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674" r:id="rId5"/>
    <p:sldMasterId id="2147483703" r:id="rId6"/>
  </p:sldMasterIdLst>
  <p:notesMasterIdLst>
    <p:notesMasterId r:id="rId37"/>
  </p:notesMasterIdLst>
  <p:sldIdLst>
    <p:sldId id="393" r:id="rId7"/>
    <p:sldId id="373" r:id="rId8"/>
    <p:sldId id="388" r:id="rId9"/>
    <p:sldId id="395" r:id="rId10"/>
    <p:sldId id="406" r:id="rId11"/>
    <p:sldId id="402" r:id="rId12"/>
    <p:sldId id="401" r:id="rId13"/>
    <p:sldId id="397" r:id="rId14"/>
    <p:sldId id="403" r:id="rId15"/>
    <p:sldId id="404" r:id="rId16"/>
    <p:sldId id="399" r:id="rId17"/>
    <p:sldId id="398" r:id="rId18"/>
    <p:sldId id="400" r:id="rId19"/>
    <p:sldId id="396" r:id="rId20"/>
    <p:sldId id="394" r:id="rId21"/>
    <p:sldId id="408" r:id="rId22"/>
    <p:sldId id="407" r:id="rId23"/>
    <p:sldId id="409" r:id="rId24"/>
    <p:sldId id="416" r:id="rId25"/>
    <p:sldId id="410" r:id="rId26"/>
    <p:sldId id="412" r:id="rId27"/>
    <p:sldId id="414" r:id="rId28"/>
    <p:sldId id="417" r:id="rId29"/>
    <p:sldId id="421" r:id="rId30"/>
    <p:sldId id="419" r:id="rId31"/>
    <p:sldId id="420" r:id="rId32"/>
    <p:sldId id="422" r:id="rId33"/>
    <p:sldId id="423" r:id="rId34"/>
    <p:sldId id="424" r:id="rId35"/>
    <p:sldId id="298"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userDrawn="1">
          <p15:clr>
            <a:srgbClr val="A4A3A4"/>
          </p15:clr>
        </p15:guide>
        <p15:guide id="2" pos="25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7F72"/>
    <a:srgbClr val="00809D"/>
    <a:srgbClr val="F2F2F2"/>
    <a:srgbClr val="F4B183"/>
    <a:srgbClr val="00A89D"/>
    <a:srgbClr val="DBDCDD"/>
    <a:srgbClr val="FF4040"/>
    <a:srgbClr val="8497B0"/>
    <a:srgbClr val="788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2551" autoAdjust="0"/>
  </p:normalViewPr>
  <p:slideViewPr>
    <p:cSldViewPr snapToGrid="0">
      <p:cViewPr varScale="1">
        <p:scale>
          <a:sx n="117" d="100"/>
          <a:sy n="117" d="100"/>
        </p:scale>
        <p:origin x="102" y="324"/>
      </p:cViewPr>
      <p:guideLst>
        <p:guide orient="horz" pos="936"/>
        <p:guide pos="259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Which</a:t>
            </a:r>
            <a:r>
              <a:rPr lang="en-US" baseline="0" dirty="0"/>
              <a:t> headline do you prefer, given the content?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06-4E56-89D8-DABCBFF3BB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21-4126-BC26-413945A9C7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21-4126-BC26-413945A9C7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F706-4E56-89D8-DABCBFF3BB00}"/>
              </c:ext>
            </c:extLst>
          </c:dPt>
          <c:dLbls>
            <c:dLbl>
              <c:idx val="0"/>
              <c:layout>
                <c:manualLayout>
                  <c:x val="6.7819144417235078E-2"/>
                  <c:y val="4.82438587400151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06-4E56-89D8-DABCBFF3BB00}"/>
                </c:ext>
              </c:extLst>
            </c:dLbl>
            <c:dLbl>
              <c:idx val="3"/>
              <c:layout>
                <c:manualLayout>
                  <c:x val="-3.4937135002818108E-2"/>
                  <c:y val="5.391960682707581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706-4E56-89D8-DABCBFF3BB00}"/>
                </c:ext>
              </c:extLst>
            </c:dLbl>
            <c:spPr>
              <a:solidFill>
                <a:srgbClr val="FFFFFF"/>
              </a:solidFill>
              <a:ln>
                <a:solidFill>
                  <a:srgbClr val="262626">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5 Must-Read Stories</c:v>
                </c:pt>
                <c:pt idx="1">
                  <c:v>Quick News Catch-Up</c:v>
                </c:pt>
                <c:pt idx="2">
                  <c:v>In Case You Missed It</c:v>
                </c:pt>
                <c:pt idx="3">
                  <c:v>Other</c:v>
                </c:pt>
              </c:strCache>
            </c:strRef>
          </c:cat>
          <c:val>
            <c:numRef>
              <c:f>Sheet1!$B$2:$B$5</c:f>
              <c:numCache>
                <c:formatCode>General</c:formatCode>
                <c:ptCount val="4"/>
                <c:pt idx="0">
                  <c:v>11</c:v>
                </c:pt>
                <c:pt idx="1">
                  <c:v>44</c:v>
                </c:pt>
                <c:pt idx="2">
                  <c:v>28</c:v>
                </c:pt>
                <c:pt idx="3">
                  <c:v>17</c:v>
                </c:pt>
              </c:numCache>
            </c:numRef>
          </c:val>
          <c:extLst>
            <c:ext xmlns:c16="http://schemas.microsoft.com/office/drawing/2014/chart" uri="{C3380CC4-5D6E-409C-BE32-E72D297353CC}">
              <c16:uniqueId val="{00000000-F706-4E56-89D8-DABCBFF3BB00}"/>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a:effectLst/>
              </a:rPr>
              <a:t>Would you be interested in getting this content as a weekly email newsletter?</a:t>
            </a:r>
            <a:endParaRPr lang="en-US" dirty="0">
              <a:effectLst/>
            </a:endParaRP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10-Mar</c:v>
                </c:pt>
              </c:strCache>
            </c:strRef>
          </c:tx>
          <c:spPr>
            <a:solidFill>
              <a:schemeClr val="accent1"/>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Sheet1!$B$2:$B$6</c:f>
              <c:numCache>
                <c:formatCode>General</c:formatCode>
                <c:ptCount val="5"/>
                <c:pt idx="0">
                  <c:v>44</c:v>
                </c:pt>
                <c:pt idx="1">
                  <c:v>6</c:v>
                </c:pt>
                <c:pt idx="2">
                  <c:v>22</c:v>
                </c:pt>
                <c:pt idx="3">
                  <c:v>6</c:v>
                </c:pt>
                <c:pt idx="4">
                  <c:v>22</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17-Mar</c:v>
                </c:pt>
              </c:strCache>
            </c:strRef>
          </c:tx>
          <c:spPr>
            <a:solidFill>
              <a:schemeClr val="accent2"/>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Sheet1!$C$2:$C$6</c:f>
              <c:numCache>
                <c:formatCode>General</c:formatCode>
                <c:ptCount val="5"/>
                <c:pt idx="0">
                  <c:v>20</c:v>
                </c:pt>
                <c:pt idx="1">
                  <c:v>35</c:v>
                </c:pt>
                <c:pt idx="2">
                  <c:v>5</c:v>
                </c:pt>
                <c:pt idx="3">
                  <c:v>20</c:v>
                </c:pt>
                <c:pt idx="4">
                  <c:v>20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24-Mar</c:v>
                </c:pt>
              </c:strCache>
            </c:strRef>
          </c:tx>
          <c:spPr>
            <a:solidFill>
              <a:schemeClr val="accent3"/>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Sheet1!$D$2:$D$6</c:f>
              <c:numCache>
                <c:formatCode>General</c:formatCode>
                <c:ptCount val="5"/>
                <c:pt idx="0">
                  <c:v>25</c:v>
                </c:pt>
                <c:pt idx="1">
                  <c:v>38</c:v>
                </c:pt>
                <c:pt idx="2">
                  <c:v>6</c:v>
                </c:pt>
                <c:pt idx="3">
                  <c:v>6</c:v>
                </c:pt>
                <c:pt idx="4">
                  <c:v>25</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31-Mar</c:v>
                </c:pt>
              </c:strCache>
            </c:strRef>
          </c:tx>
          <c:spPr>
            <a:solidFill>
              <a:schemeClr val="accent4"/>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Sheet1!$E$2:$E$6</c:f>
              <c:numCache>
                <c:formatCode>General</c:formatCode>
                <c:ptCount val="5"/>
                <c:pt idx="0">
                  <c:v>20</c:v>
                </c:pt>
                <c:pt idx="1">
                  <c:v>27</c:v>
                </c:pt>
                <c:pt idx="2">
                  <c:v>20</c:v>
                </c:pt>
                <c:pt idx="3">
                  <c:v>0</c:v>
                </c:pt>
                <c:pt idx="4">
                  <c:v>33</c:v>
                </c:pt>
              </c:numCache>
            </c:numRef>
          </c:val>
          <c:extLst>
            <c:ext xmlns:c16="http://schemas.microsoft.com/office/drawing/2014/chart" uri="{C3380CC4-5D6E-409C-BE32-E72D297353CC}">
              <c16:uniqueId val="{00000000-EF00-4CF4-AE86-F0B2A749BCF4}"/>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How would you describe the overall design of the newsletter?</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17-Mar</c:v>
                </c:pt>
              </c:strCache>
            </c:strRef>
          </c:tx>
          <c:spPr>
            <a:solidFill>
              <a:schemeClr val="accent1"/>
            </a:solidFill>
            <a:ln>
              <a:noFill/>
            </a:ln>
            <a:effectLst/>
          </c:spPr>
          <c:invertIfNegative val="0"/>
          <c:cat>
            <c:strRef>
              <c:f>Sheet1!$A$2:$A$10</c:f>
              <c:strCache>
                <c:ptCount val="9"/>
                <c:pt idx="0">
                  <c:v>Clean</c:v>
                </c:pt>
                <c:pt idx="1">
                  <c:v>Easy to read</c:v>
                </c:pt>
                <c:pt idx="2">
                  <c:v>Cluttered</c:v>
                </c:pt>
                <c:pt idx="3">
                  <c:v>Simple</c:v>
                </c:pt>
                <c:pt idx="4">
                  <c:v>Beautiful</c:v>
                </c:pt>
                <c:pt idx="5">
                  <c:v>Messy</c:v>
                </c:pt>
                <c:pt idx="6">
                  <c:v>Didn't render properly</c:v>
                </c:pt>
                <c:pt idx="7">
                  <c:v>Organized</c:v>
                </c:pt>
                <c:pt idx="8">
                  <c:v>Other</c:v>
                </c:pt>
              </c:strCache>
            </c:strRef>
          </c:cat>
          <c:val>
            <c:numRef>
              <c:f>Sheet1!$B$2:$B$10</c:f>
              <c:numCache>
                <c:formatCode>General</c:formatCode>
                <c:ptCount val="9"/>
                <c:pt idx="0">
                  <c:v>81</c:v>
                </c:pt>
                <c:pt idx="1">
                  <c:v>88</c:v>
                </c:pt>
                <c:pt idx="2">
                  <c:v>4</c:v>
                </c:pt>
                <c:pt idx="3">
                  <c:v>54</c:v>
                </c:pt>
                <c:pt idx="4">
                  <c:v>15</c:v>
                </c:pt>
                <c:pt idx="5">
                  <c:v>0</c:v>
                </c:pt>
                <c:pt idx="6">
                  <c:v>4</c:v>
                </c:pt>
                <c:pt idx="7">
                  <c:v>46</c:v>
                </c:pt>
                <c:pt idx="8">
                  <c:v>23</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6-Apr</c:v>
                </c:pt>
              </c:strCache>
            </c:strRef>
          </c:tx>
          <c:spPr>
            <a:solidFill>
              <a:schemeClr val="accent2"/>
            </a:solidFill>
            <a:ln>
              <a:noFill/>
            </a:ln>
            <a:effectLst/>
          </c:spPr>
          <c:invertIfNegative val="0"/>
          <c:cat>
            <c:strRef>
              <c:f>Sheet1!$A$2:$A$10</c:f>
              <c:strCache>
                <c:ptCount val="9"/>
                <c:pt idx="0">
                  <c:v>Clean</c:v>
                </c:pt>
                <c:pt idx="1">
                  <c:v>Easy to read</c:v>
                </c:pt>
                <c:pt idx="2">
                  <c:v>Cluttered</c:v>
                </c:pt>
                <c:pt idx="3">
                  <c:v>Simple</c:v>
                </c:pt>
                <c:pt idx="4">
                  <c:v>Beautiful</c:v>
                </c:pt>
                <c:pt idx="5">
                  <c:v>Messy</c:v>
                </c:pt>
                <c:pt idx="6">
                  <c:v>Didn't render properly</c:v>
                </c:pt>
                <c:pt idx="7">
                  <c:v>Organized</c:v>
                </c:pt>
                <c:pt idx="8">
                  <c:v>Other</c:v>
                </c:pt>
              </c:strCache>
            </c:strRef>
          </c:cat>
          <c:val>
            <c:numRef>
              <c:f>Sheet1!$C$2:$C$10</c:f>
              <c:numCache>
                <c:formatCode>General</c:formatCode>
                <c:ptCount val="9"/>
                <c:pt idx="0">
                  <c:v>78</c:v>
                </c:pt>
                <c:pt idx="1">
                  <c:v>83</c:v>
                </c:pt>
                <c:pt idx="2">
                  <c:v>6</c:v>
                </c:pt>
                <c:pt idx="3">
                  <c:v>44</c:v>
                </c:pt>
                <c:pt idx="4">
                  <c:v>11</c:v>
                </c:pt>
                <c:pt idx="5">
                  <c:v>6</c:v>
                </c:pt>
                <c:pt idx="6">
                  <c:v>0</c:v>
                </c:pt>
                <c:pt idx="7">
                  <c:v>56</c:v>
                </c:pt>
                <c:pt idx="8">
                  <c:v>33</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13-Apr</c:v>
                </c:pt>
              </c:strCache>
            </c:strRef>
          </c:tx>
          <c:spPr>
            <a:solidFill>
              <a:schemeClr val="accent3"/>
            </a:solidFill>
            <a:ln>
              <a:noFill/>
            </a:ln>
            <a:effectLst/>
          </c:spPr>
          <c:invertIfNegative val="0"/>
          <c:cat>
            <c:strRef>
              <c:f>Sheet1!$A$2:$A$10</c:f>
              <c:strCache>
                <c:ptCount val="9"/>
                <c:pt idx="0">
                  <c:v>Clean</c:v>
                </c:pt>
                <c:pt idx="1">
                  <c:v>Easy to read</c:v>
                </c:pt>
                <c:pt idx="2">
                  <c:v>Cluttered</c:v>
                </c:pt>
                <c:pt idx="3">
                  <c:v>Simple</c:v>
                </c:pt>
                <c:pt idx="4">
                  <c:v>Beautiful</c:v>
                </c:pt>
                <c:pt idx="5">
                  <c:v>Messy</c:v>
                </c:pt>
                <c:pt idx="6">
                  <c:v>Didn't render properly</c:v>
                </c:pt>
                <c:pt idx="7">
                  <c:v>Organized</c:v>
                </c:pt>
                <c:pt idx="8">
                  <c:v>Other</c:v>
                </c:pt>
              </c:strCache>
            </c:strRef>
          </c:cat>
          <c:val>
            <c:numRef>
              <c:f>Sheet1!$D$2:$D$10</c:f>
              <c:numCache>
                <c:formatCode>General</c:formatCode>
                <c:ptCount val="9"/>
                <c:pt idx="0">
                  <c:v>90</c:v>
                </c:pt>
                <c:pt idx="1">
                  <c:v>90</c:v>
                </c:pt>
                <c:pt idx="2">
                  <c:v>10</c:v>
                </c:pt>
                <c:pt idx="3">
                  <c:v>75</c:v>
                </c:pt>
                <c:pt idx="4">
                  <c:v>20</c:v>
                </c:pt>
                <c:pt idx="5">
                  <c:v>5</c:v>
                </c:pt>
                <c:pt idx="6">
                  <c:v>0</c:v>
                </c:pt>
                <c:pt idx="7">
                  <c:v>65</c:v>
                </c:pt>
                <c:pt idx="8">
                  <c:v>15</c:v>
                </c:pt>
              </c:numCache>
            </c:numRef>
          </c:val>
          <c:extLst>
            <c:ext xmlns:c16="http://schemas.microsoft.com/office/drawing/2014/chart" uri="{C3380CC4-5D6E-409C-BE32-E72D297353CC}">
              <c16:uniqueId val="{00000002-E877-4FE0-BB4C-DF9C05F9D92A}"/>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Did you click on the stories to get to the longer content on Bing?</a:t>
            </a:r>
            <a:endParaRPr lang="en-US" baseline="0" dirty="0"/>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75123031496071E-2"/>
          <c:y val="0.16523436483548445"/>
          <c:w val="0.92756237696850397"/>
          <c:h val="0.69463098581256244"/>
        </c:manualLayout>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numRef>
              <c:f>Sheet1!$A$2:$A$4</c:f>
              <c:numCache>
                <c:formatCode>d\-mmm</c:formatCode>
                <c:ptCount val="3"/>
                <c:pt idx="0">
                  <c:v>42811</c:v>
                </c:pt>
                <c:pt idx="1">
                  <c:v>42831</c:v>
                </c:pt>
                <c:pt idx="2">
                  <c:v>42838</c:v>
                </c:pt>
              </c:numCache>
            </c:numRef>
          </c:cat>
          <c:val>
            <c:numRef>
              <c:f>Sheet1!$B$2:$B$4</c:f>
              <c:numCache>
                <c:formatCode>General</c:formatCode>
                <c:ptCount val="3"/>
                <c:pt idx="0">
                  <c:v>65</c:v>
                </c:pt>
                <c:pt idx="1">
                  <c:v>61</c:v>
                </c:pt>
                <c:pt idx="2">
                  <c:v>60</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No</c:v>
                </c:pt>
              </c:strCache>
            </c:strRef>
          </c:tx>
          <c:spPr>
            <a:solidFill>
              <a:schemeClr val="accent2"/>
            </a:solidFill>
            <a:ln>
              <a:noFill/>
            </a:ln>
            <a:effectLst/>
          </c:spPr>
          <c:invertIfNegative val="0"/>
          <c:cat>
            <c:numRef>
              <c:f>Sheet1!$A$2:$A$4</c:f>
              <c:numCache>
                <c:formatCode>d\-mmm</c:formatCode>
                <c:ptCount val="3"/>
                <c:pt idx="0">
                  <c:v>42811</c:v>
                </c:pt>
                <c:pt idx="1">
                  <c:v>42831</c:v>
                </c:pt>
                <c:pt idx="2">
                  <c:v>42838</c:v>
                </c:pt>
              </c:numCache>
            </c:numRef>
          </c:cat>
          <c:val>
            <c:numRef>
              <c:f>Sheet1!$C$2:$C$4</c:f>
              <c:numCache>
                <c:formatCode>General</c:formatCode>
                <c:ptCount val="3"/>
                <c:pt idx="0">
                  <c:v>35</c:v>
                </c:pt>
                <c:pt idx="1">
                  <c:v>39</c:v>
                </c:pt>
                <c:pt idx="2">
                  <c:v>40</c:v>
                </c:pt>
              </c:numCache>
            </c:numRef>
          </c:val>
          <c:extLst>
            <c:ext xmlns:c16="http://schemas.microsoft.com/office/drawing/2014/chart" uri="{C3380CC4-5D6E-409C-BE32-E72D297353CC}">
              <c16:uniqueId val="{00000001-E877-4FE0-BB4C-DF9C05F9D92A}"/>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Please select the answers that describe how you feel about the content in the newsletter itself.</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17-Mar</c:v>
                </c:pt>
              </c:strCache>
            </c:strRef>
          </c:tx>
          <c:spPr>
            <a:solidFill>
              <a:schemeClr val="accent1"/>
            </a:solidFill>
            <a:ln>
              <a:noFill/>
            </a:ln>
            <a:effectLst/>
          </c:spPr>
          <c:invertIfNegative val="0"/>
          <c:cat>
            <c:strRef>
              <c:f>Sheet1!$A$2:$A$4</c:f>
              <c:strCache>
                <c:ptCount val="3"/>
                <c:pt idx="0">
                  <c:v>Headline and summary gave me enough information/didn't need to click to read more</c:v>
                </c:pt>
                <c:pt idx="1">
                  <c:v>Headine &amp; summary made me more interested/wanted to click to read more</c:v>
                </c:pt>
                <c:pt idx="2">
                  <c:v>Headline &amp; summary not descriptive/wasn't compelled to read more</c:v>
                </c:pt>
              </c:strCache>
            </c:strRef>
          </c:cat>
          <c:val>
            <c:numRef>
              <c:f>Sheet1!$B$2:$B$4</c:f>
              <c:numCache>
                <c:formatCode>General</c:formatCode>
                <c:ptCount val="3"/>
                <c:pt idx="0">
                  <c:v>23</c:v>
                </c:pt>
                <c:pt idx="1">
                  <c:v>46</c:v>
                </c:pt>
                <c:pt idx="2">
                  <c:v>4</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6-Apr</c:v>
                </c:pt>
              </c:strCache>
            </c:strRef>
          </c:tx>
          <c:spPr>
            <a:solidFill>
              <a:schemeClr val="accent2"/>
            </a:solidFill>
            <a:ln>
              <a:noFill/>
            </a:ln>
            <a:effectLst/>
          </c:spPr>
          <c:invertIfNegative val="0"/>
          <c:cat>
            <c:strRef>
              <c:f>Sheet1!$A$2:$A$4</c:f>
              <c:strCache>
                <c:ptCount val="3"/>
                <c:pt idx="0">
                  <c:v>Headline and summary gave me enough information/didn't need to click to read more</c:v>
                </c:pt>
                <c:pt idx="1">
                  <c:v>Headine &amp; summary made me more interested/wanted to click to read more</c:v>
                </c:pt>
                <c:pt idx="2">
                  <c:v>Headline &amp; summary not descriptive/wasn't compelled to read more</c:v>
                </c:pt>
              </c:strCache>
            </c:strRef>
          </c:cat>
          <c:val>
            <c:numRef>
              <c:f>Sheet1!$C$2:$C$4</c:f>
              <c:numCache>
                <c:formatCode>General</c:formatCode>
                <c:ptCount val="3"/>
                <c:pt idx="0">
                  <c:v>28</c:v>
                </c:pt>
                <c:pt idx="1">
                  <c:v>50</c:v>
                </c:pt>
                <c:pt idx="2">
                  <c:v>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13-Apr</c:v>
                </c:pt>
              </c:strCache>
            </c:strRef>
          </c:tx>
          <c:spPr>
            <a:solidFill>
              <a:schemeClr val="accent3"/>
            </a:solidFill>
            <a:ln>
              <a:noFill/>
            </a:ln>
            <a:effectLst/>
          </c:spPr>
          <c:invertIfNegative val="0"/>
          <c:cat>
            <c:strRef>
              <c:f>Sheet1!$A$2:$A$4</c:f>
              <c:strCache>
                <c:ptCount val="3"/>
                <c:pt idx="0">
                  <c:v>Headline and summary gave me enough information/didn't need to click to read more</c:v>
                </c:pt>
                <c:pt idx="1">
                  <c:v>Headine &amp; summary made me more interested/wanted to click to read more</c:v>
                </c:pt>
                <c:pt idx="2">
                  <c:v>Headline &amp; summary not descriptive/wasn't compelled to read more</c:v>
                </c:pt>
              </c:strCache>
            </c:strRef>
          </c:cat>
          <c:val>
            <c:numRef>
              <c:f>Sheet1!$D$2:$D$4</c:f>
              <c:numCache>
                <c:formatCode>General</c:formatCode>
                <c:ptCount val="3"/>
                <c:pt idx="0">
                  <c:v>30</c:v>
                </c:pt>
                <c:pt idx="1">
                  <c:v>60</c:v>
                </c:pt>
                <c:pt idx="2">
                  <c:v>0</c:v>
                </c:pt>
              </c:numCache>
            </c:numRef>
          </c:val>
          <c:extLst>
            <c:ext xmlns:c16="http://schemas.microsoft.com/office/drawing/2014/chart" uri="{C3380CC4-5D6E-409C-BE32-E72D297353CC}">
              <c16:uniqueId val="{00000002-E877-4FE0-BB4C-DF9C05F9D92A}"/>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Would you sign up to</a:t>
            </a:r>
            <a:r>
              <a:rPr lang="en-US" baseline="0" dirty="0"/>
              <a:t> receive the newsletter if it remained in the same format and had similar content to today’s version?</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75123031496071E-2"/>
          <c:y val="0.16523436483548445"/>
          <c:w val="0.92756237696850397"/>
          <c:h val="0.69463098581256244"/>
        </c:manualLayout>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numRef>
              <c:f>Sheet1!$A$2:$A$4</c:f>
              <c:numCache>
                <c:formatCode>d\-mmm</c:formatCode>
                <c:ptCount val="3"/>
                <c:pt idx="0">
                  <c:v>42811</c:v>
                </c:pt>
                <c:pt idx="1">
                  <c:v>42831</c:v>
                </c:pt>
                <c:pt idx="2">
                  <c:v>42838</c:v>
                </c:pt>
              </c:numCache>
            </c:numRef>
          </c:cat>
          <c:val>
            <c:numRef>
              <c:f>Sheet1!$B$2:$B$4</c:f>
              <c:numCache>
                <c:formatCode>General</c:formatCode>
                <c:ptCount val="3"/>
                <c:pt idx="0">
                  <c:v>54</c:v>
                </c:pt>
                <c:pt idx="1">
                  <c:v>44</c:v>
                </c:pt>
                <c:pt idx="2">
                  <c:v>45</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Maybe</c:v>
                </c:pt>
              </c:strCache>
            </c:strRef>
          </c:tx>
          <c:spPr>
            <a:solidFill>
              <a:schemeClr val="accent2"/>
            </a:solidFill>
            <a:ln>
              <a:noFill/>
            </a:ln>
            <a:effectLst/>
          </c:spPr>
          <c:invertIfNegative val="0"/>
          <c:cat>
            <c:numRef>
              <c:f>Sheet1!$A$2:$A$4</c:f>
              <c:numCache>
                <c:formatCode>d\-mmm</c:formatCode>
                <c:ptCount val="3"/>
                <c:pt idx="0">
                  <c:v>42811</c:v>
                </c:pt>
                <c:pt idx="1">
                  <c:v>42831</c:v>
                </c:pt>
                <c:pt idx="2">
                  <c:v>42838</c:v>
                </c:pt>
              </c:numCache>
            </c:numRef>
          </c:cat>
          <c:val>
            <c:numRef>
              <c:f>Sheet1!$C$2:$C$4</c:f>
              <c:numCache>
                <c:formatCode>General</c:formatCode>
                <c:ptCount val="3"/>
                <c:pt idx="0">
                  <c:v>23</c:v>
                </c:pt>
                <c:pt idx="1">
                  <c:v>22</c:v>
                </c:pt>
                <c:pt idx="2">
                  <c:v>25</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No</c:v>
                </c:pt>
              </c:strCache>
            </c:strRef>
          </c:tx>
          <c:spPr>
            <a:solidFill>
              <a:schemeClr val="accent3"/>
            </a:solidFill>
            <a:ln>
              <a:noFill/>
            </a:ln>
            <a:effectLst/>
          </c:spPr>
          <c:invertIfNegative val="0"/>
          <c:cat>
            <c:numRef>
              <c:f>Sheet1!$A$2:$A$4</c:f>
              <c:numCache>
                <c:formatCode>d\-mmm</c:formatCode>
                <c:ptCount val="3"/>
                <c:pt idx="0">
                  <c:v>42811</c:v>
                </c:pt>
                <c:pt idx="1">
                  <c:v>42831</c:v>
                </c:pt>
                <c:pt idx="2">
                  <c:v>42838</c:v>
                </c:pt>
              </c:numCache>
            </c:numRef>
          </c:cat>
          <c:val>
            <c:numRef>
              <c:f>Sheet1!$D$2:$D$4</c:f>
              <c:numCache>
                <c:formatCode>General</c:formatCode>
                <c:ptCount val="3"/>
                <c:pt idx="0">
                  <c:v>23</c:v>
                </c:pt>
                <c:pt idx="1">
                  <c:v>33</c:v>
                </c:pt>
                <c:pt idx="2">
                  <c:v>30</c:v>
                </c:pt>
              </c:numCache>
            </c:numRef>
          </c:val>
          <c:extLst>
            <c:ext xmlns:c16="http://schemas.microsoft.com/office/drawing/2014/chart" uri="{C3380CC4-5D6E-409C-BE32-E72D297353CC}">
              <c16:uniqueId val="{00000000-C37E-4A60-9225-F15C0B726113}"/>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Which experience do you/would you prefer</a:t>
            </a:r>
            <a:r>
              <a:rPr lang="en-US" baseline="0" dirty="0"/>
              <a:t> to get this content: a weekly email newsletter or the PopNow tile?</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75123031496071E-2"/>
          <c:y val="0.16523436483548445"/>
          <c:w val="0.92756237696850397"/>
          <c:h val="0.69463098581256244"/>
        </c:manualLayout>
      </c:layout>
      <c:barChart>
        <c:barDir val="col"/>
        <c:grouping val="clustered"/>
        <c:varyColors val="0"/>
        <c:ser>
          <c:idx val="0"/>
          <c:order val="0"/>
          <c:tx>
            <c:strRef>
              <c:f>Sheet1!$B$1</c:f>
              <c:strCache>
                <c:ptCount val="1"/>
                <c:pt idx="0">
                  <c:v>Newsletter</c:v>
                </c:pt>
              </c:strCache>
            </c:strRef>
          </c:tx>
          <c:spPr>
            <a:solidFill>
              <a:schemeClr val="accent1"/>
            </a:solidFill>
            <a:ln>
              <a:noFill/>
            </a:ln>
            <a:effectLst/>
          </c:spPr>
          <c:invertIfNegative val="0"/>
          <c:cat>
            <c:numRef>
              <c:f>Sheet1!$A$2:$A$4</c:f>
              <c:numCache>
                <c:formatCode>d\-mmm</c:formatCode>
                <c:ptCount val="3"/>
                <c:pt idx="0">
                  <c:v>42811</c:v>
                </c:pt>
                <c:pt idx="1">
                  <c:v>42831</c:v>
                </c:pt>
                <c:pt idx="2">
                  <c:v>42838</c:v>
                </c:pt>
              </c:numCache>
            </c:numRef>
          </c:cat>
          <c:val>
            <c:numRef>
              <c:f>Sheet1!$B$2:$B$4</c:f>
              <c:numCache>
                <c:formatCode>General</c:formatCode>
                <c:ptCount val="3"/>
                <c:pt idx="0">
                  <c:v>25</c:v>
                </c:pt>
                <c:pt idx="1">
                  <c:v>12</c:v>
                </c:pt>
                <c:pt idx="2">
                  <c:v>24</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PopNow Tile</c:v>
                </c:pt>
              </c:strCache>
            </c:strRef>
          </c:tx>
          <c:spPr>
            <a:solidFill>
              <a:schemeClr val="accent2"/>
            </a:solidFill>
            <a:ln>
              <a:noFill/>
            </a:ln>
            <a:effectLst/>
          </c:spPr>
          <c:invertIfNegative val="0"/>
          <c:cat>
            <c:numRef>
              <c:f>Sheet1!$A$2:$A$4</c:f>
              <c:numCache>
                <c:formatCode>d\-mmm</c:formatCode>
                <c:ptCount val="3"/>
                <c:pt idx="0">
                  <c:v>42811</c:v>
                </c:pt>
                <c:pt idx="1">
                  <c:v>42831</c:v>
                </c:pt>
                <c:pt idx="2">
                  <c:v>42838</c:v>
                </c:pt>
              </c:numCache>
            </c:numRef>
          </c:cat>
          <c:val>
            <c:numRef>
              <c:f>Sheet1!$C$2:$C$4</c:f>
              <c:numCache>
                <c:formatCode>General</c:formatCode>
                <c:ptCount val="3"/>
                <c:pt idx="0">
                  <c:v>46</c:v>
                </c:pt>
                <c:pt idx="1">
                  <c:v>53</c:v>
                </c:pt>
                <c:pt idx="2">
                  <c:v>53</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Both</c:v>
                </c:pt>
              </c:strCache>
            </c:strRef>
          </c:tx>
          <c:spPr>
            <a:solidFill>
              <a:schemeClr val="accent3"/>
            </a:solidFill>
            <a:ln>
              <a:noFill/>
            </a:ln>
            <a:effectLst/>
          </c:spPr>
          <c:invertIfNegative val="0"/>
          <c:cat>
            <c:numRef>
              <c:f>Sheet1!$A$2:$A$4</c:f>
              <c:numCache>
                <c:formatCode>d\-mmm</c:formatCode>
                <c:ptCount val="3"/>
                <c:pt idx="0">
                  <c:v>42811</c:v>
                </c:pt>
                <c:pt idx="1">
                  <c:v>42831</c:v>
                </c:pt>
                <c:pt idx="2">
                  <c:v>42838</c:v>
                </c:pt>
              </c:numCache>
            </c:numRef>
          </c:cat>
          <c:val>
            <c:numRef>
              <c:f>Sheet1!$D$2:$D$4</c:f>
              <c:numCache>
                <c:formatCode>General</c:formatCode>
                <c:ptCount val="3"/>
                <c:pt idx="0">
                  <c:v>25</c:v>
                </c:pt>
                <c:pt idx="1">
                  <c:v>18</c:v>
                </c:pt>
                <c:pt idx="2">
                  <c:v>18</c:v>
                </c:pt>
              </c:numCache>
            </c:numRef>
          </c:val>
          <c:extLst>
            <c:ext xmlns:c16="http://schemas.microsoft.com/office/drawing/2014/chart" uri="{C3380CC4-5D6E-409C-BE32-E72D297353CC}">
              <c16:uniqueId val="{00000000-C37E-4A60-9225-F15C0B726113}"/>
            </c:ext>
          </c:extLst>
        </c:ser>
        <c:ser>
          <c:idx val="3"/>
          <c:order val="3"/>
          <c:tx>
            <c:strRef>
              <c:f>Sheet1!$E$1</c:f>
              <c:strCache>
                <c:ptCount val="1"/>
                <c:pt idx="0">
                  <c:v>Neither</c:v>
                </c:pt>
              </c:strCache>
            </c:strRef>
          </c:tx>
          <c:spPr>
            <a:solidFill>
              <a:schemeClr val="accent4"/>
            </a:solidFill>
            <a:ln>
              <a:noFill/>
            </a:ln>
            <a:effectLst/>
          </c:spPr>
          <c:invertIfNegative val="0"/>
          <c:cat>
            <c:numRef>
              <c:f>Sheet1!$A$2:$A$4</c:f>
              <c:numCache>
                <c:formatCode>d\-mmm</c:formatCode>
                <c:ptCount val="3"/>
                <c:pt idx="0">
                  <c:v>42811</c:v>
                </c:pt>
                <c:pt idx="1">
                  <c:v>42831</c:v>
                </c:pt>
                <c:pt idx="2">
                  <c:v>42838</c:v>
                </c:pt>
              </c:numCache>
            </c:numRef>
          </c:cat>
          <c:val>
            <c:numRef>
              <c:f>Sheet1!$E$2:$E$4</c:f>
              <c:numCache>
                <c:formatCode>General</c:formatCode>
                <c:ptCount val="3"/>
                <c:pt idx="0">
                  <c:v>0</c:v>
                </c:pt>
                <c:pt idx="1">
                  <c:v>0</c:v>
                </c:pt>
                <c:pt idx="2">
                  <c:v>6</c:v>
                </c:pt>
              </c:numCache>
            </c:numRef>
          </c:val>
          <c:extLst>
            <c:ext xmlns:c16="http://schemas.microsoft.com/office/drawing/2014/chart" uri="{C3380CC4-5D6E-409C-BE32-E72D297353CC}">
              <c16:uniqueId val="{00000000-E0F4-4834-9377-64AA325DE9EF}"/>
            </c:ext>
          </c:extLst>
        </c:ser>
        <c:ser>
          <c:idx val="4"/>
          <c:order val="4"/>
          <c:tx>
            <c:strRef>
              <c:f>Sheet1!$F$1</c:f>
              <c:strCache>
                <c:ptCount val="1"/>
                <c:pt idx="0">
                  <c:v>Other</c:v>
                </c:pt>
              </c:strCache>
            </c:strRef>
          </c:tx>
          <c:spPr>
            <a:solidFill>
              <a:schemeClr val="accent5"/>
            </a:solidFill>
            <a:ln>
              <a:noFill/>
            </a:ln>
            <a:effectLst/>
          </c:spPr>
          <c:invertIfNegative val="0"/>
          <c:cat>
            <c:numRef>
              <c:f>Sheet1!$A$2:$A$4</c:f>
              <c:numCache>
                <c:formatCode>d\-mmm</c:formatCode>
                <c:ptCount val="3"/>
                <c:pt idx="0">
                  <c:v>42811</c:v>
                </c:pt>
                <c:pt idx="1">
                  <c:v>42831</c:v>
                </c:pt>
                <c:pt idx="2">
                  <c:v>42838</c:v>
                </c:pt>
              </c:numCache>
            </c:numRef>
          </c:cat>
          <c:val>
            <c:numRef>
              <c:f>Sheet1!$F$2:$F$4</c:f>
              <c:numCache>
                <c:formatCode>General</c:formatCode>
                <c:ptCount val="3"/>
                <c:pt idx="0">
                  <c:v>4</c:v>
                </c:pt>
                <c:pt idx="1">
                  <c:v>18</c:v>
                </c:pt>
                <c:pt idx="2">
                  <c:v>0</c:v>
                </c:pt>
              </c:numCache>
            </c:numRef>
          </c:val>
          <c:extLst>
            <c:ext xmlns:c16="http://schemas.microsoft.com/office/drawing/2014/chart" uri="{C3380CC4-5D6E-409C-BE32-E72D297353CC}">
              <c16:uniqueId val="{00000001-E0F4-4834-9377-64AA325DE9EF}"/>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Were you able to find and click on the PopNow</a:t>
            </a:r>
            <a:r>
              <a:rPr lang="en-US" baseline="0" dirty="0"/>
              <a:t> tile?</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75123031496071E-2"/>
          <c:y val="0.16523436483548445"/>
          <c:w val="0.92756237696850397"/>
          <c:h val="0.69463098581256244"/>
        </c:manualLayout>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Sheet1!$B$2:$B$9</c:f>
              <c:numCache>
                <c:formatCode>General</c:formatCode>
                <c:ptCount val="8"/>
                <c:pt idx="0">
                  <c:v>80</c:v>
                </c:pt>
                <c:pt idx="1">
                  <c:v>96</c:v>
                </c:pt>
                <c:pt idx="2">
                  <c:v>100</c:v>
                </c:pt>
                <c:pt idx="3">
                  <c:v>79</c:v>
                </c:pt>
                <c:pt idx="4">
                  <c:v>83</c:v>
                </c:pt>
                <c:pt idx="5">
                  <c:v>94</c:v>
                </c:pt>
                <c:pt idx="6">
                  <c:v>72</c:v>
                </c:pt>
                <c:pt idx="7">
                  <c:v>95</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No</c:v>
                </c:pt>
              </c:strCache>
            </c:strRef>
          </c:tx>
          <c:spPr>
            <a:solidFill>
              <a:schemeClr val="accent2"/>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Sheet1!$C$2:$C$9</c:f>
              <c:numCache>
                <c:formatCode>General</c:formatCode>
                <c:ptCount val="8"/>
                <c:pt idx="0">
                  <c:v>20</c:v>
                </c:pt>
                <c:pt idx="1">
                  <c:v>4</c:v>
                </c:pt>
                <c:pt idx="2">
                  <c:v>0</c:v>
                </c:pt>
                <c:pt idx="3">
                  <c:v>21</c:v>
                </c:pt>
                <c:pt idx="4">
                  <c:v>17</c:v>
                </c:pt>
                <c:pt idx="5">
                  <c:v>6</c:v>
                </c:pt>
                <c:pt idx="6">
                  <c:v>28</c:v>
                </c:pt>
                <c:pt idx="7">
                  <c:v>5</c:v>
                </c:pt>
              </c:numCache>
            </c:numRef>
          </c:val>
          <c:extLst>
            <c:ext xmlns:c16="http://schemas.microsoft.com/office/drawing/2014/chart" uri="{C3380CC4-5D6E-409C-BE32-E72D297353CC}">
              <c16:uniqueId val="{00000001-E877-4FE0-BB4C-DF9C05F9D92A}"/>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Was it easy to click the tile and launch</a:t>
            </a:r>
            <a:r>
              <a:rPr lang="en-US" baseline="0" dirty="0"/>
              <a:t> the content</a:t>
            </a:r>
            <a:r>
              <a:rPr lang="en-US" dirty="0"/>
              <a:t>? </a:t>
            </a:r>
            <a:endParaRPr lang="en-US" baseline="0" dirty="0"/>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Sheet1!$B$2:$B$9</c:f>
              <c:numCache>
                <c:formatCode>General</c:formatCode>
                <c:ptCount val="8"/>
                <c:pt idx="0">
                  <c:v>74</c:v>
                </c:pt>
                <c:pt idx="1">
                  <c:v>83</c:v>
                </c:pt>
                <c:pt idx="2">
                  <c:v>89</c:v>
                </c:pt>
                <c:pt idx="3">
                  <c:v>82</c:v>
                </c:pt>
                <c:pt idx="4">
                  <c:v>100</c:v>
                </c:pt>
                <c:pt idx="5">
                  <c:v>100</c:v>
                </c:pt>
                <c:pt idx="6">
                  <c:v>67</c:v>
                </c:pt>
                <c:pt idx="7">
                  <c:v>95</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Kind of</c:v>
                </c:pt>
              </c:strCache>
            </c:strRef>
          </c:tx>
          <c:spPr>
            <a:solidFill>
              <a:schemeClr val="accent2"/>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Sheet1!$C$2:$C$9</c:f>
              <c:numCache>
                <c:formatCode>General</c:formatCode>
                <c:ptCount val="8"/>
                <c:pt idx="0">
                  <c:v>11</c:v>
                </c:pt>
                <c:pt idx="1">
                  <c:v>13</c:v>
                </c:pt>
                <c:pt idx="2">
                  <c:v>11</c:v>
                </c:pt>
                <c:pt idx="3">
                  <c:v>9</c:v>
                </c:pt>
                <c:pt idx="4">
                  <c:v>0</c:v>
                </c:pt>
                <c:pt idx="5">
                  <c:v>0</c:v>
                </c:pt>
                <c:pt idx="6">
                  <c:v>6</c:v>
                </c:pt>
                <c:pt idx="7">
                  <c:v>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No</c:v>
                </c:pt>
              </c:strCache>
            </c:strRef>
          </c:tx>
          <c:spPr>
            <a:solidFill>
              <a:schemeClr val="accent3"/>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Sheet1!$D$2:$D$9</c:f>
              <c:numCache>
                <c:formatCode>General</c:formatCode>
                <c:ptCount val="8"/>
                <c:pt idx="0">
                  <c:v>3</c:v>
                </c:pt>
                <c:pt idx="1">
                  <c:v>0</c:v>
                </c:pt>
                <c:pt idx="2">
                  <c:v>0</c:v>
                </c:pt>
                <c:pt idx="3">
                  <c:v>0</c:v>
                </c:pt>
                <c:pt idx="4">
                  <c:v>0</c:v>
                </c:pt>
                <c:pt idx="5">
                  <c:v>0</c:v>
                </c:pt>
                <c:pt idx="6">
                  <c:v>6</c:v>
                </c:pt>
                <c:pt idx="7">
                  <c:v>0</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Unable to find tile</c:v>
                </c:pt>
              </c:strCache>
            </c:strRef>
          </c:tx>
          <c:spPr>
            <a:solidFill>
              <a:schemeClr val="accent4"/>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Sheet1!$E$2:$E$9</c:f>
              <c:numCache>
                <c:formatCode>General</c:formatCode>
                <c:ptCount val="8"/>
                <c:pt idx="0">
                  <c:v>11</c:v>
                </c:pt>
                <c:pt idx="1">
                  <c:v>4</c:v>
                </c:pt>
                <c:pt idx="2">
                  <c:v>0</c:v>
                </c:pt>
                <c:pt idx="3">
                  <c:v>9</c:v>
                </c:pt>
                <c:pt idx="4">
                  <c:v>0</c:v>
                </c:pt>
                <c:pt idx="5">
                  <c:v>0</c:v>
                </c:pt>
                <c:pt idx="6">
                  <c:v>22</c:v>
                </c:pt>
                <c:pt idx="7">
                  <c:v>5</c:v>
                </c:pt>
              </c:numCache>
            </c:numRef>
          </c:val>
          <c:extLst>
            <c:ext xmlns:c16="http://schemas.microsoft.com/office/drawing/2014/chart" uri="{C3380CC4-5D6E-409C-BE32-E72D297353CC}">
              <c16:uniqueId val="{00000000-95FE-4BA8-9FB7-0C8D18E3BDEB}"/>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How would you describe the overall design of the feature?</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16-Feb</c:v>
                </c:pt>
              </c:strCache>
            </c:strRef>
          </c:tx>
          <c:spPr>
            <a:solidFill>
              <a:schemeClr val="accent1"/>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Sheet1!$B$2:$B$9</c:f>
              <c:numCache>
                <c:formatCode>General</c:formatCode>
                <c:ptCount val="8"/>
                <c:pt idx="0">
                  <c:v>71</c:v>
                </c:pt>
                <c:pt idx="1">
                  <c:v>69</c:v>
                </c:pt>
                <c:pt idx="2">
                  <c:v>6</c:v>
                </c:pt>
                <c:pt idx="3">
                  <c:v>9</c:v>
                </c:pt>
                <c:pt idx="4">
                  <c:v>0</c:v>
                </c:pt>
                <c:pt idx="5">
                  <c:v>29</c:v>
                </c:pt>
                <c:pt idx="6">
                  <c:v>40</c:v>
                </c:pt>
                <c:pt idx="7">
                  <c:v>43</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3-Mar</c:v>
                </c:pt>
              </c:strCache>
            </c:strRef>
          </c:tx>
          <c:spPr>
            <a:solidFill>
              <a:schemeClr val="accent2"/>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Sheet1!$C$2:$C$9</c:f>
              <c:numCache>
                <c:formatCode>General</c:formatCode>
                <c:ptCount val="8"/>
                <c:pt idx="0">
                  <c:v>68</c:v>
                </c:pt>
                <c:pt idx="1">
                  <c:v>82</c:v>
                </c:pt>
                <c:pt idx="2">
                  <c:v>0</c:v>
                </c:pt>
                <c:pt idx="3">
                  <c:v>0</c:v>
                </c:pt>
                <c:pt idx="4">
                  <c:v>0</c:v>
                </c:pt>
                <c:pt idx="5">
                  <c:v>23</c:v>
                </c:pt>
                <c:pt idx="6">
                  <c:v>23</c:v>
                </c:pt>
                <c:pt idx="7">
                  <c:v>36</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10-Mar</c:v>
                </c:pt>
              </c:strCache>
            </c:strRef>
          </c:tx>
          <c:spPr>
            <a:solidFill>
              <a:schemeClr val="accent3"/>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Sheet1!$D$2:$D$9</c:f>
              <c:numCache>
                <c:formatCode>General</c:formatCode>
                <c:ptCount val="8"/>
                <c:pt idx="0">
                  <c:v>100</c:v>
                </c:pt>
                <c:pt idx="1">
                  <c:v>89</c:v>
                </c:pt>
                <c:pt idx="2">
                  <c:v>0</c:v>
                </c:pt>
                <c:pt idx="3">
                  <c:v>6</c:v>
                </c:pt>
                <c:pt idx="4">
                  <c:v>6</c:v>
                </c:pt>
                <c:pt idx="5">
                  <c:v>28</c:v>
                </c:pt>
                <c:pt idx="6">
                  <c:v>39</c:v>
                </c:pt>
                <c:pt idx="7">
                  <c:v>39</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17-Mar</c:v>
                </c:pt>
              </c:strCache>
            </c:strRef>
          </c:tx>
          <c:spPr>
            <a:solidFill>
              <a:schemeClr val="accent4"/>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Sheet1!$E$2:$E$9</c:f>
              <c:numCache>
                <c:formatCode>General</c:formatCode>
                <c:ptCount val="8"/>
                <c:pt idx="0">
                  <c:v>68</c:v>
                </c:pt>
                <c:pt idx="1">
                  <c:v>73</c:v>
                </c:pt>
                <c:pt idx="2">
                  <c:v>18</c:v>
                </c:pt>
                <c:pt idx="3">
                  <c:v>0</c:v>
                </c:pt>
                <c:pt idx="4">
                  <c:v>0</c:v>
                </c:pt>
                <c:pt idx="5">
                  <c:v>32</c:v>
                </c:pt>
                <c:pt idx="6">
                  <c:v>32</c:v>
                </c:pt>
                <c:pt idx="7">
                  <c:v>27</c:v>
                </c:pt>
              </c:numCache>
            </c:numRef>
          </c:val>
          <c:extLst>
            <c:ext xmlns:c16="http://schemas.microsoft.com/office/drawing/2014/chart" uri="{C3380CC4-5D6E-409C-BE32-E72D297353CC}">
              <c16:uniqueId val="{00000000-2EC8-434C-9FF4-4A1A07F56361}"/>
            </c:ext>
          </c:extLst>
        </c:ser>
        <c:ser>
          <c:idx val="4"/>
          <c:order val="4"/>
          <c:tx>
            <c:strRef>
              <c:f>Sheet1!$F$1</c:f>
              <c:strCache>
                <c:ptCount val="1"/>
                <c:pt idx="0">
                  <c:v>24-Mar</c:v>
                </c:pt>
              </c:strCache>
            </c:strRef>
          </c:tx>
          <c:spPr>
            <a:solidFill>
              <a:schemeClr val="accent5"/>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Sheet1!$F$2:$F$9</c:f>
              <c:numCache>
                <c:formatCode>General</c:formatCode>
                <c:ptCount val="8"/>
                <c:pt idx="0">
                  <c:v>81</c:v>
                </c:pt>
                <c:pt idx="1">
                  <c:v>94</c:v>
                </c:pt>
                <c:pt idx="2">
                  <c:v>6</c:v>
                </c:pt>
                <c:pt idx="3">
                  <c:v>0</c:v>
                </c:pt>
                <c:pt idx="4">
                  <c:v>0</c:v>
                </c:pt>
                <c:pt idx="5">
                  <c:v>25</c:v>
                </c:pt>
                <c:pt idx="6">
                  <c:v>25</c:v>
                </c:pt>
                <c:pt idx="7">
                  <c:v>6</c:v>
                </c:pt>
              </c:numCache>
            </c:numRef>
          </c:val>
          <c:extLst>
            <c:ext xmlns:c16="http://schemas.microsoft.com/office/drawing/2014/chart" uri="{C3380CC4-5D6E-409C-BE32-E72D297353CC}">
              <c16:uniqueId val="{00000001-2EC8-434C-9FF4-4A1A07F56361}"/>
            </c:ext>
          </c:extLst>
        </c:ser>
        <c:ser>
          <c:idx val="5"/>
          <c:order val="5"/>
          <c:tx>
            <c:strRef>
              <c:f>Sheet1!$G$1</c:f>
              <c:strCache>
                <c:ptCount val="1"/>
                <c:pt idx="0">
                  <c:v>31-Mar</c:v>
                </c:pt>
              </c:strCache>
            </c:strRef>
          </c:tx>
          <c:spPr>
            <a:solidFill>
              <a:schemeClr val="accent6"/>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Sheet1!$G$2:$G$9</c:f>
              <c:numCache>
                <c:formatCode>General</c:formatCode>
                <c:ptCount val="8"/>
                <c:pt idx="0">
                  <c:v>94</c:v>
                </c:pt>
                <c:pt idx="1">
                  <c:v>13</c:v>
                </c:pt>
                <c:pt idx="2">
                  <c:v>0</c:v>
                </c:pt>
                <c:pt idx="3">
                  <c:v>0</c:v>
                </c:pt>
                <c:pt idx="4">
                  <c:v>0</c:v>
                </c:pt>
                <c:pt idx="5">
                  <c:v>31</c:v>
                </c:pt>
                <c:pt idx="6">
                  <c:v>38</c:v>
                </c:pt>
                <c:pt idx="7">
                  <c:v>13</c:v>
                </c:pt>
              </c:numCache>
            </c:numRef>
          </c:val>
          <c:extLst>
            <c:ext xmlns:c16="http://schemas.microsoft.com/office/drawing/2014/chart" uri="{C3380CC4-5D6E-409C-BE32-E72D297353CC}">
              <c16:uniqueId val="{00000002-2EC8-434C-9FF4-4A1A07F56361}"/>
            </c:ext>
          </c:extLst>
        </c:ser>
        <c:ser>
          <c:idx val="6"/>
          <c:order val="6"/>
          <c:tx>
            <c:strRef>
              <c:f>Sheet1!$H$1</c:f>
              <c:strCache>
                <c:ptCount val="1"/>
                <c:pt idx="0">
                  <c:v>6-Apr</c:v>
                </c:pt>
              </c:strCache>
            </c:strRef>
          </c:tx>
          <c:spPr>
            <a:solidFill>
              <a:schemeClr val="accent1">
                <a:lumMod val="60000"/>
              </a:schemeClr>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Sheet1!$H$2:$H$9</c:f>
              <c:numCache>
                <c:formatCode>General</c:formatCode>
                <c:ptCount val="8"/>
                <c:pt idx="0">
                  <c:v>71</c:v>
                </c:pt>
                <c:pt idx="1">
                  <c:v>82</c:v>
                </c:pt>
                <c:pt idx="2">
                  <c:v>12</c:v>
                </c:pt>
                <c:pt idx="3">
                  <c:v>18</c:v>
                </c:pt>
                <c:pt idx="4">
                  <c:v>6</c:v>
                </c:pt>
                <c:pt idx="5">
                  <c:v>41</c:v>
                </c:pt>
                <c:pt idx="6">
                  <c:v>35</c:v>
                </c:pt>
                <c:pt idx="7">
                  <c:v>18</c:v>
                </c:pt>
              </c:numCache>
            </c:numRef>
          </c:val>
          <c:extLst>
            <c:ext xmlns:c16="http://schemas.microsoft.com/office/drawing/2014/chart" uri="{C3380CC4-5D6E-409C-BE32-E72D297353CC}">
              <c16:uniqueId val="{00000003-2EC8-434C-9FF4-4A1A07F56361}"/>
            </c:ext>
          </c:extLst>
        </c:ser>
        <c:ser>
          <c:idx val="7"/>
          <c:order val="7"/>
          <c:tx>
            <c:strRef>
              <c:f>Sheet1!$I$1</c:f>
              <c:strCache>
                <c:ptCount val="1"/>
                <c:pt idx="0">
                  <c:v>13-Apr</c:v>
                </c:pt>
              </c:strCache>
            </c:strRef>
          </c:tx>
          <c:spPr>
            <a:solidFill>
              <a:schemeClr val="accent2">
                <a:lumMod val="60000"/>
              </a:schemeClr>
            </a:solidFill>
            <a:ln>
              <a:noFill/>
            </a:ln>
            <a:effectLst/>
          </c:spPr>
          <c:invertIfNegative val="0"/>
          <c:cat>
            <c:strRef>
              <c:f>Sheet1!$A$2:$A$9</c:f>
              <c:strCache>
                <c:ptCount val="8"/>
                <c:pt idx="0">
                  <c:v>Clean</c:v>
                </c:pt>
                <c:pt idx="1">
                  <c:v>Easy to navigate</c:v>
                </c:pt>
                <c:pt idx="2">
                  <c:v>Cluttered</c:v>
                </c:pt>
                <c:pt idx="3">
                  <c:v>Hard to read</c:v>
                </c:pt>
                <c:pt idx="4">
                  <c:v>Didn’t render properly</c:v>
                </c:pt>
                <c:pt idx="5">
                  <c:v>Enjoyable</c:v>
                </c:pt>
                <c:pt idx="6">
                  <c:v>Engaging</c:v>
                </c:pt>
                <c:pt idx="7">
                  <c:v>Other</c:v>
                </c:pt>
              </c:strCache>
            </c:strRef>
          </c:cat>
          <c:val>
            <c:numRef>
              <c:f>Sheet1!$I$2:$I$9</c:f>
              <c:numCache>
                <c:formatCode>General</c:formatCode>
                <c:ptCount val="8"/>
                <c:pt idx="0">
                  <c:v>89</c:v>
                </c:pt>
                <c:pt idx="1">
                  <c:v>94</c:v>
                </c:pt>
                <c:pt idx="2">
                  <c:v>11</c:v>
                </c:pt>
                <c:pt idx="3">
                  <c:v>6</c:v>
                </c:pt>
                <c:pt idx="4">
                  <c:v>0</c:v>
                </c:pt>
                <c:pt idx="5">
                  <c:v>44</c:v>
                </c:pt>
                <c:pt idx="6">
                  <c:v>50</c:v>
                </c:pt>
                <c:pt idx="7">
                  <c:v>11</c:v>
                </c:pt>
              </c:numCache>
            </c:numRef>
          </c:val>
          <c:extLst>
            <c:ext xmlns:c16="http://schemas.microsoft.com/office/drawing/2014/chart" uri="{C3380CC4-5D6E-409C-BE32-E72D297353CC}">
              <c16:uniqueId val="{00000004-2EC8-434C-9FF4-4A1A07F56361}"/>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Was it easy to navigate</a:t>
            </a:r>
            <a:r>
              <a:rPr lang="en-US" baseline="0" dirty="0"/>
              <a:t> through the content?</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Sheet1!$B$2:$B$9</c:f>
              <c:numCache>
                <c:formatCode>General</c:formatCode>
                <c:ptCount val="8"/>
                <c:pt idx="0">
                  <c:v>74</c:v>
                </c:pt>
                <c:pt idx="1">
                  <c:v>77</c:v>
                </c:pt>
                <c:pt idx="2">
                  <c:v>72</c:v>
                </c:pt>
                <c:pt idx="3">
                  <c:v>86</c:v>
                </c:pt>
                <c:pt idx="4">
                  <c:v>100</c:v>
                </c:pt>
                <c:pt idx="5">
                  <c:v>81</c:v>
                </c:pt>
                <c:pt idx="6">
                  <c:v>81</c:v>
                </c:pt>
                <c:pt idx="7">
                  <c:v>100</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Somewhat</c:v>
                </c:pt>
              </c:strCache>
            </c:strRef>
          </c:tx>
          <c:spPr>
            <a:solidFill>
              <a:schemeClr val="accent2"/>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Sheet1!$C$2:$C$9</c:f>
              <c:numCache>
                <c:formatCode>General</c:formatCode>
                <c:ptCount val="8"/>
                <c:pt idx="0">
                  <c:v>17</c:v>
                </c:pt>
                <c:pt idx="1">
                  <c:v>23</c:v>
                </c:pt>
                <c:pt idx="2">
                  <c:v>28</c:v>
                </c:pt>
                <c:pt idx="3">
                  <c:v>10</c:v>
                </c:pt>
                <c:pt idx="4">
                  <c:v>0</c:v>
                </c:pt>
                <c:pt idx="5">
                  <c:v>13</c:v>
                </c:pt>
                <c:pt idx="6">
                  <c:v>6</c:v>
                </c:pt>
                <c:pt idx="7">
                  <c:v>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No</c:v>
                </c:pt>
              </c:strCache>
            </c:strRef>
          </c:tx>
          <c:spPr>
            <a:solidFill>
              <a:schemeClr val="accent3"/>
            </a:solidFill>
            <a:ln>
              <a:noFill/>
            </a:ln>
            <a:effectLst/>
          </c:spPr>
          <c:invertIfNegative val="0"/>
          <c:cat>
            <c:numRef>
              <c:f>Sheet1!$A$2:$A$9</c:f>
              <c:numCache>
                <c:formatCode>d\-mmm</c:formatCode>
                <c:ptCount val="8"/>
                <c:pt idx="0">
                  <c:v>42782</c:v>
                </c:pt>
                <c:pt idx="1">
                  <c:v>42797</c:v>
                </c:pt>
                <c:pt idx="2">
                  <c:v>42804</c:v>
                </c:pt>
                <c:pt idx="3">
                  <c:v>42811</c:v>
                </c:pt>
                <c:pt idx="4">
                  <c:v>42818</c:v>
                </c:pt>
                <c:pt idx="5">
                  <c:v>42825</c:v>
                </c:pt>
                <c:pt idx="6">
                  <c:v>42831</c:v>
                </c:pt>
                <c:pt idx="7">
                  <c:v>42838</c:v>
                </c:pt>
              </c:numCache>
            </c:numRef>
          </c:cat>
          <c:val>
            <c:numRef>
              <c:f>Sheet1!$D$2:$D$9</c:f>
              <c:numCache>
                <c:formatCode>General</c:formatCode>
                <c:ptCount val="8"/>
                <c:pt idx="0">
                  <c:v>9</c:v>
                </c:pt>
                <c:pt idx="1">
                  <c:v>0</c:v>
                </c:pt>
                <c:pt idx="2">
                  <c:v>0</c:v>
                </c:pt>
                <c:pt idx="3">
                  <c:v>5</c:v>
                </c:pt>
                <c:pt idx="4">
                  <c:v>0</c:v>
                </c:pt>
                <c:pt idx="5">
                  <c:v>6</c:v>
                </c:pt>
                <c:pt idx="6">
                  <c:v>13</c:v>
                </c:pt>
                <c:pt idx="7">
                  <c:v>0</c:v>
                </c:pt>
              </c:numCache>
            </c:numRef>
          </c:val>
          <c:extLst>
            <c:ext xmlns:c16="http://schemas.microsoft.com/office/drawing/2014/chart" uri="{C3380CC4-5D6E-409C-BE32-E72D297353CC}">
              <c16:uniqueId val="{00000002-E877-4FE0-BB4C-DF9C05F9D92A}"/>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a:effectLst/>
              </a:rPr>
              <a:t>How did you navigate through the content?</a:t>
            </a:r>
            <a:endParaRPr lang="en-US" dirty="0">
              <a:effectLst/>
            </a:endParaRP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24-Mar</c:v>
                </c:pt>
              </c:strCache>
            </c:strRef>
          </c:tx>
          <c:spPr>
            <a:solidFill>
              <a:schemeClr val="accent1"/>
            </a:solidFill>
            <a:ln>
              <a:noFill/>
            </a:ln>
            <a:effectLst/>
          </c:spPr>
          <c:invertIfNegative val="0"/>
          <c:cat>
            <c:strRef>
              <c:f>Sheet1!$A$2:$A$4</c:f>
              <c:strCache>
                <c:ptCount val="3"/>
                <c:pt idx="0">
                  <c:v>Arrows on sides of images</c:v>
                </c:pt>
                <c:pt idx="1">
                  <c:v>Links at bottom of each story</c:v>
                </c:pt>
                <c:pt idx="2">
                  <c:v>Other</c:v>
                </c:pt>
              </c:strCache>
            </c:strRef>
          </c:cat>
          <c:val>
            <c:numRef>
              <c:f>Sheet1!$B$2:$B$4</c:f>
              <c:numCache>
                <c:formatCode>General</c:formatCode>
                <c:ptCount val="3"/>
                <c:pt idx="0">
                  <c:v>44</c:v>
                </c:pt>
                <c:pt idx="1">
                  <c:v>44</c:v>
                </c:pt>
                <c:pt idx="2">
                  <c:v>13</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31-Mar</c:v>
                </c:pt>
              </c:strCache>
            </c:strRef>
          </c:tx>
          <c:spPr>
            <a:solidFill>
              <a:schemeClr val="accent2"/>
            </a:solidFill>
            <a:ln>
              <a:noFill/>
            </a:ln>
            <a:effectLst/>
          </c:spPr>
          <c:invertIfNegative val="0"/>
          <c:cat>
            <c:strRef>
              <c:f>Sheet1!$A$2:$A$4</c:f>
              <c:strCache>
                <c:ptCount val="3"/>
                <c:pt idx="0">
                  <c:v>Arrows on sides of images</c:v>
                </c:pt>
                <c:pt idx="1">
                  <c:v>Links at bottom of each story</c:v>
                </c:pt>
                <c:pt idx="2">
                  <c:v>Other</c:v>
                </c:pt>
              </c:strCache>
            </c:strRef>
          </c:cat>
          <c:val>
            <c:numRef>
              <c:f>Sheet1!$C$2:$C$4</c:f>
              <c:numCache>
                <c:formatCode>General</c:formatCode>
                <c:ptCount val="3"/>
                <c:pt idx="0">
                  <c:v>25</c:v>
                </c:pt>
                <c:pt idx="1">
                  <c:v>50</c:v>
                </c:pt>
                <c:pt idx="2">
                  <c:v>25</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6-Apr</c:v>
                </c:pt>
              </c:strCache>
            </c:strRef>
          </c:tx>
          <c:spPr>
            <a:solidFill>
              <a:schemeClr val="accent3"/>
            </a:solidFill>
            <a:ln>
              <a:noFill/>
            </a:ln>
            <a:effectLst/>
          </c:spPr>
          <c:invertIfNegative val="0"/>
          <c:cat>
            <c:strRef>
              <c:f>Sheet1!$A$2:$A$4</c:f>
              <c:strCache>
                <c:ptCount val="3"/>
                <c:pt idx="0">
                  <c:v>Arrows on sides of images</c:v>
                </c:pt>
                <c:pt idx="1">
                  <c:v>Links at bottom of each story</c:v>
                </c:pt>
                <c:pt idx="2">
                  <c:v>Other</c:v>
                </c:pt>
              </c:strCache>
            </c:strRef>
          </c:cat>
          <c:val>
            <c:numRef>
              <c:f>Sheet1!$D$2:$D$4</c:f>
              <c:numCache>
                <c:formatCode>General</c:formatCode>
                <c:ptCount val="3"/>
                <c:pt idx="0">
                  <c:v>25</c:v>
                </c:pt>
                <c:pt idx="1">
                  <c:v>63</c:v>
                </c:pt>
                <c:pt idx="2">
                  <c:v>13</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13-Apr</c:v>
                </c:pt>
              </c:strCache>
            </c:strRef>
          </c:tx>
          <c:spPr>
            <a:solidFill>
              <a:schemeClr val="accent4"/>
            </a:solidFill>
            <a:ln>
              <a:noFill/>
            </a:ln>
            <a:effectLst/>
          </c:spPr>
          <c:invertIfNegative val="0"/>
          <c:cat>
            <c:strRef>
              <c:f>Sheet1!$A$2:$A$4</c:f>
              <c:strCache>
                <c:ptCount val="3"/>
                <c:pt idx="0">
                  <c:v>Arrows on sides of images</c:v>
                </c:pt>
                <c:pt idx="1">
                  <c:v>Links at bottom of each story</c:v>
                </c:pt>
                <c:pt idx="2">
                  <c:v>Other</c:v>
                </c:pt>
              </c:strCache>
            </c:strRef>
          </c:cat>
          <c:val>
            <c:numRef>
              <c:f>Sheet1!$E$2:$E$4</c:f>
              <c:numCache>
                <c:formatCode>General</c:formatCode>
                <c:ptCount val="3"/>
                <c:pt idx="0">
                  <c:v>41</c:v>
                </c:pt>
                <c:pt idx="1">
                  <c:v>53</c:v>
                </c:pt>
                <c:pt idx="2">
                  <c:v>6</c:v>
                </c:pt>
              </c:numCache>
            </c:numRef>
          </c:val>
          <c:extLst>
            <c:ext xmlns:c16="http://schemas.microsoft.com/office/drawing/2014/chart" uri="{C3380CC4-5D6E-409C-BE32-E72D297353CC}">
              <c16:uniqueId val="{00000000-EF00-4CF4-AE86-F0B2A749BCF4}"/>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Evaluate the Overall Tone/Style of the Content</a:t>
            </a:r>
          </a:p>
          <a:p>
            <a:pPr>
              <a:defRPr/>
            </a:pPr>
            <a:r>
              <a:rPr lang="en-US" baseline="0" dirty="0"/>
              <a:t>(% of respondents)</a:t>
            </a:r>
            <a:endParaRPr lang="en-US" dirty="0"/>
          </a:p>
        </c:rich>
      </c:tx>
      <c:layout>
        <c:manualLayout>
          <c:xMode val="edge"/>
          <c:yMode val="edge"/>
          <c:x val="0.21590624999999999"/>
          <c:y val="9.37499942328989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16-Feb</c:v>
                </c:pt>
              </c:strCache>
            </c:strRef>
          </c:tx>
          <c:spPr>
            <a:solidFill>
              <a:schemeClr val="accent1"/>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Sheet1!$B$2:$B$11</c:f>
              <c:numCache>
                <c:formatCode>General</c:formatCode>
                <c:ptCount val="10"/>
                <c:pt idx="0">
                  <c:v>63</c:v>
                </c:pt>
                <c:pt idx="1">
                  <c:v>6</c:v>
                </c:pt>
                <c:pt idx="2">
                  <c:v>83</c:v>
                </c:pt>
                <c:pt idx="3">
                  <c:v>37</c:v>
                </c:pt>
                <c:pt idx="4">
                  <c:v>49</c:v>
                </c:pt>
                <c:pt idx="5">
                  <c:v>0</c:v>
                </c:pt>
                <c:pt idx="6">
                  <c:v>0</c:v>
                </c:pt>
                <c:pt idx="7">
                  <c:v>9</c:v>
                </c:pt>
                <c:pt idx="8">
                  <c:v>3</c:v>
                </c:pt>
                <c:pt idx="9">
                  <c:v>29</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3-Mar</c:v>
                </c:pt>
              </c:strCache>
            </c:strRef>
          </c:tx>
          <c:spPr>
            <a:solidFill>
              <a:schemeClr val="accent2"/>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Sheet1!$C$2:$C$11</c:f>
              <c:numCache>
                <c:formatCode>General</c:formatCode>
                <c:ptCount val="10"/>
                <c:pt idx="0">
                  <c:v>71</c:v>
                </c:pt>
                <c:pt idx="1">
                  <c:v>10</c:v>
                </c:pt>
                <c:pt idx="2">
                  <c:v>81</c:v>
                </c:pt>
                <c:pt idx="3">
                  <c:v>19</c:v>
                </c:pt>
                <c:pt idx="4">
                  <c:v>38</c:v>
                </c:pt>
                <c:pt idx="5">
                  <c:v>0</c:v>
                </c:pt>
                <c:pt idx="6">
                  <c:v>0</c:v>
                </c:pt>
                <c:pt idx="7">
                  <c:v>14</c:v>
                </c:pt>
                <c:pt idx="8">
                  <c:v>0</c:v>
                </c:pt>
                <c:pt idx="9">
                  <c:v>19</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10-Mar</c:v>
                </c:pt>
              </c:strCache>
            </c:strRef>
          </c:tx>
          <c:spPr>
            <a:solidFill>
              <a:schemeClr val="accent3"/>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Sheet1!$D$2:$D$11</c:f>
              <c:numCache>
                <c:formatCode>General</c:formatCode>
                <c:ptCount val="10"/>
                <c:pt idx="0">
                  <c:v>78</c:v>
                </c:pt>
                <c:pt idx="1">
                  <c:v>6</c:v>
                </c:pt>
                <c:pt idx="2">
                  <c:v>78</c:v>
                </c:pt>
                <c:pt idx="3">
                  <c:v>22</c:v>
                </c:pt>
                <c:pt idx="4">
                  <c:v>44</c:v>
                </c:pt>
                <c:pt idx="5">
                  <c:v>0</c:v>
                </c:pt>
                <c:pt idx="6">
                  <c:v>0</c:v>
                </c:pt>
                <c:pt idx="7">
                  <c:v>6</c:v>
                </c:pt>
                <c:pt idx="8">
                  <c:v>6</c:v>
                </c:pt>
                <c:pt idx="9">
                  <c:v>22</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17-Mar</c:v>
                </c:pt>
              </c:strCache>
            </c:strRef>
          </c:tx>
          <c:spPr>
            <a:solidFill>
              <a:schemeClr val="accent4"/>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Sheet1!$E$2:$E$11</c:f>
              <c:numCache>
                <c:formatCode>General</c:formatCode>
                <c:ptCount val="10"/>
                <c:pt idx="0">
                  <c:v>65</c:v>
                </c:pt>
                <c:pt idx="1">
                  <c:v>0</c:v>
                </c:pt>
                <c:pt idx="2">
                  <c:v>85</c:v>
                </c:pt>
                <c:pt idx="3">
                  <c:v>20</c:v>
                </c:pt>
                <c:pt idx="4">
                  <c:v>35</c:v>
                </c:pt>
                <c:pt idx="5">
                  <c:v>0</c:v>
                </c:pt>
                <c:pt idx="6">
                  <c:v>0</c:v>
                </c:pt>
                <c:pt idx="7">
                  <c:v>15</c:v>
                </c:pt>
                <c:pt idx="8">
                  <c:v>10</c:v>
                </c:pt>
                <c:pt idx="9">
                  <c:v>20</c:v>
                </c:pt>
              </c:numCache>
            </c:numRef>
          </c:val>
          <c:extLst>
            <c:ext xmlns:c16="http://schemas.microsoft.com/office/drawing/2014/chart" uri="{C3380CC4-5D6E-409C-BE32-E72D297353CC}">
              <c16:uniqueId val="{00000000-2EC8-434C-9FF4-4A1A07F56361}"/>
            </c:ext>
          </c:extLst>
        </c:ser>
        <c:ser>
          <c:idx val="4"/>
          <c:order val="4"/>
          <c:tx>
            <c:strRef>
              <c:f>Sheet1!$F$1</c:f>
              <c:strCache>
                <c:ptCount val="1"/>
                <c:pt idx="0">
                  <c:v>24-Mar</c:v>
                </c:pt>
              </c:strCache>
            </c:strRef>
          </c:tx>
          <c:spPr>
            <a:solidFill>
              <a:schemeClr val="accent5"/>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Sheet1!$F$2:$F$11</c:f>
              <c:numCache>
                <c:formatCode>General</c:formatCode>
                <c:ptCount val="10"/>
                <c:pt idx="0">
                  <c:v>63</c:v>
                </c:pt>
                <c:pt idx="1">
                  <c:v>0</c:v>
                </c:pt>
                <c:pt idx="2">
                  <c:v>69</c:v>
                </c:pt>
                <c:pt idx="3">
                  <c:v>6</c:v>
                </c:pt>
                <c:pt idx="4">
                  <c:v>25</c:v>
                </c:pt>
                <c:pt idx="5">
                  <c:v>0</c:v>
                </c:pt>
                <c:pt idx="6">
                  <c:v>0</c:v>
                </c:pt>
                <c:pt idx="7">
                  <c:v>13</c:v>
                </c:pt>
                <c:pt idx="8">
                  <c:v>13</c:v>
                </c:pt>
                <c:pt idx="9">
                  <c:v>31</c:v>
                </c:pt>
              </c:numCache>
            </c:numRef>
          </c:val>
          <c:extLst>
            <c:ext xmlns:c16="http://schemas.microsoft.com/office/drawing/2014/chart" uri="{C3380CC4-5D6E-409C-BE32-E72D297353CC}">
              <c16:uniqueId val="{00000001-2EC8-434C-9FF4-4A1A07F56361}"/>
            </c:ext>
          </c:extLst>
        </c:ser>
        <c:ser>
          <c:idx val="5"/>
          <c:order val="5"/>
          <c:tx>
            <c:strRef>
              <c:f>Sheet1!$G$1</c:f>
              <c:strCache>
                <c:ptCount val="1"/>
                <c:pt idx="0">
                  <c:v>31-Mar</c:v>
                </c:pt>
              </c:strCache>
            </c:strRef>
          </c:tx>
          <c:spPr>
            <a:solidFill>
              <a:schemeClr val="accent6"/>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Sheet1!$G$2:$G$11</c:f>
              <c:numCache>
                <c:formatCode>General</c:formatCode>
                <c:ptCount val="10"/>
                <c:pt idx="0">
                  <c:v>69</c:v>
                </c:pt>
                <c:pt idx="1">
                  <c:v>0</c:v>
                </c:pt>
                <c:pt idx="2">
                  <c:v>69</c:v>
                </c:pt>
                <c:pt idx="3">
                  <c:v>6</c:v>
                </c:pt>
                <c:pt idx="4">
                  <c:v>19</c:v>
                </c:pt>
                <c:pt idx="5">
                  <c:v>6</c:v>
                </c:pt>
                <c:pt idx="6">
                  <c:v>0</c:v>
                </c:pt>
                <c:pt idx="7">
                  <c:v>6</c:v>
                </c:pt>
                <c:pt idx="8">
                  <c:v>6</c:v>
                </c:pt>
                <c:pt idx="9">
                  <c:v>31</c:v>
                </c:pt>
              </c:numCache>
            </c:numRef>
          </c:val>
          <c:extLst>
            <c:ext xmlns:c16="http://schemas.microsoft.com/office/drawing/2014/chart" uri="{C3380CC4-5D6E-409C-BE32-E72D297353CC}">
              <c16:uniqueId val="{00000002-2EC8-434C-9FF4-4A1A07F56361}"/>
            </c:ext>
          </c:extLst>
        </c:ser>
        <c:ser>
          <c:idx val="6"/>
          <c:order val="6"/>
          <c:tx>
            <c:strRef>
              <c:f>Sheet1!$H$1</c:f>
              <c:strCache>
                <c:ptCount val="1"/>
                <c:pt idx="0">
                  <c:v>6-Apr</c:v>
                </c:pt>
              </c:strCache>
            </c:strRef>
          </c:tx>
          <c:spPr>
            <a:solidFill>
              <a:schemeClr val="accent1">
                <a:lumMod val="60000"/>
              </a:schemeClr>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Sheet1!$H$2:$H$11</c:f>
              <c:numCache>
                <c:formatCode>General</c:formatCode>
                <c:ptCount val="10"/>
                <c:pt idx="0">
                  <c:v>69</c:v>
                </c:pt>
                <c:pt idx="1">
                  <c:v>25</c:v>
                </c:pt>
                <c:pt idx="2">
                  <c:v>88</c:v>
                </c:pt>
                <c:pt idx="3">
                  <c:v>38</c:v>
                </c:pt>
                <c:pt idx="4">
                  <c:v>44</c:v>
                </c:pt>
                <c:pt idx="5">
                  <c:v>0</c:v>
                </c:pt>
                <c:pt idx="6">
                  <c:v>0</c:v>
                </c:pt>
                <c:pt idx="7">
                  <c:v>0</c:v>
                </c:pt>
                <c:pt idx="8">
                  <c:v>6</c:v>
                </c:pt>
                <c:pt idx="9">
                  <c:v>19</c:v>
                </c:pt>
              </c:numCache>
            </c:numRef>
          </c:val>
          <c:extLst>
            <c:ext xmlns:c16="http://schemas.microsoft.com/office/drawing/2014/chart" uri="{C3380CC4-5D6E-409C-BE32-E72D297353CC}">
              <c16:uniqueId val="{00000003-2EC8-434C-9FF4-4A1A07F56361}"/>
            </c:ext>
          </c:extLst>
        </c:ser>
        <c:ser>
          <c:idx val="7"/>
          <c:order val="7"/>
          <c:tx>
            <c:strRef>
              <c:f>Sheet1!$I$1</c:f>
              <c:strCache>
                <c:ptCount val="1"/>
                <c:pt idx="0">
                  <c:v>13-Apr</c:v>
                </c:pt>
              </c:strCache>
            </c:strRef>
          </c:tx>
          <c:spPr>
            <a:solidFill>
              <a:schemeClr val="accent2">
                <a:lumMod val="60000"/>
              </a:schemeClr>
            </a:solidFill>
            <a:ln>
              <a:noFill/>
            </a:ln>
            <a:effectLst/>
          </c:spPr>
          <c:invertIfNegative val="0"/>
          <c:cat>
            <c:strRef>
              <c:f>Sheet1!$A$2:$A$11</c:f>
              <c:strCache>
                <c:ptCount val="10"/>
                <c:pt idx="0">
                  <c:v>Appropriate</c:v>
                </c:pt>
                <c:pt idx="1">
                  <c:v>Funny</c:v>
                </c:pt>
                <c:pt idx="2">
                  <c:v>Informative</c:v>
                </c:pt>
                <c:pt idx="3">
                  <c:v>Casual</c:v>
                </c:pt>
                <c:pt idx="4">
                  <c:v>Conversational</c:v>
                </c:pt>
                <c:pt idx="5">
                  <c:v>Inappropriate</c:v>
                </c:pt>
                <c:pt idx="6">
                  <c:v>Mean-spirited</c:v>
                </c:pt>
                <c:pt idx="7">
                  <c:v>Formal</c:v>
                </c:pt>
                <c:pt idx="8">
                  <c:v>Useless</c:v>
                </c:pt>
                <c:pt idx="9">
                  <c:v>Other</c:v>
                </c:pt>
              </c:strCache>
            </c:strRef>
          </c:cat>
          <c:val>
            <c:numRef>
              <c:f>Sheet1!$I$2:$I$11</c:f>
              <c:numCache>
                <c:formatCode>General</c:formatCode>
                <c:ptCount val="10"/>
                <c:pt idx="0">
                  <c:v>65</c:v>
                </c:pt>
                <c:pt idx="1">
                  <c:v>0</c:v>
                </c:pt>
                <c:pt idx="2">
                  <c:v>94</c:v>
                </c:pt>
                <c:pt idx="3">
                  <c:v>41</c:v>
                </c:pt>
                <c:pt idx="4">
                  <c:v>35</c:v>
                </c:pt>
                <c:pt idx="5">
                  <c:v>0</c:v>
                </c:pt>
                <c:pt idx="6">
                  <c:v>0</c:v>
                </c:pt>
                <c:pt idx="7">
                  <c:v>6</c:v>
                </c:pt>
                <c:pt idx="8">
                  <c:v>12</c:v>
                </c:pt>
                <c:pt idx="9">
                  <c:v>6</c:v>
                </c:pt>
              </c:numCache>
            </c:numRef>
          </c:val>
          <c:extLst>
            <c:ext xmlns:c16="http://schemas.microsoft.com/office/drawing/2014/chart" uri="{C3380CC4-5D6E-409C-BE32-E72D297353CC}">
              <c16:uniqueId val="{00000004-2EC8-434C-9FF4-4A1A07F56361}"/>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Was the content</a:t>
            </a:r>
            <a:r>
              <a:rPr lang="en-US" baseline="0" dirty="0"/>
              <a:t> valuable?</a:t>
            </a: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16-Feb</c:v>
                </c:pt>
              </c:strCache>
            </c:strRef>
          </c:tx>
          <c:spPr>
            <a:solidFill>
              <a:schemeClr val="accent1"/>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Sheet1!$B$2:$B$6</c:f>
              <c:numCache>
                <c:formatCode>General</c:formatCode>
                <c:ptCount val="5"/>
                <c:pt idx="0">
                  <c:v>29</c:v>
                </c:pt>
                <c:pt idx="1">
                  <c:v>46</c:v>
                </c:pt>
                <c:pt idx="2">
                  <c:v>8</c:v>
                </c:pt>
                <c:pt idx="3">
                  <c:v>4</c:v>
                </c:pt>
                <c:pt idx="4">
                  <c:v>0</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3-Mar</c:v>
                </c:pt>
              </c:strCache>
            </c:strRef>
          </c:tx>
          <c:spPr>
            <a:solidFill>
              <a:schemeClr val="accent2"/>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Sheet1!$C$2:$C$6</c:f>
              <c:numCache>
                <c:formatCode>General</c:formatCode>
                <c:ptCount val="5"/>
                <c:pt idx="0">
                  <c:v>32</c:v>
                </c:pt>
                <c:pt idx="1">
                  <c:v>50</c:v>
                </c:pt>
                <c:pt idx="2">
                  <c:v>18</c:v>
                </c:pt>
                <c:pt idx="3">
                  <c:v>0</c:v>
                </c:pt>
                <c:pt idx="4">
                  <c:v>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10-Mar</c:v>
                </c:pt>
              </c:strCache>
            </c:strRef>
          </c:tx>
          <c:spPr>
            <a:solidFill>
              <a:schemeClr val="accent3"/>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Sheet1!$D$2:$D$6</c:f>
              <c:numCache>
                <c:formatCode>General</c:formatCode>
                <c:ptCount val="5"/>
                <c:pt idx="0">
                  <c:v>44</c:v>
                </c:pt>
                <c:pt idx="1">
                  <c:v>33</c:v>
                </c:pt>
                <c:pt idx="2">
                  <c:v>11</c:v>
                </c:pt>
                <c:pt idx="3">
                  <c:v>11</c:v>
                </c:pt>
                <c:pt idx="4">
                  <c:v>0</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17-Mar</c:v>
                </c:pt>
              </c:strCache>
            </c:strRef>
          </c:tx>
          <c:spPr>
            <a:solidFill>
              <a:schemeClr val="accent4"/>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Sheet1!$E$2:$E$6</c:f>
              <c:numCache>
                <c:formatCode>General</c:formatCode>
                <c:ptCount val="5"/>
                <c:pt idx="0">
                  <c:v>45</c:v>
                </c:pt>
                <c:pt idx="1">
                  <c:v>50</c:v>
                </c:pt>
                <c:pt idx="2">
                  <c:v>0</c:v>
                </c:pt>
                <c:pt idx="3">
                  <c:v>0</c:v>
                </c:pt>
                <c:pt idx="4">
                  <c:v>5</c:v>
                </c:pt>
              </c:numCache>
            </c:numRef>
          </c:val>
          <c:extLst>
            <c:ext xmlns:c16="http://schemas.microsoft.com/office/drawing/2014/chart" uri="{C3380CC4-5D6E-409C-BE32-E72D297353CC}">
              <c16:uniqueId val="{00000000-EF00-4CF4-AE86-F0B2A749BCF4}"/>
            </c:ext>
          </c:extLst>
        </c:ser>
        <c:ser>
          <c:idx val="4"/>
          <c:order val="4"/>
          <c:tx>
            <c:strRef>
              <c:f>Sheet1!$F$1</c:f>
              <c:strCache>
                <c:ptCount val="1"/>
                <c:pt idx="0">
                  <c:v>24-Mar</c:v>
                </c:pt>
              </c:strCache>
            </c:strRef>
          </c:tx>
          <c:spPr>
            <a:solidFill>
              <a:schemeClr val="accent5"/>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Sheet1!$F$2:$F$6</c:f>
              <c:numCache>
                <c:formatCode>General</c:formatCode>
                <c:ptCount val="5"/>
                <c:pt idx="0">
                  <c:v>38</c:v>
                </c:pt>
                <c:pt idx="1">
                  <c:v>38</c:v>
                </c:pt>
                <c:pt idx="2">
                  <c:v>19</c:v>
                </c:pt>
                <c:pt idx="3">
                  <c:v>0</c:v>
                </c:pt>
                <c:pt idx="4">
                  <c:v>6</c:v>
                </c:pt>
              </c:numCache>
            </c:numRef>
          </c:val>
          <c:extLst>
            <c:ext xmlns:c16="http://schemas.microsoft.com/office/drawing/2014/chart" uri="{C3380CC4-5D6E-409C-BE32-E72D297353CC}">
              <c16:uniqueId val="{00000001-EF00-4CF4-AE86-F0B2A749BCF4}"/>
            </c:ext>
          </c:extLst>
        </c:ser>
        <c:ser>
          <c:idx val="5"/>
          <c:order val="5"/>
          <c:tx>
            <c:strRef>
              <c:f>Sheet1!$G$1</c:f>
              <c:strCache>
                <c:ptCount val="1"/>
                <c:pt idx="0">
                  <c:v>31-Mar</c:v>
                </c:pt>
              </c:strCache>
            </c:strRef>
          </c:tx>
          <c:spPr>
            <a:solidFill>
              <a:schemeClr val="accent6"/>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Sheet1!$G$2:$G$6</c:f>
              <c:numCache>
                <c:formatCode>General</c:formatCode>
                <c:ptCount val="5"/>
                <c:pt idx="0">
                  <c:v>38</c:v>
                </c:pt>
                <c:pt idx="1">
                  <c:v>50</c:v>
                </c:pt>
                <c:pt idx="2">
                  <c:v>6</c:v>
                </c:pt>
                <c:pt idx="3">
                  <c:v>9</c:v>
                </c:pt>
                <c:pt idx="4">
                  <c:v>6</c:v>
                </c:pt>
              </c:numCache>
            </c:numRef>
          </c:val>
          <c:extLst>
            <c:ext xmlns:c16="http://schemas.microsoft.com/office/drawing/2014/chart" uri="{C3380CC4-5D6E-409C-BE32-E72D297353CC}">
              <c16:uniqueId val="{00000002-EF00-4CF4-AE86-F0B2A749BCF4}"/>
            </c:ext>
          </c:extLst>
        </c:ser>
        <c:ser>
          <c:idx val="6"/>
          <c:order val="6"/>
          <c:tx>
            <c:strRef>
              <c:f>Sheet1!$H$1</c:f>
              <c:strCache>
                <c:ptCount val="1"/>
                <c:pt idx="0">
                  <c:v>6-Apr</c:v>
                </c:pt>
              </c:strCache>
            </c:strRef>
          </c:tx>
          <c:spPr>
            <a:solidFill>
              <a:schemeClr val="accent1">
                <a:lumMod val="60000"/>
              </a:schemeClr>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Sheet1!$H$2:$H$6</c:f>
              <c:numCache>
                <c:formatCode>General</c:formatCode>
                <c:ptCount val="5"/>
                <c:pt idx="0">
                  <c:v>31</c:v>
                </c:pt>
                <c:pt idx="1">
                  <c:v>56</c:v>
                </c:pt>
                <c:pt idx="2">
                  <c:v>0</c:v>
                </c:pt>
                <c:pt idx="3">
                  <c:v>6</c:v>
                </c:pt>
                <c:pt idx="4">
                  <c:v>6</c:v>
                </c:pt>
              </c:numCache>
            </c:numRef>
          </c:val>
          <c:extLst>
            <c:ext xmlns:c16="http://schemas.microsoft.com/office/drawing/2014/chart" uri="{C3380CC4-5D6E-409C-BE32-E72D297353CC}">
              <c16:uniqueId val="{00000003-EF00-4CF4-AE86-F0B2A749BCF4}"/>
            </c:ext>
          </c:extLst>
        </c:ser>
        <c:ser>
          <c:idx val="7"/>
          <c:order val="7"/>
          <c:tx>
            <c:strRef>
              <c:f>Sheet1!$I$1</c:f>
              <c:strCache>
                <c:ptCount val="1"/>
                <c:pt idx="0">
                  <c:v>13-Apr</c:v>
                </c:pt>
              </c:strCache>
            </c:strRef>
          </c:tx>
          <c:spPr>
            <a:solidFill>
              <a:schemeClr val="accent2">
                <a:lumMod val="60000"/>
              </a:schemeClr>
            </a:solidFill>
            <a:ln>
              <a:noFill/>
            </a:ln>
            <a:effectLst/>
          </c:spPr>
          <c:invertIfNegative val="0"/>
          <c:cat>
            <c:strRef>
              <c:f>Sheet1!$A$2:$A$6</c:f>
              <c:strCache>
                <c:ptCount val="5"/>
                <c:pt idx="0">
                  <c:v>Definitely yes</c:v>
                </c:pt>
                <c:pt idx="1">
                  <c:v>Somewhat yes</c:v>
                </c:pt>
                <c:pt idx="2">
                  <c:v>Neutral</c:v>
                </c:pt>
                <c:pt idx="3">
                  <c:v>Somewhat no</c:v>
                </c:pt>
                <c:pt idx="4">
                  <c:v>Definitely no</c:v>
                </c:pt>
              </c:strCache>
            </c:strRef>
          </c:cat>
          <c:val>
            <c:numRef>
              <c:f>Sheet1!$I$2:$I$6</c:f>
              <c:numCache>
                <c:formatCode>General</c:formatCode>
                <c:ptCount val="5"/>
                <c:pt idx="0">
                  <c:v>53</c:v>
                </c:pt>
                <c:pt idx="1">
                  <c:v>29</c:v>
                </c:pt>
                <c:pt idx="2">
                  <c:v>6</c:v>
                </c:pt>
                <c:pt idx="3">
                  <c:v>6</c:v>
                </c:pt>
                <c:pt idx="4">
                  <c:v>6</c:v>
                </c:pt>
              </c:numCache>
            </c:numRef>
          </c:val>
          <c:extLst>
            <c:ext xmlns:c16="http://schemas.microsoft.com/office/drawing/2014/chart" uri="{C3380CC4-5D6E-409C-BE32-E72D297353CC}">
              <c16:uniqueId val="{00000004-EF00-4CF4-AE86-F0B2A749BCF4}"/>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a:effectLst/>
              </a:rPr>
              <a:t>Would you click on the PopNow tile independently of this study?</a:t>
            </a:r>
            <a:endParaRPr lang="en-US" dirty="0">
              <a:effectLst/>
            </a:endParaRPr>
          </a:p>
          <a:p>
            <a:pPr>
              <a:defRPr/>
            </a:pPr>
            <a:r>
              <a:rPr lang="en-US" baseline="0" dirty="0"/>
              <a:t>(% of respondents)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16-Feb</c:v>
                </c:pt>
              </c:strCache>
            </c:strRef>
          </c:tx>
          <c:spPr>
            <a:solidFill>
              <a:schemeClr val="accent1"/>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Sheet1!$B$2:$B$6</c:f>
              <c:numCache>
                <c:formatCode>General</c:formatCode>
                <c:ptCount val="5"/>
                <c:pt idx="0">
                  <c:v>24</c:v>
                </c:pt>
                <c:pt idx="1">
                  <c:v>38</c:v>
                </c:pt>
                <c:pt idx="2">
                  <c:v>18</c:v>
                </c:pt>
                <c:pt idx="3">
                  <c:v>18</c:v>
                </c:pt>
                <c:pt idx="4">
                  <c:v>3</c:v>
                </c:pt>
              </c:numCache>
            </c:numRef>
          </c:val>
          <c:extLst>
            <c:ext xmlns:c16="http://schemas.microsoft.com/office/drawing/2014/chart" uri="{C3380CC4-5D6E-409C-BE32-E72D297353CC}">
              <c16:uniqueId val="{00000000-E877-4FE0-BB4C-DF9C05F9D92A}"/>
            </c:ext>
          </c:extLst>
        </c:ser>
        <c:ser>
          <c:idx val="1"/>
          <c:order val="1"/>
          <c:tx>
            <c:strRef>
              <c:f>Sheet1!$C$1</c:f>
              <c:strCache>
                <c:ptCount val="1"/>
                <c:pt idx="0">
                  <c:v>3-Mar</c:v>
                </c:pt>
              </c:strCache>
            </c:strRef>
          </c:tx>
          <c:spPr>
            <a:solidFill>
              <a:schemeClr val="accent2"/>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Sheet1!$C$2:$C$6</c:f>
              <c:numCache>
                <c:formatCode>General</c:formatCode>
                <c:ptCount val="5"/>
                <c:pt idx="0">
                  <c:v>24</c:v>
                </c:pt>
                <c:pt idx="1">
                  <c:v>19</c:v>
                </c:pt>
                <c:pt idx="2">
                  <c:v>48</c:v>
                </c:pt>
                <c:pt idx="3">
                  <c:v>10</c:v>
                </c:pt>
                <c:pt idx="4">
                  <c:v>0</c:v>
                </c:pt>
              </c:numCache>
            </c:numRef>
          </c:val>
          <c:extLst>
            <c:ext xmlns:c16="http://schemas.microsoft.com/office/drawing/2014/chart" uri="{C3380CC4-5D6E-409C-BE32-E72D297353CC}">
              <c16:uniqueId val="{00000001-E877-4FE0-BB4C-DF9C05F9D92A}"/>
            </c:ext>
          </c:extLst>
        </c:ser>
        <c:ser>
          <c:idx val="2"/>
          <c:order val="2"/>
          <c:tx>
            <c:strRef>
              <c:f>Sheet1!$D$1</c:f>
              <c:strCache>
                <c:ptCount val="1"/>
                <c:pt idx="0">
                  <c:v>10-Mar</c:v>
                </c:pt>
              </c:strCache>
            </c:strRef>
          </c:tx>
          <c:spPr>
            <a:solidFill>
              <a:schemeClr val="accent3"/>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Sheet1!$D$2:$D$6</c:f>
              <c:numCache>
                <c:formatCode>General</c:formatCode>
                <c:ptCount val="5"/>
                <c:pt idx="0">
                  <c:v>28</c:v>
                </c:pt>
                <c:pt idx="1">
                  <c:v>28</c:v>
                </c:pt>
                <c:pt idx="2">
                  <c:v>28</c:v>
                </c:pt>
                <c:pt idx="3">
                  <c:v>11</c:v>
                </c:pt>
                <c:pt idx="4">
                  <c:v>6</c:v>
                </c:pt>
              </c:numCache>
            </c:numRef>
          </c:val>
          <c:extLst>
            <c:ext xmlns:c16="http://schemas.microsoft.com/office/drawing/2014/chart" uri="{C3380CC4-5D6E-409C-BE32-E72D297353CC}">
              <c16:uniqueId val="{00000002-E877-4FE0-BB4C-DF9C05F9D92A}"/>
            </c:ext>
          </c:extLst>
        </c:ser>
        <c:ser>
          <c:idx val="3"/>
          <c:order val="3"/>
          <c:tx>
            <c:strRef>
              <c:f>Sheet1!$E$1</c:f>
              <c:strCache>
                <c:ptCount val="1"/>
                <c:pt idx="0">
                  <c:v>17-Mar</c:v>
                </c:pt>
              </c:strCache>
            </c:strRef>
          </c:tx>
          <c:spPr>
            <a:solidFill>
              <a:schemeClr val="accent4"/>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Sheet1!$E$2:$E$6</c:f>
              <c:numCache>
                <c:formatCode>General</c:formatCode>
                <c:ptCount val="5"/>
                <c:pt idx="0">
                  <c:v>25</c:v>
                </c:pt>
                <c:pt idx="1">
                  <c:v>40</c:v>
                </c:pt>
                <c:pt idx="2">
                  <c:v>20</c:v>
                </c:pt>
                <c:pt idx="3">
                  <c:v>10</c:v>
                </c:pt>
                <c:pt idx="4">
                  <c:v>5</c:v>
                </c:pt>
              </c:numCache>
            </c:numRef>
          </c:val>
          <c:extLst>
            <c:ext xmlns:c16="http://schemas.microsoft.com/office/drawing/2014/chart" uri="{C3380CC4-5D6E-409C-BE32-E72D297353CC}">
              <c16:uniqueId val="{00000000-EF00-4CF4-AE86-F0B2A749BCF4}"/>
            </c:ext>
          </c:extLst>
        </c:ser>
        <c:ser>
          <c:idx val="4"/>
          <c:order val="4"/>
          <c:tx>
            <c:strRef>
              <c:f>Sheet1!$F$1</c:f>
              <c:strCache>
                <c:ptCount val="1"/>
                <c:pt idx="0">
                  <c:v>24-Mar</c:v>
                </c:pt>
              </c:strCache>
            </c:strRef>
          </c:tx>
          <c:spPr>
            <a:solidFill>
              <a:schemeClr val="accent5"/>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Sheet1!$F$2:$F$6</c:f>
              <c:numCache>
                <c:formatCode>General</c:formatCode>
                <c:ptCount val="5"/>
                <c:pt idx="0">
                  <c:v>31</c:v>
                </c:pt>
                <c:pt idx="1">
                  <c:v>6</c:v>
                </c:pt>
                <c:pt idx="2">
                  <c:v>31</c:v>
                </c:pt>
                <c:pt idx="3">
                  <c:v>31</c:v>
                </c:pt>
                <c:pt idx="4">
                  <c:v>0</c:v>
                </c:pt>
              </c:numCache>
            </c:numRef>
          </c:val>
          <c:extLst>
            <c:ext xmlns:c16="http://schemas.microsoft.com/office/drawing/2014/chart" uri="{C3380CC4-5D6E-409C-BE32-E72D297353CC}">
              <c16:uniqueId val="{00000001-EF00-4CF4-AE86-F0B2A749BCF4}"/>
            </c:ext>
          </c:extLst>
        </c:ser>
        <c:ser>
          <c:idx val="5"/>
          <c:order val="5"/>
          <c:tx>
            <c:strRef>
              <c:f>Sheet1!$G$1</c:f>
              <c:strCache>
                <c:ptCount val="1"/>
                <c:pt idx="0">
                  <c:v>31-Mar</c:v>
                </c:pt>
              </c:strCache>
            </c:strRef>
          </c:tx>
          <c:spPr>
            <a:solidFill>
              <a:schemeClr val="accent6"/>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Sheet1!$G$2:$G$6</c:f>
              <c:numCache>
                <c:formatCode>General</c:formatCode>
                <c:ptCount val="5"/>
                <c:pt idx="0">
                  <c:v>27</c:v>
                </c:pt>
                <c:pt idx="1">
                  <c:v>40</c:v>
                </c:pt>
                <c:pt idx="2">
                  <c:v>20</c:v>
                </c:pt>
                <c:pt idx="3">
                  <c:v>7</c:v>
                </c:pt>
                <c:pt idx="4">
                  <c:v>7</c:v>
                </c:pt>
              </c:numCache>
            </c:numRef>
          </c:val>
          <c:extLst>
            <c:ext xmlns:c16="http://schemas.microsoft.com/office/drawing/2014/chart" uri="{C3380CC4-5D6E-409C-BE32-E72D297353CC}">
              <c16:uniqueId val="{00000002-EF00-4CF4-AE86-F0B2A749BCF4}"/>
            </c:ext>
          </c:extLst>
        </c:ser>
        <c:ser>
          <c:idx val="6"/>
          <c:order val="6"/>
          <c:tx>
            <c:strRef>
              <c:f>Sheet1!$H$1</c:f>
              <c:strCache>
                <c:ptCount val="1"/>
                <c:pt idx="0">
                  <c:v>6-Apr</c:v>
                </c:pt>
              </c:strCache>
            </c:strRef>
          </c:tx>
          <c:spPr>
            <a:solidFill>
              <a:schemeClr val="accent1">
                <a:lumMod val="60000"/>
              </a:schemeClr>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Sheet1!$H$2:$H$6</c:f>
              <c:numCache>
                <c:formatCode>General</c:formatCode>
                <c:ptCount val="5"/>
                <c:pt idx="0">
                  <c:v>19</c:v>
                </c:pt>
                <c:pt idx="1">
                  <c:v>50</c:v>
                </c:pt>
                <c:pt idx="2">
                  <c:v>6</c:v>
                </c:pt>
                <c:pt idx="3">
                  <c:v>19</c:v>
                </c:pt>
                <c:pt idx="4">
                  <c:v>6</c:v>
                </c:pt>
              </c:numCache>
            </c:numRef>
          </c:val>
          <c:extLst>
            <c:ext xmlns:c16="http://schemas.microsoft.com/office/drawing/2014/chart" uri="{C3380CC4-5D6E-409C-BE32-E72D297353CC}">
              <c16:uniqueId val="{00000003-EF00-4CF4-AE86-F0B2A749BCF4}"/>
            </c:ext>
          </c:extLst>
        </c:ser>
        <c:ser>
          <c:idx val="7"/>
          <c:order val="7"/>
          <c:tx>
            <c:strRef>
              <c:f>Sheet1!$I$1</c:f>
              <c:strCache>
                <c:ptCount val="1"/>
                <c:pt idx="0">
                  <c:v>13-Apr</c:v>
                </c:pt>
              </c:strCache>
            </c:strRef>
          </c:tx>
          <c:spPr>
            <a:solidFill>
              <a:schemeClr val="accent2">
                <a:lumMod val="60000"/>
              </a:schemeClr>
            </a:solidFill>
            <a:ln>
              <a:noFill/>
            </a:ln>
            <a:effectLst/>
          </c:spPr>
          <c:invertIfNegative val="0"/>
          <c:cat>
            <c:strRef>
              <c:f>Sheet1!$A$2:$A$6</c:f>
              <c:strCache>
                <c:ptCount val="5"/>
                <c:pt idx="0">
                  <c:v>Definitely yes</c:v>
                </c:pt>
                <c:pt idx="1">
                  <c:v>Somewhat yes</c:v>
                </c:pt>
                <c:pt idx="2">
                  <c:v>Might or might not</c:v>
                </c:pt>
                <c:pt idx="3">
                  <c:v>Probably not</c:v>
                </c:pt>
                <c:pt idx="4">
                  <c:v>Definitely not</c:v>
                </c:pt>
              </c:strCache>
            </c:strRef>
          </c:cat>
          <c:val>
            <c:numRef>
              <c:f>Sheet1!$I$2:$I$6</c:f>
              <c:numCache>
                <c:formatCode>General</c:formatCode>
                <c:ptCount val="5"/>
                <c:pt idx="0">
                  <c:v>33</c:v>
                </c:pt>
                <c:pt idx="1">
                  <c:v>28</c:v>
                </c:pt>
                <c:pt idx="2">
                  <c:v>28</c:v>
                </c:pt>
                <c:pt idx="3">
                  <c:v>0</c:v>
                </c:pt>
                <c:pt idx="4">
                  <c:v>11</c:v>
                </c:pt>
              </c:numCache>
            </c:numRef>
          </c:val>
          <c:extLst>
            <c:ext xmlns:c16="http://schemas.microsoft.com/office/drawing/2014/chart" uri="{C3380CC4-5D6E-409C-BE32-E72D297353CC}">
              <c16:uniqueId val="{00000004-EF00-4CF4-AE86-F0B2A749BCF4}"/>
            </c:ext>
          </c:extLst>
        </c:ser>
        <c:dLbls>
          <c:showLegendKey val="0"/>
          <c:showVal val="0"/>
          <c:showCatName val="0"/>
          <c:showSerName val="0"/>
          <c:showPercent val="0"/>
          <c:showBubbleSize val="0"/>
        </c:dLbls>
        <c:gapWidth val="219"/>
        <c:overlap val="-27"/>
        <c:axId val="388595648"/>
        <c:axId val="388594336"/>
      </c:barChart>
      <c:catAx>
        <c:axId val="3885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4336"/>
        <c:crosses val="autoZero"/>
        <c:auto val="0"/>
        <c:lblAlgn val="ctr"/>
        <c:lblOffset val="100"/>
        <c:noMultiLvlLbl val="0"/>
      </c:catAx>
      <c:valAx>
        <c:axId val="38859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85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CF4ED8E-7B81-4F64-8E4A-3FD15E876D47}" type="datetimeFigureOut">
              <a:rPr lang="en-US" smtClean="0"/>
              <a:t>5/8/2017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3110DC-939E-4C17-BCBE-0406FEEE802B}" type="slidenum">
              <a:rPr lang="en-US" smtClean="0"/>
              <a:t>‹#›</a:t>
            </a:fld>
            <a:endParaRPr lang="en-US"/>
          </a:p>
        </p:txBody>
      </p:sp>
    </p:spTree>
    <p:extLst>
      <p:ext uri="{BB962C8B-B14F-4D97-AF65-F5344CB8AC3E}">
        <p14:creationId xmlns:p14="http://schemas.microsoft.com/office/powerpoint/2010/main" val="3408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Model for the Bing Knowledge platform. The UI Platform for the data platform.</a:t>
            </a:r>
          </a:p>
        </p:txBody>
      </p:sp>
      <p:sp>
        <p:nvSpPr>
          <p:cNvPr id="4" name="Slide Number Placeholder 3"/>
          <p:cNvSpPr>
            <a:spLocks noGrp="1"/>
          </p:cNvSpPr>
          <p:nvPr>
            <p:ph type="sldNum" sz="quarter" idx="10"/>
          </p:nvPr>
        </p:nvSpPr>
        <p:spPr/>
        <p:txBody>
          <a:bodyPr/>
          <a:lstStyle/>
          <a:p>
            <a:fld id="{523110DC-939E-4C17-BCBE-0406FEEE802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44963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3626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04341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5622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0774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1496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0501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787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8867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7327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6716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23110DC-939E-4C17-BCBE-0406FEEE802B}"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273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Main_Title_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465" y="2108200"/>
            <a:ext cx="8270435" cy="1452765"/>
          </a:xfrm>
          <a:prstGeom prst="rect">
            <a:avLst/>
          </a:prstGeom>
        </p:spPr>
        <p:txBody>
          <a:bodyPr lIns="0" rIns="0" anchor="b">
            <a:noAutofit/>
          </a:bodyPr>
          <a:lstStyle>
            <a:lvl1pPr algn="l">
              <a:defRPr lang="en-US" sz="4400" b="0" kern="1200" dirty="0">
                <a:solidFill>
                  <a:schemeClr val="accent1"/>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3" name="Subtitle 2"/>
          <p:cNvSpPr>
            <a:spLocks noGrp="1"/>
          </p:cNvSpPr>
          <p:nvPr>
            <p:ph type="subTitle" idx="1"/>
          </p:nvPr>
        </p:nvSpPr>
        <p:spPr>
          <a:xfrm>
            <a:off x="835465" y="3580015"/>
            <a:ext cx="8270435" cy="1042785"/>
          </a:xfrm>
          <a:prstGeom prst="rect">
            <a:avLst/>
          </a:prstGeom>
        </p:spPr>
        <p:txBody>
          <a:bodyPr lIns="0" rIns="0" anchor="t">
            <a:noAutofit/>
          </a:bodyPr>
          <a:lstStyle>
            <a:lvl1pPr marL="0" indent="0" algn="l">
              <a:lnSpc>
                <a:spcPct val="105000"/>
              </a:lnSpc>
              <a:spcBef>
                <a:spcPts val="0"/>
              </a:spcBef>
              <a:buNone/>
              <a:defRPr lang="en-US" sz="2800" b="0" kern="1200" spc="0" dirty="0">
                <a:solidFill>
                  <a:schemeClr val="accent1"/>
                </a:solidFill>
                <a:latin typeface="Segoe UI Light" pitchFamily="34" charset="0"/>
                <a:ea typeface="+mj-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856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lank teal">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9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lank dark gray">
    <p:bg>
      <p:bgPr>
        <a:solidFill>
          <a:schemeClr val="accent4">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769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Main_Title">
    <p:bg>
      <p:bgPr>
        <a:solidFill>
          <a:srgbClr val="00809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465" y="2108200"/>
            <a:ext cx="8270435" cy="1452765"/>
          </a:xfrm>
          <a:prstGeom prst="rect">
            <a:avLst/>
          </a:prstGeom>
        </p:spPr>
        <p:txBody>
          <a:bodyPr lIns="0" rIns="0" anchor="b">
            <a:noAutofit/>
          </a:bodyPr>
          <a:lstStyle>
            <a:lvl1pPr algn="l">
              <a:defRPr lang="en-US" sz="4400" b="0" kern="1200" dirty="0">
                <a:solidFill>
                  <a:schemeClr val="bg1"/>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3" name="Subtitle 2"/>
          <p:cNvSpPr>
            <a:spLocks noGrp="1"/>
          </p:cNvSpPr>
          <p:nvPr>
            <p:ph type="subTitle" idx="1"/>
          </p:nvPr>
        </p:nvSpPr>
        <p:spPr>
          <a:xfrm>
            <a:off x="835465" y="3580015"/>
            <a:ext cx="8270435" cy="1042785"/>
          </a:xfrm>
          <a:prstGeom prst="rect">
            <a:avLst/>
          </a:prstGeom>
        </p:spPr>
        <p:txBody>
          <a:bodyPr lIns="0" rIns="0" anchor="t">
            <a:noAutofit/>
          </a:bodyPr>
          <a:lstStyle>
            <a:lvl1pPr marL="0" indent="0" algn="l">
              <a:lnSpc>
                <a:spcPct val="105000"/>
              </a:lnSpc>
              <a:spcBef>
                <a:spcPts val="0"/>
              </a:spcBef>
              <a:buNone/>
              <a:defRPr lang="en-US" sz="2800" b="0" kern="1200" spc="0" dirty="0">
                <a:solidFill>
                  <a:schemeClr val="bg1">
                    <a:lumMod val="95000"/>
                  </a:schemeClr>
                </a:solidFill>
                <a:latin typeface="Segoe UI Light" pitchFamily="34" charset="0"/>
                <a:ea typeface="+mj-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644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Main_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465" y="2108200"/>
            <a:ext cx="8270435" cy="1452765"/>
          </a:xfrm>
          <a:prstGeom prst="rect">
            <a:avLst/>
          </a:prstGeom>
        </p:spPr>
        <p:txBody>
          <a:bodyPr lIns="0" rIns="0" anchor="b">
            <a:noAutofit/>
          </a:bodyPr>
          <a:lstStyle>
            <a:lvl1pPr algn="l">
              <a:defRPr lang="en-US" sz="4400" b="0" kern="1200" dirty="0">
                <a:solidFill>
                  <a:srgbClr val="00809D"/>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3" name="Subtitle 2"/>
          <p:cNvSpPr>
            <a:spLocks noGrp="1"/>
          </p:cNvSpPr>
          <p:nvPr>
            <p:ph type="subTitle" idx="1"/>
          </p:nvPr>
        </p:nvSpPr>
        <p:spPr>
          <a:xfrm>
            <a:off x="835465" y="3580015"/>
            <a:ext cx="8270435" cy="1042785"/>
          </a:xfrm>
          <a:prstGeom prst="rect">
            <a:avLst/>
          </a:prstGeom>
        </p:spPr>
        <p:txBody>
          <a:bodyPr lIns="0" rIns="0" anchor="t">
            <a:noAutofit/>
          </a:bodyPr>
          <a:lstStyle>
            <a:lvl1pPr marL="0" indent="0" algn="l">
              <a:lnSpc>
                <a:spcPct val="105000"/>
              </a:lnSpc>
              <a:spcBef>
                <a:spcPts val="0"/>
              </a:spcBef>
              <a:buNone/>
              <a:defRPr lang="en-US" sz="2800" b="0" kern="1200" spc="0" dirty="0">
                <a:solidFill>
                  <a:srgbClr val="00809D"/>
                </a:solidFill>
                <a:latin typeface="Segoe UI Light" pitchFamily="34" charset="0"/>
                <a:ea typeface="+mj-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63630"/>
          <a:stretch/>
        </p:blipFill>
        <p:spPr>
          <a:xfrm>
            <a:off x="369446" y="6421817"/>
            <a:ext cx="262421" cy="292608"/>
          </a:xfrm>
          <a:prstGeom prst="rect">
            <a:avLst/>
          </a:prstGeom>
        </p:spPr>
      </p:pic>
    </p:spTree>
    <p:extLst>
      <p:ext uri="{BB962C8B-B14F-4D97-AF65-F5344CB8AC3E}">
        <p14:creationId xmlns:p14="http://schemas.microsoft.com/office/powerpoint/2010/main" val="117818163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Main_Title_secondary_color">
    <p:bg>
      <p:bgPr>
        <a:solidFill>
          <a:srgbClr val="FF7F7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5465" y="2108200"/>
            <a:ext cx="8270435" cy="1452765"/>
          </a:xfrm>
          <a:prstGeom prst="rect">
            <a:avLst/>
          </a:prstGeom>
        </p:spPr>
        <p:txBody>
          <a:bodyPr lIns="0" rIns="0" anchor="b">
            <a:noAutofit/>
          </a:bodyPr>
          <a:lstStyle>
            <a:lvl1pPr algn="l">
              <a:defRPr lang="en-US" sz="4400" b="0" kern="1200" dirty="0">
                <a:solidFill>
                  <a:schemeClr val="bg1"/>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3" name="Subtitle 2"/>
          <p:cNvSpPr>
            <a:spLocks noGrp="1"/>
          </p:cNvSpPr>
          <p:nvPr>
            <p:ph type="subTitle" idx="1"/>
          </p:nvPr>
        </p:nvSpPr>
        <p:spPr>
          <a:xfrm>
            <a:off x="835465" y="3580015"/>
            <a:ext cx="8270435" cy="1042785"/>
          </a:xfrm>
          <a:prstGeom prst="rect">
            <a:avLst/>
          </a:prstGeom>
        </p:spPr>
        <p:txBody>
          <a:bodyPr lIns="0" rIns="0" anchor="t">
            <a:noAutofit/>
          </a:bodyPr>
          <a:lstStyle>
            <a:lvl1pPr marL="0" indent="0" algn="l">
              <a:lnSpc>
                <a:spcPct val="105000"/>
              </a:lnSpc>
              <a:spcBef>
                <a:spcPts val="0"/>
              </a:spcBef>
              <a:buNone/>
              <a:defRPr lang="en-US" sz="2800" b="0" kern="1200" spc="0" dirty="0">
                <a:solidFill>
                  <a:schemeClr val="bg1">
                    <a:lumMod val="95000"/>
                  </a:schemeClr>
                </a:solidFill>
                <a:latin typeface="Segoe UI Light" pitchFamily="34" charset="0"/>
                <a:ea typeface="+mj-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3753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losin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7685" y="5960377"/>
            <a:ext cx="10758655" cy="597605"/>
          </a:xfrm>
          <a:prstGeom prst="rect">
            <a:avLst/>
          </a:prstGeom>
          <a:noFill/>
          <a:ln w="12700">
            <a:noFill/>
            <a:miter lim="800000"/>
            <a:headEnd type="none" w="sm" len="sm"/>
            <a:tailEnd type="none" w="sm" len="sm"/>
          </a:ln>
          <a:effectLst/>
        </p:spPr>
        <p:txBody>
          <a:bodyPr vert="horz" wrap="square" lIns="179271" tIns="143417" rIns="179271" bIns="143417" numCol="1" anchor="t" anchorCtr="0" compatLnSpc="1">
            <a:prstTxWarp prst="textNoShape">
              <a:avLst/>
            </a:prstTxWarp>
            <a:spAutoFit/>
          </a:bodyPr>
          <a:lstStyle/>
          <a:p>
            <a:pPr defTabSz="913870" eaLnBrk="0" hangingPunct="0">
              <a:defRPr/>
            </a:pPr>
            <a:r>
              <a:rPr lang="en-US" sz="667" dirty="0">
                <a:gradFill>
                  <a:gsLst>
                    <a:gs pos="0">
                      <a:srgbClr val="FFFFFF"/>
                    </a:gs>
                    <a:gs pos="100000">
                      <a:srgbClr val="FFFFFF"/>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3870" eaLnBrk="0" hangingPunct="0">
              <a:defRPr/>
            </a:pPr>
            <a:r>
              <a:rPr lang="en-US" sz="667"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667" kern="20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667" kern="200" spc="9"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18" name="Group 17"/>
          <p:cNvGrpSpPr/>
          <p:nvPr userDrawn="1"/>
        </p:nvGrpSpPr>
        <p:grpSpPr>
          <a:xfrm>
            <a:off x="450203" y="3036710"/>
            <a:ext cx="3223861" cy="713924"/>
            <a:chOff x="459230" y="3097162"/>
            <a:chExt cx="3288506" cy="728136"/>
          </a:xfrm>
        </p:grpSpPr>
        <p:grpSp>
          <p:nvGrpSpPr>
            <p:cNvPr id="4" name="Group 3"/>
            <p:cNvGrpSpPr/>
            <p:nvPr userDrawn="1"/>
          </p:nvGrpSpPr>
          <p:grpSpPr>
            <a:xfrm>
              <a:off x="1365631" y="3249714"/>
              <a:ext cx="2382105" cy="458419"/>
              <a:chOff x="8215256" y="2373343"/>
              <a:chExt cx="3032180" cy="583521"/>
            </a:xfrm>
            <a:solidFill>
              <a:srgbClr val="FFFFFF"/>
            </a:solidFill>
          </p:grpSpPr>
          <p:sp>
            <p:nvSpPr>
              <p:cNvPr id="5" name="Freeform 4"/>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6"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7"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8"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9"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0"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1"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2"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grpSp>
        <p:grpSp>
          <p:nvGrpSpPr>
            <p:cNvPr id="13" name="Group 12"/>
            <p:cNvGrpSpPr/>
            <p:nvPr userDrawn="1"/>
          </p:nvGrpSpPr>
          <p:grpSpPr>
            <a:xfrm>
              <a:off x="459230" y="3097162"/>
              <a:ext cx="729222" cy="728136"/>
              <a:chOff x="864491" y="3668201"/>
              <a:chExt cx="818390" cy="817172"/>
            </a:xfrm>
          </p:grpSpPr>
          <p:sp>
            <p:nvSpPr>
              <p:cNvPr id="14"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5"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6"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sp>
            <p:nvSpPr>
              <p:cNvPr id="17"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088327">
                  <a:defRPr/>
                </a:pPr>
                <a:endParaRPr lang="en-US" sz="2133" dirty="0">
                  <a:solidFill>
                    <a:srgbClr val="000000"/>
                  </a:solidFill>
                </a:endParaRPr>
              </a:p>
            </p:txBody>
          </p:sp>
        </p:grpSp>
      </p:grpSp>
    </p:spTree>
    <p:extLst>
      <p:ext uri="{BB962C8B-B14F-4D97-AF65-F5344CB8AC3E}">
        <p14:creationId xmlns:p14="http://schemas.microsoft.com/office/powerpoint/2010/main" val="267907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OC_List Segoe Slab">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39344" y="190500"/>
            <a:ext cx="10455878" cy="603018"/>
          </a:xfrm>
        </p:spPr>
        <p:txBody>
          <a:bodyPr lIns="0" rIns="0">
            <a:noAutofit/>
          </a:bodyPr>
          <a:lstStyle>
            <a:lvl1pPr>
              <a:defRPr lang="en-US" sz="3200" b="0" kern="1200" spc="50" baseline="0" dirty="0">
                <a:solidFill>
                  <a:srgbClr val="00809D"/>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5" name="Text Placeholder 4"/>
          <p:cNvSpPr>
            <a:spLocks noGrp="1"/>
          </p:cNvSpPr>
          <p:nvPr>
            <p:ph type="body" sz="quarter" idx="11" hasCustomPrompt="1"/>
          </p:nvPr>
        </p:nvSpPr>
        <p:spPr>
          <a:xfrm>
            <a:off x="739343" y="1026794"/>
            <a:ext cx="10515601" cy="5394960"/>
          </a:xfrm>
        </p:spPr>
        <p:txBody>
          <a:bodyPr lIns="0" rIns="0">
            <a:noAutofit/>
          </a:bodyPr>
          <a:lstStyle>
            <a:lvl1pPr marL="231775" indent="-231775" algn="l" defTabSz="914400" rtl="0" eaLnBrk="1" latinLnBrk="0" hangingPunct="1">
              <a:lnSpc>
                <a:spcPct val="110000"/>
              </a:lnSpc>
              <a:spcBef>
                <a:spcPts val="0"/>
              </a:spcBef>
              <a:spcAft>
                <a:spcPts val="0"/>
              </a:spcAft>
              <a:buClr>
                <a:srgbClr val="00809D"/>
              </a:buClr>
              <a:buSzPct val="88000"/>
              <a:buFont typeface="Segoe UI Symbol" panose="020B0502040204020203" pitchFamily="34" charset="0"/>
              <a:buChar char="❯"/>
              <a:defRPr lang="en-US" sz="2400" kern="1200" dirty="0" smtClean="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61963" indent="-231775">
              <a:lnSpc>
                <a:spcPct val="100000"/>
              </a:lnSpc>
              <a:spcBef>
                <a:spcPts val="0"/>
              </a:spcBef>
              <a:spcAft>
                <a:spcPts val="0"/>
              </a:spcAft>
              <a:defRPr lang="en-US" sz="1800" kern="1200" dirty="0" smtClean="0">
                <a:solidFill>
                  <a:schemeClr val="tx1">
                    <a:lumMod val="65000"/>
                    <a:lumOff val="35000"/>
                  </a:schemeClr>
                </a:solidFill>
                <a:latin typeface="+mn-lt"/>
                <a:ea typeface="+mn-ea"/>
                <a:cs typeface="Segoe UI" panose="020B0502040204020203" pitchFamily="34" charset="0"/>
              </a:defRPr>
            </a:lvl2pPr>
            <a:lvl3pPr marL="684213" indent="-222250">
              <a:lnSpc>
                <a:spcPct val="100000"/>
              </a:lnSpc>
              <a:spcBef>
                <a:spcPts val="200"/>
              </a:spcBef>
              <a:spcAft>
                <a:spcPts val="0"/>
              </a:spcAft>
              <a:defRPr sz="1800">
                <a:solidFill>
                  <a:schemeClr val="tx1">
                    <a:lumMod val="65000"/>
                    <a:lumOff val="35000"/>
                  </a:schemeClr>
                </a:solidFill>
                <a:latin typeface="+mn-lt"/>
                <a:cs typeface="Segoe UI" panose="020B0502040204020203" pitchFamily="34" charset="0"/>
              </a:defRPr>
            </a:lvl3pPr>
            <a:lvl4pPr marL="914400" indent="-230188">
              <a:lnSpc>
                <a:spcPct val="100000"/>
              </a:lnSpc>
              <a:spcBef>
                <a:spcPts val="200"/>
              </a:spcBef>
              <a:spcAft>
                <a:spcPts val="0"/>
              </a:spcAft>
              <a:defRPr sz="1800">
                <a:solidFill>
                  <a:schemeClr val="tx1">
                    <a:lumMod val="65000"/>
                    <a:lumOff val="35000"/>
                  </a:schemeClr>
                </a:solidFill>
                <a:latin typeface="+mn-lt"/>
                <a:cs typeface="Segoe UI" panose="020B0502040204020203" pitchFamily="34" charset="0"/>
              </a:defRPr>
            </a:lvl4pPr>
            <a:lvl5pPr marL="1144588" indent="-230188">
              <a:lnSpc>
                <a:spcPct val="100000"/>
              </a:lnSpc>
              <a:spcBef>
                <a:spcPts val="200"/>
              </a:spcBef>
              <a:spcAft>
                <a:spcPts val="0"/>
              </a:spcAft>
              <a:defRPr sz="1800">
                <a:solidFill>
                  <a:schemeClr val="tx1">
                    <a:lumMod val="65000"/>
                    <a:lumOff val="35000"/>
                  </a:schemeClr>
                </a:solidFill>
                <a:latin typeface="+mn-lt"/>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566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_Title">
    <p:spTree>
      <p:nvGrpSpPr>
        <p:cNvPr id="1" name=""/>
        <p:cNvGrpSpPr/>
        <p:nvPr/>
      </p:nvGrpSpPr>
      <p:grpSpPr>
        <a:xfrm>
          <a:off x="0" y="0"/>
          <a:ext cx="0" cy="0"/>
          <a:chOff x="0" y="0"/>
          <a:chExt cx="0" cy="0"/>
        </a:xfrm>
      </p:grpSpPr>
      <p:sp>
        <p:nvSpPr>
          <p:cNvPr id="7" name="Rectangle 6"/>
          <p:cNvSpPr/>
          <p:nvPr userDrawn="1"/>
        </p:nvSpPr>
        <p:spPr>
          <a:xfrm>
            <a:off x="0" y="1941991"/>
            <a:ext cx="12192000" cy="2974019"/>
          </a:xfrm>
          <a:prstGeom prst="rect">
            <a:avLst/>
          </a:prstGeom>
          <a:solidFill>
            <a:srgbClr val="FBFB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ctrTitle" hasCustomPrompt="1"/>
          </p:nvPr>
        </p:nvSpPr>
        <p:spPr>
          <a:xfrm>
            <a:off x="835465" y="2797554"/>
            <a:ext cx="10323443" cy="822518"/>
          </a:xfrm>
          <a:prstGeom prst="rect">
            <a:avLst/>
          </a:prstGeom>
        </p:spPr>
        <p:txBody>
          <a:bodyPr lIns="0" rIns="0" anchor="b">
            <a:normAutofit/>
          </a:bodyPr>
          <a:lstStyle>
            <a:lvl1pPr algn="l">
              <a:defRPr lang="en-US" sz="4400" b="0" kern="1200" dirty="0">
                <a:solidFill>
                  <a:srgbClr val="00809D"/>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5" name="Subtitle 2"/>
          <p:cNvSpPr>
            <a:spLocks noGrp="1"/>
          </p:cNvSpPr>
          <p:nvPr>
            <p:ph type="subTitle" idx="1"/>
          </p:nvPr>
        </p:nvSpPr>
        <p:spPr>
          <a:xfrm>
            <a:off x="835465" y="3620072"/>
            <a:ext cx="10323443" cy="594966"/>
          </a:xfrm>
          <a:prstGeom prst="rect">
            <a:avLst/>
          </a:prstGeom>
        </p:spPr>
        <p:txBody>
          <a:bodyPr lIns="0" rIns="0" anchor="t">
            <a:normAutofit/>
          </a:bodyPr>
          <a:lstStyle>
            <a:lvl1pPr marL="0" indent="0" algn="l">
              <a:buNone/>
              <a:defRPr lang="en-US" sz="2400" b="0" kern="1200" spc="0" dirty="0">
                <a:solidFill>
                  <a:schemeClr val="bg1">
                    <a:lumMod val="65000"/>
                  </a:schemeClr>
                </a:solidFill>
                <a:latin typeface="Segoe UI Light" pitchFamily="34" charset="0"/>
                <a:ea typeface="+mj-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4" name="Straight Connector 3"/>
          <p:cNvCxnSpPr/>
          <p:nvPr userDrawn="1"/>
        </p:nvCxnSpPr>
        <p:spPr>
          <a:xfrm>
            <a:off x="0" y="192803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491601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63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mp; Text Segoe Slab">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747580" y="1025236"/>
            <a:ext cx="10515601" cy="5394960"/>
          </a:xfrm>
        </p:spPr>
        <p:txBody>
          <a:bodyPr lIns="0" rIns="0">
            <a:noAutofit/>
          </a:bodyPr>
          <a:lstStyle>
            <a:lvl1pPr marL="230188" indent="-230188">
              <a:lnSpc>
                <a:spcPct val="110000"/>
              </a:lnSpc>
              <a:spcBef>
                <a:spcPts val="0"/>
              </a:spcBef>
              <a:buFont typeface="Arial" panose="020B0604020202020204" pitchFamily="34" charset="0"/>
              <a:buChar char="•"/>
              <a:defRPr lang="en-US" sz="2400" kern="1200" dirty="0" smtClean="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a:defRPr lang="en-US" sz="1800" kern="1200" dirty="0" smtClean="0">
                <a:solidFill>
                  <a:schemeClr val="tx1">
                    <a:lumMod val="65000"/>
                    <a:lumOff val="35000"/>
                  </a:schemeClr>
                </a:solidFill>
                <a:latin typeface="+mn-lt"/>
                <a:ea typeface="+mn-ea"/>
                <a:cs typeface="Segoe UI" panose="020B0502040204020203" pitchFamily="34" charset="0"/>
              </a:defRPr>
            </a:lvl2pPr>
            <a:lvl3pPr>
              <a:defRPr lang="en-US" sz="1800" kern="1200" dirty="0" smtClean="0">
                <a:solidFill>
                  <a:schemeClr val="tx1">
                    <a:lumMod val="65000"/>
                    <a:lumOff val="35000"/>
                  </a:schemeClr>
                </a:solidFill>
                <a:latin typeface="+mn-lt"/>
                <a:ea typeface="+mn-ea"/>
                <a:cs typeface="Segoe UI" panose="020B0502040204020203" pitchFamily="34" charset="0"/>
              </a:defRPr>
            </a:lvl3pPr>
            <a:lvl4pPr>
              <a:defRPr lang="en-US" sz="1800" kern="1200" dirty="0" smtClean="0">
                <a:solidFill>
                  <a:schemeClr val="tx1">
                    <a:lumMod val="65000"/>
                    <a:lumOff val="35000"/>
                  </a:schemeClr>
                </a:solidFill>
                <a:latin typeface="+mn-lt"/>
                <a:ea typeface="+mn-ea"/>
                <a:cs typeface="Segoe UI" panose="020B0502040204020203" pitchFamily="34" charset="0"/>
              </a:defRPr>
            </a:lvl4pPr>
            <a:lvl5pPr>
              <a:defRPr lang="en-US" sz="1800" kern="1200" dirty="0">
                <a:solidFill>
                  <a:schemeClr val="tx1">
                    <a:lumMod val="65000"/>
                    <a:lumOff val="35000"/>
                  </a:schemeClr>
                </a:solidFill>
                <a:latin typeface="+mn-lt"/>
                <a:ea typeface="+mn-ea"/>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747582" y="221674"/>
            <a:ext cx="10515600" cy="568036"/>
          </a:xfrm>
        </p:spPr>
        <p:txBody>
          <a:bodyPr lIns="0" rIns="0">
            <a:noAutofit/>
          </a:bodyPr>
          <a:lstStyle>
            <a:lvl1pPr>
              <a:defRPr lang="en-US" sz="3200" kern="1200" dirty="0">
                <a:solidFill>
                  <a:srgbClr val="00809D"/>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dirty="0"/>
              <a:t>Click to edit master title style</a:t>
            </a:r>
          </a:p>
        </p:txBody>
      </p:sp>
    </p:spTree>
    <p:extLst>
      <p:ext uri="{BB962C8B-B14F-4D97-AF65-F5344CB8AC3E}">
        <p14:creationId xmlns:p14="http://schemas.microsoft.com/office/powerpoint/2010/main" val="204059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3-Box">
    <p:spTree>
      <p:nvGrpSpPr>
        <p:cNvPr id="1" name=""/>
        <p:cNvGrpSpPr/>
        <p:nvPr/>
      </p:nvGrpSpPr>
      <p:grpSpPr>
        <a:xfrm>
          <a:off x="0" y="0"/>
          <a:ext cx="0" cy="0"/>
          <a:chOff x="0" y="0"/>
          <a:chExt cx="0" cy="0"/>
        </a:xfrm>
      </p:grpSpPr>
      <p:cxnSp>
        <p:nvCxnSpPr>
          <p:cNvPr id="5" name="Straight Connector 4"/>
          <p:cNvCxnSpPr/>
          <p:nvPr userDrawn="1"/>
        </p:nvCxnSpPr>
        <p:spPr>
          <a:xfrm>
            <a:off x="4114800" y="2141838"/>
            <a:ext cx="0" cy="22077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7875373" y="2141838"/>
            <a:ext cx="0" cy="22077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726238" y="246387"/>
            <a:ext cx="10515600" cy="568036"/>
          </a:xfrm>
        </p:spPr>
        <p:txBody>
          <a:bodyPr lIns="0" rIns="0">
            <a:noAutofit/>
          </a:bodyPr>
          <a:lstStyle>
            <a:lvl1pPr>
              <a:defRPr lang="en-US" sz="3200" kern="1200" dirty="0">
                <a:solidFill>
                  <a:srgbClr val="00809D"/>
                </a:solidFill>
                <a:latin typeface="+mj-lt"/>
                <a:ea typeface="Segoe UI Slab" panose="02060504040202020204" pitchFamily="18" charset="0"/>
                <a:cs typeface="Segoe UI Slab" panose="02060504040202020204" pitchFamily="18" charset="0"/>
              </a:defRPr>
            </a:lvl1pPr>
          </a:lstStyle>
          <a:p>
            <a:r>
              <a:rPr lang="en-US" dirty="0"/>
              <a:t>Click to edit master title style</a:t>
            </a:r>
          </a:p>
        </p:txBody>
      </p:sp>
      <p:sp>
        <p:nvSpPr>
          <p:cNvPr id="10" name="Text Placeholder 4"/>
          <p:cNvSpPr>
            <a:spLocks noGrp="1"/>
          </p:cNvSpPr>
          <p:nvPr>
            <p:ph type="body" sz="quarter" idx="10" hasCustomPrompt="1"/>
          </p:nvPr>
        </p:nvSpPr>
        <p:spPr>
          <a:xfrm>
            <a:off x="4480828" y="2141838"/>
            <a:ext cx="3017520" cy="2468880"/>
          </a:xfrm>
        </p:spPr>
        <p:txBody>
          <a:bodyPr lIns="0" rIns="0">
            <a:noAutofit/>
          </a:bodyPr>
          <a:lstStyle>
            <a:lvl1pPr marL="0" indent="0">
              <a:lnSpc>
                <a:spcPct val="110000"/>
              </a:lnSpc>
              <a:spcBef>
                <a:spcPts val="0"/>
              </a:spcBef>
              <a:buNone/>
              <a:defRPr lang="en-US" sz="2600" b="0" kern="1200" dirty="0" smtClean="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stStyle>
          <a:p>
            <a:pPr lvl="0"/>
            <a:r>
              <a:rPr lang="en-US" dirty="0"/>
              <a:t>Edit master text styles</a:t>
            </a:r>
          </a:p>
        </p:txBody>
      </p:sp>
      <p:sp>
        <p:nvSpPr>
          <p:cNvPr id="12" name="Text Placeholder 4"/>
          <p:cNvSpPr>
            <a:spLocks noGrp="1"/>
          </p:cNvSpPr>
          <p:nvPr>
            <p:ph type="body" sz="quarter" idx="11" hasCustomPrompt="1"/>
          </p:nvPr>
        </p:nvSpPr>
        <p:spPr>
          <a:xfrm>
            <a:off x="8235410" y="2141838"/>
            <a:ext cx="3017520" cy="2468880"/>
          </a:xfrm>
        </p:spPr>
        <p:txBody>
          <a:bodyPr lIns="0" rIns="0">
            <a:noAutofit/>
          </a:bodyPr>
          <a:lstStyle>
            <a:lvl1pPr marL="0" indent="0">
              <a:lnSpc>
                <a:spcPct val="110000"/>
              </a:lnSpc>
              <a:spcBef>
                <a:spcPts val="0"/>
              </a:spcBef>
              <a:buNone/>
              <a:defRPr lang="en-US" sz="2600" b="0" kern="1200" dirty="0" smtClean="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stStyle>
          <a:p>
            <a:pPr lvl="0"/>
            <a:r>
              <a:rPr lang="en-US" dirty="0"/>
              <a:t>Edit master text styles</a:t>
            </a:r>
          </a:p>
        </p:txBody>
      </p:sp>
      <p:sp>
        <p:nvSpPr>
          <p:cNvPr id="13" name="Text Placeholder 4"/>
          <p:cNvSpPr>
            <a:spLocks noGrp="1"/>
          </p:cNvSpPr>
          <p:nvPr>
            <p:ph type="body" sz="quarter" idx="12" hasCustomPrompt="1"/>
          </p:nvPr>
        </p:nvSpPr>
        <p:spPr>
          <a:xfrm>
            <a:off x="726238" y="2141833"/>
            <a:ext cx="3017520" cy="2468880"/>
          </a:xfrm>
        </p:spPr>
        <p:txBody>
          <a:bodyPr lIns="0" rIns="0">
            <a:noAutofit/>
          </a:bodyPr>
          <a:lstStyle>
            <a:lvl1pPr marL="0" indent="0">
              <a:lnSpc>
                <a:spcPct val="110000"/>
              </a:lnSpc>
              <a:spcBef>
                <a:spcPts val="0"/>
              </a:spcBef>
              <a:buNone/>
              <a:defRPr lang="en-US" sz="2600" b="0" kern="1200" dirty="0" smtClean="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stStyle>
          <a:p>
            <a:pPr lvl="0"/>
            <a:r>
              <a:rPr lang="en-US" dirty="0"/>
              <a:t>Edit master text styles</a:t>
            </a:r>
          </a:p>
        </p:txBody>
      </p:sp>
    </p:spTree>
    <p:extLst>
      <p:ext uri="{BB962C8B-B14F-4D97-AF65-F5344CB8AC3E}">
        <p14:creationId xmlns:p14="http://schemas.microsoft.com/office/powerpoint/2010/main" val="236252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Side Title and Content">
    <p:spTree>
      <p:nvGrpSpPr>
        <p:cNvPr id="1" name=""/>
        <p:cNvGrpSpPr/>
        <p:nvPr/>
      </p:nvGrpSpPr>
      <p:grpSpPr>
        <a:xfrm>
          <a:off x="0" y="0"/>
          <a:ext cx="0" cy="0"/>
          <a:chOff x="0" y="0"/>
          <a:chExt cx="0" cy="0"/>
        </a:xfrm>
      </p:grpSpPr>
      <p:sp>
        <p:nvSpPr>
          <p:cNvPr id="4" name="Rectangle 3"/>
          <p:cNvSpPr/>
          <p:nvPr userDrawn="1"/>
        </p:nvSpPr>
        <p:spPr bwMode="auto">
          <a:xfrm>
            <a:off x="7964" y="-1"/>
            <a:ext cx="3047206" cy="6400801"/>
          </a:xfrm>
          <a:prstGeom prst="rect">
            <a:avLst/>
          </a:prstGeom>
          <a:solidFill>
            <a:srgbClr val="FFFFFF">
              <a:alpha val="50196"/>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1400" kern="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93558" y="191016"/>
            <a:ext cx="2476019" cy="858520"/>
          </a:xfrm>
        </p:spPr>
        <p:txBody>
          <a:bodyPr lIns="0" rIns="0" anchor="b">
            <a:noAutofit/>
          </a:bodyPr>
          <a:lstStyle>
            <a:lvl1pPr>
              <a:lnSpc>
                <a:spcPct val="114000"/>
              </a:lnSpc>
              <a:defRPr lang="en-US" sz="1800" b="0" kern="1200" spc="50" baseline="0" dirty="0">
                <a:solidFill>
                  <a:srgbClr val="00809D"/>
                </a:solidFill>
                <a:latin typeface="Segoe UI Semibold" panose="020B0702040204020203" pitchFamily="34" charset="0"/>
                <a:ea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6" name="Text Placeholder 3"/>
          <p:cNvSpPr>
            <a:spLocks noGrp="1"/>
          </p:cNvSpPr>
          <p:nvPr>
            <p:ph type="body" sz="half" idx="2" hasCustomPrompt="1"/>
          </p:nvPr>
        </p:nvSpPr>
        <p:spPr>
          <a:xfrm>
            <a:off x="293558" y="1123728"/>
            <a:ext cx="2476019" cy="5212080"/>
          </a:xfrm>
          <a:prstGeom prst="rect">
            <a:avLst/>
          </a:prstGeom>
        </p:spPr>
        <p:txBody>
          <a:bodyPr lIns="0" tIns="0" rIns="0" bIns="0">
            <a:normAutofit/>
          </a:bodyPr>
          <a:lstStyle>
            <a:lvl1pPr marL="0" indent="0">
              <a:lnSpc>
                <a:spcPct val="100000"/>
              </a:lnSpc>
              <a:spcBef>
                <a:spcPts val="1200"/>
              </a:spcBef>
              <a:spcAft>
                <a:spcPts val="600"/>
              </a:spcAft>
              <a:buNone/>
              <a:defRPr kumimoji="0" lang="en-US" sz="1600" b="0" i="0" u="none" strike="noStrike" kern="1200" cap="none" spc="0" normalizeH="0" baseline="0" dirty="0" smtClean="0">
                <a:ln>
                  <a:noFill/>
                </a:ln>
                <a:solidFill>
                  <a:schemeClr val="tx1">
                    <a:lumMod val="65000"/>
                    <a:lumOff val="35000"/>
                  </a:schemeClr>
                </a:solidFill>
                <a:effectLst/>
                <a:uLnTx/>
                <a:uFillTx/>
                <a:latin typeface="Segoe UI Black" panose="020B0A02040204020203" pitchFamily="34" charset="0"/>
                <a:ea typeface="Segoe UI Black" panose="020B0A02040204020203" pitchFamily="34" charset="0"/>
                <a:cs typeface="Segoe UI Black" panose="020B0A02040204020203" pitchFamily="34" charset="0"/>
              </a:defRPr>
            </a:lvl1pPr>
            <a:lvl2pPr marL="0" indent="0">
              <a:lnSpc>
                <a:spcPct val="100000"/>
              </a:lnSpc>
              <a:spcBef>
                <a:spcPts val="0"/>
              </a:spcBef>
              <a:spcAft>
                <a:spcPts val="1000"/>
              </a:spcAft>
              <a:buSzPct val="100000"/>
              <a:buFontTx/>
              <a:buNone/>
              <a:defRPr lang="en-US" sz="1500" kern="1200" dirty="0" smtClean="0">
                <a:solidFill>
                  <a:schemeClr val="tx1">
                    <a:lumMod val="65000"/>
                    <a:lumOff val="35000"/>
                  </a:schemeClr>
                </a:solidFill>
                <a:effectLst/>
                <a:latin typeface="+mn-lt"/>
                <a:ea typeface="Calibri" panose="020F0502020204030204" pitchFamily="34" charset="0"/>
                <a:cs typeface="Segoe UI Semilight" panose="020B0402040204020203" pitchFamily="34" charset="0"/>
              </a:defRPr>
            </a:lvl2pPr>
            <a:lvl3pPr marL="174625" indent="-119063">
              <a:lnSpc>
                <a:spcPct val="108000"/>
              </a:lnSpc>
              <a:spcBef>
                <a:spcPts val="0"/>
              </a:spcBef>
              <a:spcAft>
                <a:spcPts val="600"/>
              </a:spcAft>
              <a:buFont typeface="Arial" panose="020B0604020202020204" pitchFamily="34" charset="0"/>
              <a:buChar char="•"/>
              <a:defRPr lang="en-US" sz="1100" kern="1200" dirty="0" smtClean="0">
                <a:solidFill>
                  <a:schemeClr val="tx1">
                    <a:lumMod val="65000"/>
                    <a:lumOff val="35000"/>
                  </a:schemeClr>
                </a:solidFill>
                <a:effectLst/>
                <a:latin typeface="+mn-lt"/>
                <a:ea typeface="Calibri" panose="020F0502020204030204" pitchFamily="34" charset="0"/>
                <a:cs typeface="Segoe UI Semilight" panose="020B0402040204020203" pitchFamily="34" charset="0"/>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dirty="0"/>
              <a:t>CLICK TO EDIT MASTER TEXT STYLES</a:t>
            </a:r>
          </a:p>
          <a:p>
            <a:pPr lvl="1"/>
            <a:r>
              <a:rPr lang="en-US" dirty="0"/>
              <a:t>Second level</a:t>
            </a:r>
          </a:p>
          <a:p>
            <a:pPr lvl="2"/>
            <a:r>
              <a:rPr lang="en-US" dirty="0"/>
              <a:t>Third level</a:t>
            </a:r>
          </a:p>
        </p:txBody>
      </p:sp>
      <p:cxnSp>
        <p:nvCxnSpPr>
          <p:cNvPr id="7" name="Straight Connector 6"/>
          <p:cNvCxnSpPr/>
          <p:nvPr userDrawn="1"/>
        </p:nvCxnSpPr>
        <p:spPr>
          <a:xfrm>
            <a:off x="3047206" y="0"/>
            <a:ext cx="0" cy="6282994"/>
          </a:xfrm>
          <a:prstGeom prst="line">
            <a:avLst/>
          </a:prstGeom>
          <a:ln w="12700">
            <a:solidFill>
              <a:srgbClr val="E1E1E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48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ig Title">
    <p:spTree>
      <p:nvGrpSpPr>
        <p:cNvPr id="1" name=""/>
        <p:cNvGrpSpPr/>
        <p:nvPr/>
      </p:nvGrpSpPr>
      <p:grpSpPr>
        <a:xfrm>
          <a:off x="0" y="0"/>
          <a:ext cx="0" cy="0"/>
          <a:chOff x="0" y="0"/>
          <a:chExt cx="0" cy="0"/>
        </a:xfrm>
      </p:grpSpPr>
      <p:sp>
        <p:nvSpPr>
          <p:cNvPr id="2" name="Title 1"/>
          <p:cNvSpPr>
            <a:spLocks noGrp="1"/>
          </p:cNvSpPr>
          <p:nvPr>
            <p:ph type="title"/>
          </p:nvPr>
        </p:nvSpPr>
        <p:spPr>
          <a:xfrm>
            <a:off x="722870" y="365125"/>
            <a:ext cx="10515600" cy="1325563"/>
          </a:xfrm>
        </p:spPr>
        <p:txBody>
          <a:bodyPr/>
          <a:lstStyle>
            <a:lvl1pPr>
              <a:defRPr>
                <a:solidFill>
                  <a:schemeClr val="tx1">
                    <a:lumMod val="65000"/>
                    <a:lumOff val="35000"/>
                  </a:schemeClr>
                </a:solidFill>
                <a:latin typeface="Segoe UI Slab" panose="02060504040202020204" pitchFamily="18" charset="0"/>
                <a:ea typeface="Segoe UI Slab" panose="02060504040202020204" pitchFamily="18" charset="0"/>
                <a:cs typeface="Segoe UI Slab" panose="02060504040202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1516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548638"/>
            <a:ext cx="10515600" cy="548640"/>
          </a:xfrm>
        </p:spPr>
        <p:txBody>
          <a:bodyPr lIns="0" rIns="0">
            <a:noAutofit/>
          </a:bodyPr>
          <a:lstStyle>
            <a:lvl1pPr>
              <a:defRPr lang="en-US" sz="3200" kern="1200" dirty="0">
                <a:solidFill>
                  <a:srgbClr val="00809D"/>
                </a:solidFill>
                <a:latin typeface="+mj-lt"/>
                <a:ea typeface="Segoe UI Slab" panose="02060504040202020204" pitchFamily="18" charset="0"/>
                <a:cs typeface="Segoe UI Slab" panose="02060504040202020204" pitchFamily="18" charset="0"/>
              </a:defRPr>
            </a:lvl1pPr>
          </a:lstStyle>
          <a:p>
            <a:r>
              <a:rPr lang="en-US" dirty="0"/>
              <a:t>Click to edit master title style</a:t>
            </a:r>
          </a:p>
        </p:txBody>
      </p:sp>
    </p:spTree>
    <p:extLst>
      <p:ext uri="{BB962C8B-B14F-4D97-AF65-F5344CB8AC3E}">
        <p14:creationId xmlns:p14="http://schemas.microsoft.com/office/powerpoint/2010/main" val="266768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Overview-inf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300988"/>
            <a:ext cx="10515600" cy="548640"/>
          </a:xfrm>
        </p:spPr>
        <p:txBody>
          <a:bodyPr lIns="0" rIns="0">
            <a:noAutofit/>
          </a:bodyPr>
          <a:lstStyle>
            <a:lvl1pPr>
              <a:defRPr lang="en-US" sz="3200" kern="1200" dirty="0">
                <a:solidFill>
                  <a:srgbClr val="00809D"/>
                </a:solidFill>
                <a:latin typeface="+mj-lt"/>
                <a:ea typeface="+mn-ea"/>
                <a:cs typeface="Segoe UI Light" panose="020B0502040204020203" pitchFamily="34" charset="0"/>
              </a:defRPr>
            </a:lvl1pPr>
          </a:lstStyle>
          <a:p>
            <a:r>
              <a:rPr lang="en-US" dirty="0"/>
              <a:t>Click to edit master title style</a:t>
            </a:r>
          </a:p>
        </p:txBody>
      </p:sp>
      <p:sp>
        <p:nvSpPr>
          <p:cNvPr id="5" name="Text Placeholder 4"/>
          <p:cNvSpPr>
            <a:spLocks noGrp="1"/>
          </p:cNvSpPr>
          <p:nvPr>
            <p:ph type="body" sz="quarter" idx="10" hasCustomPrompt="1"/>
          </p:nvPr>
        </p:nvSpPr>
        <p:spPr>
          <a:xfrm>
            <a:off x="838199" y="1015365"/>
            <a:ext cx="10515601" cy="5394960"/>
          </a:xfrm>
        </p:spPr>
        <p:txBody>
          <a:bodyPr lIns="0" tIns="0" rIns="0" bIns="0" numCol="1" spcCol="365760">
            <a:noAutofit/>
          </a:bodyPr>
          <a:lstStyle>
            <a:lvl1pPr marL="0" indent="0" algn="l" defTabSz="914400" rtl="0" eaLnBrk="1" latinLnBrk="0" hangingPunct="1">
              <a:lnSpc>
                <a:spcPct val="110000"/>
              </a:lnSpc>
              <a:spcBef>
                <a:spcPct val="0"/>
              </a:spcBef>
              <a:spcAft>
                <a:spcPts val="0"/>
              </a:spcAft>
              <a:buClr>
                <a:srgbClr val="00A89D"/>
              </a:buClr>
              <a:buSzPct val="88000"/>
              <a:buFont typeface="Arial" panose="020B0604020202020204" pitchFamily="34" charset="0"/>
              <a:buNone/>
              <a:defRPr lang="en-US" sz="2400" kern="1200" dirty="0" smtClean="0">
                <a:solidFill>
                  <a:schemeClr val="tx1">
                    <a:lumMod val="65000"/>
                    <a:lumOff val="35000"/>
                  </a:schemeClr>
                </a:solidFill>
                <a:latin typeface="+mn-lt"/>
                <a:ea typeface="+mn-ea"/>
                <a:cs typeface="Segoe UI Light" panose="020B0502040204020203" pitchFamily="34" charset="0"/>
              </a:defRPr>
            </a:lvl1pPr>
            <a:lvl2pPr marL="0" indent="0" algn="l" defTabSz="914400" rtl="0" eaLnBrk="1" latinLnBrk="0" hangingPunct="1">
              <a:lnSpc>
                <a:spcPct val="100000"/>
              </a:lnSpc>
              <a:spcBef>
                <a:spcPct val="0"/>
              </a:spcBef>
              <a:spcAft>
                <a:spcPts val="0"/>
              </a:spcAft>
              <a:buFont typeface="Arial" panose="020B0604020202020204" pitchFamily="34" charset="0"/>
              <a:buNone/>
              <a:defRPr lang="en-US" sz="1800" kern="1200" dirty="0" smtClean="0">
                <a:solidFill>
                  <a:schemeClr val="bg1">
                    <a:lumMod val="50000"/>
                  </a:schemeClr>
                </a:solidFill>
                <a:latin typeface="+mn-lt"/>
                <a:ea typeface="Segoe UI" panose="020B0502040204020203" pitchFamily="34" charset="0"/>
                <a:cs typeface="Segoe UI" panose="020B0502040204020203" pitchFamily="34" charset="0"/>
              </a:defRPr>
            </a:lvl2pPr>
            <a:lvl3pPr marL="1084263" indent="-169863">
              <a:defRPr sz="1400">
                <a:solidFill>
                  <a:schemeClr val="bg1">
                    <a:lumMod val="50000"/>
                  </a:schemeClr>
                </a:solidFill>
                <a:latin typeface="Segoe UI" panose="020B0502040204020203" pitchFamily="34" charset="0"/>
                <a:cs typeface="Segoe UI" panose="020B0502040204020203" pitchFamily="34" charset="0"/>
              </a:defRPr>
            </a:lvl3pPr>
            <a:lvl4pPr marL="1541463" indent="-169863">
              <a:defRPr sz="1400">
                <a:solidFill>
                  <a:schemeClr val="bg1">
                    <a:lumMod val="50000"/>
                  </a:schemeClr>
                </a:solidFill>
                <a:latin typeface="Segoe UI" panose="020B0502040204020203" pitchFamily="34" charset="0"/>
                <a:cs typeface="Segoe UI" panose="020B0502040204020203" pitchFamily="34" charset="0"/>
              </a:defRPr>
            </a:lvl4pPr>
            <a:lvl5pPr marL="1998663" indent="-169863">
              <a:defRPr sz="1400">
                <a:solidFill>
                  <a:schemeClr val="bg1">
                    <a:lumMod val="50000"/>
                  </a:schemeClr>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1539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106"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106"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0394898" y="6511290"/>
            <a:ext cx="1434688" cy="138499"/>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65000"/>
                    <a:lumOff val="35000"/>
                    <a:alpha val="50000"/>
                  </a:schemeClr>
                </a:solidFill>
                <a:effectLst/>
                <a:uLnTx/>
                <a:uFillTx/>
                <a:latin typeface="Segoe UI" panose="020B0502040204020203" pitchFamily="34" charset="0"/>
                <a:ea typeface="+mn-ea"/>
                <a:cs typeface="Segoe UI" panose="020B0502040204020203" pitchFamily="34" charset="0"/>
              </a:rPr>
              <a:t>MICROSOFT CONFIDENTIAL</a:t>
            </a:r>
          </a:p>
        </p:txBody>
      </p:sp>
      <p:pic>
        <p:nvPicPr>
          <p:cNvPr id="4" name="Picture 3"/>
          <p:cNvPicPr>
            <a:picLocks noChangeAspect="1"/>
          </p:cNvPicPr>
          <p:nvPr userDrawn="1"/>
        </p:nvPicPr>
        <p:blipFill>
          <a:blip r:embed="rId1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88854" y="6388464"/>
            <a:ext cx="359833" cy="359833"/>
          </a:xfrm>
          <a:prstGeom prst="rect">
            <a:avLst/>
          </a:prstGeom>
        </p:spPr>
      </p:pic>
    </p:spTree>
    <p:extLst>
      <p:ext uri="{BB962C8B-B14F-4D97-AF65-F5344CB8AC3E}">
        <p14:creationId xmlns:p14="http://schemas.microsoft.com/office/powerpoint/2010/main" val="1053091816"/>
      </p:ext>
    </p:extLst>
  </p:cSld>
  <p:clrMap bg1="lt1" tx1="dk1" bg2="lt2" tx2="dk2" accent1="accent1" accent2="accent2" accent3="accent3" accent4="accent4" accent5="accent5" accent6="accent6" hlink="hlink" folHlink="folHlink"/>
  <p:sldLayoutIdLst>
    <p:sldLayoutId id="2147483715" r:id="rId1"/>
    <p:sldLayoutId id="2147483709" r:id="rId2"/>
    <p:sldLayoutId id="2147483688" r:id="rId3"/>
    <p:sldLayoutId id="2147483708" r:id="rId4"/>
    <p:sldLayoutId id="2147483697" r:id="rId5"/>
    <p:sldLayoutId id="2147483702" r:id="rId6"/>
    <p:sldLayoutId id="2147483707" r:id="rId7"/>
    <p:sldLayoutId id="2147483696" r:id="rId8"/>
    <p:sldLayoutId id="2147483693" r:id="rId9"/>
    <p:sldLayoutId id="2147483713" r:id="rId10"/>
    <p:sldLayoutId id="2147483712" r:id="rId11"/>
  </p:sldLayoutIdLst>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Clr>
          <a:srgbClr val="00809D"/>
        </a:buClr>
        <a:buFont typeface="Arial" panose="020B0604020202020204" pitchFamily="34" charset="0"/>
        <a:buChar char="•"/>
        <a:defRPr sz="2800" kern="120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61963" indent="-231775" algn="l" defTabSz="914400" rtl="0" eaLnBrk="1" latinLnBrk="0" hangingPunct="1">
        <a:lnSpc>
          <a:spcPct val="90000"/>
        </a:lnSpc>
        <a:spcBef>
          <a:spcPts val="500"/>
        </a:spcBef>
        <a:buClr>
          <a:srgbClr val="00809D"/>
        </a:buClr>
        <a:buFont typeface="Arial" panose="020B0604020202020204" pitchFamily="34" charset="0"/>
        <a:buChar char="•"/>
        <a:defRPr sz="2400" kern="1200">
          <a:solidFill>
            <a:schemeClr val="tx1">
              <a:lumMod val="65000"/>
              <a:lumOff val="35000"/>
            </a:schemeClr>
          </a:solidFill>
          <a:latin typeface="Segoe UI Light" panose="020B0502040204020203" pitchFamily="34" charset="0"/>
          <a:ea typeface="+mn-ea"/>
          <a:cs typeface="Segoe UI Light" panose="020B0502040204020203" pitchFamily="34" charset="0"/>
        </a:defRPr>
      </a:lvl2pPr>
      <a:lvl3pPr marL="684213" indent="-222250" algn="l" defTabSz="914400" rtl="0" eaLnBrk="1" latinLnBrk="0" hangingPunct="1">
        <a:lnSpc>
          <a:spcPct val="90000"/>
        </a:lnSpc>
        <a:spcBef>
          <a:spcPts val="500"/>
        </a:spcBef>
        <a:buClr>
          <a:srgbClr val="00809D"/>
        </a:buClr>
        <a:buFont typeface="Arial" panose="020B0604020202020204" pitchFamily="34" charset="0"/>
        <a:buChar char="•"/>
        <a:defRPr sz="2000" kern="1200">
          <a:solidFill>
            <a:schemeClr val="tx1">
              <a:lumMod val="65000"/>
              <a:lumOff val="35000"/>
            </a:schemeClr>
          </a:solidFill>
          <a:latin typeface="Segoe UI Light" panose="020B0502040204020203" pitchFamily="34" charset="0"/>
          <a:ea typeface="+mn-ea"/>
          <a:cs typeface="Segoe UI Light" panose="020B0502040204020203" pitchFamily="34" charset="0"/>
        </a:defRPr>
      </a:lvl3pPr>
      <a:lvl4pPr marL="914400" indent="-230188" algn="l" defTabSz="914400" rtl="0" eaLnBrk="1" latinLnBrk="0" hangingPunct="1">
        <a:lnSpc>
          <a:spcPct val="90000"/>
        </a:lnSpc>
        <a:spcBef>
          <a:spcPts val="500"/>
        </a:spcBef>
        <a:buClr>
          <a:srgbClr val="00809D"/>
        </a:buClr>
        <a:buFont typeface="Arial" panose="020B0604020202020204" pitchFamily="34" charset="0"/>
        <a:buChar char="•"/>
        <a:defRPr sz="1800" kern="1200">
          <a:solidFill>
            <a:schemeClr val="tx1">
              <a:lumMod val="65000"/>
              <a:lumOff val="35000"/>
            </a:schemeClr>
          </a:solidFill>
          <a:latin typeface="Segoe UI Light" panose="020B0502040204020203" pitchFamily="34" charset="0"/>
          <a:ea typeface="+mn-ea"/>
          <a:cs typeface="Segoe UI Light" panose="020B0502040204020203" pitchFamily="34" charset="0"/>
        </a:defRPr>
      </a:lvl4pPr>
      <a:lvl5pPr marL="1144588" indent="-230188" algn="l" defTabSz="914400" rtl="0" eaLnBrk="1" latinLnBrk="0" hangingPunct="1">
        <a:lnSpc>
          <a:spcPct val="90000"/>
        </a:lnSpc>
        <a:spcBef>
          <a:spcPts val="500"/>
        </a:spcBef>
        <a:buClr>
          <a:srgbClr val="00809D"/>
        </a:buClr>
        <a:buFont typeface="Arial" panose="020B0604020202020204" pitchFamily="34" charset="0"/>
        <a:buChar char="•"/>
        <a:defRPr sz="1800" kern="1200">
          <a:solidFill>
            <a:schemeClr val="tx1">
              <a:lumMod val="65000"/>
              <a:lumOff val="35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9D"/>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6296025"/>
            <a:ext cx="12193588" cy="561976"/>
          </a:xfrm>
          <a:prstGeom prst="rect">
            <a:avLst/>
          </a:prstGeom>
          <a:solidFill>
            <a:srgbClr val="000000">
              <a:alpha val="5098"/>
            </a:srgbClr>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10394898" y="6511290"/>
            <a:ext cx="1434688" cy="138499"/>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lumMod val="95000"/>
                  </a:schemeClr>
                </a:solidFill>
                <a:effectLst/>
                <a:uLnTx/>
                <a:uFillTx/>
                <a:latin typeface="Segoe UI" panose="020B0502040204020203" pitchFamily="34" charset="0"/>
                <a:ea typeface="+mn-ea"/>
                <a:cs typeface="Segoe UI" panose="020B0502040204020203" pitchFamily="34" charset="0"/>
              </a:rPr>
              <a:t>MICROSOFT CONFIDENTIAL</a:t>
            </a:r>
          </a:p>
        </p:txBody>
      </p:sp>
      <p:pic>
        <p:nvPicPr>
          <p:cNvPr id="7" name="Picture 6"/>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8854" y="6388464"/>
            <a:ext cx="359833" cy="359833"/>
          </a:xfrm>
          <a:prstGeom prst="rect">
            <a:avLst/>
          </a:prstGeom>
        </p:spPr>
      </p:pic>
    </p:spTree>
    <p:extLst>
      <p:ext uri="{BB962C8B-B14F-4D97-AF65-F5344CB8AC3E}">
        <p14:creationId xmlns:p14="http://schemas.microsoft.com/office/powerpoint/2010/main" val="142268257"/>
      </p:ext>
    </p:extLst>
  </p:cSld>
  <p:clrMap bg1="lt1" tx1="dk1" bg2="lt2" tx2="dk2" accent1="accent1" accent2="accent2" accent3="accent3" accent4="accent4" accent5="accent5" accent6="accent6" hlink="hlink" folHlink="folHlink"/>
  <p:sldLayoutIdLst>
    <p:sldLayoutId id="2147483662" r:id="rId1"/>
    <p:sldLayoutId id="2147483716" r:id="rId2"/>
    <p:sldLayoutId id="2147483706" r:id="rId3"/>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5252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394898" y="6511290"/>
            <a:ext cx="1434688" cy="138499"/>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2F2F2">
                    <a:alpha val="50000"/>
                  </a:srgbClr>
                </a:solidFill>
                <a:effectLst/>
                <a:uLnTx/>
                <a:uFillTx/>
                <a:latin typeface="Segoe UI" panose="020B0502040204020203" pitchFamily="34" charset="0"/>
                <a:ea typeface="+mn-ea"/>
                <a:cs typeface="Segoe UI" panose="020B0502040204020203" pitchFamily="34" charset="0"/>
              </a:rPr>
              <a:t>MICROSOFT CONFIDENTIAL</a:t>
            </a:r>
          </a:p>
        </p:txBody>
      </p:sp>
      <p:pic>
        <p:nvPicPr>
          <p:cNvPr id="5" name="Picture 4"/>
          <p:cNvPicPr>
            <a:picLocks noChangeAspect="1"/>
          </p:cNvPicPr>
          <p:nvPr userDrawn="1"/>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88854" y="6388464"/>
            <a:ext cx="359833" cy="359833"/>
          </a:xfrm>
          <a:prstGeom prst="rect">
            <a:avLst/>
          </a:prstGeom>
        </p:spPr>
      </p:pic>
    </p:spTree>
    <p:extLst>
      <p:ext uri="{BB962C8B-B14F-4D97-AF65-F5344CB8AC3E}">
        <p14:creationId xmlns:p14="http://schemas.microsoft.com/office/powerpoint/2010/main" val="906361316"/>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461963" indent="-231775"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684213" indent="-22225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914400" indent="-230188"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1144588" indent="-230188"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835465" y="2108200"/>
            <a:ext cx="8270435" cy="1452765"/>
          </a:xfrm>
        </p:spPr>
        <p:txBody>
          <a:bodyPr/>
          <a:lstStyle/>
          <a:p>
            <a:r>
              <a:rPr lang="en-US" dirty="0">
                <a:latin typeface="Segoe UI Slab" panose="02060504040202020204" pitchFamily="18" charset="0"/>
                <a:ea typeface="Segoe UI Slab" panose="02060504040202020204" pitchFamily="18" charset="0"/>
                <a:cs typeface="Segoe UI Slab" panose="02060504040202020204" pitchFamily="18" charset="0"/>
              </a:rPr>
              <a:t>Bing Newsletter Pilot Results</a:t>
            </a:r>
          </a:p>
        </p:txBody>
      </p:sp>
      <p:sp>
        <p:nvSpPr>
          <p:cNvPr id="7" name="Subtitle 2"/>
          <p:cNvSpPr>
            <a:spLocks noGrp="1"/>
          </p:cNvSpPr>
          <p:nvPr>
            <p:ph type="subTitle" idx="1"/>
          </p:nvPr>
        </p:nvSpPr>
        <p:spPr>
          <a:xfrm>
            <a:off x="835465" y="3580015"/>
            <a:ext cx="11023160" cy="1042785"/>
          </a:xfrm>
        </p:spPr>
        <p:txBody>
          <a:bodyPr>
            <a:noAutofit/>
          </a:bodyPr>
          <a:lstStyle/>
          <a:p>
            <a:r>
              <a:rPr lang="en-US" dirty="0"/>
              <a:t>Prepared by Katie Elfering</a:t>
            </a:r>
          </a:p>
          <a:p>
            <a:r>
              <a:rPr lang="en-US" dirty="0"/>
              <a:t>2017</a:t>
            </a:r>
          </a:p>
        </p:txBody>
      </p:sp>
    </p:spTree>
    <p:extLst>
      <p:ext uri="{BB962C8B-B14F-4D97-AF65-F5344CB8AC3E}">
        <p14:creationId xmlns:p14="http://schemas.microsoft.com/office/powerpoint/2010/main" val="42861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Users liked the summaries and tone, but wanted better mix</a:t>
            </a:r>
          </a:p>
        </p:txBody>
      </p:sp>
      <p:sp>
        <p:nvSpPr>
          <p:cNvPr id="2" name="Text Placeholder 1"/>
          <p:cNvSpPr>
            <a:spLocks noGrp="1"/>
          </p:cNvSpPr>
          <p:nvPr>
            <p:ph type="body" sz="quarter" idx="11"/>
          </p:nvPr>
        </p:nvSpPr>
        <p:spPr/>
        <p:txBody>
          <a:bodyPr numCol="1"/>
          <a:lstStyle/>
          <a:p>
            <a:r>
              <a:rPr lang="en-US" dirty="0"/>
              <a:t>An interesting point within the content: sourcing. While participants didn’t often click on source links, either in the summaries or at the bottom, they indicated that they wanted them included as an additional way to engage. </a:t>
            </a:r>
          </a:p>
        </p:txBody>
      </p:sp>
      <p:sp>
        <p:nvSpPr>
          <p:cNvPr id="4" name="TextBox 3">
            <a:extLst>
              <a:ext uri="{FF2B5EF4-FFF2-40B4-BE49-F238E27FC236}">
                <a16:creationId xmlns:a16="http://schemas.microsoft.com/office/drawing/2014/main" id="{C8F9F0AC-44F2-4894-9017-34533D2CB642}"/>
              </a:ext>
            </a:extLst>
          </p:cNvPr>
          <p:cNvSpPr txBox="1"/>
          <p:nvPr/>
        </p:nvSpPr>
        <p:spPr>
          <a:xfrm>
            <a:off x="739343" y="4212772"/>
            <a:ext cx="10519206" cy="1938992"/>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Always include sources in the summaries, even if users aren’t clicking on them, as a point of reassurance. </a:t>
            </a:r>
          </a:p>
          <a:p>
            <a:pPr marL="342900" indent="-342900">
              <a:buFontTx/>
              <a:buChar char="-"/>
            </a:pPr>
            <a:r>
              <a:rPr lang="en-US" sz="2400" dirty="0">
                <a:solidFill>
                  <a:schemeClr val="accent1"/>
                </a:solidFill>
              </a:rPr>
              <a:t>Consider providing sources in new/interesting ways to get users to explore deeper into each topic. (Example: videos)</a:t>
            </a:r>
          </a:p>
        </p:txBody>
      </p:sp>
    </p:spTree>
    <p:extLst>
      <p:ext uri="{BB962C8B-B14F-4D97-AF65-F5344CB8AC3E}">
        <p14:creationId xmlns:p14="http://schemas.microsoft.com/office/powerpoint/2010/main" val="84445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Newsletter design was deemed clean but clutter-y</a:t>
            </a:r>
          </a:p>
        </p:txBody>
      </p:sp>
      <p:sp>
        <p:nvSpPr>
          <p:cNvPr id="2" name="Text Placeholder 1"/>
          <p:cNvSpPr>
            <a:spLocks noGrp="1"/>
          </p:cNvSpPr>
          <p:nvPr>
            <p:ph type="body" sz="quarter" idx="11"/>
          </p:nvPr>
        </p:nvSpPr>
        <p:spPr/>
        <p:txBody>
          <a:bodyPr numCol="1"/>
          <a:lstStyle/>
          <a:p>
            <a:r>
              <a:rPr lang="en-US" dirty="0"/>
              <a:t>While feedback was positive regarding the newsletter design, with participants deeming it clean and easy to read, most participants felt that it was unnecessary given the existence of the PopNow tile. </a:t>
            </a:r>
          </a:p>
          <a:p>
            <a:r>
              <a:rPr lang="en-US" dirty="0"/>
              <a:t>In fact, numerous participants called the newsletter “clutter” in their inbox and indicated that they did not have interest in subscribing to it. </a:t>
            </a:r>
          </a:p>
        </p:txBody>
      </p:sp>
      <p:sp>
        <p:nvSpPr>
          <p:cNvPr id="4" name="TextBox 3">
            <a:extLst>
              <a:ext uri="{FF2B5EF4-FFF2-40B4-BE49-F238E27FC236}">
                <a16:creationId xmlns:a16="http://schemas.microsoft.com/office/drawing/2014/main" id="{4E2411ED-44EA-499E-ABDB-6E2067C0F727}"/>
              </a:ext>
            </a:extLst>
          </p:cNvPr>
          <p:cNvSpPr txBox="1"/>
          <p:nvPr/>
        </p:nvSpPr>
        <p:spPr>
          <a:xfrm>
            <a:off x="739343" y="4212772"/>
            <a:ext cx="10519206" cy="1938992"/>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Consider the necessity of having both the newsletter and the PopNow tile, especially for Bing Insiders who are heavy site users. </a:t>
            </a:r>
          </a:p>
          <a:p>
            <a:pPr marL="342900" indent="-342900">
              <a:buFontTx/>
              <a:buChar char="-"/>
            </a:pPr>
            <a:r>
              <a:rPr lang="en-US" sz="2400" dirty="0">
                <a:solidFill>
                  <a:schemeClr val="accent1"/>
                </a:solidFill>
              </a:rPr>
              <a:t>Reduce redundancy and clutter for users by focusing efforts on one delivery platform. </a:t>
            </a:r>
          </a:p>
        </p:txBody>
      </p:sp>
    </p:spTree>
    <p:extLst>
      <p:ext uri="{BB962C8B-B14F-4D97-AF65-F5344CB8AC3E}">
        <p14:creationId xmlns:p14="http://schemas.microsoft.com/office/powerpoint/2010/main" val="421685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Missed Opportunities</a:t>
            </a:r>
          </a:p>
        </p:txBody>
      </p:sp>
      <p:sp>
        <p:nvSpPr>
          <p:cNvPr id="2" name="Text Placeholder 1"/>
          <p:cNvSpPr>
            <a:spLocks noGrp="1"/>
          </p:cNvSpPr>
          <p:nvPr>
            <p:ph type="body" sz="quarter" idx="11"/>
          </p:nvPr>
        </p:nvSpPr>
        <p:spPr/>
        <p:txBody>
          <a:bodyPr numCol="1"/>
          <a:lstStyle/>
          <a:p>
            <a:r>
              <a:rPr lang="en-US" dirty="0"/>
              <a:t>The newsletter was only tested 3 times, so feedback was limited. </a:t>
            </a:r>
          </a:p>
          <a:p>
            <a:pPr marL="0" indent="0">
              <a:buNone/>
            </a:pPr>
            <a:endParaRPr lang="en-US" dirty="0"/>
          </a:p>
          <a:p>
            <a:r>
              <a:rPr lang="en-US" dirty="0"/>
              <a:t>We did not test these concepts on mobile, which may provide a future opportunity to engage users. </a:t>
            </a:r>
          </a:p>
          <a:p>
            <a:pPr marL="0" indent="0">
              <a:buNone/>
            </a:pPr>
            <a:endParaRPr lang="en-US" dirty="0"/>
          </a:p>
          <a:p>
            <a:r>
              <a:rPr lang="en-US" dirty="0"/>
              <a:t>We did not test with different frequencies, despite 85% of participants saying they would use the PopNow tile as a daily feature if available. </a:t>
            </a:r>
          </a:p>
          <a:p>
            <a:pPr marL="0" indent="0">
              <a:buNone/>
            </a:pPr>
            <a:endParaRPr lang="en-US" dirty="0"/>
          </a:p>
        </p:txBody>
      </p:sp>
    </p:spTree>
    <p:extLst>
      <p:ext uri="{BB962C8B-B14F-4D97-AF65-F5344CB8AC3E}">
        <p14:creationId xmlns:p14="http://schemas.microsoft.com/office/powerpoint/2010/main" val="52954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Moving Forward</a:t>
            </a:r>
          </a:p>
        </p:txBody>
      </p:sp>
      <p:sp>
        <p:nvSpPr>
          <p:cNvPr id="2" name="Text Placeholder 1"/>
          <p:cNvSpPr>
            <a:spLocks noGrp="1"/>
          </p:cNvSpPr>
          <p:nvPr>
            <p:ph type="body" sz="quarter" idx="11"/>
          </p:nvPr>
        </p:nvSpPr>
        <p:spPr/>
        <p:txBody>
          <a:bodyPr numCol="1"/>
          <a:lstStyle/>
          <a:p>
            <a:r>
              <a:rPr lang="en-US" dirty="0"/>
              <a:t>Based on the research, the concept/feature was very popular, with users preferring the PopNow tile as a means of getting to the content. </a:t>
            </a:r>
          </a:p>
          <a:p>
            <a:r>
              <a:rPr lang="en-US" dirty="0"/>
              <a:t>We should continue doing the weekly PopNow tile to engage users and provide added value and enjoyment.</a:t>
            </a:r>
          </a:p>
          <a:p>
            <a:pPr lvl="1"/>
            <a:r>
              <a:rPr lang="en-US" dirty="0"/>
              <a:t>71% of participants said they would continue to use the PopNow tile after the study’s conclusion.</a:t>
            </a:r>
          </a:p>
          <a:p>
            <a:r>
              <a:rPr lang="en-US" dirty="0"/>
              <a:t>Newsletters should be used sparingly, as many participants indicated that they can be annoying and create inbox clutter.</a:t>
            </a:r>
          </a:p>
          <a:p>
            <a:r>
              <a:rPr lang="en-US" dirty="0"/>
              <a:t>If the feature continues, the biggest area of focus should be the content mix, as users had the most feedback on this throughout the study. Providing a balance between news and human interest stories yielded the best results. </a:t>
            </a:r>
          </a:p>
          <a:p>
            <a:r>
              <a:rPr lang="en-US" dirty="0"/>
              <a:t>Customization was a request from many participants, especially in the newsletter format. This is something to explore moving forward. </a:t>
            </a:r>
          </a:p>
        </p:txBody>
      </p:sp>
    </p:spTree>
    <p:extLst>
      <p:ext uri="{BB962C8B-B14F-4D97-AF65-F5344CB8AC3E}">
        <p14:creationId xmlns:p14="http://schemas.microsoft.com/office/powerpoint/2010/main" val="376735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465" y="2797554"/>
            <a:ext cx="10323443" cy="1342184"/>
          </a:xfrm>
        </p:spPr>
        <p:txBody>
          <a:bodyPr>
            <a:normAutofit fontScale="90000"/>
          </a:bodyPr>
          <a:lstStyle/>
          <a:p>
            <a:r>
              <a:rPr lang="en-US" dirty="0"/>
              <a:t>Appendix: </a:t>
            </a:r>
            <a:br>
              <a:rPr lang="en-US" dirty="0"/>
            </a:br>
            <a:r>
              <a:rPr lang="en-US" dirty="0"/>
              <a:t>General Design and Content Feedback for PopNow Tile </a:t>
            </a:r>
          </a:p>
        </p:txBody>
      </p:sp>
    </p:spTree>
    <p:extLst>
      <p:ext uri="{BB962C8B-B14F-4D97-AF65-F5344CB8AC3E}">
        <p14:creationId xmlns:p14="http://schemas.microsoft.com/office/powerpoint/2010/main" val="410342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Users were usually able to find the PopNow tile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2178086116"/>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524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Users found clicking through the tile extremely easy</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2338697011"/>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85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1" y="221674"/>
            <a:ext cx="10690167" cy="568036"/>
          </a:xfrm>
        </p:spPr>
        <p:txBody>
          <a:bodyPr/>
          <a:lstStyle/>
          <a:p>
            <a:r>
              <a:rPr lang="en-US" dirty="0"/>
              <a:t>The PopNow feature design was clean and easy to navigate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1399694949"/>
              </p:ext>
            </p:extLst>
          </p:nvPr>
        </p:nvGraphicFramePr>
        <p:xfrm>
          <a:off x="816428" y="1053153"/>
          <a:ext cx="10621319"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817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Navigating through the content was easy for most users</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2160039138"/>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540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Participants used links to navigate through content</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368182608"/>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34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Research Methodology</a:t>
            </a:r>
          </a:p>
        </p:txBody>
      </p:sp>
      <p:sp>
        <p:nvSpPr>
          <p:cNvPr id="2" name="Text Placeholder 1"/>
          <p:cNvSpPr>
            <a:spLocks noGrp="1"/>
          </p:cNvSpPr>
          <p:nvPr>
            <p:ph type="body" sz="quarter" idx="11"/>
          </p:nvPr>
        </p:nvSpPr>
        <p:spPr/>
        <p:txBody>
          <a:bodyPr numCol="1"/>
          <a:lstStyle/>
          <a:p>
            <a:r>
              <a:rPr lang="en-US" dirty="0"/>
              <a:t>This study was an 8-week pilot program to gain feedback on the concept of a weekly newsletter and Popular Now carousel tile, both featuring the same content.</a:t>
            </a:r>
          </a:p>
          <a:p>
            <a:r>
              <a:rPr lang="en-US" dirty="0"/>
              <a:t>The pilot ran from February-April 2017.</a:t>
            </a:r>
          </a:p>
          <a:p>
            <a:r>
              <a:rPr lang="en-US" dirty="0"/>
              <a:t>Every Thursday, an email was sent to ~65 Bing Insiders who had opted in to the program. Overall, the study averaged a 29% survey response rate.</a:t>
            </a:r>
          </a:p>
          <a:p>
            <a:r>
              <a:rPr lang="en-US" dirty="0"/>
              <a:t>The Popular Now tile was evaluated every week; the newsletter was only evaluated on weeks 4, 7, &amp; 8. </a:t>
            </a:r>
          </a:p>
        </p:txBody>
      </p:sp>
    </p:spTree>
    <p:extLst>
      <p:ext uri="{BB962C8B-B14F-4D97-AF65-F5344CB8AC3E}">
        <p14:creationId xmlns:p14="http://schemas.microsoft.com/office/powerpoint/2010/main" val="2938943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6067" y="253946"/>
            <a:ext cx="10515600" cy="961667"/>
          </a:xfrm>
        </p:spPr>
        <p:txBody>
          <a:bodyPr/>
          <a:lstStyle/>
          <a:p>
            <a:r>
              <a:rPr lang="en-US" dirty="0"/>
              <a:t>The overall content tone was informative, appropriate, and conversational</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264086181"/>
              </p:ext>
            </p:extLst>
          </p:nvPr>
        </p:nvGraphicFramePr>
        <p:xfrm>
          <a:off x="726067" y="1343610"/>
          <a:ext cx="105156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976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Participants felt the content was valuable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3602461326"/>
              </p:ext>
            </p:extLst>
          </p:nvPr>
        </p:nvGraphicFramePr>
        <p:xfrm>
          <a:off x="747582" y="1053153"/>
          <a:ext cx="105156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0122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1" y="221674"/>
            <a:ext cx="10907143" cy="568036"/>
          </a:xfrm>
        </p:spPr>
        <p:txBody>
          <a:bodyPr/>
          <a:lstStyle/>
          <a:p>
            <a:r>
              <a:rPr lang="en-US" dirty="0"/>
              <a:t>Participants would use the PopNow feature if it was available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3642840333"/>
              </p:ext>
            </p:extLst>
          </p:nvPr>
        </p:nvGraphicFramePr>
        <p:xfrm>
          <a:off x="747580" y="1053153"/>
          <a:ext cx="10907143"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081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Participants are moderately interested in a newsletter</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1561644364"/>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3973157-DE33-4579-B3F0-B9003F1DB58D}"/>
              </a:ext>
            </a:extLst>
          </p:cNvPr>
          <p:cNvSpPr txBox="1"/>
          <p:nvPr/>
        </p:nvSpPr>
        <p:spPr>
          <a:xfrm>
            <a:off x="2010485" y="6547757"/>
            <a:ext cx="7037615" cy="246221"/>
          </a:xfrm>
          <a:prstGeom prst="rect">
            <a:avLst/>
          </a:prstGeom>
          <a:noFill/>
        </p:spPr>
        <p:txBody>
          <a:bodyPr wrap="square" rtlCol="0">
            <a:spAutoFit/>
          </a:bodyPr>
          <a:lstStyle/>
          <a:p>
            <a:r>
              <a:rPr lang="en-US" sz="1000" dirty="0"/>
              <a:t>*This question was asked on weeks when there was not a newsletter test or when the tests ran separately.</a:t>
            </a:r>
          </a:p>
        </p:txBody>
      </p:sp>
    </p:spTree>
    <p:extLst>
      <p:ext uri="{BB962C8B-B14F-4D97-AF65-F5344CB8AC3E}">
        <p14:creationId xmlns:p14="http://schemas.microsoft.com/office/powerpoint/2010/main" val="423886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465" y="2797554"/>
            <a:ext cx="10323443" cy="1342184"/>
          </a:xfrm>
        </p:spPr>
        <p:txBody>
          <a:bodyPr>
            <a:normAutofit fontScale="90000"/>
          </a:bodyPr>
          <a:lstStyle/>
          <a:p>
            <a:r>
              <a:rPr lang="en-US" dirty="0"/>
              <a:t>Appendix: </a:t>
            </a:r>
            <a:br>
              <a:rPr lang="en-US" dirty="0"/>
            </a:br>
            <a:r>
              <a:rPr lang="en-US" dirty="0"/>
              <a:t>General Design and Content Feedback for Email Newsletter </a:t>
            </a:r>
          </a:p>
        </p:txBody>
      </p:sp>
    </p:spTree>
    <p:extLst>
      <p:ext uri="{BB962C8B-B14F-4D97-AF65-F5344CB8AC3E}">
        <p14:creationId xmlns:p14="http://schemas.microsoft.com/office/powerpoint/2010/main" val="388535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1" y="221674"/>
            <a:ext cx="10690167" cy="568036"/>
          </a:xfrm>
        </p:spPr>
        <p:txBody>
          <a:bodyPr/>
          <a:lstStyle/>
          <a:p>
            <a:r>
              <a:rPr lang="en-US" dirty="0"/>
              <a:t>The newsletter design was clean and easy to navigate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487727989"/>
              </p:ext>
            </p:extLst>
          </p:nvPr>
        </p:nvGraphicFramePr>
        <p:xfrm>
          <a:off x="747580" y="1053153"/>
          <a:ext cx="1069016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5974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2" y="221673"/>
            <a:ext cx="10515600" cy="831479"/>
          </a:xfrm>
        </p:spPr>
        <p:txBody>
          <a:bodyPr/>
          <a:lstStyle/>
          <a:p>
            <a:r>
              <a:rPr lang="en-US" dirty="0"/>
              <a:t>Participants clicked through from the newsletter to the summaries online</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1163423858"/>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94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1" y="221674"/>
            <a:ext cx="10690167" cy="568036"/>
          </a:xfrm>
        </p:spPr>
        <p:txBody>
          <a:bodyPr/>
          <a:lstStyle/>
          <a:p>
            <a:r>
              <a:rPr lang="en-US" dirty="0"/>
              <a:t>Participants were engaged with the newsletter content</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3920586531"/>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6668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2" y="221673"/>
            <a:ext cx="10515600" cy="831479"/>
          </a:xfrm>
        </p:spPr>
        <p:txBody>
          <a:bodyPr/>
          <a:lstStyle/>
          <a:p>
            <a:r>
              <a:rPr lang="en-US" dirty="0"/>
              <a:t>Participants were somewhat interested in signing up for this newsletter</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2148871228"/>
              </p:ext>
            </p:extLst>
          </p:nvPr>
        </p:nvGraphicFramePr>
        <p:xfrm>
          <a:off x="747582" y="1222900"/>
          <a:ext cx="105156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943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2" y="221673"/>
            <a:ext cx="10515600" cy="831479"/>
          </a:xfrm>
        </p:spPr>
        <p:txBody>
          <a:bodyPr/>
          <a:lstStyle/>
          <a:p>
            <a:r>
              <a:rPr lang="en-US" dirty="0"/>
              <a:t>Participants preferred the PopNow experience over the newsletter</a:t>
            </a:r>
          </a:p>
        </p:txBody>
      </p:sp>
      <p:graphicFrame>
        <p:nvGraphicFramePr>
          <p:cNvPr id="6" name="Chart 5">
            <a:extLst>
              <a:ext uri="{FF2B5EF4-FFF2-40B4-BE49-F238E27FC236}">
                <a16:creationId xmlns:a16="http://schemas.microsoft.com/office/drawing/2014/main" id="{041B5FFD-F81E-432C-B2F4-79EC289FC22E}"/>
              </a:ext>
            </a:extLst>
          </p:cNvPr>
          <p:cNvGraphicFramePr/>
          <p:nvPr>
            <p:extLst>
              <p:ext uri="{D42A27DB-BD31-4B8C-83A1-F6EECF244321}">
                <p14:modId xmlns:p14="http://schemas.microsoft.com/office/powerpoint/2010/main" val="1703345009"/>
              </p:ext>
            </p:extLst>
          </p:nvPr>
        </p:nvGraphicFramePr>
        <p:xfrm>
          <a:off x="2010485" y="105315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71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Takeaways</a:t>
            </a:r>
          </a:p>
        </p:txBody>
      </p:sp>
    </p:spTree>
    <p:extLst>
      <p:ext uri="{BB962C8B-B14F-4D97-AF65-F5344CB8AC3E}">
        <p14:creationId xmlns:p14="http://schemas.microsoft.com/office/powerpoint/2010/main" val="347488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54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39344" y="190500"/>
            <a:ext cx="10675908" cy="603018"/>
          </a:xfrm>
        </p:spPr>
        <p:txBody>
          <a:bodyPr>
            <a:noAutofit/>
          </a:bodyPr>
          <a:lstStyle/>
          <a:p>
            <a:r>
              <a:rPr lang="en-US" sz="2800" dirty="0">
                <a:latin typeface="+mj-lt"/>
                <a:ea typeface="+mn-ea"/>
                <a:cs typeface="Segoe UI Light" panose="020B0502040204020203" pitchFamily="34" charset="0"/>
              </a:rPr>
              <a:t>Headlines and tile design had a major impact on user experience</a:t>
            </a:r>
          </a:p>
        </p:txBody>
      </p:sp>
      <p:sp>
        <p:nvSpPr>
          <p:cNvPr id="2" name="Text Placeholder 1"/>
          <p:cNvSpPr>
            <a:spLocks noGrp="1"/>
          </p:cNvSpPr>
          <p:nvPr>
            <p:ph type="body" sz="quarter" idx="11"/>
          </p:nvPr>
        </p:nvSpPr>
        <p:spPr/>
        <p:txBody>
          <a:bodyPr numCol="1"/>
          <a:lstStyle/>
          <a:p>
            <a:r>
              <a:rPr lang="en-US" dirty="0"/>
              <a:t>Five distinct headlines and various text overlays/titles were used during the course of the pilot.</a:t>
            </a:r>
          </a:p>
          <a:p>
            <a:pPr lvl="1"/>
            <a:r>
              <a:rPr lang="en-US" dirty="0"/>
              <a:t>In Case You Missed It, Trending This Week, 5 Must-Read Stories, Quick News Catch-Up, Under the Radar, Weekly Editors’ Picks</a:t>
            </a:r>
          </a:p>
          <a:p>
            <a:endParaRPr lang="en-US" dirty="0"/>
          </a:p>
          <a:p>
            <a:r>
              <a:rPr lang="en-US" dirty="0"/>
              <a:t>These headlines set the expectation for the type of content included, and in the early weeks, did not properly indicate the content to participants.</a:t>
            </a:r>
          </a:p>
          <a:p>
            <a:pPr lvl="1"/>
            <a:r>
              <a:rPr lang="en-US" dirty="0"/>
              <a:t>Participants felt that “ICYMI” didn’t make sense with popular stories, and didn’t like “News” in headlines that were more lifestyle oriented. </a:t>
            </a:r>
          </a:p>
          <a:p>
            <a:pPr lvl="1"/>
            <a:endParaRPr lang="en-US" dirty="0"/>
          </a:p>
          <a:p>
            <a:r>
              <a:rPr lang="en-US" dirty="0"/>
              <a:t>When asked in Week 5 about preferred headlines, participants chose “Quick News Catch-Up,” provided that the stories were truly newsworthy. </a:t>
            </a:r>
          </a:p>
          <a:p>
            <a:pPr lvl="1"/>
            <a:endParaRPr lang="en-US" dirty="0"/>
          </a:p>
          <a:p>
            <a:pPr marL="0" indent="0">
              <a:buNone/>
            </a:pPr>
            <a:endParaRPr lang="en-US" dirty="0"/>
          </a:p>
        </p:txBody>
      </p:sp>
    </p:spTree>
    <p:extLst>
      <p:ext uri="{BB962C8B-B14F-4D97-AF65-F5344CB8AC3E}">
        <p14:creationId xmlns:p14="http://schemas.microsoft.com/office/powerpoint/2010/main" val="86719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39344" y="190500"/>
            <a:ext cx="10675908" cy="603018"/>
          </a:xfrm>
        </p:spPr>
        <p:txBody>
          <a:bodyPr>
            <a:noAutofit/>
          </a:bodyPr>
          <a:lstStyle/>
          <a:p>
            <a:r>
              <a:rPr lang="en-US" sz="2800" dirty="0">
                <a:latin typeface="+mj-lt"/>
                <a:ea typeface="+mn-ea"/>
                <a:cs typeface="Segoe UI Light" panose="020B0502040204020203" pitchFamily="34" charset="0"/>
              </a:rPr>
              <a:t>Headlines and tile design had a major impact on user experience</a:t>
            </a:r>
          </a:p>
        </p:txBody>
      </p:sp>
      <p:sp>
        <p:nvSpPr>
          <p:cNvPr id="2" name="Text Placeholder 1"/>
          <p:cNvSpPr>
            <a:spLocks noGrp="1"/>
          </p:cNvSpPr>
          <p:nvPr>
            <p:ph type="body" sz="quarter" idx="11"/>
          </p:nvPr>
        </p:nvSpPr>
        <p:spPr/>
        <p:txBody>
          <a:bodyPr numCol="1"/>
          <a:lstStyle/>
          <a:p>
            <a:r>
              <a:rPr lang="en-US" dirty="0"/>
              <a:t>When asked in Week 5 about preferred headlines, participants chose “Quick News Catch-Up,” provided that the stories were truly newsworthy. </a:t>
            </a:r>
          </a:p>
          <a:p>
            <a:pPr lvl="1"/>
            <a:endParaRPr lang="en-US" dirty="0"/>
          </a:p>
          <a:p>
            <a:pPr marL="0" indent="0">
              <a:buNone/>
            </a:pPr>
            <a:endParaRPr lang="en-US" dirty="0"/>
          </a:p>
        </p:txBody>
      </p:sp>
      <p:graphicFrame>
        <p:nvGraphicFramePr>
          <p:cNvPr id="5" name="Chart 4">
            <a:extLst>
              <a:ext uri="{FF2B5EF4-FFF2-40B4-BE49-F238E27FC236}">
                <a16:creationId xmlns:a16="http://schemas.microsoft.com/office/drawing/2014/main" id="{C15FB130-DA3B-4A27-99E7-873F75F75A9A}"/>
              </a:ext>
            </a:extLst>
          </p:cNvPr>
          <p:cNvGraphicFramePr/>
          <p:nvPr>
            <p:extLst>
              <p:ext uri="{D42A27DB-BD31-4B8C-83A1-F6EECF244321}">
                <p14:modId xmlns:p14="http://schemas.microsoft.com/office/powerpoint/2010/main" val="2250642502"/>
              </p:ext>
            </p:extLst>
          </p:nvPr>
        </p:nvGraphicFramePr>
        <p:xfrm>
          <a:off x="2420471" y="2076225"/>
          <a:ext cx="7293683" cy="44751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010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39344" y="190500"/>
            <a:ext cx="10675908" cy="603018"/>
          </a:xfrm>
        </p:spPr>
        <p:txBody>
          <a:bodyPr>
            <a:noAutofit/>
          </a:bodyPr>
          <a:lstStyle/>
          <a:p>
            <a:r>
              <a:rPr lang="en-US" sz="2800" dirty="0">
                <a:latin typeface="+mj-lt"/>
                <a:ea typeface="+mn-ea"/>
                <a:cs typeface="Segoe UI Light" panose="020B0502040204020203" pitchFamily="34" charset="0"/>
              </a:rPr>
              <a:t>Headlines and tile design had a major impact on user experience</a:t>
            </a:r>
          </a:p>
        </p:txBody>
      </p:sp>
      <p:sp>
        <p:nvSpPr>
          <p:cNvPr id="2" name="Text Placeholder 1"/>
          <p:cNvSpPr>
            <a:spLocks noGrp="1"/>
          </p:cNvSpPr>
          <p:nvPr>
            <p:ph type="body" sz="quarter" idx="11"/>
          </p:nvPr>
        </p:nvSpPr>
        <p:spPr/>
        <p:txBody>
          <a:bodyPr numCol="1"/>
          <a:lstStyle/>
          <a:p>
            <a:r>
              <a:rPr lang="en-US" dirty="0"/>
              <a:t>Tile design options were tested, including neutral graphics, related photos, and text overlays. Participants tended to prefer related photos with a text overlay. </a:t>
            </a:r>
          </a:p>
          <a:p>
            <a:endParaRPr lang="en-US" dirty="0"/>
          </a:p>
          <a:p>
            <a:r>
              <a:rPr lang="en-US" dirty="0"/>
              <a:t>Participants also wanted alignment among the headline, tile overlay, and content headlines. Too many qualifiers left them confused about the content collection.</a:t>
            </a:r>
          </a:p>
          <a:p>
            <a:endParaRPr lang="en-US" dirty="0"/>
          </a:p>
          <a:p>
            <a:pPr marL="0" indent="0">
              <a:buNone/>
            </a:pPr>
            <a:endParaRPr lang="en-US" dirty="0"/>
          </a:p>
        </p:txBody>
      </p:sp>
      <p:sp>
        <p:nvSpPr>
          <p:cNvPr id="3" name="TextBox 2">
            <a:extLst>
              <a:ext uri="{FF2B5EF4-FFF2-40B4-BE49-F238E27FC236}">
                <a16:creationId xmlns:a16="http://schemas.microsoft.com/office/drawing/2014/main" id="{EB137635-7F09-4E2F-84B5-1C1E308F75D2}"/>
              </a:ext>
            </a:extLst>
          </p:cNvPr>
          <p:cNvSpPr txBox="1"/>
          <p:nvPr/>
        </p:nvSpPr>
        <p:spPr>
          <a:xfrm>
            <a:off x="739344" y="3747407"/>
            <a:ext cx="10519206" cy="2677656"/>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Ensure that headlines accurately reflect the included content.</a:t>
            </a:r>
          </a:p>
          <a:p>
            <a:pPr marL="342900" indent="-342900">
              <a:buFontTx/>
              <a:buChar char="-"/>
            </a:pPr>
            <a:r>
              <a:rPr lang="en-US" sz="2400" dirty="0">
                <a:solidFill>
                  <a:schemeClr val="accent1"/>
                </a:solidFill>
              </a:rPr>
              <a:t>Consider how mixed messages might be confusing to users and simplify the amount of descriptors on the feature.</a:t>
            </a:r>
          </a:p>
          <a:p>
            <a:pPr marL="342900" indent="-342900">
              <a:buFontTx/>
              <a:buChar char="-"/>
            </a:pPr>
            <a:r>
              <a:rPr lang="en-US" sz="2400" dirty="0">
                <a:solidFill>
                  <a:schemeClr val="accent1"/>
                </a:solidFill>
              </a:rPr>
              <a:t>Continue using related photos with simple qualifiers to ensure tile stands out to users as unique from other carousel tiles.</a:t>
            </a:r>
          </a:p>
          <a:p>
            <a:pPr marL="342900" indent="-342900">
              <a:buFontTx/>
              <a:buChar char="-"/>
            </a:pPr>
            <a:endParaRPr lang="en-US" sz="2400" dirty="0">
              <a:solidFill>
                <a:schemeClr val="accent1"/>
              </a:solidFill>
            </a:endParaRPr>
          </a:p>
        </p:txBody>
      </p:sp>
    </p:spTree>
    <p:extLst>
      <p:ext uri="{BB962C8B-B14F-4D97-AF65-F5344CB8AC3E}">
        <p14:creationId xmlns:p14="http://schemas.microsoft.com/office/powerpoint/2010/main" val="167112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39343" y="190500"/>
            <a:ext cx="10845777" cy="603018"/>
          </a:xfrm>
        </p:spPr>
        <p:txBody>
          <a:bodyPr>
            <a:noAutofit/>
          </a:bodyPr>
          <a:lstStyle/>
          <a:p>
            <a:r>
              <a:rPr lang="en-US" sz="2800" dirty="0">
                <a:latin typeface="+mj-lt"/>
                <a:ea typeface="+mn-ea"/>
                <a:cs typeface="Segoe UI Light" panose="020B0502040204020203" pitchFamily="34" charset="0"/>
              </a:rPr>
              <a:t>Design was clean, easy, but not always discoverable or navigable</a:t>
            </a:r>
          </a:p>
        </p:txBody>
      </p:sp>
      <p:sp>
        <p:nvSpPr>
          <p:cNvPr id="2" name="Text Placeholder 1"/>
          <p:cNvSpPr>
            <a:spLocks noGrp="1"/>
          </p:cNvSpPr>
          <p:nvPr>
            <p:ph type="body" sz="quarter" idx="11"/>
          </p:nvPr>
        </p:nvSpPr>
        <p:spPr/>
        <p:txBody>
          <a:bodyPr numCol="1"/>
          <a:lstStyle/>
          <a:p>
            <a:r>
              <a:rPr lang="en-US" dirty="0"/>
              <a:t>Both the newsletter design and the PopNow content experience were consistently rated clean and easy to use. </a:t>
            </a:r>
          </a:p>
          <a:p>
            <a:pPr marL="0" indent="0">
              <a:buNone/>
            </a:pPr>
            <a:endParaRPr lang="en-US" dirty="0"/>
          </a:p>
          <a:p>
            <a:r>
              <a:rPr lang="en-US" dirty="0"/>
              <a:t>However, navigation issues in week 1-2 of the PopNow experiment led to some participants not noticing all 5 stories. This was corrected with links at the bottom of the stories, which participants rated favorably and used more than any other navigation after implementation. </a:t>
            </a:r>
          </a:p>
          <a:p>
            <a:endParaRPr lang="en-US" dirty="0"/>
          </a:p>
          <a:p>
            <a:pPr marL="0" indent="0">
              <a:buNone/>
            </a:pPr>
            <a:endParaRPr lang="en-US" dirty="0"/>
          </a:p>
        </p:txBody>
      </p:sp>
      <p:sp>
        <p:nvSpPr>
          <p:cNvPr id="4" name="TextBox 3">
            <a:extLst>
              <a:ext uri="{FF2B5EF4-FFF2-40B4-BE49-F238E27FC236}">
                <a16:creationId xmlns:a16="http://schemas.microsoft.com/office/drawing/2014/main" id="{18003625-1032-4BAE-80EE-CAB00D016DA6}"/>
              </a:ext>
            </a:extLst>
          </p:cNvPr>
          <p:cNvSpPr txBox="1"/>
          <p:nvPr/>
        </p:nvSpPr>
        <p:spPr>
          <a:xfrm>
            <a:off x="739343" y="4212772"/>
            <a:ext cx="10519206" cy="1938992"/>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Ensure that navigation is visible and easy for users to find/use.</a:t>
            </a:r>
          </a:p>
          <a:p>
            <a:pPr marL="342900" indent="-342900">
              <a:buFontTx/>
              <a:buChar char="-"/>
            </a:pPr>
            <a:r>
              <a:rPr lang="en-US" sz="2400" dirty="0">
                <a:solidFill>
                  <a:schemeClr val="accent1"/>
                </a:solidFill>
              </a:rPr>
              <a:t>Provide multiple navigation points.</a:t>
            </a:r>
          </a:p>
          <a:p>
            <a:pPr marL="342900" indent="-342900">
              <a:buFontTx/>
              <a:buChar char="-"/>
            </a:pPr>
            <a:r>
              <a:rPr lang="en-US" sz="2400" dirty="0">
                <a:solidFill>
                  <a:schemeClr val="accent1"/>
                </a:solidFill>
              </a:rPr>
              <a:t>Use navigation to preview upcoming stories, allowing users flexibility and choice in what they want to read.</a:t>
            </a:r>
          </a:p>
        </p:txBody>
      </p:sp>
    </p:spTree>
    <p:extLst>
      <p:ext uri="{BB962C8B-B14F-4D97-AF65-F5344CB8AC3E}">
        <p14:creationId xmlns:p14="http://schemas.microsoft.com/office/powerpoint/2010/main" val="251495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Users liked the summaries and tone, but wanted better mix</a:t>
            </a:r>
          </a:p>
        </p:txBody>
      </p:sp>
      <p:sp>
        <p:nvSpPr>
          <p:cNvPr id="2" name="Text Placeholder 1"/>
          <p:cNvSpPr>
            <a:spLocks noGrp="1"/>
          </p:cNvSpPr>
          <p:nvPr>
            <p:ph type="body" sz="quarter" idx="11"/>
          </p:nvPr>
        </p:nvSpPr>
        <p:spPr/>
        <p:txBody>
          <a:bodyPr numCol="1"/>
          <a:lstStyle/>
          <a:p>
            <a:r>
              <a:rPr lang="en-US" dirty="0"/>
              <a:t>Throughout the study, participants deemed the tone of the summaries appropriate and informative. Many participants mentioned that they appreciated the summaries for providing an overview of each story, including updates and reactions. </a:t>
            </a:r>
          </a:p>
          <a:p>
            <a:endParaRPr lang="en-US" dirty="0"/>
          </a:p>
          <a:p>
            <a:pPr marL="0" indent="0">
              <a:buNone/>
            </a:pPr>
            <a:endParaRPr lang="en-US" dirty="0"/>
          </a:p>
        </p:txBody>
      </p:sp>
      <p:sp>
        <p:nvSpPr>
          <p:cNvPr id="4" name="TextBox 3">
            <a:extLst>
              <a:ext uri="{FF2B5EF4-FFF2-40B4-BE49-F238E27FC236}">
                <a16:creationId xmlns:a16="http://schemas.microsoft.com/office/drawing/2014/main" id="{CCF343EE-8C73-4AE3-93A8-7E7335675061}"/>
              </a:ext>
            </a:extLst>
          </p:cNvPr>
          <p:cNvSpPr txBox="1"/>
          <p:nvPr/>
        </p:nvSpPr>
        <p:spPr>
          <a:xfrm>
            <a:off x="739343" y="4212772"/>
            <a:ext cx="10519206" cy="830997"/>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Continue to provide summaries in a conversational but informational tone.</a:t>
            </a:r>
          </a:p>
        </p:txBody>
      </p:sp>
    </p:spTree>
    <p:extLst>
      <p:ext uri="{BB962C8B-B14F-4D97-AF65-F5344CB8AC3E}">
        <p14:creationId xmlns:p14="http://schemas.microsoft.com/office/powerpoint/2010/main" val="410948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a:latin typeface="+mj-lt"/>
                <a:ea typeface="+mn-ea"/>
                <a:cs typeface="Segoe UI Light" panose="020B0502040204020203" pitchFamily="34" charset="0"/>
              </a:rPr>
              <a:t>Users liked the summaries and tone, but wanted better mix</a:t>
            </a:r>
          </a:p>
        </p:txBody>
      </p:sp>
      <p:sp>
        <p:nvSpPr>
          <p:cNvPr id="2" name="Text Placeholder 1"/>
          <p:cNvSpPr>
            <a:spLocks noGrp="1"/>
          </p:cNvSpPr>
          <p:nvPr>
            <p:ph type="body" sz="quarter" idx="11"/>
          </p:nvPr>
        </p:nvSpPr>
        <p:spPr/>
        <p:txBody>
          <a:bodyPr numCol="1"/>
          <a:lstStyle/>
          <a:p>
            <a:r>
              <a:rPr lang="en-US" dirty="0"/>
              <a:t>However, participants were not happy with the content mix in the early weeks. </a:t>
            </a:r>
          </a:p>
          <a:p>
            <a:r>
              <a:rPr lang="en-US" dirty="0"/>
              <a:t>Weeks 1-4 featured exclusively political content, and participants indicated they did not want to engage with it. This content also did not fit with the headlines, creating confusion about what to expect.</a:t>
            </a:r>
          </a:p>
          <a:p>
            <a:r>
              <a:rPr lang="en-US" dirty="0"/>
              <a:t>Participants provided much more positive feedback in weeks 5-8 when the content mix was more varied. The headlines for these weeks also aligned better with the content, contributing to user satisfaction. </a:t>
            </a:r>
          </a:p>
        </p:txBody>
      </p:sp>
      <p:sp>
        <p:nvSpPr>
          <p:cNvPr id="4" name="TextBox 3">
            <a:extLst>
              <a:ext uri="{FF2B5EF4-FFF2-40B4-BE49-F238E27FC236}">
                <a16:creationId xmlns:a16="http://schemas.microsoft.com/office/drawing/2014/main" id="{5307681D-75E4-4D20-800F-83817C2747C4}"/>
              </a:ext>
            </a:extLst>
          </p:cNvPr>
          <p:cNvSpPr txBox="1"/>
          <p:nvPr/>
        </p:nvSpPr>
        <p:spPr>
          <a:xfrm>
            <a:off x="739343" y="4212772"/>
            <a:ext cx="10519206" cy="1938992"/>
          </a:xfrm>
          <a:prstGeom prst="rect">
            <a:avLst/>
          </a:prstGeom>
          <a:noFill/>
          <a:ln>
            <a:solidFill>
              <a:schemeClr val="tx1">
                <a:lumMod val="50000"/>
                <a:lumOff val="50000"/>
              </a:schemeClr>
            </a:solidFill>
          </a:ln>
        </p:spPr>
        <p:txBody>
          <a:bodyPr wrap="square" rtlCol="0">
            <a:spAutoFit/>
          </a:bodyPr>
          <a:lstStyle/>
          <a:p>
            <a:r>
              <a:rPr lang="en-US" sz="2400" b="1" dirty="0">
                <a:solidFill>
                  <a:schemeClr val="accent1"/>
                </a:solidFill>
              </a:rPr>
              <a:t>Recommendation:</a:t>
            </a:r>
          </a:p>
          <a:p>
            <a:pPr marL="342900" indent="-342900">
              <a:buFontTx/>
              <a:buChar char="-"/>
            </a:pPr>
            <a:r>
              <a:rPr lang="en-US" sz="2400" dirty="0">
                <a:solidFill>
                  <a:schemeClr val="accent1"/>
                </a:solidFill>
              </a:rPr>
              <a:t>Ensure that the content mix includes “serious” news stories as well as lighter human interest stories. Avoid too much “fluff” but allow for variety in the mix.</a:t>
            </a:r>
          </a:p>
          <a:p>
            <a:pPr marL="342900" indent="-342900">
              <a:buFontTx/>
              <a:buChar char="-"/>
            </a:pPr>
            <a:r>
              <a:rPr lang="en-US" sz="2400" dirty="0">
                <a:solidFill>
                  <a:schemeClr val="accent1"/>
                </a:solidFill>
              </a:rPr>
              <a:t>Continually ask users about the content mix to ensure that it is meeting expectations.</a:t>
            </a:r>
          </a:p>
        </p:txBody>
      </p:sp>
    </p:spTree>
    <p:extLst>
      <p:ext uri="{BB962C8B-B14F-4D97-AF65-F5344CB8AC3E}">
        <p14:creationId xmlns:p14="http://schemas.microsoft.com/office/powerpoint/2010/main" val="262173449"/>
      </p:ext>
    </p:extLst>
  </p:cSld>
  <p:clrMapOvr>
    <a:masterClrMapping/>
  </p:clrMapOvr>
</p:sld>
</file>

<file path=ppt/theme/theme1.xml><?xml version="1.0" encoding="utf-8"?>
<a:theme xmlns:a="http://schemas.openxmlformats.org/drawingml/2006/main" name="2_Office Theme">
  <a:themeElements>
    <a:clrScheme name="Bing">
      <a:dk1>
        <a:srgbClr val="262626"/>
      </a:dk1>
      <a:lt1>
        <a:srgbClr val="FFFFFF"/>
      </a:lt1>
      <a:dk2>
        <a:srgbClr val="404040"/>
      </a:dk2>
      <a:lt2>
        <a:srgbClr val="F7F9F8"/>
      </a:lt2>
      <a:accent1>
        <a:srgbClr val="00809D"/>
      </a:accent1>
      <a:accent2>
        <a:srgbClr val="FF7F72"/>
      </a:accent2>
      <a:accent3>
        <a:srgbClr val="A5A5A5"/>
      </a:accent3>
      <a:accent4>
        <a:srgbClr val="404040"/>
      </a:accent4>
      <a:accent5>
        <a:srgbClr val="CCCCCC"/>
      </a:accent5>
      <a:accent6>
        <a:srgbClr val="F4B183"/>
      </a:accent6>
      <a:hlink>
        <a:srgbClr val="00809D"/>
      </a:hlink>
      <a:folHlink>
        <a:srgbClr val="FF7F72"/>
      </a:folHlink>
    </a:clrScheme>
    <a:fontScheme name="bing">
      <a:majorFont>
        <a:latin typeface="Segoe UI Slab"/>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ng research template [Read-Only]" id="{4E0C55C8-8B01-4202-9B22-180FF3A782B2}" vid="{36DD384E-98F5-4162-9411-91FD7BDDB2AF}"/>
    </a:ext>
  </a:extLst>
</a:theme>
</file>

<file path=ppt/theme/theme2.xml><?xml version="1.0" encoding="utf-8"?>
<a:theme xmlns:a="http://schemas.openxmlformats.org/drawingml/2006/main" name="1_Office Theme">
  <a:themeElements>
    <a:clrScheme name="Bing">
      <a:dk1>
        <a:srgbClr val="262626"/>
      </a:dk1>
      <a:lt1>
        <a:srgbClr val="FFFFFF"/>
      </a:lt1>
      <a:dk2>
        <a:srgbClr val="505050"/>
      </a:dk2>
      <a:lt2>
        <a:srgbClr val="F2F2F2"/>
      </a:lt2>
      <a:accent1>
        <a:srgbClr val="00A89D"/>
      </a:accent1>
      <a:accent2>
        <a:srgbClr val="F4B183"/>
      </a:accent2>
      <a:accent3>
        <a:srgbClr val="A5A5A5"/>
      </a:accent3>
      <a:accent4>
        <a:srgbClr val="505050"/>
      </a:accent4>
      <a:accent5>
        <a:srgbClr val="F2F2F2"/>
      </a:accent5>
      <a:accent6>
        <a:srgbClr val="FF4040"/>
      </a:accent6>
      <a:hlink>
        <a:srgbClr val="00A89D"/>
      </a:hlink>
      <a:folHlink>
        <a:srgbClr val="F4B183"/>
      </a:folHlink>
    </a:clrScheme>
    <a:fontScheme name="bing">
      <a:majorFont>
        <a:latin typeface="Segoe UI Slab"/>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ng research template [Read-Only]" id="{4E0C55C8-8B01-4202-9B22-180FF3A782B2}" vid="{36B6F86A-05EE-41B7-85F4-7FAB58A54A07}"/>
    </a:ext>
  </a:extLst>
</a:theme>
</file>

<file path=ppt/theme/theme3.xml><?xml version="1.0" encoding="utf-8"?>
<a:theme xmlns:a="http://schemas.openxmlformats.org/drawingml/2006/main" name="5_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A89D"/>
      </a:hlink>
      <a:folHlink>
        <a:srgbClr val="00A89D"/>
      </a:folHlink>
    </a:clrScheme>
    <a:fontScheme name="bing">
      <a:majorFont>
        <a:latin typeface="Segoe UI Slab"/>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ng research template [Read-Only]" id="{4E0C55C8-8B01-4202-9B22-180FF3A782B2}" vid="{D470CF4A-F8AB-4BF9-AF10-66FE3E97AE7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04615872FB0A4D87026D4609234A0D" ma:contentTypeVersion="25" ma:contentTypeDescription="Create a new document." ma:contentTypeScope="" ma:versionID="0b18db733707b8c53b3ff8b6f725307c">
  <xsd:schema xmlns:xsd="http://www.w3.org/2001/XMLSchema" xmlns:xs="http://www.w3.org/2001/XMLSchema" xmlns:p="http://schemas.microsoft.com/office/2006/metadata/properties" xmlns:ns2="632041d8-79f7-4ebe-87a1-264efbfc0ea4" xmlns:ns3="230e9df3-be65-4c73-a93b-d1236ebd677e" xmlns:ns4="dc5ac6ce-870c-4a5c-abec-36b1ccd88f30" xmlns:ns5="http://schemas.microsoft.com/sharepoint/v3/fields" targetNamespace="http://schemas.microsoft.com/office/2006/metadata/properties" ma:root="true" ma:fieldsID="44d504949404ed274efeda7881ac4153" ns2:_="" ns3:_="" ns4:_="" ns5:_="">
    <xsd:import namespace="632041d8-79f7-4ebe-87a1-264efbfc0ea4"/>
    <xsd:import namespace="230e9df3-be65-4c73-a93b-d1236ebd677e"/>
    <xsd:import namespace="dc5ac6ce-870c-4a5c-abec-36b1ccd88f30"/>
    <xsd:import namespace="http://schemas.microsoft.com/sharepoint/v3/fields"/>
    <xsd:element name="properties">
      <xsd:complexType>
        <xsd:sequence>
          <xsd:element name="documentManagement">
            <xsd:complexType>
              <xsd:all>
                <xsd:element ref="ns2:Document_x0020_Type" minOccurs="0"/>
                <xsd:element ref="ns2:Focus_x0020_Area" minOccurs="0"/>
                <xsd:element ref="ns2:Product_x002c__x0020_Feature" minOccurs="0"/>
                <xsd:element ref="ns2:Release" minOccurs="0"/>
                <xsd:element ref="ns2:Study_x0020_Type" minOccurs="0"/>
                <xsd:element ref="ns2:Author0" minOccurs="0"/>
                <xsd:element ref="ns2:Study_x0020_ID" minOccurs="0"/>
                <xsd:element ref="ns3:TaxKeywordTaxHTField" minOccurs="0"/>
                <xsd:element ref="ns3:TaxCatchAll" minOccurs="0"/>
                <xsd:element ref="ns4:SharedWithUsers" minOccurs="0"/>
                <xsd:element ref="ns5:_DCDateCreated" minOccurs="0"/>
                <xsd:element ref="ns4:SharingHintHash" minOccurs="0"/>
                <xsd:element ref="ns4:SharedWithDetails" minOccurs="0"/>
                <xsd:element ref="ns4:LastSharedByUser" minOccurs="0"/>
                <xsd:element ref="ns4: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041d8-79f7-4ebe-87a1-264efbfc0ea4" elementFormDefault="qualified">
    <xsd:import namespace="http://schemas.microsoft.com/office/2006/documentManagement/types"/>
    <xsd:import namespace="http://schemas.microsoft.com/office/infopath/2007/PartnerControls"/>
    <xsd:element name="Document_x0020_Type" ma:index="8" nillable="true" ma:displayName="Document Type" ma:list="{a054b258-c8a6-4ed8-abe3-8cd5698b6d80}" ma:internalName="Document_x0020_Type" ma:showField="Title" ma:web="dc5ac6ce-870c-4a5c-abec-36b1ccd88f30">
      <xsd:simpleType>
        <xsd:restriction base="dms:Lookup"/>
      </xsd:simpleType>
    </xsd:element>
    <xsd:element name="Focus_x0020_Area" ma:index="9" nillable="true" ma:displayName="Focus Area" ma:list="{4d4effa0-1f73-4e58-876e-a399e6b89d09}" ma:internalName="Focus_x0020_Area" ma:showField="Title" ma:web="dc5ac6ce-870c-4a5c-abec-36b1ccd88f30">
      <xsd:simpleType>
        <xsd:restriction base="dms:Lookup"/>
      </xsd:simpleType>
    </xsd:element>
    <xsd:element name="Product_x002c__x0020_Feature" ma:index="10" nillable="true" ma:displayName="Product, Feature" ma:list="{804823ee-14d1-44b3-a8a6-b87b71665f82}" ma:internalName="Product_x002c__x0020_Feature" ma:showField="Title" ma:web="dc5ac6ce-870c-4a5c-abec-36b1ccd88f30">
      <xsd:simpleType>
        <xsd:restriction base="dms:Lookup"/>
      </xsd:simpleType>
    </xsd:element>
    <xsd:element name="Release" ma:index="11" nillable="true" ma:displayName="Release" ma:list="{2c1031ef-4472-4a76-b015-0699ce948336}" ma:internalName="Release" ma:showField="Title" ma:web="dc5ac6ce-870c-4a5c-abec-36b1ccd88f30">
      <xsd:simpleType>
        <xsd:restriction base="dms:Lookup"/>
      </xsd:simpleType>
    </xsd:element>
    <xsd:element name="Study_x0020_Type" ma:index="12" nillable="true" ma:displayName="Study Type" ma:list="{2b98ca72-f02c-40f3-ab83-8fdfa83fd9a9}" ma:internalName="Study_x0020_Type" ma:showField="Title" ma:web="dc5ac6ce-870c-4a5c-abec-36b1ccd88f30">
      <xsd:simpleType>
        <xsd:restriction base="dms:Lookup"/>
      </xsd:simpleType>
    </xsd:element>
    <xsd:element name="Author0" ma:index="13" nillable="true" ma:displayName="Author" ma:list="UserInfo" ma:SharePointGroup="0" ma:internalName="Author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y_x0020_ID" ma:index="14" nillable="true" ma:displayName="Study ID" ma:decimals="0" ma:internalName="Study_x0020_ID">
      <xsd:simpleType>
        <xsd:restriction base="dms:Number"/>
      </xsd:simpleType>
    </xsd:element>
    <xsd:element name="MediaServiceMetadata" ma:index="24" nillable="true" ma:displayName="MediaServiceMetadata" ma:description="" ma:hidden="true" ma:internalName="MediaServiceMetadata" ma:readOnly="true">
      <xsd:simpleType>
        <xsd:restriction base="dms:Note"/>
      </xsd:simpleType>
    </xsd:element>
    <xsd:element name="MediaServiceFastMetadata" ma:index="25" nillable="true" ma:displayName="MediaServiceFastMetadata" ma:description="" ma:hidden="true" ma:internalName="MediaServiceFastMetadata" ma:readOnly="true">
      <xsd:simpleType>
        <xsd:restriction base="dms:Note"/>
      </xsd:simpleType>
    </xsd:element>
    <xsd:element name="MediaServiceDateTaken" ma:index="26" nillable="true" ma:displayName="MediaServiceDateTaken" ma:description="" ma:hidden="true" ma:internalName="MediaServiceDateTaken" ma:readOnly="true">
      <xsd:simpleType>
        <xsd:restriction base="dms:Text"/>
      </xsd:simpleType>
    </xsd:element>
    <xsd:element name="MediaServiceAutoTags" ma:index="27" nillable="true" ma:displayName="MediaServiceAutoTags" ma:internalName="MediaServiceAutoTags" ma:readOnly="true">
      <xsd:simpleType>
        <xsd:restriction base="dms:Text"/>
      </xsd:simpleType>
    </xsd:element>
    <xsd:element name="MediaServiceOCR" ma:index="28" nillable="true" ma:displayName="MediaServiceOCR" ma:internalName="MediaServiceOCR" ma:readOnly="true">
      <xsd:simpleType>
        <xsd:restriction base="dms:Note">
          <xsd:maxLength value="255"/>
        </xsd:restriction>
      </xsd:simpleType>
    </xsd:element>
    <xsd:element name="MediaServiceEventHashCode" ma:index="29" nillable="true" ma:displayName="MediaServiceEventHashCode" ma:hidden="true" ma:internalName="MediaServiceEventHashCode" ma:readOnly="true">
      <xsd:simpleType>
        <xsd:restriction base="dms:Text"/>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6"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7" nillable="true" ma:displayName="Taxonomy Catch All Column" ma:hidden="true" ma:list="{887196a9-b4aa-45fa-8d3b-3cbf80aea477}" ma:internalName="TaxCatchAll" ma:showField="CatchAllData" ma:web="e6c2a0aa-0255-4d9e-9001-1c6a9dd4117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c5ac6ce-870c-4a5c-abec-36b1ccd88f3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20" nillable="true" ma:displayName="Sharing Hint Hash" ma:internalName="SharingHintHash" ma:readOnly="true">
      <xsd:simpleType>
        <xsd:restriction base="dms:Text"/>
      </xsd:simpleType>
    </xsd:element>
    <xsd:element name="SharedWithDetails" ma:index="21" nillable="true" ma:displayName="Shared With Details" ma:internalName="SharedWithDetails" ma:readOnly="true">
      <xsd:simpleType>
        <xsd:restriction base="dms:Note">
          <xsd:maxLength value="255"/>
        </xsd:restriction>
      </xsd:simpleType>
    </xsd:element>
    <xsd:element name="LastSharedByUser" ma:index="22" nillable="true" ma:displayName="Last Shared By User" ma:description="" ma:internalName="LastSharedByUser" ma:readOnly="true">
      <xsd:simpleType>
        <xsd:restriction base="dms:Note">
          <xsd:maxLength value="255"/>
        </xsd:restriction>
      </xsd:simpleType>
    </xsd:element>
    <xsd:element name="LastSharedByTime" ma:index="2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19" nillable="true" ma:displayName="Date Created" ma:description="The date on which this resource was created" ma:format="DateTime" ma:internalName="_DCDateCreated">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c5ac6ce-870c-4a5c-abec-36b1ccd88f30">
      <UserInfo>
        <DisplayName>Lin Gao</DisplayName>
        <AccountId>43</AccountId>
        <AccountType/>
      </UserInfo>
      <UserInfo>
        <DisplayName>Ross Heeter</DisplayName>
        <AccountId>308</AccountId>
        <AccountType/>
      </UserInfo>
      <UserInfo>
        <DisplayName>Xinliang Zhang</DisplayName>
        <AccountId>358</AccountId>
        <AccountType/>
      </UserInfo>
      <UserInfo>
        <DisplayName>Doug Herman</DisplayName>
        <AccountId>414</AccountId>
        <AccountType/>
      </UserInfo>
    </SharedWithUsers>
    <SharingHintHash xmlns="dc5ac6ce-870c-4a5c-abec-36b1ccd88f30">-402526212</SharingHintHash>
    <Study_x0020_Type xmlns="632041d8-79f7-4ebe-87a1-264efbfc0ea4" xsi:nil="true"/>
    <Document_x0020_Type xmlns="632041d8-79f7-4ebe-87a1-264efbfc0ea4" xsi:nil="true"/>
    <Author0 xmlns="632041d8-79f7-4ebe-87a1-264efbfc0ea4">
      <UserInfo>
        <DisplayName/>
        <AccountId xsi:nil="true"/>
        <AccountType/>
      </UserInfo>
    </Author0>
    <Study_x0020_ID xmlns="632041d8-79f7-4ebe-87a1-264efbfc0ea4" xsi:nil="true"/>
    <TaxKeywordTaxHTField xmlns="230e9df3-be65-4c73-a93b-d1236ebd677e">
      <Terms xmlns="http://schemas.microsoft.com/office/infopath/2007/PartnerControls"/>
    </TaxKeywordTaxHTField>
    <Product_x002c__x0020_Feature xmlns="632041d8-79f7-4ebe-87a1-264efbfc0ea4" xsi:nil="true"/>
    <TaxCatchAll xmlns="230e9df3-be65-4c73-a93b-d1236ebd677e"/>
    <Focus_x0020_Area xmlns="632041d8-79f7-4ebe-87a1-264efbfc0ea4" xsi:nil="true"/>
    <Release xmlns="632041d8-79f7-4ebe-87a1-264efbfc0ea4" xsi:nil="true"/>
    <_DCDateCreated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1258C1-742D-4DF7-942D-2BD3573FC2A8}"/>
</file>

<file path=customXml/itemProps2.xml><?xml version="1.0" encoding="utf-8"?>
<ds:datastoreItem xmlns:ds="http://schemas.openxmlformats.org/officeDocument/2006/customXml" ds:itemID="{D1D0F20F-C9BF-4E04-8F11-9C48A084B8F7}">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 ds:uri="bc1c4493-db80-4b75-86cb-cef29646162e"/>
    <ds:schemaRef ds:uri="http://www.w3.org/XML/1998/namespace"/>
  </ds:schemaRefs>
</ds:datastoreItem>
</file>

<file path=customXml/itemProps3.xml><?xml version="1.0" encoding="utf-8"?>
<ds:datastoreItem xmlns:ds="http://schemas.openxmlformats.org/officeDocument/2006/customXml" ds:itemID="{F2BE7336-917D-4DB0-9D8C-DA112DD462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Bing research template</Template>
  <TotalTime>3085</TotalTime>
  <Words>1550</Words>
  <Application>Microsoft Office PowerPoint</Application>
  <PresentationFormat>Widescreen</PresentationFormat>
  <Paragraphs>131</Paragraphs>
  <Slides>30</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Calibri</vt:lpstr>
      <vt:lpstr>Segoe UI</vt:lpstr>
      <vt:lpstr>Segoe UI Black</vt:lpstr>
      <vt:lpstr>Segoe UI Light</vt:lpstr>
      <vt:lpstr>Segoe UI Semibold</vt:lpstr>
      <vt:lpstr>Segoe UI Semilight</vt:lpstr>
      <vt:lpstr>Segoe UI Slab</vt:lpstr>
      <vt:lpstr>Segoe UI Symbol</vt:lpstr>
      <vt:lpstr>2_Office Theme</vt:lpstr>
      <vt:lpstr>1_Office Theme</vt:lpstr>
      <vt:lpstr>5_Office Theme</vt:lpstr>
      <vt:lpstr>Bing Newsletter Pilot Results</vt:lpstr>
      <vt:lpstr>Research Methodology</vt:lpstr>
      <vt:lpstr>Key Takeaways</vt:lpstr>
      <vt:lpstr>Headlines and tile design had a major impact on user experience</vt:lpstr>
      <vt:lpstr>Headlines and tile design had a major impact on user experience</vt:lpstr>
      <vt:lpstr>Headlines and tile design had a major impact on user experience</vt:lpstr>
      <vt:lpstr>Design was clean, easy, but not always discoverable or navigable</vt:lpstr>
      <vt:lpstr>Users liked the summaries and tone, but wanted better mix</vt:lpstr>
      <vt:lpstr>Users liked the summaries and tone, but wanted better mix</vt:lpstr>
      <vt:lpstr>Users liked the summaries and tone, but wanted better mix</vt:lpstr>
      <vt:lpstr>Newsletter design was deemed clean but clutter-y</vt:lpstr>
      <vt:lpstr>Missed Opportunities</vt:lpstr>
      <vt:lpstr>Moving Forward</vt:lpstr>
      <vt:lpstr>Appendix:  General Design and Content Feedback for PopNow Tile </vt:lpstr>
      <vt:lpstr>Users were usually able to find the PopNow tile</vt:lpstr>
      <vt:lpstr>Users found clicking through the tile extremely easy</vt:lpstr>
      <vt:lpstr>The PopNow feature design was clean and easy to navigate</vt:lpstr>
      <vt:lpstr>Navigating through the content was easy for most users</vt:lpstr>
      <vt:lpstr>Participants used links to navigate through content</vt:lpstr>
      <vt:lpstr>The overall content tone was informative, appropriate, and conversational</vt:lpstr>
      <vt:lpstr>Participants felt the content was valuable</vt:lpstr>
      <vt:lpstr>Participants would use the PopNow feature if it was available</vt:lpstr>
      <vt:lpstr>Participants are moderately interested in a newsletter</vt:lpstr>
      <vt:lpstr>Appendix:  General Design and Content Feedback for Email Newsletter </vt:lpstr>
      <vt:lpstr>The newsletter design was clean and easy to navigate</vt:lpstr>
      <vt:lpstr>Participants clicked through from the newsletter to the summaries online</vt:lpstr>
      <vt:lpstr>Participants were engaged with the newsletter content</vt:lpstr>
      <vt:lpstr>Participants were somewhat interested in signing up for this newsletter</vt:lpstr>
      <vt:lpstr>Participants preferred the PopNow experience over the newsletter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Bing Newsletter Pilot Results</dc:title>
  <dc:creator>Katie Elfering</dc:creator>
  <cp:lastModifiedBy>Katie Elfering</cp:lastModifiedBy>
  <cp:revision>69</cp:revision>
  <cp:lastPrinted>2015-02-08T00:02:33Z</cp:lastPrinted>
  <dcterms:created xsi:type="dcterms:W3CDTF">2017-04-25T17:07:18Z</dcterms:created>
  <dcterms:modified xsi:type="dcterms:W3CDTF">2017-05-08T19:57:18Z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0x0101008F04615872FB0A4D87026D4609234A0D</vt:lpwstr>
  </property>
  <property fmtid="{D5CDD505-2E9C-101B-9397-08002B2CF9AE}" pid="3" name="TaxKeyword">
    <vt:lpwstr/>
  </property>
</Properties>
</file>