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9" r:id="rId2"/>
    <p:sldId id="260" r:id="rId3"/>
    <p:sldId id="257" r:id="rId4"/>
    <p:sldId id="311" r:id="rId5"/>
    <p:sldId id="295" r:id="rId6"/>
    <p:sldId id="288" r:id="rId7"/>
    <p:sldId id="296" r:id="rId8"/>
    <p:sldId id="297" r:id="rId9"/>
    <p:sldId id="289" r:id="rId10"/>
    <p:sldId id="305" r:id="rId11"/>
    <p:sldId id="303" r:id="rId12"/>
    <p:sldId id="308" r:id="rId13"/>
    <p:sldId id="306" r:id="rId14"/>
    <p:sldId id="298" r:id="rId15"/>
    <p:sldId id="301" r:id="rId16"/>
    <p:sldId id="302" r:id="rId17"/>
    <p:sldId id="299" r:id="rId18"/>
    <p:sldId id="307" r:id="rId19"/>
    <p:sldId id="304" r:id="rId20"/>
    <p:sldId id="310" r:id="rId21"/>
    <p:sldId id="300" r:id="rId22"/>
    <p:sldId id="268" r:id="rId23"/>
    <p:sldId id="27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752" userDrawn="1">
          <p15:clr>
            <a:srgbClr val="A4A3A4"/>
          </p15:clr>
        </p15:guide>
        <p15:guide id="6" orient="horz" pos="3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4D39"/>
    <a:srgbClr val="CB7D40"/>
    <a:srgbClr val="6F8683"/>
    <a:srgbClr val="7D755D"/>
    <a:srgbClr val="E6B875"/>
    <a:srgbClr val="A29266"/>
    <a:srgbClr val="A5A5A5"/>
    <a:srgbClr val="CABB8F"/>
    <a:srgbClr val="D7DBDC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14" autoAdjust="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>
        <p:guide orient="horz" pos="4156"/>
        <p:guide pos="438"/>
        <p:guide pos="3840"/>
        <p:guide pos="7242"/>
        <p:guide orient="horz" pos="1752"/>
        <p:guide orient="horz" pos="3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D40C3-5343-42A2-B3A2-C1A719B72164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106F6-B681-49F5-9246-1FCF63B02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339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16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74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22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83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4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46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92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88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10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1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FDFD"/>
            </a:gs>
            <a:gs pos="100000">
              <a:schemeClr val="bg1">
                <a:lumMod val="95000"/>
              </a:schemeClr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085FD-9353-4447-AAD8-430C140DCD65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74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datasets/PromptCloudHQ/taylor-swift-song-lyrics-from-all-the-album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1579616" y="913758"/>
            <a:ext cx="3119085" cy="2006486"/>
            <a:chOff x="1968283" y="808132"/>
            <a:chExt cx="3119085" cy="2006486"/>
          </a:xfrm>
        </p:grpSpPr>
        <p:sp>
          <p:nvSpPr>
            <p:cNvPr id="44" name="矩形 43"/>
            <p:cNvSpPr/>
            <p:nvPr/>
          </p:nvSpPr>
          <p:spPr>
            <a:xfrm rot="2656728">
              <a:off x="2916744" y="1773523"/>
              <a:ext cx="2170624" cy="1041095"/>
            </a:xfrm>
            <a:prstGeom prst="rect">
              <a:avLst/>
            </a:prstGeom>
            <a:gradFill flip="none" rotWithShape="1">
              <a:gsLst>
                <a:gs pos="0">
                  <a:srgbClr val="FDFDFD">
                    <a:alpha val="6000"/>
                  </a:srgbClr>
                </a:gs>
                <a:gs pos="100000">
                  <a:srgbClr val="D7DBDC"/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968283" y="808132"/>
              <a:ext cx="1499223" cy="1348030"/>
              <a:chOff x="2525103" y="467671"/>
              <a:chExt cx="2203995" cy="1981727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2525103" y="467671"/>
                <a:ext cx="730654" cy="730654"/>
                <a:chOff x="2544981" y="467671"/>
                <a:chExt cx="730654" cy="730654"/>
              </a:xfrm>
            </p:grpSpPr>
            <p:sp>
              <p:nvSpPr>
                <p:cNvPr id="25" name="任意多边形 24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任意多边形 25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" name="组合 27"/>
              <p:cNvGrpSpPr/>
              <p:nvPr/>
            </p:nvGrpSpPr>
            <p:grpSpPr>
              <a:xfrm rot="18900000">
                <a:off x="2920247" y="618994"/>
                <a:ext cx="730654" cy="730654"/>
                <a:chOff x="2544981" y="467671"/>
                <a:chExt cx="730654" cy="730654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任意多边形 29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 rot="13500000">
                <a:off x="3457473" y="1149242"/>
                <a:ext cx="730654" cy="730654"/>
                <a:chOff x="2544981" y="467671"/>
                <a:chExt cx="730654" cy="730654"/>
              </a:xfrm>
            </p:grpSpPr>
            <p:sp>
              <p:nvSpPr>
                <p:cNvPr id="32" name="任意多边形 31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 rot="2700000">
                <a:off x="3458171" y="1172778"/>
                <a:ext cx="730654" cy="730654"/>
                <a:chOff x="2544981" y="467671"/>
                <a:chExt cx="730654" cy="730654"/>
              </a:xfrm>
            </p:grpSpPr>
            <p:sp>
              <p:nvSpPr>
                <p:cNvPr id="35" name="任意多边形 34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任意多边形 35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 rot="2700000">
                <a:off x="3992510" y="624829"/>
                <a:ext cx="730654" cy="730654"/>
                <a:chOff x="2544981" y="467671"/>
                <a:chExt cx="730654" cy="730654"/>
              </a:xfrm>
            </p:grpSpPr>
            <p:sp>
              <p:nvSpPr>
                <p:cNvPr id="38" name="任意多边形 37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任意多边形 38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 rot="8100000">
                <a:off x="3984389" y="1704690"/>
                <a:ext cx="744709" cy="744708"/>
                <a:chOff x="2544981" y="453616"/>
                <a:chExt cx="744709" cy="744708"/>
              </a:xfrm>
            </p:grpSpPr>
            <p:sp>
              <p:nvSpPr>
                <p:cNvPr id="41" name="任意多边形 40"/>
                <p:cNvSpPr/>
                <p:nvPr/>
              </p:nvSpPr>
              <p:spPr>
                <a:xfrm flipH="1">
                  <a:off x="2924363" y="453616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任意多边形 41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20" name="组合 19"/>
          <p:cNvGrpSpPr/>
          <p:nvPr/>
        </p:nvGrpSpPr>
        <p:grpSpPr>
          <a:xfrm>
            <a:off x="1244159" y="2701583"/>
            <a:ext cx="3327841" cy="3002757"/>
            <a:chOff x="896918" y="1509391"/>
            <a:chExt cx="4502551" cy="406271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矩形 3"/>
            <p:cNvSpPr/>
            <p:nvPr/>
          </p:nvSpPr>
          <p:spPr>
            <a:xfrm>
              <a:off x="896918" y="1509391"/>
              <a:ext cx="995422" cy="902826"/>
            </a:xfrm>
            <a:prstGeom prst="rect">
              <a:avLst/>
            </a:prstGeom>
            <a:solidFill>
              <a:srgbClr val="CB7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065961" y="1509391"/>
              <a:ext cx="995422" cy="902826"/>
            </a:xfrm>
            <a:prstGeom prst="rect">
              <a:avLst/>
            </a:prstGeom>
            <a:solidFill>
              <a:srgbClr val="A29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235004" y="1509391"/>
              <a:ext cx="995422" cy="902826"/>
            </a:xfrm>
            <a:prstGeom prst="rect">
              <a:avLst/>
            </a:prstGeom>
            <a:solidFill>
              <a:srgbClr val="E6B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404047" y="1509391"/>
              <a:ext cx="995422" cy="902826"/>
            </a:xfrm>
            <a:prstGeom prst="rect">
              <a:avLst/>
            </a:prstGeom>
            <a:solidFill>
              <a:srgbClr val="6F4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6918" y="2562687"/>
              <a:ext cx="995422" cy="902826"/>
            </a:xfrm>
            <a:prstGeom prst="rect">
              <a:avLst/>
            </a:prstGeom>
            <a:solidFill>
              <a:srgbClr val="6F4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065961" y="2562687"/>
              <a:ext cx="995422" cy="902826"/>
            </a:xfrm>
            <a:prstGeom prst="rect">
              <a:avLst/>
            </a:prstGeom>
            <a:solidFill>
              <a:srgbClr val="CAB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235004" y="2562687"/>
              <a:ext cx="995422" cy="902826"/>
            </a:xfrm>
            <a:prstGeom prst="rect">
              <a:avLst/>
            </a:prstGeom>
            <a:solidFill>
              <a:srgbClr val="6F86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04047" y="2562687"/>
              <a:ext cx="995422" cy="902826"/>
            </a:xfrm>
            <a:prstGeom prst="rect">
              <a:avLst/>
            </a:prstGeom>
            <a:solidFill>
              <a:srgbClr val="CB7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896918" y="3615983"/>
              <a:ext cx="995422" cy="902826"/>
            </a:xfrm>
            <a:prstGeom prst="rect">
              <a:avLst/>
            </a:prstGeom>
            <a:solidFill>
              <a:srgbClr val="E6B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065961" y="3615983"/>
              <a:ext cx="995422" cy="902826"/>
            </a:xfrm>
            <a:prstGeom prst="rect">
              <a:avLst/>
            </a:prstGeom>
            <a:solidFill>
              <a:srgbClr val="CB7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235004" y="3615983"/>
              <a:ext cx="995422" cy="902826"/>
            </a:xfrm>
            <a:prstGeom prst="rect">
              <a:avLst/>
            </a:prstGeom>
            <a:solidFill>
              <a:srgbClr val="7D75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404047" y="3615983"/>
              <a:ext cx="995422" cy="902826"/>
            </a:xfrm>
            <a:prstGeom prst="rect">
              <a:avLst/>
            </a:prstGeom>
            <a:solidFill>
              <a:srgbClr val="CAB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896918" y="4669279"/>
              <a:ext cx="995422" cy="902826"/>
            </a:xfrm>
            <a:prstGeom prst="rect">
              <a:avLst/>
            </a:prstGeom>
            <a:solidFill>
              <a:srgbClr val="6F4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65961" y="4669279"/>
              <a:ext cx="995422" cy="902826"/>
            </a:xfrm>
            <a:prstGeom prst="rect">
              <a:avLst/>
            </a:prstGeom>
            <a:solidFill>
              <a:srgbClr val="CAB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235004" y="4669279"/>
              <a:ext cx="995422" cy="902826"/>
            </a:xfrm>
            <a:prstGeom prst="rect">
              <a:avLst/>
            </a:prstGeom>
            <a:solidFill>
              <a:srgbClr val="6F86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404047" y="4669279"/>
              <a:ext cx="995422" cy="902826"/>
            </a:xfrm>
            <a:prstGeom prst="rect">
              <a:avLst/>
            </a:prstGeom>
            <a:solidFill>
              <a:srgbClr val="CB7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5115396" y="2599422"/>
            <a:ext cx="63482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ea typeface="黑体" panose="02010609060101010101" pitchFamily="49" charset="-122"/>
              </a:rPr>
              <a:t>Taylor Swift </a:t>
            </a:r>
            <a:r>
              <a:rPr lang="zh-CN" altLang="en-US" sz="4400" dirty="0">
                <a:ea typeface="黑体" panose="02010609060101010101" pitchFamily="49" charset="-122"/>
              </a:rPr>
              <a:t>歌词情感分析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919112" y="3885745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10215501415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龙羿霏</a:t>
            </a:r>
          </a:p>
        </p:txBody>
      </p:sp>
    </p:spTree>
    <p:extLst>
      <p:ext uri="{BB962C8B-B14F-4D97-AF65-F5344CB8AC3E}">
        <p14:creationId xmlns:p14="http://schemas.microsoft.com/office/powerpoint/2010/main" val="2335300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23"/>
          <p:cNvSpPr/>
          <p:nvPr/>
        </p:nvSpPr>
        <p:spPr>
          <a:xfrm>
            <a:off x="766763" y="1246158"/>
            <a:ext cx="10889618" cy="94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4303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·</a:t>
            </a:r>
            <a:r>
              <a:rPr lang="zh-CN" altLang="en-US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对所有歌曲进行情感评分</a:t>
            </a:r>
            <a:r>
              <a:rPr lang="en-US" altLang="zh-CN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(</a:t>
            </a:r>
            <a:r>
              <a:rPr lang="en-US" altLang="zh-CN" sz="2000" dirty="0" err="1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TextBlob</a:t>
            </a:r>
            <a:r>
              <a:rPr lang="zh-CN" altLang="en-US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中情感分析模型</a:t>
            </a:r>
            <a:r>
              <a:rPr lang="en-US" altLang="zh-CN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)</a:t>
            </a:r>
          </a:p>
          <a:p>
            <a:pPr defTabSz="124303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·183</a:t>
            </a:r>
            <a:r>
              <a:rPr lang="zh-CN" altLang="en-US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首歌中，有</a:t>
            </a:r>
            <a:r>
              <a:rPr lang="en-US" altLang="zh-CN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134</a:t>
            </a:r>
            <a:r>
              <a:rPr lang="zh-CN" altLang="en-US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首歌得分为正数，情绪较正向；有</a:t>
            </a:r>
            <a:r>
              <a:rPr lang="en-US" altLang="zh-CN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49</a:t>
            </a:r>
            <a:r>
              <a:rPr lang="zh-CN" altLang="en-US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首歌得分为负数，情绪较负向</a:t>
            </a:r>
            <a:endParaRPr lang="en-US" altLang="zh-CN" sz="2000" dirty="0">
              <a:ln w="3175">
                <a:noFill/>
              </a:ln>
              <a:latin typeface="黑体" panose="02010609060101010101" pitchFamily="49" charset="-122"/>
              <a:ea typeface="黑体" panose="02010609060101010101" pitchFamily="49" charset="-122"/>
              <a:cs typeface="Segoe UI" pitchFamily="34" charset="0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766763" y="857986"/>
            <a:ext cx="2117035" cy="165373"/>
            <a:chOff x="2218037" y="6272597"/>
            <a:chExt cx="2734179" cy="2135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07" name="组合 106"/>
            <p:cNvGrpSpPr/>
            <p:nvPr/>
          </p:nvGrpSpPr>
          <p:grpSpPr>
            <a:xfrm flipV="1">
              <a:off x="2218037" y="6272597"/>
              <a:ext cx="1341734" cy="213582"/>
              <a:chOff x="2218037" y="5369771"/>
              <a:chExt cx="5671594" cy="902826"/>
            </a:xfrm>
          </p:grpSpPr>
          <p:sp>
            <p:nvSpPr>
              <p:cNvPr id="114" name="矩形 113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 flipV="1">
              <a:off x="3610482" y="6272597"/>
              <a:ext cx="1341734" cy="213582"/>
              <a:chOff x="2218037" y="5369771"/>
              <a:chExt cx="5671594" cy="902826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19" name="文本框 118"/>
          <p:cNvSpPr txBox="1"/>
          <p:nvPr/>
        </p:nvSpPr>
        <p:spPr>
          <a:xfrm>
            <a:off x="680981" y="376123"/>
            <a:ext cx="2249334" cy="48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4303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n w="3175">
                  <a:noFill/>
                </a:ln>
                <a:solidFill>
                  <a:srgbClr val="CB7D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数据探索与可视化</a:t>
            </a:r>
            <a:endParaRPr lang="en-US" altLang="zh-CN" sz="2000" b="1" dirty="0">
              <a:ln w="3175">
                <a:noFill/>
              </a:ln>
              <a:solidFill>
                <a:srgbClr val="CB7D40"/>
              </a:solidFill>
              <a:latin typeface="黑体" panose="02010609060101010101" pitchFamily="49" charset="-122"/>
              <a:ea typeface="黑体" panose="02010609060101010101" pitchFamily="49" charset="-122"/>
              <a:cs typeface="Segoe UI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0FE609-D500-4B3C-A732-8ACC87252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6710" y="1260658"/>
            <a:ext cx="1381318" cy="4572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342DD4B-7E74-40A8-B7D5-054BEBFD4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3" y="2944194"/>
            <a:ext cx="4439270" cy="18957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E5629B-CF5C-4A39-A636-76FA78F80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437" y="3001352"/>
            <a:ext cx="2210108" cy="178142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B669423-4ACD-47EF-B380-6900324C0FEC}"/>
              </a:ext>
            </a:extLst>
          </p:cNvPr>
          <p:cNvSpPr txBox="1"/>
          <p:nvPr/>
        </p:nvSpPr>
        <p:spPr>
          <a:xfrm>
            <a:off x="713903" y="2523123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情感得分前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名歌曲（积极）：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5D0521-F867-4903-9927-C5FD3E09EF3E}"/>
              </a:ext>
            </a:extLst>
          </p:cNvPr>
          <p:cNvSpPr txBox="1"/>
          <p:nvPr/>
        </p:nvSpPr>
        <p:spPr>
          <a:xfrm>
            <a:off x="6773662" y="2523123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情感得分后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名歌曲（消极）：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E02E4A6-EAE1-456F-A4AD-27410A083F3C}"/>
              </a:ext>
            </a:extLst>
          </p:cNvPr>
          <p:cNvSpPr txBox="1"/>
          <p:nvPr/>
        </p:nvSpPr>
        <p:spPr>
          <a:xfrm>
            <a:off x="680981" y="5594442"/>
            <a:ext cx="10237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完整版排名（可当歌单）：</a:t>
            </a:r>
            <a:r>
              <a:rPr lang="en-US" altLang="zh-CN" dirty="0">
                <a:solidFill>
                  <a:schemeClr val="accent5"/>
                </a:solidFill>
              </a:rPr>
              <a:t>https://github.com/YifeiLong/DaSE_intro/blob/main/final/sentiment_sort.csv</a:t>
            </a:r>
            <a:endParaRPr lang="zh-CN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206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23"/>
          <p:cNvSpPr/>
          <p:nvPr/>
        </p:nvSpPr>
        <p:spPr>
          <a:xfrm>
            <a:off x="766763" y="1080818"/>
            <a:ext cx="9901238" cy="1405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4303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·</a:t>
            </a:r>
            <a:r>
              <a:rPr lang="zh-CN" altLang="en-US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统计</a:t>
            </a:r>
            <a:r>
              <a:rPr lang="en-US" altLang="zh-CN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183</a:t>
            </a:r>
            <a:r>
              <a:rPr lang="zh-CN" altLang="en-US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首歌曲中词语出现的频率，并排序</a:t>
            </a:r>
            <a:endParaRPr lang="en-US" altLang="zh-CN" sz="2000" dirty="0">
              <a:ln w="3175">
                <a:noFill/>
              </a:ln>
              <a:latin typeface="黑体" panose="02010609060101010101" pitchFamily="49" charset="-122"/>
              <a:ea typeface="黑体" panose="02010609060101010101" pitchFamily="49" charset="-122"/>
              <a:cs typeface="Segoe UI" pitchFamily="34" charset="0"/>
            </a:endParaRPr>
          </a:p>
          <a:p>
            <a:pPr defTabSz="124303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·</a:t>
            </a:r>
            <a:r>
              <a:rPr lang="zh-CN" altLang="en-US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使用</a:t>
            </a:r>
            <a:r>
              <a:rPr lang="en-US" altLang="zh-CN" sz="2000" dirty="0" err="1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gensim</a:t>
            </a:r>
            <a:r>
              <a:rPr lang="zh-CN" altLang="en-US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包中</a:t>
            </a:r>
            <a:r>
              <a:rPr lang="en-US" altLang="zh-CN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Word2Vec</a:t>
            </a:r>
            <a:r>
              <a:rPr lang="zh-CN" altLang="en-US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函数，将歌词向量化并统计，使用</a:t>
            </a:r>
            <a:r>
              <a:rPr lang="en-US" altLang="zh-CN" sz="2000" dirty="0" err="1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stylecloud</a:t>
            </a:r>
            <a:r>
              <a:rPr lang="zh-CN" altLang="en-US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包绘制词云图</a:t>
            </a:r>
            <a:endParaRPr lang="en-US" altLang="zh-CN" sz="2000" dirty="0">
              <a:ln w="3175">
                <a:noFill/>
              </a:ln>
              <a:latin typeface="黑体" panose="02010609060101010101" pitchFamily="49" charset="-122"/>
              <a:ea typeface="黑体" panose="02010609060101010101" pitchFamily="49" charset="-122"/>
              <a:cs typeface="Segoe UI" pitchFamily="34" charset="0"/>
            </a:endParaRPr>
          </a:p>
          <a:p>
            <a:pPr defTabSz="124303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ln w="3175">
                <a:noFill/>
              </a:ln>
              <a:latin typeface="黑体" panose="02010609060101010101" pitchFamily="49" charset="-122"/>
              <a:ea typeface="黑体" panose="02010609060101010101" pitchFamily="49" charset="-122"/>
              <a:cs typeface="Segoe UI" pitchFamily="34" charset="0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766763" y="857986"/>
            <a:ext cx="2117035" cy="165373"/>
            <a:chOff x="2218037" y="6272597"/>
            <a:chExt cx="2734179" cy="2135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07" name="组合 106"/>
            <p:cNvGrpSpPr/>
            <p:nvPr/>
          </p:nvGrpSpPr>
          <p:grpSpPr>
            <a:xfrm flipV="1">
              <a:off x="2218037" y="6272597"/>
              <a:ext cx="1341734" cy="213582"/>
              <a:chOff x="2218037" y="5369771"/>
              <a:chExt cx="5671594" cy="902826"/>
            </a:xfrm>
          </p:grpSpPr>
          <p:sp>
            <p:nvSpPr>
              <p:cNvPr id="114" name="矩形 113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 flipV="1">
              <a:off x="3610482" y="6272597"/>
              <a:ext cx="1341734" cy="213582"/>
              <a:chOff x="2218037" y="5369771"/>
              <a:chExt cx="5671594" cy="902826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19" name="文本框 118"/>
          <p:cNvSpPr txBox="1"/>
          <p:nvPr/>
        </p:nvSpPr>
        <p:spPr>
          <a:xfrm>
            <a:off x="680981" y="376123"/>
            <a:ext cx="2249334" cy="48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4303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n w="3175">
                  <a:noFill/>
                </a:ln>
                <a:solidFill>
                  <a:srgbClr val="CB7D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数据探索与可视化</a:t>
            </a:r>
            <a:endParaRPr lang="en-US" altLang="zh-CN" sz="2000" b="1" dirty="0">
              <a:ln w="3175">
                <a:noFill/>
              </a:ln>
              <a:solidFill>
                <a:srgbClr val="CB7D40"/>
              </a:solidFill>
              <a:latin typeface="黑体" panose="02010609060101010101" pitchFamily="49" charset="-122"/>
              <a:ea typeface="黑体" panose="02010609060101010101" pitchFamily="49" charset="-122"/>
              <a:cs typeface="Segoe UI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3AE5D2-E604-4135-B925-AB95F8ACB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132" y="2176911"/>
            <a:ext cx="1490466" cy="42229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196C789-A1CC-453F-986C-AA6E88C75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3" y="2073131"/>
            <a:ext cx="5060296" cy="4597718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5174D163-F8B3-4932-8ED3-6E532D59124B}"/>
              </a:ext>
            </a:extLst>
          </p:cNvPr>
          <p:cNvSpPr/>
          <p:nvPr/>
        </p:nvSpPr>
        <p:spPr>
          <a:xfrm>
            <a:off x="3845859" y="3748190"/>
            <a:ext cx="1174376" cy="412376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179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23"/>
          <p:cNvSpPr/>
          <p:nvPr/>
        </p:nvSpPr>
        <p:spPr>
          <a:xfrm>
            <a:off x="766763" y="1339849"/>
            <a:ext cx="9901238" cy="977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4303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·</a:t>
            </a:r>
            <a:r>
              <a:rPr lang="zh-CN" altLang="en-US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分别统计得分为正、为负的歌词中出现频率最高的词语，绘制词云图</a:t>
            </a:r>
            <a:endParaRPr lang="en-US" altLang="zh-CN" sz="2000" dirty="0">
              <a:ln w="3175">
                <a:noFill/>
              </a:ln>
              <a:latin typeface="黑体" panose="02010609060101010101" pitchFamily="49" charset="-122"/>
              <a:ea typeface="黑体" panose="02010609060101010101" pitchFamily="49" charset="-122"/>
              <a:cs typeface="Segoe UI" pitchFamily="34" charset="0"/>
            </a:endParaRPr>
          </a:p>
          <a:p>
            <a:pPr defTabSz="124303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176" dirty="0">
              <a:ln w="3175">
                <a:noFill/>
              </a:ln>
              <a:latin typeface="黑体" panose="02010609060101010101" pitchFamily="49" charset="-122"/>
              <a:ea typeface="黑体" panose="02010609060101010101" pitchFamily="49" charset="-122"/>
              <a:cs typeface="Segoe UI" pitchFamily="34" charset="0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766763" y="857986"/>
            <a:ext cx="2117035" cy="165373"/>
            <a:chOff x="2218037" y="6272597"/>
            <a:chExt cx="2734179" cy="2135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07" name="组合 106"/>
            <p:cNvGrpSpPr/>
            <p:nvPr/>
          </p:nvGrpSpPr>
          <p:grpSpPr>
            <a:xfrm flipV="1">
              <a:off x="2218037" y="6272597"/>
              <a:ext cx="1341734" cy="213582"/>
              <a:chOff x="2218037" y="5369771"/>
              <a:chExt cx="5671594" cy="902826"/>
            </a:xfrm>
          </p:grpSpPr>
          <p:sp>
            <p:nvSpPr>
              <p:cNvPr id="114" name="矩形 113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 flipV="1">
              <a:off x="3610482" y="6272597"/>
              <a:ext cx="1341734" cy="213582"/>
              <a:chOff x="2218037" y="5369771"/>
              <a:chExt cx="5671594" cy="902826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19" name="文本框 118"/>
          <p:cNvSpPr txBox="1"/>
          <p:nvPr/>
        </p:nvSpPr>
        <p:spPr>
          <a:xfrm>
            <a:off x="680981" y="376123"/>
            <a:ext cx="2249334" cy="48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4303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n w="3175">
                  <a:noFill/>
                </a:ln>
                <a:solidFill>
                  <a:srgbClr val="CB7D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数据探索与可视化</a:t>
            </a:r>
            <a:endParaRPr lang="en-US" altLang="zh-CN" sz="2000" b="1" dirty="0">
              <a:ln w="3175">
                <a:noFill/>
              </a:ln>
              <a:solidFill>
                <a:srgbClr val="CB7D40"/>
              </a:solidFill>
              <a:latin typeface="黑体" panose="02010609060101010101" pitchFamily="49" charset="-122"/>
              <a:ea typeface="黑体" panose="02010609060101010101" pitchFamily="49" charset="-122"/>
              <a:cs typeface="Segoe UI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F1DAFA8-FD54-4393-B21C-157007282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639" y="2214346"/>
            <a:ext cx="1275155" cy="34967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FA7FE3A-95F7-4EF0-9607-214665D54C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80" y="2214346"/>
            <a:ext cx="3632876" cy="349671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8D0F991-DF48-4957-A06B-F62B49105D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320" y="2223926"/>
            <a:ext cx="3656249" cy="349671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3C47937-B783-4903-B1DA-5262C5795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455" y="2223926"/>
            <a:ext cx="1318593" cy="349671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D1BC37A-2424-4B6B-ABCB-BEDE786EAD6A}"/>
              </a:ext>
            </a:extLst>
          </p:cNvPr>
          <p:cNvSpPr txBox="1"/>
          <p:nvPr/>
        </p:nvSpPr>
        <p:spPr>
          <a:xfrm>
            <a:off x="3412658" y="60691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得分为正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4FD5176-2C41-4C15-BB06-3215D558F5F1}"/>
              </a:ext>
            </a:extLst>
          </p:cNvPr>
          <p:cNvSpPr txBox="1"/>
          <p:nvPr/>
        </p:nvSpPr>
        <p:spPr>
          <a:xfrm>
            <a:off x="8280648" y="60655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得分为负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3F80F6-8470-4855-98B2-6C047549480D}"/>
              </a:ext>
            </a:extLst>
          </p:cNvPr>
          <p:cNvSpPr txBox="1"/>
          <p:nvPr/>
        </p:nvSpPr>
        <p:spPr>
          <a:xfrm>
            <a:off x="2661398" y="60655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5895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4E9E35-A54A-4CA5-B5B4-32D35433B528}"/>
              </a:ext>
            </a:extLst>
          </p:cNvPr>
          <p:cNvSpPr txBox="1"/>
          <p:nvPr/>
        </p:nvSpPr>
        <p:spPr>
          <a:xfrm>
            <a:off x="7593106" y="606551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2302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句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604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23"/>
          <p:cNvSpPr/>
          <p:nvPr/>
        </p:nvSpPr>
        <p:spPr>
          <a:xfrm>
            <a:off x="766763" y="1246158"/>
            <a:ext cx="9901238" cy="977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4303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·</a:t>
            </a:r>
            <a:r>
              <a:rPr lang="zh-CN" altLang="en-US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将歌曲得分按专辑求和，得出专辑情感得分</a:t>
            </a:r>
            <a:endParaRPr lang="en-US" altLang="zh-CN" sz="2000" dirty="0">
              <a:ln w="3175">
                <a:noFill/>
              </a:ln>
              <a:latin typeface="黑体" panose="02010609060101010101" pitchFamily="49" charset="-122"/>
              <a:ea typeface="黑体" panose="02010609060101010101" pitchFamily="49" charset="-122"/>
              <a:cs typeface="Segoe UI" pitchFamily="34" charset="0"/>
            </a:endParaRPr>
          </a:p>
          <a:p>
            <a:pPr defTabSz="124303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176" dirty="0">
              <a:ln w="3175">
                <a:noFill/>
              </a:ln>
              <a:latin typeface="黑体" panose="02010609060101010101" pitchFamily="49" charset="-122"/>
              <a:ea typeface="黑体" panose="02010609060101010101" pitchFamily="49" charset="-122"/>
              <a:cs typeface="Segoe UI" pitchFamily="34" charset="0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766763" y="857986"/>
            <a:ext cx="2117035" cy="165373"/>
            <a:chOff x="2218037" y="6272597"/>
            <a:chExt cx="2734179" cy="2135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07" name="组合 106"/>
            <p:cNvGrpSpPr/>
            <p:nvPr/>
          </p:nvGrpSpPr>
          <p:grpSpPr>
            <a:xfrm flipV="1">
              <a:off x="2218037" y="6272597"/>
              <a:ext cx="1341734" cy="213582"/>
              <a:chOff x="2218037" y="5369771"/>
              <a:chExt cx="5671594" cy="902826"/>
            </a:xfrm>
          </p:grpSpPr>
          <p:sp>
            <p:nvSpPr>
              <p:cNvPr id="114" name="矩形 113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 flipV="1">
              <a:off x="3610482" y="6272597"/>
              <a:ext cx="1341734" cy="213582"/>
              <a:chOff x="2218037" y="5369771"/>
              <a:chExt cx="5671594" cy="902826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19" name="文本框 118"/>
          <p:cNvSpPr txBox="1"/>
          <p:nvPr/>
        </p:nvSpPr>
        <p:spPr>
          <a:xfrm>
            <a:off x="680981" y="376123"/>
            <a:ext cx="2249334" cy="48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4303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n w="3175">
                  <a:noFill/>
                </a:ln>
                <a:solidFill>
                  <a:srgbClr val="CB7D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数据探索与可视化</a:t>
            </a:r>
            <a:endParaRPr lang="en-US" altLang="zh-CN" sz="2000" b="1" dirty="0">
              <a:ln w="3175">
                <a:noFill/>
              </a:ln>
              <a:solidFill>
                <a:srgbClr val="CB7D40"/>
              </a:solidFill>
              <a:latin typeface="黑体" panose="02010609060101010101" pitchFamily="49" charset="-122"/>
              <a:ea typeface="黑体" panose="02010609060101010101" pitchFamily="49" charset="-122"/>
              <a:cs typeface="Segoe UI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CC63F1-8684-4424-87E8-EF94CE5550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81" y="1880803"/>
            <a:ext cx="7361718" cy="46010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4135634-8013-40C3-B787-F43FEA7DF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728" y="1880803"/>
            <a:ext cx="2225337" cy="376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0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23"/>
          <p:cNvSpPr/>
          <p:nvPr/>
        </p:nvSpPr>
        <p:spPr>
          <a:xfrm>
            <a:off x="766763" y="1246158"/>
            <a:ext cx="9901238" cy="977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4303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·</a:t>
            </a:r>
            <a:r>
              <a:rPr lang="zh-CN" altLang="en-US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使用</a:t>
            </a:r>
            <a:r>
              <a:rPr lang="en-US" altLang="zh-CN" sz="2000" dirty="0" err="1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stylecloud</a:t>
            </a:r>
            <a:r>
              <a:rPr lang="zh-CN" altLang="en-US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包绘制部分专辑词云图</a:t>
            </a:r>
            <a:endParaRPr lang="en-US" altLang="zh-CN" sz="2000" dirty="0">
              <a:ln w="3175">
                <a:noFill/>
              </a:ln>
              <a:latin typeface="黑体" panose="02010609060101010101" pitchFamily="49" charset="-122"/>
              <a:ea typeface="黑体" panose="02010609060101010101" pitchFamily="49" charset="-122"/>
              <a:cs typeface="Segoe UI" pitchFamily="34" charset="0"/>
            </a:endParaRPr>
          </a:p>
          <a:p>
            <a:pPr defTabSz="124303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176" dirty="0">
              <a:ln w="3175">
                <a:noFill/>
              </a:ln>
              <a:latin typeface="黑体" panose="02010609060101010101" pitchFamily="49" charset="-122"/>
              <a:ea typeface="黑体" panose="02010609060101010101" pitchFamily="49" charset="-122"/>
              <a:cs typeface="Segoe UI" pitchFamily="34" charset="0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766763" y="857986"/>
            <a:ext cx="2117035" cy="165373"/>
            <a:chOff x="2218037" y="6272597"/>
            <a:chExt cx="2734179" cy="2135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07" name="组合 106"/>
            <p:cNvGrpSpPr/>
            <p:nvPr/>
          </p:nvGrpSpPr>
          <p:grpSpPr>
            <a:xfrm flipV="1">
              <a:off x="2218037" y="6272597"/>
              <a:ext cx="1341734" cy="213582"/>
              <a:chOff x="2218037" y="5369771"/>
              <a:chExt cx="5671594" cy="902826"/>
            </a:xfrm>
          </p:grpSpPr>
          <p:sp>
            <p:nvSpPr>
              <p:cNvPr id="114" name="矩形 113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 flipV="1">
              <a:off x="3610482" y="6272597"/>
              <a:ext cx="1341734" cy="213582"/>
              <a:chOff x="2218037" y="5369771"/>
              <a:chExt cx="5671594" cy="902826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19" name="文本框 118"/>
          <p:cNvSpPr txBox="1"/>
          <p:nvPr/>
        </p:nvSpPr>
        <p:spPr>
          <a:xfrm>
            <a:off x="680981" y="376123"/>
            <a:ext cx="2249334" cy="48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4303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n w="3175">
                  <a:noFill/>
                </a:ln>
                <a:solidFill>
                  <a:srgbClr val="CB7D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数据探索与可视化</a:t>
            </a:r>
            <a:endParaRPr lang="en-US" altLang="zh-CN" sz="2000" b="1" dirty="0">
              <a:ln w="3175">
                <a:noFill/>
              </a:ln>
              <a:solidFill>
                <a:srgbClr val="CB7D40"/>
              </a:solidFill>
              <a:latin typeface="黑体" panose="02010609060101010101" pitchFamily="49" charset="-122"/>
              <a:ea typeface="黑体" panose="02010609060101010101" pitchFamily="49" charset="-122"/>
              <a:cs typeface="Segoe UI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14DB2E-9481-46D6-9BE7-50F8EC5BF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97" y="1956546"/>
            <a:ext cx="4544696" cy="45446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BD87F96-3061-425C-96EC-77D8D78AD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056" y="1956546"/>
            <a:ext cx="4544696" cy="454469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6334EE2-EFB1-43EC-9260-EFD79D955848}"/>
              </a:ext>
            </a:extLst>
          </p:cNvPr>
          <p:cNvSpPr txBox="1"/>
          <p:nvPr/>
        </p:nvSpPr>
        <p:spPr>
          <a:xfrm>
            <a:off x="3835153" y="5974673"/>
            <a:ext cx="129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Fearless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6DAB647-EC73-4146-AD5D-835DC75ECB52}"/>
              </a:ext>
            </a:extLst>
          </p:cNvPr>
          <p:cNvSpPr txBox="1"/>
          <p:nvPr/>
        </p:nvSpPr>
        <p:spPr>
          <a:xfrm>
            <a:off x="9818968" y="6039577"/>
            <a:ext cx="661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Red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0138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23"/>
          <p:cNvSpPr/>
          <p:nvPr/>
        </p:nvSpPr>
        <p:spPr>
          <a:xfrm>
            <a:off x="766763" y="1246158"/>
            <a:ext cx="9901238" cy="977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4303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·</a:t>
            </a:r>
            <a:r>
              <a:rPr lang="zh-CN" altLang="en-US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使用</a:t>
            </a:r>
            <a:r>
              <a:rPr lang="en-US" altLang="zh-CN" sz="2000" dirty="0" err="1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stylecloud</a:t>
            </a:r>
            <a:r>
              <a:rPr lang="zh-CN" altLang="en-US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包绘制部分专辑词云图</a:t>
            </a:r>
            <a:endParaRPr lang="en-US" altLang="zh-CN" sz="2000" dirty="0">
              <a:ln w="3175">
                <a:noFill/>
              </a:ln>
              <a:latin typeface="黑体" panose="02010609060101010101" pitchFamily="49" charset="-122"/>
              <a:ea typeface="黑体" panose="02010609060101010101" pitchFamily="49" charset="-122"/>
              <a:cs typeface="Segoe UI" pitchFamily="34" charset="0"/>
            </a:endParaRPr>
          </a:p>
          <a:p>
            <a:pPr defTabSz="124303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176" dirty="0">
              <a:ln w="3175">
                <a:noFill/>
              </a:ln>
              <a:latin typeface="黑体" panose="02010609060101010101" pitchFamily="49" charset="-122"/>
              <a:ea typeface="黑体" panose="02010609060101010101" pitchFamily="49" charset="-122"/>
              <a:cs typeface="Segoe UI" pitchFamily="34" charset="0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766763" y="857986"/>
            <a:ext cx="2117035" cy="165373"/>
            <a:chOff x="2218037" y="6272597"/>
            <a:chExt cx="2734179" cy="2135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07" name="组合 106"/>
            <p:cNvGrpSpPr/>
            <p:nvPr/>
          </p:nvGrpSpPr>
          <p:grpSpPr>
            <a:xfrm flipV="1">
              <a:off x="2218037" y="6272597"/>
              <a:ext cx="1341734" cy="213582"/>
              <a:chOff x="2218037" y="5369771"/>
              <a:chExt cx="5671594" cy="902826"/>
            </a:xfrm>
          </p:grpSpPr>
          <p:sp>
            <p:nvSpPr>
              <p:cNvPr id="114" name="矩形 113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 flipV="1">
              <a:off x="3610482" y="6272597"/>
              <a:ext cx="1341734" cy="213582"/>
              <a:chOff x="2218037" y="5369771"/>
              <a:chExt cx="5671594" cy="902826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19" name="文本框 118"/>
          <p:cNvSpPr txBox="1"/>
          <p:nvPr/>
        </p:nvSpPr>
        <p:spPr>
          <a:xfrm>
            <a:off x="680981" y="376123"/>
            <a:ext cx="2249334" cy="48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4303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n w="3175">
                  <a:noFill/>
                </a:ln>
                <a:solidFill>
                  <a:srgbClr val="CB7D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数据探索与可视化</a:t>
            </a:r>
            <a:endParaRPr lang="en-US" altLang="zh-CN" sz="2000" b="1" dirty="0">
              <a:ln w="3175">
                <a:noFill/>
              </a:ln>
              <a:solidFill>
                <a:srgbClr val="CB7D40"/>
              </a:solidFill>
              <a:latin typeface="黑体" panose="02010609060101010101" pitchFamily="49" charset="-122"/>
              <a:ea typeface="黑体" panose="02010609060101010101" pitchFamily="49" charset="-122"/>
              <a:cs typeface="Segoe UI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139090-4DB9-4E63-9A9C-4DF034F14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77" y="1877332"/>
            <a:ext cx="4781675" cy="47816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77742BD-9F33-4EF2-847B-9670532705C2}"/>
              </a:ext>
            </a:extLst>
          </p:cNvPr>
          <p:cNvSpPr txBox="1"/>
          <p:nvPr/>
        </p:nvSpPr>
        <p:spPr>
          <a:xfrm>
            <a:off x="4323426" y="6197342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1989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098673-328D-472D-8A95-26DF694C4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723" y="1877332"/>
            <a:ext cx="4781675" cy="47816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820F94D-76D3-44A7-BF1B-C85C08EFACF7}"/>
              </a:ext>
            </a:extLst>
          </p:cNvPr>
          <p:cNvSpPr txBox="1"/>
          <p:nvPr/>
        </p:nvSpPr>
        <p:spPr>
          <a:xfrm>
            <a:off x="9241653" y="6197341"/>
            <a:ext cx="1564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Reputation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90493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23"/>
          <p:cNvSpPr/>
          <p:nvPr/>
        </p:nvSpPr>
        <p:spPr>
          <a:xfrm>
            <a:off x="766763" y="1246158"/>
            <a:ext cx="9901238" cy="977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4303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·</a:t>
            </a:r>
            <a:r>
              <a:rPr lang="zh-CN" altLang="en-US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使用</a:t>
            </a:r>
            <a:r>
              <a:rPr lang="en-US" altLang="zh-CN" sz="2000" dirty="0" err="1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stylecloud</a:t>
            </a:r>
            <a:r>
              <a:rPr lang="zh-CN" altLang="en-US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包绘制部分专辑词云图</a:t>
            </a:r>
            <a:endParaRPr lang="en-US" altLang="zh-CN" sz="2000" dirty="0">
              <a:ln w="3175">
                <a:noFill/>
              </a:ln>
              <a:latin typeface="黑体" panose="02010609060101010101" pitchFamily="49" charset="-122"/>
              <a:ea typeface="黑体" panose="02010609060101010101" pitchFamily="49" charset="-122"/>
              <a:cs typeface="Segoe UI" pitchFamily="34" charset="0"/>
            </a:endParaRPr>
          </a:p>
          <a:p>
            <a:pPr defTabSz="124303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176" dirty="0">
              <a:ln w="3175">
                <a:noFill/>
              </a:ln>
              <a:latin typeface="黑体" panose="02010609060101010101" pitchFamily="49" charset="-122"/>
              <a:ea typeface="黑体" panose="02010609060101010101" pitchFamily="49" charset="-122"/>
              <a:cs typeface="Segoe UI" pitchFamily="34" charset="0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766763" y="857986"/>
            <a:ext cx="2117035" cy="165373"/>
            <a:chOff x="2218037" y="6272597"/>
            <a:chExt cx="2734179" cy="2135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07" name="组合 106"/>
            <p:cNvGrpSpPr/>
            <p:nvPr/>
          </p:nvGrpSpPr>
          <p:grpSpPr>
            <a:xfrm flipV="1">
              <a:off x="2218037" y="6272597"/>
              <a:ext cx="1341734" cy="213582"/>
              <a:chOff x="2218037" y="5369771"/>
              <a:chExt cx="5671594" cy="902826"/>
            </a:xfrm>
          </p:grpSpPr>
          <p:sp>
            <p:nvSpPr>
              <p:cNvPr id="114" name="矩形 113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 flipV="1">
              <a:off x="3610482" y="6272597"/>
              <a:ext cx="1341734" cy="213582"/>
              <a:chOff x="2218037" y="5369771"/>
              <a:chExt cx="5671594" cy="902826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19" name="文本框 118"/>
          <p:cNvSpPr txBox="1"/>
          <p:nvPr/>
        </p:nvSpPr>
        <p:spPr>
          <a:xfrm>
            <a:off x="680981" y="376123"/>
            <a:ext cx="2249334" cy="48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4303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n w="3175">
                  <a:noFill/>
                </a:ln>
                <a:solidFill>
                  <a:srgbClr val="CB7D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数据探索与可视化</a:t>
            </a:r>
            <a:endParaRPr lang="en-US" altLang="zh-CN" sz="2000" b="1" dirty="0">
              <a:ln w="3175">
                <a:noFill/>
              </a:ln>
              <a:solidFill>
                <a:srgbClr val="CB7D40"/>
              </a:solidFill>
              <a:latin typeface="黑体" panose="02010609060101010101" pitchFamily="49" charset="-122"/>
              <a:ea typeface="黑体" panose="02010609060101010101" pitchFamily="49" charset="-122"/>
              <a:cs typeface="Segoe UI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B07DF9-7BCB-4C26-B1A5-D044443E2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29" y="1940210"/>
            <a:ext cx="4709542" cy="470954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197620B-95B1-4C44-A8DA-CAD8D33F91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592" y="1940209"/>
            <a:ext cx="4709543" cy="47095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9FC1EA9-E1B2-4AF4-A4A7-D80C90392CDE}"/>
              </a:ext>
            </a:extLst>
          </p:cNvPr>
          <p:cNvSpPr txBox="1"/>
          <p:nvPr/>
        </p:nvSpPr>
        <p:spPr>
          <a:xfrm>
            <a:off x="4063623" y="6188087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Lovers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4FFF46-3027-4973-BE3F-62CEED33A367}"/>
              </a:ext>
            </a:extLst>
          </p:cNvPr>
          <p:cNvSpPr txBox="1"/>
          <p:nvPr/>
        </p:nvSpPr>
        <p:spPr>
          <a:xfrm>
            <a:off x="9778664" y="6188087"/>
            <a:ext cx="143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Midnights</a:t>
            </a:r>
            <a:endParaRPr lang="zh-CN" altLang="en-US" sz="2400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34746A4F-9457-4197-858B-94B07EF2D148}"/>
              </a:ext>
            </a:extLst>
          </p:cNvPr>
          <p:cNvSpPr/>
          <p:nvPr/>
        </p:nvSpPr>
        <p:spPr>
          <a:xfrm>
            <a:off x="7171764" y="4563036"/>
            <a:ext cx="2070848" cy="788830"/>
          </a:xfrm>
          <a:prstGeom prst="ellipse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896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 rot="10800000">
            <a:off x="11266026" y="2539539"/>
            <a:ext cx="925974" cy="1851948"/>
          </a:xfrm>
          <a:custGeom>
            <a:avLst/>
            <a:gdLst>
              <a:gd name="connsiteX0" fmla="*/ 0 w 925974"/>
              <a:gd name="connsiteY0" fmla="*/ 0 h 1851948"/>
              <a:gd name="connsiteX1" fmla="*/ 925974 w 925974"/>
              <a:gd name="connsiteY1" fmla="*/ 925974 h 1851948"/>
              <a:gd name="connsiteX2" fmla="*/ 0 w 925974"/>
              <a:gd name="connsiteY2" fmla="*/ 1851948 h 185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974" h="1851948">
                <a:moveTo>
                  <a:pt x="0" y="0"/>
                </a:moveTo>
                <a:lnTo>
                  <a:pt x="925974" y="925974"/>
                </a:lnTo>
                <a:lnTo>
                  <a:pt x="0" y="1851948"/>
                </a:lnTo>
                <a:close/>
              </a:path>
            </a:pathLst>
          </a:custGeom>
          <a:solidFill>
            <a:srgbClr val="6F86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658204" y="1999887"/>
            <a:ext cx="2945154" cy="2945154"/>
            <a:chOff x="4658204" y="1999887"/>
            <a:chExt cx="2945154" cy="2945154"/>
          </a:xfrm>
        </p:grpSpPr>
        <p:sp>
          <p:nvSpPr>
            <p:cNvPr id="13" name="菱形 12"/>
            <p:cNvSpPr/>
            <p:nvPr/>
          </p:nvSpPr>
          <p:spPr>
            <a:xfrm>
              <a:off x="4658204" y="1999887"/>
              <a:ext cx="2945154" cy="2945154"/>
            </a:xfrm>
            <a:prstGeom prst="diamond">
              <a:avLst/>
            </a:prstGeom>
            <a:solidFill>
              <a:srgbClr val="CB7D4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753071" y="2438795"/>
              <a:ext cx="73129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>
                  <a:solidFill>
                    <a:schemeClr val="bg1"/>
                  </a:solidFill>
                  <a:latin typeface="Broadway" panose="04040905080B02020502" pitchFamily="82" charset="0"/>
                </a:rPr>
                <a:t>4</a:t>
              </a:r>
              <a:endParaRPr lang="zh-CN" altLang="en-US" sz="6600" dirty="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5211667" y="3472464"/>
              <a:ext cx="183822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5241441" y="3682914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文本主题聚类</a:t>
              </a:r>
              <a:endPara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0" y="2539539"/>
            <a:ext cx="925974" cy="1851948"/>
          </a:xfrm>
          <a:custGeom>
            <a:avLst/>
            <a:gdLst>
              <a:gd name="connsiteX0" fmla="*/ 0 w 925974"/>
              <a:gd name="connsiteY0" fmla="*/ 0 h 1851948"/>
              <a:gd name="connsiteX1" fmla="*/ 925974 w 925974"/>
              <a:gd name="connsiteY1" fmla="*/ 925974 h 1851948"/>
              <a:gd name="connsiteX2" fmla="*/ 0 w 925974"/>
              <a:gd name="connsiteY2" fmla="*/ 1851948 h 185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974" h="1851948">
                <a:moveTo>
                  <a:pt x="0" y="0"/>
                </a:moveTo>
                <a:lnTo>
                  <a:pt x="925974" y="925974"/>
                </a:lnTo>
                <a:lnTo>
                  <a:pt x="0" y="1851948"/>
                </a:lnTo>
                <a:close/>
              </a:path>
            </a:pathLst>
          </a:custGeom>
          <a:solidFill>
            <a:srgbClr val="6F86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10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23"/>
          <p:cNvSpPr/>
          <p:nvPr/>
        </p:nvSpPr>
        <p:spPr>
          <a:xfrm>
            <a:off x="766763" y="1246158"/>
            <a:ext cx="9901238" cy="94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4303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·</a:t>
            </a:r>
            <a:r>
              <a:rPr lang="zh-CN" altLang="en-US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首先尝试无监督学习方法：</a:t>
            </a:r>
            <a:r>
              <a:rPr lang="en-US" altLang="zh-CN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LDA</a:t>
            </a:r>
            <a:r>
              <a:rPr lang="zh-CN" altLang="en-US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（隐狄利克雷分布）</a:t>
            </a:r>
            <a:endParaRPr lang="en-US" altLang="zh-CN" sz="2000" dirty="0">
              <a:ln w="3175">
                <a:noFill/>
              </a:ln>
              <a:latin typeface="黑体" panose="02010609060101010101" pitchFamily="49" charset="-122"/>
              <a:ea typeface="黑体" panose="02010609060101010101" pitchFamily="49" charset="-122"/>
              <a:cs typeface="Segoe UI" pitchFamily="34" charset="0"/>
            </a:endParaRPr>
          </a:p>
          <a:p>
            <a:pPr defTabSz="124303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·</a:t>
            </a:r>
            <a:r>
              <a:rPr lang="zh-CN" altLang="en-US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以正面歌词为例，进行聚类（</a:t>
            </a:r>
            <a:r>
              <a:rPr lang="en-US" altLang="zh-CN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4</a:t>
            </a:r>
            <a:r>
              <a:rPr lang="zh-CN" altLang="en-US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类），得到如下结果（组</a:t>
            </a:r>
            <a:r>
              <a:rPr lang="zh-CN" altLang="en-US" sz="200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内按条件概率</a:t>
            </a:r>
            <a:r>
              <a:rPr lang="zh-CN" altLang="en-US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降序排列）：</a:t>
            </a:r>
          </a:p>
        </p:txBody>
      </p:sp>
      <p:grpSp>
        <p:nvGrpSpPr>
          <p:cNvPr id="106" name="组合 105"/>
          <p:cNvGrpSpPr/>
          <p:nvPr/>
        </p:nvGrpSpPr>
        <p:grpSpPr>
          <a:xfrm>
            <a:off x="766763" y="857986"/>
            <a:ext cx="2117035" cy="165373"/>
            <a:chOff x="2218037" y="6272597"/>
            <a:chExt cx="2734179" cy="2135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07" name="组合 106"/>
            <p:cNvGrpSpPr/>
            <p:nvPr/>
          </p:nvGrpSpPr>
          <p:grpSpPr>
            <a:xfrm flipV="1">
              <a:off x="2218037" y="6272597"/>
              <a:ext cx="1341734" cy="213582"/>
              <a:chOff x="2218037" y="5369771"/>
              <a:chExt cx="5671594" cy="902826"/>
            </a:xfrm>
          </p:grpSpPr>
          <p:sp>
            <p:nvSpPr>
              <p:cNvPr id="114" name="矩形 113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 flipV="1">
              <a:off x="3610482" y="6272597"/>
              <a:ext cx="1341734" cy="213582"/>
              <a:chOff x="2218037" y="5369771"/>
              <a:chExt cx="5671594" cy="902826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19" name="文本框 118"/>
          <p:cNvSpPr txBox="1"/>
          <p:nvPr/>
        </p:nvSpPr>
        <p:spPr>
          <a:xfrm>
            <a:off x="766763" y="394255"/>
            <a:ext cx="1733167" cy="48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4303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n w="3175">
                  <a:noFill/>
                </a:ln>
                <a:solidFill>
                  <a:srgbClr val="CB7D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文本主题聚类</a:t>
            </a:r>
            <a:endParaRPr lang="en-US" altLang="zh-CN" sz="2000" b="1" dirty="0">
              <a:ln w="3175">
                <a:noFill/>
              </a:ln>
              <a:solidFill>
                <a:srgbClr val="CB7D40"/>
              </a:solidFill>
              <a:latin typeface="黑体" panose="02010609060101010101" pitchFamily="49" charset="-122"/>
              <a:ea typeface="黑体" panose="02010609060101010101" pitchFamily="49" charset="-122"/>
              <a:cs typeface="Segoe UI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44C7D05-0C1B-4418-9CDC-95CE67DB9CBD}"/>
              </a:ext>
            </a:extLst>
          </p:cNvPr>
          <p:cNvGrpSpPr/>
          <p:nvPr/>
        </p:nvGrpSpPr>
        <p:grpSpPr>
          <a:xfrm>
            <a:off x="695325" y="2695061"/>
            <a:ext cx="10801350" cy="2916781"/>
            <a:chOff x="484469" y="2076334"/>
            <a:chExt cx="11320760" cy="30570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8" name="Gruppieren 3">
              <a:extLst>
                <a:ext uri="{FF2B5EF4-FFF2-40B4-BE49-F238E27FC236}">
                  <a16:creationId xmlns:a16="http://schemas.microsoft.com/office/drawing/2014/main" id="{1A24B2B4-F847-49F0-8AFF-7D5329F2585A}"/>
                </a:ext>
              </a:extLst>
            </p:cNvPr>
            <p:cNvGrpSpPr/>
            <p:nvPr/>
          </p:nvGrpSpPr>
          <p:grpSpPr>
            <a:xfrm>
              <a:off x="497115" y="3733484"/>
              <a:ext cx="5444079" cy="1399892"/>
              <a:chOff x="455144" y="3653274"/>
              <a:chExt cx="5444079" cy="1399892"/>
            </a:xfrm>
          </p:grpSpPr>
          <p:sp>
            <p:nvSpPr>
              <p:cNvPr id="34" name="Rectangle 18">
                <a:extLst>
                  <a:ext uri="{FF2B5EF4-FFF2-40B4-BE49-F238E27FC236}">
                    <a16:creationId xmlns:a16="http://schemas.microsoft.com/office/drawing/2014/main" id="{7843576E-48CE-473C-B49C-FFDD9954BD6B}"/>
                  </a:ext>
                </a:extLst>
              </p:cNvPr>
              <p:cNvSpPr/>
              <p:nvPr/>
            </p:nvSpPr>
            <p:spPr bwMode="auto">
              <a:xfrm>
                <a:off x="455144" y="3654261"/>
                <a:ext cx="1398905" cy="1398905"/>
              </a:xfrm>
              <a:prstGeom prst="rect">
                <a:avLst/>
              </a:prstGeom>
              <a:solidFill>
                <a:srgbClr val="6F4D39"/>
              </a:solidFill>
              <a:ln w="381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5112" tIns="93260" rIns="95112" bIns="9326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84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5" name="TextBox 19">
                <a:extLst>
                  <a:ext uri="{FF2B5EF4-FFF2-40B4-BE49-F238E27FC236}">
                    <a16:creationId xmlns:a16="http://schemas.microsoft.com/office/drawing/2014/main" id="{C2ADDAD6-CE52-4A87-A544-DB811B1A4AD3}"/>
                  </a:ext>
                </a:extLst>
              </p:cNvPr>
              <p:cNvSpPr txBox="1"/>
              <p:nvPr/>
            </p:nvSpPr>
            <p:spPr>
              <a:xfrm>
                <a:off x="484469" y="3667960"/>
                <a:ext cx="1388370" cy="483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6" name="Group 20">
                <a:extLst>
                  <a:ext uri="{FF2B5EF4-FFF2-40B4-BE49-F238E27FC236}">
                    <a16:creationId xmlns:a16="http://schemas.microsoft.com/office/drawing/2014/main" id="{9FDC0C52-81B1-49EA-92DA-59AFC2323DE4}"/>
                  </a:ext>
                </a:extLst>
              </p:cNvPr>
              <p:cNvGrpSpPr/>
              <p:nvPr/>
            </p:nvGrpSpPr>
            <p:grpSpPr>
              <a:xfrm flipH="1">
                <a:off x="1271521" y="4325452"/>
                <a:ext cx="466302" cy="605699"/>
                <a:chOff x="1519068" y="3645051"/>
                <a:chExt cx="800271" cy="1108369"/>
              </a:xfrm>
              <a:solidFill>
                <a:schemeClr val="bg1"/>
              </a:solidFill>
            </p:grpSpPr>
            <p:sp>
              <p:nvSpPr>
                <p:cNvPr id="38" name="Rectangle 24">
                  <a:extLst>
                    <a:ext uri="{FF2B5EF4-FFF2-40B4-BE49-F238E27FC236}">
                      <a16:creationId xmlns:a16="http://schemas.microsoft.com/office/drawing/2014/main" id="{7FA2ED04-F0AF-4959-9ED0-B010CF5F9913}"/>
                    </a:ext>
                  </a:extLst>
                </p:cNvPr>
                <p:cNvSpPr/>
                <p:nvPr/>
              </p:nvSpPr>
              <p:spPr>
                <a:xfrm>
                  <a:off x="1519068" y="3645051"/>
                  <a:ext cx="800271" cy="1108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158" h="2102639">
                      <a:moveTo>
                        <a:pt x="664962" y="48"/>
                      </a:moveTo>
                      <a:cubicBezTo>
                        <a:pt x="990735" y="4734"/>
                        <a:pt x="1250103" y="195355"/>
                        <a:pt x="1311820" y="389100"/>
                      </a:cubicBezTo>
                      <a:cubicBezTo>
                        <a:pt x="1373537" y="582844"/>
                        <a:pt x="1310258" y="419568"/>
                        <a:pt x="1400880" y="656280"/>
                      </a:cubicBezTo>
                      <a:cubicBezTo>
                        <a:pt x="1411818" y="757059"/>
                        <a:pt x="1339163" y="742996"/>
                        <a:pt x="1358694" y="815651"/>
                      </a:cubicBezTo>
                      <a:cubicBezTo>
                        <a:pt x="1378225" y="888305"/>
                        <a:pt x="1514158" y="1033614"/>
                        <a:pt x="1518064" y="1092206"/>
                      </a:cubicBezTo>
                      <a:cubicBezTo>
                        <a:pt x="1521971" y="1150798"/>
                        <a:pt x="1404005" y="1135955"/>
                        <a:pt x="1382130" y="1167204"/>
                      </a:cubicBezTo>
                      <a:cubicBezTo>
                        <a:pt x="1360256" y="1198453"/>
                        <a:pt x="1390724" y="1255483"/>
                        <a:pt x="1386818" y="1279701"/>
                      </a:cubicBezTo>
                      <a:cubicBezTo>
                        <a:pt x="1382912" y="1303919"/>
                        <a:pt x="1361038" y="1303137"/>
                        <a:pt x="1358694" y="1312512"/>
                      </a:cubicBezTo>
                      <a:cubicBezTo>
                        <a:pt x="1356350" y="1321887"/>
                        <a:pt x="1382912" y="1320325"/>
                        <a:pt x="1372756" y="1335949"/>
                      </a:cubicBezTo>
                      <a:cubicBezTo>
                        <a:pt x="1362600" y="1351574"/>
                        <a:pt x="1313382" y="1359387"/>
                        <a:pt x="1297758" y="1406260"/>
                      </a:cubicBezTo>
                      <a:cubicBezTo>
                        <a:pt x="1282134" y="1453134"/>
                        <a:pt x="1409474" y="1567974"/>
                        <a:pt x="1279008" y="1617192"/>
                      </a:cubicBezTo>
                      <a:cubicBezTo>
                        <a:pt x="1148544" y="1666410"/>
                        <a:pt x="978235" y="1565631"/>
                        <a:pt x="936830" y="1645316"/>
                      </a:cubicBezTo>
                      <a:cubicBezTo>
                        <a:pt x="895425" y="1725002"/>
                        <a:pt x="843864" y="1864060"/>
                        <a:pt x="1030577" y="2095304"/>
                      </a:cubicBezTo>
                      <a:cubicBezTo>
                        <a:pt x="762616" y="2092179"/>
                        <a:pt x="244660" y="2113272"/>
                        <a:pt x="18105" y="2095304"/>
                      </a:cubicBezTo>
                      <a:cubicBezTo>
                        <a:pt x="72790" y="1927340"/>
                        <a:pt x="250130" y="1765625"/>
                        <a:pt x="247786" y="1537506"/>
                      </a:cubicBezTo>
                      <a:cubicBezTo>
                        <a:pt x="245442" y="1309387"/>
                        <a:pt x="51697" y="1118768"/>
                        <a:pt x="4042" y="726591"/>
                      </a:cubicBezTo>
                      <a:cubicBezTo>
                        <a:pt x="-20283" y="526408"/>
                        <a:pt x="67548" y="340065"/>
                        <a:pt x="203379" y="206900"/>
                      </a:cubicBezTo>
                      <a:lnTo>
                        <a:pt x="203379" y="206708"/>
                      </a:lnTo>
                      <a:lnTo>
                        <a:pt x="203605" y="206708"/>
                      </a:lnTo>
                      <a:cubicBezTo>
                        <a:pt x="332512" y="77755"/>
                        <a:pt x="505564" y="-2246"/>
                        <a:pt x="664962" y="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363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2" algn="l" defTabSz="914363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63" algn="l" defTabSz="914363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45" algn="l" defTabSz="914363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27" algn="l" defTabSz="914363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09" algn="l" defTabSz="914363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090" algn="l" defTabSz="914363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272" algn="l" defTabSz="914363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454" algn="l" defTabSz="914363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36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Freeform 23">
                  <a:extLst>
                    <a:ext uri="{FF2B5EF4-FFF2-40B4-BE49-F238E27FC236}">
                      <a16:creationId xmlns:a16="http://schemas.microsoft.com/office/drawing/2014/main" id="{C674E14F-328C-47DF-8299-A414115101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black">
                <a:xfrm rot="17995606">
                  <a:off x="1673591" y="3750465"/>
                  <a:ext cx="368554" cy="289401"/>
                </a:xfrm>
                <a:custGeom>
                  <a:avLst/>
                  <a:gdLst>
                    <a:gd name="T0" fmla="*/ 1304 w 1423"/>
                    <a:gd name="T1" fmla="*/ 301 h 1114"/>
                    <a:gd name="T2" fmla="*/ 1302 w 1423"/>
                    <a:gd name="T3" fmla="*/ 297 h 1114"/>
                    <a:gd name="T4" fmla="*/ 719 w 1423"/>
                    <a:gd name="T5" fmla="*/ 113 h 1114"/>
                    <a:gd name="T6" fmla="*/ 496 w 1423"/>
                    <a:gd name="T7" fmla="*/ 416 h 1114"/>
                    <a:gd name="T8" fmla="*/ 441 w 1423"/>
                    <a:gd name="T9" fmla="*/ 482 h 1114"/>
                    <a:gd name="T10" fmla="*/ 375 w 1423"/>
                    <a:gd name="T11" fmla="*/ 536 h 1114"/>
                    <a:gd name="T12" fmla="*/ 290 w 1423"/>
                    <a:gd name="T13" fmla="*/ 648 h 1114"/>
                    <a:gd name="T14" fmla="*/ 470 w 1423"/>
                    <a:gd name="T15" fmla="*/ 973 h 1114"/>
                    <a:gd name="T16" fmla="*/ 610 w 1423"/>
                    <a:gd name="T17" fmla="*/ 960 h 1114"/>
                    <a:gd name="T18" fmla="*/ 775 w 1423"/>
                    <a:gd name="T19" fmla="*/ 921 h 1114"/>
                    <a:gd name="T20" fmla="*/ 932 w 1423"/>
                    <a:gd name="T21" fmla="*/ 927 h 1114"/>
                    <a:gd name="T22" fmla="*/ 1151 w 1423"/>
                    <a:gd name="T23" fmla="*/ 893 h 1114"/>
                    <a:gd name="T24" fmla="*/ 1304 w 1423"/>
                    <a:gd name="T25" fmla="*/ 301 h 1114"/>
                    <a:gd name="T26" fmla="*/ 1024 w 1423"/>
                    <a:gd name="T27" fmla="*/ 311 h 1114"/>
                    <a:gd name="T28" fmla="*/ 1024 w 1423"/>
                    <a:gd name="T29" fmla="*/ 311 h 1114"/>
                    <a:gd name="T30" fmla="*/ 873 w 1423"/>
                    <a:gd name="T31" fmla="*/ 299 h 1114"/>
                    <a:gd name="T32" fmla="*/ 873 w 1423"/>
                    <a:gd name="T33" fmla="*/ 299 h 1114"/>
                    <a:gd name="T34" fmla="*/ 799 w 1423"/>
                    <a:gd name="T35" fmla="*/ 278 h 1114"/>
                    <a:gd name="T36" fmla="*/ 821 w 1423"/>
                    <a:gd name="T37" fmla="*/ 203 h 1114"/>
                    <a:gd name="T38" fmla="*/ 828 w 1423"/>
                    <a:gd name="T39" fmla="*/ 200 h 1114"/>
                    <a:gd name="T40" fmla="*/ 1101 w 1423"/>
                    <a:gd name="T41" fmla="*/ 234 h 1114"/>
                    <a:gd name="T42" fmla="*/ 1108 w 1423"/>
                    <a:gd name="T43" fmla="*/ 244 h 1114"/>
                    <a:gd name="T44" fmla="*/ 1087 w 1423"/>
                    <a:gd name="T45" fmla="*/ 318 h 1114"/>
                    <a:gd name="T46" fmla="*/ 1024 w 1423"/>
                    <a:gd name="T47" fmla="*/ 311 h 1114"/>
                    <a:gd name="T48" fmla="*/ 14 w 1423"/>
                    <a:gd name="T49" fmla="*/ 967 h 1114"/>
                    <a:gd name="T50" fmla="*/ 53 w 1423"/>
                    <a:gd name="T51" fmla="*/ 1037 h 1114"/>
                    <a:gd name="T52" fmla="*/ 115 w 1423"/>
                    <a:gd name="T53" fmla="*/ 1064 h 1114"/>
                    <a:gd name="T54" fmla="*/ 24 w 1423"/>
                    <a:gd name="T55" fmla="*/ 900 h 1114"/>
                    <a:gd name="T56" fmla="*/ 14 w 1423"/>
                    <a:gd name="T57" fmla="*/ 967 h 1114"/>
                    <a:gd name="T58" fmla="*/ 400 w 1423"/>
                    <a:gd name="T59" fmla="*/ 959 h 1114"/>
                    <a:gd name="T60" fmla="*/ 265 w 1423"/>
                    <a:gd name="T61" fmla="*/ 714 h 1114"/>
                    <a:gd name="T62" fmla="*/ 190 w 1423"/>
                    <a:gd name="T63" fmla="*/ 686 h 1114"/>
                    <a:gd name="T64" fmla="*/ 175 w 1423"/>
                    <a:gd name="T65" fmla="*/ 764 h 1114"/>
                    <a:gd name="T66" fmla="*/ 310 w 1423"/>
                    <a:gd name="T67" fmla="*/ 1008 h 1114"/>
                    <a:gd name="T68" fmla="*/ 385 w 1423"/>
                    <a:gd name="T69" fmla="*/ 1037 h 1114"/>
                    <a:gd name="T70" fmla="*/ 400 w 1423"/>
                    <a:gd name="T71" fmla="*/ 959 h 1114"/>
                    <a:gd name="T72" fmla="*/ 266 w 1423"/>
                    <a:gd name="T73" fmla="*/ 1026 h 1114"/>
                    <a:gd name="T74" fmla="*/ 136 w 1423"/>
                    <a:gd name="T75" fmla="*/ 792 h 1114"/>
                    <a:gd name="T76" fmla="*/ 65 w 1423"/>
                    <a:gd name="T77" fmla="*/ 764 h 1114"/>
                    <a:gd name="T78" fmla="*/ 50 w 1423"/>
                    <a:gd name="T79" fmla="*/ 840 h 1114"/>
                    <a:gd name="T80" fmla="*/ 180 w 1423"/>
                    <a:gd name="T81" fmla="*/ 1074 h 1114"/>
                    <a:gd name="T82" fmla="*/ 251 w 1423"/>
                    <a:gd name="T83" fmla="*/ 1101 h 1114"/>
                    <a:gd name="T84" fmla="*/ 266 w 1423"/>
                    <a:gd name="T85" fmla="*/ 1026 h 1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423" h="1114">
                      <a:moveTo>
                        <a:pt x="1304" y="301"/>
                      </a:moveTo>
                      <a:cubicBezTo>
                        <a:pt x="1303" y="298"/>
                        <a:pt x="1304" y="300"/>
                        <a:pt x="1302" y="297"/>
                      </a:cubicBezTo>
                      <a:cubicBezTo>
                        <a:pt x="1184" y="83"/>
                        <a:pt x="922" y="0"/>
                        <a:pt x="719" y="113"/>
                      </a:cubicBezTo>
                      <a:cubicBezTo>
                        <a:pt x="602" y="177"/>
                        <a:pt x="570" y="311"/>
                        <a:pt x="496" y="416"/>
                      </a:cubicBezTo>
                      <a:cubicBezTo>
                        <a:pt x="476" y="444"/>
                        <a:pt x="458" y="465"/>
                        <a:pt x="441" y="482"/>
                      </a:cubicBezTo>
                      <a:cubicBezTo>
                        <a:pt x="418" y="504"/>
                        <a:pt x="397" y="520"/>
                        <a:pt x="375" y="536"/>
                      </a:cubicBezTo>
                      <a:cubicBezTo>
                        <a:pt x="334" y="566"/>
                        <a:pt x="296" y="593"/>
                        <a:pt x="290" y="648"/>
                      </a:cubicBezTo>
                      <a:cubicBezTo>
                        <a:pt x="470" y="973"/>
                        <a:pt x="470" y="973"/>
                        <a:pt x="470" y="973"/>
                      </a:cubicBezTo>
                      <a:cubicBezTo>
                        <a:pt x="519" y="997"/>
                        <a:pt x="563" y="978"/>
                        <a:pt x="610" y="960"/>
                      </a:cubicBezTo>
                      <a:cubicBezTo>
                        <a:pt x="654" y="943"/>
                        <a:pt x="697" y="925"/>
                        <a:pt x="775" y="921"/>
                      </a:cubicBezTo>
                      <a:cubicBezTo>
                        <a:pt x="827" y="918"/>
                        <a:pt x="880" y="924"/>
                        <a:pt x="932" y="927"/>
                      </a:cubicBezTo>
                      <a:cubicBezTo>
                        <a:pt x="1008" y="932"/>
                        <a:pt x="1082" y="931"/>
                        <a:pt x="1151" y="893"/>
                      </a:cubicBezTo>
                      <a:cubicBezTo>
                        <a:pt x="1354" y="780"/>
                        <a:pt x="1423" y="515"/>
                        <a:pt x="1304" y="301"/>
                      </a:cubicBezTo>
                      <a:close/>
                      <a:moveTo>
                        <a:pt x="1024" y="311"/>
                      </a:moveTo>
                      <a:cubicBezTo>
                        <a:pt x="1024" y="311"/>
                        <a:pt x="1024" y="311"/>
                        <a:pt x="1024" y="311"/>
                      </a:cubicBezTo>
                      <a:cubicBezTo>
                        <a:pt x="983" y="270"/>
                        <a:pt x="917" y="279"/>
                        <a:pt x="873" y="299"/>
                      </a:cubicBezTo>
                      <a:cubicBezTo>
                        <a:pt x="873" y="299"/>
                        <a:pt x="873" y="299"/>
                        <a:pt x="873" y="299"/>
                      </a:cubicBezTo>
                      <a:cubicBezTo>
                        <a:pt x="847" y="313"/>
                        <a:pt x="814" y="304"/>
                        <a:pt x="799" y="278"/>
                      </a:cubicBezTo>
                      <a:cubicBezTo>
                        <a:pt x="785" y="251"/>
                        <a:pt x="794" y="218"/>
                        <a:pt x="821" y="203"/>
                      </a:cubicBezTo>
                      <a:cubicBezTo>
                        <a:pt x="823" y="202"/>
                        <a:pt x="828" y="200"/>
                        <a:pt x="828" y="200"/>
                      </a:cubicBezTo>
                      <a:cubicBezTo>
                        <a:pt x="927" y="155"/>
                        <a:pt x="1035" y="168"/>
                        <a:pt x="1101" y="234"/>
                      </a:cubicBezTo>
                      <a:cubicBezTo>
                        <a:pt x="1101" y="234"/>
                        <a:pt x="1106" y="240"/>
                        <a:pt x="1108" y="244"/>
                      </a:cubicBezTo>
                      <a:cubicBezTo>
                        <a:pt x="1122" y="270"/>
                        <a:pt x="1113" y="303"/>
                        <a:pt x="1087" y="318"/>
                      </a:cubicBezTo>
                      <a:cubicBezTo>
                        <a:pt x="1066" y="329"/>
                        <a:pt x="1041" y="326"/>
                        <a:pt x="1024" y="311"/>
                      </a:cubicBezTo>
                      <a:close/>
                      <a:moveTo>
                        <a:pt x="14" y="967"/>
                      </a:moveTo>
                      <a:cubicBezTo>
                        <a:pt x="53" y="1037"/>
                        <a:pt x="53" y="1037"/>
                        <a:pt x="53" y="1037"/>
                      </a:cubicBezTo>
                      <a:cubicBezTo>
                        <a:pt x="67" y="1062"/>
                        <a:pt x="94" y="1074"/>
                        <a:pt x="115" y="1064"/>
                      </a:cubicBezTo>
                      <a:cubicBezTo>
                        <a:pt x="24" y="900"/>
                        <a:pt x="24" y="900"/>
                        <a:pt x="24" y="900"/>
                      </a:cubicBezTo>
                      <a:cubicBezTo>
                        <a:pt x="5" y="912"/>
                        <a:pt x="0" y="941"/>
                        <a:pt x="14" y="967"/>
                      </a:cubicBezTo>
                      <a:close/>
                      <a:moveTo>
                        <a:pt x="400" y="959"/>
                      </a:moveTo>
                      <a:cubicBezTo>
                        <a:pt x="265" y="714"/>
                        <a:pt x="265" y="714"/>
                        <a:pt x="265" y="714"/>
                      </a:cubicBezTo>
                      <a:cubicBezTo>
                        <a:pt x="248" y="685"/>
                        <a:pt x="215" y="672"/>
                        <a:pt x="190" y="686"/>
                      </a:cubicBezTo>
                      <a:cubicBezTo>
                        <a:pt x="166" y="699"/>
                        <a:pt x="159" y="734"/>
                        <a:pt x="175" y="764"/>
                      </a:cubicBezTo>
                      <a:cubicBezTo>
                        <a:pt x="310" y="1008"/>
                        <a:pt x="310" y="1008"/>
                        <a:pt x="310" y="1008"/>
                      </a:cubicBezTo>
                      <a:cubicBezTo>
                        <a:pt x="327" y="1038"/>
                        <a:pt x="360" y="1051"/>
                        <a:pt x="385" y="1037"/>
                      </a:cubicBezTo>
                      <a:cubicBezTo>
                        <a:pt x="410" y="1023"/>
                        <a:pt x="416" y="988"/>
                        <a:pt x="400" y="959"/>
                      </a:cubicBezTo>
                      <a:close/>
                      <a:moveTo>
                        <a:pt x="266" y="1026"/>
                      </a:moveTo>
                      <a:cubicBezTo>
                        <a:pt x="136" y="792"/>
                        <a:pt x="136" y="792"/>
                        <a:pt x="136" y="792"/>
                      </a:cubicBezTo>
                      <a:cubicBezTo>
                        <a:pt x="121" y="764"/>
                        <a:pt x="89" y="751"/>
                        <a:pt x="65" y="764"/>
                      </a:cubicBezTo>
                      <a:cubicBezTo>
                        <a:pt x="41" y="778"/>
                        <a:pt x="35" y="811"/>
                        <a:pt x="50" y="840"/>
                      </a:cubicBezTo>
                      <a:cubicBezTo>
                        <a:pt x="180" y="1074"/>
                        <a:pt x="180" y="1074"/>
                        <a:pt x="180" y="1074"/>
                      </a:cubicBezTo>
                      <a:cubicBezTo>
                        <a:pt x="196" y="1102"/>
                        <a:pt x="228" y="1114"/>
                        <a:pt x="251" y="1101"/>
                      </a:cubicBezTo>
                      <a:cubicBezTo>
                        <a:pt x="275" y="1088"/>
                        <a:pt x="282" y="1055"/>
                        <a:pt x="266" y="1026"/>
                      </a:cubicBezTo>
                      <a:close/>
                    </a:path>
                  </a:pathLst>
                </a:custGeom>
                <a:solidFill>
                  <a:srgbClr val="6F4D3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36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2" algn="l" defTabSz="91436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63" algn="l" defTabSz="91436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45" algn="l" defTabSz="91436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27" algn="l" defTabSz="91436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09" algn="l" defTabSz="91436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090" algn="l" defTabSz="91436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272" algn="l" defTabSz="91436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454" algn="l" defTabSz="914363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36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32" b="0" i="0" u="none" strike="noStrike" kern="1200" cap="none" spc="0" normalizeH="0" baseline="0" noProof="0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7" name="Rectangle 34">
                <a:extLst>
                  <a:ext uri="{FF2B5EF4-FFF2-40B4-BE49-F238E27FC236}">
                    <a16:creationId xmlns:a16="http://schemas.microsoft.com/office/drawing/2014/main" id="{0BC21365-8A8D-44A6-9E65-12D1174798A7}"/>
                  </a:ext>
                </a:extLst>
              </p:cNvPr>
              <p:cNvSpPr/>
              <p:nvPr/>
            </p:nvSpPr>
            <p:spPr bwMode="auto">
              <a:xfrm>
                <a:off x="1852184" y="3653274"/>
                <a:ext cx="4047039" cy="1398905"/>
              </a:xfrm>
              <a:prstGeom prst="rect">
                <a:avLst/>
              </a:prstGeom>
              <a:solidFill>
                <a:srgbClr val="D7DBDC"/>
              </a:solidFill>
              <a:ln w="381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5112" tIns="93260" rIns="95112" bIns="932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84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5084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5084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uppieren 5">
              <a:extLst>
                <a:ext uri="{FF2B5EF4-FFF2-40B4-BE49-F238E27FC236}">
                  <a16:creationId xmlns:a16="http://schemas.microsoft.com/office/drawing/2014/main" id="{A36BCA14-ACC4-450B-8CFB-579E040006E0}"/>
                </a:ext>
              </a:extLst>
            </p:cNvPr>
            <p:cNvGrpSpPr/>
            <p:nvPr/>
          </p:nvGrpSpPr>
          <p:grpSpPr>
            <a:xfrm>
              <a:off x="6396348" y="3704666"/>
              <a:ext cx="5408881" cy="1416676"/>
              <a:chOff x="6616227" y="3616759"/>
              <a:chExt cx="5408881" cy="1416676"/>
            </a:xfrm>
          </p:grpSpPr>
          <p:sp>
            <p:nvSpPr>
              <p:cNvPr id="30" name="Rectangle 28">
                <a:extLst>
                  <a:ext uri="{FF2B5EF4-FFF2-40B4-BE49-F238E27FC236}">
                    <a16:creationId xmlns:a16="http://schemas.microsoft.com/office/drawing/2014/main" id="{C1F05C37-7D86-4675-AD6E-83AD31F2EDA9}"/>
                  </a:ext>
                </a:extLst>
              </p:cNvPr>
              <p:cNvSpPr/>
              <p:nvPr/>
            </p:nvSpPr>
            <p:spPr bwMode="auto">
              <a:xfrm>
                <a:off x="6616227" y="3616759"/>
                <a:ext cx="1398906" cy="1416676"/>
              </a:xfrm>
              <a:prstGeom prst="rect">
                <a:avLst/>
              </a:prstGeom>
              <a:solidFill>
                <a:srgbClr val="E6B875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6521" tIns="139891" rIns="186521" bIns="13989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134567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2" b="0" i="0" u="none" strike="noStrike" kern="1200" cap="none" spc="-102" normalizeH="0" baseline="0" noProof="0" dirty="0">
                  <a:ln w="3175"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charset="0"/>
                </a:endParaRPr>
              </a:p>
            </p:txBody>
          </p:sp>
          <p:sp>
            <p:nvSpPr>
              <p:cNvPr id="31" name="TextBox 29">
                <a:extLst>
                  <a:ext uri="{FF2B5EF4-FFF2-40B4-BE49-F238E27FC236}">
                    <a16:creationId xmlns:a16="http://schemas.microsoft.com/office/drawing/2014/main" id="{5099F624-89EE-4EB2-8417-DFAF5D540ACB}"/>
                  </a:ext>
                </a:extLst>
              </p:cNvPr>
              <p:cNvSpPr txBox="1"/>
              <p:nvPr/>
            </p:nvSpPr>
            <p:spPr>
              <a:xfrm>
                <a:off x="6694148" y="3649861"/>
                <a:ext cx="1388370" cy="483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32" name="Picture 30">
                <a:extLst>
                  <a:ext uri="{FF2B5EF4-FFF2-40B4-BE49-F238E27FC236}">
                    <a16:creationId xmlns:a16="http://schemas.microsoft.com/office/drawing/2014/main" id="{DB9C54CB-066B-4F48-AB8E-2C598156D2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9439" y="4356492"/>
                <a:ext cx="466302" cy="53014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3" name="Rectangle 31">
                <a:extLst>
                  <a:ext uri="{FF2B5EF4-FFF2-40B4-BE49-F238E27FC236}">
                    <a16:creationId xmlns:a16="http://schemas.microsoft.com/office/drawing/2014/main" id="{19E2D5E5-77C4-4428-9453-6364F96188FF}"/>
                  </a:ext>
                </a:extLst>
              </p:cNvPr>
              <p:cNvSpPr/>
              <p:nvPr/>
            </p:nvSpPr>
            <p:spPr bwMode="auto">
              <a:xfrm>
                <a:off x="8014914" y="3616759"/>
                <a:ext cx="4010194" cy="1416676"/>
              </a:xfrm>
              <a:prstGeom prst="rect">
                <a:avLst/>
              </a:prstGeom>
              <a:solidFill>
                <a:srgbClr val="D7DBDC"/>
              </a:solidFill>
              <a:ln w="381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5112" tIns="93260" rIns="95112" bIns="932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84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5084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5084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" name="Gruppieren 7">
              <a:extLst>
                <a:ext uri="{FF2B5EF4-FFF2-40B4-BE49-F238E27FC236}">
                  <a16:creationId xmlns:a16="http://schemas.microsoft.com/office/drawing/2014/main" id="{9FACD308-2DC8-424E-BDF9-7E57630864CD}"/>
                </a:ext>
              </a:extLst>
            </p:cNvPr>
            <p:cNvGrpSpPr/>
            <p:nvPr/>
          </p:nvGrpSpPr>
          <p:grpSpPr>
            <a:xfrm>
              <a:off x="6333737" y="2076334"/>
              <a:ext cx="5466532" cy="1433179"/>
              <a:chOff x="6573513" y="1997280"/>
              <a:chExt cx="5466532" cy="1433179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3363AA0-5D69-4DB0-8896-DA4DA88B82D4}"/>
                  </a:ext>
                </a:extLst>
              </p:cNvPr>
              <p:cNvSpPr/>
              <p:nvPr/>
            </p:nvSpPr>
            <p:spPr bwMode="auto">
              <a:xfrm>
                <a:off x="6630945" y="2031554"/>
                <a:ext cx="1398904" cy="1398905"/>
              </a:xfrm>
              <a:prstGeom prst="rect">
                <a:avLst/>
              </a:prstGeom>
              <a:solidFill>
                <a:srgbClr val="6F8683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6521" tIns="139891" rIns="186521" bIns="13989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134567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Freeform 73">
                <a:extLst>
                  <a:ext uri="{FF2B5EF4-FFF2-40B4-BE49-F238E27FC236}">
                    <a16:creationId xmlns:a16="http://schemas.microsoft.com/office/drawing/2014/main" id="{5236621E-F9E8-41E4-94D7-CBAC1B85E85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black">
              <a:xfrm>
                <a:off x="7330999" y="2735024"/>
                <a:ext cx="652822" cy="652822"/>
              </a:xfrm>
              <a:custGeom>
                <a:avLst/>
                <a:gdLst>
                  <a:gd name="T0" fmla="*/ 1799 w 2278"/>
                  <a:gd name="T1" fmla="*/ 879 h 2201"/>
                  <a:gd name="T2" fmla="*/ 1711 w 2278"/>
                  <a:gd name="T3" fmla="*/ 335 h 2201"/>
                  <a:gd name="T4" fmla="*/ 1363 w 2278"/>
                  <a:gd name="T5" fmla="*/ 315 h 2201"/>
                  <a:gd name="T6" fmla="*/ 1068 w 2278"/>
                  <a:gd name="T7" fmla="*/ 0 h 2201"/>
                  <a:gd name="T8" fmla="*/ 810 w 2278"/>
                  <a:gd name="T9" fmla="*/ 412 h 2201"/>
                  <a:gd name="T10" fmla="*/ 408 w 2278"/>
                  <a:gd name="T11" fmla="*/ 325 h 2201"/>
                  <a:gd name="T12" fmla="*/ 246 w 2278"/>
                  <a:gd name="T13" fmla="*/ 841 h 2201"/>
                  <a:gd name="T14" fmla="*/ 0 w 2278"/>
                  <a:gd name="T15" fmla="*/ 1138 h 2201"/>
                  <a:gd name="T16" fmla="*/ 338 w 2278"/>
                  <a:gd name="T17" fmla="*/ 1396 h 2201"/>
                  <a:gd name="T18" fmla="*/ 166 w 2278"/>
                  <a:gd name="T19" fmla="*/ 1885 h 2201"/>
                  <a:gd name="T20" fmla="*/ 769 w 2278"/>
                  <a:gd name="T21" fmla="*/ 1966 h 2201"/>
                  <a:gd name="T22" fmla="*/ 1053 w 2278"/>
                  <a:gd name="T23" fmla="*/ 2200 h 2201"/>
                  <a:gd name="T24" fmla="*/ 1081 w 2278"/>
                  <a:gd name="T25" fmla="*/ 2201 h 2201"/>
                  <a:gd name="T26" fmla="*/ 1184 w 2278"/>
                  <a:gd name="T27" fmla="*/ 1949 h 2201"/>
                  <a:gd name="T28" fmla="*/ 1666 w 2278"/>
                  <a:gd name="T29" fmla="*/ 1872 h 2201"/>
                  <a:gd name="T30" fmla="*/ 1874 w 2278"/>
                  <a:gd name="T31" fmla="*/ 1743 h 2201"/>
                  <a:gd name="T32" fmla="*/ 2060 w 2278"/>
                  <a:gd name="T33" fmla="*/ 1273 h 2201"/>
                  <a:gd name="T34" fmla="*/ 1940 w 2278"/>
                  <a:gd name="T35" fmla="*/ 1369 h 2201"/>
                  <a:gd name="T36" fmla="*/ 1385 w 2278"/>
                  <a:gd name="T37" fmla="*/ 1279 h 2201"/>
                  <a:gd name="T38" fmla="*/ 1837 w 2278"/>
                  <a:gd name="T39" fmla="*/ 1733 h 2201"/>
                  <a:gd name="T40" fmla="*/ 1302 w 2278"/>
                  <a:gd name="T41" fmla="*/ 1393 h 2201"/>
                  <a:gd name="T42" fmla="*/ 1433 w 2278"/>
                  <a:gd name="T43" fmla="*/ 1759 h 2201"/>
                  <a:gd name="T44" fmla="*/ 1193 w 2278"/>
                  <a:gd name="T45" fmla="*/ 1461 h 2201"/>
                  <a:gd name="T46" fmla="*/ 1156 w 2278"/>
                  <a:gd name="T47" fmla="*/ 1924 h 2201"/>
                  <a:gd name="T48" fmla="*/ 1053 w 2278"/>
                  <a:gd name="T49" fmla="*/ 1484 h 2201"/>
                  <a:gd name="T50" fmla="*/ 878 w 2278"/>
                  <a:gd name="T51" fmla="*/ 1857 h 2201"/>
                  <a:gd name="T52" fmla="*/ 804 w 2278"/>
                  <a:gd name="T53" fmla="*/ 1753 h 2201"/>
                  <a:gd name="T54" fmla="*/ 438 w 2278"/>
                  <a:gd name="T55" fmla="*/ 1789 h 2201"/>
                  <a:gd name="T56" fmla="*/ 369 w 2278"/>
                  <a:gd name="T57" fmla="*/ 1741 h 2201"/>
                  <a:gd name="T58" fmla="*/ 551 w 2278"/>
                  <a:gd name="T59" fmla="*/ 1362 h 2201"/>
                  <a:gd name="T60" fmla="*/ 447 w 2278"/>
                  <a:gd name="T61" fmla="*/ 1287 h 2201"/>
                  <a:gd name="T62" fmla="*/ 723 w 2278"/>
                  <a:gd name="T63" fmla="*/ 1153 h 2201"/>
                  <a:gd name="T64" fmla="*/ 253 w 2278"/>
                  <a:gd name="T65" fmla="*/ 1023 h 2201"/>
                  <a:gd name="T66" fmla="*/ 745 w 2278"/>
                  <a:gd name="T67" fmla="*/ 1014 h 2201"/>
                  <a:gd name="T68" fmla="*/ 386 w 2278"/>
                  <a:gd name="T69" fmla="*/ 736 h 2201"/>
                  <a:gd name="T70" fmla="*/ 813 w 2278"/>
                  <a:gd name="T71" fmla="*/ 904 h 2201"/>
                  <a:gd name="T72" fmla="*/ 701 w 2278"/>
                  <a:gd name="T73" fmla="*/ 530 h 2201"/>
                  <a:gd name="T74" fmla="*/ 944 w 2278"/>
                  <a:gd name="T75" fmla="*/ 815 h 2201"/>
                  <a:gd name="T76" fmla="*/ 996 w 2278"/>
                  <a:gd name="T77" fmla="*/ 287 h 2201"/>
                  <a:gd name="T78" fmla="*/ 1083 w 2278"/>
                  <a:gd name="T79" fmla="*/ 792 h 2201"/>
                  <a:gd name="T80" fmla="*/ 1253 w 2278"/>
                  <a:gd name="T81" fmla="*/ 424 h 2201"/>
                  <a:gd name="T82" fmla="*/ 1331 w 2278"/>
                  <a:gd name="T83" fmla="*/ 529 h 2201"/>
                  <a:gd name="T84" fmla="*/ 1558 w 2278"/>
                  <a:gd name="T85" fmla="*/ 488 h 2201"/>
                  <a:gd name="T86" fmla="*/ 1618 w 2278"/>
                  <a:gd name="T87" fmla="*/ 610 h 2201"/>
                  <a:gd name="T88" fmla="*/ 1586 w 2278"/>
                  <a:gd name="T89" fmla="*/ 914 h 2201"/>
                  <a:gd name="T90" fmla="*/ 1690 w 2278"/>
                  <a:gd name="T91" fmla="*/ 989 h 2201"/>
                  <a:gd name="T92" fmla="*/ 1414 w 2278"/>
                  <a:gd name="T93" fmla="*/ 1123 h 2201"/>
                  <a:gd name="T94" fmla="*/ 2028 w 2278"/>
                  <a:gd name="T95" fmla="*/ 1253 h 2201"/>
                  <a:gd name="T96" fmla="*/ 1292 w 2278"/>
                  <a:gd name="T97" fmla="*/ 936 h 2201"/>
                  <a:gd name="T98" fmla="*/ 1083 w 2278"/>
                  <a:gd name="T99" fmla="*/ 837 h 2201"/>
                  <a:gd name="T100" fmla="*/ 945 w 2278"/>
                  <a:gd name="T101" fmla="*/ 863 h 2201"/>
                  <a:gd name="T102" fmla="*/ 787 w 2278"/>
                  <a:gd name="T103" fmla="*/ 1031 h 2201"/>
                  <a:gd name="T104" fmla="*/ 787 w 2278"/>
                  <a:gd name="T105" fmla="*/ 1245 h 2201"/>
                  <a:gd name="T106" fmla="*/ 945 w 2278"/>
                  <a:gd name="T107" fmla="*/ 1412 h 2201"/>
                  <a:gd name="T108" fmla="*/ 1083 w 2278"/>
                  <a:gd name="T109" fmla="*/ 1439 h 2201"/>
                  <a:gd name="T110" fmla="*/ 1292 w 2278"/>
                  <a:gd name="T111" fmla="*/ 1340 h 2201"/>
                  <a:gd name="T112" fmla="*/ 1370 w 2278"/>
                  <a:gd name="T113" fmla="*/ 1138 h 2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78" h="2201">
                    <a:moveTo>
                      <a:pt x="2125" y="983"/>
                    </a:moveTo>
                    <a:cubicBezTo>
                      <a:pt x="2074" y="983"/>
                      <a:pt x="2030" y="1007"/>
                      <a:pt x="2002" y="1045"/>
                    </a:cubicBezTo>
                    <a:cubicBezTo>
                      <a:pt x="1787" y="929"/>
                      <a:pt x="1787" y="929"/>
                      <a:pt x="1787" y="929"/>
                    </a:cubicBezTo>
                    <a:cubicBezTo>
                      <a:pt x="1795" y="914"/>
                      <a:pt x="1799" y="897"/>
                      <a:pt x="1799" y="879"/>
                    </a:cubicBezTo>
                    <a:cubicBezTo>
                      <a:pt x="1799" y="828"/>
                      <a:pt x="1764" y="785"/>
                      <a:pt x="1715" y="773"/>
                    </a:cubicBezTo>
                    <a:cubicBezTo>
                      <a:pt x="1729" y="640"/>
                      <a:pt x="1729" y="640"/>
                      <a:pt x="1729" y="640"/>
                    </a:cubicBezTo>
                    <a:cubicBezTo>
                      <a:pt x="1805" y="630"/>
                      <a:pt x="1863" y="566"/>
                      <a:pt x="1863" y="488"/>
                    </a:cubicBezTo>
                    <a:cubicBezTo>
                      <a:pt x="1863" y="404"/>
                      <a:pt x="1795" y="335"/>
                      <a:pt x="1711" y="335"/>
                    </a:cubicBezTo>
                    <a:cubicBezTo>
                      <a:pt x="1645" y="335"/>
                      <a:pt x="1589" y="377"/>
                      <a:pt x="1567" y="435"/>
                    </a:cubicBezTo>
                    <a:cubicBezTo>
                      <a:pt x="1472" y="427"/>
                      <a:pt x="1472" y="427"/>
                      <a:pt x="1472" y="427"/>
                    </a:cubicBezTo>
                    <a:cubicBezTo>
                      <a:pt x="1472" y="426"/>
                      <a:pt x="1472" y="425"/>
                      <a:pt x="1472" y="424"/>
                    </a:cubicBezTo>
                    <a:cubicBezTo>
                      <a:pt x="1472" y="364"/>
                      <a:pt x="1423" y="315"/>
                      <a:pt x="1363" y="315"/>
                    </a:cubicBezTo>
                    <a:cubicBezTo>
                      <a:pt x="1334" y="315"/>
                      <a:pt x="1309" y="326"/>
                      <a:pt x="1289" y="343"/>
                    </a:cubicBezTo>
                    <a:cubicBezTo>
                      <a:pt x="1187" y="250"/>
                      <a:pt x="1187" y="250"/>
                      <a:pt x="1187" y="250"/>
                    </a:cubicBezTo>
                    <a:cubicBezTo>
                      <a:pt x="1208" y="223"/>
                      <a:pt x="1221" y="190"/>
                      <a:pt x="1221" y="153"/>
                    </a:cubicBezTo>
                    <a:cubicBezTo>
                      <a:pt x="1221" y="69"/>
                      <a:pt x="1153" y="0"/>
                      <a:pt x="1068" y="0"/>
                    </a:cubicBezTo>
                    <a:cubicBezTo>
                      <a:pt x="984" y="0"/>
                      <a:pt x="916" y="69"/>
                      <a:pt x="916" y="153"/>
                    </a:cubicBezTo>
                    <a:cubicBezTo>
                      <a:pt x="916" y="197"/>
                      <a:pt x="935" y="237"/>
                      <a:pt x="965" y="265"/>
                    </a:cubicBezTo>
                    <a:cubicBezTo>
                      <a:pt x="856" y="422"/>
                      <a:pt x="856" y="422"/>
                      <a:pt x="856" y="422"/>
                    </a:cubicBezTo>
                    <a:cubicBezTo>
                      <a:pt x="842" y="416"/>
                      <a:pt x="827" y="412"/>
                      <a:pt x="810" y="412"/>
                    </a:cubicBezTo>
                    <a:cubicBezTo>
                      <a:pt x="760" y="412"/>
                      <a:pt x="717" y="446"/>
                      <a:pt x="705" y="493"/>
                    </a:cubicBezTo>
                    <a:cubicBezTo>
                      <a:pt x="561" y="480"/>
                      <a:pt x="561" y="480"/>
                      <a:pt x="561" y="480"/>
                    </a:cubicBezTo>
                    <a:cubicBezTo>
                      <a:pt x="561" y="480"/>
                      <a:pt x="561" y="479"/>
                      <a:pt x="561" y="478"/>
                    </a:cubicBezTo>
                    <a:cubicBezTo>
                      <a:pt x="561" y="394"/>
                      <a:pt x="493" y="325"/>
                      <a:pt x="408" y="325"/>
                    </a:cubicBezTo>
                    <a:cubicBezTo>
                      <a:pt x="324" y="325"/>
                      <a:pt x="256" y="394"/>
                      <a:pt x="256" y="478"/>
                    </a:cubicBezTo>
                    <a:cubicBezTo>
                      <a:pt x="256" y="546"/>
                      <a:pt x="300" y="603"/>
                      <a:pt x="362" y="623"/>
                    </a:cubicBezTo>
                    <a:cubicBezTo>
                      <a:pt x="348" y="732"/>
                      <a:pt x="348" y="732"/>
                      <a:pt x="348" y="732"/>
                    </a:cubicBezTo>
                    <a:cubicBezTo>
                      <a:pt x="291" y="736"/>
                      <a:pt x="246" y="783"/>
                      <a:pt x="246" y="841"/>
                    </a:cubicBezTo>
                    <a:cubicBezTo>
                      <a:pt x="246" y="873"/>
                      <a:pt x="259" y="901"/>
                      <a:pt x="281" y="921"/>
                    </a:cubicBezTo>
                    <a:cubicBezTo>
                      <a:pt x="221" y="1002"/>
                      <a:pt x="221" y="1002"/>
                      <a:pt x="221" y="1002"/>
                    </a:cubicBezTo>
                    <a:cubicBezTo>
                      <a:pt x="201" y="991"/>
                      <a:pt x="177" y="985"/>
                      <a:pt x="153" y="985"/>
                    </a:cubicBezTo>
                    <a:cubicBezTo>
                      <a:pt x="68" y="985"/>
                      <a:pt x="0" y="1054"/>
                      <a:pt x="0" y="1138"/>
                    </a:cubicBezTo>
                    <a:cubicBezTo>
                      <a:pt x="0" y="1222"/>
                      <a:pt x="68" y="1291"/>
                      <a:pt x="153" y="1291"/>
                    </a:cubicBezTo>
                    <a:cubicBezTo>
                      <a:pt x="190" y="1291"/>
                      <a:pt x="225" y="1277"/>
                      <a:pt x="251" y="1254"/>
                    </a:cubicBezTo>
                    <a:cubicBezTo>
                      <a:pt x="354" y="1339"/>
                      <a:pt x="354" y="1339"/>
                      <a:pt x="354" y="1339"/>
                    </a:cubicBezTo>
                    <a:cubicBezTo>
                      <a:pt x="344" y="1356"/>
                      <a:pt x="338" y="1375"/>
                      <a:pt x="338" y="1396"/>
                    </a:cubicBezTo>
                    <a:cubicBezTo>
                      <a:pt x="338" y="1436"/>
                      <a:pt x="359" y="1471"/>
                      <a:pt x="392" y="1490"/>
                    </a:cubicBezTo>
                    <a:cubicBezTo>
                      <a:pt x="332" y="1733"/>
                      <a:pt x="332" y="1733"/>
                      <a:pt x="332" y="1733"/>
                    </a:cubicBezTo>
                    <a:cubicBezTo>
                      <a:pt x="328" y="1732"/>
                      <a:pt x="323" y="1732"/>
                      <a:pt x="319" y="1732"/>
                    </a:cubicBezTo>
                    <a:cubicBezTo>
                      <a:pt x="235" y="1732"/>
                      <a:pt x="166" y="1800"/>
                      <a:pt x="166" y="1885"/>
                    </a:cubicBezTo>
                    <a:cubicBezTo>
                      <a:pt x="166" y="1969"/>
                      <a:pt x="235" y="2038"/>
                      <a:pt x="319" y="2038"/>
                    </a:cubicBezTo>
                    <a:cubicBezTo>
                      <a:pt x="399" y="2038"/>
                      <a:pt x="464" y="1977"/>
                      <a:pt x="471" y="1899"/>
                    </a:cubicBezTo>
                    <a:cubicBezTo>
                      <a:pt x="664" y="1884"/>
                      <a:pt x="664" y="1884"/>
                      <a:pt x="664" y="1884"/>
                    </a:cubicBezTo>
                    <a:cubicBezTo>
                      <a:pt x="676" y="1931"/>
                      <a:pt x="718" y="1966"/>
                      <a:pt x="769" y="1966"/>
                    </a:cubicBezTo>
                    <a:cubicBezTo>
                      <a:pt x="802" y="1966"/>
                      <a:pt x="832" y="1951"/>
                      <a:pt x="852" y="1928"/>
                    </a:cubicBezTo>
                    <a:cubicBezTo>
                      <a:pt x="931" y="1982"/>
                      <a:pt x="931" y="1982"/>
                      <a:pt x="931" y="1982"/>
                    </a:cubicBezTo>
                    <a:cubicBezTo>
                      <a:pt x="921" y="2002"/>
                      <a:pt x="916" y="2024"/>
                      <a:pt x="916" y="2049"/>
                    </a:cubicBezTo>
                    <a:cubicBezTo>
                      <a:pt x="916" y="2128"/>
                      <a:pt x="976" y="2193"/>
                      <a:pt x="1053" y="2200"/>
                    </a:cubicBezTo>
                    <a:cubicBezTo>
                      <a:pt x="1053" y="2201"/>
                      <a:pt x="1053" y="2201"/>
                      <a:pt x="1053" y="2201"/>
                    </a:cubicBezTo>
                    <a:cubicBezTo>
                      <a:pt x="1056" y="2201"/>
                      <a:pt x="1056" y="2201"/>
                      <a:pt x="1056" y="2201"/>
                    </a:cubicBezTo>
                    <a:cubicBezTo>
                      <a:pt x="1060" y="2201"/>
                      <a:pt x="1064" y="2201"/>
                      <a:pt x="1068" y="2201"/>
                    </a:cubicBezTo>
                    <a:cubicBezTo>
                      <a:pt x="1073" y="2201"/>
                      <a:pt x="1077" y="2201"/>
                      <a:pt x="1081" y="2201"/>
                    </a:cubicBezTo>
                    <a:cubicBezTo>
                      <a:pt x="1083" y="2201"/>
                      <a:pt x="1083" y="2201"/>
                      <a:pt x="1083" y="2201"/>
                    </a:cubicBezTo>
                    <a:cubicBezTo>
                      <a:pt x="1083" y="2201"/>
                      <a:pt x="1083" y="2201"/>
                      <a:pt x="1083" y="2201"/>
                    </a:cubicBezTo>
                    <a:cubicBezTo>
                      <a:pt x="1161" y="2193"/>
                      <a:pt x="1221" y="2128"/>
                      <a:pt x="1221" y="2049"/>
                    </a:cubicBezTo>
                    <a:cubicBezTo>
                      <a:pt x="1221" y="2011"/>
                      <a:pt x="1207" y="1976"/>
                      <a:pt x="1184" y="1949"/>
                    </a:cubicBezTo>
                    <a:cubicBezTo>
                      <a:pt x="1268" y="1853"/>
                      <a:pt x="1268" y="1853"/>
                      <a:pt x="1268" y="1853"/>
                    </a:cubicBezTo>
                    <a:cubicBezTo>
                      <a:pt x="1285" y="1863"/>
                      <a:pt x="1304" y="1869"/>
                      <a:pt x="1324" y="1869"/>
                    </a:cubicBezTo>
                    <a:cubicBezTo>
                      <a:pt x="1364" y="1869"/>
                      <a:pt x="1399" y="1847"/>
                      <a:pt x="1418" y="1815"/>
                    </a:cubicBezTo>
                    <a:cubicBezTo>
                      <a:pt x="1666" y="1872"/>
                      <a:pt x="1666" y="1872"/>
                      <a:pt x="1666" y="1872"/>
                    </a:cubicBezTo>
                    <a:cubicBezTo>
                      <a:pt x="1665" y="1876"/>
                      <a:pt x="1665" y="1880"/>
                      <a:pt x="1665" y="1885"/>
                    </a:cubicBezTo>
                    <a:cubicBezTo>
                      <a:pt x="1665" y="1969"/>
                      <a:pt x="1734" y="2038"/>
                      <a:pt x="1818" y="2038"/>
                    </a:cubicBezTo>
                    <a:cubicBezTo>
                      <a:pt x="1902" y="2038"/>
                      <a:pt x="1971" y="1969"/>
                      <a:pt x="1971" y="1885"/>
                    </a:cubicBezTo>
                    <a:cubicBezTo>
                      <a:pt x="1971" y="1820"/>
                      <a:pt x="1931" y="1765"/>
                      <a:pt x="1874" y="1743"/>
                    </a:cubicBezTo>
                    <a:cubicBezTo>
                      <a:pt x="1893" y="1572"/>
                      <a:pt x="1893" y="1572"/>
                      <a:pt x="1893" y="1572"/>
                    </a:cubicBezTo>
                    <a:cubicBezTo>
                      <a:pt x="1949" y="1567"/>
                      <a:pt x="1994" y="1520"/>
                      <a:pt x="1994" y="1463"/>
                    </a:cubicBezTo>
                    <a:cubicBezTo>
                      <a:pt x="1994" y="1436"/>
                      <a:pt x="1984" y="1412"/>
                      <a:pt x="1969" y="1393"/>
                    </a:cubicBezTo>
                    <a:cubicBezTo>
                      <a:pt x="2060" y="1273"/>
                      <a:pt x="2060" y="1273"/>
                      <a:pt x="2060" y="1273"/>
                    </a:cubicBezTo>
                    <a:cubicBezTo>
                      <a:pt x="2080" y="1283"/>
                      <a:pt x="2102" y="1288"/>
                      <a:pt x="2125" y="1288"/>
                    </a:cubicBezTo>
                    <a:cubicBezTo>
                      <a:pt x="2209" y="1288"/>
                      <a:pt x="2278" y="1220"/>
                      <a:pt x="2278" y="1135"/>
                    </a:cubicBezTo>
                    <a:cubicBezTo>
                      <a:pt x="2278" y="1051"/>
                      <a:pt x="2209" y="983"/>
                      <a:pt x="2125" y="983"/>
                    </a:cubicBezTo>
                    <a:close/>
                    <a:moveTo>
                      <a:pt x="1940" y="1369"/>
                    </a:moveTo>
                    <a:cubicBezTo>
                      <a:pt x="1924" y="1359"/>
                      <a:pt x="1905" y="1353"/>
                      <a:pt x="1884" y="1353"/>
                    </a:cubicBezTo>
                    <a:cubicBezTo>
                      <a:pt x="1838" y="1353"/>
                      <a:pt x="1798" y="1383"/>
                      <a:pt x="1782" y="1424"/>
                    </a:cubicBezTo>
                    <a:cubicBezTo>
                      <a:pt x="1392" y="1262"/>
                      <a:pt x="1392" y="1262"/>
                      <a:pt x="1392" y="1262"/>
                    </a:cubicBezTo>
                    <a:cubicBezTo>
                      <a:pt x="1390" y="1268"/>
                      <a:pt x="1387" y="1273"/>
                      <a:pt x="1385" y="1279"/>
                    </a:cubicBezTo>
                    <a:cubicBezTo>
                      <a:pt x="1777" y="1441"/>
                      <a:pt x="1777" y="1441"/>
                      <a:pt x="1777" y="1441"/>
                    </a:cubicBezTo>
                    <a:cubicBezTo>
                      <a:pt x="1776" y="1448"/>
                      <a:pt x="1775" y="1455"/>
                      <a:pt x="1775" y="1463"/>
                    </a:cubicBezTo>
                    <a:cubicBezTo>
                      <a:pt x="1775" y="1513"/>
                      <a:pt x="1809" y="1555"/>
                      <a:pt x="1855" y="1568"/>
                    </a:cubicBezTo>
                    <a:cubicBezTo>
                      <a:pt x="1837" y="1733"/>
                      <a:pt x="1837" y="1733"/>
                      <a:pt x="1837" y="1733"/>
                    </a:cubicBezTo>
                    <a:cubicBezTo>
                      <a:pt x="1831" y="1733"/>
                      <a:pt x="1825" y="1732"/>
                      <a:pt x="1818" y="1732"/>
                    </a:cubicBezTo>
                    <a:cubicBezTo>
                      <a:pt x="1781" y="1732"/>
                      <a:pt x="1746" y="1746"/>
                      <a:pt x="1720" y="1768"/>
                    </a:cubicBezTo>
                    <a:cubicBezTo>
                      <a:pt x="1324" y="1372"/>
                      <a:pt x="1324" y="1372"/>
                      <a:pt x="1324" y="1372"/>
                    </a:cubicBezTo>
                    <a:cubicBezTo>
                      <a:pt x="1317" y="1379"/>
                      <a:pt x="1310" y="1386"/>
                      <a:pt x="1302" y="1393"/>
                    </a:cubicBezTo>
                    <a:cubicBezTo>
                      <a:pt x="1699" y="1789"/>
                      <a:pt x="1699" y="1789"/>
                      <a:pt x="1699" y="1789"/>
                    </a:cubicBezTo>
                    <a:cubicBezTo>
                      <a:pt x="1688" y="1803"/>
                      <a:pt x="1679" y="1818"/>
                      <a:pt x="1674" y="1835"/>
                    </a:cubicBezTo>
                    <a:cubicBezTo>
                      <a:pt x="1432" y="1779"/>
                      <a:pt x="1432" y="1779"/>
                      <a:pt x="1432" y="1779"/>
                    </a:cubicBezTo>
                    <a:cubicBezTo>
                      <a:pt x="1433" y="1773"/>
                      <a:pt x="1433" y="1766"/>
                      <a:pt x="1433" y="1759"/>
                    </a:cubicBezTo>
                    <a:cubicBezTo>
                      <a:pt x="1433" y="1699"/>
                      <a:pt x="1385" y="1650"/>
                      <a:pt x="1324" y="1650"/>
                    </a:cubicBezTo>
                    <a:cubicBezTo>
                      <a:pt x="1313" y="1650"/>
                      <a:pt x="1302" y="1652"/>
                      <a:pt x="1292" y="1655"/>
                    </a:cubicBezTo>
                    <a:cubicBezTo>
                      <a:pt x="1209" y="1454"/>
                      <a:pt x="1209" y="1454"/>
                      <a:pt x="1209" y="1454"/>
                    </a:cubicBezTo>
                    <a:cubicBezTo>
                      <a:pt x="1204" y="1457"/>
                      <a:pt x="1198" y="1459"/>
                      <a:pt x="1193" y="1461"/>
                    </a:cubicBezTo>
                    <a:cubicBezTo>
                      <a:pt x="1276" y="1662"/>
                      <a:pt x="1276" y="1662"/>
                      <a:pt x="1276" y="1662"/>
                    </a:cubicBezTo>
                    <a:cubicBezTo>
                      <a:pt x="1240" y="1680"/>
                      <a:pt x="1215" y="1717"/>
                      <a:pt x="1215" y="1759"/>
                    </a:cubicBezTo>
                    <a:cubicBezTo>
                      <a:pt x="1215" y="1786"/>
                      <a:pt x="1224" y="1810"/>
                      <a:pt x="1240" y="1828"/>
                    </a:cubicBezTo>
                    <a:cubicBezTo>
                      <a:pt x="1156" y="1924"/>
                      <a:pt x="1156" y="1924"/>
                      <a:pt x="1156" y="1924"/>
                    </a:cubicBezTo>
                    <a:cubicBezTo>
                      <a:pt x="1135" y="1909"/>
                      <a:pt x="1110" y="1899"/>
                      <a:pt x="1083" y="1897"/>
                    </a:cubicBezTo>
                    <a:cubicBezTo>
                      <a:pt x="1083" y="1484"/>
                      <a:pt x="1083" y="1484"/>
                      <a:pt x="1083" y="1484"/>
                    </a:cubicBezTo>
                    <a:cubicBezTo>
                      <a:pt x="1078" y="1484"/>
                      <a:pt x="1073" y="1484"/>
                      <a:pt x="1068" y="1484"/>
                    </a:cubicBezTo>
                    <a:cubicBezTo>
                      <a:pt x="1063" y="1484"/>
                      <a:pt x="1058" y="1484"/>
                      <a:pt x="1053" y="1484"/>
                    </a:cubicBezTo>
                    <a:cubicBezTo>
                      <a:pt x="1053" y="1897"/>
                      <a:pt x="1053" y="1897"/>
                      <a:pt x="1053" y="1897"/>
                    </a:cubicBezTo>
                    <a:cubicBezTo>
                      <a:pt x="1013" y="1901"/>
                      <a:pt x="977" y="1920"/>
                      <a:pt x="952" y="1950"/>
                    </a:cubicBezTo>
                    <a:cubicBezTo>
                      <a:pt x="871" y="1895"/>
                      <a:pt x="871" y="1895"/>
                      <a:pt x="871" y="1895"/>
                    </a:cubicBezTo>
                    <a:cubicBezTo>
                      <a:pt x="876" y="1883"/>
                      <a:pt x="878" y="1870"/>
                      <a:pt x="878" y="1857"/>
                    </a:cubicBezTo>
                    <a:cubicBezTo>
                      <a:pt x="878" y="1815"/>
                      <a:pt x="855" y="1779"/>
                      <a:pt x="820" y="1760"/>
                    </a:cubicBezTo>
                    <a:cubicBezTo>
                      <a:pt x="944" y="1461"/>
                      <a:pt x="944" y="1461"/>
                      <a:pt x="944" y="1461"/>
                    </a:cubicBezTo>
                    <a:cubicBezTo>
                      <a:pt x="939" y="1459"/>
                      <a:pt x="933" y="1457"/>
                      <a:pt x="928" y="1454"/>
                    </a:cubicBezTo>
                    <a:cubicBezTo>
                      <a:pt x="804" y="1753"/>
                      <a:pt x="804" y="1753"/>
                      <a:pt x="804" y="1753"/>
                    </a:cubicBezTo>
                    <a:cubicBezTo>
                      <a:pt x="793" y="1749"/>
                      <a:pt x="781" y="1747"/>
                      <a:pt x="769" y="1747"/>
                    </a:cubicBezTo>
                    <a:cubicBezTo>
                      <a:pt x="712" y="1747"/>
                      <a:pt x="666" y="1791"/>
                      <a:pt x="660" y="1846"/>
                    </a:cubicBezTo>
                    <a:cubicBezTo>
                      <a:pt x="470" y="1861"/>
                      <a:pt x="470" y="1861"/>
                      <a:pt x="470" y="1861"/>
                    </a:cubicBezTo>
                    <a:cubicBezTo>
                      <a:pt x="466" y="1834"/>
                      <a:pt x="454" y="1810"/>
                      <a:pt x="438" y="1789"/>
                    </a:cubicBezTo>
                    <a:cubicBezTo>
                      <a:pt x="835" y="1393"/>
                      <a:pt x="835" y="1393"/>
                      <a:pt x="835" y="1393"/>
                    </a:cubicBezTo>
                    <a:cubicBezTo>
                      <a:pt x="827" y="1386"/>
                      <a:pt x="820" y="1379"/>
                      <a:pt x="813" y="1372"/>
                    </a:cubicBezTo>
                    <a:cubicBezTo>
                      <a:pt x="417" y="1768"/>
                      <a:pt x="417" y="1768"/>
                      <a:pt x="417" y="1768"/>
                    </a:cubicBezTo>
                    <a:cubicBezTo>
                      <a:pt x="403" y="1756"/>
                      <a:pt x="387" y="1747"/>
                      <a:pt x="369" y="1741"/>
                    </a:cubicBezTo>
                    <a:cubicBezTo>
                      <a:pt x="428" y="1504"/>
                      <a:pt x="428" y="1504"/>
                      <a:pt x="428" y="1504"/>
                    </a:cubicBezTo>
                    <a:cubicBezTo>
                      <a:pt x="434" y="1505"/>
                      <a:pt x="440" y="1505"/>
                      <a:pt x="447" y="1505"/>
                    </a:cubicBezTo>
                    <a:cubicBezTo>
                      <a:pt x="507" y="1505"/>
                      <a:pt x="556" y="1457"/>
                      <a:pt x="556" y="1396"/>
                    </a:cubicBezTo>
                    <a:cubicBezTo>
                      <a:pt x="556" y="1384"/>
                      <a:pt x="554" y="1373"/>
                      <a:pt x="551" y="1362"/>
                    </a:cubicBezTo>
                    <a:cubicBezTo>
                      <a:pt x="752" y="1279"/>
                      <a:pt x="752" y="1279"/>
                      <a:pt x="752" y="1279"/>
                    </a:cubicBezTo>
                    <a:cubicBezTo>
                      <a:pt x="750" y="1273"/>
                      <a:pt x="747" y="1268"/>
                      <a:pt x="745" y="1262"/>
                    </a:cubicBezTo>
                    <a:cubicBezTo>
                      <a:pt x="544" y="1345"/>
                      <a:pt x="544" y="1345"/>
                      <a:pt x="544" y="1345"/>
                    </a:cubicBezTo>
                    <a:cubicBezTo>
                      <a:pt x="525" y="1311"/>
                      <a:pt x="489" y="1287"/>
                      <a:pt x="447" y="1287"/>
                    </a:cubicBezTo>
                    <a:cubicBezTo>
                      <a:pt x="421" y="1287"/>
                      <a:pt x="397" y="1296"/>
                      <a:pt x="379" y="1311"/>
                    </a:cubicBezTo>
                    <a:cubicBezTo>
                      <a:pt x="277" y="1226"/>
                      <a:pt x="277" y="1226"/>
                      <a:pt x="277" y="1226"/>
                    </a:cubicBezTo>
                    <a:cubicBezTo>
                      <a:pt x="292" y="1205"/>
                      <a:pt x="302" y="1180"/>
                      <a:pt x="305" y="1153"/>
                    </a:cubicBezTo>
                    <a:cubicBezTo>
                      <a:pt x="723" y="1153"/>
                      <a:pt x="723" y="1153"/>
                      <a:pt x="723" y="1153"/>
                    </a:cubicBezTo>
                    <a:cubicBezTo>
                      <a:pt x="722" y="1148"/>
                      <a:pt x="722" y="1143"/>
                      <a:pt x="722" y="1138"/>
                    </a:cubicBezTo>
                    <a:cubicBezTo>
                      <a:pt x="722" y="1133"/>
                      <a:pt x="722" y="1128"/>
                      <a:pt x="723" y="1123"/>
                    </a:cubicBezTo>
                    <a:cubicBezTo>
                      <a:pt x="305" y="1123"/>
                      <a:pt x="305" y="1123"/>
                      <a:pt x="305" y="1123"/>
                    </a:cubicBezTo>
                    <a:cubicBezTo>
                      <a:pt x="301" y="1083"/>
                      <a:pt x="281" y="1048"/>
                      <a:pt x="253" y="1023"/>
                    </a:cubicBezTo>
                    <a:cubicBezTo>
                      <a:pt x="312" y="942"/>
                      <a:pt x="312" y="942"/>
                      <a:pt x="312" y="942"/>
                    </a:cubicBezTo>
                    <a:cubicBezTo>
                      <a:pt x="325" y="947"/>
                      <a:pt x="340" y="950"/>
                      <a:pt x="355" y="950"/>
                    </a:cubicBezTo>
                    <a:cubicBezTo>
                      <a:pt x="397" y="950"/>
                      <a:pt x="433" y="927"/>
                      <a:pt x="451" y="892"/>
                    </a:cubicBezTo>
                    <a:cubicBezTo>
                      <a:pt x="745" y="1014"/>
                      <a:pt x="745" y="1014"/>
                      <a:pt x="745" y="1014"/>
                    </a:cubicBezTo>
                    <a:cubicBezTo>
                      <a:pt x="747" y="1008"/>
                      <a:pt x="750" y="1003"/>
                      <a:pt x="752" y="997"/>
                    </a:cubicBezTo>
                    <a:cubicBezTo>
                      <a:pt x="458" y="875"/>
                      <a:pt x="458" y="875"/>
                      <a:pt x="458" y="875"/>
                    </a:cubicBezTo>
                    <a:cubicBezTo>
                      <a:pt x="462" y="865"/>
                      <a:pt x="464" y="853"/>
                      <a:pt x="464" y="841"/>
                    </a:cubicBezTo>
                    <a:cubicBezTo>
                      <a:pt x="464" y="792"/>
                      <a:pt x="431" y="750"/>
                      <a:pt x="386" y="736"/>
                    </a:cubicBezTo>
                    <a:cubicBezTo>
                      <a:pt x="399" y="630"/>
                      <a:pt x="399" y="630"/>
                      <a:pt x="399" y="630"/>
                    </a:cubicBezTo>
                    <a:cubicBezTo>
                      <a:pt x="402" y="630"/>
                      <a:pt x="405" y="631"/>
                      <a:pt x="408" y="631"/>
                    </a:cubicBezTo>
                    <a:cubicBezTo>
                      <a:pt x="445" y="631"/>
                      <a:pt x="479" y="618"/>
                      <a:pt x="505" y="596"/>
                    </a:cubicBezTo>
                    <a:cubicBezTo>
                      <a:pt x="813" y="904"/>
                      <a:pt x="813" y="904"/>
                      <a:pt x="813" y="904"/>
                    </a:cubicBezTo>
                    <a:cubicBezTo>
                      <a:pt x="820" y="897"/>
                      <a:pt x="827" y="889"/>
                      <a:pt x="835" y="883"/>
                    </a:cubicBezTo>
                    <a:cubicBezTo>
                      <a:pt x="527" y="575"/>
                      <a:pt x="527" y="575"/>
                      <a:pt x="527" y="575"/>
                    </a:cubicBezTo>
                    <a:cubicBezTo>
                      <a:pt x="540" y="558"/>
                      <a:pt x="550" y="539"/>
                      <a:pt x="556" y="518"/>
                    </a:cubicBezTo>
                    <a:cubicBezTo>
                      <a:pt x="701" y="530"/>
                      <a:pt x="701" y="530"/>
                      <a:pt x="701" y="530"/>
                    </a:cubicBezTo>
                    <a:cubicBezTo>
                      <a:pt x="706" y="587"/>
                      <a:pt x="753" y="631"/>
                      <a:pt x="810" y="631"/>
                    </a:cubicBezTo>
                    <a:cubicBezTo>
                      <a:pt x="823" y="631"/>
                      <a:pt x="835" y="628"/>
                      <a:pt x="846" y="624"/>
                    </a:cubicBezTo>
                    <a:cubicBezTo>
                      <a:pt x="928" y="822"/>
                      <a:pt x="928" y="822"/>
                      <a:pt x="928" y="822"/>
                    </a:cubicBezTo>
                    <a:cubicBezTo>
                      <a:pt x="933" y="819"/>
                      <a:pt x="939" y="817"/>
                      <a:pt x="944" y="815"/>
                    </a:cubicBezTo>
                    <a:cubicBezTo>
                      <a:pt x="863" y="617"/>
                      <a:pt x="863" y="617"/>
                      <a:pt x="863" y="617"/>
                    </a:cubicBezTo>
                    <a:cubicBezTo>
                      <a:pt x="896" y="599"/>
                      <a:pt x="919" y="563"/>
                      <a:pt x="919" y="521"/>
                    </a:cubicBezTo>
                    <a:cubicBezTo>
                      <a:pt x="919" y="491"/>
                      <a:pt x="907" y="464"/>
                      <a:pt x="887" y="444"/>
                    </a:cubicBezTo>
                    <a:cubicBezTo>
                      <a:pt x="996" y="287"/>
                      <a:pt x="996" y="287"/>
                      <a:pt x="996" y="287"/>
                    </a:cubicBezTo>
                    <a:cubicBezTo>
                      <a:pt x="1013" y="297"/>
                      <a:pt x="1033" y="303"/>
                      <a:pt x="1053" y="305"/>
                    </a:cubicBezTo>
                    <a:cubicBezTo>
                      <a:pt x="1053" y="792"/>
                      <a:pt x="1053" y="792"/>
                      <a:pt x="1053" y="792"/>
                    </a:cubicBezTo>
                    <a:cubicBezTo>
                      <a:pt x="1058" y="792"/>
                      <a:pt x="1063" y="792"/>
                      <a:pt x="1068" y="792"/>
                    </a:cubicBezTo>
                    <a:cubicBezTo>
                      <a:pt x="1073" y="792"/>
                      <a:pt x="1078" y="792"/>
                      <a:pt x="1083" y="792"/>
                    </a:cubicBezTo>
                    <a:cubicBezTo>
                      <a:pt x="1083" y="305"/>
                      <a:pt x="1083" y="305"/>
                      <a:pt x="1083" y="305"/>
                    </a:cubicBezTo>
                    <a:cubicBezTo>
                      <a:pt x="1112" y="302"/>
                      <a:pt x="1138" y="292"/>
                      <a:pt x="1159" y="276"/>
                    </a:cubicBezTo>
                    <a:cubicBezTo>
                      <a:pt x="1266" y="373"/>
                      <a:pt x="1266" y="373"/>
                      <a:pt x="1266" y="373"/>
                    </a:cubicBezTo>
                    <a:cubicBezTo>
                      <a:pt x="1258" y="388"/>
                      <a:pt x="1253" y="406"/>
                      <a:pt x="1253" y="424"/>
                    </a:cubicBezTo>
                    <a:cubicBezTo>
                      <a:pt x="1253" y="467"/>
                      <a:pt x="1278" y="504"/>
                      <a:pt x="1314" y="522"/>
                    </a:cubicBezTo>
                    <a:cubicBezTo>
                      <a:pt x="1193" y="815"/>
                      <a:pt x="1193" y="815"/>
                      <a:pt x="1193" y="815"/>
                    </a:cubicBezTo>
                    <a:cubicBezTo>
                      <a:pt x="1198" y="817"/>
                      <a:pt x="1204" y="819"/>
                      <a:pt x="1209" y="822"/>
                    </a:cubicBezTo>
                    <a:cubicBezTo>
                      <a:pt x="1331" y="529"/>
                      <a:pt x="1331" y="529"/>
                      <a:pt x="1331" y="529"/>
                    </a:cubicBezTo>
                    <a:cubicBezTo>
                      <a:pt x="1341" y="532"/>
                      <a:pt x="1351" y="533"/>
                      <a:pt x="1363" y="533"/>
                    </a:cubicBezTo>
                    <a:cubicBezTo>
                      <a:pt x="1409" y="533"/>
                      <a:pt x="1448" y="505"/>
                      <a:pt x="1464" y="464"/>
                    </a:cubicBezTo>
                    <a:cubicBezTo>
                      <a:pt x="1559" y="472"/>
                      <a:pt x="1559" y="472"/>
                      <a:pt x="1559" y="472"/>
                    </a:cubicBezTo>
                    <a:cubicBezTo>
                      <a:pt x="1558" y="477"/>
                      <a:pt x="1558" y="483"/>
                      <a:pt x="1558" y="488"/>
                    </a:cubicBezTo>
                    <a:cubicBezTo>
                      <a:pt x="1558" y="527"/>
                      <a:pt x="1572" y="562"/>
                      <a:pt x="1596" y="589"/>
                    </a:cubicBezTo>
                    <a:cubicBezTo>
                      <a:pt x="1302" y="883"/>
                      <a:pt x="1302" y="883"/>
                      <a:pt x="1302" y="883"/>
                    </a:cubicBezTo>
                    <a:cubicBezTo>
                      <a:pt x="1310" y="889"/>
                      <a:pt x="1317" y="897"/>
                      <a:pt x="1324" y="904"/>
                    </a:cubicBezTo>
                    <a:cubicBezTo>
                      <a:pt x="1618" y="610"/>
                      <a:pt x="1618" y="610"/>
                      <a:pt x="1618" y="610"/>
                    </a:cubicBezTo>
                    <a:cubicBezTo>
                      <a:pt x="1639" y="625"/>
                      <a:pt x="1664" y="636"/>
                      <a:pt x="1691" y="640"/>
                    </a:cubicBezTo>
                    <a:cubicBezTo>
                      <a:pt x="1678" y="771"/>
                      <a:pt x="1678" y="771"/>
                      <a:pt x="1678" y="771"/>
                    </a:cubicBezTo>
                    <a:cubicBezTo>
                      <a:pt x="1623" y="777"/>
                      <a:pt x="1581" y="823"/>
                      <a:pt x="1581" y="879"/>
                    </a:cubicBezTo>
                    <a:cubicBezTo>
                      <a:pt x="1581" y="891"/>
                      <a:pt x="1583" y="903"/>
                      <a:pt x="1586" y="914"/>
                    </a:cubicBezTo>
                    <a:cubicBezTo>
                      <a:pt x="1385" y="997"/>
                      <a:pt x="1385" y="997"/>
                      <a:pt x="1385" y="997"/>
                    </a:cubicBezTo>
                    <a:cubicBezTo>
                      <a:pt x="1387" y="1003"/>
                      <a:pt x="1390" y="1008"/>
                      <a:pt x="1392" y="1014"/>
                    </a:cubicBezTo>
                    <a:cubicBezTo>
                      <a:pt x="1593" y="930"/>
                      <a:pt x="1593" y="930"/>
                      <a:pt x="1593" y="930"/>
                    </a:cubicBezTo>
                    <a:cubicBezTo>
                      <a:pt x="1612" y="965"/>
                      <a:pt x="1648" y="989"/>
                      <a:pt x="1690" y="989"/>
                    </a:cubicBezTo>
                    <a:cubicBezTo>
                      <a:pt x="1719" y="989"/>
                      <a:pt x="1745" y="978"/>
                      <a:pt x="1764" y="960"/>
                    </a:cubicBezTo>
                    <a:cubicBezTo>
                      <a:pt x="1983" y="1078"/>
                      <a:pt x="1983" y="1078"/>
                      <a:pt x="1983" y="1078"/>
                    </a:cubicBezTo>
                    <a:cubicBezTo>
                      <a:pt x="1978" y="1092"/>
                      <a:pt x="1974" y="1107"/>
                      <a:pt x="1973" y="1123"/>
                    </a:cubicBezTo>
                    <a:cubicBezTo>
                      <a:pt x="1414" y="1123"/>
                      <a:pt x="1414" y="1123"/>
                      <a:pt x="1414" y="1123"/>
                    </a:cubicBezTo>
                    <a:cubicBezTo>
                      <a:pt x="1415" y="1128"/>
                      <a:pt x="1415" y="1133"/>
                      <a:pt x="1415" y="1138"/>
                    </a:cubicBezTo>
                    <a:cubicBezTo>
                      <a:pt x="1415" y="1143"/>
                      <a:pt x="1415" y="1148"/>
                      <a:pt x="1414" y="1153"/>
                    </a:cubicBezTo>
                    <a:cubicBezTo>
                      <a:pt x="1973" y="1153"/>
                      <a:pt x="1973" y="1153"/>
                      <a:pt x="1973" y="1153"/>
                    </a:cubicBezTo>
                    <a:cubicBezTo>
                      <a:pt x="1978" y="1193"/>
                      <a:pt x="1998" y="1229"/>
                      <a:pt x="2028" y="1253"/>
                    </a:cubicBezTo>
                    <a:lnTo>
                      <a:pt x="1940" y="1369"/>
                    </a:lnTo>
                    <a:close/>
                    <a:moveTo>
                      <a:pt x="1350" y="1031"/>
                    </a:moveTo>
                    <a:cubicBezTo>
                      <a:pt x="1348" y="1025"/>
                      <a:pt x="1345" y="1020"/>
                      <a:pt x="1343" y="1014"/>
                    </a:cubicBezTo>
                    <a:cubicBezTo>
                      <a:pt x="1330" y="985"/>
                      <a:pt x="1313" y="959"/>
                      <a:pt x="1292" y="936"/>
                    </a:cubicBezTo>
                    <a:cubicBezTo>
                      <a:pt x="1285" y="928"/>
                      <a:pt x="1278" y="921"/>
                      <a:pt x="1270" y="915"/>
                    </a:cubicBezTo>
                    <a:cubicBezTo>
                      <a:pt x="1247" y="894"/>
                      <a:pt x="1221" y="876"/>
                      <a:pt x="1192" y="863"/>
                    </a:cubicBezTo>
                    <a:cubicBezTo>
                      <a:pt x="1186" y="861"/>
                      <a:pt x="1181" y="858"/>
                      <a:pt x="1175" y="856"/>
                    </a:cubicBezTo>
                    <a:cubicBezTo>
                      <a:pt x="1147" y="845"/>
                      <a:pt x="1116" y="839"/>
                      <a:pt x="1083" y="837"/>
                    </a:cubicBezTo>
                    <a:cubicBezTo>
                      <a:pt x="1079" y="837"/>
                      <a:pt x="1073" y="837"/>
                      <a:pt x="1068" y="837"/>
                    </a:cubicBezTo>
                    <a:cubicBezTo>
                      <a:pt x="1063" y="837"/>
                      <a:pt x="1058" y="837"/>
                      <a:pt x="1053" y="837"/>
                    </a:cubicBezTo>
                    <a:cubicBezTo>
                      <a:pt x="1021" y="839"/>
                      <a:pt x="990" y="845"/>
                      <a:pt x="962" y="856"/>
                    </a:cubicBezTo>
                    <a:cubicBezTo>
                      <a:pt x="956" y="858"/>
                      <a:pt x="950" y="861"/>
                      <a:pt x="945" y="863"/>
                    </a:cubicBezTo>
                    <a:cubicBezTo>
                      <a:pt x="916" y="876"/>
                      <a:pt x="890" y="894"/>
                      <a:pt x="866" y="915"/>
                    </a:cubicBezTo>
                    <a:cubicBezTo>
                      <a:pt x="859" y="921"/>
                      <a:pt x="852" y="928"/>
                      <a:pt x="845" y="936"/>
                    </a:cubicBezTo>
                    <a:cubicBezTo>
                      <a:pt x="824" y="959"/>
                      <a:pt x="807" y="985"/>
                      <a:pt x="794" y="1014"/>
                    </a:cubicBezTo>
                    <a:cubicBezTo>
                      <a:pt x="791" y="1020"/>
                      <a:pt x="789" y="1025"/>
                      <a:pt x="787" y="1031"/>
                    </a:cubicBezTo>
                    <a:cubicBezTo>
                      <a:pt x="776" y="1060"/>
                      <a:pt x="769" y="1091"/>
                      <a:pt x="768" y="1123"/>
                    </a:cubicBezTo>
                    <a:cubicBezTo>
                      <a:pt x="767" y="1128"/>
                      <a:pt x="767" y="1133"/>
                      <a:pt x="767" y="1138"/>
                    </a:cubicBezTo>
                    <a:cubicBezTo>
                      <a:pt x="767" y="1143"/>
                      <a:pt x="767" y="1148"/>
                      <a:pt x="768" y="1153"/>
                    </a:cubicBezTo>
                    <a:cubicBezTo>
                      <a:pt x="769" y="1185"/>
                      <a:pt x="776" y="1216"/>
                      <a:pt x="787" y="1245"/>
                    </a:cubicBezTo>
                    <a:cubicBezTo>
                      <a:pt x="789" y="1250"/>
                      <a:pt x="791" y="1256"/>
                      <a:pt x="794" y="1261"/>
                    </a:cubicBezTo>
                    <a:cubicBezTo>
                      <a:pt x="807" y="1290"/>
                      <a:pt x="824" y="1317"/>
                      <a:pt x="845" y="1340"/>
                    </a:cubicBezTo>
                    <a:cubicBezTo>
                      <a:pt x="852" y="1347"/>
                      <a:pt x="859" y="1354"/>
                      <a:pt x="866" y="1361"/>
                    </a:cubicBezTo>
                    <a:cubicBezTo>
                      <a:pt x="890" y="1382"/>
                      <a:pt x="916" y="1399"/>
                      <a:pt x="945" y="1412"/>
                    </a:cubicBezTo>
                    <a:cubicBezTo>
                      <a:pt x="950" y="1415"/>
                      <a:pt x="956" y="1417"/>
                      <a:pt x="962" y="1419"/>
                    </a:cubicBezTo>
                    <a:cubicBezTo>
                      <a:pt x="990" y="1430"/>
                      <a:pt x="1021" y="1437"/>
                      <a:pt x="1053" y="1439"/>
                    </a:cubicBezTo>
                    <a:cubicBezTo>
                      <a:pt x="1058" y="1439"/>
                      <a:pt x="1063" y="1439"/>
                      <a:pt x="1068" y="1439"/>
                    </a:cubicBezTo>
                    <a:cubicBezTo>
                      <a:pt x="1073" y="1439"/>
                      <a:pt x="1079" y="1439"/>
                      <a:pt x="1083" y="1439"/>
                    </a:cubicBezTo>
                    <a:cubicBezTo>
                      <a:pt x="1116" y="1437"/>
                      <a:pt x="1147" y="1430"/>
                      <a:pt x="1175" y="1419"/>
                    </a:cubicBezTo>
                    <a:cubicBezTo>
                      <a:pt x="1181" y="1417"/>
                      <a:pt x="1186" y="1415"/>
                      <a:pt x="1192" y="1412"/>
                    </a:cubicBezTo>
                    <a:cubicBezTo>
                      <a:pt x="1221" y="1399"/>
                      <a:pt x="1247" y="1382"/>
                      <a:pt x="1270" y="1361"/>
                    </a:cubicBezTo>
                    <a:cubicBezTo>
                      <a:pt x="1278" y="1354"/>
                      <a:pt x="1285" y="1347"/>
                      <a:pt x="1292" y="1340"/>
                    </a:cubicBezTo>
                    <a:cubicBezTo>
                      <a:pt x="1313" y="1317"/>
                      <a:pt x="1330" y="1290"/>
                      <a:pt x="1343" y="1261"/>
                    </a:cubicBezTo>
                    <a:cubicBezTo>
                      <a:pt x="1345" y="1256"/>
                      <a:pt x="1348" y="1250"/>
                      <a:pt x="1350" y="1245"/>
                    </a:cubicBezTo>
                    <a:cubicBezTo>
                      <a:pt x="1361" y="1216"/>
                      <a:pt x="1368" y="1185"/>
                      <a:pt x="1369" y="1153"/>
                    </a:cubicBezTo>
                    <a:cubicBezTo>
                      <a:pt x="1369" y="1148"/>
                      <a:pt x="1370" y="1143"/>
                      <a:pt x="1370" y="1138"/>
                    </a:cubicBezTo>
                    <a:cubicBezTo>
                      <a:pt x="1370" y="1133"/>
                      <a:pt x="1369" y="1128"/>
                      <a:pt x="1369" y="1123"/>
                    </a:cubicBezTo>
                    <a:cubicBezTo>
                      <a:pt x="1368" y="1091"/>
                      <a:pt x="1361" y="1060"/>
                      <a:pt x="1350" y="10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83943" tIns="41972" rIns="83943" bIns="4197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71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Rectangle 22">
                <a:extLst>
                  <a:ext uri="{FF2B5EF4-FFF2-40B4-BE49-F238E27FC236}">
                    <a16:creationId xmlns:a16="http://schemas.microsoft.com/office/drawing/2014/main" id="{7456DE03-9E21-402B-9277-B5C4A3553132}"/>
                  </a:ext>
                </a:extLst>
              </p:cNvPr>
              <p:cNvSpPr/>
              <p:nvPr/>
            </p:nvSpPr>
            <p:spPr bwMode="auto">
              <a:xfrm>
                <a:off x="8029851" y="2029554"/>
                <a:ext cx="4010194" cy="1398905"/>
              </a:xfrm>
              <a:prstGeom prst="rect">
                <a:avLst/>
              </a:prstGeom>
              <a:solidFill>
                <a:srgbClr val="D7DBDC"/>
              </a:solidFill>
              <a:ln w="381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5112" tIns="93260" rIns="95112" bIns="932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84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5084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5084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5084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TextBox 27">
                <a:extLst>
                  <a:ext uri="{FF2B5EF4-FFF2-40B4-BE49-F238E27FC236}">
                    <a16:creationId xmlns:a16="http://schemas.microsoft.com/office/drawing/2014/main" id="{F934D239-5355-4021-9E96-3D5B47E0493C}"/>
                  </a:ext>
                </a:extLst>
              </p:cNvPr>
              <p:cNvSpPr txBox="1"/>
              <p:nvPr/>
            </p:nvSpPr>
            <p:spPr>
              <a:xfrm>
                <a:off x="6573513" y="1997280"/>
                <a:ext cx="1526858" cy="483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" name="Gruppieren 8">
              <a:extLst>
                <a:ext uri="{FF2B5EF4-FFF2-40B4-BE49-F238E27FC236}">
                  <a16:creationId xmlns:a16="http://schemas.microsoft.com/office/drawing/2014/main" id="{22C8A2F7-FE50-4F75-BF80-71C0A3541B3D}"/>
                </a:ext>
              </a:extLst>
            </p:cNvPr>
            <p:cNvGrpSpPr/>
            <p:nvPr/>
          </p:nvGrpSpPr>
          <p:grpSpPr>
            <a:xfrm>
              <a:off x="484469" y="2094755"/>
              <a:ext cx="5450781" cy="1431551"/>
              <a:chOff x="1932266" y="5231028"/>
              <a:chExt cx="5409099" cy="1400645"/>
            </a:xfrm>
          </p:grpSpPr>
          <p:sp>
            <p:nvSpPr>
              <p:cNvPr id="22" name="Rectangle 15">
                <a:extLst>
                  <a:ext uri="{FF2B5EF4-FFF2-40B4-BE49-F238E27FC236}">
                    <a16:creationId xmlns:a16="http://schemas.microsoft.com/office/drawing/2014/main" id="{37D62C57-824C-42B7-BC4B-48BFA37A2390}"/>
                  </a:ext>
                </a:extLst>
              </p:cNvPr>
              <p:cNvSpPr/>
              <p:nvPr/>
            </p:nvSpPr>
            <p:spPr bwMode="auto">
              <a:xfrm>
                <a:off x="1932266" y="5231028"/>
                <a:ext cx="1398905" cy="1398905"/>
              </a:xfrm>
              <a:prstGeom prst="rect">
                <a:avLst/>
              </a:prstGeom>
              <a:solidFill>
                <a:srgbClr val="CB7D40"/>
              </a:solidFill>
              <a:ln w="381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5112" tIns="93260" rIns="95112" bIns="9326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84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" name="TextBox 16">
                <a:extLst>
                  <a:ext uri="{FF2B5EF4-FFF2-40B4-BE49-F238E27FC236}">
                    <a16:creationId xmlns:a16="http://schemas.microsoft.com/office/drawing/2014/main" id="{23BB34F1-B081-49A6-8DA2-1630D9D35E03}"/>
                  </a:ext>
                </a:extLst>
              </p:cNvPr>
              <p:cNvSpPr txBox="1"/>
              <p:nvPr/>
            </p:nvSpPr>
            <p:spPr>
              <a:xfrm>
                <a:off x="1962688" y="5231029"/>
                <a:ext cx="1388370" cy="478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Rectangle 32">
                <a:extLst>
                  <a:ext uri="{FF2B5EF4-FFF2-40B4-BE49-F238E27FC236}">
                    <a16:creationId xmlns:a16="http://schemas.microsoft.com/office/drawing/2014/main" id="{ECD43AFA-8A48-4106-84C0-A980D79579C5}"/>
                  </a:ext>
                </a:extLst>
              </p:cNvPr>
              <p:cNvSpPr/>
              <p:nvPr/>
            </p:nvSpPr>
            <p:spPr bwMode="auto">
              <a:xfrm>
                <a:off x="3331171" y="5232768"/>
                <a:ext cx="4010194" cy="1398905"/>
              </a:xfrm>
              <a:prstGeom prst="rect">
                <a:avLst/>
              </a:prstGeom>
              <a:solidFill>
                <a:srgbClr val="D7DBDC"/>
              </a:solidFill>
              <a:ln w="381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5112" tIns="93260" rIns="95112" bIns="932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84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5084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5084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5084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36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Freeform 8">
                <a:extLst>
                  <a:ext uri="{FF2B5EF4-FFF2-40B4-BE49-F238E27FC236}">
                    <a16:creationId xmlns:a16="http://schemas.microsoft.com/office/drawing/2014/main" id="{1C365CBC-908A-4859-924F-4BE1CEC0D99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black">
              <a:xfrm>
                <a:off x="2553576" y="5922007"/>
                <a:ext cx="559562" cy="559416"/>
              </a:xfrm>
              <a:custGeom>
                <a:avLst/>
                <a:gdLst>
                  <a:gd name="T0" fmla="*/ 226 w 300"/>
                  <a:gd name="T1" fmla="*/ 193 h 300"/>
                  <a:gd name="T2" fmla="*/ 233 w 300"/>
                  <a:gd name="T3" fmla="*/ 157 h 300"/>
                  <a:gd name="T4" fmla="*/ 233 w 300"/>
                  <a:gd name="T5" fmla="*/ 128 h 300"/>
                  <a:gd name="T6" fmla="*/ 142 w 300"/>
                  <a:gd name="T7" fmla="*/ 51 h 300"/>
                  <a:gd name="T8" fmla="*/ 52 w 300"/>
                  <a:gd name="T9" fmla="*/ 128 h 300"/>
                  <a:gd name="T10" fmla="*/ 52 w 300"/>
                  <a:gd name="T11" fmla="*/ 157 h 300"/>
                  <a:gd name="T12" fmla="*/ 142 w 300"/>
                  <a:gd name="T13" fmla="*/ 234 h 300"/>
                  <a:gd name="T14" fmla="*/ 183 w 300"/>
                  <a:gd name="T15" fmla="*/ 224 h 300"/>
                  <a:gd name="T16" fmla="*/ 193 w 300"/>
                  <a:gd name="T17" fmla="*/ 226 h 300"/>
                  <a:gd name="T18" fmla="*/ 270 w 300"/>
                  <a:gd name="T19" fmla="*/ 300 h 300"/>
                  <a:gd name="T20" fmla="*/ 298 w 300"/>
                  <a:gd name="T21" fmla="*/ 275 h 300"/>
                  <a:gd name="T22" fmla="*/ 206 w 300"/>
                  <a:gd name="T23" fmla="*/ 157 h 300"/>
                  <a:gd name="T24" fmla="*/ 142 w 300"/>
                  <a:gd name="T25" fmla="*/ 208 h 300"/>
                  <a:gd name="T26" fmla="*/ 78 w 300"/>
                  <a:gd name="T27" fmla="*/ 157 h 300"/>
                  <a:gd name="T28" fmla="*/ 78 w 300"/>
                  <a:gd name="T29" fmla="*/ 128 h 300"/>
                  <a:gd name="T30" fmla="*/ 142 w 300"/>
                  <a:gd name="T31" fmla="*/ 77 h 300"/>
                  <a:gd name="T32" fmla="*/ 206 w 300"/>
                  <a:gd name="T33" fmla="*/ 128 h 300"/>
                  <a:gd name="T34" fmla="*/ 206 w 300"/>
                  <a:gd name="T35" fmla="*/ 157 h 300"/>
                  <a:gd name="T36" fmla="*/ 197 w 300"/>
                  <a:gd name="T37" fmla="*/ 142 h 300"/>
                  <a:gd name="T38" fmla="*/ 156 w 300"/>
                  <a:gd name="T39" fmla="*/ 157 h 300"/>
                  <a:gd name="T40" fmla="*/ 142 w 300"/>
                  <a:gd name="T41" fmla="*/ 197 h 300"/>
                  <a:gd name="T42" fmla="*/ 128 w 300"/>
                  <a:gd name="T43" fmla="*/ 157 h 300"/>
                  <a:gd name="T44" fmla="*/ 87 w 300"/>
                  <a:gd name="T45" fmla="*/ 142 h 300"/>
                  <a:gd name="T46" fmla="*/ 128 w 300"/>
                  <a:gd name="T47" fmla="*/ 128 h 300"/>
                  <a:gd name="T48" fmla="*/ 142 w 300"/>
                  <a:gd name="T49" fmla="*/ 88 h 300"/>
                  <a:gd name="T50" fmla="*/ 156 w 300"/>
                  <a:gd name="T51" fmla="*/ 128 h 300"/>
                  <a:gd name="T52" fmla="*/ 142 w 300"/>
                  <a:gd name="T53" fmla="*/ 40 h 300"/>
                  <a:gd name="T54" fmla="*/ 128 w 300"/>
                  <a:gd name="T55" fmla="*/ 0 h 300"/>
                  <a:gd name="T56" fmla="*/ 156 w 300"/>
                  <a:gd name="T57" fmla="*/ 41 h 300"/>
                  <a:gd name="T58" fmla="*/ 40 w 300"/>
                  <a:gd name="T59" fmla="*/ 142 h 300"/>
                  <a:gd name="T60" fmla="*/ 0 w 300"/>
                  <a:gd name="T61" fmla="*/ 157 h 300"/>
                  <a:gd name="T62" fmla="*/ 41 w 300"/>
                  <a:gd name="T63" fmla="*/ 128 h 300"/>
                  <a:gd name="T64" fmla="*/ 142 w 300"/>
                  <a:gd name="T65" fmla="*/ 245 h 300"/>
                  <a:gd name="T66" fmla="*/ 156 w 300"/>
                  <a:gd name="T67" fmla="*/ 285 h 300"/>
                  <a:gd name="T68" fmla="*/ 128 w 300"/>
                  <a:gd name="T69" fmla="*/ 244 h 300"/>
                  <a:gd name="T70" fmla="*/ 245 w 300"/>
                  <a:gd name="T71" fmla="*/ 142 h 300"/>
                  <a:gd name="T72" fmla="*/ 285 w 300"/>
                  <a:gd name="T73" fmla="*/ 128 h 300"/>
                  <a:gd name="T74" fmla="*/ 243 w 300"/>
                  <a:gd name="T75" fmla="*/ 157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0" h="300">
                    <a:moveTo>
                      <a:pt x="298" y="266"/>
                    </a:moveTo>
                    <a:cubicBezTo>
                      <a:pt x="226" y="193"/>
                      <a:pt x="226" y="193"/>
                      <a:pt x="226" y="193"/>
                    </a:cubicBezTo>
                    <a:cubicBezTo>
                      <a:pt x="223" y="191"/>
                      <a:pt x="222" y="186"/>
                      <a:pt x="224" y="183"/>
                    </a:cubicBezTo>
                    <a:cubicBezTo>
                      <a:pt x="228" y="175"/>
                      <a:pt x="231" y="166"/>
                      <a:pt x="233" y="157"/>
                    </a:cubicBezTo>
                    <a:cubicBezTo>
                      <a:pt x="233" y="152"/>
                      <a:pt x="234" y="147"/>
                      <a:pt x="234" y="142"/>
                    </a:cubicBezTo>
                    <a:cubicBezTo>
                      <a:pt x="234" y="138"/>
                      <a:pt x="233" y="133"/>
                      <a:pt x="233" y="128"/>
                    </a:cubicBezTo>
                    <a:cubicBezTo>
                      <a:pt x="227" y="89"/>
                      <a:pt x="196" y="58"/>
                      <a:pt x="156" y="52"/>
                    </a:cubicBezTo>
                    <a:cubicBezTo>
                      <a:pt x="152" y="51"/>
                      <a:pt x="147" y="51"/>
                      <a:pt x="142" y="51"/>
                    </a:cubicBezTo>
                    <a:cubicBezTo>
                      <a:pt x="137" y="51"/>
                      <a:pt x="133" y="51"/>
                      <a:pt x="128" y="52"/>
                    </a:cubicBezTo>
                    <a:cubicBezTo>
                      <a:pt x="89" y="58"/>
                      <a:pt x="58" y="89"/>
                      <a:pt x="52" y="128"/>
                    </a:cubicBezTo>
                    <a:cubicBezTo>
                      <a:pt x="51" y="133"/>
                      <a:pt x="51" y="138"/>
                      <a:pt x="51" y="142"/>
                    </a:cubicBezTo>
                    <a:cubicBezTo>
                      <a:pt x="51" y="147"/>
                      <a:pt x="51" y="152"/>
                      <a:pt x="52" y="157"/>
                    </a:cubicBezTo>
                    <a:cubicBezTo>
                      <a:pt x="58" y="196"/>
                      <a:pt x="89" y="227"/>
                      <a:pt x="128" y="233"/>
                    </a:cubicBezTo>
                    <a:cubicBezTo>
                      <a:pt x="133" y="234"/>
                      <a:pt x="137" y="234"/>
                      <a:pt x="142" y="234"/>
                    </a:cubicBezTo>
                    <a:cubicBezTo>
                      <a:pt x="147" y="234"/>
                      <a:pt x="152" y="234"/>
                      <a:pt x="156" y="233"/>
                    </a:cubicBezTo>
                    <a:cubicBezTo>
                      <a:pt x="166" y="231"/>
                      <a:pt x="175" y="228"/>
                      <a:pt x="183" y="224"/>
                    </a:cubicBezTo>
                    <a:cubicBezTo>
                      <a:pt x="184" y="224"/>
                      <a:pt x="185" y="223"/>
                      <a:pt x="187" y="223"/>
                    </a:cubicBezTo>
                    <a:cubicBezTo>
                      <a:pt x="189" y="223"/>
                      <a:pt x="192" y="224"/>
                      <a:pt x="193" y="226"/>
                    </a:cubicBezTo>
                    <a:cubicBezTo>
                      <a:pt x="265" y="298"/>
                      <a:pt x="265" y="298"/>
                      <a:pt x="265" y="298"/>
                    </a:cubicBezTo>
                    <a:cubicBezTo>
                      <a:pt x="267" y="299"/>
                      <a:pt x="268" y="300"/>
                      <a:pt x="270" y="300"/>
                    </a:cubicBezTo>
                    <a:cubicBezTo>
                      <a:pt x="272" y="300"/>
                      <a:pt x="273" y="299"/>
                      <a:pt x="275" y="298"/>
                    </a:cubicBezTo>
                    <a:cubicBezTo>
                      <a:pt x="298" y="275"/>
                      <a:pt x="298" y="275"/>
                      <a:pt x="298" y="275"/>
                    </a:cubicBezTo>
                    <a:cubicBezTo>
                      <a:pt x="300" y="272"/>
                      <a:pt x="300" y="268"/>
                      <a:pt x="298" y="266"/>
                    </a:cubicBezTo>
                    <a:close/>
                    <a:moveTo>
                      <a:pt x="206" y="157"/>
                    </a:moveTo>
                    <a:cubicBezTo>
                      <a:pt x="201" y="181"/>
                      <a:pt x="181" y="201"/>
                      <a:pt x="156" y="206"/>
                    </a:cubicBezTo>
                    <a:cubicBezTo>
                      <a:pt x="152" y="207"/>
                      <a:pt x="147" y="208"/>
                      <a:pt x="142" y="208"/>
                    </a:cubicBezTo>
                    <a:cubicBezTo>
                      <a:pt x="137" y="208"/>
                      <a:pt x="133" y="207"/>
                      <a:pt x="128" y="206"/>
                    </a:cubicBezTo>
                    <a:cubicBezTo>
                      <a:pt x="103" y="201"/>
                      <a:pt x="84" y="181"/>
                      <a:pt x="78" y="157"/>
                    </a:cubicBezTo>
                    <a:cubicBezTo>
                      <a:pt x="77" y="152"/>
                      <a:pt x="77" y="147"/>
                      <a:pt x="77" y="142"/>
                    </a:cubicBezTo>
                    <a:cubicBezTo>
                      <a:pt x="77" y="138"/>
                      <a:pt x="77" y="133"/>
                      <a:pt x="78" y="128"/>
                    </a:cubicBezTo>
                    <a:cubicBezTo>
                      <a:pt x="84" y="103"/>
                      <a:pt x="103" y="84"/>
                      <a:pt x="128" y="79"/>
                    </a:cubicBezTo>
                    <a:cubicBezTo>
                      <a:pt x="133" y="78"/>
                      <a:pt x="137" y="77"/>
                      <a:pt x="142" y="77"/>
                    </a:cubicBezTo>
                    <a:cubicBezTo>
                      <a:pt x="147" y="77"/>
                      <a:pt x="152" y="78"/>
                      <a:pt x="156" y="79"/>
                    </a:cubicBezTo>
                    <a:cubicBezTo>
                      <a:pt x="181" y="84"/>
                      <a:pt x="201" y="103"/>
                      <a:pt x="206" y="128"/>
                    </a:cubicBezTo>
                    <a:cubicBezTo>
                      <a:pt x="207" y="133"/>
                      <a:pt x="208" y="138"/>
                      <a:pt x="208" y="142"/>
                    </a:cubicBezTo>
                    <a:cubicBezTo>
                      <a:pt x="208" y="147"/>
                      <a:pt x="207" y="152"/>
                      <a:pt x="206" y="157"/>
                    </a:cubicBezTo>
                    <a:close/>
                    <a:moveTo>
                      <a:pt x="195" y="128"/>
                    </a:moveTo>
                    <a:cubicBezTo>
                      <a:pt x="196" y="133"/>
                      <a:pt x="197" y="138"/>
                      <a:pt x="197" y="142"/>
                    </a:cubicBezTo>
                    <a:cubicBezTo>
                      <a:pt x="197" y="147"/>
                      <a:pt x="196" y="152"/>
                      <a:pt x="195" y="157"/>
                    </a:cubicBezTo>
                    <a:cubicBezTo>
                      <a:pt x="156" y="157"/>
                      <a:pt x="156" y="157"/>
                      <a:pt x="156" y="157"/>
                    </a:cubicBezTo>
                    <a:cubicBezTo>
                      <a:pt x="156" y="195"/>
                      <a:pt x="156" y="195"/>
                      <a:pt x="156" y="195"/>
                    </a:cubicBezTo>
                    <a:cubicBezTo>
                      <a:pt x="152" y="197"/>
                      <a:pt x="147" y="197"/>
                      <a:pt x="142" y="197"/>
                    </a:cubicBezTo>
                    <a:cubicBezTo>
                      <a:pt x="137" y="197"/>
                      <a:pt x="133" y="197"/>
                      <a:pt x="128" y="195"/>
                    </a:cubicBezTo>
                    <a:cubicBezTo>
                      <a:pt x="128" y="157"/>
                      <a:pt x="128" y="157"/>
                      <a:pt x="128" y="157"/>
                    </a:cubicBezTo>
                    <a:cubicBezTo>
                      <a:pt x="89" y="157"/>
                      <a:pt x="89" y="157"/>
                      <a:pt x="89" y="157"/>
                    </a:cubicBezTo>
                    <a:cubicBezTo>
                      <a:pt x="88" y="152"/>
                      <a:pt x="87" y="147"/>
                      <a:pt x="87" y="142"/>
                    </a:cubicBezTo>
                    <a:cubicBezTo>
                      <a:pt x="87" y="138"/>
                      <a:pt x="88" y="133"/>
                      <a:pt x="89" y="128"/>
                    </a:cubicBez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28" y="90"/>
                      <a:pt x="128" y="90"/>
                      <a:pt x="128" y="90"/>
                    </a:cubicBezTo>
                    <a:cubicBezTo>
                      <a:pt x="133" y="88"/>
                      <a:pt x="137" y="88"/>
                      <a:pt x="142" y="88"/>
                    </a:cubicBezTo>
                    <a:cubicBezTo>
                      <a:pt x="147" y="88"/>
                      <a:pt x="152" y="88"/>
                      <a:pt x="156" y="90"/>
                    </a:cubicBezTo>
                    <a:cubicBezTo>
                      <a:pt x="156" y="128"/>
                      <a:pt x="156" y="128"/>
                      <a:pt x="156" y="128"/>
                    </a:cubicBezTo>
                    <a:lnTo>
                      <a:pt x="195" y="128"/>
                    </a:lnTo>
                    <a:close/>
                    <a:moveTo>
                      <a:pt x="142" y="40"/>
                    </a:moveTo>
                    <a:cubicBezTo>
                      <a:pt x="137" y="40"/>
                      <a:pt x="133" y="41"/>
                      <a:pt x="128" y="41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6" y="41"/>
                      <a:pt x="156" y="41"/>
                      <a:pt x="156" y="41"/>
                    </a:cubicBezTo>
                    <a:cubicBezTo>
                      <a:pt x="152" y="41"/>
                      <a:pt x="147" y="40"/>
                      <a:pt x="142" y="40"/>
                    </a:cubicBezTo>
                    <a:close/>
                    <a:moveTo>
                      <a:pt x="40" y="142"/>
                    </a:moveTo>
                    <a:cubicBezTo>
                      <a:pt x="40" y="147"/>
                      <a:pt x="40" y="152"/>
                      <a:pt x="41" y="157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41" y="128"/>
                      <a:pt x="41" y="128"/>
                      <a:pt x="41" y="128"/>
                    </a:cubicBezTo>
                    <a:cubicBezTo>
                      <a:pt x="40" y="133"/>
                      <a:pt x="40" y="138"/>
                      <a:pt x="40" y="142"/>
                    </a:cubicBezTo>
                    <a:close/>
                    <a:moveTo>
                      <a:pt x="142" y="245"/>
                    </a:moveTo>
                    <a:cubicBezTo>
                      <a:pt x="147" y="245"/>
                      <a:pt x="152" y="244"/>
                      <a:pt x="156" y="244"/>
                    </a:cubicBezTo>
                    <a:cubicBezTo>
                      <a:pt x="156" y="285"/>
                      <a:pt x="156" y="285"/>
                      <a:pt x="156" y="285"/>
                    </a:cubicBezTo>
                    <a:cubicBezTo>
                      <a:pt x="128" y="285"/>
                      <a:pt x="128" y="285"/>
                      <a:pt x="128" y="285"/>
                    </a:cubicBezTo>
                    <a:cubicBezTo>
                      <a:pt x="128" y="244"/>
                      <a:pt x="128" y="244"/>
                      <a:pt x="128" y="244"/>
                    </a:cubicBezTo>
                    <a:cubicBezTo>
                      <a:pt x="133" y="244"/>
                      <a:pt x="137" y="245"/>
                      <a:pt x="142" y="245"/>
                    </a:cubicBezTo>
                    <a:close/>
                    <a:moveTo>
                      <a:pt x="245" y="142"/>
                    </a:moveTo>
                    <a:cubicBezTo>
                      <a:pt x="245" y="138"/>
                      <a:pt x="244" y="133"/>
                      <a:pt x="243" y="128"/>
                    </a:cubicBezTo>
                    <a:cubicBezTo>
                      <a:pt x="285" y="128"/>
                      <a:pt x="285" y="128"/>
                      <a:pt x="285" y="128"/>
                    </a:cubicBezTo>
                    <a:cubicBezTo>
                      <a:pt x="285" y="157"/>
                      <a:pt x="285" y="157"/>
                      <a:pt x="285" y="157"/>
                    </a:cubicBezTo>
                    <a:cubicBezTo>
                      <a:pt x="243" y="157"/>
                      <a:pt x="243" y="157"/>
                      <a:pt x="243" y="157"/>
                    </a:cubicBezTo>
                    <a:cubicBezTo>
                      <a:pt x="244" y="152"/>
                      <a:pt x="245" y="147"/>
                      <a:pt x="245" y="1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83943" tIns="41972" rIns="83943" bIns="4197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2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C61670F-E4C1-4CB4-9B74-E2795C4CB15B}"/>
              </a:ext>
            </a:extLst>
          </p:cNvPr>
          <p:cNvSpPr txBox="1"/>
          <p:nvPr/>
        </p:nvSpPr>
        <p:spPr>
          <a:xfrm>
            <a:off x="2095129" y="3336057"/>
            <a:ext cx="3545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love, life, forever, save, lights, shine,</a:t>
            </a:r>
          </a:p>
          <a:p>
            <a:r>
              <a:rPr lang="en-US" altLang="zh-CN" dirty="0"/>
              <a:t>screaming, wishing, walls, high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2E9CEC-E288-4D0F-8D8D-75504259E5EF}"/>
              </a:ext>
            </a:extLst>
          </p:cNvPr>
          <p:cNvSpPr txBox="1"/>
          <p:nvPr/>
        </p:nvSpPr>
        <p:spPr>
          <a:xfrm>
            <a:off x="7721443" y="3332723"/>
            <a:ext cx="3661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things, eyes, baby, night, remember, </a:t>
            </a:r>
          </a:p>
          <a:p>
            <a:r>
              <a:rPr lang="en-US" altLang="zh-CN" dirty="0"/>
              <a:t>thought, feel, knew, beautiful, girl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C29932A-AD56-4EE0-AC43-87C65355C895}"/>
              </a:ext>
            </a:extLst>
          </p:cNvPr>
          <p:cNvSpPr txBox="1"/>
          <p:nvPr/>
        </p:nvSpPr>
        <p:spPr>
          <a:xfrm>
            <a:off x="5692588" y="6544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42FBE55-8F46-433E-8AA6-8D081C6BAE1B}"/>
              </a:ext>
            </a:extLst>
          </p:cNvPr>
          <p:cNvSpPr txBox="1"/>
          <p:nvPr/>
        </p:nvSpPr>
        <p:spPr>
          <a:xfrm>
            <a:off x="2144903" y="4871883"/>
            <a:ext cx="339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live, watch, kiss, people, bring, </a:t>
            </a:r>
          </a:p>
          <a:p>
            <a:r>
              <a:rPr lang="en-US" altLang="zh-CN" dirty="0"/>
              <a:t>daylight, pretty, good, mine, today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739949D-463A-4E60-AEF0-F557FC91FB25}"/>
              </a:ext>
            </a:extLst>
          </p:cNvPr>
          <p:cNvSpPr txBox="1"/>
          <p:nvPr/>
        </p:nvSpPr>
        <p:spPr>
          <a:xfrm>
            <a:off x="7758952" y="4709668"/>
            <a:ext cx="36397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day, mind, forget, superman, lips, </a:t>
            </a:r>
          </a:p>
          <a:p>
            <a:r>
              <a:rPr lang="en-US" altLang="zh-CN" dirty="0"/>
              <a:t>pretenders, ground, someday, rocks, </a:t>
            </a:r>
          </a:p>
          <a:p>
            <a:r>
              <a:rPr lang="en-US" altLang="zh-CN" dirty="0"/>
              <a:t>smile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776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23"/>
          <p:cNvSpPr/>
          <p:nvPr/>
        </p:nvSpPr>
        <p:spPr>
          <a:xfrm>
            <a:off x="766763" y="1246158"/>
            <a:ext cx="9901238" cy="2362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4303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·</a:t>
            </a:r>
            <a:r>
              <a:rPr lang="zh-CN" altLang="en-US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接下来尝试另一个无监督学习方法</a:t>
            </a:r>
            <a:r>
              <a:rPr lang="en-US" altLang="zh-CN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K-Means</a:t>
            </a:r>
            <a:r>
              <a:rPr lang="zh-CN" altLang="en-US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聚类，以正向歌词为例</a:t>
            </a:r>
            <a:endParaRPr lang="en-US" altLang="zh-CN" sz="2000" dirty="0">
              <a:ln w="3175">
                <a:noFill/>
              </a:ln>
              <a:latin typeface="黑体" panose="02010609060101010101" pitchFamily="49" charset="-122"/>
              <a:ea typeface="黑体" panose="02010609060101010101" pitchFamily="49" charset="-122"/>
              <a:cs typeface="Segoe UI" pitchFamily="34" charset="0"/>
            </a:endParaRPr>
          </a:p>
          <a:p>
            <a:pPr defTabSz="124303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·</a:t>
            </a:r>
            <a:r>
              <a:rPr lang="zh-CN" altLang="en-US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首先计算文档中单词的</a:t>
            </a:r>
            <a:r>
              <a:rPr lang="en-US" altLang="zh-CN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TF-IDF</a:t>
            </a:r>
            <a:r>
              <a:rPr lang="zh-CN" altLang="en-US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值，获得单词的权重</a:t>
            </a:r>
            <a:endParaRPr lang="en-US" altLang="zh-CN" sz="2000" dirty="0">
              <a:ln w="3175">
                <a:noFill/>
              </a:ln>
              <a:latin typeface="黑体" panose="02010609060101010101" pitchFamily="49" charset="-122"/>
              <a:ea typeface="黑体" panose="02010609060101010101" pitchFamily="49" charset="-122"/>
              <a:cs typeface="Segoe UI" pitchFamily="34" charset="0"/>
            </a:endParaRPr>
          </a:p>
          <a:p>
            <a:pPr defTabSz="124303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·</a:t>
            </a:r>
            <a:r>
              <a:rPr lang="zh-CN" altLang="en-US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然后将权重代入</a:t>
            </a:r>
            <a:r>
              <a:rPr lang="en-US" altLang="zh-CN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PCA</a:t>
            </a:r>
            <a:r>
              <a:rPr lang="zh-CN" altLang="en-US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和</a:t>
            </a:r>
            <a:r>
              <a:rPr lang="en-US" altLang="zh-CN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TSNE</a:t>
            </a:r>
            <a:r>
              <a:rPr lang="zh-CN" altLang="en-US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两种模型中进行降维，经比较，</a:t>
            </a:r>
            <a:r>
              <a:rPr lang="en-US" altLang="zh-CN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TSNE</a:t>
            </a:r>
            <a:r>
              <a:rPr lang="zh-CN" altLang="en-US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效果较好</a:t>
            </a:r>
            <a:endParaRPr lang="en-US" altLang="zh-CN" sz="2000" dirty="0">
              <a:ln w="3175">
                <a:noFill/>
              </a:ln>
              <a:latin typeface="黑体" panose="02010609060101010101" pitchFamily="49" charset="-122"/>
              <a:ea typeface="黑体" panose="02010609060101010101" pitchFamily="49" charset="-122"/>
              <a:cs typeface="Segoe UI" pitchFamily="34" charset="0"/>
            </a:endParaRPr>
          </a:p>
          <a:p>
            <a:pPr defTabSz="124303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ln w="3175">
                <a:noFill/>
              </a:ln>
              <a:latin typeface="黑体" panose="02010609060101010101" pitchFamily="49" charset="-122"/>
              <a:ea typeface="黑体" panose="02010609060101010101" pitchFamily="49" charset="-122"/>
              <a:cs typeface="Segoe UI" pitchFamily="34" charset="0"/>
            </a:endParaRPr>
          </a:p>
          <a:p>
            <a:pPr defTabSz="124303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176" dirty="0">
              <a:ln w="3175">
                <a:noFill/>
              </a:ln>
              <a:latin typeface="黑体" panose="02010609060101010101" pitchFamily="49" charset="-122"/>
              <a:ea typeface="黑体" panose="02010609060101010101" pitchFamily="49" charset="-122"/>
              <a:cs typeface="Segoe UI" pitchFamily="34" charset="0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766763" y="857986"/>
            <a:ext cx="2117035" cy="165373"/>
            <a:chOff x="2218037" y="6272597"/>
            <a:chExt cx="2734179" cy="2135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07" name="组合 106"/>
            <p:cNvGrpSpPr/>
            <p:nvPr/>
          </p:nvGrpSpPr>
          <p:grpSpPr>
            <a:xfrm flipV="1">
              <a:off x="2218037" y="6272597"/>
              <a:ext cx="1341734" cy="213582"/>
              <a:chOff x="2218037" y="5369771"/>
              <a:chExt cx="5671594" cy="902826"/>
            </a:xfrm>
          </p:grpSpPr>
          <p:sp>
            <p:nvSpPr>
              <p:cNvPr id="114" name="矩形 113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 flipV="1">
              <a:off x="3610482" y="6272597"/>
              <a:ext cx="1341734" cy="213582"/>
              <a:chOff x="2218037" y="5369771"/>
              <a:chExt cx="5671594" cy="902826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19" name="文本框 118"/>
          <p:cNvSpPr txBox="1"/>
          <p:nvPr/>
        </p:nvSpPr>
        <p:spPr>
          <a:xfrm>
            <a:off x="756729" y="376123"/>
            <a:ext cx="1733167" cy="48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4303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n w="3175">
                  <a:noFill/>
                </a:ln>
                <a:solidFill>
                  <a:srgbClr val="CB7D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文本主题聚类</a:t>
            </a:r>
            <a:endParaRPr lang="en-US" altLang="zh-CN" sz="2000" b="1" dirty="0">
              <a:ln w="3175">
                <a:noFill/>
              </a:ln>
              <a:solidFill>
                <a:srgbClr val="CB7D40"/>
              </a:solidFill>
              <a:latin typeface="黑体" panose="02010609060101010101" pitchFamily="49" charset="-122"/>
              <a:ea typeface="黑体" panose="02010609060101010101" pitchFamily="49" charset="-122"/>
              <a:cs typeface="Segoe UI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D37BE2-F613-4623-9970-A04D8C0020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47" y="2186745"/>
            <a:ext cx="4926106" cy="49261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85AB528-C23B-4C3B-8AAF-EEDEF20F68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208" y="2196707"/>
            <a:ext cx="4926106" cy="492610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20DEF56-876D-4EE3-81A1-3E7C50BB16B6}"/>
              </a:ext>
            </a:extLst>
          </p:cNvPr>
          <p:cNvSpPr txBox="1"/>
          <p:nvPr/>
        </p:nvSpPr>
        <p:spPr>
          <a:xfrm>
            <a:off x="3639671" y="287767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PCA</a:t>
            </a:r>
            <a:r>
              <a:rPr lang="zh-CN" altLang="en-US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降维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6E5C19-EF2A-4447-A9E9-5B3D6DD9F31E}"/>
              </a:ext>
            </a:extLst>
          </p:cNvPr>
          <p:cNvSpPr txBox="1"/>
          <p:nvPr/>
        </p:nvSpPr>
        <p:spPr>
          <a:xfrm>
            <a:off x="8937445" y="2877670"/>
            <a:ext cx="1124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TSNE</a:t>
            </a:r>
            <a:r>
              <a:rPr lang="zh-CN" altLang="en-US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降维</a:t>
            </a:r>
          </a:p>
        </p:txBody>
      </p:sp>
    </p:spTree>
    <p:extLst>
      <p:ext uri="{BB962C8B-B14F-4D97-AF65-F5344CB8AC3E}">
        <p14:creationId xmlns:p14="http://schemas.microsoft.com/office/powerpoint/2010/main" val="378464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FDFDFD"/>
            </a:gs>
            <a:gs pos="100000">
              <a:schemeClr val="bg1">
                <a:lumMod val="9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66763" y="1808278"/>
            <a:ext cx="5995750" cy="3857025"/>
            <a:chOff x="1968283" y="808132"/>
            <a:chExt cx="3119085" cy="2006486"/>
          </a:xfrm>
        </p:grpSpPr>
        <p:sp>
          <p:nvSpPr>
            <p:cNvPr id="5" name="矩形 4"/>
            <p:cNvSpPr/>
            <p:nvPr/>
          </p:nvSpPr>
          <p:spPr>
            <a:xfrm rot="2656728">
              <a:off x="2916744" y="1773523"/>
              <a:ext cx="2170624" cy="1041095"/>
            </a:xfrm>
            <a:prstGeom prst="rect">
              <a:avLst/>
            </a:prstGeom>
            <a:gradFill flip="none" rotWithShape="1">
              <a:gsLst>
                <a:gs pos="0">
                  <a:srgbClr val="FDFDFD">
                    <a:alpha val="6000"/>
                  </a:srgbClr>
                </a:gs>
                <a:gs pos="100000">
                  <a:srgbClr val="D7DBDC"/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968283" y="808132"/>
              <a:ext cx="1499223" cy="1348030"/>
              <a:chOff x="2525103" y="467671"/>
              <a:chExt cx="2203995" cy="1981727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2525103" y="467671"/>
                <a:ext cx="730654" cy="730654"/>
                <a:chOff x="2544981" y="467671"/>
                <a:chExt cx="730654" cy="730654"/>
              </a:xfrm>
            </p:grpSpPr>
            <p:sp>
              <p:nvSpPr>
                <p:cNvPr id="23" name="任意多边形 22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任意多边形 23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 rot="18900000">
                <a:off x="2920247" y="618994"/>
                <a:ext cx="730654" cy="730654"/>
                <a:chOff x="2544981" y="467671"/>
                <a:chExt cx="730654" cy="730654"/>
              </a:xfrm>
            </p:grpSpPr>
            <p:sp>
              <p:nvSpPr>
                <p:cNvPr id="21" name="任意多边形 20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任意多边形 21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 rot="13500000">
                <a:off x="3457473" y="1149242"/>
                <a:ext cx="730654" cy="730654"/>
                <a:chOff x="2544981" y="467671"/>
                <a:chExt cx="730654" cy="730654"/>
              </a:xfrm>
            </p:grpSpPr>
            <p:sp>
              <p:nvSpPr>
                <p:cNvPr id="19" name="任意多边形 18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任意多边形 19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 rot="2700000">
                <a:off x="3458171" y="1172778"/>
                <a:ext cx="730654" cy="730654"/>
                <a:chOff x="2544981" y="467671"/>
                <a:chExt cx="730654" cy="730654"/>
              </a:xfrm>
            </p:grpSpPr>
            <p:sp>
              <p:nvSpPr>
                <p:cNvPr id="17" name="任意多边形 16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 rot="2700000">
                <a:off x="3992510" y="624829"/>
                <a:ext cx="730654" cy="730654"/>
                <a:chOff x="2544981" y="467671"/>
                <a:chExt cx="730654" cy="730654"/>
              </a:xfrm>
            </p:grpSpPr>
            <p:sp>
              <p:nvSpPr>
                <p:cNvPr id="15" name="任意多边形 14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任意多边形 15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 rot="8100000">
                <a:off x="3984389" y="1704690"/>
                <a:ext cx="744709" cy="744708"/>
                <a:chOff x="2544981" y="453616"/>
                <a:chExt cx="744709" cy="744708"/>
              </a:xfrm>
            </p:grpSpPr>
            <p:sp>
              <p:nvSpPr>
                <p:cNvPr id="13" name="任意多边形 12"/>
                <p:cNvSpPr/>
                <p:nvPr/>
              </p:nvSpPr>
              <p:spPr>
                <a:xfrm flipH="1">
                  <a:off x="2924363" y="453616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43" name="组合 42"/>
          <p:cNvGrpSpPr/>
          <p:nvPr/>
        </p:nvGrpSpPr>
        <p:grpSpPr>
          <a:xfrm>
            <a:off x="5571841" y="715840"/>
            <a:ext cx="779751" cy="3108344"/>
            <a:chOff x="5690735" y="1427910"/>
            <a:chExt cx="779751" cy="3108344"/>
          </a:xfrm>
        </p:grpSpPr>
        <p:sp>
          <p:nvSpPr>
            <p:cNvPr id="25" name="菱形 24"/>
            <p:cNvSpPr/>
            <p:nvPr/>
          </p:nvSpPr>
          <p:spPr>
            <a:xfrm>
              <a:off x="5708313" y="1429718"/>
              <a:ext cx="762173" cy="761059"/>
            </a:xfrm>
            <a:prstGeom prst="diamond">
              <a:avLst/>
            </a:prstGeom>
            <a:solidFill>
              <a:srgbClr val="7D755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菱形 25"/>
            <p:cNvSpPr/>
            <p:nvPr/>
          </p:nvSpPr>
          <p:spPr>
            <a:xfrm>
              <a:off x="5708313" y="2602456"/>
              <a:ext cx="762173" cy="761059"/>
            </a:xfrm>
            <a:prstGeom prst="diamond">
              <a:avLst/>
            </a:prstGeom>
            <a:solidFill>
              <a:srgbClr val="CB7D4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菱形 26"/>
            <p:cNvSpPr/>
            <p:nvPr/>
          </p:nvSpPr>
          <p:spPr>
            <a:xfrm>
              <a:off x="5690735" y="3775194"/>
              <a:ext cx="762173" cy="761060"/>
            </a:xfrm>
            <a:prstGeom prst="diamond">
              <a:avLst/>
            </a:prstGeom>
            <a:solidFill>
              <a:srgbClr val="6F868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831155" y="1427910"/>
              <a:ext cx="5164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Broadway" panose="04040905080B02020502" pitchFamily="82" charset="0"/>
                </a:rPr>
                <a:t>1</a:t>
              </a:r>
              <a:endParaRPr lang="zh-CN" altLang="en-US" sz="4000" dirty="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831155" y="2629042"/>
              <a:ext cx="5164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Broadway" panose="04040905080B02020502" pitchFamily="82" charset="0"/>
                </a:rPr>
                <a:t>2</a:t>
              </a:r>
              <a:endParaRPr lang="zh-CN" altLang="en-US" sz="4000" dirty="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831155" y="3801781"/>
              <a:ext cx="5164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Broadway" panose="04040905080B02020502" pitchFamily="82" charset="0"/>
                </a:rPr>
                <a:t>3</a:t>
              </a:r>
              <a:endParaRPr lang="zh-CN" altLang="en-US" sz="4000" dirty="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738728" y="749122"/>
            <a:ext cx="3305769" cy="648451"/>
            <a:chOff x="6738730" y="1729409"/>
            <a:chExt cx="3935896" cy="795416"/>
          </a:xfrm>
        </p:grpSpPr>
        <p:sp>
          <p:nvSpPr>
            <p:cNvPr id="29" name="矩形 28"/>
            <p:cNvSpPr/>
            <p:nvPr/>
          </p:nvSpPr>
          <p:spPr>
            <a:xfrm>
              <a:off x="6738730" y="1729409"/>
              <a:ext cx="3935896" cy="795416"/>
            </a:xfrm>
            <a:prstGeom prst="rect">
              <a:avLst/>
            </a:prstGeom>
            <a:solidFill>
              <a:srgbClr val="7D755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963666" y="1839596"/>
              <a:ext cx="2784968" cy="566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背景与过程概要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743392" y="1963764"/>
            <a:ext cx="3301109" cy="644423"/>
            <a:chOff x="6738730" y="1729409"/>
            <a:chExt cx="3935896" cy="795416"/>
          </a:xfrm>
          <a:solidFill>
            <a:srgbClr val="CB7D40"/>
          </a:solidFill>
        </p:grpSpPr>
        <p:sp>
          <p:nvSpPr>
            <p:cNvPr id="38" name="矩形 37"/>
            <p:cNvSpPr/>
            <p:nvPr/>
          </p:nvSpPr>
          <p:spPr>
            <a:xfrm>
              <a:off x="6738730" y="1729409"/>
              <a:ext cx="3935896" cy="79541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958425" y="1816394"/>
              <a:ext cx="3209376" cy="569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</a:lstStyle>
            <a:p>
              <a:r>
                <a:rPr lang="zh-CN" altLang="en-US" dirty="0"/>
                <a:t>数据获取与预处理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732806" y="3124894"/>
            <a:ext cx="3301109" cy="644422"/>
            <a:chOff x="6738730" y="1729409"/>
            <a:chExt cx="3935896" cy="795416"/>
          </a:xfrm>
          <a:solidFill>
            <a:srgbClr val="6F8683"/>
          </a:solidFill>
        </p:grpSpPr>
        <p:sp>
          <p:nvSpPr>
            <p:cNvPr id="41" name="矩形 40"/>
            <p:cNvSpPr/>
            <p:nvPr/>
          </p:nvSpPr>
          <p:spPr>
            <a:xfrm>
              <a:off x="6738730" y="1729409"/>
              <a:ext cx="3935896" cy="79541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971046" y="1851880"/>
              <a:ext cx="3155860" cy="56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</a:lstStyle>
            <a:p>
              <a:r>
                <a:rPr lang="zh-CN" altLang="en-US" dirty="0"/>
                <a:t>数据探索与可视化</a:t>
              </a: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D0276CFE-B862-41E5-916F-11B021D7F611}"/>
              </a:ext>
            </a:extLst>
          </p:cNvPr>
          <p:cNvGrpSpPr/>
          <p:nvPr/>
        </p:nvGrpSpPr>
        <p:grpSpPr>
          <a:xfrm>
            <a:off x="6738729" y="4352901"/>
            <a:ext cx="3305771" cy="644422"/>
            <a:chOff x="6738730" y="1729409"/>
            <a:chExt cx="3935896" cy="795416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70B3E5D-C0B1-4786-8EF6-807D7D050DF6}"/>
                </a:ext>
              </a:extLst>
            </p:cNvPr>
            <p:cNvSpPr/>
            <p:nvPr/>
          </p:nvSpPr>
          <p:spPr>
            <a:xfrm>
              <a:off x="6738730" y="1729409"/>
              <a:ext cx="3935896" cy="795416"/>
            </a:xfrm>
            <a:prstGeom prst="rect">
              <a:avLst/>
            </a:prstGeom>
            <a:solidFill>
              <a:srgbClr val="7D755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8138912E-111B-4D9F-91A0-3BD933FBEC85}"/>
                </a:ext>
              </a:extLst>
            </p:cNvPr>
            <p:cNvSpPr txBox="1"/>
            <p:nvPr/>
          </p:nvSpPr>
          <p:spPr>
            <a:xfrm>
              <a:off x="6963665" y="1829650"/>
              <a:ext cx="2418523" cy="56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文本主题聚类</a:t>
              </a:r>
            </a:p>
          </p:txBody>
        </p:sp>
      </p:grpSp>
      <p:sp>
        <p:nvSpPr>
          <p:cNvPr id="49" name="菱形 48">
            <a:extLst>
              <a:ext uri="{FF2B5EF4-FFF2-40B4-BE49-F238E27FC236}">
                <a16:creationId xmlns:a16="http://schemas.microsoft.com/office/drawing/2014/main" id="{F2819E61-B550-40DB-9CFD-D9BC626B2BF8}"/>
              </a:ext>
            </a:extLst>
          </p:cNvPr>
          <p:cNvSpPr/>
          <p:nvPr/>
        </p:nvSpPr>
        <p:spPr>
          <a:xfrm>
            <a:off x="5571840" y="4262851"/>
            <a:ext cx="762173" cy="761059"/>
          </a:xfrm>
          <a:prstGeom prst="diamond">
            <a:avLst/>
          </a:prstGeom>
          <a:solidFill>
            <a:srgbClr val="7D755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48A6D4C-19CA-4FFF-AB34-800C1EA67136}"/>
              </a:ext>
            </a:extLst>
          </p:cNvPr>
          <p:cNvSpPr txBox="1"/>
          <p:nvPr/>
        </p:nvSpPr>
        <p:spPr>
          <a:xfrm>
            <a:off x="5694682" y="4289437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40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51" name="菱形 50">
            <a:extLst>
              <a:ext uri="{FF2B5EF4-FFF2-40B4-BE49-F238E27FC236}">
                <a16:creationId xmlns:a16="http://schemas.microsoft.com/office/drawing/2014/main" id="{CA5144BE-E29F-40DA-B779-CF28BCE41FE8}"/>
              </a:ext>
            </a:extLst>
          </p:cNvPr>
          <p:cNvSpPr/>
          <p:nvPr/>
        </p:nvSpPr>
        <p:spPr>
          <a:xfrm>
            <a:off x="5589418" y="5462577"/>
            <a:ext cx="762173" cy="761059"/>
          </a:xfrm>
          <a:prstGeom prst="diamond">
            <a:avLst/>
          </a:prstGeom>
          <a:solidFill>
            <a:srgbClr val="CB7D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579894F-E436-42BD-BFC6-4481B799D7DD}"/>
              </a:ext>
            </a:extLst>
          </p:cNvPr>
          <p:cNvGrpSpPr/>
          <p:nvPr/>
        </p:nvGrpSpPr>
        <p:grpSpPr>
          <a:xfrm>
            <a:off x="6732805" y="5520894"/>
            <a:ext cx="3301109" cy="644423"/>
            <a:chOff x="6738730" y="1729409"/>
            <a:chExt cx="3935896" cy="795416"/>
          </a:xfrm>
          <a:solidFill>
            <a:srgbClr val="CB7D40"/>
          </a:solidFill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3E4A904-452F-475A-8ACE-426FFB9E1B15}"/>
                </a:ext>
              </a:extLst>
            </p:cNvPr>
            <p:cNvSpPr/>
            <p:nvPr/>
          </p:nvSpPr>
          <p:spPr>
            <a:xfrm>
              <a:off x="6738730" y="1729409"/>
              <a:ext cx="3935896" cy="79541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2411335-C96C-4BDC-9801-D8080AA4774D}"/>
                </a:ext>
              </a:extLst>
            </p:cNvPr>
            <p:cNvSpPr txBox="1"/>
            <p:nvPr/>
          </p:nvSpPr>
          <p:spPr>
            <a:xfrm>
              <a:off x="6971048" y="1842198"/>
              <a:ext cx="2054979" cy="569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</a:lstStyle>
            <a:p>
              <a:r>
                <a:rPr lang="zh-CN" altLang="en-US" dirty="0"/>
                <a:t>总结与改进</a:t>
              </a:r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F92D441C-5E2F-4325-A02E-995141FF9025}"/>
              </a:ext>
            </a:extLst>
          </p:cNvPr>
          <p:cNvSpPr txBox="1"/>
          <p:nvPr/>
        </p:nvSpPr>
        <p:spPr>
          <a:xfrm>
            <a:off x="5712261" y="5489162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Broadway" panose="04040905080B02020502" pitchFamily="82" charset="0"/>
              </a:rPr>
              <a:t>5</a:t>
            </a:r>
            <a:endParaRPr lang="zh-CN" altLang="en-US" sz="40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925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23"/>
          <p:cNvSpPr/>
          <p:nvPr/>
        </p:nvSpPr>
        <p:spPr>
          <a:xfrm>
            <a:off x="766763" y="1246158"/>
            <a:ext cx="9901238" cy="481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4303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·</a:t>
            </a:r>
            <a:r>
              <a:rPr lang="zh-CN" altLang="en-US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使用</a:t>
            </a:r>
            <a:r>
              <a:rPr lang="en-US" altLang="zh-CN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TSNE</a:t>
            </a:r>
            <a:r>
              <a:rPr lang="zh-CN" altLang="en-US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降维结果进行聚类，得到结果如图：</a:t>
            </a:r>
          </a:p>
        </p:txBody>
      </p:sp>
      <p:grpSp>
        <p:nvGrpSpPr>
          <p:cNvPr id="106" name="组合 105"/>
          <p:cNvGrpSpPr/>
          <p:nvPr/>
        </p:nvGrpSpPr>
        <p:grpSpPr>
          <a:xfrm>
            <a:off x="766763" y="857986"/>
            <a:ext cx="2117035" cy="165373"/>
            <a:chOff x="2218037" y="6272597"/>
            <a:chExt cx="2734179" cy="2135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07" name="组合 106"/>
            <p:cNvGrpSpPr/>
            <p:nvPr/>
          </p:nvGrpSpPr>
          <p:grpSpPr>
            <a:xfrm flipV="1">
              <a:off x="2218037" y="6272597"/>
              <a:ext cx="1341734" cy="213582"/>
              <a:chOff x="2218037" y="5369771"/>
              <a:chExt cx="5671594" cy="902826"/>
            </a:xfrm>
          </p:grpSpPr>
          <p:sp>
            <p:nvSpPr>
              <p:cNvPr id="114" name="矩形 113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 flipV="1">
              <a:off x="3610482" y="6272597"/>
              <a:ext cx="1341734" cy="213582"/>
              <a:chOff x="2218037" y="5369771"/>
              <a:chExt cx="5671594" cy="902826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19" name="文本框 118"/>
          <p:cNvSpPr txBox="1"/>
          <p:nvPr/>
        </p:nvSpPr>
        <p:spPr>
          <a:xfrm>
            <a:off x="754159" y="394255"/>
            <a:ext cx="1733167" cy="48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4303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n w="3175">
                  <a:noFill/>
                </a:ln>
                <a:solidFill>
                  <a:srgbClr val="CB7D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文本主题聚类</a:t>
            </a:r>
            <a:endParaRPr lang="en-US" altLang="zh-CN" sz="2000" b="1" dirty="0">
              <a:ln w="3175">
                <a:noFill/>
              </a:ln>
              <a:solidFill>
                <a:srgbClr val="CB7D40"/>
              </a:solidFill>
              <a:latin typeface="黑体" panose="02010609060101010101" pitchFamily="49" charset="-122"/>
              <a:ea typeface="黑体" panose="02010609060101010101" pitchFamily="49" charset="-122"/>
              <a:cs typeface="Segoe UI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FD7487-5D72-4D10-B324-40AB1E1F16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3" y="1023359"/>
            <a:ext cx="6952130" cy="64430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25DA499-56CB-4C01-891C-7ABC122E64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854" y="2177034"/>
            <a:ext cx="5486411" cy="3657607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F371D49-FCC9-4964-BFB5-9529F9B68AB8}"/>
              </a:ext>
            </a:extLst>
          </p:cNvPr>
          <p:cNvCxnSpPr/>
          <p:nvPr/>
        </p:nvCxnSpPr>
        <p:spPr>
          <a:xfrm>
            <a:off x="2059051" y="2177034"/>
            <a:ext cx="1482008" cy="2054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7B366C8-602B-47EE-81CE-77A985ECD0C0}"/>
              </a:ext>
            </a:extLst>
          </p:cNvPr>
          <p:cNvCxnSpPr/>
          <p:nvPr/>
        </p:nvCxnSpPr>
        <p:spPr>
          <a:xfrm flipH="1">
            <a:off x="2581835" y="4231341"/>
            <a:ext cx="959224" cy="2232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AD315C7-1588-4A41-BFBE-44C70314CDF4}"/>
              </a:ext>
            </a:extLst>
          </p:cNvPr>
          <p:cNvCxnSpPr/>
          <p:nvPr/>
        </p:nvCxnSpPr>
        <p:spPr>
          <a:xfrm>
            <a:off x="3541059" y="4231341"/>
            <a:ext cx="2752165" cy="449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1E8CDF4-202B-4031-AA6F-08CFD719AEDF}"/>
              </a:ext>
            </a:extLst>
          </p:cNvPr>
          <p:cNvSpPr txBox="1"/>
          <p:nvPr/>
        </p:nvSpPr>
        <p:spPr>
          <a:xfrm>
            <a:off x="7741191" y="2075495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通过轮廓系数确定最佳聚类数为</a:t>
            </a:r>
            <a:r>
              <a:rPr lang="en-US" altLang="zh-CN" sz="18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273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 rot="10800000">
            <a:off x="11266026" y="2539539"/>
            <a:ext cx="925974" cy="1851948"/>
          </a:xfrm>
          <a:custGeom>
            <a:avLst/>
            <a:gdLst>
              <a:gd name="connsiteX0" fmla="*/ 0 w 925974"/>
              <a:gd name="connsiteY0" fmla="*/ 0 h 1851948"/>
              <a:gd name="connsiteX1" fmla="*/ 925974 w 925974"/>
              <a:gd name="connsiteY1" fmla="*/ 925974 h 1851948"/>
              <a:gd name="connsiteX2" fmla="*/ 0 w 925974"/>
              <a:gd name="connsiteY2" fmla="*/ 1851948 h 185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974" h="1851948">
                <a:moveTo>
                  <a:pt x="0" y="0"/>
                </a:moveTo>
                <a:lnTo>
                  <a:pt x="925974" y="925974"/>
                </a:lnTo>
                <a:lnTo>
                  <a:pt x="0" y="1851948"/>
                </a:lnTo>
                <a:close/>
              </a:path>
            </a:pathLst>
          </a:custGeom>
          <a:solidFill>
            <a:srgbClr val="6F86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658204" y="1999887"/>
            <a:ext cx="2945154" cy="2945154"/>
            <a:chOff x="4658204" y="1999887"/>
            <a:chExt cx="2945154" cy="2945154"/>
          </a:xfrm>
        </p:grpSpPr>
        <p:sp>
          <p:nvSpPr>
            <p:cNvPr id="13" name="菱形 12"/>
            <p:cNvSpPr/>
            <p:nvPr/>
          </p:nvSpPr>
          <p:spPr>
            <a:xfrm>
              <a:off x="4658204" y="1999887"/>
              <a:ext cx="2945154" cy="2945154"/>
            </a:xfrm>
            <a:prstGeom prst="diamond">
              <a:avLst/>
            </a:prstGeom>
            <a:solidFill>
              <a:srgbClr val="CB7D4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753071" y="2438795"/>
              <a:ext cx="73129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>
                  <a:solidFill>
                    <a:schemeClr val="bg1"/>
                  </a:solidFill>
                  <a:latin typeface="Broadway" panose="04040905080B02020502" pitchFamily="82" charset="0"/>
                </a:rPr>
                <a:t>5</a:t>
              </a:r>
              <a:endParaRPr lang="zh-CN" altLang="en-US" sz="6600" dirty="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5211667" y="3472464"/>
              <a:ext cx="183822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5747187" y="3546791"/>
              <a:ext cx="69762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总结</a:t>
              </a:r>
              <a:endPara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与</a:t>
              </a:r>
              <a:endPara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改进</a:t>
              </a:r>
              <a:endPara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0" y="2539539"/>
            <a:ext cx="925974" cy="1851948"/>
          </a:xfrm>
          <a:custGeom>
            <a:avLst/>
            <a:gdLst>
              <a:gd name="connsiteX0" fmla="*/ 0 w 925974"/>
              <a:gd name="connsiteY0" fmla="*/ 0 h 1851948"/>
              <a:gd name="connsiteX1" fmla="*/ 925974 w 925974"/>
              <a:gd name="connsiteY1" fmla="*/ 925974 h 1851948"/>
              <a:gd name="connsiteX2" fmla="*/ 0 w 925974"/>
              <a:gd name="connsiteY2" fmla="*/ 1851948 h 185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974" h="1851948">
                <a:moveTo>
                  <a:pt x="0" y="0"/>
                </a:moveTo>
                <a:lnTo>
                  <a:pt x="925974" y="925974"/>
                </a:lnTo>
                <a:lnTo>
                  <a:pt x="0" y="1851948"/>
                </a:lnTo>
                <a:close/>
              </a:path>
            </a:pathLst>
          </a:custGeom>
          <a:solidFill>
            <a:srgbClr val="6F86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668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766763" y="857986"/>
            <a:ext cx="2117035" cy="165373"/>
            <a:chOff x="2218037" y="6272597"/>
            <a:chExt cx="2734179" cy="2135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0" name="组合 29"/>
            <p:cNvGrpSpPr/>
            <p:nvPr/>
          </p:nvGrpSpPr>
          <p:grpSpPr>
            <a:xfrm flipV="1">
              <a:off x="2218037" y="6272597"/>
              <a:ext cx="1341734" cy="213582"/>
              <a:chOff x="2218037" y="5369771"/>
              <a:chExt cx="5671594" cy="902826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 flipV="1">
              <a:off x="3610482" y="6272597"/>
              <a:ext cx="1341734" cy="213582"/>
              <a:chOff x="2218037" y="5369771"/>
              <a:chExt cx="5671594" cy="902826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2" name="文本框 41"/>
          <p:cNvSpPr txBox="1"/>
          <p:nvPr/>
        </p:nvSpPr>
        <p:spPr>
          <a:xfrm>
            <a:off x="848698" y="309911"/>
            <a:ext cx="1731564" cy="559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4303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n w="3175">
                  <a:noFill/>
                </a:ln>
                <a:solidFill>
                  <a:srgbClr val="CB7D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总结与改进</a:t>
            </a:r>
            <a:endParaRPr lang="en-US" altLang="zh-CN" sz="2400" b="1" dirty="0">
              <a:ln w="3175">
                <a:noFill/>
              </a:ln>
              <a:solidFill>
                <a:srgbClr val="CB7D40"/>
              </a:solidFill>
              <a:latin typeface="黑体" panose="02010609060101010101" pitchFamily="49" charset="-122"/>
              <a:ea typeface="黑体" panose="02010609060101010101" pitchFamily="49" charset="-122"/>
              <a:cs typeface="Segoe UI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08CD9C7-9A5E-4578-8742-F5F6E4AE7B34}"/>
              </a:ext>
            </a:extLst>
          </p:cNvPr>
          <p:cNvSpPr txBox="1"/>
          <p:nvPr/>
        </p:nvSpPr>
        <p:spPr>
          <a:xfrm>
            <a:off x="756332" y="1497105"/>
            <a:ext cx="8956298" cy="4385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ln w="3175">
                  <a:noFill/>
                </a:ln>
                <a:solidFill>
                  <a:srgbClr val="CB7D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结论：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·Taylor Swift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大多数歌曲是积极正面的，而且大多数是关于爱情、自我成长的蜕变；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也有一部分歌曲情绪较为负面，有被流言蜚语中伤后的愤怒，也有失恋后的悲伤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2.73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歌手的个人经历和当时的心境会极大地影响创作内容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歌手通过歌词传递自己的思想和价值观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124303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800" b="1" dirty="0">
                <a:ln w="3175">
                  <a:noFill/>
                </a:ln>
                <a:solidFill>
                  <a:srgbClr val="CB7D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不足：</a:t>
            </a:r>
            <a:endParaRPr lang="en-US" altLang="zh-CN" sz="1800" b="1" dirty="0">
              <a:ln w="3175">
                <a:noFill/>
              </a:ln>
              <a:solidFill>
                <a:srgbClr val="CB7D40"/>
              </a:solidFill>
              <a:latin typeface="黑体" panose="02010609060101010101" pitchFamily="49" charset="-122"/>
              <a:ea typeface="黑体" panose="02010609060101010101" pitchFamily="49" charset="-122"/>
              <a:cs typeface="Segoe UI" pitchFamily="34" charset="0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textblob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包中直接应用内置词典对文本进行单个词评分后累加，缺少上下文关联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聚类过程可使用深度学习框架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LSTM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进行改进，主题分析可更加准确</a:t>
            </a:r>
          </a:p>
        </p:txBody>
      </p:sp>
    </p:spTree>
    <p:extLst>
      <p:ext uri="{BB962C8B-B14F-4D97-AF65-F5344CB8AC3E}">
        <p14:creationId xmlns:p14="http://schemas.microsoft.com/office/powerpoint/2010/main" val="3143858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6171728" y="1110216"/>
            <a:ext cx="2709675" cy="2709675"/>
          </a:xfrm>
          <a:prstGeom prst="diamond">
            <a:avLst/>
          </a:prstGeom>
          <a:solidFill>
            <a:srgbClr val="CB7D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菱形 2"/>
          <p:cNvSpPr/>
          <p:nvPr/>
        </p:nvSpPr>
        <p:spPr>
          <a:xfrm>
            <a:off x="8001404" y="2546333"/>
            <a:ext cx="1992388" cy="1992388"/>
          </a:xfrm>
          <a:prstGeom prst="diamond">
            <a:avLst/>
          </a:prstGeom>
          <a:solidFill>
            <a:srgbClr val="6F868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菱形 3"/>
          <p:cNvSpPr/>
          <p:nvPr/>
        </p:nvSpPr>
        <p:spPr>
          <a:xfrm>
            <a:off x="7279341" y="3636879"/>
            <a:ext cx="1247753" cy="1247753"/>
          </a:xfrm>
          <a:prstGeom prst="diamond">
            <a:avLst/>
          </a:prstGeom>
          <a:solidFill>
            <a:srgbClr val="A292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528864" y="3188584"/>
            <a:ext cx="3360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6F4D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</a:rPr>
              <a:t>Thank you!</a:t>
            </a:r>
            <a:endParaRPr lang="zh-CN" altLang="en-US" sz="4000" dirty="0">
              <a:solidFill>
                <a:srgbClr val="6F4D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anose="04040905080B02020502" pitchFamily="82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070008" y="6071439"/>
            <a:ext cx="6051983" cy="472753"/>
            <a:chOff x="2218037" y="6272597"/>
            <a:chExt cx="2734179" cy="2135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" name="组合 6"/>
            <p:cNvGrpSpPr/>
            <p:nvPr/>
          </p:nvGrpSpPr>
          <p:grpSpPr>
            <a:xfrm flipV="1">
              <a:off x="2218037" y="6272597"/>
              <a:ext cx="1341734" cy="213582"/>
              <a:chOff x="2218037" y="5369771"/>
              <a:chExt cx="5671594" cy="902826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3610482" y="6272597"/>
              <a:ext cx="1341734" cy="213582"/>
              <a:chOff x="2218037" y="5369771"/>
              <a:chExt cx="5671594" cy="902826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752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菱形 12"/>
          <p:cNvSpPr/>
          <p:nvPr/>
        </p:nvSpPr>
        <p:spPr>
          <a:xfrm>
            <a:off x="4658204" y="1999887"/>
            <a:ext cx="2945154" cy="2945154"/>
          </a:xfrm>
          <a:prstGeom prst="diamond">
            <a:avLst/>
          </a:prstGeom>
          <a:solidFill>
            <a:srgbClr val="CB7D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任意多边形 6"/>
          <p:cNvSpPr/>
          <p:nvPr/>
        </p:nvSpPr>
        <p:spPr>
          <a:xfrm rot="10800000">
            <a:off x="11266026" y="2539539"/>
            <a:ext cx="925974" cy="1851948"/>
          </a:xfrm>
          <a:custGeom>
            <a:avLst/>
            <a:gdLst>
              <a:gd name="connsiteX0" fmla="*/ 0 w 925974"/>
              <a:gd name="connsiteY0" fmla="*/ 0 h 1851948"/>
              <a:gd name="connsiteX1" fmla="*/ 925974 w 925974"/>
              <a:gd name="connsiteY1" fmla="*/ 925974 h 1851948"/>
              <a:gd name="connsiteX2" fmla="*/ 0 w 925974"/>
              <a:gd name="connsiteY2" fmla="*/ 1851948 h 185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974" h="1851948">
                <a:moveTo>
                  <a:pt x="0" y="0"/>
                </a:moveTo>
                <a:lnTo>
                  <a:pt x="925974" y="925974"/>
                </a:lnTo>
                <a:lnTo>
                  <a:pt x="0" y="1851948"/>
                </a:lnTo>
                <a:close/>
              </a:path>
            </a:pathLst>
          </a:custGeom>
          <a:solidFill>
            <a:srgbClr val="6F86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753071" y="2438795"/>
            <a:ext cx="7312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6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211667" y="3472464"/>
            <a:ext cx="183822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525486" y="3490471"/>
            <a:ext cx="1210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背景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过程概要</a:t>
            </a:r>
          </a:p>
        </p:txBody>
      </p:sp>
      <p:sp>
        <p:nvSpPr>
          <p:cNvPr id="9" name="任意多边形 8"/>
          <p:cNvSpPr/>
          <p:nvPr/>
        </p:nvSpPr>
        <p:spPr>
          <a:xfrm>
            <a:off x="0" y="2539539"/>
            <a:ext cx="925974" cy="1851948"/>
          </a:xfrm>
          <a:custGeom>
            <a:avLst/>
            <a:gdLst>
              <a:gd name="connsiteX0" fmla="*/ 0 w 925974"/>
              <a:gd name="connsiteY0" fmla="*/ 0 h 1851948"/>
              <a:gd name="connsiteX1" fmla="*/ 925974 w 925974"/>
              <a:gd name="connsiteY1" fmla="*/ 925974 h 1851948"/>
              <a:gd name="connsiteX2" fmla="*/ 0 w 925974"/>
              <a:gd name="connsiteY2" fmla="*/ 1851948 h 185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974" h="1851948">
                <a:moveTo>
                  <a:pt x="0" y="0"/>
                </a:moveTo>
                <a:lnTo>
                  <a:pt x="925974" y="925974"/>
                </a:lnTo>
                <a:lnTo>
                  <a:pt x="0" y="1851948"/>
                </a:lnTo>
                <a:close/>
              </a:path>
            </a:pathLst>
          </a:custGeom>
          <a:solidFill>
            <a:srgbClr val="6F86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141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23"/>
          <p:cNvSpPr/>
          <p:nvPr/>
        </p:nvSpPr>
        <p:spPr>
          <a:xfrm>
            <a:off x="766763" y="1246158"/>
            <a:ext cx="9901238" cy="94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4303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·</a:t>
            </a:r>
            <a:r>
              <a:rPr lang="zh-CN" altLang="en-US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当代现象级爆火歌手</a:t>
            </a:r>
            <a:endParaRPr lang="en-US" altLang="zh-CN" sz="2000" dirty="0">
              <a:ln w="3175">
                <a:noFill/>
              </a:ln>
              <a:latin typeface="黑体" panose="02010609060101010101" pitchFamily="49" charset="-122"/>
              <a:ea typeface="黑体" panose="02010609060101010101" pitchFamily="49" charset="-122"/>
              <a:cs typeface="Segoe UI" pitchFamily="34" charset="0"/>
            </a:endParaRPr>
          </a:p>
          <a:p>
            <a:pPr defTabSz="124303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·</a:t>
            </a:r>
            <a:r>
              <a:rPr lang="zh-CN" altLang="en-US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研究当下流行、喜好的趋势，创作影响因素</a:t>
            </a:r>
          </a:p>
        </p:txBody>
      </p:sp>
      <p:grpSp>
        <p:nvGrpSpPr>
          <p:cNvPr id="106" name="组合 105"/>
          <p:cNvGrpSpPr/>
          <p:nvPr/>
        </p:nvGrpSpPr>
        <p:grpSpPr>
          <a:xfrm>
            <a:off x="766763" y="857986"/>
            <a:ext cx="2117035" cy="165373"/>
            <a:chOff x="2218037" y="6272597"/>
            <a:chExt cx="2734179" cy="2135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07" name="组合 106"/>
            <p:cNvGrpSpPr/>
            <p:nvPr/>
          </p:nvGrpSpPr>
          <p:grpSpPr>
            <a:xfrm flipV="1">
              <a:off x="2218037" y="6272597"/>
              <a:ext cx="1341734" cy="213582"/>
              <a:chOff x="2218037" y="5369771"/>
              <a:chExt cx="5671594" cy="902826"/>
            </a:xfrm>
          </p:grpSpPr>
          <p:sp>
            <p:nvSpPr>
              <p:cNvPr id="114" name="矩形 113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 flipV="1">
              <a:off x="3610482" y="6272597"/>
              <a:ext cx="1341734" cy="213582"/>
              <a:chOff x="2218037" y="5369771"/>
              <a:chExt cx="5671594" cy="902826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19" name="文本框 118"/>
          <p:cNvSpPr txBox="1"/>
          <p:nvPr/>
        </p:nvSpPr>
        <p:spPr>
          <a:xfrm>
            <a:off x="754159" y="394255"/>
            <a:ext cx="1217000" cy="48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4303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n w="3175">
                  <a:noFill/>
                </a:ln>
                <a:solidFill>
                  <a:srgbClr val="CB7D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背景介绍</a:t>
            </a:r>
            <a:endParaRPr lang="en-US" altLang="zh-CN" sz="2000" b="1" dirty="0">
              <a:ln w="3175">
                <a:noFill/>
              </a:ln>
              <a:solidFill>
                <a:srgbClr val="CB7D40"/>
              </a:solidFill>
              <a:latin typeface="黑体" panose="02010609060101010101" pitchFamily="49" charset="-122"/>
              <a:ea typeface="黑体" panose="02010609060101010101" pitchFamily="49" charset="-122"/>
              <a:cs typeface="Segoe UI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EBA85B-E1D4-4183-8AA3-6D660D462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64" y="2412485"/>
            <a:ext cx="4285537" cy="40512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E0A397E-C771-4EB6-A73E-BE85C4BCE2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30" y="2412486"/>
            <a:ext cx="4004334" cy="405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7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766763" y="857986"/>
            <a:ext cx="2117035" cy="165373"/>
            <a:chOff x="2218037" y="6272597"/>
            <a:chExt cx="2734179" cy="2135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1" name="组合 40"/>
            <p:cNvGrpSpPr/>
            <p:nvPr/>
          </p:nvGrpSpPr>
          <p:grpSpPr>
            <a:xfrm flipV="1">
              <a:off x="2218037" y="6272597"/>
              <a:ext cx="1341734" cy="213582"/>
              <a:chOff x="2218037" y="5369771"/>
              <a:chExt cx="5671594" cy="902826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 flipV="1">
              <a:off x="3610482" y="6272597"/>
              <a:ext cx="1341734" cy="213582"/>
              <a:chOff x="2218037" y="5369771"/>
              <a:chExt cx="5671594" cy="902826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8" name="文本框 97"/>
          <p:cNvSpPr txBox="1"/>
          <p:nvPr/>
        </p:nvSpPr>
        <p:spPr>
          <a:xfrm>
            <a:off x="734446" y="396321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n w="3175">
                  <a:noFill/>
                </a:ln>
                <a:solidFill>
                  <a:srgbClr val="CB7D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过程概要</a:t>
            </a:r>
            <a:endParaRPr lang="en-US" altLang="zh-CN" sz="2400" b="1" dirty="0">
              <a:ln w="3175">
                <a:noFill/>
              </a:ln>
              <a:solidFill>
                <a:srgbClr val="CB7D40"/>
              </a:solidFill>
              <a:latin typeface="黑体" panose="02010609060101010101" pitchFamily="49" charset="-122"/>
              <a:ea typeface="黑体" panose="02010609060101010101" pitchFamily="49" charset="-122"/>
              <a:cs typeface="Segoe UI" pitchFamily="34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24FCF924-A0A2-4F68-97B0-6B7B70A011A9}"/>
              </a:ext>
            </a:extLst>
          </p:cNvPr>
          <p:cNvSpPr/>
          <p:nvPr/>
        </p:nvSpPr>
        <p:spPr>
          <a:xfrm>
            <a:off x="9802208" y="4898246"/>
            <a:ext cx="1098873" cy="551057"/>
          </a:xfrm>
          <a:prstGeom prst="rect">
            <a:avLst/>
          </a:prstGeom>
          <a:solidFill>
            <a:srgbClr val="7D755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LDA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9075F2E-E8CF-431E-B268-516E39A819E9}"/>
              </a:ext>
            </a:extLst>
          </p:cNvPr>
          <p:cNvSpPr/>
          <p:nvPr/>
        </p:nvSpPr>
        <p:spPr>
          <a:xfrm rot="10800000" flipV="1">
            <a:off x="1886899" y="1651732"/>
            <a:ext cx="953268" cy="634655"/>
          </a:xfrm>
          <a:prstGeom prst="rect">
            <a:avLst/>
          </a:prstGeom>
          <a:solidFill>
            <a:srgbClr val="E6B87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小写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B1F91415-99DC-44B1-8041-0D4218A02BAC}"/>
              </a:ext>
            </a:extLst>
          </p:cNvPr>
          <p:cNvSpPr/>
          <p:nvPr/>
        </p:nvSpPr>
        <p:spPr>
          <a:xfrm rot="10800000" flipV="1">
            <a:off x="3180375" y="2987774"/>
            <a:ext cx="1478260" cy="882451"/>
          </a:xfrm>
          <a:prstGeom prst="rect">
            <a:avLst/>
          </a:prstGeom>
          <a:solidFill>
            <a:srgbClr val="6F868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数据预处理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7D415B25-7C36-4CE8-9D3A-509A2B25A9A9}"/>
              </a:ext>
            </a:extLst>
          </p:cNvPr>
          <p:cNvSpPr/>
          <p:nvPr/>
        </p:nvSpPr>
        <p:spPr>
          <a:xfrm rot="10800000" flipV="1">
            <a:off x="5476569" y="2987775"/>
            <a:ext cx="1478260" cy="882451"/>
          </a:xfrm>
          <a:prstGeom prst="rect">
            <a:avLst/>
          </a:prstGeom>
          <a:solidFill>
            <a:srgbClr val="6F868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数据探索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8F6AF30B-ABFB-4D01-BE13-5F51349CAEA9}"/>
              </a:ext>
            </a:extLst>
          </p:cNvPr>
          <p:cNvSpPr/>
          <p:nvPr/>
        </p:nvSpPr>
        <p:spPr>
          <a:xfrm rot="10800000" flipV="1">
            <a:off x="884183" y="2987775"/>
            <a:ext cx="1478260" cy="882451"/>
          </a:xfrm>
          <a:prstGeom prst="rect">
            <a:avLst/>
          </a:prstGeom>
          <a:solidFill>
            <a:srgbClr val="6F868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数据获取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FBF6CD42-57D0-47C8-83EE-9EB0D12614E1}"/>
              </a:ext>
            </a:extLst>
          </p:cNvPr>
          <p:cNvSpPr/>
          <p:nvPr/>
        </p:nvSpPr>
        <p:spPr>
          <a:xfrm rot="10800000" flipV="1">
            <a:off x="3394455" y="1651731"/>
            <a:ext cx="953268" cy="634656"/>
          </a:xfrm>
          <a:prstGeom prst="rect">
            <a:avLst/>
          </a:prstGeom>
          <a:solidFill>
            <a:srgbClr val="E6B87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去标点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D27A3211-193A-4B2C-BD44-675275F31192}"/>
              </a:ext>
            </a:extLst>
          </p:cNvPr>
          <p:cNvSpPr/>
          <p:nvPr/>
        </p:nvSpPr>
        <p:spPr>
          <a:xfrm rot="10800000" flipV="1">
            <a:off x="4902011" y="1651731"/>
            <a:ext cx="1137601" cy="634656"/>
          </a:xfrm>
          <a:prstGeom prst="rect">
            <a:avLst/>
          </a:prstGeom>
          <a:solidFill>
            <a:srgbClr val="E6B87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去停用词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CC35ADEE-D801-4952-874E-0ECCCDB78734}"/>
              </a:ext>
            </a:extLst>
          </p:cNvPr>
          <p:cNvSpPr/>
          <p:nvPr/>
        </p:nvSpPr>
        <p:spPr>
          <a:xfrm rot="10800000" flipV="1">
            <a:off x="7772762" y="2955134"/>
            <a:ext cx="1478260" cy="882451"/>
          </a:xfrm>
          <a:prstGeom prst="rect">
            <a:avLst/>
          </a:prstGeom>
          <a:solidFill>
            <a:srgbClr val="6F868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数据可视化</a:t>
            </a:r>
          </a:p>
        </p:txBody>
      </p:sp>
      <p:sp>
        <p:nvSpPr>
          <p:cNvPr id="3" name="箭头: 上下 2">
            <a:extLst>
              <a:ext uri="{FF2B5EF4-FFF2-40B4-BE49-F238E27FC236}">
                <a16:creationId xmlns:a16="http://schemas.microsoft.com/office/drawing/2014/main" id="{815A1B87-D297-4CCB-8CC6-B243F2A5D360}"/>
              </a:ext>
            </a:extLst>
          </p:cNvPr>
          <p:cNvSpPr/>
          <p:nvPr/>
        </p:nvSpPr>
        <p:spPr>
          <a:xfrm>
            <a:off x="3673865" y="2319027"/>
            <a:ext cx="394447" cy="636107"/>
          </a:xfrm>
          <a:prstGeom prst="upDownArrow">
            <a:avLst/>
          </a:prstGeom>
          <a:ln>
            <a:noFill/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AE879563-8D3F-4F23-880C-A69E93B3FE2F}"/>
              </a:ext>
            </a:extLst>
          </p:cNvPr>
          <p:cNvSpPr/>
          <p:nvPr/>
        </p:nvSpPr>
        <p:spPr>
          <a:xfrm>
            <a:off x="2487326" y="3209363"/>
            <a:ext cx="569639" cy="439271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4A10F1FE-4808-4E45-82CE-D2DC38386589}"/>
              </a:ext>
            </a:extLst>
          </p:cNvPr>
          <p:cNvSpPr/>
          <p:nvPr/>
        </p:nvSpPr>
        <p:spPr>
          <a:xfrm>
            <a:off x="2918073" y="1811561"/>
            <a:ext cx="442108" cy="3048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箭头: 右 117">
            <a:extLst>
              <a:ext uri="{FF2B5EF4-FFF2-40B4-BE49-F238E27FC236}">
                <a16:creationId xmlns:a16="http://schemas.microsoft.com/office/drawing/2014/main" id="{2E2384D8-005A-4448-8FDB-A685647A4B18}"/>
              </a:ext>
            </a:extLst>
          </p:cNvPr>
          <p:cNvSpPr/>
          <p:nvPr/>
        </p:nvSpPr>
        <p:spPr>
          <a:xfrm>
            <a:off x="4403813" y="1811561"/>
            <a:ext cx="442108" cy="3048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0" name="箭头: 右 119">
            <a:extLst>
              <a:ext uri="{FF2B5EF4-FFF2-40B4-BE49-F238E27FC236}">
                <a16:creationId xmlns:a16="http://schemas.microsoft.com/office/drawing/2014/main" id="{7127797C-0FE3-45DE-84B4-6886B19FBB46}"/>
              </a:ext>
            </a:extLst>
          </p:cNvPr>
          <p:cNvSpPr/>
          <p:nvPr/>
        </p:nvSpPr>
        <p:spPr>
          <a:xfrm>
            <a:off x="7075846" y="3209362"/>
            <a:ext cx="569639" cy="439271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箭头: 右 120">
            <a:extLst>
              <a:ext uri="{FF2B5EF4-FFF2-40B4-BE49-F238E27FC236}">
                <a16:creationId xmlns:a16="http://schemas.microsoft.com/office/drawing/2014/main" id="{1679ECAA-D397-4939-BD81-0D7FAF31E003}"/>
              </a:ext>
            </a:extLst>
          </p:cNvPr>
          <p:cNvSpPr/>
          <p:nvPr/>
        </p:nvSpPr>
        <p:spPr>
          <a:xfrm>
            <a:off x="4779652" y="3209362"/>
            <a:ext cx="569639" cy="439271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E01F3E8B-4421-4EBF-BDE3-CF350DAEF5E0}"/>
              </a:ext>
            </a:extLst>
          </p:cNvPr>
          <p:cNvSpPr/>
          <p:nvPr/>
        </p:nvSpPr>
        <p:spPr>
          <a:xfrm rot="10800000" flipV="1">
            <a:off x="7772762" y="4732552"/>
            <a:ext cx="1478260" cy="882451"/>
          </a:xfrm>
          <a:prstGeom prst="rect">
            <a:avLst/>
          </a:prstGeom>
          <a:solidFill>
            <a:srgbClr val="6F868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文本主题聚类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891A5E99-60CC-4D7F-9141-10844E3B86DD}"/>
              </a:ext>
            </a:extLst>
          </p:cNvPr>
          <p:cNvSpPr/>
          <p:nvPr/>
        </p:nvSpPr>
        <p:spPr>
          <a:xfrm>
            <a:off x="8359312" y="3962746"/>
            <a:ext cx="448235" cy="644646"/>
          </a:xfrm>
          <a:prstGeom prst="down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EC2A2C6D-2A00-466E-8521-AA93BE830E70}"/>
              </a:ext>
            </a:extLst>
          </p:cNvPr>
          <p:cNvSpPr/>
          <p:nvPr/>
        </p:nvSpPr>
        <p:spPr>
          <a:xfrm rot="10800000" flipV="1">
            <a:off x="5475947" y="4732549"/>
            <a:ext cx="1478260" cy="882451"/>
          </a:xfrm>
          <a:prstGeom prst="rect">
            <a:avLst/>
          </a:prstGeom>
          <a:solidFill>
            <a:srgbClr val="6F868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总结与改进</a:t>
            </a:r>
          </a:p>
        </p:txBody>
      </p:sp>
      <p:sp>
        <p:nvSpPr>
          <p:cNvPr id="9" name="箭头: 左 8">
            <a:extLst>
              <a:ext uri="{FF2B5EF4-FFF2-40B4-BE49-F238E27FC236}">
                <a16:creationId xmlns:a16="http://schemas.microsoft.com/office/drawing/2014/main" id="{0A959313-2C23-4EC5-8D77-A9876ED78B07}"/>
              </a:ext>
            </a:extLst>
          </p:cNvPr>
          <p:cNvSpPr/>
          <p:nvPr/>
        </p:nvSpPr>
        <p:spPr>
          <a:xfrm>
            <a:off x="7075846" y="4954142"/>
            <a:ext cx="569639" cy="439271"/>
          </a:xfrm>
          <a:prstGeom prst="lef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83A603B6-4A27-4624-AC73-BBFFF1D629F7}"/>
              </a:ext>
            </a:extLst>
          </p:cNvPr>
          <p:cNvSpPr/>
          <p:nvPr/>
        </p:nvSpPr>
        <p:spPr>
          <a:xfrm>
            <a:off x="8033992" y="6143918"/>
            <a:ext cx="1098873" cy="551057"/>
          </a:xfrm>
          <a:prstGeom prst="rect">
            <a:avLst/>
          </a:prstGeom>
          <a:solidFill>
            <a:srgbClr val="7D755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KMeans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A3A18478-8290-4575-8DC4-6FA34DB4A879}"/>
              </a:ext>
            </a:extLst>
          </p:cNvPr>
          <p:cNvSpPr/>
          <p:nvPr/>
        </p:nvSpPr>
        <p:spPr>
          <a:xfrm>
            <a:off x="9342838" y="5036533"/>
            <a:ext cx="367553" cy="35745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798038E4-0776-4A03-B084-584D8AA103E5}"/>
              </a:ext>
            </a:extLst>
          </p:cNvPr>
          <p:cNvSpPr/>
          <p:nvPr/>
        </p:nvSpPr>
        <p:spPr>
          <a:xfrm>
            <a:off x="8435600" y="5686719"/>
            <a:ext cx="295656" cy="385483"/>
          </a:xfrm>
          <a:prstGeom prst="down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383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 rot="10800000">
            <a:off x="11266026" y="2539539"/>
            <a:ext cx="925974" cy="1851948"/>
          </a:xfrm>
          <a:custGeom>
            <a:avLst/>
            <a:gdLst>
              <a:gd name="connsiteX0" fmla="*/ 0 w 925974"/>
              <a:gd name="connsiteY0" fmla="*/ 0 h 1851948"/>
              <a:gd name="connsiteX1" fmla="*/ 925974 w 925974"/>
              <a:gd name="connsiteY1" fmla="*/ 925974 h 1851948"/>
              <a:gd name="connsiteX2" fmla="*/ 0 w 925974"/>
              <a:gd name="connsiteY2" fmla="*/ 1851948 h 185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974" h="1851948">
                <a:moveTo>
                  <a:pt x="0" y="0"/>
                </a:moveTo>
                <a:lnTo>
                  <a:pt x="925974" y="925974"/>
                </a:lnTo>
                <a:lnTo>
                  <a:pt x="0" y="1851948"/>
                </a:lnTo>
                <a:close/>
              </a:path>
            </a:pathLst>
          </a:custGeom>
          <a:solidFill>
            <a:srgbClr val="6F86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658204" y="1999887"/>
            <a:ext cx="2945154" cy="2945154"/>
            <a:chOff x="4658204" y="1999887"/>
            <a:chExt cx="2945154" cy="2945154"/>
          </a:xfrm>
        </p:grpSpPr>
        <p:sp>
          <p:nvSpPr>
            <p:cNvPr id="13" name="菱形 12"/>
            <p:cNvSpPr/>
            <p:nvPr/>
          </p:nvSpPr>
          <p:spPr>
            <a:xfrm>
              <a:off x="4658204" y="1999887"/>
              <a:ext cx="2945154" cy="2945154"/>
            </a:xfrm>
            <a:prstGeom prst="diamond">
              <a:avLst/>
            </a:prstGeom>
            <a:solidFill>
              <a:srgbClr val="CB7D4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753071" y="2438795"/>
              <a:ext cx="73129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>
                  <a:solidFill>
                    <a:schemeClr val="bg1"/>
                  </a:solidFill>
                  <a:latin typeface="Broadway" panose="04040905080B02020502" pitchFamily="82" charset="0"/>
                </a:rPr>
                <a:t>2</a:t>
              </a:r>
              <a:endParaRPr lang="zh-CN" altLang="en-US" sz="6600" dirty="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5211667" y="3472464"/>
              <a:ext cx="183822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5513421" y="3534670"/>
              <a:ext cx="121058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数据获取</a:t>
              </a:r>
              <a:endPara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与</a:t>
              </a:r>
              <a:endPara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预处理</a:t>
              </a:r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0" y="2539539"/>
            <a:ext cx="925974" cy="1851948"/>
          </a:xfrm>
          <a:custGeom>
            <a:avLst/>
            <a:gdLst>
              <a:gd name="connsiteX0" fmla="*/ 0 w 925974"/>
              <a:gd name="connsiteY0" fmla="*/ 0 h 1851948"/>
              <a:gd name="connsiteX1" fmla="*/ 925974 w 925974"/>
              <a:gd name="connsiteY1" fmla="*/ 925974 h 1851948"/>
              <a:gd name="connsiteX2" fmla="*/ 0 w 925974"/>
              <a:gd name="connsiteY2" fmla="*/ 1851948 h 185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974" h="1851948">
                <a:moveTo>
                  <a:pt x="0" y="0"/>
                </a:moveTo>
                <a:lnTo>
                  <a:pt x="925974" y="925974"/>
                </a:lnTo>
                <a:lnTo>
                  <a:pt x="0" y="1851948"/>
                </a:lnTo>
                <a:close/>
              </a:path>
            </a:pathLst>
          </a:custGeom>
          <a:solidFill>
            <a:srgbClr val="6F86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47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23"/>
          <p:cNvSpPr/>
          <p:nvPr/>
        </p:nvSpPr>
        <p:spPr>
          <a:xfrm>
            <a:off x="724475" y="1423469"/>
            <a:ext cx="6936953" cy="962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4303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·</a:t>
            </a:r>
            <a:r>
              <a:rPr lang="zh-CN" altLang="en-US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本次实验歌词文本数据来自于</a:t>
            </a:r>
            <a:r>
              <a:rPr lang="en-US" altLang="zh-CN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Kaggle</a:t>
            </a:r>
            <a:r>
              <a:rPr lang="zh-CN" altLang="en-US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上公开数据集</a:t>
            </a:r>
            <a:endParaRPr lang="en-US" altLang="zh-CN" sz="2000" dirty="0">
              <a:ln w="3175">
                <a:noFill/>
              </a:ln>
              <a:latin typeface="黑体" panose="02010609060101010101" pitchFamily="49" charset="-122"/>
              <a:ea typeface="黑体" panose="02010609060101010101" pitchFamily="49" charset="-122"/>
              <a:cs typeface="Segoe UI" pitchFamily="34" charset="0"/>
            </a:endParaRPr>
          </a:p>
          <a:p>
            <a:pPr defTabSz="124303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hlinkClick r:id="rId2"/>
              </a:rPr>
              <a:t>Taylor Swift Song Lyrics from all the albums | Kaggle</a:t>
            </a:r>
            <a:endParaRPr lang="en-US" altLang="zh-CN" sz="2000" dirty="0">
              <a:ln w="3175">
                <a:noFill/>
              </a:ln>
              <a:latin typeface="黑体" panose="02010609060101010101" pitchFamily="49" charset="-122"/>
              <a:ea typeface="黑体" panose="02010609060101010101" pitchFamily="49" charset="-122"/>
              <a:cs typeface="Segoe UI" pitchFamily="34" charset="0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766763" y="857986"/>
            <a:ext cx="2117035" cy="165373"/>
            <a:chOff x="2218037" y="6272597"/>
            <a:chExt cx="2734179" cy="2135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07" name="组合 106"/>
            <p:cNvGrpSpPr/>
            <p:nvPr/>
          </p:nvGrpSpPr>
          <p:grpSpPr>
            <a:xfrm flipV="1">
              <a:off x="2218037" y="6272597"/>
              <a:ext cx="1341734" cy="213582"/>
              <a:chOff x="2218037" y="5369771"/>
              <a:chExt cx="5671594" cy="902826"/>
            </a:xfrm>
          </p:grpSpPr>
          <p:sp>
            <p:nvSpPr>
              <p:cNvPr id="114" name="矩形 113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 flipV="1">
              <a:off x="3610482" y="6272597"/>
              <a:ext cx="1341734" cy="213582"/>
              <a:chOff x="2218037" y="5369771"/>
              <a:chExt cx="5671594" cy="902826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19" name="文本框 118"/>
          <p:cNvSpPr txBox="1"/>
          <p:nvPr/>
        </p:nvSpPr>
        <p:spPr>
          <a:xfrm>
            <a:off x="821933" y="298217"/>
            <a:ext cx="1422184" cy="559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4303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n w="3175">
                  <a:noFill/>
                </a:ln>
                <a:solidFill>
                  <a:srgbClr val="CB7D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数据获取</a:t>
            </a:r>
            <a:endParaRPr lang="en-US" altLang="zh-CN" sz="2400" b="1" dirty="0">
              <a:ln w="3175">
                <a:noFill/>
              </a:ln>
              <a:solidFill>
                <a:srgbClr val="CB7D40"/>
              </a:solidFill>
              <a:latin typeface="黑体" panose="02010609060101010101" pitchFamily="49" charset="-122"/>
              <a:ea typeface="黑体" panose="02010609060101010101" pitchFamily="49" charset="-122"/>
              <a:cs typeface="Segoe UI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7DE562-C22C-484D-BCE3-6BA915F76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3" y="4419986"/>
            <a:ext cx="8459381" cy="1971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D1284B-E085-405F-A15D-8D17443AB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30" y="3277340"/>
            <a:ext cx="2486372" cy="83831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0A6A57B-15B7-4651-A011-E30ED85CBF83}"/>
              </a:ext>
            </a:extLst>
          </p:cNvPr>
          <p:cNvSpPr txBox="1"/>
          <p:nvPr/>
        </p:nvSpPr>
        <p:spPr>
          <a:xfrm>
            <a:off x="724476" y="2603679"/>
            <a:ext cx="108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·</a:t>
            </a:r>
            <a:r>
              <a:rPr lang="zh-CN" altLang="en-US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数据集共包括从出道以来</a:t>
            </a:r>
            <a:r>
              <a:rPr lang="en-US" altLang="zh-CN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10</a:t>
            </a:r>
            <a:r>
              <a:rPr lang="zh-CN" altLang="en-US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张独立创作专辑（截止到</a:t>
            </a:r>
            <a:r>
              <a:rPr lang="en-US" altLang="zh-CN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Midnights</a:t>
            </a:r>
            <a:r>
              <a:rPr lang="zh-CN" altLang="en-US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），共</a:t>
            </a:r>
            <a:r>
              <a:rPr lang="en-US" altLang="zh-CN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183</a:t>
            </a:r>
            <a:r>
              <a:rPr lang="zh-CN" altLang="en-US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首歌，</a:t>
            </a:r>
            <a:r>
              <a:rPr lang="en-US" altLang="zh-CN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9370</a:t>
            </a:r>
            <a:r>
              <a:rPr lang="zh-CN" altLang="en-US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句歌词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64011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组合 105"/>
          <p:cNvGrpSpPr/>
          <p:nvPr/>
        </p:nvGrpSpPr>
        <p:grpSpPr>
          <a:xfrm>
            <a:off x="766763" y="857986"/>
            <a:ext cx="2117035" cy="165373"/>
            <a:chOff x="2218037" y="6272597"/>
            <a:chExt cx="2734179" cy="2135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07" name="组合 106"/>
            <p:cNvGrpSpPr/>
            <p:nvPr/>
          </p:nvGrpSpPr>
          <p:grpSpPr>
            <a:xfrm flipV="1">
              <a:off x="2218037" y="6272597"/>
              <a:ext cx="1341734" cy="213582"/>
              <a:chOff x="2218037" y="5369771"/>
              <a:chExt cx="5671594" cy="902826"/>
            </a:xfrm>
          </p:grpSpPr>
          <p:sp>
            <p:nvSpPr>
              <p:cNvPr id="114" name="矩形 113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 flipV="1">
              <a:off x="3610482" y="6272597"/>
              <a:ext cx="1341734" cy="213582"/>
              <a:chOff x="2218037" y="5369771"/>
              <a:chExt cx="5671594" cy="902826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19" name="文本框 118"/>
          <p:cNvSpPr txBox="1"/>
          <p:nvPr/>
        </p:nvSpPr>
        <p:spPr>
          <a:xfrm>
            <a:off x="804852" y="396321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n w="3175">
                  <a:noFill/>
                </a:ln>
                <a:solidFill>
                  <a:srgbClr val="CB7D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数据预处理</a:t>
            </a:r>
            <a:endParaRPr lang="en-US" altLang="zh-CN" sz="2400" b="1" dirty="0">
              <a:ln w="3175">
                <a:noFill/>
              </a:ln>
              <a:solidFill>
                <a:srgbClr val="CB7D40"/>
              </a:solidFill>
              <a:latin typeface="黑体" panose="02010609060101010101" pitchFamily="49" charset="-122"/>
              <a:ea typeface="黑体" panose="02010609060101010101" pitchFamily="49" charset="-122"/>
              <a:cs typeface="Segoe UI" pitchFamily="34" charset="0"/>
            </a:endParaRPr>
          </a:p>
        </p:txBody>
      </p:sp>
      <p:sp>
        <p:nvSpPr>
          <p:cNvPr id="17" name="Rectangle 23">
            <a:extLst>
              <a:ext uri="{FF2B5EF4-FFF2-40B4-BE49-F238E27FC236}">
                <a16:creationId xmlns:a16="http://schemas.microsoft.com/office/drawing/2014/main" id="{93252D0B-7244-4A02-8C99-36EDB9E4F211}"/>
              </a:ext>
            </a:extLst>
          </p:cNvPr>
          <p:cNvSpPr/>
          <p:nvPr/>
        </p:nvSpPr>
        <p:spPr>
          <a:xfrm>
            <a:off x="766762" y="1319651"/>
            <a:ext cx="9901238" cy="2328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24303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arenR"/>
            </a:pPr>
            <a:r>
              <a:rPr lang="zh-CN" altLang="en-US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小写</a:t>
            </a:r>
            <a:endParaRPr lang="en-US" altLang="zh-CN" sz="2000" dirty="0">
              <a:ln w="3175">
                <a:noFill/>
              </a:ln>
              <a:latin typeface="黑体" panose="02010609060101010101" pitchFamily="49" charset="-122"/>
              <a:ea typeface="黑体" panose="02010609060101010101" pitchFamily="49" charset="-122"/>
              <a:cs typeface="Segoe UI" pitchFamily="34" charset="0"/>
            </a:endParaRPr>
          </a:p>
          <a:p>
            <a:pPr marL="342900" indent="-342900" defTabSz="124303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arenR"/>
            </a:pPr>
            <a:r>
              <a:rPr lang="zh-CN" altLang="en-US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去标点</a:t>
            </a:r>
            <a:endParaRPr lang="en-US" altLang="zh-CN" sz="2000" dirty="0">
              <a:ln w="3175">
                <a:noFill/>
              </a:ln>
              <a:latin typeface="黑体" panose="02010609060101010101" pitchFamily="49" charset="-122"/>
              <a:ea typeface="黑体" panose="02010609060101010101" pitchFamily="49" charset="-122"/>
              <a:cs typeface="Segoe UI" pitchFamily="34" charset="0"/>
            </a:endParaRPr>
          </a:p>
          <a:p>
            <a:pPr marL="342900" indent="-342900" defTabSz="124303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arenR"/>
            </a:pPr>
            <a:r>
              <a:rPr lang="zh-CN" altLang="en-US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去停用词</a:t>
            </a:r>
            <a:endParaRPr lang="en-US" altLang="zh-CN" sz="2000" dirty="0">
              <a:ln w="3175">
                <a:noFill/>
              </a:ln>
              <a:latin typeface="黑体" panose="02010609060101010101" pitchFamily="49" charset="-122"/>
              <a:ea typeface="黑体" panose="02010609060101010101" pitchFamily="49" charset="-122"/>
              <a:cs typeface="Segoe UI" pitchFamily="34" charset="0"/>
            </a:endParaRPr>
          </a:p>
          <a:p>
            <a:pPr defTabSz="124303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 ·</a:t>
            </a:r>
            <a:r>
              <a:rPr lang="zh-CN" altLang="en-US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使用</a:t>
            </a:r>
            <a:r>
              <a:rPr lang="en-US" altLang="zh-CN" sz="2000" dirty="0" err="1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nltk</a:t>
            </a:r>
            <a:r>
              <a:rPr lang="zh-CN" altLang="en-US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包中自带</a:t>
            </a:r>
            <a:r>
              <a:rPr lang="en-US" altLang="zh-CN" sz="2000" dirty="0" err="1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stopword</a:t>
            </a:r>
            <a:r>
              <a:rPr lang="zh-CN" altLang="en-US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去除停用词效果并不理想</a:t>
            </a:r>
            <a:endParaRPr lang="en-US" altLang="zh-CN" sz="2000" dirty="0">
              <a:ln w="3175">
                <a:noFill/>
              </a:ln>
              <a:latin typeface="黑体" panose="02010609060101010101" pitchFamily="49" charset="-122"/>
              <a:ea typeface="黑体" panose="02010609060101010101" pitchFamily="49" charset="-122"/>
              <a:cs typeface="Segoe UI" pitchFamily="34" charset="0"/>
            </a:endParaRPr>
          </a:p>
          <a:p>
            <a:pPr defTabSz="124303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 ·</a:t>
            </a:r>
            <a:r>
              <a:rPr lang="zh-CN" altLang="en-US" sz="2000" dirty="0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使用网上总结好的英语停用词汇总表进行去除，得到</a:t>
            </a:r>
            <a:r>
              <a:rPr lang="en-US" altLang="zh-CN" sz="2000" dirty="0" err="1">
                <a:ln w="3175">
                  <a:noFill/>
                </a:ln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clean_lyric</a:t>
            </a:r>
            <a:r>
              <a:rPr lang="zh-CN" altLang="en-US" sz="2000" dirty="0">
                <a:ln w="31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Segoe UI" pitchFamily="34" charset="0"/>
              </a:rPr>
              <a:t>：</a:t>
            </a:r>
            <a:endParaRPr lang="en-US" altLang="zh-CN" sz="2000" dirty="0">
              <a:ln w="3175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Segoe UI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E69270-202C-4F7D-AF80-2760012A7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52" y="4009011"/>
            <a:ext cx="10155067" cy="199100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D60B115-FB91-4D0A-A589-EDBF9847578B}"/>
              </a:ext>
            </a:extLst>
          </p:cNvPr>
          <p:cNvSpPr/>
          <p:nvPr/>
        </p:nvSpPr>
        <p:spPr>
          <a:xfrm>
            <a:off x="9206753" y="3890682"/>
            <a:ext cx="1873623" cy="2241177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439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 rot="10800000">
            <a:off x="11266026" y="2539539"/>
            <a:ext cx="925974" cy="1851948"/>
          </a:xfrm>
          <a:custGeom>
            <a:avLst/>
            <a:gdLst>
              <a:gd name="connsiteX0" fmla="*/ 0 w 925974"/>
              <a:gd name="connsiteY0" fmla="*/ 0 h 1851948"/>
              <a:gd name="connsiteX1" fmla="*/ 925974 w 925974"/>
              <a:gd name="connsiteY1" fmla="*/ 925974 h 1851948"/>
              <a:gd name="connsiteX2" fmla="*/ 0 w 925974"/>
              <a:gd name="connsiteY2" fmla="*/ 1851948 h 185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974" h="1851948">
                <a:moveTo>
                  <a:pt x="0" y="0"/>
                </a:moveTo>
                <a:lnTo>
                  <a:pt x="925974" y="925974"/>
                </a:lnTo>
                <a:lnTo>
                  <a:pt x="0" y="1851948"/>
                </a:lnTo>
                <a:close/>
              </a:path>
            </a:pathLst>
          </a:custGeom>
          <a:solidFill>
            <a:srgbClr val="6F86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658204" y="1999887"/>
            <a:ext cx="2945154" cy="2945154"/>
            <a:chOff x="4658204" y="1999887"/>
            <a:chExt cx="2945154" cy="2945154"/>
          </a:xfrm>
        </p:grpSpPr>
        <p:sp>
          <p:nvSpPr>
            <p:cNvPr id="13" name="菱形 12"/>
            <p:cNvSpPr/>
            <p:nvPr/>
          </p:nvSpPr>
          <p:spPr>
            <a:xfrm>
              <a:off x="4658204" y="1999887"/>
              <a:ext cx="2945154" cy="2945154"/>
            </a:xfrm>
            <a:prstGeom prst="diamond">
              <a:avLst/>
            </a:prstGeom>
            <a:solidFill>
              <a:srgbClr val="CB7D4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753071" y="2438795"/>
              <a:ext cx="73129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>
                  <a:solidFill>
                    <a:schemeClr val="bg1"/>
                  </a:solidFill>
                  <a:latin typeface="Broadway" panose="04040905080B02020502" pitchFamily="82" charset="0"/>
                </a:rPr>
                <a:t>3</a:t>
              </a:r>
              <a:endParaRPr lang="zh-CN" altLang="en-US" sz="6600" dirty="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5211667" y="3472464"/>
              <a:ext cx="183822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5490706" y="3546791"/>
              <a:ext cx="121058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数据探索</a:t>
              </a:r>
              <a:endPara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与</a:t>
              </a:r>
              <a:endPara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可视化</a:t>
              </a:r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0" y="2539539"/>
            <a:ext cx="925974" cy="1851948"/>
          </a:xfrm>
          <a:custGeom>
            <a:avLst/>
            <a:gdLst>
              <a:gd name="connsiteX0" fmla="*/ 0 w 925974"/>
              <a:gd name="connsiteY0" fmla="*/ 0 h 1851948"/>
              <a:gd name="connsiteX1" fmla="*/ 925974 w 925974"/>
              <a:gd name="connsiteY1" fmla="*/ 925974 h 1851948"/>
              <a:gd name="connsiteX2" fmla="*/ 0 w 925974"/>
              <a:gd name="connsiteY2" fmla="*/ 1851948 h 185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974" h="1851948">
                <a:moveTo>
                  <a:pt x="0" y="0"/>
                </a:moveTo>
                <a:lnTo>
                  <a:pt x="925974" y="925974"/>
                </a:lnTo>
                <a:lnTo>
                  <a:pt x="0" y="1851948"/>
                </a:lnTo>
                <a:close/>
              </a:path>
            </a:pathLst>
          </a:custGeom>
          <a:solidFill>
            <a:srgbClr val="6F86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329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8C01639-CAA9-43D5-9EE2-71B884E6FAB8}">
  <we:reference id="wa104038830" version="1.0.0.2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3779</TotalTime>
  <Words>744</Words>
  <Application>Microsoft Office PowerPoint</Application>
  <PresentationFormat>宽屏</PresentationFormat>
  <Paragraphs>128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黑体</vt:lpstr>
      <vt:lpstr>华文细黑</vt:lpstr>
      <vt:lpstr>Arial</vt:lpstr>
      <vt:lpstr>Broadway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龙 羿霏</cp:lastModifiedBy>
  <cp:revision>314</cp:revision>
  <dcterms:created xsi:type="dcterms:W3CDTF">2015-07-09T13:49:26Z</dcterms:created>
  <dcterms:modified xsi:type="dcterms:W3CDTF">2022-12-26T05:42:42Z</dcterms:modified>
</cp:coreProperties>
</file>