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xmlns:a="http://schemas.openxmlformats.org/drawingml/2006/main" xmlns:r="http://schemas.openxmlformats.org/officeDocument/2006/relationships" xmlns:p="http://schemas.openxmlformats.org/presentationml/2006/main">
    <p:sldId id="261" r:id="rId2"/>
    <p:sldId id="263" r:id="rId3"/>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1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35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96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34D7E89-28D2-4480-9020-79C5B92811D8}"/>
              </a:ext>
            </a:extLst>
          </p:cNvPr>
          <p:cNvSpPr>
            <a:spLocks noGrp="1" noChangeArrowheads="1"/>
          </p:cNvSpPr>
          <p:nvPr>
            <p:ph type="hdr" sz="quarter"/>
          </p:nvPr>
        </p:nvSpPr>
        <p:spPr bwMode="auto">
          <a:xfrm>
            <a:off x="0" y="0"/>
            <a:ext cx="6858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smtClean="0"/>
            </a:lvl1pPr>
          </a:lstStyle>
          <a:p>
            <a:pPr>
              <a:defRPr/>
            </a:pPr>
            <a:r>
              <a:rPr lang="en-US" altLang="en-US"/>
              <a:t>ADVANTAGES OF A BEAR MARKET</a:t>
            </a:r>
          </a:p>
          <a:p>
            <a:pPr>
              <a:defRPr/>
            </a:pPr>
            <a:r>
              <a:rPr lang="en-US" altLang="en-US"/>
              <a:t>ALLEN HOLDSWORTH</a:t>
            </a:r>
          </a:p>
          <a:p>
            <a:pPr>
              <a:defRPr/>
            </a:pPr>
            <a:r>
              <a:rPr lang="en-US" altLang="en-US"/>
              <a:t>CLASSES TO GO!</a:t>
            </a:r>
          </a:p>
        </p:txBody>
      </p:sp>
      <p:sp>
        <p:nvSpPr>
          <p:cNvPr id="13316" name="Rectangle 4">
            <a:extLst>
              <a:ext uri="{FF2B5EF4-FFF2-40B4-BE49-F238E27FC236}">
                <a16:creationId xmlns:a16="http://schemas.microsoft.com/office/drawing/2014/main" id="{C81EFF3C-F5A0-4BB8-83F7-626F42042173}"/>
              </a:ext>
            </a:extLst>
          </p:cNvPr>
          <p:cNvSpPr>
            <a:spLocks noGrp="1" noChangeArrowheads="1"/>
          </p:cNvSpPr>
          <p:nvPr>
            <p:ph type="ftr" sz="quarter" idx="2"/>
          </p:nvPr>
        </p:nvSpPr>
        <p:spPr bwMode="auto">
          <a:xfrm>
            <a:off x="0" y="8685213"/>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000" b="0" smtClean="0"/>
            </a:lvl1pPr>
          </a:lstStyle>
          <a:p>
            <a:pPr>
              <a:defRPr/>
            </a:pPr>
            <a:r>
              <a:rPr lang="en-US" altLang="en-US"/>
              <a:t>2008 BetterInvesting National Convention – Schaumburg, IL</a:t>
            </a:r>
          </a:p>
        </p:txBody>
      </p:sp>
      <p:sp>
        <p:nvSpPr>
          <p:cNvPr id="13317" name="Rectangle 5">
            <a:extLst>
              <a:ext uri="{FF2B5EF4-FFF2-40B4-BE49-F238E27FC236}">
                <a16:creationId xmlns:a16="http://schemas.microsoft.com/office/drawing/2014/main" id="{7C3BF612-9EEB-4067-A894-8BF70D59A3E8}"/>
              </a:ext>
            </a:extLst>
          </p:cNvPr>
          <p:cNvSpPr>
            <a:spLocks noGrp="1" noChangeArrowheads="1"/>
          </p:cNvSpPr>
          <p:nvPr>
            <p:ph type="sldNum" sz="quarter" idx="3"/>
          </p:nvPr>
        </p:nvSpPr>
        <p:spPr bwMode="auto">
          <a:xfrm>
            <a:off x="6096000" y="8685213"/>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8376E185-91ED-47C0-84BE-919A99CAE4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BF2FF75-A18D-412B-9780-8E422ADDE3D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en-US" altLang="en-US"/>
          </a:p>
        </p:txBody>
      </p:sp>
      <p:sp>
        <p:nvSpPr>
          <p:cNvPr id="16387" name="Rectangle 3">
            <a:extLst>
              <a:ext uri="{FF2B5EF4-FFF2-40B4-BE49-F238E27FC236}">
                <a16:creationId xmlns:a16="http://schemas.microsoft.com/office/drawing/2014/main" id="{7C07BE69-8DAC-4993-A627-6798241BFE7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vl1pPr>
          </a:lstStyle>
          <a:p>
            <a:pPr>
              <a:defRPr/>
            </a:pPr>
            <a:endParaRPr lang="en-US" altLang="en-US"/>
          </a:p>
        </p:txBody>
      </p:sp>
      <p:sp>
        <p:nvSpPr>
          <p:cNvPr id="3076" name="Rectangle 4">
            <a:extLst>
              <a:ext uri="{FF2B5EF4-FFF2-40B4-BE49-F238E27FC236}">
                <a16:creationId xmlns:a16="http://schemas.microsoft.com/office/drawing/2014/main" id="{0513ADDF-DEED-4E54-8064-8F5477769A4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id="{B5FE77E6-CEC1-40A8-B508-95E6C72013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a:extLst>
              <a:ext uri="{FF2B5EF4-FFF2-40B4-BE49-F238E27FC236}">
                <a16:creationId xmlns:a16="http://schemas.microsoft.com/office/drawing/2014/main" id="{5780B83B-2842-42C9-B6CF-40D56C923CC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vl1pPr>
          </a:lstStyle>
          <a:p>
            <a:pPr>
              <a:defRPr/>
            </a:pPr>
            <a:endParaRPr lang="en-US" altLang="en-US"/>
          </a:p>
        </p:txBody>
      </p:sp>
      <p:sp>
        <p:nvSpPr>
          <p:cNvPr id="16391" name="Rectangle 7">
            <a:extLst>
              <a:ext uri="{FF2B5EF4-FFF2-40B4-BE49-F238E27FC236}">
                <a16:creationId xmlns:a16="http://schemas.microsoft.com/office/drawing/2014/main" id="{C3809C2A-8915-4983-A042-EA5DE3069EB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A029B96C-61D3-4222-974D-62CD833140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CC59011-AC46-480B-AAA2-6E5133753A13}"/>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E3C7502-E512-4464-BA61-D40C93E67764}" type="slidenum">
              <a:rPr lang="en-US" altLang="en-US" b="0"/>
              <a:pPr/>
              <a:t>1</a:t>
            </a:fld>
            <a:endParaRPr lang="en-US" altLang="en-US" b="0"/>
          </a:p>
        </p:txBody>
      </p:sp>
      <p:sp>
        <p:nvSpPr>
          <p:cNvPr id="6147" name="Rectangle 2">
            <a:extLst>
              <a:ext uri="{FF2B5EF4-FFF2-40B4-BE49-F238E27FC236}">
                <a16:creationId xmlns:a16="http://schemas.microsoft.com/office/drawing/2014/main" id="{4B260799-A44E-4299-8681-02603B86F2E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BE584F45-5D9F-4F57-B3F7-C49A66777961}"/>
              </a:ext>
            </a:extLst>
          </p:cNvPr>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1" descr="binc logo for ppts">
            <a:extLst>
              <a:ext uri="{FF2B5EF4-FFF2-40B4-BE49-F238E27FC236}">
                <a16:creationId xmlns:a16="http://schemas.microsoft.com/office/drawing/2014/main" id="{661B6C62-BBAE-4A8D-B206-54414806B7A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76600" y="5943600"/>
            <a:ext cx="2773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533400" y="609600"/>
            <a:ext cx="8077200" cy="1470025"/>
          </a:xfrm>
        </p:spPr>
        <p:txBody>
          <a:bodyPr/>
          <a:lstStyle>
            <a:lvl1pPr>
              <a:defRPr>
                <a:solidFill>
                  <a:schemeClr val="bg1"/>
                </a:solidFill>
              </a:defRPr>
            </a:lvl1pPr>
          </a:lstStyle>
          <a:p>
            <a:pPr lvl="0"/>
            <a:r>
              <a:rPr lang="en-US" altLang="en-US" noProof="0"/>
              <a:t>Click to edit Master title style</a:t>
            </a:r>
          </a:p>
        </p:txBody>
      </p:sp>
      <p:sp>
        <p:nvSpPr>
          <p:cNvPr id="4101" name="Rectangle 5"/>
          <p:cNvSpPr>
            <a:spLocks noGrp="1" noChangeArrowheads="1"/>
          </p:cNvSpPr>
          <p:nvPr>
            <p:ph type="subTitle" idx="1"/>
          </p:nvPr>
        </p:nvSpPr>
        <p:spPr>
          <a:xfrm>
            <a:off x="609600" y="4191000"/>
            <a:ext cx="7924800" cy="1600200"/>
          </a:xfrm>
        </p:spPr>
        <p:txBody>
          <a:bodyPr/>
          <a:lstStyle>
            <a:lvl1pPr marL="0" indent="0" algn="ctr">
              <a:buFontTx/>
              <a:buNone/>
              <a:defRPr sz="3000"/>
            </a:lvl1pPr>
          </a:lstStyle>
          <a:p>
            <a:pPr lvl="0"/>
            <a:r>
              <a:rPr lang="en-US" altLang="en-US" noProof="0"/>
              <a:t>Click to edit Master subtitle style</a:t>
            </a:r>
          </a:p>
        </p:txBody>
      </p:sp>
    </p:spTree>
    <p:extLst>
      <p:ext uri="{BB962C8B-B14F-4D97-AF65-F5344CB8AC3E}">
        <p14:creationId xmlns:p14="http://schemas.microsoft.com/office/powerpoint/2010/main" val="152535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122601C-F2BD-4359-BD8C-970CAB0F8B4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7861079-9EAC-495B-AD58-F35373124D6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FEF46D7-7B18-4DE7-9F42-5FD2E4D8A1E2}"/>
              </a:ext>
            </a:extLst>
          </p:cNvPr>
          <p:cNvSpPr>
            <a:spLocks noGrp="1" noChangeArrowheads="1"/>
          </p:cNvSpPr>
          <p:nvPr>
            <p:ph type="sldNum" sz="quarter" idx="12"/>
          </p:nvPr>
        </p:nvSpPr>
        <p:spPr>
          <a:ln/>
        </p:spPr>
        <p:txBody>
          <a:bodyPr/>
          <a:lstStyle>
            <a:lvl1pPr>
              <a:defRPr/>
            </a:lvl1pPr>
          </a:lstStyle>
          <a:p>
            <a:pPr>
              <a:defRPr/>
            </a:pPr>
            <a:fld id="{7F9EB5ED-261C-4876-A110-CF2B0FB9E0C9}" type="slidenum">
              <a:rPr lang="en-US" altLang="en-US"/>
              <a:pPr>
                <a:defRPr/>
              </a:pPr>
              <a:t>‹#›</a:t>
            </a:fld>
            <a:endParaRPr lang="en-US" altLang="en-US"/>
          </a:p>
        </p:txBody>
      </p:sp>
    </p:spTree>
    <p:extLst>
      <p:ext uri="{BB962C8B-B14F-4D97-AF65-F5344CB8AC3E}">
        <p14:creationId xmlns:p14="http://schemas.microsoft.com/office/powerpoint/2010/main" val="234947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68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6689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5DC1A02-DDB0-4996-A2D5-D0EBA00E32D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FB88113-3F19-463A-939B-543F2182B70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CF2409F-0515-4013-878F-776D8553A908}"/>
              </a:ext>
            </a:extLst>
          </p:cNvPr>
          <p:cNvSpPr>
            <a:spLocks noGrp="1" noChangeArrowheads="1"/>
          </p:cNvSpPr>
          <p:nvPr>
            <p:ph type="sldNum" sz="quarter" idx="12"/>
          </p:nvPr>
        </p:nvSpPr>
        <p:spPr>
          <a:ln/>
        </p:spPr>
        <p:txBody>
          <a:bodyPr/>
          <a:lstStyle>
            <a:lvl1pPr>
              <a:defRPr/>
            </a:lvl1pPr>
          </a:lstStyle>
          <a:p>
            <a:pPr>
              <a:defRPr/>
            </a:pPr>
            <a:fld id="{4E67D931-35E3-4035-9190-88C95BEA5154}" type="slidenum">
              <a:rPr lang="en-US" altLang="en-US"/>
              <a:pPr>
                <a:defRPr/>
              </a:pPr>
              <a:t>‹#›</a:t>
            </a:fld>
            <a:endParaRPr lang="en-US" altLang="en-US"/>
          </a:p>
        </p:txBody>
      </p:sp>
    </p:spTree>
    <p:extLst>
      <p:ext uri="{BB962C8B-B14F-4D97-AF65-F5344CB8AC3E}">
        <p14:creationId xmlns:p14="http://schemas.microsoft.com/office/powerpoint/2010/main" val="100287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D73C76-A49D-4BD9-AABE-5909753BE29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622F229-66B6-46CC-BAF9-B9ADA6CF6DD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8BDE95C-C962-4733-9311-ED2E1EA0319F}"/>
              </a:ext>
            </a:extLst>
          </p:cNvPr>
          <p:cNvSpPr>
            <a:spLocks noGrp="1" noChangeArrowheads="1"/>
          </p:cNvSpPr>
          <p:nvPr>
            <p:ph type="sldNum" sz="quarter" idx="12"/>
          </p:nvPr>
        </p:nvSpPr>
        <p:spPr>
          <a:ln/>
        </p:spPr>
        <p:txBody>
          <a:bodyPr/>
          <a:lstStyle>
            <a:lvl1pPr>
              <a:defRPr/>
            </a:lvl1pPr>
          </a:lstStyle>
          <a:p>
            <a:pPr>
              <a:defRPr/>
            </a:pPr>
            <a:fld id="{97F00CC9-2C18-4F2C-BBF9-7339B76A7A65}" type="slidenum">
              <a:rPr lang="en-US" altLang="en-US"/>
              <a:pPr>
                <a:defRPr/>
              </a:pPr>
              <a:t>‹#›</a:t>
            </a:fld>
            <a:endParaRPr lang="en-US" altLang="en-US"/>
          </a:p>
        </p:txBody>
      </p:sp>
    </p:spTree>
    <p:extLst>
      <p:ext uri="{BB962C8B-B14F-4D97-AF65-F5344CB8AC3E}">
        <p14:creationId xmlns:p14="http://schemas.microsoft.com/office/powerpoint/2010/main" val="402979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57966588-CB5F-4F03-88EA-4EAF2329E46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C11742F-FA95-4CA6-AE9D-0A0354B5368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D5312AF-1A24-4CBC-B9C8-CE8F9E191A0E}"/>
              </a:ext>
            </a:extLst>
          </p:cNvPr>
          <p:cNvSpPr>
            <a:spLocks noGrp="1" noChangeArrowheads="1"/>
          </p:cNvSpPr>
          <p:nvPr>
            <p:ph type="sldNum" sz="quarter" idx="12"/>
          </p:nvPr>
        </p:nvSpPr>
        <p:spPr>
          <a:ln/>
        </p:spPr>
        <p:txBody>
          <a:bodyPr/>
          <a:lstStyle>
            <a:lvl1pPr>
              <a:defRPr/>
            </a:lvl1pPr>
          </a:lstStyle>
          <a:p>
            <a:pPr>
              <a:defRPr/>
            </a:pPr>
            <a:fld id="{5E1C80A9-6262-4466-B03C-027AC64185E1}" type="slidenum">
              <a:rPr lang="en-US" altLang="en-US"/>
              <a:pPr>
                <a:defRPr/>
              </a:pPr>
              <a:t>‹#›</a:t>
            </a:fld>
            <a:endParaRPr lang="en-US" altLang="en-US"/>
          </a:p>
        </p:txBody>
      </p:sp>
    </p:spTree>
    <p:extLst>
      <p:ext uri="{BB962C8B-B14F-4D97-AF65-F5344CB8AC3E}">
        <p14:creationId xmlns:p14="http://schemas.microsoft.com/office/powerpoint/2010/main" val="371853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52600"/>
            <a:ext cx="4038600" cy="4373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373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3CFE495-A68C-4594-9564-F0EF1CFF2E3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528AC60-EC46-477F-B963-4E27CF25897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CEDDB1F-C0FF-4585-B4F4-0D07A9483B82}"/>
              </a:ext>
            </a:extLst>
          </p:cNvPr>
          <p:cNvSpPr>
            <a:spLocks noGrp="1" noChangeArrowheads="1"/>
          </p:cNvSpPr>
          <p:nvPr>
            <p:ph type="sldNum" sz="quarter" idx="12"/>
          </p:nvPr>
        </p:nvSpPr>
        <p:spPr>
          <a:ln/>
        </p:spPr>
        <p:txBody>
          <a:bodyPr/>
          <a:lstStyle>
            <a:lvl1pPr>
              <a:defRPr/>
            </a:lvl1pPr>
          </a:lstStyle>
          <a:p>
            <a:pPr>
              <a:defRPr/>
            </a:pPr>
            <a:fld id="{DC724F5E-E79E-41DE-ABFE-D1FE92FBD1B7}" type="slidenum">
              <a:rPr lang="en-US" altLang="en-US"/>
              <a:pPr>
                <a:defRPr/>
              </a:pPr>
              <a:t>‹#›</a:t>
            </a:fld>
            <a:endParaRPr lang="en-US" altLang="en-US"/>
          </a:p>
        </p:txBody>
      </p:sp>
    </p:spTree>
    <p:extLst>
      <p:ext uri="{BB962C8B-B14F-4D97-AF65-F5344CB8AC3E}">
        <p14:creationId xmlns:p14="http://schemas.microsoft.com/office/powerpoint/2010/main" val="245984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BF1EB39-17B5-490F-B9F6-1E4E5A78E7A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705766D3-3D67-4BB0-A4A6-D4B27A5C358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69EA266B-8929-4AF2-84C2-52F4F611AC1B}"/>
              </a:ext>
            </a:extLst>
          </p:cNvPr>
          <p:cNvSpPr>
            <a:spLocks noGrp="1" noChangeArrowheads="1"/>
          </p:cNvSpPr>
          <p:nvPr>
            <p:ph type="sldNum" sz="quarter" idx="12"/>
          </p:nvPr>
        </p:nvSpPr>
        <p:spPr>
          <a:ln/>
        </p:spPr>
        <p:txBody>
          <a:bodyPr/>
          <a:lstStyle>
            <a:lvl1pPr>
              <a:defRPr/>
            </a:lvl1pPr>
          </a:lstStyle>
          <a:p>
            <a:pPr>
              <a:defRPr/>
            </a:pPr>
            <a:fld id="{64686085-A7CE-47EC-A4BB-8373514B7C10}" type="slidenum">
              <a:rPr lang="en-US" altLang="en-US"/>
              <a:pPr>
                <a:defRPr/>
              </a:pPr>
              <a:t>‹#›</a:t>
            </a:fld>
            <a:endParaRPr lang="en-US" altLang="en-US"/>
          </a:p>
        </p:txBody>
      </p:sp>
    </p:spTree>
    <p:extLst>
      <p:ext uri="{BB962C8B-B14F-4D97-AF65-F5344CB8AC3E}">
        <p14:creationId xmlns:p14="http://schemas.microsoft.com/office/powerpoint/2010/main" val="17329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3B3183C-4F37-4AD2-9D02-29AA16F1220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1D09C558-F205-4CDF-AE47-2B69FFC3825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2397EEEB-E2A2-416D-9141-7631CE75C0E6}"/>
              </a:ext>
            </a:extLst>
          </p:cNvPr>
          <p:cNvSpPr>
            <a:spLocks noGrp="1" noChangeArrowheads="1"/>
          </p:cNvSpPr>
          <p:nvPr>
            <p:ph type="sldNum" sz="quarter" idx="12"/>
          </p:nvPr>
        </p:nvSpPr>
        <p:spPr>
          <a:ln/>
        </p:spPr>
        <p:txBody>
          <a:bodyPr/>
          <a:lstStyle>
            <a:lvl1pPr>
              <a:defRPr/>
            </a:lvl1pPr>
          </a:lstStyle>
          <a:p>
            <a:pPr>
              <a:defRPr/>
            </a:pPr>
            <a:fld id="{FCA71CB8-B855-4DDF-9AE6-AA2D99DDC250}" type="slidenum">
              <a:rPr lang="en-US" altLang="en-US"/>
              <a:pPr>
                <a:defRPr/>
              </a:pPr>
              <a:t>‹#›</a:t>
            </a:fld>
            <a:endParaRPr lang="en-US" altLang="en-US"/>
          </a:p>
        </p:txBody>
      </p:sp>
    </p:spTree>
    <p:extLst>
      <p:ext uri="{BB962C8B-B14F-4D97-AF65-F5344CB8AC3E}">
        <p14:creationId xmlns:p14="http://schemas.microsoft.com/office/powerpoint/2010/main" val="343893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34A5A4C-0745-4BBB-97FD-13E797D4863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00D327C1-300F-49F5-A39A-D455E31717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DB4B89F6-E7C8-4531-8B38-45D4819C896B}"/>
              </a:ext>
            </a:extLst>
          </p:cNvPr>
          <p:cNvSpPr>
            <a:spLocks noGrp="1" noChangeArrowheads="1"/>
          </p:cNvSpPr>
          <p:nvPr>
            <p:ph type="sldNum" sz="quarter" idx="12"/>
          </p:nvPr>
        </p:nvSpPr>
        <p:spPr>
          <a:ln/>
        </p:spPr>
        <p:txBody>
          <a:bodyPr/>
          <a:lstStyle>
            <a:lvl1pPr>
              <a:defRPr/>
            </a:lvl1pPr>
          </a:lstStyle>
          <a:p>
            <a:pPr>
              <a:defRPr/>
            </a:pPr>
            <a:fld id="{036A3D33-CB25-4DD8-B9AC-DC1F88A3A0E1}" type="slidenum">
              <a:rPr lang="en-US" altLang="en-US"/>
              <a:pPr>
                <a:defRPr/>
              </a:pPr>
              <a:t>‹#›</a:t>
            </a:fld>
            <a:endParaRPr lang="en-US" altLang="en-US"/>
          </a:p>
        </p:txBody>
      </p:sp>
    </p:spTree>
    <p:extLst>
      <p:ext uri="{BB962C8B-B14F-4D97-AF65-F5344CB8AC3E}">
        <p14:creationId xmlns:p14="http://schemas.microsoft.com/office/powerpoint/2010/main" val="229982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CCD40B7F-F839-453A-9E46-94B75724AC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2BBAA2A-87C0-437D-8042-C7736165B63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448B61E7-9EEF-49E2-A13B-3999EB58028C}"/>
              </a:ext>
            </a:extLst>
          </p:cNvPr>
          <p:cNvSpPr>
            <a:spLocks noGrp="1" noChangeArrowheads="1"/>
          </p:cNvSpPr>
          <p:nvPr>
            <p:ph type="sldNum" sz="quarter" idx="12"/>
          </p:nvPr>
        </p:nvSpPr>
        <p:spPr>
          <a:ln/>
        </p:spPr>
        <p:txBody>
          <a:bodyPr/>
          <a:lstStyle>
            <a:lvl1pPr>
              <a:defRPr/>
            </a:lvl1pPr>
          </a:lstStyle>
          <a:p>
            <a:pPr>
              <a:defRPr/>
            </a:pPr>
            <a:fld id="{6DC472E6-B860-44D5-A40C-C2790032D4CE}" type="slidenum">
              <a:rPr lang="en-US" altLang="en-US"/>
              <a:pPr>
                <a:defRPr/>
              </a:pPr>
              <a:t>‹#›</a:t>
            </a:fld>
            <a:endParaRPr lang="en-US" altLang="en-US"/>
          </a:p>
        </p:txBody>
      </p:sp>
    </p:spTree>
    <p:extLst>
      <p:ext uri="{BB962C8B-B14F-4D97-AF65-F5344CB8AC3E}">
        <p14:creationId xmlns:p14="http://schemas.microsoft.com/office/powerpoint/2010/main" val="3294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46968B65-A6D7-43EE-AB3B-8D2A1DB5EE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090FA469-4392-46AB-9B8A-4BCEF63E13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7D66391-1678-4A01-B149-21E0F4AFA0BA}"/>
              </a:ext>
            </a:extLst>
          </p:cNvPr>
          <p:cNvSpPr>
            <a:spLocks noGrp="1" noChangeArrowheads="1"/>
          </p:cNvSpPr>
          <p:nvPr>
            <p:ph type="sldNum" sz="quarter" idx="12"/>
          </p:nvPr>
        </p:nvSpPr>
        <p:spPr>
          <a:ln/>
        </p:spPr>
        <p:txBody>
          <a:bodyPr/>
          <a:lstStyle>
            <a:lvl1pPr>
              <a:defRPr/>
            </a:lvl1pPr>
          </a:lstStyle>
          <a:p>
            <a:pPr>
              <a:defRPr/>
            </a:pPr>
            <a:fld id="{6A0A26A6-43C5-45D3-85A4-0929B18E7774}" type="slidenum">
              <a:rPr lang="en-US" altLang="en-US"/>
              <a:pPr>
                <a:defRPr/>
              </a:pPr>
              <a:t>‹#›</a:t>
            </a:fld>
            <a:endParaRPr lang="en-US" altLang="en-US"/>
          </a:p>
        </p:txBody>
      </p:sp>
    </p:spTree>
    <p:extLst>
      <p:ext uri="{BB962C8B-B14F-4D97-AF65-F5344CB8AC3E}">
        <p14:creationId xmlns:p14="http://schemas.microsoft.com/office/powerpoint/2010/main" val="401095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template_new">
            <a:extLst>
              <a:ext uri="{FF2B5EF4-FFF2-40B4-BE49-F238E27FC236}">
                <a16:creationId xmlns:a16="http://schemas.microsoft.com/office/drawing/2014/main" id="{FD499A77-DCC4-451A-9104-B716248BF21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4F45B270-3B2D-4EDA-8DFE-83E545500D61}"/>
              </a:ext>
            </a:extLst>
          </p:cNvPr>
          <p:cNvSpPr>
            <a:spLocks noGrp="1" noChangeArrowheads="1"/>
          </p:cNvSpPr>
          <p:nvPr>
            <p:ph type="title"/>
          </p:nvPr>
        </p:nvSpPr>
        <p:spPr bwMode="auto">
          <a:xfrm>
            <a:off x="457200" y="4572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A7192BDB-DB25-4779-AC5B-AD967CAA0D8E}"/>
              </a:ext>
            </a:extLst>
          </p:cNvPr>
          <p:cNvSpPr>
            <a:spLocks noGrp="1" noChangeArrowheads="1"/>
          </p:cNvSpPr>
          <p:nvPr>
            <p:ph type="body" idx="1"/>
          </p:nvPr>
        </p:nvSpPr>
        <p:spPr bwMode="auto">
          <a:xfrm>
            <a:off x="457200" y="1752600"/>
            <a:ext cx="8229600"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CF512AC9-EB23-4AC7-B385-717D6D63983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solidFill>
                  <a:schemeClr val="bg2"/>
                </a:solidFill>
              </a:defRPr>
            </a:lvl1pPr>
          </a:lstStyle>
          <a:p>
            <a:pPr>
              <a:defRPr/>
            </a:pPr>
            <a:endParaRPr lang="en-US" altLang="en-US"/>
          </a:p>
        </p:txBody>
      </p:sp>
      <p:sp>
        <p:nvSpPr>
          <p:cNvPr id="1029" name="Rectangle 5">
            <a:extLst>
              <a:ext uri="{FF2B5EF4-FFF2-40B4-BE49-F238E27FC236}">
                <a16:creationId xmlns:a16="http://schemas.microsoft.com/office/drawing/2014/main" id="{4B898A80-D433-49E9-9C1D-391ED4F90ED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smtClean="0">
                <a:solidFill>
                  <a:schemeClr val="bg2"/>
                </a:solidFill>
              </a:defRPr>
            </a:lvl1pPr>
          </a:lstStyle>
          <a:p>
            <a:pPr>
              <a:defRPr/>
            </a:pPr>
            <a:endParaRPr lang="en-US" altLang="en-US"/>
          </a:p>
        </p:txBody>
      </p:sp>
      <p:sp>
        <p:nvSpPr>
          <p:cNvPr id="1030" name="Rectangle 6">
            <a:extLst>
              <a:ext uri="{FF2B5EF4-FFF2-40B4-BE49-F238E27FC236}">
                <a16:creationId xmlns:a16="http://schemas.microsoft.com/office/drawing/2014/main" id="{841FD2F0-376E-4903-B694-2E7E1C03F528}"/>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smtClean="0">
                <a:solidFill>
                  <a:schemeClr val="bg2"/>
                </a:solidFill>
              </a:defRPr>
            </a:lvl1pPr>
          </a:lstStyle>
          <a:p>
            <a:pPr>
              <a:defRPr/>
            </a:pPr>
            <a:fld id="{7AB379F8-BFAC-4898-A23E-D5F6E3B93812}" type="slidenum">
              <a:rPr lang="en-US" altLang="en-US"/>
              <a:pPr>
                <a:defRPr/>
              </a:pPr>
              <a:t>‹#›</a:t>
            </a:fld>
            <a:endParaRPr lang="en-US" altLang="en-US"/>
          </a:p>
        </p:txBody>
      </p:sp>
      <p:sp>
        <p:nvSpPr>
          <p:cNvPr id="1033" name="Text Box 9">
            <a:extLst>
              <a:ext uri="{FF2B5EF4-FFF2-40B4-BE49-F238E27FC236}">
                <a16:creationId xmlns:a16="http://schemas.microsoft.com/office/drawing/2014/main" id="{9760B49D-2F3B-4EDC-BD2D-C6CF56442945}"/>
              </a:ext>
            </a:extLst>
          </p:cNvPr>
          <p:cNvSpPr txBox="1">
            <a:spLocks noChangeArrowheads="1"/>
          </p:cNvSpPr>
          <p:nvPr/>
        </p:nvSpPr>
        <p:spPr bwMode="auto">
          <a:xfrm>
            <a:off x="381000" y="147638"/>
            <a:ext cx="2901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38100" dist="12700" dir="2700000" algn="ctr" rotWithShape="0">
                    <a:schemeClr val="bg2">
                      <a:alpha val="89999"/>
                    </a:schemeClr>
                  </a:outerShdw>
                </a:effectLst>
              </a14:hiddenEffects>
            </a:ext>
          </a:extLst>
        </p:spPr>
        <p:txBody>
          <a:bodyPr wrap="none">
            <a:spAutoFit/>
          </a:bodyPr>
          <a:lstStyle/>
          <a:p>
            <a:pPr eaLnBrk="1" hangingPunct="1">
              <a:defRPr/>
            </a:pPr>
            <a:r>
              <a:rPr lang="en-US" altLang="en-US" sz="1000">
                <a:solidFill>
                  <a:schemeClr val="bg1"/>
                </a:solidFill>
              </a:rPr>
              <a:t>BETTERINVESTING NATIONAL CONVENTION</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b="1" kern="1200">
          <a:solidFill>
            <a:srgbClr val="3C4147"/>
          </a:solidFill>
          <a:latin typeface="+mj-lt"/>
          <a:ea typeface="+mj-ea"/>
          <a:cs typeface="+mj-cs"/>
        </a:defRPr>
      </a:lvl1pPr>
      <a:lvl2pPr algn="ctr" rtl="0" eaLnBrk="0" fontAlgn="base" hangingPunct="0">
        <a:spcBef>
          <a:spcPct val="0"/>
        </a:spcBef>
        <a:spcAft>
          <a:spcPct val="0"/>
        </a:spcAft>
        <a:defRPr sz="4400" b="1">
          <a:solidFill>
            <a:srgbClr val="3C4147"/>
          </a:solidFill>
          <a:latin typeface="Arial" panose="020B0604020202020204" pitchFamily="34" charset="0"/>
        </a:defRPr>
      </a:lvl2pPr>
      <a:lvl3pPr algn="ctr" rtl="0" eaLnBrk="0" fontAlgn="base" hangingPunct="0">
        <a:spcBef>
          <a:spcPct val="0"/>
        </a:spcBef>
        <a:spcAft>
          <a:spcPct val="0"/>
        </a:spcAft>
        <a:defRPr sz="4400" b="1">
          <a:solidFill>
            <a:srgbClr val="3C4147"/>
          </a:solidFill>
          <a:latin typeface="Arial" panose="020B0604020202020204" pitchFamily="34" charset="0"/>
        </a:defRPr>
      </a:lvl3pPr>
      <a:lvl4pPr algn="ctr" rtl="0" eaLnBrk="0" fontAlgn="base" hangingPunct="0">
        <a:spcBef>
          <a:spcPct val="0"/>
        </a:spcBef>
        <a:spcAft>
          <a:spcPct val="0"/>
        </a:spcAft>
        <a:defRPr sz="4400" b="1">
          <a:solidFill>
            <a:srgbClr val="3C4147"/>
          </a:solidFill>
          <a:latin typeface="Arial" panose="020B0604020202020204" pitchFamily="34" charset="0"/>
        </a:defRPr>
      </a:lvl4pPr>
      <a:lvl5pPr algn="ctr" rtl="0" eaLnBrk="0" fontAlgn="base" hangingPunct="0">
        <a:spcBef>
          <a:spcPct val="0"/>
        </a:spcBef>
        <a:spcAft>
          <a:spcPct val="0"/>
        </a:spcAft>
        <a:defRPr sz="4400" b="1">
          <a:solidFill>
            <a:srgbClr val="3C4147"/>
          </a:solidFill>
          <a:latin typeface="Arial" panose="020B0604020202020204" pitchFamily="34" charset="0"/>
        </a:defRPr>
      </a:lvl5pPr>
      <a:lvl6pPr marL="457200" algn="ctr" rtl="0" fontAlgn="base">
        <a:spcBef>
          <a:spcPct val="0"/>
        </a:spcBef>
        <a:spcAft>
          <a:spcPct val="0"/>
        </a:spcAft>
        <a:defRPr sz="4400" b="1">
          <a:solidFill>
            <a:srgbClr val="3C4147"/>
          </a:solidFill>
          <a:latin typeface="Arial" panose="020B0604020202020204" pitchFamily="34" charset="0"/>
        </a:defRPr>
      </a:lvl6pPr>
      <a:lvl7pPr marL="914400" algn="ctr" rtl="0" fontAlgn="base">
        <a:spcBef>
          <a:spcPct val="0"/>
        </a:spcBef>
        <a:spcAft>
          <a:spcPct val="0"/>
        </a:spcAft>
        <a:defRPr sz="4400" b="1">
          <a:solidFill>
            <a:srgbClr val="3C4147"/>
          </a:solidFill>
          <a:latin typeface="Arial" panose="020B0604020202020204" pitchFamily="34" charset="0"/>
        </a:defRPr>
      </a:lvl7pPr>
      <a:lvl8pPr marL="1371600" algn="ctr" rtl="0" fontAlgn="base">
        <a:spcBef>
          <a:spcPct val="0"/>
        </a:spcBef>
        <a:spcAft>
          <a:spcPct val="0"/>
        </a:spcAft>
        <a:defRPr sz="4400" b="1">
          <a:solidFill>
            <a:srgbClr val="3C4147"/>
          </a:solidFill>
          <a:latin typeface="Arial" panose="020B0604020202020204" pitchFamily="34" charset="0"/>
        </a:defRPr>
      </a:lvl8pPr>
      <a:lvl9pPr marL="1828800" algn="ctr" rtl="0" fontAlgn="base">
        <a:spcBef>
          <a:spcPct val="0"/>
        </a:spcBef>
        <a:spcAft>
          <a:spcPct val="0"/>
        </a:spcAft>
        <a:defRPr sz="4400" b="1">
          <a:solidFill>
            <a:srgbClr val="3C4147"/>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6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b="1"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800" b="1"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5464431b00c.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5461a1d06ce.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54667a9cbc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5463c81695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5461b3052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54619246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5462a4777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554639e66216.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Index Price and Return</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914400" y="1828800"/>
            <a:ext cx="6400800" cy="3657600"/>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ftr" sz="quarter" idx="11"/>
          </p:nvPr>
        </p:nvSpPr>
        <p:spPr>
          <a:xfrm>
            <a:off x="3124200" y="6245225"/>
            <a:ext cx="2895600" cy="476250"/>
          </a:xfrm>
        </p:spPr>
        <p:txBody>
          <a:bodyPr/>
          <a:lstStyle/>
          <a:p>
            <a:r>
              <a:rPr/>
              <a:t>Return and Price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a:xfrm>
            <a:off x="533400" y="609600"/>
            <a:ext cx="8077200" cy="1470025"/>
          </a:xfrm>
        </p:spPr>
        <p:txBody>
          <a:bodyPr/>
          <a:lstStyle/>
          <a:p>
            <a:r>
              <a:rPr/>
              <a:t>Analysis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Benford: the index return follows the Benford's Law</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914400" y="1828800"/>
            <a:ext cx="6400800" cy="3657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Benford: the distribution of components return doesn't follows the Benford's Law</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914400" y="1828800"/>
            <a:ext cx="6400800" cy="3657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Book Value &amp; Stock Return</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914400" y="1828800"/>
            <a:ext cx="6400800" cy="4572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idx="1"/>
          </p:nvPr>
        </p:nvSpPr>
        <p:spPr>
          <a:xfrm>
            <a:off x="457200" y="1752600"/>
            <a:ext cx="8229600" cy="4373563"/>
          </a:xfrm>
        </p:spPr>
        <p:txBody>
          <a:bodyPr/>
          <a:lstStyle/>
          <a:p>
            <a:pPr/>
            <a:r>
              <a:rPr sz="3200">
                <a:solidFill>
                  <a:srgbClr val="000000">
                    <a:alpha val="100000"/>
                  </a:srgbClr>
                </a:solidFill>
                <a:latin typeface="Arial"/>
                <a:cs typeface="Arial"/>
              </a:rPr>
              <a:t>The plots above shows that  company value are related with stock return. Small companies are more likely to fluctuated wildly.</a:t>
            </a:r>
          </a:p>
          <a:p>
            <a:pPr/>
            <a:r>
              <a:rPr sz="3200">
                <a:solidFill>
                  <a:srgbClr val="000000">
                    <a:alpha val="100000"/>
                  </a:srgbClr>
                </a:solidFill>
                <a:latin typeface="Arial"/>
                <a:cs typeface="Arial"/>
              </a:rPr>
              <a:t>But we still need to do more than data visualization to figure out the relation.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Conclusion</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457200" y="1752600"/>
            <a:ext cx="8229600" cy="4373563"/>
          </a:xfrm>
        </p:spPr>
        <p:txBody>
          <a:bodyPr/>
          <a:lstStyle/>
          <a:p>
            <a:pPr/>
            <a:r>
              <a:rPr sz="2200">
                <a:solidFill>
                  <a:srgbClr val="000000">
                    <a:alpha val="100000"/>
                  </a:srgbClr>
                </a:solidFill>
                <a:latin typeface="Arial"/>
                <a:cs typeface="Arial"/>
              </a:rPr>
              <a:t> Companies with small book value are more likely to have higher return, but also more likely to have lower return. In other words, small companies are more likely to fluctuated wildly. </a:t>
            </a:r>
          </a:p>
          <a:p>
            <a:pPr/>
            <a:r>
              <a:rPr sz="2200">
                <a:solidFill>
                  <a:srgbClr val="000000">
                    <a:alpha val="100000"/>
                  </a:srgbClr>
                </a:solidFill>
                <a:latin typeface="Arial"/>
                <a:cs typeface="Arial"/>
              </a:rPr>
              <a:t>From the Benford Analysis, we know that S&amp;P500 Index Return follows well the Benford's Law, which is amazing. But the distribution of the return of every individual stock doesn't follow the Benford's Law.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a:xfrm>
            <a:off x="533400" y="609600"/>
            <a:ext cx="8077200" cy="1470025"/>
          </a:xfrm>
        </p:spPr>
        <p:txBody>
          <a:bodyPr/>
          <a:lstStyle/>
          <a:p>
            <a:r>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245225"/>
            <a:ext cx="2133600" cy="476250"/>
          </a:xfrm>
        </p:spPr>
        <p:txBody>
          <a:bodyPr/>
          <a:lstStyle/>
          <a:p>
            <a:r>
              <a:t>11-2</a:t>
            </a:r>
          </a:p>
        </p:txBody>
      </p:sp>
      <p:sp>
        <p:nvSpPr>
          <p:cNvPr id="6" name="Footer Placeholder 5"/>
          <p:cNvSpPr>
            <a:spLocks noGrp="1"/>
          </p:cNvSpPr>
          <p:nvPr>
            <p:ph type="ftr" sz="quarter" idx="11"/>
          </p:nvPr>
        </p:nvSpPr>
        <p:spPr>
          <a:xfrm>
            <a:off x="3124200" y="6245225"/>
            <a:ext cx="2895600" cy="476250"/>
          </a:xfrm>
        </p:spPr>
        <p:txBody>
          <a:bodyPr/>
          <a:lstStyle/>
          <a:p>
            <a:r>
              <a:t>Copyright © 2006 Pearson Addison-Wesley. All rights reserved.
</a:t>
            </a:r>
          </a:p>
        </p:txBody>
      </p:sp>
      <p:sp>
        <p:nvSpPr>
          <p:cNvPr id="8" name="Title 7">
            <a:extLst>
              <a:ext uri="{FF2B5EF4-FFF2-40B4-BE49-F238E27FC236}">
                <a16:creationId xmlns:a16="http://schemas.microsoft.com/office/drawing/2014/main" id="{6BF854B0-0598-4782-A999-501B8709ACB6}"/>
              </a:ext>
            </a:extLst>
          </p:cNvPr>
          <p:cNvSpPr>
            <a:spLocks noGrp="1"/>
          </p:cNvSpPr>
          <p:nvPr>
            <p:ph type="title"/>
          </p:nvPr>
        </p:nvSpPr>
        <p:spPr/>
        <p:txBody>
          <a:bodyPr/>
          <a:lstStyle/>
          <a:p>
            <a:endParaRPr lang="en-US"/>
          </a:p>
        </p:txBody>
      </p:sp>
      <p:sp>
        <p:nvSpPr>
          <p:cNvPr id="10" name="Content Placeholder 9">
            <a:extLst>
              <a:ext uri="{FF2B5EF4-FFF2-40B4-BE49-F238E27FC236}">
                <a16:creationId xmlns:a16="http://schemas.microsoft.com/office/drawing/2014/main" id="{E3BE8B79-6C8E-47F6-992C-E084EB790A2B}"/>
              </a:ext>
            </a:extLst>
          </p:cNvPr>
          <p:cNvSpPr>
            <a:spLocks noGrp="1"/>
          </p:cNvSpPr>
          <p:nvPr>
            <p:ph sz="half" idx="1"/>
          </p:nvPr>
        </p:nvSpPr>
        <p:spPr/>
        <p:txBody>
          <a:bodyPr/>
          <a:lstStyle/>
          <a:p>
            <a:endParaRPr lang="en-US"/>
          </a:p>
        </p:txBody>
      </p:sp>
      <p:sp>
        <p:nvSpPr>
          <p:cNvPr id="12" name="Content Placeholder 11">
            <a:extLst>
              <a:ext uri="{FF2B5EF4-FFF2-40B4-BE49-F238E27FC236}">
                <a16:creationId xmlns:a16="http://schemas.microsoft.com/office/drawing/2014/main" id="{1D21414F-9232-4FAB-95AD-45C0740FD960}"/>
              </a:ext>
            </a:extLst>
          </p:cNvPr>
          <p:cNvSpPr>
            <a:spLocks noGrp="1"/>
          </p:cNvSpPr>
          <p:nvPr>
            <p:ph sz="half" idx="2"/>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a:xfrm>
            <a:off x="533400" y="609600"/>
            <a:ext cx="8077200" cy="1470025"/>
          </a:xfrm>
        </p:spPr>
        <p:txBody>
          <a:bodyPr/>
          <a:lstStyle/>
          <a:p>
            <a:r>
              <a:rPr/>
              <a:t>Stock Return and Comapny Value</a:t>
            </a:r>
          </a:p>
        </p:txBody>
      </p:sp>
      <p:sp xmlns:a="http://schemas.openxmlformats.org/drawingml/2006/main" xmlns:r="http://schemas.openxmlformats.org/officeDocument/2006/relationships" xmlns:p="http://schemas.openxmlformats.org/presentationml/2006/main">
        <p:nvSpPr>
          <p:cNvPr id="3" name=""/>
          <p:cNvSpPr>
            <a:spLocks noGrp="1"/>
          </p:cNvSpPr>
          <p:nvPr>
            <p:ph type="subTitle" idx="1"/>
          </p:nvPr>
        </p:nvSpPr>
        <p:spPr>
          <a:xfrm>
            <a:off x="609600" y="4191000"/>
            <a:ext cx="7924800" cy="1600200"/>
          </a:xfrm>
        </p:spPr>
        <p:txBody>
          <a:bodyPr/>
          <a:lstStyle/>
          <a:p>
            <a:r>
              <a:rPr/>
              <a:t>Focuing on S&amp;P 500 Index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My task</a:t>
            </a:r>
          </a:p>
        </p:txBody>
      </p:sp>
      <p:sp xmlns:a="http://schemas.openxmlformats.org/drawingml/2006/main" xmlns:r="http://schemas.openxmlformats.org/officeDocument/2006/relationships" xmlns:p="http://schemas.openxmlformats.org/presentationml/2006/main">
        <p:nvSpPr>
          <p:cNvPr id="3" name=""/>
          <p:cNvSpPr>
            <a:spLocks noGrp="1"/>
          </p:cNvSpPr>
          <p:nvPr>
            <p:ph sz="half" idx="1"/>
          </p:nvPr>
        </p:nvSpPr>
        <p:spPr>
          <a:xfrm>
            <a:off x="457200" y="1752600"/>
            <a:ext cx="4038600" cy="4373563"/>
          </a:xfrm>
        </p:spPr>
        <p:txBody>
          <a:bodyPr/>
          <a:lstStyle/>
          <a:p>
            <a:pPr/>
            <a:r>
              <a:rPr sz="2000">
                <a:solidFill>
                  <a:srgbClr val="000000">
                    <a:alpha val="100000"/>
                  </a:srgbClr>
                </a:solidFill>
                <a:latin typeface="Arial"/>
                <a:cs typeface="Arial"/>
              </a:rPr>
              <a:t>Exploring whether the stock return follows well the Benford's Law</a:t>
            </a:r>
          </a:p>
        </p:txBody>
      </p:sp>
      <p:sp xmlns:a="http://schemas.openxmlformats.org/drawingml/2006/main" xmlns:r="http://schemas.openxmlformats.org/officeDocument/2006/relationships" xmlns:p="http://schemas.openxmlformats.org/presentationml/2006/main">
        <p:nvSpPr>
          <p:cNvPr id="4" name=""/>
          <p:cNvSpPr>
            <a:spLocks noGrp="1"/>
          </p:cNvSpPr>
          <p:nvPr>
            <p:ph sz="half" idx="2"/>
          </p:nvPr>
        </p:nvSpPr>
        <p:spPr>
          <a:xfrm>
            <a:off x="4648200" y="1752600"/>
            <a:ext cx="4038600" cy="4373563"/>
          </a:xfrm>
        </p:spPr>
        <p:txBody>
          <a:bodyPr/>
          <a:lstStyle/>
          <a:p>
            <a:pPr/>
            <a:r>
              <a:rPr sz="2000">
                <a:solidFill>
                  <a:srgbClr val="000000">
                    <a:alpha val="100000"/>
                  </a:srgbClr>
                </a:solidFill>
                <a:latin typeface="Arial"/>
                <a:cs typeface="Arial"/>
              </a:rPr>
              <a:t>Exploring the relationship between stock return and book value of companies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Definition</a:t>
            </a:r>
          </a:p>
        </p:txBody>
      </p:sp>
      <p:sp xmlns:a="http://schemas.openxmlformats.org/drawingml/2006/main" xmlns:r="http://schemas.openxmlformats.org/officeDocument/2006/relationships" xmlns:p="http://schemas.openxmlformats.org/presentationml/2006/main">
        <p:nvSpPr>
          <p:cNvPr id="3" name=""/>
          <p:cNvSpPr>
            <a:spLocks noGrp="1"/>
          </p:cNvSpPr>
          <p:nvPr>
            <p:ph sz="half" idx="1"/>
          </p:nvPr>
        </p:nvSpPr>
        <p:spPr>
          <a:xfrm>
            <a:off x="457200" y="1752600"/>
            <a:ext cx="4038600" cy="4373563"/>
          </a:xfrm>
        </p:spPr>
        <p:txBody>
          <a:bodyPr/>
          <a:lstStyle/>
          <a:p>
            <a:pPr/>
            <a:r>
              <a:rPr sz="2000">
                <a:solidFill>
                  <a:srgbClr val="000000">
                    <a:alpha val="100000"/>
                  </a:srgbClr>
                </a:solidFill>
                <a:latin typeface="Arial"/>
                <a:cs typeface="Arial"/>
              </a:rPr>
              <a:t>Stock Return: Appreciation in the price plus any dividends paid, divided by the original price of the stock.</a:t>
            </a:r>
          </a:p>
        </p:txBody>
      </p:sp>
      <p:sp xmlns:a="http://schemas.openxmlformats.org/drawingml/2006/main" xmlns:r="http://schemas.openxmlformats.org/officeDocument/2006/relationships" xmlns:p="http://schemas.openxmlformats.org/presentationml/2006/main">
        <p:nvSpPr>
          <p:cNvPr id="4" name=""/>
          <p:cNvSpPr>
            <a:spLocks noGrp="1"/>
          </p:cNvSpPr>
          <p:nvPr>
            <p:ph sz="half" idx="2"/>
          </p:nvPr>
        </p:nvSpPr>
        <p:spPr>
          <a:xfrm>
            <a:off x="4648200" y="1752600"/>
            <a:ext cx="4038600" cy="4373563"/>
          </a:xfrm>
        </p:spPr>
        <p:txBody>
          <a:bodyPr/>
          <a:lstStyle/>
          <a:p>
            <a:pPr/>
            <a:r>
              <a:rPr sz="2000">
                <a:solidFill>
                  <a:srgbClr val="000000">
                    <a:alpha val="100000"/>
                  </a:srgbClr>
                </a:solidFill>
                <a:latin typeface="Arial"/>
                <a:cs typeface="Arial"/>
              </a:rPr>
              <a:t>Book Value:The total amount a company is worth if all its assets are sold and all the liabilities are paid back.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Weight of components</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2743200" y="1828800"/>
            <a:ext cx="5486400" cy="3657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Top50 Components weight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914400" y="1828800"/>
            <a:ext cx="7315200" cy="457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Volume of S&amp;P 500</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914400" y="1828800"/>
            <a:ext cx="6400800" cy="3657600"/>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ftr" sz="quarter" idx="11"/>
          </p:nvPr>
        </p:nvSpPr>
        <p:spPr>
          <a:xfrm>
            <a:off x="3124200" y="6245225"/>
            <a:ext cx="2895600" cy="476250"/>
          </a:xfrm>
        </p:spPr>
        <p:txBody>
          <a:bodyPr/>
          <a:lstStyle/>
          <a:p>
            <a:r>
              <a:rPr/>
              <a:t>Key Investment Indices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457200" y="457200"/>
            <a:ext cx="8229600" cy="1143000"/>
          </a:xfrm>
        </p:spPr>
        <p:txBody>
          <a:bodyPr/>
          <a:lstStyle/>
          <a:p>
            <a:r>
              <a:rPr/>
              <a:t>Price of component stocks</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914400" y="1828800"/>
            <a:ext cx="6400800" cy="3657600"/>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ftr" sz="quarter" idx="11"/>
          </p:nvPr>
        </p:nvSpPr>
        <p:spPr>
          <a:xfrm>
            <a:off x="3124200" y="6245225"/>
            <a:ext cx="2895600" cy="476250"/>
          </a:xfrm>
        </p:spPr>
        <p:txBody>
          <a:bodyPr/>
          <a:lstStyle/>
          <a:p>
            <a:r>
              <a:rPr/>
              <a:t>Key Investment Indices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TotalTime>
  <Words>12</Words>
  <Application>Microsoft Office PowerPoint</Application>
  <PresentationFormat>On-screen Show (4:3)</PresentationFormat>
  <Paragraphs>3</Paragraphs>
  <Slides>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Arial</vt:lpstr>
      <vt:lpstr>Default Design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Gretchen Hurt</dc:creator>
  <cp:lastModifiedBy xmlns:cp="http://schemas.openxmlformats.org/package/2006/metadata/core-properties">dongyifu</cp:lastModifiedBy>
  <cp:revision>29</cp:revision>
  <dcterms:created xsi:type="dcterms:W3CDTF">2006-02-27T19:28:52Z</dcterms:created>
  <dcterms:modified xmlns:xsi="http://www.w3.org/2001/XMLSchema-instance" xmlns:dcterms="http://purl.org/dc/terms/" xsi:type="dcterms:W3CDTF">2018-12-18T02:18:53Z</dcterms:modified>
</cp:coreProperties>
</file>