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0" r:id="rId1"/>
  </p:sldMasterIdLst>
  <p:notesMasterIdLst>
    <p:notesMasterId r:id="rId47"/>
  </p:notesMasterIdLst>
  <p:handoutMasterIdLst>
    <p:handoutMasterId r:id="rId48"/>
  </p:handoutMasterIdLst>
  <p:sldIdLst>
    <p:sldId id="256" r:id="rId2"/>
    <p:sldId id="324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5" r:id="rId14"/>
    <p:sldId id="363" r:id="rId15"/>
    <p:sldId id="364" r:id="rId16"/>
    <p:sldId id="367" r:id="rId17"/>
    <p:sldId id="370" r:id="rId18"/>
    <p:sldId id="378" r:id="rId19"/>
    <p:sldId id="379" r:id="rId20"/>
    <p:sldId id="371" r:id="rId21"/>
    <p:sldId id="372" r:id="rId22"/>
    <p:sldId id="373" r:id="rId23"/>
    <p:sldId id="374" r:id="rId24"/>
    <p:sldId id="375" r:id="rId25"/>
    <p:sldId id="376" r:id="rId26"/>
    <p:sldId id="385" r:id="rId27"/>
    <p:sldId id="386" r:id="rId28"/>
    <p:sldId id="387" r:id="rId29"/>
    <p:sldId id="381" r:id="rId30"/>
    <p:sldId id="388" r:id="rId31"/>
    <p:sldId id="389" r:id="rId32"/>
    <p:sldId id="390" r:id="rId33"/>
    <p:sldId id="391" r:id="rId34"/>
    <p:sldId id="392" r:id="rId35"/>
    <p:sldId id="393" r:id="rId36"/>
    <p:sldId id="394" r:id="rId37"/>
    <p:sldId id="395" r:id="rId38"/>
    <p:sldId id="396" r:id="rId39"/>
    <p:sldId id="397" r:id="rId40"/>
    <p:sldId id="398" r:id="rId41"/>
    <p:sldId id="399" r:id="rId42"/>
    <p:sldId id="347" r:id="rId43"/>
    <p:sldId id="401" r:id="rId44"/>
    <p:sldId id="402" r:id="rId45"/>
    <p:sldId id="400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0000"/>
    <a:srgbClr val="FFFF66"/>
    <a:srgbClr val="14ED03"/>
    <a:srgbClr val="DA14B0"/>
    <a:srgbClr val="D7EA22"/>
    <a:srgbClr val="3DB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38" autoAdjust="0"/>
    <p:restoredTop sz="85765" autoAdjust="0"/>
  </p:normalViewPr>
  <p:slideViewPr>
    <p:cSldViewPr>
      <p:cViewPr varScale="1">
        <p:scale>
          <a:sx n="63" d="100"/>
          <a:sy n="63" d="100"/>
        </p:scale>
        <p:origin x="-198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CBB2F5B-CDC9-4639-A60B-F7F10BE3BBA2}" type="datetimeFigureOut">
              <a:rPr lang="en-US"/>
              <a:pPr>
                <a:defRPr/>
              </a:pPr>
              <a:t>24-Feb-17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96BAC6D-BEBE-469C-9A81-63BD98C24AC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443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5B5ED4-614C-44B1-8534-35BA24F41346}" type="datetimeFigureOut">
              <a:rPr lang="en-US"/>
              <a:pPr>
                <a:defRPr/>
              </a:pPr>
              <a:t>24-Feb-17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F3F7656-B206-4091-88B8-269A2842A1E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818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 smtClean="0"/>
              <a:t>מה שדומה במיוחד למבנים זה שברגע שהוגדר המערך האובייקטים הוקצו !!</a:t>
            </a:r>
          </a:p>
          <a:p>
            <a:pPr algn="r"/>
            <a:r>
              <a:rPr lang="he-IL" dirty="0" smtClean="0"/>
              <a:t>להבדיל מגאווה שם זה יהיה מערך של הפניות ובעבור כל הפנייה יש לחולל</a:t>
            </a:r>
            <a:r>
              <a:rPr lang="he-IL" baseline="0" dirty="0" smtClean="0"/>
              <a:t> אובייקט חדש ע"י שימוש ב – </a:t>
            </a:r>
            <a:endParaRPr lang="en-US" baseline="0" dirty="0" smtClean="0"/>
          </a:p>
          <a:p>
            <a:pPr algn="r"/>
            <a:r>
              <a:rPr lang="en-US" baseline="0" dirty="0" smtClean="0"/>
              <a:t>new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50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he-IL" dirty="0" smtClean="0"/>
              <a:t>היעילות מול מצביע מתבטאת בכך:</a:t>
            </a:r>
          </a:p>
          <a:p>
            <a:pPr algn="r"/>
            <a:r>
              <a:rPr lang="he-IL" dirty="0" smtClean="0"/>
              <a:t>שלמצביע עדיין צריך להקצות מקום(שמחזיק את</a:t>
            </a:r>
            <a:r>
              <a:rPr lang="he-IL" baseline="0" dirty="0" smtClean="0"/>
              <a:t> הכתובת</a:t>
            </a:r>
            <a:r>
              <a:rPr lang="he-IL" dirty="0" smtClean="0"/>
              <a:t>)</a:t>
            </a:r>
          </a:p>
          <a:p>
            <a:pPr algn="r"/>
            <a:r>
              <a:rPr lang="he-IL" dirty="0" smtClean="0"/>
              <a:t>ובנוסף נוצר העתק של המצביע כפרמטר</a:t>
            </a:r>
            <a:r>
              <a:rPr lang="he-IL" baseline="0" dirty="0" smtClean="0"/>
              <a:t> לפונקציה שיכיל את אותה הכתובת</a:t>
            </a:r>
          </a:p>
          <a:p>
            <a:pPr algn="r"/>
            <a:endParaRPr lang="he-IL" baseline="0" dirty="0" smtClean="0"/>
          </a:p>
          <a:p>
            <a:pPr algn="r"/>
            <a:r>
              <a:rPr lang="he-IL" baseline="0" dirty="0" smtClean="0"/>
              <a:t>כלומר מדובר פה בתקורה כלשהי שמשפיעה על זמן הריצה של התוכנית שלנו!!</a:t>
            </a:r>
          </a:p>
          <a:p>
            <a:pPr algn="r"/>
            <a:r>
              <a:rPr lang="he-IL" baseline="0" dirty="0" smtClean="0"/>
              <a:t>(אגב בעבור משתנים בסיסיים התקרוה נחשבת לזניחה, אך צריכה להילקח בחשבון במידת הצורך!)</a:t>
            </a:r>
          </a:p>
          <a:p>
            <a:pPr algn="r"/>
            <a:endParaRPr lang="he-IL" baseline="0" dirty="0" smtClean="0"/>
          </a:p>
          <a:p>
            <a:pPr algn="r"/>
            <a:endParaRPr lang="he-IL" baseline="0" dirty="0" smtClean="0"/>
          </a:p>
          <a:p>
            <a:pPr algn="r"/>
            <a:r>
              <a:rPr lang="he-IL" baseline="0" dirty="0" smtClean="0"/>
              <a:t>נבחר לשלוח מצביע-כתובת על פני הפנייה רק אם מאפשרים לאותו משתנה לקבל ערך</a:t>
            </a:r>
          </a:p>
          <a:p>
            <a:pPr algn="r"/>
            <a:r>
              <a:rPr lang="en-US" baseline="0" dirty="0" smtClean="0"/>
              <a:t>NULL</a:t>
            </a:r>
            <a:endParaRPr lang="he-IL" baseline="0" dirty="0" smtClean="0"/>
          </a:p>
          <a:p>
            <a:pPr algn="r"/>
            <a:endParaRPr lang="he-IL" baseline="0" dirty="0" smtClean="0"/>
          </a:p>
          <a:p>
            <a:pPr algn="r"/>
            <a:r>
              <a:rPr lang="he-IL" baseline="0" dirty="0" smtClean="0"/>
              <a:t>אחרת לא נעשה זאת !</a:t>
            </a:r>
          </a:p>
          <a:p>
            <a:pPr algn="r"/>
            <a:endParaRPr lang="he-IL" baseline="0" dirty="0" smtClean="0"/>
          </a:p>
          <a:p>
            <a:pPr algn="r"/>
            <a:endParaRPr lang="he-IL" baseline="0" dirty="0" smtClean="0"/>
          </a:p>
          <a:p>
            <a:pPr algn="r"/>
            <a:r>
              <a:rPr lang="he-IL" baseline="0" dirty="0" smtClean="0"/>
              <a:t>עקרון מנחה:</a:t>
            </a:r>
          </a:p>
          <a:p>
            <a:pPr algn="r"/>
            <a:r>
              <a:rPr lang="he-IL" baseline="0" dirty="0" smtClean="0"/>
              <a:t>השפה נועדה לאלו שמבינים מה הם עושים! ולכן מגוון האפשרויות האלו כדי שהמתכנת יבחר מה מתאים לו יותר, וינצל בחוכמה את הכלים שניתנו עם השפה!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1337544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 smtClean="0"/>
              <a:t>אובייקט שמוגדר כקבוע יכול להפעיל מתודות שהוגדרו כקבועות בלבד.</a:t>
            </a:r>
          </a:p>
          <a:p>
            <a:pPr algn="r"/>
            <a:endParaRPr lang="he-IL" dirty="0" smtClean="0"/>
          </a:p>
          <a:p>
            <a:pPr algn="r"/>
            <a:r>
              <a:rPr lang="he-IL" dirty="0" smtClean="0"/>
              <a:t>אובייקט שלא הוגדר כקבוע יכול להפעיל:</a:t>
            </a:r>
          </a:p>
          <a:p>
            <a:pPr algn="r"/>
            <a:r>
              <a:rPr lang="he-IL" dirty="0" smtClean="0"/>
              <a:t>-מתודות</a:t>
            </a:r>
            <a:r>
              <a:rPr lang="he-IL" baseline="0" dirty="0" smtClean="0"/>
              <a:t> שהוגדרו כקבועות.</a:t>
            </a:r>
          </a:p>
          <a:p>
            <a:pPr algn="r"/>
            <a:r>
              <a:rPr lang="he-IL" baseline="0" dirty="0" smtClean="0"/>
              <a:t>-מתודות שלא הוגדרו כקבועות.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1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he-IL" b="1" dirty="0" smtClean="0"/>
              <a:t>הדבר נכון גם</a:t>
            </a:r>
            <a:r>
              <a:rPr lang="he-IL" b="1" baseline="0" dirty="0" smtClean="0"/>
              <a:t> עבור פונקציות כלומר, עם הפרמטר לפונקציה הוגדר כ-</a:t>
            </a:r>
            <a:endParaRPr lang="en-US" b="1" baseline="0" dirty="0" smtClean="0"/>
          </a:p>
          <a:p>
            <a:pPr algn="r"/>
            <a:r>
              <a:rPr lang="en-US" b="1" baseline="0" dirty="0" err="1" smtClean="0"/>
              <a:t>Const</a:t>
            </a:r>
            <a:endParaRPr lang="he-IL" b="1" baseline="0" dirty="0" smtClean="0"/>
          </a:p>
          <a:p>
            <a:pPr algn="r"/>
            <a:r>
              <a:rPr lang="he-IL" b="1" baseline="0" dirty="0" smtClean="0"/>
              <a:t>למרות שבזמן יצירתו הגדרתו לא כזאת הפונקציה תתייחס אליו כאל </a:t>
            </a:r>
          </a:p>
          <a:p>
            <a:pPr algn="r"/>
            <a:r>
              <a:rPr lang="en-US" b="1" baseline="0" dirty="0" err="1" smtClean="0"/>
              <a:t>Const</a:t>
            </a:r>
            <a:endParaRPr lang="en-US" b="1" baseline="0" dirty="0" smtClean="0"/>
          </a:p>
          <a:p>
            <a:pPr algn="r"/>
            <a:r>
              <a:rPr lang="he-IL" b="1" baseline="0" dirty="0" smtClean="0"/>
              <a:t>ולכן יקראו עבורו רק מתודות שהן</a:t>
            </a:r>
          </a:p>
          <a:p>
            <a:pPr algn="r"/>
            <a:r>
              <a:rPr lang="en-US" b="1" baseline="0" dirty="0" err="1" smtClean="0"/>
              <a:t>Const</a:t>
            </a:r>
            <a:endParaRPr lang="en-US" b="1" baseline="0" dirty="0" smtClean="0"/>
          </a:p>
          <a:p>
            <a:pPr algn="r"/>
            <a:endParaRPr lang="he-IL" b="1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199201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b="1" dirty="0" smtClean="0"/>
              <a:t>הוויתור</a:t>
            </a:r>
            <a:r>
              <a:rPr lang="he-IL" b="1" baseline="0" dirty="0" smtClean="0"/>
              <a:t> הוא תחת ההנחה שבגוף המתודות המימוש זהה!</a:t>
            </a:r>
          </a:p>
          <a:p>
            <a:pPr algn="r"/>
            <a:r>
              <a:rPr lang="he-IL" b="1" baseline="0" dirty="0" smtClean="0"/>
              <a:t>אחרת לא ניתן...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6165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i</a:t>
            </a:r>
            <a:r>
              <a:rPr lang="en-US" b="1" smtClean="0"/>
              <a:t>nit</a:t>
            </a:r>
            <a:r>
              <a:rPr lang="en-US" b="1" dirty="0" smtClean="0"/>
              <a:t> line</a:t>
            </a:r>
            <a:r>
              <a:rPr lang="en-US" b="1" baseline="0" dirty="0" smtClean="0"/>
              <a:t>   !=  inline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9407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2CF6C-5635-4208-B415-73B46EC31855}" type="datetime1">
              <a:rPr lang="en-US"/>
              <a:pPr>
                <a:defRPr/>
              </a:pPr>
              <a:t>24-Feb-17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31ADA3F-37D6-4D26-9D63-7A610C8270D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E2A03-729B-42A0-934F-912248DAFE47}" type="datetime1">
              <a:rPr lang="en-US"/>
              <a:pPr>
                <a:defRPr/>
              </a:pPr>
              <a:t>24-Feb-17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00BFC-1031-4C4A-85EF-D13496776CF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2390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B19B9-5878-45A5-94F2-05F1E1BDDC3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38E111-9E79-4FC2-A34B-B0DEBB6A066D}" type="datetime1">
              <a:rPr lang="en-US"/>
              <a:pPr>
                <a:defRPr/>
              </a:pPr>
              <a:t>24-Feb-17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2E95B-DF0F-4973-BD00-F3C2770FAA6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FC01C-DFB8-4107-BB4C-FE3233F5D13E}" type="datetime1">
              <a:rPr lang="en-US"/>
              <a:pPr>
                <a:defRPr/>
              </a:pPr>
              <a:t>24-Feb-17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195C9-3846-4BA7-BC89-7B68FD9D89D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72ECB-FE09-469F-9889-049BB40FAC3B}" type="datetime1">
              <a:rPr lang="en-US"/>
              <a:pPr>
                <a:defRPr/>
              </a:pPr>
              <a:t>24-Feb-17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A274D-FB37-41A5-A601-3C1AA3C8654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5F6A6-6C4F-4CBE-9164-5E279B20510C}" type="datetime1">
              <a:rPr lang="en-US"/>
              <a:pPr>
                <a:defRPr/>
              </a:pPr>
              <a:t>24-Feb-17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6646E-403F-4813-BA65-98B53EA8087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B1BC0-F4E6-4BF3-8A98-622445D5B362}" type="datetime1">
              <a:rPr lang="en-US"/>
              <a:pPr>
                <a:defRPr/>
              </a:pPr>
              <a:t>24-Feb-17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4BC26-6CAB-4949-84D5-9E003787861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38856-18EE-401F-9F15-73B886291A6E}" type="datetime1">
              <a:rPr lang="en-US"/>
              <a:pPr>
                <a:defRPr/>
              </a:pPr>
              <a:t>24-Feb-17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552E2-2B7B-4472-8985-B5EEA971F4F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9CDB7-6AD4-40AE-A2B8-48876E275B4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239000" y="62484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458200" y="61722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09B9D-6C5A-49F1-A358-9924B51DE06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A649C-7B55-4563-9A1B-A64A64675629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45FCD-4E77-4545-A1BF-FD73E16EA305}" type="datetime1">
              <a:rPr lang="en-US"/>
              <a:pPr>
                <a:defRPr/>
              </a:pPr>
              <a:t>24-Feb-17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A1C58-0682-4D0E-A7FC-D9EEABBE56B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752FC11-AD0A-4FBF-AEC4-B4FDA692F82A}" type="datetime1">
              <a:rPr lang="en-US"/>
              <a:pPr>
                <a:defRPr/>
              </a:pPr>
              <a:t>24-Feb-17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64E1189E-C0EB-43F6-A7A6-D60C267AD10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099" r:id="rId2"/>
    <p:sldLayoutId id="2147484104" r:id="rId3"/>
    <p:sldLayoutId id="2147484100" r:id="rId4"/>
    <p:sldLayoutId id="2147484101" r:id="rId5"/>
    <p:sldLayoutId id="2147484105" r:id="rId6"/>
    <p:sldLayoutId id="2147484106" r:id="rId7"/>
    <p:sldLayoutId id="2147484107" r:id="rId8"/>
    <p:sldLayoutId id="2147484108" r:id="rId9"/>
    <p:sldLayoutId id="2147484109" r:id="rId10"/>
    <p:sldLayoutId id="2147484110" r:id="rId11"/>
    <p:sldLayoutId id="2147484102" r:id="rId12"/>
    <p:sldLayoutId id="2147484111" r:id="rId13"/>
  </p:sldLayoutIdLst>
  <p:hf hd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r" rtl="1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r" rtl="1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r" rtl="1" eaLnBrk="0" fontAlgn="base" hangingPunct="0">
        <a:spcBef>
          <a:spcPts val="375"/>
        </a:spcBef>
        <a:spcAft>
          <a:spcPct val="0"/>
        </a:spcAft>
        <a:buClr>
          <a:srgbClr val="AEC7D0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r" rtl="1" eaLnBrk="0" fontAlgn="base" hangingPunct="0">
        <a:spcBef>
          <a:spcPts val="375"/>
        </a:spcBef>
        <a:spcAft>
          <a:spcPct val="0"/>
        </a:spcAft>
        <a:buClr>
          <a:srgbClr val="C32D2E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0" fontAlgn="base" hangingPunct="0">
        <a:spcBef>
          <a:spcPts val="375"/>
        </a:spcBef>
        <a:spcAft>
          <a:spcPct val="0"/>
        </a:spcAft>
        <a:buClr>
          <a:srgbClr val="C32D2E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8.wmf"/><Relationship Id="rId4" Type="http://schemas.openxmlformats.org/officeDocument/2006/relationships/oleObject" Target="../embeddings/Microsoft_Word_97_-_2003_Document1.doc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קרן כליף</a:t>
            </a:r>
            <a:endParaRPr lang="en-US" smtClean="0"/>
          </a:p>
        </p:txBody>
      </p:sp>
      <p:sp>
        <p:nvSpPr>
          <p:cNvPr id="11267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he-IL" sz="3200" b="1" smtClean="0"/>
              <a:t>תכנות מכוון עצמים ו- </a:t>
            </a:r>
            <a:r>
              <a:rPr sz="3200" b="1" smtClean="0"/>
              <a:t>C</a:t>
            </a:r>
            <a:r>
              <a:rPr lang="he-IL" sz="3200" b="1" smtClean="0"/>
              <a:t>++</a:t>
            </a:r>
            <a:br>
              <a:rPr lang="he-IL" sz="3200" b="1" smtClean="0"/>
            </a:br>
            <a:r>
              <a:rPr lang="he-IL" sz="3200" b="1" smtClean="0"/>
              <a:t>יחידה 03</a:t>
            </a:r>
            <a:br>
              <a:rPr lang="he-IL" sz="3200" b="1" smtClean="0"/>
            </a:br>
            <a:r>
              <a:rPr lang="he-IL" sz="3200" b="1" smtClean="0"/>
              <a:t>מחלקות: תכונות, שיטות, הרשאות, </a:t>
            </a:r>
            <a:r>
              <a:rPr sz="3200" b="1" smtClean="0"/>
              <a:t>const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מהי מחלקה (</a:t>
            </a:r>
            <a:r>
              <a:rPr lang="en-US" smtClean="0"/>
              <a:t>class</a:t>
            </a:r>
            <a:r>
              <a:rPr lang="he-IL" smtClean="0"/>
              <a:t>) ?</a:t>
            </a:r>
            <a:endParaRPr lang="en-US" smtClean="0">
              <a:cs typeface="Arial" charset="0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sz="quarter" idx="4294967295"/>
          </p:nvPr>
        </p:nvSpPr>
        <p:spPr>
          <a:xfrm>
            <a:off x="0" y="1143000"/>
            <a:ext cx="88392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z="3200" dirty="0" smtClean="0"/>
              <a:t>מחלקה היא אבטיפוס לאובייקטים מאותו סוג</a:t>
            </a:r>
          </a:p>
          <a:p>
            <a:pPr eaLnBrk="1" hangingPunct="1">
              <a:lnSpc>
                <a:spcPct val="90000"/>
              </a:lnSpc>
            </a:pPr>
            <a:r>
              <a:rPr lang="he-IL" sz="3200" dirty="0" smtClean="0"/>
              <a:t>לכל האובייקטים השייכים לאותה מחלקה יש את אותן התכונות, אך הם נבדלים בערכי התכונות</a:t>
            </a:r>
          </a:p>
          <a:p>
            <a:pPr eaLnBrk="1" hangingPunct="1">
              <a:lnSpc>
                <a:spcPct val="90000"/>
              </a:lnSpc>
            </a:pPr>
            <a:r>
              <a:rPr lang="he-IL" sz="3200" dirty="0" smtClean="0"/>
              <a:t>כל האובייקטים מאותה מחלקה יודעים לבצע את אותן הפעולות</a:t>
            </a:r>
          </a:p>
          <a:p>
            <a:pPr eaLnBrk="1" hangingPunct="1">
              <a:lnSpc>
                <a:spcPct val="90000"/>
              </a:lnSpc>
            </a:pPr>
            <a:r>
              <a:rPr lang="he-IL" sz="3200" dirty="0" smtClean="0"/>
              <a:t>אובייקט של המחלקה יודע מה ערכי תכונותיו</a:t>
            </a:r>
          </a:p>
          <a:p>
            <a:pPr lvl="1" eaLnBrk="1" hangingPunct="1"/>
            <a:r>
              <a:rPr lang="he-IL" sz="3200" dirty="0" smtClean="0"/>
              <a:t>כלומר, אם נשאל את האובייקט "דריק שארפ" מה גובהו, הוא ידע לענות (אבל הוא לא ידע מה גובהו של האובייקט "טל בורשטיין")</a:t>
            </a:r>
            <a:endParaRPr lang="en-US" sz="3200" dirty="0" smtClean="0">
              <a:cs typeface="Arial" charset="0"/>
            </a:endParaRPr>
          </a:p>
        </p:txBody>
      </p:sp>
      <p:sp>
        <p:nvSpPr>
          <p:cNvPr id="20484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6" name="Slide Number Placeholder 22"/>
          <p:cNvSpPr txBox="1">
            <a:spLocks/>
          </p:cNvSpPr>
          <p:nvPr/>
        </p:nvSpPr>
        <p:spPr>
          <a:xfrm>
            <a:off x="8534400" y="62484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algn="ctr">
              <a:defRPr/>
            </a:pPr>
            <a:fld id="{7F0391A2-0638-4978-8BCB-1869D695BE69}" type="slidenum">
              <a:rPr lang="he-IL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>
                <a:defRPr/>
              </a:pPr>
              <a:t>10</a:t>
            </a:fld>
            <a:endParaRPr 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מחלקות (</a:t>
            </a:r>
            <a:r>
              <a:rPr lang="en-US" smtClean="0"/>
              <a:t>classes</a:t>
            </a:r>
            <a:r>
              <a:rPr lang="he-IL" smtClean="0"/>
              <a:t>) ואובייקטים</a:t>
            </a:r>
            <a:endParaRPr lang="en-US" smtClean="0"/>
          </a:p>
        </p:txBody>
      </p:sp>
      <p:sp>
        <p:nvSpPr>
          <p:cNvPr id="21507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grpSp>
        <p:nvGrpSpPr>
          <p:cNvPr id="21508" name="Group 13"/>
          <p:cNvGrpSpPr>
            <a:grpSpLocks/>
          </p:cNvGrpSpPr>
          <p:nvPr/>
        </p:nvGrpSpPr>
        <p:grpSpPr bwMode="auto">
          <a:xfrm>
            <a:off x="304800" y="1752600"/>
            <a:ext cx="2133600" cy="3352800"/>
            <a:chOff x="1104" y="1488"/>
            <a:chExt cx="1344" cy="2112"/>
          </a:xfrm>
        </p:grpSpPr>
        <p:sp>
          <p:nvSpPr>
            <p:cNvPr id="206851" name="Text Box 3"/>
            <p:cNvSpPr txBox="1">
              <a:spLocks noChangeArrowheads="1"/>
            </p:cNvSpPr>
            <p:nvPr/>
          </p:nvSpPr>
          <p:spPr bwMode="auto">
            <a:xfrm>
              <a:off x="1247" y="1661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rtl="1">
                <a:spcBef>
                  <a:spcPct val="50000"/>
                </a:spcBef>
                <a:defRPr/>
              </a:pPr>
              <a:endParaRPr lang="he-IL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857" name="Rectangle 9"/>
            <p:cNvSpPr>
              <a:spLocks noChangeArrowheads="1"/>
            </p:cNvSpPr>
            <p:nvPr/>
          </p:nvSpPr>
          <p:spPr bwMode="auto">
            <a:xfrm>
              <a:off x="1104" y="1728"/>
              <a:ext cx="1344" cy="18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b="1" u="sng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BasketballPlayer</a:t>
              </a:r>
            </a:p>
            <a:p>
              <a:pPr>
                <a:defRPr/>
              </a:pPr>
              <a:r>
                <a: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Attributes:</a:t>
              </a:r>
            </a:p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 height</a:t>
              </a:r>
            </a:p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 role</a:t>
              </a:r>
            </a:p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birth-date</a:t>
              </a:r>
            </a:p>
            <a:p>
              <a:pPr>
                <a:defRPr/>
              </a:pPr>
              <a:r>
                <a: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Methods:</a:t>
              </a:r>
            </a:p>
            <a:p>
              <a:pPr>
                <a:defRPr/>
              </a:pPr>
              <a:r>
                <a: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 dribble</a:t>
              </a:r>
            </a:p>
            <a:p>
              <a:pPr>
                <a:defRPr/>
              </a:pPr>
              <a:r>
                <a: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 shootBall</a:t>
              </a:r>
            </a:p>
            <a:p>
              <a:pPr>
                <a:defRPr/>
              </a:pPr>
              <a:r>
                <a:rPr 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 goToBench</a:t>
              </a: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endParaRPr>
            </a:p>
            <a:p>
              <a:pPr>
                <a:defRPr/>
              </a:pPr>
              <a:endParaRPr lang="en-US" b="1" u="sng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21" name="Text Box 11"/>
            <p:cNvSpPr txBox="1">
              <a:spLocks noChangeArrowheads="1"/>
            </p:cNvSpPr>
            <p:nvPr/>
          </p:nvSpPr>
          <p:spPr bwMode="auto">
            <a:xfrm>
              <a:off x="1104" y="1488"/>
              <a:ext cx="13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1">
                <a:spcBef>
                  <a:spcPct val="50000"/>
                </a:spcBef>
              </a:pPr>
              <a:r>
                <a:rPr lang="he-IL"/>
                <a:t>מחלקה (</a:t>
              </a:r>
              <a:r>
                <a:rPr lang="en-US"/>
                <a:t>class</a:t>
              </a:r>
              <a:r>
                <a:rPr lang="he-IL"/>
                <a:t>)</a:t>
              </a:r>
              <a:endParaRPr lang="en-US"/>
            </a:p>
          </p:txBody>
        </p:sp>
      </p:grpSp>
      <p:grpSp>
        <p:nvGrpSpPr>
          <p:cNvPr id="21509" name="Group 14"/>
          <p:cNvGrpSpPr>
            <a:grpSpLocks/>
          </p:cNvGrpSpPr>
          <p:nvPr/>
        </p:nvGrpSpPr>
        <p:grpSpPr bwMode="auto">
          <a:xfrm>
            <a:off x="5791200" y="1676400"/>
            <a:ext cx="2667000" cy="3352800"/>
            <a:chOff x="3024" y="1488"/>
            <a:chExt cx="1680" cy="2112"/>
          </a:xfrm>
        </p:grpSpPr>
        <p:sp>
          <p:nvSpPr>
            <p:cNvPr id="206858" name="Rectangle 10"/>
            <p:cNvSpPr>
              <a:spLocks noChangeArrowheads="1"/>
            </p:cNvSpPr>
            <p:nvPr/>
          </p:nvSpPr>
          <p:spPr bwMode="auto">
            <a:xfrm>
              <a:off x="3024" y="1728"/>
              <a:ext cx="1680" cy="187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b="1" u="sng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Derick</a:t>
              </a:r>
              <a:r>
                <a:rPr lang="en-US" b="1" u="sng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Sharp</a:t>
              </a:r>
            </a:p>
            <a:p>
              <a:pPr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Attributes:</a:t>
              </a:r>
            </a:p>
            <a:p>
              <a:pPr>
                <a:defRPr/>
              </a:pP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height     = 1.83</a:t>
              </a:r>
            </a:p>
            <a:p>
              <a:pPr>
                <a:defRPr/>
              </a:pP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role         = guard</a:t>
              </a:r>
            </a:p>
            <a:p>
              <a:pPr>
                <a:defRPr/>
              </a:pP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birth-date = 5/10/1971</a:t>
              </a:r>
            </a:p>
            <a:p>
              <a:pPr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Methods:</a:t>
              </a:r>
            </a:p>
            <a:p>
              <a:pPr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 dribble</a:t>
              </a:r>
            </a:p>
            <a:p>
              <a:pPr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 </a:t>
              </a:r>
              <a:r>
                <a:rPr lang="en-US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shootBall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endParaRPr>
            </a:p>
            <a:p>
              <a:pPr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 </a:t>
              </a:r>
              <a:r>
                <a:rPr lang="en-US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goToBench</a:t>
              </a: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endParaRPr>
            </a:p>
            <a:p>
              <a:pPr>
                <a:defRPr/>
              </a:pPr>
              <a:endParaRPr lang="en-US" b="1" u="sng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18" name="Text Box 12"/>
            <p:cNvSpPr txBox="1">
              <a:spLocks noChangeArrowheads="1"/>
            </p:cNvSpPr>
            <p:nvPr/>
          </p:nvSpPr>
          <p:spPr bwMode="auto">
            <a:xfrm>
              <a:off x="3024" y="1488"/>
              <a:ext cx="1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1">
                <a:spcBef>
                  <a:spcPct val="50000"/>
                </a:spcBef>
              </a:pPr>
              <a:r>
                <a:rPr lang="he-IL"/>
                <a:t>אובייקט</a:t>
              </a:r>
              <a:endParaRPr lang="en-US"/>
            </a:p>
          </p:txBody>
        </p:sp>
      </p:grpSp>
      <p:grpSp>
        <p:nvGrpSpPr>
          <p:cNvPr id="21510" name="Group 15"/>
          <p:cNvGrpSpPr>
            <a:grpSpLocks/>
          </p:cNvGrpSpPr>
          <p:nvPr/>
        </p:nvGrpSpPr>
        <p:grpSpPr bwMode="auto">
          <a:xfrm>
            <a:off x="2895600" y="3276600"/>
            <a:ext cx="2667000" cy="3352800"/>
            <a:chOff x="3024" y="1488"/>
            <a:chExt cx="1680" cy="2112"/>
          </a:xfrm>
        </p:grpSpPr>
        <p:sp>
          <p:nvSpPr>
            <p:cNvPr id="206864" name="Rectangle 16"/>
            <p:cNvSpPr>
              <a:spLocks noChangeArrowheads="1"/>
            </p:cNvSpPr>
            <p:nvPr/>
          </p:nvSpPr>
          <p:spPr bwMode="auto">
            <a:xfrm>
              <a:off x="3024" y="1728"/>
              <a:ext cx="1680" cy="187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b="1" u="sng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Yaniv</a:t>
              </a:r>
              <a:r>
                <a:rPr lang="en-US" b="1" u="sng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Green</a:t>
              </a:r>
            </a:p>
            <a:p>
              <a:pPr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Attributes:</a:t>
              </a:r>
            </a:p>
            <a:p>
              <a:pPr>
                <a:defRPr/>
              </a:pP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height     = 2.06</a:t>
              </a:r>
            </a:p>
            <a:p>
              <a:pPr>
                <a:defRPr/>
              </a:pP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role         = Center</a:t>
              </a:r>
            </a:p>
            <a:p>
              <a:pPr>
                <a:defRPr/>
              </a:pP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birth-date = 16/5/1980</a:t>
              </a:r>
            </a:p>
            <a:p>
              <a:pPr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Methods:</a:t>
              </a:r>
            </a:p>
            <a:p>
              <a:pPr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 dribble</a:t>
              </a:r>
            </a:p>
            <a:p>
              <a:pPr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 </a:t>
              </a:r>
              <a:r>
                <a:rPr lang="en-US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shootBall</a:t>
              </a: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endParaRPr>
            </a:p>
            <a:p>
              <a:pPr>
                <a:defRPr/>
              </a:pP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 </a:t>
              </a:r>
              <a:r>
                <a:rPr lang="en-US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goToBench</a:t>
              </a: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endParaRPr>
            </a:p>
            <a:p>
              <a:pPr>
                <a:defRPr/>
              </a:pPr>
              <a:endParaRPr lang="en-US" b="1" u="sng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16" name="Text Box 17"/>
            <p:cNvSpPr txBox="1">
              <a:spLocks noChangeArrowheads="1"/>
            </p:cNvSpPr>
            <p:nvPr/>
          </p:nvSpPr>
          <p:spPr bwMode="auto">
            <a:xfrm>
              <a:off x="3024" y="1488"/>
              <a:ext cx="16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1">
                <a:spcBef>
                  <a:spcPct val="50000"/>
                </a:spcBef>
              </a:pPr>
              <a:r>
                <a:rPr lang="he-IL"/>
                <a:t>אובייקט</a:t>
              </a:r>
              <a:endParaRPr lang="en-US"/>
            </a:p>
          </p:txBody>
        </p:sp>
      </p:grpSp>
      <p:sp>
        <p:nvSpPr>
          <p:cNvPr id="206867" name="Text Box 19"/>
          <p:cNvSpPr txBox="1">
            <a:spLocks noChangeArrowheads="1"/>
          </p:cNvSpPr>
          <p:nvPr/>
        </p:nvSpPr>
        <p:spPr bwMode="auto">
          <a:xfrm>
            <a:off x="2438400" y="1981200"/>
            <a:ext cx="3048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/>
              <a:t>מופעים של המחלקה</a:t>
            </a:r>
            <a:endParaRPr lang="en-US"/>
          </a:p>
        </p:txBody>
      </p:sp>
      <p:sp>
        <p:nvSpPr>
          <p:cNvPr id="206868" name="Line 20"/>
          <p:cNvSpPr>
            <a:spLocks noChangeShapeType="1"/>
          </p:cNvSpPr>
          <p:nvPr/>
        </p:nvSpPr>
        <p:spPr bwMode="auto">
          <a:xfrm flipH="1">
            <a:off x="3429000" y="22860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6869" name="Line 21"/>
          <p:cNvSpPr>
            <a:spLocks noChangeShapeType="1"/>
          </p:cNvSpPr>
          <p:nvPr/>
        </p:nvSpPr>
        <p:spPr bwMode="auto">
          <a:xfrm>
            <a:off x="4114800" y="2286000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Slide Number Placeholder 22"/>
          <p:cNvSpPr txBox="1">
            <a:spLocks/>
          </p:cNvSpPr>
          <p:nvPr/>
        </p:nvSpPr>
        <p:spPr>
          <a:xfrm>
            <a:off x="8534400" y="62484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algn="ctr">
              <a:defRPr/>
            </a:pPr>
            <a:fld id="{327CE154-D7D5-4F50-B273-6B7185302798}" type="slidenum">
              <a:rPr lang="he-IL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>
                <a:defRPr/>
              </a:pPr>
              <a:t>11</a:t>
            </a:fld>
            <a:endParaRPr 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0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67" grpId="0"/>
      <p:bldP spid="206868" grpId="0" animBg="1"/>
      <p:bldP spid="20686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מחלקות (</a:t>
            </a:r>
            <a:r>
              <a:rPr lang="en-US" smtClean="0"/>
              <a:t>classes</a:t>
            </a:r>
            <a:r>
              <a:rPr lang="he-IL" smtClean="0"/>
              <a:t>) – שימו לב</a:t>
            </a:r>
            <a:endParaRPr lang="en-US" smtClean="0"/>
          </a:p>
        </p:txBody>
      </p:sp>
      <p:sp>
        <p:nvSpPr>
          <p:cNvPr id="22531" name="Rectangle 3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eaLnBrk="1" hangingPunct="1"/>
            <a:r>
              <a:rPr lang="he-IL" sz="2800" dirty="0" smtClean="0"/>
              <a:t>מחלקה היא דרך מופשטת לתיאור של כל העצמים (אובייקטים) מאותו סוג</a:t>
            </a:r>
          </a:p>
          <a:p>
            <a:pPr eaLnBrk="1" hangingPunct="1"/>
            <a:r>
              <a:rPr lang="he-IL" sz="2800" dirty="0" smtClean="0"/>
              <a:t>עד שלא יצרנו אובייקט של המחלקה, יש לנו רק תיאור מופשט (אבטיפוס)</a:t>
            </a:r>
          </a:p>
          <a:p>
            <a:pPr eaLnBrk="1" hangingPunct="1"/>
            <a:r>
              <a:rPr lang="en-US" sz="2800" dirty="0" smtClean="0"/>
              <a:t>class</a:t>
            </a:r>
            <a:r>
              <a:rPr lang="he-IL" sz="2800" dirty="0" smtClean="0"/>
              <a:t> הוא כמו </a:t>
            </a:r>
            <a:r>
              <a:rPr lang="en-US" sz="2800" dirty="0" err="1" smtClean="0"/>
              <a:t>struct</a:t>
            </a:r>
            <a:r>
              <a:rPr lang="he-IL" sz="2800" dirty="0" smtClean="0"/>
              <a:t> ב- </a:t>
            </a:r>
            <a:r>
              <a:rPr lang="en-US" sz="2800" dirty="0" smtClean="0"/>
              <a:t>c</a:t>
            </a:r>
            <a:r>
              <a:rPr lang="he-IL" sz="2800" dirty="0" smtClean="0"/>
              <a:t>, אבל </a:t>
            </a:r>
          </a:p>
          <a:p>
            <a:pPr eaLnBrk="1" hangingPunct="1">
              <a:buFont typeface="Wingdings 2" pitchFamily="18" charset="2"/>
              <a:buNone/>
            </a:pPr>
            <a:r>
              <a:rPr lang="he-IL" sz="2800" dirty="0" smtClean="0"/>
              <a:t>	בנוסף לשדות, יש גם פעולות!</a:t>
            </a:r>
            <a:endParaRPr lang="en-US" sz="2800" dirty="0" smtClean="0"/>
          </a:p>
        </p:txBody>
      </p:sp>
      <p:sp>
        <p:nvSpPr>
          <p:cNvPr id="22532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208903" name="Text Box 7"/>
          <p:cNvSpPr txBox="1">
            <a:spLocks noChangeArrowheads="1"/>
          </p:cNvSpPr>
          <p:nvPr/>
        </p:nvSpPr>
        <p:spPr bwMode="auto">
          <a:xfrm>
            <a:off x="760413" y="3398838"/>
            <a:ext cx="720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1">
              <a:spcBef>
                <a:spcPct val="50000"/>
              </a:spcBef>
              <a:defRPr/>
            </a:pPr>
            <a:endParaRPr lang="he-IL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534" name="Group 10"/>
          <p:cNvGrpSpPr>
            <a:grpSpLocks/>
          </p:cNvGrpSpPr>
          <p:nvPr/>
        </p:nvGrpSpPr>
        <p:grpSpPr bwMode="auto">
          <a:xfrm>
            <a:off x="381000" y="2819400"/>
            <a:ext cx="2895600" cy="3733800"/>
            <a:chOff x="240" y="1968"/>
            <a:chExt cx="1344" cy="2112"/>
          </a:xfrm>
        </p:grpSpPr>
        <p:sp>
          <p:nvSpPr>
            <p:cNvPr id="208904" name="Rectangle 8"/>
            <p:cNvSpPr>
              <a:spLocks noChangeArrowheads="1"/>
            </p:cNvSpPr>
            <p:nvPr/>
          </p:nvSpPr>
          <p:spPr bwMode="auto">
            <a:xfrm>
              <a:off x="240" y="2208"/>
              <a:ext cx="1344" cy="18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b="1" u="sng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>
                <a:defRPr/>
              </a:pPr>
              <a:r>
                <a:rPr lang="en-US" sz="2400" b="1" u="sng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BasketballPlayer</a:t>
              </a:r>
            </a:p>
            <a:p>
              <a:pPr>
                <a:defRPr/>
              </a:pPr>
              <a:r>
                <a:rPr lang="en-US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Attributes:</a:t>
              </a:r>
            </a:p>
            <a:p>
              <a:pPr>
                <a:defRPr/>
              </a:pPr>
              <a:r>
                <a:rPr 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height</a:t>
              </a:r>
            </a:p>
            <a:p>
              <a:pPr>
                <a:defRPr/>
              </a:pPr>
              <a:r>
                <a:rPr 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role</a:t>
              </a:r>
            </a:p>
            <a:p>
              <a:pPr>
                <a:defRPr/>
              </a:pPr>
              <a:r>
                <a:rPr 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birth-date</a:t>
              </a:r>
            </a:p>
            <a:p>
              <a:pPr>
                <a:defRPr/>
              </a:pPr>
              <a:r>
                <a:rPr lang="en-US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Methods:</a:t>
              </a:r>
            </a:p>
            <a:p>
              <a:pPr>
                <a:defRPr/>
              </a:pPr>
              <a:r>
                <a:rPr lang="en-US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 dribble</a:t>
              </a:r>
            </a:p>
            <a:p>
              <a:pPr>
                <a:defRPr/>
              </a:pPr>
              <a:r>
                <a:rPr lang="en-US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 shootBall</a:t>
              </a:r>
            </a:p>
            <a:p>
              <a:pPr>
                <a:defRPr/>
              </a:pPr>
              <a:r>
                <a:rPr lang="en-US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 goToBench</a:t>
              </a:r>
              <a:endPara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  <a:cs typeface="Arial" pitchFamily="34" charset="0"/>
              </a:endParaRPr>
            </a:p>
            <a:p>
              <a:pPr>
                <a:defRPr/>
              </a:pPr>
              <a:endParaRPr lang="en-US" sz="2400" b="1" u="sng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37" name="Text Box 9"/>
            <p:cNvSpPr txBox="1">
              <a:spLocks noChangeArrowheads="1"/>
            </p:cNvSpPr>
            <p:nvPr/>
          </p:nvSpPr>
          <p:spPr bwMode="auto">
            <a:xfrm>
              <a:off x="240" y="1968"/>
              <a:ext cx="1344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1">
                <a:spcBef>
                  <a:spcPct val="50000"/>
                </a:spcBef>
              </a:pPr>
              <a:r>
                <a:rPr lang="he-IL" sz="2800"/>
                <a:t>מחלקה (</a:t>
              </a:r>
              <a:r>
                <a:rPr lang="en-US" sz="2800"/>
                <a:t>class</a:t>
              </a:r>
              <a:r>
                <a:rPr lang="he-IL" sz="2800"/>
                <a:t>)</a:t>
              </a:r>
              <a:endParaRPr lang="en-US" sz="2800"/>
            </a:p>
          </p:txBody>
        </p:sp>
      </p:grpSp>
      <p:sp>
        <p:nvSpPr>
          <p:cNvPr id="10" name="Slide Number Placeholder 22"/>
          <p:cNvSpPr txBox="1">
            <a:spLocks/>
          </p:cNvSpPr>
          <p:nvPr/>
        </p:nvSpPr>
        <p:spPr>
          <a:xfrm>
            <a:off x="8534400" y="62484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algn="ctr">
              <a:defRPr/>
            </a:pPr>
            <a:fld id="{329EC5BE-524C-4E0F-8615-11004343234C}" type="slidenum">
              <a:rPr lang="he-IL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>
                <a:defRPr/>
              </a:pPr>
              <a:t>12</a:t>
            </a:fld>
            <a:endParaRPr 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מהן תכונות ומהן שיטות ב- </a:t>
            </a:r>
            <a:r>
              <a:rPr lang="en-US" smtClean="0"/>
              <a:t>OOP</a:t>
            </a:r>
            <a:endParaRPr lang="en-US" smtClean="0">
              <a:cs typeface="Arial" charset="0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eaLnBrk="1" hangingPunct="1"/>
            <a:r>
              <a:rPr lang="he-IL" sz="2800" b="1" dirty="0" smtClean="0"/>
              <a:t>תכונה </a:t>
            </a:r>
            <a:r>
              <a:rPr lang="en-US" sz="2800" b="1" dirty="0" smtClean="0"/>
              <a:t>(attribute)</a:t>
            </a:r>
            <a:r>
              <a:rPr lang="he-IL" sz="2800" dirty="0" smtClean="0"/>
              <a:t> היא </a:t>
            </a:r>
            <a:r>
              <a:rPr lang="he-IL" sz="2800" b="1" dirty="0" smtClean="0"/>
              <a:t>משתנה</a:t>
            </a:r>
            <a:r>
              <a:rPr lang="he-IL" sz="2800" dirty="0" smtClean="0"/>
              <a:t> המשויך לאובייקט מסוים</a:t>
            </a:r>
          </a:p>
          <a:p>
            <a:pPr eaLnBrk="1" hangingPunct="1"/>
            <a:r>
              <a:rPr lang="he-IL" sz="2800" b="1" dirty="0" smtClean="0"/>
              <a:t>התכונה</a:t>
            </a:r>
            <a:r>
              <a:rPr lang="he-IL" sz="2800" dirty="0" smtClean="0"/>
              <a:t> יכולה להיות מכל טיפוס שלמדנו עד כה (וטיפוסים נוספים למשל מחלקות כלשהן)</a:t>
            </a:r>
          </a:p>
          <a:p>
            <a:pPr eaLnBrk="1" hangingPunct="1"/>
            <a:r>
              <a:rPr lang="he-IL" sz="2800" b="1" dirty="0" smtClean="0"/>
              <a:t>שיטה </a:t>
            </a:r>
            <a:r>
              <a:rPr lang="en-US" sz="2800" b="1" dirty="0" smtClean="0"/>
              <a:t>(method)</a:t>
            </a:r>
            <a:r>
              <a:rPr lang="he-IL" sz="2800" dirty="0" smtClean="0"/>
              <a:t> היא פונקציה, אך משויכת לאובייקט.</a:t>
            </a:r>
          </a:p>
          <a:p>
            <a:pPr lvl="1" eaLnBrk="1" hangingPunct="1"/>
            <a:r>
              <a:rPr lang="he-IL" sz="2800" dirty="0" smtClean="0"/>
              <a:t>שם השיטה מעיד "מה" השיטה עושה</a:t>
            </a:r>
          </a:p>
          <a:p>
            <a:pPr lvl="1" eaLnBrk="1" hangingPunct="1"/>
            <a:r>
              <a:rPr lang="he-IL" sz="2800" dirty="0" smtClean="0"/>
              <a:t>אוסף הפעולות בשיטה מעיד על "איך" השיטה עושה זאת</a:t>
            </a:r>
          </a:p>
          <a:p>
            <a:pPr eaLnBrk="1" hangingPunct="1"/>
            <a:r>
              <a:rPr lang="he-IL" sz="2800" dirty="0" smtClean="0"/>
              <a:t>למחלקות שונות יתכנו תכונות ושיטות עם שמות זהים</a:t>
            </a:r>
          </a:p>
          <a:p>
            <a:pPr lvl="1" eaLnBrk="1" hangingPunct="1"/>
            <a:r>
              <a:rPr lang="he-IL" sz="2800" dirty="0" smtClean="0"/>
              <a:t>למשל, גם למחלקה "שחקן כדורסל" וגם למחלקה "ליצן" יכולה להיות התכונה </a:t>
            </a:r>
            <a:r>
              <a:rPr lang="en-US" sz="2800" dirty="0" smtClean="0"/>
              <a:t>name</a:t>
            </a:r>
            <a:r>
              <a:rPr lang="he-IL" sz="2800" dirty="0" smtClean="0"/>
              <a:t>, ולשתיהן יכולה להיות השיטה </a:t>
            </a:r>
            <a:r>
              <a:rPr lang="en-US" sz="2800" dirty="0" smtClean="0"/>
              <a:t>show</a:t>
            </a:r>
            <a:endParaRPr lang="he-IL" sz="2800" dirty="0" smtClean="0"/>
          </a:p>
          <a:p>
            <a:pPr eaLnBrk="1" hangingPunct="1"/>
            <a:endParaRPr lang="en-US" sz="2800" dirty="0" smtClean="0">
              <a:cs typeface="Arial" charset="0"/>
            </a:endParaRPr>
          </a:p>
        </p:txBody>
      </p:sp>
      <p:sp>
        <p:nvSpPr>
          <p:cNvPr id="23556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6" name="Slide Number Placeholder 22"/>
          <p:cNvSpPr txBox="1">
            <a:spLocks/>
          </p:cNvSpPr>
          <p:nvPr/>
        </p:nvSpPr>
        <p:spPr>
          <a:xfrm>
            <a:off x="8534400" y="62484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algn="ctr">
              <a:defRPr/>
            </a:pPr>
            <a:fld id="{522BFD2F-3E34-4E54-9F43-FAC6DBBEBDDC}" type="slidenum">
              <a:rPr lang="he-IL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>
                <a:defRPr/>
              </a:pPr>
              <a:t>13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OOP</a:t>
            </a:r>
            <a:r>
              <a:rPr lang="he-IL" smtClean="0"/>
              <a:t> בשפת </a:t>
            </a:r>
            <a:r>
              <a:rPr lang="en-US" smtClean="0">
                <a:cs typeface="Arial" charset="0"/>
              </a:rPr>
              <a:t>C++</a:t>
            </a:r>
          </a:p>
        </p:txBody>
      </p:sp>
      <p:sp>
        <p:nvSpPr>
          <p:cNvPr id="24579" name="Rectangle 3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eaLnBrk="1" hangingPunct="1"/>
            <a:r>
              <a:rPr lang="he-IL" sz="2800" dirty="0" smtClean="0"/>
              <a:t>כאשר נכתוב מחלקה נייצר 2 קבצים:</a:t>
            </a:r>
          </a:p>
          <a:p>
            <a:pPr lvl="1" eaLnBrk="1" hangingPunct="1"/>
            <a:r>
              <a:rPr lang="he-IL" dirty="0" smtClean="0"/>
              <a:t>קובץ עם סיומת </a:t>
            </a:r>
            <a:r>
              <a:rPr lang="en-US" dirty="0" smtClean="0"/>
              <a:t>h</a:t>
            </a:r>
            <a:r>
              <a:rPr lang="he-IL" dirty="0" smtClean="0"/>
              <a:t> שיכיל את ה"מה" של המחלקה :</a:t>
            </a:r>
          </a:p>
          <a:p>
            <a:pPr lvl="2" eaLnBrk="1" hangingPunct="1"/>
            <a:r>
              <a:rPr lang="he-IL" dirty="0" smtClean="0"/>
              <a:t>מה שמה</a:t>
            </a:r>
          </a:p>
          <a:p>
            <a:pPr lvl="2" eaLnBrk="1" hangingPunct="1"/>
            <a:r>
              <a:rPr lang="he-IL" dirty="0" smtClean="0"/>
              <a:t>מה תכונותיה</a:t>
            </a:r>
          </a:p>
          <a:p>
            <a:pPr lvl="2" eaLnBrk="1" hangingPunct="1"/>
            <a:r>
              <a:rPr lang="he-IL" dirty="0" smtClean="0"/>
              <a:t>מה הפעולות (שיטות, </a:t>
            </a:r>
            <a:r>
              <a:rPr lang="en-US" dirty="0" smtClean="0"/>
              <a:t>methods</a:t>
            </a:r>
            <a:r>
              <a:rPr lang="he-IL" dirty="0" smtClean="0"/>
              <a:t>)</a:t>
            </a:r>
          </a:p>
          <a:p>
            <a:pPr lvl="1" eaLnBrk="1" hangingPunct="1"/>
            <a:r>
              <a:rPr lang="he-IL" dirty="0" smtClean="0"/>
              <a:t>קובץ עם סיומת </a:t>
            </a:r>
            <a:r>
              <a:rPr lang="en-US" dirty="0" err="1" smtClean="0"/>
              <a:t>cpp</a:t>
            </a:r>
            <a:r>
              <a:rPr lang="he-IL" dirty="0" smtClean="0"/>
              <a:t> שיכיל את ה"איך" של המחלקה" :</a:t>
            </a:r>
          </a:p>
          <a:p>
            <a:pPr lvl="2" eaLnBrk="1" hangingPunct="1"/>
            <a:r>
              <a:rPr lang="he-IL" dirty="0" smtClean="0"/>
              <a:t>מימוש הפעולות</a:t>
            </a:r>
          </a:p>
          <a:p>
            <a:pPr eaLnBrk="1" hangingPunct="1"/>
            <a:r>
              <a:rPr lang="he-IL" sz="2800" dirty="0" smtClean="0"/>
              <a:t>ניתן לכתוב את המימושים בקובץ ה- </a:t>
            </a:r>
            <a:r>
              <a:rPr lang="en-US" sz="2800" dirty="0" smtClean="0"/>
              <a:t>h</a:t>
            </a:r>
            <a:r>
              <a:rPr lang="he-IL" sz="2800" dirty="0" smtClean="0"/>
              <a:t>, אך נעדיף להשאירו "נקי" עם תיאורי ה"מה" בלבד</a:t>
            </a:r>
            <a:endParaRPr lang="en-US" sz="2800" dirty="0" smtClean="0"/>
          </a:p>
        </p:txBody>
      </p:sp>
      <p:sp>
        <p:nvSpPr>
          <p:cNvPr id="24580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6" name="Slide Number Placeholder 22"/>
          <p:cNvSpPr txBox="1">
            <a:spLocks/>
          </p:cNvSpPr>
          <p:nvPr/>
        </p:nvSpPr>
        <p:spPr>
          <a:xfrm>
            <a:off x="8534400" y="62484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algn="ctr">
              <a:defRPr/>
            </a:pPr>
            <a:fld id="{EF41C5D8-B0CE-46ED-9A35-51A8A0985AB0}" type="slidenum">
              <a:rPr lang="he-IL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>
                <a:defRPr/>
              </a:pPr>
              <a:t>14</a:t>
            </a:fld>
            <a:endParaRPr 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495800"/>
            <a:ext cx="4440238" cy="2143125"/>
          </a:xfrm>
          <a:prstGeom prst="rect">
            <a:avLst/>
          </a:prstGeom>
          <a:noFill/>
          <a:ln w="9525">
            <a:solidFill>
              <a:schemeClr val="accent1">
                <a:shade val="60000"/>
                <a:satMod val="11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762000"/>
            <a:ext cx="3581400" cy="5568950"/>
          </a:xfrm>
          <a:prstGeom prst="rect">
            <a:avLst/>
          </a:prstGeom>
          <a:noFill/>
          <a:ln w="9525">
            <a:solidFill>
              <a:schemeClr val="accent1">
                <a:shade val="60000"/>
                <a:satMod val="11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2560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דוגמא ראשונה – המחלקה </a:t>
            </a:r>
            <a:r>
              <a:rPr lang="en-US" smtClean="0">
                <a:cs typeface="Arial" charset="0"/>
              </a:rPr>
              <a:t>Clock</a:t>
            </a:r>
          </a:p>
        </p:txBody>
      </p:sp>
      <p:sp>
        <p:nvSpPr>
          <p:cNvPr id="25605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grpSp>
        <p:nvGrpSpPr>
          <p:cNvPr id="25606" name="Group 4"/>
          <p:cNvGrpSpPr>
            <a:grpSpLocks/>
          </p:cNvGrpSpPr>
          <p:nvPr/>
        </p:nvGrpSpPr>
        <p:grpSpPr bwMode="auto">
          <a:xfrm>
            <a:off x="228600" y="228600"/>
            <a:ext cx="2209800" cy="3200400"/>
            <a:chOff x="1104" y="1488"/>
            <a:chExt cx="1344" cy="2016"/>
          </a:xfrm>
        </p:grpSpPr>
        <p:sp>
          <p:nvSpPr>
            <p:cNvPr id="258053" name="Text Box 5"/>
            <p:cNvSpPr txBox="1">
              <a:spLocks noChangeArrowheads="1"/>
            </p:cNvSpPr>
            <p:nvPr/>
          </p:nvSpPr>
          <p:spPr bwMode="auto">
            <a:xfrm>
              <a:off x="1247" y="1661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rtl="1">
                <a:spcBef>
                  <a:spcPct val="50000"/>
                </a:spcBef>
                <a:defRPr/>
              </a:pPr>
              <a:endParaRPr lang="he-IL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8054" name="Rectangle 6"/>
            <p:cNvSpPr>
              <a:spLocks noChangeArrowheads="1"/>
            </p:cNvSpPr>
            <p:nvPr/>
          </p:nvSpPr>
          <p:spPr bwMode="auto">
            <a:xfrm>
              <a:off x="1104" y="1824"/>
              <a:ext cx="1344" cy="16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b="1" u="sng" dirty="0">
                  <a:latin typeface="Arial" pitchFamily="34" charset="0"/>
                  <a:cs typeface="Arial" pitchFamily="34" charset="0"/>
                </a:rPr>
                <a:t>Clock</a:t>
              </a:r>
            </a:p>
            <a:p>
              <a:pPr>
                <a:defRPr/>
              </a:pPr>
              <a:r>
                <a:rPr lang="en-US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Attributes:</a:t>
              </a:r>
            </a:p>
            <a:p>
              <a:pPr>
                <a:defRPr/>
              </a:pP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 hour</a:t>
              </a:r>
            </a:p>
            <a:p>
              <a:pPr>
                <a:defRPr/>
              </a:pPr>
              <a:r>
                <a:rPr 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 minutes</a:t>
              </a:r>
            </a:p>
            <a:p>
              <a:pPr>
                <a:defRPr/>
              </a:pPr>
              <a:r>
                <a:rPr lang="en-US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Methods:</a:t>
              </a:r>
            </a:p>
            <a:p>
              <a:pPr>
                <a:defRPr/>
              </a:pPr>
              <a:r>
                <a:rPr lang="en-US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 tick</a:t>
              </a:r>
            </a:p>
            <a:p>
              <a:pPr>
                <a:defRPr/>
              </a:pPr>
              <a:r>
                <a:rPr lang="en-US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 </a:t>
              </a:r>
              <a:r>
                <a:rPr lang="en-US" b="1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addMinutes</a:t>
              </a:r>
              <a:endPara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endParaRPr>
            </a:p>
            <a:p>
              <a:pPr>
                <a:defRPr/>
              </a:pPr>
              <a:r>
                <a:rPr lang="en-US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   show</a:t>
              </a:r>
              <a:endParaRPr lang="en-US" b="1" u="sng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21" name="Text Box 7"/>
            <p:cNvSpPr txBox="1">
              <a:spLocks noChangeArrowheads="1"/>
            </p:cNvSpPr>
            <p:nvPr/>
          </p:nvSpPr>
          <p:spPr bwMode="auto">
            <a:xfrm>
              <a:off x="1104" y="1488"/>
              <a:ext cx="13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rtl="1">
                <a:spcBef>
                  <a:spcPct val="50000"/>
                </a:spcBef>
              </a:pPr>
              <a:endParaRPr lang="he-IL"/>
            </a:p>
          </p:txBody>
        </p:sp>
      </p:grpSp>
      <p:sp>
        <p:nvSpPr>
          <p:cNvPr id="13" name="Slide Number Placeholder 22"/>
          <p:cNvSpPr txBox="1">
            <a:spLocks/>
          </p:cNvSpPr>
          <p:nvPr/>
        </p:nvSpPr>
        <p:spPr>
          <a:xfrm>
            <a:off x="8458200" y="62484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algn="ctr">
              <a:defRPr/>
            </a:pPr>
            <a:fld id="{FBF4D3F6-1DFB-45AF-AB3F-09AD14CB6AD8}" type="slidenum">
              <a:rPr lang="he-IL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>
                <a:defRPr/>
              </a:pPr>
              <a:t>15</a:t>
            </a:fld>
            <a:endParaRPr 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8056" name="AutoShape 8"/>
          <p:cNvSpPr>
            <a:spLocks noChangeArrowheads="1"/>
          </p:cNvSpPr>
          <p:nvPr/>
        </p:nvSpPr>
        <p:spPr bwMode="auto">
          <a:xfrm>
            <a:off x="3505200" y="5715000"/>
            <a:ext cx="1828800" cy="381000"/>
          </a:xfrm>
          <a:prstGeom prst="wedgeRectCallout">
            <a:avLst>
              <a:gd name="adj1" fmla="val -87454"/>
              <a:gd name="adj2" fmla="val 3030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שיטות המחלקה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3429000" y="5105400"/>
            <a:ext cx="1905000" cy="381000"/>
          </a:xfrm>
          <a:prstGeom prst="wedgeRectCallout">
            <a:avLst>
              <a:gd name="adj1" fmla="val -76931"/>
              <a:gd name="adj2" fmla="val 44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he-IL" b="1">
                <a:solidFill>
                  <a:schemeClr val="bg1"/>
                </a:solidFill>
              </a:rPr>
              <a:t> תכונות המחלקה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58058" name="AutoShape 10"/>
          <p:cNvSpPr>
            <a:spLocks noChangeArrowheads="1"/>
          </p:cNvSpPr>
          <p:nvPr/>
        </p:nvSpPr>
        <p:spPr bwMode="auto">
          <a:xfrm>
            <a:off x="3733800" y="4495800"/>
            <a:ext cx="1600200" cy="381000"/>
          </a:xfrm>
          <a:prstGeom prst="wedgeRectCallout">
            <a:avLst>
              <a:gd name="adj1" fmla="val -186069"/>
              <a:gd name="adj2" fmla="val -124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שם המחלקה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58057" name="AutoShape 9"/>
          <p:cNvSpPr>
            <a:spLocks noChangeArrowheads="1"/>
          </p:cNvSpPr>
          <p:nvPr/>
        </p:nvSpPr>
        <p:spPr bwMode="auto">
          <a:xfrm>
            <a:off x="228600" y="3505200"/>
            <a:ext cx="3581400" cy="685800"/>
          </a:xfrm>
          <a:prstGeom prst="wedgeRectCallout">
            <a:avLst>
              <a:gd name="adj1" fmla="val -40394"/>
              <a:gd name="adj2" fmla="val 9400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המילה </a:t>
            </a:r>
            <a:r>
              <a:rPr lang="en-US" b="1">
                <a:solidFill>
                  <a:schemeClr val="bg1"/>
                </a:solidFill>
              </a:rPr>
              <a:t>class</a:t>
            </a:r>
            <a:r>
              <a:rPr lang="he-IL" b="1">
                <a:solidFill>
                  <a:schemeClr val="bg1"/>
                </a:solidFill>
              </a:rPr>
              <a:t> שמורה בשפה ומעידה שפה תהייה הגדרה של מחלקה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05000" y="4278313"/>
            <a:ext cx="914400" cy="369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60000"/>
                <a:satMod val="110000"/>
              </a:schemeClr>
            </a:solidFill>
          </a:ln>
        </p:spPr>
        <p:txBody>
          <a:bodyPr rtlCol="1">
            <a:spAutoFit/>
          </a:bodyPr>
          <a:lstStyle/>
          <a:p>
            <a:pPr>
              <a:defRPr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clock.h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48600" y="773113"/>
            <a:ext cx="1143000" cy="369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60000"/>
                <a:satMod val="110000"/>
              </a:schemeClr>
            </a:solidFill>
          </a:ln>
        </p:spPr>
        <p:txBody>
          <a:bodyPr rtlCol="1">
            <a:spAutoFit/>
          </a:bodyPr>
          <a:lstStyle/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clock.cpp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2514600" y="914400"/>
            <a:ext cx="2590800" cy="609600"/>
          </a:xfrm>
          <a:prstGeom prst="wedgeRectCallout">
            <a:avLst>
              <a:gd name="adj1" fmla="val 60991"/>
              <a:gd name="adj2" fmla="val -46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יש לעשות </a:t>
            </a:r>
            <a:r>
              <a:rPr lang="en-US" b="1">
                <a:solidFill>
                  <a:schemeClr val="bg1"/>
                </a:solidFill>
              </a:rPr>
              <a:t>include</a:t>
            </a:r>
            <a:r>
              <a:rPr lang="he-IL" b="1">
                <a:solidFill>
                  <a:schemeClr val="bg1"/>
                </a:solidFill>
              </a:rPr>
              <a:t> לקובץ ה- </a:t>
            </a:r>
            <a:r>
              <a:rPr lang="en-US" b="1">
                <a:solidFill>
                  <a:schemeClr val="bg1"/>
                </a:solidFill>
              </a:rPr>
              <a:t>h</a:t>
            </a:r>
            <a:r>
              <a:rPr lang="he-IL" b="1">
                <a:solidFill>
                  <a:schemeClr val="bg1"/>
                </a:solidFill>
              </a:rPr>
              <a:t> של המחלקה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4" name="AutoShape 10"/>
          <p:cNvSpPr>
            <a:spLocks noChangeArrowheads="1"/>
          </p:cNvSpPr>
          <p:nvPr/>
        </p:nvSpPr>
        <p:spPr bwMode="auto">
          <a:xfrm>
            <a:off x="2514600" y="1676400"/>
            <a:ext cx="2590800" cy="914400"/>
          </a:xfrm>
          <a:prstGeom prst="wedgeRectCallout">
            <a:avLst>
              <a:gd name="adj1" fmla="val 98458"/>
              <a:gd name="adj2" fmla="val -707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במימוש יש לשייך את השיטה למחלקה, ע"י ציון:</a:t>
            </a:r>
          </a:p>
          <a:p>
            <a:pPr algn="ctr" rtl="1"/>
            <a:r>
              <a:rPr lang="en-US" b="1" i="1">
                <a:solidFill>
                  <a:schemeClr val="bg1"/>
                </a:solidFill>
              </a:rPr>
              <a:t>&lt;class name&gt;::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514600" y="2667000"/>
            <a:ext cx="2590800" cy="762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נשים לב שזוהי רק הגדרת המחלקה, עדיין לא יצרנו משתנה!</a:t>
            </a:r>
          </a:p>
        </p:txBody>
      </p:sp>
      <p:sp>
        <p:nvSpPr>
          <p:cNvPr id="28" name="AutoShape 8"/>
          <p:cNvSpPr>
            <a:spLocks noChangeArrowheads="1"/>
          </p:cNvSpPr>
          <p:nvPr/>
        </p:nvSpPr>
        <p:spPr bwMode="auto">
          <a:xfrm>
            <a:off x="1524000" y="4800600"/>
            <a:ext cx="1752600" cy="381000"/>
          </a:xfrm>
          <a:prstGeom prst="wedgeRectCallout">
            <a:avLst>
              <a:gd name="adj1" fmla="val -74611"/>
              <a:gd name="adj2" fmla="val 266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נסביר בהמשך...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2667000" y="6400800"/>
            <a:ext cx="2667000" cy="381000"/>
          </a:xfrm>
          <a:prstGeom prst="wedgeRectCallout">
            <a:avLst>
              <a:gd name="adj1" fmla="val -129120"/>
              <a:gd name="adj2" fmla="val -176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לא לשכוח </a:t>
            </a:r>
            <a:r>
              <a:rPr lang="en-US" b="1">
                <a:solidFill>
                  <a:schemeClr val="bg1"/>
                </a:solidFill>
              </a:rPr>
              <a:t>;</a:t>
            </a:r>
            <a:r>
              <a:rPr lang="he-IL" b="1">
                <a:solidFill>
                  <a:schemeClr val="bg1"/>
                </a:solidFill>
              </a:rPr>
              <a:t> בסוף המחלקה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5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58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5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6" grpId="0" animBg="1"/>
      <p:bldP spid="18" grpId="0" animBg="1"/>
      <p:bldP spid="258058" grpId="0" animBg="1"/>
      <p:bldP spid="258057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8" grpId="0" animBg="1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58913"/>
            <a:ext cx="3124200" cy="5122862"/>
          </a:xfrm>
          <a:prstGeom prst="rect">
            <a:avLst/>
          </a:prstGeom>
          <a:noFill/>
          <a:ln w="9525">
            <a:solidFill>
              <a:schemeClr val="accent1">
                <a:shade val="60000"/>
                <a:satMod val="11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26627" name="Content Placeholder 24"/>
          <p:cNvSpPr>
            <a:spLocks noGrp="1"/>
          </p:cNvSpPr>
          <p:nvPr>
            <p:ph sz="quarter" idx="4294967295"/>
          </p:nvPr>
        </p:nvSpPr>
        <p:spPr>
          <a:xfrm>
            <a:off x="3276600" y="1143000"/>
            <a:ext cx="5562600" cy="5181600"/>
          </a:xfrm>
        </p:spPr>
        <p:txBody>
          <a:bodyPr/>
          <a:lstStyle/>
          <a:p>
            <a:r>
              <a:rPr lang="he-IL" sz="2800" dirty="0" smtClean="0"/>
              <a:t>כדי לפנות לתכונה או לשיטה של האובייקט נשתמש ב- "."</a:t>
            </a:r>
          </a:p>
          <a:p>
            <a:r>
              <a:rPr lang="he-IL" sz="2800" dirty="0" smtClean="0"/>
              <a:t>לאובייקט המפעיל שיטה נקרא "אובייקט מפעיל"</a:t>
            </a:r>
            <a:endParaRPr lang="en-US" sz="2800" dirty="0" smtClean="0"/>
          </a:p>
          <a:p>
            <a:endParaRPr lang="he-IL" sz="2800" dirty="0" smtClean="0"/>
          </a:p>
        </p:txBody>
      </p:sp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דוגמא ראשונה - המחלקה </a:t>
            </a:r>
            <a:r>
              <a:rPr lang="en-US" smtClean="0">
                <a:cs typeface="Arial" charset="0"/>
              </a:rPr>
              <a:t>Clock</a:t>
            </a:r>
            <a:r>
              <a:rPr lang="he-IL" smtClean="0"/>
              <a:t> (2)</a:t>
            </a:r>
            <a:endParaRPr lang="en-US" smtClean="0">
              <a:cs typeface="Arial" charset="0"/>
            </a:endParaRPr>
          </a:p>
        </p:txBody>
      </p:sp>
      <p:sp>
        <p:nvSpPr>
          <p:cNvPr id="26629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260105" name="AutoShape 9"/>
          <p:cNvSpPr>
            <a:spLocks noChangeArrowheads="1"/>
          </p:cNvSpPr>
          <p:nvPr/>
        </p:nvSpPr>
        <p:spPr bwMode="auto">
          <a:xfrm>
            <a:off x="3505200" y="2743200"/>
            <a:ext cx="1295400" cy="381000"/>
          </a:xfrm>
          <a:prstGeom prst="wedgeRectCallout">
            <a:avLst>
              <a:gd name="adj1" fmla="val -228685"/>
              <a:gd name="adj2" fmla="val 1214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 dirty="0">
                <a:solidFill>
                  <a:schemeClr val="bg1"/>
                </a:solidFill>
              </a:rPr>
              <a:t>שם הטיפוס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0106" name="AutoShape 10"/>
          <p:cNvSpPr>
            <a:spLocks noChangeArrowheads="1"/>
          </p:cNvSpPr>
          <p:nvPr/>
        </p:nvSpPr>
        <p:spPr bwMode="auto">
          <a:xfrm>
            <a:off x="3505200" y="3200400"/>
            <a:ext cx="1524000" cy="381000"/>
          </a:xfrm>
          <a:prstGeom prst="wedgeRectCallout">
            <a:avLst>
              <a:gd name="adj1" fmla="val -139213"/>
              <a:gd name="adj2" fmla="val 2356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שם המשתנה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60109" name="AutoShape 13"/>
          <p:cNvSpPr>
            <a:spLocks noChangeArrowheads="1"/>
          </p:cNvSpPr>
          <p:nvPr/>
        </p:nvSpPr>
        <p:spPr bwMode="auto">
          <a:xfrm>
            <a:off x="3505200" y="4800600"/>
            <a:ext cx="4572000" cy="381000"/>
          </a:xfrm>
          <a:prstGeom prst="wedgeRectCallout">
            <a:avLst>
              <a:gd name="adj1" fmla="val -62037"/>
              <a:gd name="adj2" fmla="val 781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קריאה לשיטה של האובייקט המקבלת פרמטרים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60112" name="AutoShape 16"/>
          <p:cNvSpPr>
            <a:spLocks noChangeArrowheads="1"/>
          </p:cNvSpPr>
          <p:nvPr/>
        </p:nvSpPr>
        <p:spPr bwMode="auto">
          <a:xfrm>
            <a:off x="3505200" y="4343400"/>
            <a:ext cx="2895600" cy="381000"/>
          </a:xfrm>
          <a:prstGeom prst="wedgeRectCallout">
            <a:avLst>
              <a:gd name="adj1" fmla="val -71551"/>
              <a:gd name="adj2" fmla="val -356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מתן ערכים לשדות האובייקט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7" name="Slide Number Placeholder 22"/>
          <p:cNvSpPr txBox="1">
            <a:spLocks/>
          </p:cNvSpPr>
          <p:nvPr/>
        </p:nvSpPr>
        <p:spPr>
          <a:xfrm>
            <a:off x="8534400" y="62484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algn="ctr">
              <a:defRPr/>
            </a:pPr>
            <a:fld id="{53CA9F13-C07E-45E3-9DF3-316CD8774E06}" type="slidenum">
              <a:rPr lang="he-IL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>
                <a:defRPr/>
              </a:pPr>
              <a:t>16</a:t>
            </a:fld>
            <a:endParaRPr 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AutoShape 13"/>
          <p:cNvSpPr>
            <a:spLocks noChangeArrowheads="1"/>
          </p:cNvSpPr>
          <p:nvPr/>
        </p:nvSpPr>
        <p:spPr bwMode="auto">
          <a:xfrm>
            <a:off x="3505200" y="3886200"/>
            <a:ext cx="2819400" cy="381000"/>
          </a:xfrm>
          <a:prstGeom prst="wedgeRectCallout">
            <a:avLst>
              <a:gd name="adj1" fmla="val -93444"/>
              <a:gd name="adj2" fmla="val -1048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קריאה לשיטה של האובייקט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5334000"/>
            <a:ext cx="4764088" cy="103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-4038600" y="2570018"/>
            <a:ext cx="2854036" cy="2916382"/>
          </a:xfrm>
          <a:prstGeom prst="wedgeRectCallout">
            <a:avLst>
              <a:gd name="adj1" fmla="val 121515"/>
              <a:gd name="adj2" fmla="val -198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 dirty="0" smtClean="0">
                <a:solidFill>
                  <a:schemeClr val="bg1"/>
                </a:solidFill>
              </a:rPr>
              <a:t>נשים לב שבתחביר כזה! האובייקט כבר חולל/נוצר ! !</a:t>
            </a:r>
          </a:p>
          <a:p>
            <a:pPr algn="ctr"/>
            <a:r>
              <a:rPr lang="he-IL" b="1" dirty="0" smtClean="0">
                <a:solidFill>
                  <a:schemeClr val="bg1"/>
                </a:solidFill>
              </a:rPr>
              <a:t>מאוד דומה למבנים ב-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</a:t>
            </a:r>
            <a:endParaRPr lang="he-IL" b="1" dirty="0" smtClean="0">
              <a:solidFill>
                <a:schemeClr val="bg1"/>
              </a:solidFill>
            </a:endParaRPr>
          </a:p>
          <a:p>
            <a:pPr algn="ctr"/>
            <a:r>
              <a:rPr lang="he-IL" b="1" dirty="0" smtClean="0">
                <a:solidFill>
                  <a:schemeClr val="bg1"/>
                </a:solidFill>
              </a:rPr>
              <a:t>ולפיכך גם הקריאות לתכונות/מתודות</a:t>
            </a:r>
          </a:p>
          <a:p>
            <a:pPr algn="ctr"/>
            <a:r>
              <a:rPr lang="he-IL" b="1" dirty="0" smtClean="0">
                <a:solidFill>
                  <a:schemeClr val="bg1"/>
                </a:solidFill>
              </a:rPr>
              <a:t>ייעשה ע"י שם האובייקט נקודה ולא חץ.</a:t>
            </a:r>
          </a:p>
          <a:p>
            <a:pPr algn="ctr"/>
            <a:r>
              <a:rPr lang="he-IL" b="1" dirty="0" smtClean="0">
                <a:solidFill>
                  <a:schemeClr val="bg1"/>
                </a:solidFill>
              </a:rPr>
              <a:t>האובייקט נוצר ע"י בנאי ב"מ שניתן במתנה!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6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5" grpId="0" animBg="1"/>
      <p:bldP spid="260106" grpId="0" animBg="1"/>
      <p:bldP spid="260109" grpId="0" animBg="1"/>
      <p:bldP spid="260112" grpId="0" animBg="1"/>
      <p:bldP spid="24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יצירת כמה אובייקטים מאותה מחלקה</a:t>
            </a:r>
            <a:endParaRPr lang="en-US" smtClean="0">
              <a:cs typeface="Arial" charset="0"/>
            </a:endParaRP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4419600" y="2819400"/>
            <a:ext cx="4114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e-IL" b="1" dirty="0">
                <a:solidFill>
                  <a:schemeClr val="bg1"/>
                </a:solidFill>
              </a:rPr>
              <a:t>כאשר פונים לשיטה של אובייקט, </a:t>
            </a:r>
          </a:p>
          <a:p>
            <a:pPr algn="ctr" rtl="1"/>
            <a:r>
              <a:rPr lang="he-IL" b="1" dirty="0">
                <a:solidFill>
                  <a:schemeClr val="bg1"/>
                </a:solidFill>
              </a:rPr>
              <a:t>האובייקט מכיר את ערכי תכונותיו שלו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he-IL" b="1" dirty="0" smtClean="0">
                <a:solidFill>
                  <a:schemeClr val="bg1"/>
                </a:solidFill>
              </a:rPr>
              <a:t>בלבד</a:t>
            </a:r>
          </a:p>
          <a:p>
            <a:pPr algn="ctr" rtl="1"/>
            <a:r>
              <a:rPr lang="he-IL" b="1" dirty="0" smtClean="0">
                <a:solidFill>
                  <a:schemeClr val="bg1"/>
                </a:solidFill>
              </a:rPr>
              <a:t>כלומר אלו שהמתודה הנקראת ע"י תשתמש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609600" y="1219200"/>
            <a:ext cx="213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© Keren Kalif</a:t>
            </a:r>
          </a:p>
        </p:txBody>
      </p:sp>
      <p:sp>
        <p:nvSpPr>
          <p:cNvPr id="19" name="Slide Number Placeholder 22"/>
          <p:cNvSpPr txBox="1">
            <a:spLocks/>
          </p:cNvSpPr>
          <p:nvPr/>
        </p:nvSpPr>
        <p:spPr>
          <a:xfrm>
            <a:off x="8534400" y="62484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algn="ctr">
              <a:defRPr/>
            </a:pPr>
            <a:fld id="{8E345F4E-7DBF-4C1D-AEB4-EB2E12F88CC5}" type="slidenum">
              <a:rPr lang="he-IL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>
                <a:defRPr/>
              </a:pPr>
              <a:t>17</a:t>
            </a:fld>
            <a:endParaRPr 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65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3490913" cy="5686425"/>
          </a:xfrm>
          <a:prstGeom prst="rect">
            <a:avLst/>
          </a:prstGeom>
          <a:noFill/>
          <a:ln w="9525">
            <a:solidFill>
              <a:schemeClr val="accent1">
                <a:shade val="60000"/>
                <a:satMod val="11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2765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828800"/>
            <a:ext cx="27908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יצירת מערך של </a:t>
            </a:r>
            <a:r>
              <a:rPr lang="en-US" smtClean="0"/>
              <a:t>Clock</a:t>
            </a:r>
            <a:r>
              <a:rPr lang="he-IL" smtClean="0"/>
              <a:t> </a:t>
            </a:r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15C3C7-8940-4B54-A561-25D3D6DAFF57}" type="slidenum">
              <a:rPr lang="he-IL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838200"/>
            <a:ext cx="4038600" cy="5737225"/>
          </a:xfrm>
          <a:prstGeom prst="rect">
            <a:avLst/>
          </a:prstGeom>
          <a:noFill/>
          <a:ln w="9525">
            <a:solidFill>
              <a:schemeClr val="accent1">
                <a:shade val="60000"/>
                <a:satMod val="11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248400" y="1371600"/>
            <a:ext cx="2514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sz="2000" b="1" dirty="0"/>
              <a:t>בדיוק כמו עבודה עם מערך של מבנים..</a:t>
            </a: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-4010891" y="1981200"/>
            <a:ext cx="2854036" cy="1600200"/>
          </a:xfrm>
          <a:prstGeom prst="wedgeRectCallout">
            <a:avLst>
              <a:gd name="adj1" fmla="val 119573"/>
              <a:gd name="adj2" fmla="val 72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 dirty="0" smtClean="0">
                <a:solidFill>
                  <a:schemeClr val="bg1"/>
                </a:solidFill>
              </a:rPr>
              <a:t>נשים לב שבתחביר כזה! האובייקט(מערך של..) כבר חולל/נוצר ! !</a:t>
            </a:r>
          </a:p>
          <a:p>
            <a:pPr algn="ctr"/>
            <a:r>
              <a:rPr lang="he-IL" b="1" dirty="0" smtClean="0">
                <a:solidFill>
                  <a:schemeClr val="bg1"/>
                </a:solidFill>
              </a:rPr>
              <a:t>מאוד דומה למבנים ב-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</a:t>
            </a:r>
            <a:endParaRPr lang="he-IL" b="1" dirty="0" smtClean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990600"/>
            <a:ext cx="3390900" cy="5060950"/>
          </a:xfrm>
          <a:prstGeom prst="rect">
            <a:avLst/>
          </a:prstGeom>
          <a:noFill/>
          <a:ln w="9525">
            <a:solidFill>
              <a:schemeClr val="accent1">
                <a:shade val="60000"/>
                <a:satMod val="11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הקצאה דינאמית של </a:t>
            </a:r>
            <a:r>
              <a:rPr lang="en-US" smtClean="0"/>
              <a:t>Clock</a:t>
            </a:r>
            <a:endParaRPr lang="he-IL" smtClean="0"/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B7D0C9-2D47-42F0-8060-6388B5E6C58B}" type="slidenum">
              <a:rPr lang="he-IL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447800"/>
            <a:ext cx="3657600" cy="4656138"/>
          </a:xfrm>
          <a:prstGeom prst="rect">
            <a:avLst/>
          </a:prstGeom>
          <a:noFill/>
          <a:ln w="9525">
            <a:solidFill>
              <a:schemeClr val="accent1">
                <a:shade val="60000"/>
                <a:satMod val="11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8" name="Rectangular Callout 7"/>
          <p:cNvSpPr/>
          <p:nvPr/>
        </p:nvSpPr>
        <p:spPr>
          <a:xfrm>
            <a:off x="2209800" y="2895600"/>
            <a:ext cx="3429000" cy="381000"/>
          </a:xfrm>
          <a:prstGeom prst="wedgeRectCallout">
            <a:avLst>
              <a:gd name="adj1" fmla="val -38474"/>
              <a:gd name="adj2" fmla="val 120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הקצאה דינאמית של אובייקט אחד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2971800" y="5562600"/>
            <a:ext cx="1828800" cy="381000"/>
          </a:xfrm>
          <a:prstGeom prst="wedgeRectCallout">
            <a:avLst>
              <a:gd name="adj1" fmla="val -95449"/>
              <a:gd name="adj2" fmla="val -11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שחרור ההקצאה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2971800" y="2057400"/>
            <a:ext cx="2743200" cy="457200"/>
          </a:xfrm>
          <a:prstGeom prst="wedgeRectCallout">
            <a:avLst>
              <a:gd name="adj1" fmla="val 114142"/>
              <a:gd name="adj2" fmla="val 59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הקצאה דינאמית של מערך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7315200" y="5257800"/>
            <a:ext cx="1524000" cy="381000"/>
          </a:xfrm>
          <a:prstGeom prst="wedgeRectCallout">
            <a:avLst>
              <a:gd name="adj1" fmla="val -83910"/>
              <a:gd name="adj2" fmla="val 409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שחרור המערך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3276600" y="3886200"/>
            <a:ext cx="2133600" cy="1143000"/>
          </a:xfrm>
          <a:prstGeom prst="wedgeRectCallout">
            <a:avLst>
              <a:gd name="adj1" fmla="val -69276"/>
              <a:gd name="adj2" fmla="val -158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כאשר המשתנה הוא </a:t>
            </a:r>
            <a:r>
              <a:rPr lang="he-IL" b="1" dirty="0" smtClean="0"/>
              <a:t>מצביע</a:t>
            </a:r>
            <a:r>
              <a:rPr lang="he-IL" b="1" dirty="0"/>
              <a:t>, הפניה לשדות היא </a:t>
            </a:r>
            <a:r>
              <a:rPr lang="he-IL" b="1" dirty="0" smtClean="0"/>
              <a:t>באמצעות אופרטור החץ </a:t>
            </a:r>
            <a:r>
              <a:rPr lang="he-IL" b="1" dirty="0"/>
              <a:t>&lt;-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/>
          <a:lstStyle/>
          <a:p>
            <a:pPr algn="r" eaLnBrk="1" hangingPunct="1"/>
            <a:r>
              <a:rPr lang="he-IL" smtClean="0"/>
              <a:t>ביחידה זו נלמד:</a:t>
            </a:r>
            <a:endParaRPr 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dirty="0" smtClean="0"/>
              <a:t>מהי מחלקה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פניה אל תכונות ושיטות המחלקה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הרשאות גישה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מחלקה המכילה מחלקה אחרת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העברת פרמטר </a:t>
            </a:r>
            <a:r>
              <a:rPr lang="en-US" dirty="0" smtClean="0"/>
              <a:t>by ref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בעיית ה- </a:t>
            </a:r>
            <a:r>
              <a:rPr lang="en-US" dirty="0" smtClean="0"/>
              <a:t>include</a:t>
            </a:r>
            <a:r>
              <a:rPr lang="he-IL" dirty="0" smtClean="0"/>
              <a:t> הכפולים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פרמטר </a:t>
            </a:r>
            <a:r>
              <a:rPr lang="en-US" dirty="0" smtClean="0"/>
              <a:t>const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שיט</a:t>
            </a:r>
            <a:r>
              <a:rPr lang="he-IL" dirty="0"/>
              <a:t>ה</a:t>
            </a:r>
            <a:r>
              <a:rPr lang="he-IL" dirty="0" smtClean="0"/>
              <a:t> </a:t>
            </a:r>
            <a:r>
              <a:rPr lang="en-US" dirty="0" smtClean="0"/>
              <a:t>const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ערך מוחזר </a:t>
            </a:r>
            <a:r>
              <a:rPr lang="en-US" dirty="0" smtClean="0"/>
              <a:t>const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משתנה </a:t>
            </a:r>
            <a:r>
              <a:rPr lang="en-US" dirty="0" smtClean="0"/>
              <a:t>const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מתודות </a:t>
            </a:r>
            <a:r>
              <a:rPr lang="en-US" dirty="0" smtClean="0"/>
              <a:t>inline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endParaRPr lang="he-IL" dirty="0" smtClean="0"/>
          </a:p>
          <a:p>
            <a:pPr eaLnBrk="1" hangingPunct="1">
              <a:lnSpc>
                <a:spcPct val="90000"/>
              </a:lnSpc>
            </a:pPr>
            <a:endParaRPr lang="he-IL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458200" y="6248400"/>
            <a:ext cx="457200" cy="457200"/>
          </a:xfrm>
        </p:spPr>
        <p:txBody>
          <a:bodyPr/>
          <a:lstStyle/>
          <a:p>
            <a:pPr>
              <a:defRPr/>
            </a:pPr>
            <a:fld id="{DB88361B-5E10-4952-9C57-1502567A6C83}" type="slidenum">
              <a:rPr lang="he-IL"/>
              <a:pPr>
                <a:defRPr/>
              </a:pPr>
              <a:t>2</a:t>
            </a:fld>
            <a:endParaRPr lang="en-US"/>
          </a:p>
        </p:txBody>
      </p:sp>
      <p:sp>
        <p:nvSpPr>
          <p:cNvPr id="12293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7162800" y="6324600"/>
            <a:ext cx="19812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הרשאות </a:t>
            </a:r>
            <a:r>
              <a:rPr lang="en-US" smtClean="0">
                <a:cs typeface="Arial" charset="0"/>
              </a:rPr>
              <a:t>private</a:t>
            </a:r>
            <a:r>
              <a:rPr lang="he-IL" smtClean="0"/>
              <a:t> ו- </a:t>
            </a:r>
            <a:r>
              <a:rPr lang="en-US" smtClean="0">
                <a:cs typeface="Arial" charset="0"/>
              </a:rPr>
              <a:t>public</a:t>
            </a:r>
          </a:p>
        </p:txBody>
      </p:sp>
      <p:sp>
        <p:nvSpPr>
          <p:cNvPr id="30723" name="Rectangle 3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eaLnBrk="1" hangingPunct="1"/>
            <a:r>
              <a:rPr lang="he-IL" smtClean="0"/>
              <a:t>לא נרצה שהתכונות שלנו יהיו חשופות ושכל אחד יוכל לשנות את ערכיהן ע"י השמה</a:t>
            </a:r>
          </a:p>
          <a:p>
            <a:pPr lvl="1" eaLnBrk="1" hangingPunct="1"/>
            <a:r>
              <a:rPr lang="he-IL" smtClean="0"/>
              <a:t>למשל שלא יוכלו לשים בערך של הדקות מספר שאינו בין 0 ל- 59</a:t>
            </a:r>
          </a:p>
          <a:p>
            <a:pPr eaLnBrk="1" hangingPunct="1"/>
            <a:r>
              <a:rPr lang="he-IL" smtClean="0"/>
              <a:t>לכן ניתן לתת הרשאות לתכונות ולשיטות של המחלקה</a:t>
            </a:r>
          </a:p>
          <a:p>
            <a:pPr lvl="1" eaLnBrk="1" hangingPunct="1"/>
            <a:r>
              <a:rPr lang="he-IL" smtClean="0"/>
              <a:t>לתכונות המחלקה ניתן הרשאת </a:t>
            </a:r>
            <a:r>
              <a:rPr lang="en-US" smtClean="0"/>
              <a:t>private</a:t>
            </a:r>
            <a:r>
              <a:rPr lang="he-IL" smtClean="0"/>
              <a:t>, משמע ניתן לגשת אליהן רק מתוך המחלקה</a:t>
            </a:r>
          </a:p>
          <a:p>
            <a:pPr lvl="1" eaLnBrk="1" hangingPunct="1"/>
            <a:r>
              <a:rPr lang="he-IL" smtClean="0"/>
              <a:t>שיטות יהיו תחת הרשאת </a:t>
            </a:r>
            <a:r>
              <a:rPr lang="en-US" smtClean="0"/>
              <a:t>public</a:t>
            </a:r>
            <a:r>
              <a:rPr lang="he-IL" smtClean="0"/>
              <a:t> כדי שיהיו נגישות מחוץ למחלקה</a:t>
            </a:r>
          </a:p>
          <a:p>
            <a:pPr lvl="1" eaLnBrk="1" hangingPunct="1"/>
            <a:r>
              <a:rPr lang="he-IL" smtClean="0"/>
              <a:t>שיטות שנרצה שיהיו לשימוש פנימי של המחלקה נגדיר ב- </a:t>
            </a:r>
            <a:r>
              <a:rPr lang="en-US" smtClean="0">
                <a:cs typeface="Arial" charset="0"/>
              </a:rPr>
              <a:t>private</a:t>
            </a:r>
          </a:p>
        </p:txBody>
      </p:sp>
      <p:sp>
        <p:nvSpPr>
          <p:cNvPr id="30724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6" name="Slide Number Placeholder 22"/>
          <p:cNvSpPr txBox="1">
            <a:spLocks/>
          </p:cNvSpPr>
          <p:nvPr/>
        </p:nvSpPr>
        <p:spPr>
          <a:xfrm>
            <a:off x="8534400" y="62484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algn="ctr">
              <a:defRPr/>
            </a:pPr>
            <a:fld id="{CB3BD20D-8973-4C0F-9677-5CEE6B3C5D50}" type="slidenum">
              <a:rPr lang="he-IL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>
                <a:defRPr/>
              </a:pPr>
              <a:t>20</a:t>
            </a:fld>
            <a:endParaRPr 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648200"/>
            <a:ext cx="4138613" cy="2036763"/>
          </a:xfrm>
          <a:prstGeom prst="rect">
            <a:avLst/>
          </a:prstGeom>
          <a:noFill/>
          <a:ln w="9525">
            <a:solidFill>
              <a:schemeClr val="accent1">
                <a:shade val="60000"/>
                <a:satMod val="11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505200" y="4648200"/>
            <a:ext cx="9144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60000"/>
                <a:satMod val="110000"/>
              </a:schemeClr>
            </a:solidFill>
          </a:ln>
        </p:spPr>
        <p:txBody>
          <a:bodyPr rtlCol="1">
            <a:spAutoFit/>
          </a:bodyPr>
          <a:lstStyle/>
          <a:p>
            <a:pPr>
              <a:defRPr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clock.h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04800" y="5105400"/>
            <a:ext cx="990600" cy="22860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Oval 10"/>
          <p:cNvSpPr/>
          <p:nvPr/>
        </p:nvSpPr>
        <p:spPr>
          <a:xfrm>
            <a:off x="304800" y="5562600"/>
            <a:ext cx="990600" cy="22860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5029200" y="4724400"/>
            <a:ext cx="3048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הרשאת ברירת המחדל היא </a:t>
            </a:r>
            <a:r>
              <a:rPr lang="he-IL" b="1" dirty="0" smtClean="0"/>
              <a:t>  </a:t>
            </a:r>
            <a:r>
              <a:rPr lang="en-US" b="1" dirty="0" smtClean="0">
                <a:solidFill>
                  <a:schemeClr val="tx1"/>
                </a:solidFill>
              </a:rPr>
              <a:t>private</a:t>
            </a:r>
            <a:r>
              <a:rPr lang="he-IL" b="1" dirty="0"/>
              <a:t>, לכן לא היינו חייבים לציין אותה בהתחלה.</a:t>
            </a:r>
          </a:p>
          <a:p>
            <a:pPr algn="ctr" rtl="1">
              <a:defRPr/>
            </a:pPr>
            <a:r>
              <a:rPr lang="he-IL" b="1" dirty="0"/>
              <a:t>לכן חשוב היה בדוגמאות הקודמות לכתוב את ה- </a:t>
            </a:r>
            <a:r>
              <a:rPr lang="en-US" b="1" dirty="0"/>
              <a:t>public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352800"/>
            <a:ext cx="2438400" cy="33686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3174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המחלקה </a:t>
            </a:r>
            <a:r>
              <a:rPr lang="en-US" smtClean="0">
                <a:cs typeface="Arial" charset="0"/>
              </a:rPr>
              <a:t>Clock</a:t>
            </a:r>
            <a:r>
              <a:rPr lang="he-IL" smtClean="0"/>
              <a:t> - השינוי בקוד</a:t>
            </a:r>
            <a:endParaRPr lang="en-US" smtClean="0">
              <a:cs typeface="Arial" charset="0"/>
            </a:endParaRPr>
          </a:p>
        </p:txBody>
      </p:sp>
      <p:sp>
        <p:nvSpPr>
          <p:cNvPr id="31748" name="Content Placeholder 1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z="2800" smtClean="0"/>
              <a:t>עם שינוי ההרשאה נקבל שגיאת קומפילציה:</a:t>
            </a:r>
            <a:endParaRPr lang="en-US" sz="2800" smtClean="0"/>
          </a:p>
          <a:p>
            <a:endParaRPr lang="he-IL" smtClean="0"/>
          </a:p>
        </p:txBody>
      </p:sp>
      <p:sp>
        <p:nvSpPr>
          <p:cNvPr id="31749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9" name="Slide Number Placeholder 22"/>
          <p:cNvSpPr txBox="1">
            <a:spLocks/>
          </p:cNvSpPr>
          <p:nvPr/>
        </p:nvSpPr>
        <p:spPr>
          <a:xfrm>
            <a:off x="8534400" y="62484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algn="ctr">
              <a:defRPr/>
            </a:pPr>
            <a:fld id="{00AF1110-3072-464A-9027-F918F9A5256F}" type="slidenum">
              <a:rPr lang="he-IL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>
                <a:defRPr/>
              </a:pPr>
              <a:t>21</a:t>
            </a:fld>
            <a:endParaRPr 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175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905000"/>
            <a:ext cx="8456613" cy="134778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8" name="Oval 17"/>
          <p:cNvSpPr/>
          <p:nvPr/>
        </p:nvSpPr>
        <p:spPr>
          <a:xfrm>
            <a:off x="457200" y="5486400"/>
            <a:ext cx="2362200" cy="60960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הפתרון</a:t>
            </a:r>
            <a:endParaRPr lang="en-US" smtClean="0">
              <a:cs typeface="Arial" charset="0"/>
            </a:endParaRPr>
          </a:p>
        </p:txBody>
      </p:sp>
      <p:sp>
        <p:nvSpPr>
          <p:cNvPr id="32771" name="Rectangle 3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z="3200" dirty="0" smtClean="0"/>
              <a:t>כדי לאפשר השמת ערך בתכונות שהן </a:t>
            </a:r>
            <a:r>
              <a:rPr lang="en-US" sz="3200" dirty="0" smtClean="0">
                <a:cs typeface="Arial" charset="0"/>
              </a:rPr>
              <a:t>private</a:t>
            </a:r>
            <a:r>
              <a:rPr lang="he-IL" sz="3200" dirty="0" smtClean="0"/>
              <a:t>, נכתוב שיטות שהן </a:t>
            </a:r>
            <a:r>
              <a:rPr lang="en-US" sz="3200" dirty="0" smtClean="0">
                <a:cs typeface="Arial" charset="0"/>
              </a:rPr>
              <a:t>public</a:t>
            </a:r>
            <a:r>
              <a:rPr lang="he-IL" sz="3200" dirty="0" smtClean="0"/>
              <a:t> המבצעות את פעולת ההשמה</a:t>
            </a:r>
          </a:p>
          <a:p>
            <a:pPr lvl="1"/>
            <a:r>
              <a:rPr lang="he-IL" sz="3200" dirty="0" smtClean="0"/>
              <a:t>נרצה לכתוב שיטה המקבלת כנתון את הערך המבוקש, </a:t>
            </a:r>
            <a:r>
              <a:rPr lang="he-IL" sz="3200" u="sng" dirty="0" smtClean="0"/>
              <a:t>השיטה תבצע את בדיקות התקינות</a:t>
            </a:r>
            <a:r>
              <a:rPr lang="he-IL" sz="3200" dirty="0" smtClean="0"/>
              <a:t> על ערך זה ולבסוף תשים אותו בתכונה</a:t>
            </a:r>
          </a:p>
          <a:p>
            <a:pPr lvl="1"/>
            <a:r>
              <a:rPr lang="he-IL" sz="3200" dirty="0" smtClean="0"/>
              <a:t>נרצה לכתוב שיטה המחזירה את ערך התכונה</a:t>
            </a:r>
          </a:p>
          <a:p>
            <a:r>
              <a:rPr lang="he-IL" sz="3200" dirty="0" smtClean="0"/>
              <a:t>נהוג לקרוא לשיטות אלו </a:t>
            </a:r>
            <a:r>
              <a:rPr lang="en-US" sz="3200" dirty="0" smtClean="0">
                <a:cs typeface="Arial" charset="0"/>
              </a:rPr>
              <a:t>setter</a:t>
            </a:r>
            <a:r>
              <a:rPr lang="he-IL" sz="3200" dirty="0" smtClean="0"/>
              <a:t>'ים ו- </a:t>
            </a:r>
            <a:r>
              <a:rPr lang="en-US" sz="3200" dirty="0" smtClean="0">
                <a:cs typeface="Arial" charset="0"/>
              </a:rPr>
              <a:t>getter</a:t>
            </a:r>
            <a:r>
              <a:rPr lang="he-IL" sz="3200" dirty="0" smtClean="0"/>
              <a:t>'ים</a:t>
            </a:r>
            <a:endParaRPr lang="en-US" sz="3200" dirty="0" smtClean="0">
              <a:cs typeface="Arial" charset="0"/>
            </a:endParaRPr>
          </a:p>
        </p:txBody>
      </p:sp>
      <p:sp>
        <p:nvSpPr>
          <p:cNvPr id="32772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6" name="Slide Number Placeholder 22"/>
          <p:cNvSpPr txBox="1">
            <a:spLocks/>
          </p:cNvSpPr>
          <p:nvPr/>
        </p:nvSpPr>
        <p:spPr>
          <a:xfrm>
            <a:off x="8534400" y="62484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algn="ctr">
              <a:defRPr/>
            </a:pPr>
            <a:fld id="{4B53E1C9-30B7-4CF7-BE09-36B11A2C96CD}" type="slidenum">
              <a:rPr lang="he-IL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>
                <a:defRPr/>
              </a:pPr>
              <a:t>22</a:t>
            </a:fld>
            <a:endParaRPr 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2"/>
          <p:cNvSpPr txBox="1">
            <a:spLocks noGrp="1"/>
          </p:cNvSpPr>
          <p:nvPr/>
        </p:nvSpPr>
        <p:spPr>
          <a:xfrm>
            <a:off x="0" y="1271588"/>
            <a:ext cx="533400" cy="244475"/>
          </a:xfrm>
          <a:prstGeom prst="rect">
            <a:avLst/>
          </a:prstGeom>
          <a:noFill/>
        </p:spPr>
        <p:txBody>
          <a:bodyPr anchor="ctr">
            <a:normAutofit fontScale="85000" lnSpcReduction="20000"/>
          </a:bodyPr>
          <a:lstStyle/>
          <a:p>
            <a:pPr algn="ctr">
              <a:defRPr/>
            </a:pPr>
            <a:fld id="{99A553E0-C738-4D7B-B1AB-40209C29A25E}" type="slidenum">
              <a:rPr lang="he-IL" sz="1400" b="1">
                <a:solidFill>
                  <a:srgbClr val="FFFFFF"/>
                </a:solidFill>
              </a:rPr>
              <a:pPr algn="ctr">
                <a:defRPr/>
              </a:pPr>
              <a:t>23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setter</a:t>
            </a:r>
            <a:r>
              <a:rPr lang="he-IL" smtClean="0"/>
              <a:t>'ים ו- </a:t>
            </a:r>
            <a:r>
              <a:rPr lang="en-US" smtClean="0">
                <a:cs typeface="Arial" charset="0"/>
              </a:rPr>
              <a:t>getter</a:t>
            </a:r>
            <a:r>
              <a:rPr lang="he-IL" smtClean="0"/>
              <a:t>'ים</a:t>
            </a:r>
            <a:endParaRPr lang="en-US" smtClean="0">
              <a:cs typeface="Arial" charset="0"/>
            </a:endParaRPr>
          </a:p>
        </p:txBody>
      </p:sp>
      <p:sp>
        <p:nvSpPr>
          <p:cNvPr id="33796" name="Rectangle 3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he-IL" sz="3200" smtClean="0"/>
              <a:t>עבור כל תכונה נכתוב שיטה המחזירה את ערכה ושיטה ששמה בה ערך</a:t>
            </a:r>
          </a:p>
          <a:p>
            <a:pPr lvl="1" eaLnBrk="1" hangingPunct="1">
              <a:lnSpc>
                <a:spcPct val="80000"/>
              </a:lnSpc>
            </a:pPr>
            <a:r>
              <a:rPr lang="he-IL" sz="2800" smtClean="0"/>
              <a:t>למשל, עבור </a:t>
            </a:r>
            <a:r>
              <a:rPr lang="en-US" sz="2800" smtClean="0"/>
              <a:t>Clock</a:t>
            </a:r>
            <a:r>
              <a:rPr lang="he-IL" sz="2800" smtClean="0"/>
              <a:t> נוסיף את השיטות הבאות:</a:t>
            </a:r>
          </a:p>
        </p:txBody>
      </p:sp>
      <p:sp>
        <p:nvSpPr>
          <p:cNvPr id="33797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851DDBA4-767E-4857-AF71-5F3B9076A9C7}" type="slidenum">
              <a:rPr lang="he-IL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3379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667000"/>
            <a:ext cx="4672013" cy="3657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267200" y="2667000"/>
            <a:ext cx="9144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60000"/>
                <a:satMod val="110000"/>
              </a:schemeClr>
            </a:solidFill>
          </a:ln>
        </p:spPr>
        <p:txBody>
          <a:bodyPr rtlCol="1">
            <a:spAutoFit/>
          </a:bodyPr>
          <a:lstStyle/>
          <a:p>
            <a:pPr>
              <a:defRPr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clock.h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66800" y="4876800"/>
            <a:ext cx="4114800" cy="1219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5" name="Rectangular Callout 14"/>
          <p:cNvSpPr/>
          <p:nvPr/>
        </p:nvSpPr>
        <p:spPr>
          <a:xfrm>
            <a:off x="5638800" y="5105400"/>
            <a:ext cx="3276600" cy="914400"/>
          </a:xfrm>
          <a:prstGeom prst="wedgeRectCallout">
            <a:avLst>
              <a:gd name="adj1" fmla="val -69778"/>
              <a:gd name="adj2" fmla="val 194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במידה ומימוש השיטה הוא פקודה אחת בלבד, ניתן לחרוג מהמנהג של מימושים ב- </a:t>
            </a:r>
            <a:r>
              <a:rPr lang="en-US" b="1" dirty="0" err="1" smtClean="0"/>
              <a:t>cpp</a:t>
            </a:r>
            <a:r>
              <a:rPr lang="he-IL" b="1" dirty="0" smtClean="0"/>
              <a:t> בלבד..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 noGrp="1"/>
          </p:cNvSpPr>
          <p:nvPr/>
        </p:nvSpPr>
        <p:spPr>
          <a:xfrm>
            <a:off x="0" y="1271588"/>
            <a:ext cx="533400" cy="244475"/>
          </a:xfrm>
          <a:prstGeom prst="rect">
            <a:avLst/>
          </a:prstGeom>
          <a:noFill/>
        </p:spPr>
        <p:txBody>
          <a:bodyPr anchor="ctr">
            <a:normAutofit fontScale="85000" lnSpcReduction="20000"/>
          </a:bodyPr>
          <a:lstStyle/>
          <a:p>
            <a:pPr algn="ctr">
              <a:defRPr/>
            </a:pPr>
            <a:fld id="{AF67CB5F-BAE7-4BCB-A2C7-D5251158B592}" type="slidenum">
              <a:rPr lang="he-IL" sz="1400" b="1">
                <a:solidFill>
                  <a:srgbClr val="FFFFFF"/>
                </a:solidFill>
              </a:rPr>
              <a:pPr algn="ctr">
                <a:defRPr/>
              </a:pPr>
              <a:t>24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setter</a:t>
            </a:r>
            <a:r>
              <a:rPr lang="he-IL" smtClean="0"/>
              <a:t>'ים ו- </a:t>
            </a:r>
            <a:r>
              <a:rPr lang="en-US" smtClean="0">
                <a:cs typeface="Arial" charset="0"/>
              </a:rPr>
              <a:t>getter</a:t>
            </a:r>
            <a:r>
              <a:rPr lang="he-IL" smtClean="0"/>
              <a:t>'ים – מימושים</a:t>
            </a:r>
            <a:endParaRPr lang="en-US" sz="2400" smtClean="0">
              <a:cs typeface="Arial" charset="0"/>
            </a:endParaRP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609600" y="1219200"/>
            <a:ext cx="213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© Keren Kalif</a:t>
            </a:r>
          </a:p>
        </p:txBody>
      </p:sp>
      <p:sp>
        <p:nvSpPr>
          <p:cNvPr id="34821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715268F9-030E-49EA-B90C-8399B0F5A825}" type="slidenum">
              <a:rPr lang="he-IL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348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14400"/>
            <a:ext cx="6096000" cy="57848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95942" name="Rectangle 6"/>
          <p:cNvSpPr>
            <a:spLocks noChangeArrowheads="1"/>
          </p:cNvSpPr>
          <p:nvPr/>
        </p:nvSpPr>
        <p:spPr bwMode="auto">
          <a:xfrm>
            <a:off x="3886200" y="1981200"/>
            <a:ext cx="5029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endParaRPr lang="he-IL" b="1" dirty="0">
              <a:solidFill>
                <a:schemeClr val="bg1"/>
              </a:solidFill>
            </a:endParaRPr>
          </a:p>
          <a:p>
            <a:pPr algn="ctr" rtl="1"/>
            <a:r>
              <a:rPr lang="he-IL" b="1" dirty="0">
                <a:solidFill>
                  <a:schemeClr val="bg1"/>
                </a:solidFill>
              </a:rPr>
              <a:t>בתוך ה- </a:t>
            </a:r>
            <a:r>
              <a:rPr lang="en-US" b="1" dirty="0">
                <a:solidFill>
                  <a:schemeClr val="bg1"/>
                </a:solidFill>
              </a:rPr>
              <a:t>setter</a:t>
            </a:r>
            <a:r>
              <a:rPr lang="he-IL" b="1" dirty="0">
                <a:solidFill>
                  <a:schemeClr val="bg1"/>
                </a:solidFill>
              </a:rPr>
              <a:t>'ים באה לידי ביטוי </a:t>
            </a:r>
            <a:r>
              <a:rPr lang="he-IL" b="1" dirty="0" smtClean="0">
                <a:solidFill>
                  <a:schemeClr val="bg1"/>
                </a:solidFill>
              </a:rPr>
              <a:t>העובדה </a:t>
            </a:r>
            <a:r>
              <a:rPr lang="he-IL" b="1" dirty="0">
                <a:solidFill>
                  <a:schemeClr val="bg1"/>
                </a:solidFill>
              </a:rPr>
              <a:t>שהתכונות </a:t>
            </a:r>
          </a:p>
          <a:p>
            <a:pPr algn="ctr" rtl="1"/>
            <a:r>
              <a:rPr lang="he-IL" b="1" dirty="0">
                <a:solidFill>
                  <a:schemeClr val="bg1"/>
                </a:solidFill>
              </a:rPr>
              <a:t>הן </a:t>
            </a:r>
            <a:r>
              <a:rPr lang="en-US" b="1" dirty="0">
                <a:solidFill>
                  <a:schemeClr val="bg1"/>
                </a:solidFill>
              </a:rPr>
              <a:t>private</a:t>
            </a:r>
            <a:r>
              <a:rPr lang="he-IL" b="1" dirty="0">
                <a:solidFill>
                  <a:schemeClr val="bg1"/>
                </a:solidFill>
              </a:rPr>
              <a:t>: לא ניתן לשנות אותן ללא בקרה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 noGrp="1"/>
          </p:cNvSpPr>
          <p:nvPr/>
        </p:nvSpPr>
        <p:spPr>
          <a:xfrm>
            <a:off x="0" y="1271588"/>
            <a:ext cx="533400" cy="244475"/>
          </a:xfrm>
          <a:prstGeom prst="rect">
            <a:avLst/>
          </a:prstGeom>
          <a:noFill/>
        </p:spPr>
        <p:txBody>
          <a:bodyPr anchor="ctr">
            <a:normAutofit fontScale="85000" lnSpcReduction="20000"/>
          </a:bodyPr>
          <a:lstStyle/>
          <a:p>
            <a:pPr algn="ctr">
              <a:defRPr/>
            </a:pPr>
            <a:fld id="{9CF0B360-0A49-4488-A3AD-A6092C718B1D}" type="slidenum">
              <a:rPr lang="he-IL" sz="1400" b="1">
                <a:solidFill>
                  <a:srgbClr val="FFFFFF"/>
                </a:solidFill>
              </a:rPr>
              <a:pPr algn="ctr">
                <a:defRPr/>
              </a:pPr>
              <a:t>25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דוגמא לשימוש ב- </a:t>
            </a:r>
            <a:r>
              <a:rPr lang="en-US" smtClean="0">
                <a:cs typeface="Arial" charset="0"/>
              </a:rPr>
              <a:t>setter</a:t>
            </a:r>
            <a:r>
              <a:rPr lang="he-IL" smtClean="0"/>
              <a:t>'ים וב- </a:t>
            </a:r>
            <a:r>
              <a:rPr lang="en-US" smtClean="0">
                <a:cs typeface="Arial" charset="0"/>
              </a:rPr>
              <a:t>getter</a:t>
            </a:r>
            <a:r>
              <a:rPr lang="he-IL" smtClean="0"/>
              <a:t>'ים</a:t>
            </a:r>
            <a:endParaRPr lang="en-US" smtClean="0">
              <a:cs typeface="Arial" charset="0"/>
            </a:endParaRP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09700"/>
            <a:ext cx="8153400" cy="40005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35845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10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5FA2306-046F-47B1-8447-F1690868773B}" type="slidenum">
              <a:rPr lang="he-IL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4038600" y="3962400"/>
            <a:ext cx="2133600" cy="381000"/>
          </a:xfrm>
          <a:prstGeom prst="wedgeRectCallout">
            <a:avLst>
              <a:gd name="adj1" fmla="val -82152"/>
              <a:gd name="adj2" fmla="val 108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שימוש ב- </a:t>
            </a:r>
            <a:r>
              <a:rPr lang="en-US" b="1" dirty="0"/>
              <a:t>setter</a:t>
            </a:r>
            <a:r>
              <a:rPr lang="he-IL" b="1" dirty="0"/>
              <a:t>'ים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6324600" y="4343400"/>
            <a:ext cx="2133600" cy="381000"/>
          </a:xfrm>
          <a:prstGeom prst="wedgeRectCallout">
            <a:avLst>
              <a:gd name="adj1" fmla="val -57756"/>
              <a:gd name="adj2" fmla="val 1031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שימוש ב- </a:t>
            </a:r>
            <a:r>
              <a:rPr lang="en-US" b="1" dirty="0"/>
              <a:t>getter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ערכי </a:t>
            </a:r>
            <a:r>
              <a:rPr lang="en-US" smtClean="0"/>
              <a:t>default</a:t>
            </a:r>
            <a:r>
              <a:rPr lang="he-IL" smtClean="0"/>
              <a:t> לשיטות</a:t>
            </a:r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24E709-9738-4EAD-9B31-304A34D235A1}" type="slidenum">
              <a:rPr lang="he-IL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14400"/>
            <a:ext cx="5038725" cy="3962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0" y="3276600"/>
            <a:ext cx="914400" cy="685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5257800" y="914400"/>
            <a:ext cx="3733800" cy="990600"/>
          </a:xfrm>
          <a:prstGeom prst="wedgeRectCallout">
            <a:avLst>
              <a:gd name="adj1" fmla="val -83479"/>
              <a:gd name="adj2" fmla="val 2232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זוהי גם העמסת שיטות, שכן עכשיו ניתן לקרוא לשיטות אלו ב- 2 </a:t>
            </a:r>
            <a:r>
              <a:rPr lang="he-IL" b="1" dirty="0" smtClean="0"/>
              <a:t>אופנים</a:t>
            </a:r>
          </a:p>
          <a:p>
            <a:pPr algn="ctr" rtl="1">
              <a:defRPr/>
            </a:pPr>
            <a:r>
              <a:rPr lang="he-IL" b="1" dirty="0" smtClean="0"/>
              <a:t>עם פרמטר ובלי פרמטר</a:t>
            </a:r>
            <a:endParaRPr lang="he-IL" b="1" dirty="0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2133600"/>
            <a:ext cx="3476625" cy="41306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267200" y="914400"/>
            <a:ext cx="9144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60000"/>
                <a:satMod val="110000"/>
              </a:schemeClr>
            </a:solidFill>
          </a:ln>
        </p:spPr>
        <p:txBody>
          <a:bodyPr rtlCol="1">
            <a:spAutoFit/>
          </a:bodyPr>
          <a:lstStyle/>
          <a:p>
            <a:pPr>
              <a:defRPr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clock.h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19800" y="4343400"/>
            <a:ext cx="2057400" cy="685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286000"/>
            <a:ext cx="6781800" cy="44767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877888"/>
            <a:ext cx="4267200" cy="369411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378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שימוש ב- </a:t>
            </a:r>
            <a:r>
              <a:rPr lang="en-US" smtClean="0"/>
              <a:t>enum</a:t>
            </a:r>
            <a:r>
              <a:rPr lang="he-IL" smtClean="0"/>
              <a:t> במחלקה</a:t>
            </a:r>
          </a:p>
        </p:txBody>
      </p:sp>
      <p:sp>
        <p:nvSpPr>
          <p:cNvPr id="3789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2CC271-2990-4D0B-AB54-D5C855CDA0FB}" type="slidenum">
              <a:rPr lang="he-IL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86200" y="2286000"/>
            <a:ext cx="9144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60000"/>
                <a:satMod val="110000"/>
              </a:schemeClr>
            </a:solidFill>
          </a:ln>
        </p:spPr>
        <p:txBody>
          <a:bodyPr rtlCol="1">
            <a:spAutoFit/>
          </a:bodyPr>
          <a:lstStyle/>
          <a:p>
            <a:pPr>
              <a:defRPr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clock.h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72400" y="877888"/>
            <a:ext cx="1143000" cy="369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60000"/>
                <a:satMod val="110000"/>
              </a:schemeClr>
            </a:solidFill>
          </a:ln>
        </p:spPr>
        <p:txBody>
          <a:bodyPr rtlCol="1">
            <a:spAutoFit/>
          </a:bodyPr>
          <a:lstStyle/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clock.cpp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2895600"/>
            <a:ext cx="41910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609600" y="4724400"/>
            <a:ext cx="61722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3" name="Rectangular Callout 12"/>
          <p:cNvSpPr/>
          <p:nvPr/>
        </p:nvSpPr>
        <p:spPr>
          <a:xfrm>
            <a:off x="1143000" y="1676400"/>
            <a:ext cx="3581400" cy="533400"/>
          </a:xfrm>
          <a:prstGeom prst="wedgeRectCallout">
            <a:avLst>
              <a:gd name="adj1" fmla="val -52450"/>
              <a:gd name="adj2" fmla="val 1556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נגדיר את ה- </a:t>
            </a:r>
            <a:r>
              <a:rPr lang="en-US" b="1" dirty="0" err="1"/>
              <a:t>enum</a:t>
            </a:r>
            <a:r>
              <a:rPr lang="he-IL" b="1" dirty="0"/>
              <a:t> ב- </a:t>
            </a:r>
            <a:r>
              <a:rPr lang="en-US" b="1" dirty="0"/>
              <a:t>public</a:t>
            </a:r>
            <a:r>
              <a:rPr lang="he-IL" b="1" dirty="0"/>
              <a:t> כדי שיהיה נגיש גם מחוץ למחלקה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200" y="478241"/>
            <a:ext cx="3429000" cy="1154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sz="2000" b="1" dirty="0">
                <a:solidFill>
                  <a:srgbClr val="FFC000"/>
                </a:solidFill>
              </a:rPr>
              <a:t>ה- </a:t>
            </a:r>
            <a:r>
              <a:rPr lang="en-US" sz="2000" b="1" dirty="0" err="1">
                <a:solidFill>
                  <a:srgbClr val="FFC000"/>
                </a:solidFill>
              </a:rPr>
              <a:t>enum</a:t>
            </a:r>
            <a:r>
              <a:rPr lang="he-IL" sz="2000" b="1" dirty="0">
                <a:solidFill>
                  <a:srgbClr val="FFC000"/>
                </a:solidFill>
              </a:rPr>
              <a:t> מוגדר בתוך המחלקה ולא </a:t>
            </a:r>
            <a:r>
              <a:rPr lang="he-IL" sz="2000" b="1" u="sng" dirty="0">
                <a:solidFill>
                  <a:srgbClr val="FFC000"/>
                </a:solidFill>
              </a:rPr>
              <a:t>גלובלית</a:t>
            </a:r>
            <a:r>
              <a:rPr lang="he-IL" sz="2000" b="1" dirty="0">
                <a:solidFill>
                  <a:srgbClr val="FFC000"/>
                </a:solidFill>
              </a:rPr>
              <a:t>, משום שערכיו קשורים לעולם הבעיה של המחלקה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9600" y="6324600"/>
            <a:ext cx="27432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7" name="Rectangular Callout 16"/>
          <p:cNvSpPr/>
          <p:nvPr/>
        </p:nvSpPr>
        <p:spPr>
          <a:xfrm>
            <a:off x="3657600" y="5715000"/>
            <a:ext cx="4267200" cy="685800"/>
          </a:xfrm>
          <a:prstGeom prst="wedgeRectCallout">
            <a:avLst>
              <a:gd name="adj1" fmla="val -109813"/>
              <a:gd name="adj2" fmla="val -12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ה- </a:t>
            </a:r>
            <a:r>
              <a:rPr lang="en-US" b="1" dirty="0"/>
              <a:t>private</a:t>
            </a:r>
            <a:r>
              <a:rPr lang="he-IL" b="1" dirty="0"/>
              <a:t> עבר לסוף הקובץ משום שיש בו שימוש ב- </a:t>
            </a:r>
            <a:r>
              <a:rPr lang="en-US" b="1" dirty="0" err="1"/>
              <a:t>enum</a:t>
            </a:r>
            <a:r>
              <a:rPr lang="he-IL" b="1" dirty="0"/>
              <a:t>, שצריך להיות מוגדר מעליו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5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שימוש ב- </a:t>
            </a:r>
            <a:r>
              <a:rPr lang="en-US" dirty="0" err="1" smtClean="0"/>
              <a:t>enum</a:t>
            </a:r>
            <a:r>
              <a:rPr lang="he-IL" dirty="0" smtClean="0"/>
              <a:t> במחלקת: ה- </a:t>
            </a:r>
            <a:r>
              <a:rPr lang="en-US" dirty="0" smtClean="0"/>
              <a:t>main</a:t>
            </a:r>
            <a:endParaRPr lang="he-IL" dirty="0" smtClean="0"/>
          </a:p>
        </p:txBody>
      </p:sp>
      <p:sp>
        <p:nvSpPr>
          <p:cNvPr id="3891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63995F-D35E-4A3F-9E23-97959075DAB3}" type="slidenum">
              <a:rPr lang="he-IL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389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5129213" cy="54006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990600" y="3962400"/>
            <a:ext cx="42672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990600" y="5257800"/>
            <a:ext cx="42672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ular Callout 9"/>
          <p:cNvSpPr/>
          <p:nvPr/>
        </p:nvSpPr>
        <p:spPr>
          <a:xfrm>
            <a:off x="3581400" y="3048000"/>
            <a:ext cx="5334000" cy="685800"/>
          </a:xfrm>
          <a:prstGeom prst="wedgeRectCallout">
            <a:avLst>
              <a:gd name="adj1" fmla="val -45360"/>
              <a:gd name="adj2" fmla="val 789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ה- </a:t>
            </a:r>
            <a:r>
              <a:rPr lang="en-US" b="1" dirty="0" err="1"/>
              <a:t>enum</a:t>
            </a:r>
            <a:r>
              <a:rPr lang="he-IL" b="1" dirty="0"/>
              <a:t> הוא קבוע המוגדר בחלק ה- </a:t>
            </a:r>
            <a:r>
              <a:rPr lang="en-US" b="1" dirty="0"/>
              <a:t>public</a:t>
            </a:r>
            <a:r>
              <a:rPr lang="he-IL" b="1" dirty="0"/>
              <a:t> במחלקה, לכן ניתן לגשת אליו בשמו המלא מחוץ למחלקה</a:t>
            </a:r>
          </a:p>
        </p:txBody>
      </p:sp>
      <p:pic>
        <p:nvPicPr>
          <p:cNvPr id="3892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2057400"/>
            <a:ext cx="5300663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025" y="1371600"/>
            <a:ext cx="5540375" cy="5257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מחלקה המכילה מחלקה</a:t>
            </a: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9317B69-3C05-4E08-8575-5ABF770032EB}" type="slidenum">
              <a:rPr lang="he-IL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3886200"/>
            <a:ext cx="47244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838200" y="4800600"/>
            <a:ext cx="48768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838200" y="5943600"/>
            <a:ext cx="19812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pic>
        <p:nvPicPr>
          <p:cNvPr id="3994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143000"/>
            <a:ext cx="6067425" cy="2057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3276600" y="2438400"/>
            <a:ext cx="22098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3" name="Rectangular Callout 12"/>
          <p:cNvSpPr/>
          <p:nvPr/>
        </p:nvSpPr>
        <p:spPr>
          <a:xfrm>
            <a:off x="3810000" y="5410200"/>
            <a:ext cx="4038600" cy="990600"/>
          </a:xfrm>
          <a:prstGeom prst="wedgeRectCallout">
            <a:avLst>
              <a:gd name="adj1" fmla="val -60178"/>
              <a:gd name="adj2" fmla="val -888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u="sng" dirty="0">
                <a:solidFill>
                  <a:schemeClr val="tx1"/>
                </a:solidFill>
              </a:rPr>
              <a:t>מטעמי יעילות</a:t>
            </a:r>
            <a:r>
              <a:rPr lang="he-IL" b="1" dirty="0"/>
              <a:t>, כדי לא לשלוח העתק של האובייקט לפונקציה, נשלח רק </a:t>
            </a:r>
            <a:r>
              <a:rPr lang="en-US" b="1" dirty="0"/>
              <a:t>reference</a:t>
            </a:r>
            <a:r>
              <a:rPr lang="he-IL" b="1" dirty="0"/>
              <a:t> אליו. מקביל לשליחת מצביע ב- </a:t>
            </a:r>
            <a:r>
              <a:rPr lang="en-US" b="1" dirty="0"/>
              <a:t>C</a:t>
            </a:r>
            <a:endParaRPr lang="he-IL" b="1" dirty="0"/>
          </a:p>
        </p:txBody>
      </p:sp>
      <p:sp>
        <p:nvSpPr>
          <p:cNvPr id="14" name="Rectangular Callout 13"/>
          <p:cNvSpPr/>
          <p:nvPr/>
        </p:nvSpPr>
        <p:spPr>
          <a:xfrm>
            <a:off x="6867525" y="3429000"/>
            <a:ext cx="4038600" cy="1447800"/>
          </a:xfrm>
          <a:prstGeom prst="wedgeRectCallout">
            <a:avLst>
              <a:gd name="adj1" fmla="val -92619"/>
              <a:gd name="adj2" fmla="val 484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 smtClean="0">
                <a:solidFill>
                  <a:schemeClr val="bg1"/>
                </a:solidFill>
              </a:rPr>
              <a:t>כמו במבנים מתבצעת העתקה תכונה תכונה (העתקה רדודה) !</a:t>
            </a:r>
          </a:p>
          <a:p>
            <a:pPr algn="ctr" rtl="1">
              <a:defRPr/>
            </a:pPr>
            <a:r>
              <a:rPr lang="he-IL" b="1" dirty="0" smtClean="0">
                <a:solidFill>
                  <a:schemeClr val="bg1"/>
                </a:solidFill>
              </a:rPr>
              <a:t>בין השעון שנשלח ע"י הפנייה לשעון שהמחלקה מכילה שהינו אובייקט מאותו סוג</a:t>
            </a:r>
            <a:endParaRPr lang="he-I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תכנות מונחה</a:t>
            </a:r>
            <a:r>
              <a:rPr lang="he-IL" smtClean="0">
                <a:solidFill>
                  <a:srgbClr val="0000FF"/>
                </a:solidFill>
              </a:rPr>
              <a:t> </a:t>
            </a:r>
            <a:r>
              <a:rPr lang="he-IL" smtClean="0"/>
              <a:t>עצמים (</a:t>
            </a:r>
            <a:r>
              <a:rPr lang="en-US" smtClean="0"/>
              <a:t>OOP</a:t>
            </a:r>
            <a:r>
              <a:rPr lang="he-IL" smtClean="0"/>
              <a:t>)</a:t>
            </a:r>
            <a:endParaRPr lang="en-US" smtClean="0"/>
          </a:p>
        </p:txBody>
      </p:sp>
      <p:sp>
        <p:nvSpPr>
          <p:cNvPr id="13315" name="Rectangle 4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eaLnBrk="1" hangingPunct="1"/>
            <a:r>
              <a:rPr lang="he-IL" smtClean="0"/>
              <a:t>הבסיס התפיסתי של תכנות מכוון עצמים הוא שכך מאורגן העולם: בעצמים</a:t>
            </a:r>
          </a:p>
          <a:p>
            <a:pPr eaLnBrk="1" hangingPunct="1"/>
            <a:r>
              <a:rPr lang="he-IL" smtClean="0"/>
              <a:t>כל דבר הוא אובייקט: כסא, שולחן, סטודנט, מרצה וכד'</a:t>
            </a:r>
          </a:p>
          <a:p>
            <a:pPr eaLnBrk="1" hangingPunct="1"/>
            <a:r>
              <a:rPr lang="he-IL" smtClean="0"/>
              <a:t>לכל אובייקט יש מאפיינים המייצגים אותו</a:t>
            </a:r>
          </a:p>
          <a:p>
            <a:pPr lvl="1" eaLnBrk="1" hangingPunct="1"/>
            <a:r>
              <a:rPr lang="he-IL" smtClean="0"/>
              <a:t>למשל, לסטודנט יש שם, ת.ז. וממוצע</a:t>
            </a:r>
          </a:p>
          <a:p>
            <a:pPr eaLnBrk="1" hangingPunct="1"/>
            <a:r>
              <a:rPr lang="he-IL" smtClean="0"/>
              <a:t>לכל אובייקט יש פעולות שהוא יודע לעשות</a:t>
            </a:r>
          </a:p>
          <a:p>
            <a:pPr lvl="1" eaLnBrk="1" hangingPunct="1"/>
            <a:r>
              <a:rPr lang="he-IL" smtClean="0"/>
              <a:t>למשל, סטודנט יכול לעשות שיעורי בית, ללמוד למבחנים וללכת לים</a:t>
            </a:r>
            <a:endParaRPr lang="en-US" smtClean="0">
              <a:cs typeface="Arial" charset="0"/>
            </a:endParaRPr>
          </a:p>
        </p:txBody>
      </p:sp>
      <p:sp>
        <p:nvSpPr>
          <p:cNvPr id="13316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03117EEE-9FDC-4591-8A6A-C1384E333717}" type="slidenum">
              <a:rPr lang="he-IL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מחלקה המכילה מחלקה: ה- </a:t>
            </a:r>
            <a:r>
              <a:rPr lang="en-US" smtClean="0"/>
              <a:t>main</a:t>
            </a:r>
            <a:endParaRPr lang="he-IL" smtClean="0"/>
          </a:p>
        </p:txBody>
      </p:sp>
      <p:sp>
        <p:nvSpPr>
          <p:cNvPr id="4096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C85A4F-A8A3-4085-AE2A-C7E610E625D7}" type="slidenum">
              <a:rPr lang="he-IL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40965" name="Picture 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" y="969963"/>
            <a:ext cx="3962400" cy="5735637"/>
          </a:xfrm>
          <a:noFill/>
          <a:ln>
            <a:solidFill>
              <a:srgbClr val="0070C0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838200" y="5410200"/>
            <a:ext cx="27432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pic>
        <p:nvPicPr>
          <p:cNvPr id="4096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590800"/>
            <a:ext cx="32639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ular Callout 9"/>
          <p:cNvSpPr/>
          <p:nvPr/>
        </p:nvSpPr>
        <p:spPr>
          <a:xfrm>
            <a:off x="4419600" y="5181600"/>
            <a:ext cx="2209800" cy="381000"/>
          </a:xfrm>
          <a:prstGeom prst="wedgeRectCallout">
            <a:avLst>
              <a:gd name="adj1" fmla="val -87103"/>
              <a:gd name="adj2" fmla="val 57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שליחת </a:t>
            </a:r>
            <a:r>
              <a:rPr lang="en-US" b="1" dirty="0"/>
              <a:t>ref</a:t>
            </a:r>
            <a:r>
              <a:rPr lang="he-IL" b="1" dirty="0"/>
              <a:t> לאובייקט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בעיית ה- </a:t>
            </a:r>
            <a:r>
              <a:rPr lang="en-US" smtClean="0"/>
              <a:t>include</a:t>
            </a:r>
            <a:r>
              <a:rPr lang="he-IL" smtClean="0"/>
              <a:t> הכפולים</a:t>
            </a:r>
          </a:p>
        </p:txBody>
      </p:sp>
      <p:sp>
        <p:nvSpPr>
          <p:cNvPr id="4198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14F74-4DD5-4FE6-8AC0-3F70F1749512}" type="slidenum">
              <a:rPr lang="he-IL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419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3352800" cy="51800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2133600"/>
            <a:ext cx="22860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4191000" y="1676400"/>
            <a:ext cx="2895600" cy="381000"/>
          </a:xfrm>
          <a:prstGeom prst="wedgeRectCallout">
            <a:avLst>
              <a:gd name="adj1" fmla="val -96820"/>
              <a:gd name="adj2" fmla="val 719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תוספת לעומת השקף הקודם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143000"/>
            <a:ext cx="8534400" cy="5181600"/>
          </a:xfrm>
        </p:spPr>
        <p:txBody>
          <a:bodyPr/>
          <a:lstStyle/>
          <a:p>
            <a:endParaRPr lang="he-IL" smtClean="0"/>
          </a:p>
          <a:p>
            <a:endParaRPr lang="he-IL" smtClean="0"/>
          </a:p>
          <a:p>
            <a:endParaRPr lang="he-IL" smtClean="0"/>
          </a:p>
          <a:p>
            <a:r>
              <a:rPr lang="he-IL" smtClean="0"/>
              <a:t>ופתאום יש שגיאת קומפילציה:</a:t>
            </a: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24288" y="3105150"/>
            <a:ext cx="44053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29038" y="3519488"/>
            <a:ext cx="4967287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3733800" y="3048000"/>
            <a:ext cx="4953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הפתרון: לעטוף כל קובץ </a:t>
            </a:r>
            <a:r>
              <a:rPr lang="en-US" smtClean="0"/>
              <a:t>h</a:t>
            </a:r>
            <a:r>
              <a:rPr lang="he-IL" smtClean="0"/>
              <a:t> ב- </a:t>
            </a:r>
            <a:r>
              <a:rPr lang="en-US" smtClean="0"/>
              <a:t>ifndef</a:t>
            </a:r>
            <a:endParaRPr lang="he-IL" smtClean="0"/>
          </a:p>
        </p:txBody>
      </p:sp>
      <p:sp>
        <p:nvSpPr>
          <p:cNvPr id="4301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51FE58-ECFF-4B24-B00D-4E9E8C4AA8D0}" type="slidenum">
              <a:rPr lang="he-IL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90613"/>
            <a:ext cx="6577013" cy="5614987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28600" y="1143000"/>
            <a:ext cx="1981200" cy="457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228600" y="6400800"/>
            <a:ext cx="19812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5181600" y="1447800"/>
            <a:ext cx="3581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כדי למנוע שגיאות קומפילציה בעתיד, נעטוף </a:t>
            </a:r>
            <a:r>
              <a:rPr lang="he-IL" b="1" dirty="0">
                <a:solidFill>
                  <a:schemeClr val="tx1"/>
                </a:solidFill>
              </a:rPr>
              <a:t>כל קובץ </a:t>
            </a:r>
            <a:r>
              <a:rPr lang="en-US" b="1" dirty="0">
                <a:solidFill>
                  <a:schemeClr val="tx1"/>
                </a:solidFill>
              </a:rPr>
              <a:t>h</a:t>
            </a:r>
            <a:r>
              <a:rPr lang="he-IL" b="1" dirty="0"/>
              <a:t> ב- </a:t>
            </a:r>
            <a:r>
              <a:rPr lang="en-US" b="1" dirty="0" err="1"/>
              <a:t>ifndef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025" y="1371600"/>
            <a:ext cx="5540375" cy="5257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40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תזכורת:</a:t>
            </a:r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C9CBFC-25A7-415E-8304-0E3C92735141}" type="slidenum">
              <a:rPr lang="he-IL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4800600"/>
            <a:ext cx="47244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3" name="Rectangular Callout 12"/>
          <p:cNvSpPr/>
          <p:nvPr/>
        </p:nvSpPr>
        <p:spPr>
          <a:xfrm>
            <a:off x="3810000" y="5410200"/>
            <a:ext cx="4038600" cy="990600"/>
          </a:xfrm>
          <a:prstGeom prst="wedgeRectCallout">
            <a:avLst>
              <a:gd name="adj1" fmla="val -60178"/>
              <a:gd name="adj2" fmla="val -888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מטעמי יעילות, כדי לא לשלוח העתק של האובייקט לפונקציה, נשלח רק </a:t>
            </a:r>
            <a:r>
              <a:rPr lang="en-US" b="1" dirty="0"/>
              <a:t>reference</a:t>
            </a:r>
            <a:r>
              <a:rPr lang="he-IL" b="1" dirty="0"/>
              <a:t> אליו. מקביל לשליחת מצביע ב- </a:t>
            </a:r>
            <a:r>
              <a:rPr lang="en-US" b="1" dirty="0"/>
              <a:t>C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>
              <a:defRPr/>
            </a:pPr>
            <a:r>
              <a:rPr lang="he-IL" dirty="0" smtClean="0"/>
              <a:t>ראינו שניתן להעביר אובייקט לשיטה </a:t>
            </a:r>
            <a:r>
              <a:rPr lang="en-US" dirty="0" smtClean="0"/>
              <a:t>by ref</a:t>
            </a:r>
            <a:r>
              <a:rPr lang="he-IL" dirty="0" smtClean="0"/>
              <a:t> כדי לחסוך את </a:t>
            </a:r>
            <a:r>
              <a:rPr lang="he-IL" b="1" dirty="0" smtClean="0"/>
              <a:t>ההעתקה</a:t>
            </a:r>
            <a:r>
              <a:rPr lang="he-IL" dirty="0" smtClean="0"/>
              <a:t> שלו (כפרמטר לפונקציה..)</a:t>
            </a:r>
          </a:p>
          <a:p>
            <a:pPr>
              <a:defRPr/>
            </a:pPr>
            <a:r>
              <a:rPr lang="he-IL" u="sng" dirty="0" smtClean="0"/>
              <a:t>הבעיה:</a:t>
            </a:r>
            <a:r>
              <a:rPr lang="he-IL" dirty="0" smtClean="0"/>
              <a:t> האובייקט המקורי חשוף לשינויים בתוך הפונקציה</a:t>
            </a:r>
          </a:p>
          <a:p>
            <a:pPr>
              <a:defRPr/>
            </a:pPr>
            <a:r>
              <a:rPr lang="he-IL" u="sng" dirty="0" smtClean="0"/>
              <a:t>הפתרון:</a:t>
            </a:r>
            <a:r>
              <a:rPr lang="he-IL" dirty="0" smtClean="0"/>
              <a:t> הצהרה שהפונקציה </a:t>
            </a:r>
            <a:r>
              <a:rPr lang="he-IL" b="1" dirty="0" smtClean="0"/>
              <a:t>אינה משנה את הפרמטר</a:t>
            </a:r>
          </a:p>
          <a:p>
            <a:pPr>
              <a:defRPr/>
            </a:pPr>
            <a:r>
              <a:rPr lang="he-IL" u="sng" dirty="0" smtClean="0"/>
              <a:t>תחביר:</a:t>
            </a:r>
            <a:r>
              <a:rPr lang="he-IL" dirty="0" smtClean="0"/>
              <a:t> שמים את המילה </a:t>
            </a:r>
            <a:r>
              <a:rPr lang="en-US" dirty="0" smtClean="0"/>
              <a:t>const</a:t>
            </a:r>
            <a:r>
              <a:rPr lang="he-IL" dirty="0" smtClean="0"/>
              <a:t> לפני טיפוס הפרמטר:</a:t>
            </a:r>
          </a:p>
          <a:p>
            <a:pPr algn="l" rtl="0">
              <a:buFont typeface="Wingdings 2" pitchFamily="18" charset="2"/>
              <a:buNone/>
              <a:defRPr/>
            </a:pPr>
            <a:r>
              <a:rPr lang="en-US" dirty="0" smtClean="0"/>
              <a:t>void </a:t>
            </a:r>
            <a:r>
              <a:rPr lang="en-US" dirty="0" err="1" smtClean="0"/>
              <a:t>foo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const</a:t>
            </a:r>
            <a:r>
              <a:rPr lang="en-US" dirty="0" smtClean="0"/>
              <a:t>  </a:t>
            </a:r>
            <a:r>
              <a:rPr lang="en-US" dirty="0" err="1" smtClean="0"/>
              <a:t>MyClass</a:t>
            </a:r>
            <a:r>
              <a:rPr lang="en-US" dirty="0" smtClean="0"/>
              <a:t>&amp;  c)</a:t>
            </a:r>
          </a:p>
          <a:p>
            <a:pPr>
              <a:defRPr/>
            </a:pPr>
            <a:r>
              <a:rPr lang="he-IL" dirty="0" smtClean="0"/>
              <a:t>המשתנה יהיה קבוע בתוך הפונקציה, ולא ניתן יהיה לשנותו</a:t>
            </a:r>
          </a:p>
          <a:p>
            <a:pPr>
              <a:buFont typeface="Wingdings 2" pitchFamily="18" charset="2"/>
              <a:buNone/>
              <a:defRPr/>
            </a:pPr>
            <a:endParaRPr lang="he-IL" dirty="0"/>
          </a:p>
        </p:txBody>
      </p:sp>
      <p:sp>
        <p:nvSpPr>
          <p:cNvPr id="450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הבעייתיות בהעברת פרמטר </a:t>
            </a:r>
            <a:r>
              <a:rPr lang="en-US" smtClean="0"/>
              <a:t>by ref</a:t>
            </a:r>
            <a:endParaRPr lang="he-IL" smtClean="0"/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785521-92E0-458E-B71F-CFDB7D0FB460}" type="slidenum">
              <a:rPr lang="he-IL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העברת פרמטר כ- </a:t>
            </a:r>
            <a:r>
              <a:rPr lang="en-US" smtClean="0"/>
              <a:t>const</a:t>
            </a:r>
            <a:endParaRPr lang="he-IL" smtClean="0"/>
          </a:p>
        </p:txBody>
      </p:sp>
      <p:sp>
        <p:nvSpPr>
          <p:cNvPr id="4608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7FEEF2-9F79-4591-BB2A-612F01AA169D}" type="slidenum">
              <a:rPr lang="he-IL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4608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50913"/>
            <a:ext cx="6248400" cy="53482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819400" y="4419600"/>
            <a:ext cx="6096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3581400" y="5181600"/>
            <a:ext cx="4572000" cy="457200"/>
          </a:xfrm>
          <a:prstGeom prst="wedgeRectCallout">
            <a:avLst>
              <a:gd name="adj1" fmla="val -59870"/>
              <a:gd name="adj2" fmla="val -1503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הגנה על הפרמטר מפני שינויים בתוך הפונקציה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משתנים/פרמטרים שהם </a:t>
            </a:r>
            <a:r>
              <a:rPr lang="en-US" smtClean="0"/>
              <a:t>const</a:t>
            </a:r>
            <a:endParaRPr lang="he-IL" smtClean="0"/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219200"/>
            <a:ext cx="8458200" cy="4572000"/>
          </a:xfrm>
        </p:spPr>
        <p:txBody>
          <a:bodyPr/>
          <a:lstStyle/>
          <a:p>
            <a:r>
              <a:rPr lang="he-IL" dirty="0" smtClean="0">
                <a:solidFill>
                  <a:srgbClr val="FF0000"/>
                </a:solidFill>
              </a:rPr>
              <a:t>לא ניתן לשנות את ערכיו של משתנה </a:t>
            </a:r>
            <a:r>
              <a:rPr lang="he-IL" u="sng" dirty="0" smtClean="0">
                <a:solidFill>
                  <a:srgbClr val="FF0000"/>
                </a:solidFill>
              </a:rPr>
              <a:t>שהוגדר</a:t>
            </a:r>
            <a:r>
              <a:rPr lang="he-IL" dirty="0" smtClean="0">
                <a:solidFill>
                  <a:srgbClr val="FF0000"/>
                </a:solidFill>
              </a:rPr>
              <a:t> כ- </a:t>
            </a:r>
            <a:r>
              <a:rPr lang="en-US" b="1" dirty="0" err="1" smtClean="0">
                <a:solidFill>
                  <a:srgbClr val="FF0000"/>
                </a:solidFill>
              </a:rPr>
              <a:t>const</a:t>
            </a:r>
            <a:endParaRPr lang="he-IL" b="1" dirty="0" smtClean="0">
              <a:solidFill>
                <a:srgbClr val="FF0000"/>
              </a:solidFill>
            </a:endParaRPr>
          </a:p>
          <a:p>
            <a:r>
              <a:rPr lang="he-IL" dirty="0" smtClean="0"/>
              <a:t>הקומפיילר לא מאפשר להפעיל אף שיטה על משתנה שהוא </a:t>
            </a:r>
            <a:r>
              <a:rPr lang="en-US" dirty="0" err="1" smtClean="0"/>
              <a:t>const</a:t>
            </a:r>
            <a:r>
              <a:rPr lang="he-IL" dirty="0" smtClean="0"/>
              <a:t>: </a:t>
            </a:r>
          </a:p>
          <a:p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הפתרון: הגדרת השיטה כ- </a:t>
            </a:r>
            <a:r>
              <a:rPr lang="en-US" dirty="0" err="1" smtClean="0"/>
              <a:t>const</a:t>
            </a:r>
            <a:endParaRPr lang="he-IL" dirty="0" smtClean="0"/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D86C37E-3D05-4A0A-A8A1-7271D41149F6}" type="slidenum">
              <a:rPr lang="he-IL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471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505200"/>
            <a:ext cx="2587625" cy="2514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71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590800"/>
            <a:ext cx="87630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752600"/>
            <a:ext cx="5632450" cy="48434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81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שיטות שהן </a:t>
            </a:r>
            <a:r>
              <a:rPr lang="en-US" smtClean="0"/>
              <a:t>const</a:t>
            </a:r>
            <a:endParaRPr lang="he-IL" smtClean="0"/>
          </a:p>
        </p:txBody>
      </p:sp>
      <p:sp>
        <p:nvSpPr>
          <p:cNvPr id="4813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382000" cy="4572000"/>
          </a:xfrm>
        </p:spPr>
        <p:txBody>
          <a:bodyPr/>
          <a:lstStyle/>
          <a:p>
            <a:r>
              <a:rPr lang="he-IL" smtClean="0"/>
              <a:t>כאשר שיטה אינה משנה את ערכי תכונות האובייקט, נצהיר עליה כ- </a:t>
            </a:r>
            <a:r>
              <a:rPr lang="en-US" smtClean="0"/>
              <a:t>const</a:t>
            </a:r>
            <a:endParaRPr lang="he-IL" smtClean="0"/>
          </a:p>
        </p:txBody>
      </p:sp>
      <p:sp>
        <p:nvSpPr>
          <p:cNvPr id="4813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805729-36B8-48BF-BA1C-455EAA5A6A2C}" type="slidenum">
              <a:rPr lang="he-IL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33600" y="3352800"/>
            <a:ext cx="5334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3200400" y="3810000"/>
            <a:ext cx="533400" cy="685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4267200" y="1999396"/>
            <a:ext cx="4495800" cy="1810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sz="2000" b="1" u="sng" dirty="0"/>
              <a:t>שימו לב:</a:t>
            </a:r>
            <a:r>
              <a:rPr lang="he-IL" sz="2000" b="1" dirty="0"/>
              <a:t> הקומפיילר אינו מתריע על אי הגדרת </a:t>
            </a:r>
            <a:r>
              <a:rPr lang="en-US" sz="2000" b="1" dirty="0"/>
              <a:t>const</a:t>
            </a:r>
            <a:r>
              <a:rPr lang="he-IL" sz="2000" b="1" dirty="0"/>
              <a:t>, </a:t>
            </a:r>
            <a:r>
              <a:rPr lang="he-IL" sz="2000" b="1" dirty="0">
                <a:solidFill>
                  <a:schemeClr val="tx1"/>
                </a:solidFill>
              </a:rPr>
              <a:t>אך זהו תכנות נכון</a:t>
            </a:r>
            <a:r>
              <a:rPr lang="he-IL" sz="2000" b="1" dirty="0"/>
              <a:t>, מעין "חוזה" בין מי שכותב את המחלקה למי שמשתמש בה, ולכן יש להקפיד על שימוש נכון ב- </a:t>
            </a:r>
            <a:r>
              <a:rPr lang="en-US" sz="2000" b="1" dirty="0"/>
              <a:t>const</a:t>
            </a:r>
            <a:endParaRPr lang="he-IL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419600"/>
            <a:ext cx="2924175" cy="2201863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6144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2209800"/>
            <a:ext cx="6183313" cy="1571625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843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382000" cy="4572000"/>
          </a:xfrm>
        </p:spPr>
        <p:txBody>
          <a:bodyPr/>
          <a:lstStyle/>
          <a:p>
            <a:r>
              <a:rPr lang="he-IL" dirty="0" smtClean="0"/>
              <a:t>2 שיטות בעלות שם זהה ורשימת פרמטרים זהה, יכולות להיבדל אחת מהשניה ב- </a:t>
            </a:r>
            <a:r>
              <a:rPr lang="en-US" dirty="0" err="1" smtClean="0"/>
              <a:t>const</a:t>
            </a:r>
            <a:r>
              <a:rPr lang="he-IL" dirty="0" smtClean="0"/>
              <a:t> (</a:t>
            </a:r>
            <a:r>
              <a:rPr lang="en-US" dirty="0" smtClean="0"/>
              <a:t>function overloading</a:t>
            </a:r>
            <a:r>
              <a:rPr lang="he-IL" dirty="0" smtClean="0"/>
              <a:t>):</a:t>
            </a:r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במקרה זה, כאשר יש משתנה רגיל ומשתנה </a:t>
            </a:r>
            <a:r>
              <a:rPr lang="en-US" dirty="0" err="1" smtClean="0"/>
              <a:t>const</a:t>
            </a:r>
            <a:r>
              <a:rPr lang="he-IL" dirty="0" smtClean="0"/>
              <a:t> כל אחד (באופן עצמאי) יפנה לשיטה המתאימה לו</a:t>
            </a:r>
          </a:p>
          <a:p>
            <a:r>
              <a:rPr lang="he-IL" dirty="0" smtClean="0"/>
              <a:t>דוגמא: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91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</a:t>
            </a:r>
            <a:r>
              <a:rPr lang="he-IL" dirty="0" smtClean="0"/>
              <a:t> הוא </a:t>
            </a:r>
            <a:r>
              <a:rPr lang="he-IL" b="1" dirty="0" smtClean="0"/>
              <a:t>חלק מחתימת השיטה</a:t>
            </a:r>
          </a:p>
        </p:txBody>
      </p:sp>
      <p:sp>
        <p:nvSpPr>
          <p:cNvPr id="4915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A217A7C-56F0-49C8-9726-BA19F8551843}" type="slidenum">
              <a:rPr lang="he-IL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18440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5776" y="5715000"/>
            <a:ext cx="27051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שאלה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572000"/>
          </a:xfrm>
        </p:spPr>
        <p:txBody>
          <a:bodyPr/>
          <a:lstStyle/>
          <a:p>
            <a:r>
              <a:rPr lang="he-IL" smtClean="0"/>
              <a:t>האם ניתן היה לוותר על אחת מ- 2 הגרסאות?</a:t>
            </a:r>
          </a:p>
          <a:p>
            <a:endParaRPr lang="he-IL" smtClean="0"/>
          </a:p>
          <a:p>
            <a:endParaRPr lang="he-IL" smtClean="0"/>
          </a:p>
          <a:p>
            <a:endParaRPr lang="he-IL" smtClean="0"/>
          </a:p>
          <a:p>
            <a:endParaRPr lang="he-IL" smtClean="0"/>
          </a:p>
          <a:p>
            <a:r>
              <a:rPr lang="he-IL" smtClean="0"/>
              <a:t>כן, הגרסא בלי ה- </a:t>
            </a:r>
            <a:r>
              <a:rPr lang="en-US" smtClean="0"/>
              <a:t>const</a:t>
            </a:r>
            <a:endParaRPr lang="he-IL" smtClean="0"/>
          </a:p>
          <a:p>
            <a:r>
              <a:rPr lang="he-IL" smtClean="0"/>
              <a:t>משתנה שהוא </a:t>
            </a:r>
            <a:r>
              <a:rPr lang="en-US" smtClean="0"/>
              <a:t>const</a:t>
            </a:r>
            <a:r>
              <a:rPr lang="he-IL" smtClean="0"/>
              <a:t> יכול להפעיל אך ורק שיטה שהיא </a:t>
            </a:r>
            <a:r>
              <a:rPr lang="en-US" smtClean="0"/>
              <a:t>const</a:t>
            </a:r>
            <a:endParaRPr lang="he-IL" smtClean="0"/>
          </a:p>
          <a:p>
            <a:r>
              <a:rPr lang="he-IL" smtClean="0"/>
              <a:t>משתנה רגיל יכול להפעיל כל שיטה</a:t>
            </a:r>
          </a:p>
        </p:txBody>
      </p:sp>
      <p:sp>
        <p:nvSpPr>
          <p:cNvPr id="5018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FB9CCC-3B91-4773-B7A1-63E3FF47FC0C}" type="slidenum">
              <a:rPr lang="he-IL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828800"/>
            <a:ext cx="6183313" cy="1571625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העולם מורכב מאובייקטים </a:t>
            </a:r>
            <a:endParaRPr lang="en-US" sz="3600" smtClean="0"/>
          </a:p>
        </p:txBody>
      </p:sp>
      <p:sp>
        <p:nvSpPr>
          <p:cNvPr id="199683" name="Rectangle 3"/>
          <p:cNvSpPr>
            <a:spLocks noGrp="1"/>
          </p:cNvSpPr>
          <p:nvPr>
            <p:ph sz="quarter" idx="4294967295"/>
          </p:nvPr>
        </p:nvSpPr>
        <p:spPr>
          <a:xfrm>
            <a:off x="152400" y="3200400"/>
            <a:ext cx="8534400" cy="2667000"/>
          </a:xfrm>
        </p:spPr>
        <p:txBody>
          <a:bodyPr/>
          <a:lstStyle/>
          <a:p>
            <a:pPr eaLnBrk="1" hangingPunct="1"/>
            <a:r>
              <a:rPr lang="he-IL" sz="2100" smtClean="0"/>
              <a:t>אובייקטים:</a:t>
            </a:r>
          </a:p>
          <a:p>
            <a:pPr lvl="1" eaLnBrk="1" hangingPunct="1"/>
            <a:r>
              <a:rPr lang="he-IL" sz="2000" smtClean="0"/>
              <a:t>משחק כדורסל</a:t>
            </a:r>
          </a:p>
          <a:p>
            <a:pPr lvl="1" eaLnBrk="1" hangingPunct="1"/>
            <a:r>
              <a:rPr lang="he-IL" sz="2000" smtClean="0"/>
              <a:t>קבוצה</a:t>
            </a:r>
          </a:p>
          <a:p>
            <a:pPr lvl="1" eaLnBrk="1" hangingPunct="1"/>
            <a:r>
              <a:rPr lang="he-IL" sz="2000" smtClean="0"/>
              <a:t>שחקן</a:t>
            </a:r>
          </a:p>
          <a:p>
            <a:pPr lvl="1" eaLnBrk="1" hangingPunct="1"/>
            <a:r>
              <a:rPr lang="he-IL" sz="2000" smtClean="0"/>
              <a:t>שחקן קפטן</a:t>
            </a:r>
          </a:p>
          <a:p>
            <a:pPr lvl="1" eaLnBrk="1" hangingPunct="1"/>
            <a:r>
              <a:rPr lang="he-IL" sz="2000" smtClean="0"/>
              <a:t>ספסל</a:t>
            </a:r>
          </a:p>
          <a:p>
            <a:pPr lvl="1" eaLnBrk="1" hangingPunct="1"/>
            <a:r>
              <a:rPr lang="he-IL" sz="2000" smtClean="0"/>
              <a:t>סל</a:t>
            </a:r>
          </a:p>
          <a:p>
            <a:pPr lvl="1" eaLnBrk="1" hangingPunct="1"/>
            <a:endParaRPr lang="en-US" sz="2000" smtClean="0"/>
          </a:p>
        </p:txBody>
      </p:sp>
      <p:sp>
        <p:nvSpPr>
          <p:cNvPr id="14340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539750" y="1143000"/>
            <a:ext cx="813752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rtl="1">
              <a:spcBef>
                <a:spcPct val="20000"/>
              </a:spcBef>
              <a:defRPr/>
            </a:pPr>
            <a:r>
              <a:rPr lang="he-IL" sz="2400" u="sng" dirty="0">
                <a:latin typeface="Arial" pitchFamily="34" charset="0"/>
                <a:cs typeface="Arial" pitchFamily="34" charset="0"/>
              </a:rPr>
              <a:t>משחק הכדורסל</a:t>
            </a:r>
            <a:r>
              <a:rPr lang="he-IL" sz="2400" dirty="0">
                <a:latin typeface="Arial" pitchFamily="34" charset="0"/>
                <a:cs typeface="Arial" pitchFamily="34" charset="0"/>
              </a:rPr>
              <a:t> משוחק על ידי שתי </a:t>
            </a:r>
            <a:r>
              <a:rPr lang="he-IL" sz="2400" u="sng" dirty="0">
                <a:latin typeface="Arial" pitchFamily="34" charset="0"/>
                <a:cs typeface="Arial" pitchFamily="34" charset="0"/>
              </a:rPr>
              <a:t>קבוצות</a:t>
            </a:r>
            <a:r>
              <a:rPr lang="he-IL" sz="2400" dirty="0">
                <a:latin typeface="Arial" pitchFamily="34" charset="0"/>
                <a:cs typeface="Arial" pitchFamily="34" charset="0"/>
              </a:rPr>
              <a:t> המתחרות זו בזו. מכל קבוצה משתתפים במשחק רק 5 </a:t>
            </a:r>
            <a:r>
              <a:rPr lang="he-IL" sz="2400" u="sng" dirty="0">
                <a:latin typeface="Arial" pitchFamily="34" charset="0"/>
                <a:cs typeface="Arial" pitchFamily="34" charset="0"/>
              </a:rPr>
              <a:t>שחקנים</a:t>
            </a:r>
            <a:r>
              <a:rPr lang="he-IL" sz="2400" dirty="0">
                <a:latin typeface="Arial" pitchFamily="34" charset="0"/>
                <a:cs typeface="Arial" pitchFamily="34" charset="0"/>
              </a:rPr>
              <a:t>, אך על </a:t>
            </a:r>
            <a:r>
              <a:rPr lang="he-IL" sz="2400" u="sng" dirty="0">
                <a:latin typeface="Arial" pitchFamily="34" charset="0"/>
                <a:cs typeface="Arial" pitchFamily="34" charset="0"/>
              </a:rPr>
              <a:t>הספסל</a:t>
            </a:r>
            <a:r>
              <a:rPr lang="he-IL" sz="2400" dirty="0">
                <a:latin typeface="Arial" pitchFamily="34" charset="0"/>
                <a:cs typeface="Arial" pitchFamily="34" charset="0"/>
              </a:rPr>
              <a:t> יש שחקני החלפה נוספים. אחד מהשחקנים בכל קבוצה הוא </a:t>
            </a:r>
            <a:r>
              <a:rPr lang="he-IL" sz="2400" u="sng" dirty="0">
                <a:latin typeface="Arial" pitchFamily="34" charset="0"/>
                <a:cs typeface="Arial" pitchFamily="34" charset="0"/>
              </a:rPr>
              <a:t>קפטן</a:t>
            </a:r>
            <a:r>
              <a:rPr lang="he-IL" sz="2400" dirty="0">
                <a:latin typeface="Arial" pitchFamily="34" charset="0"/>
                <a:cs typeface="Arial" pitchFamily="34" charset="0"/>
              </a:rPr>
              <a:t>. משחק הכדורסל משוחק במשך 40 דקות. המנצחת במשחק היא הקבוצה שקלעה מספר רב יותר של </a:t>
            </a:r>
            <a:r>
              <a:rPr lang="he-IL" sz="2400" u="sng" dirty="0">
                <a:latin typeface="Arial" pitchFamily="34" charset="0"/>
                <a:cs typeface="Arial" pitchFamily="34" charset="0"/>
              </a:rPr>
              <a:t>סלים</a:t>
            </a:r>
            <a:r>
              <a:rPr lang="he-IL" sz="2400" dirty="0">
                <a:latin typeface="Arial" pitchFamily="34" charset="0"/>
                <a:cs typeface="Arial" pitchFamily="34" charset="0"/>
              </a:rPr>
              <a:t>.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22"/>
          <p:cNvSpPr txBox="1">
            <a:spLocks/>
          </p:cNvSpPr>
          <p:nvPr/>
        </p:nvSpPr>
        <p:spPr>
          <a:xfrm>
            <a:off x="8534400" y="62484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algn="ctr">
              <a:defRPr/>
            </a:pPr>
            <a:fld id="{DE95A04C-19FB-4B3F-909A-1997507BC4F4}" type="slidenum">
              <a:rPr lang="he-IL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>
                <a:defRPr/>
              </a:pPr>
              <a:t>4</a:t>
            </a:fld>
            <a:endParaRPr 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/>
          <a:lstStyle/>
          <a:p>
            <a:r>
              <a:rPr lang="he-IL" smtClean="0"/>
              <a:t>האם הקוד הבא מתקמפל? אם כן, מה הפלט, אחרת מהי השגיאה?</a:t>
            </a:r>
            <a:endParaRPr lang="en-US" smtClean="0"/>
          </a:p>
        </p:txBody>
      </p:sp>
      <p:sp>
        <p:nvSpPr>
          <p:cNvPr id="5120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2C75CA-551F-435E-99D1-A7A08A75E3D4}" type="slidenum">
              <a:rPr lang="he-IL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6324600" cy="52355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3581400" y="4876800"/>
            <a:ext cx="4038600" cy="838200"/>
          </a:xfrm>
          <a:prstGeom prst="wedgeRectCallout">
            <a:avLst>
              <a:gd name="adj1" fmla="val -75949"/>
              <a:gd name="adj2" fmla="val 104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הקוד אינו מתקמפל מאחר ו- </a:t>
            </a:r>
            <a:r>
              <a:rPr lang="en-US" b="1" dirty="0" err="1"/>
              <a:t>getInner</a:t>
            </a:r>
            <a:r>
              <a:rPr lang="he-IL" b="1" dirty="0"/>
              <a:t> </a:t>
            </a:r>
            <a:r>
              <a:rPr lang="he-IL" b="1" u="sng" dirty="0"/>
              <a:t>מחזירה אובייקט שהוא </a:t>
            </a:r>
            <a:r>
              <a:rPr lang="en-US" b="1" u="sng" dirty="0"/>
              <a:t>const</a:t>
            </a:r>
            <a:r>
              <a:rPr lang="he-IL" b="1" dirty="0"/>
              <a:t> ולכן ניתן להפעיל עליו רק שיטות שהוגדרו כ- </a:t>
            </a:r>
            <a:r>
              <a:rPr lang="en-US" b="1" dirty="0"/>
              <a:t>const</a:t>
            </a:r>
            <a:endParaRPr lang="he-IL" b="1" dirty="0"/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5791200"/>
            <a:ext cx="6591300" cy="304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200400" y="2743200"/>
            <a:ext cx="4495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התיקון יהיה להגדיר את השיטה </a:t>
            </a:r>
            <a:r>
              <a:rPr lang="en-US" b="1" dirty="0" err="1"/>
              <a:t>foo</a:t>
            </a:r>
            <a:r>
              <a:rPr lang="he-IL" b="1" dirty="0"/>
              <a:t> כ- </a:t>
            </a:r>
            <a:r>
              <a:rPr lang="en-US" b="1" dirty="0"/>
              <a:t>const</a:t>
            </a:r>
            <a:r>
              <a:rPr lang="he-IL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 לא תקין בקוד הבא?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E9CDB7-6AD4-40AE-A2B8-48876E275B47}" type="slidenum">
              <a:rPr lang="he-IL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1026" name="Picture 2" descr="תמונה: ‏שתפו אותנו במוטו שלכם...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0910" y="1295400"/>
            <a:ext cx="7720166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90CDF4-A709-4296-9C76-994DB59663AC}" type="slidenum">
              <a:rPr lang="he-IL" smtClean="0"/>
              <a:pPr/>
              <a:t>42</a:t>
            </a:fld>
            <a:endParaRPr lang="en-US"/>
          </a:p>
        </p:txBody>
      </p:sp>
      <p:sp>
        <p:nvSpPr>
          <p:cNvPr id="52226" name="Title 1"/>
          <p:cNvSpPr>
            <a:spLocks noGrp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/>
          <a:lstStyle/>
          <a:p>
            <a:pPr algn="r" eaLnBrk="1" hangingPunct="1"/>
            <a:r>
              <a:rPr lang="he-IL" dirty="0" smtClean="0"/>
              <a:t>מתודות </a:t>
            </a:r>
            <a:r>
              <a:rPr lang="en-US" dirty="0" smtClean="0"/>
              <a:t>inline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dirty="0" smtClean="0"/>
              <a:t>כאשר כותבים מתודה במחלקה, הקפיצה אליה מתבצעת בזמן ריצה (זהו המנגנון הרגיל של קריאה לפונקציות)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קריאות מרובות למתודה יכולות לייצר תקורה בזמן ריצת התוכנית</a:t>
            </a:r>
          </a:p>
          <a:p>
            <a:pPr lvl="1" eaLnBrk="1" hangingPunct="1">
              <a:lnSpc>
                <a:spcPct val="90000"/>
              </a:lnSpc>
            </a:pPr>
            <a:r>
              <a:rPr lang="he-IL" dirty="0" smtClean="0"/>
              <a:t>תקורה די מינמלית, אבל יש מערכות בהן כל חלקיק שניה משמעותי !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הגדרת המתודה כ- </a:t>
            </a:r>
            <a:r>
              <a:rPr lang="en-US" dirty="0" smtClean="0"/>
              <a:t>inline</a:t>
            </a:r>
            <a:r>
              <a:rPr lang="he-IL" dirty="0" smtClean="0"/>
              <a:t> תדאג למנוע את הקפיצה למתודה ע"י שתילת קוד המתודה במקום המבוקש (דומה ל- </a:t>
            </a:r>
            <a:r>
              <a:rPr lang="en-US" dirty="0" smtClean="0"/>
              <a:t>macro</a:t>
            </a:r>
            <a:r>
              <a:rPr lang="he-IL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>
                <a:solidFill>
                  <a:srgbClr val="009900"/>
                </a:solidFill>
              </a:rPr>
              <a:t>ציון כי מתודה היא </a:t>
            </a:r>
            <a:r>
              <a:rPr lang="en-US" dirty="0" smtClean="0">
                <a:solidFill>
                  <a:srgbClr val="009900"/>
                </a:solidFill>
              </a:rPr>
              <a:t>inline</a:t>
            </a:r>
            <a:r>
              <a:rPr lang="he-IL" dirty="0" smtClean="0">
                <a:solidFill>
                  <a:srgbClr val="009900"/>
                </a:solidFill>
              </a:rPr>
              <a:t> </a:t>
            </a:r>
            <a:r>
              <a:rPr lang="he-IL" u="sng" dirty="0" smtClean="0">
                <a:solidFill>
                  <a:srgbClr val="009900"/>
                </a:solidFill>
              </a:rPr>
              <a:t>הינה המלצה</a:t>
            </a:r>
            <a:r>
              <a:rPr lang="he-IL" dirty="0" smtClean="0">
                <a:solidFill>
                  <a:srgbClr val="009900"/>
                </a:solidFill>
              </a:rPr>
              <a:t> בלבד לקומפיילר, והוא יכול להתעלם ממנה. במקביל, הקומפיילר יכול להחליט על מתודה מסויימת שהיא </a:t>
            </a:r>
            <a:r>
              <a:rPr lang="en-US" dirty="0" smtClean="0">
                <a:solidFill>
                  <a:srgbClr val="009900"/>
                </a:solidFill>
              </a:rPr>
              <a:t>inline</a:t>
            </a:r>
            <a:r>
              <a:rPr lang="he-IL" dirty="0" smtClean="0">
                <a:solidFill>
                  <a:srgbClr val="009900"/>
                </a:solidFill>
              </a:rPr>
              <a:t> גם אם המתכנת לא הצהיר על כך במפורש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90CDF4-A709-4296-9C76-994DB59663AC}" type="slidenum">
              <a:rPr lang="he-IL" smtClean="0"/>
              <a:pPr/>
              <a:t>43</a:t>
            </a:fld>
            <a:endParaRPr lang="en-US"/>
          </a:p>
        </p:txBody>
      </p:sp>
      <p:sp>
        <p:nvSpPr>
          <p:cNvPr id="52226" name="Title 1"/>
          <p:cNvSpPr>
            <a:spLocks noGrp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/>
          <a:lstStyle/>
          <a:p>
            <a:pPr algn="r" eaLnBrk="1" hangingPunct="1"/>
            <a:r>
              <a:rPr lang="he-IL" dirty="0" smtClean="0"/>
              <a:t>מתודת </a:t>
            </a:r>
            <a:r>
              <a:rPr lang="en-US" dirty="0" smtClean="0"/>
              <a:t>inline</a:t>
            </a:r>
            <a:r>
              <a:rPr lang="he-IL" dirty="0" smtClean="0"/>
              <a:t>: דוגמה</a:t>
            </a:r>
            <a:endParaRPr lang="en-US" dirty="0" smtClean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371600"/>
            <a:ext cx="3657599" cy="51771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838200" y="4495800"/>
            <a:ext cx="8382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90CDF4-A709-4296-9C76-994DB59663AC}" type="slidenum">
              <a:rPr lang="he-IL" smtClean="0"/>
              <a:pPr/>
              <a:t>44</a:t>
            </a:fld>
            <a:endParaRPr lang="en-US"/>
          </a:p>
        </p:txBody>
      </p:sp>
      <p:sp>
        <p:nvSpPr>
          <p:cNvPr id="52226" name="Title 1"/>
          <p:cNvSpPr>
            <a:spLocks noGrp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/>
          <a:lstStyle/>
          <a:p>
            <a:pPr algn="r" eaLnBrk="1" hangingPunct="1"/>
            <a:r>
              <a:rPr lang="he-IL" smtClean="0"/>
              <a:t>ביחידה זו למדנו:</a:t>
            </a:r>
            <a:endParaRPr lang="en-US" smtClean="0"/>
          </a:p>
        </p:txBody>
      </p:sp>
      <p:sp>
        <p:nvSpPr>
          <p:cNvPr id="52227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dirty="0" smtClean="0"/>
              <a:t>מהי מחלקה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פניה אל תכונות ושיטות המחלקה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הרשאות גישה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מחלקה המכילה מחלקה אחרת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העברת פרמטר </a:t>
            </a:r>
            <a:r>
              <a:rPr lang="en-US" dirty="0" smtClean="0"/>
              <a:t>by ref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בעיית ה- </a:t>
            </a:r>
            <a:r>
              <a:rPr lang="en-US" dirty="0" smtClean="0"/>
              <a:t>include</a:t>
            </a:r>
            <a:r>
              <a:rPr lang="he-IL" dirty="0" smtClean="0"/>
              <a:t> הכפולים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פרמטר </a:t>
            </a:r>
            <a:r>
              <a:rPr lang="en-US" dirty="0" smtClean="0"/>
              <a:t>const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שיטת </a:t>
            </a:r>
            <a:r>
              <a:rPr lang="en-US" dirty="0" smtClean="0"/>
              <a:t>const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ערך מוחזר </a:t>
            </a:r>
            <a:r>
              <a:rPr lang="en-US" dirty="0" smtClean="0"/>
              <a:t>const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משתנה </a:t>
            </a:r>
            <a:r>
              <a:rPr lang="en-US" dirty="0" smtClean="0"/>
              <a:t>const</a:t>
            </a:r>
          </a:p>
          <a:p>
            <a:pPr eaLnBrk="1" hangingPunct="1">
              <a:lnSpc>
                <a:spcPct val="90000"/>
              </a:lnSpc>
            </a:pPr>
            <a:r>
              <a:rPr lang="he-IL" dirty="0" smtClean="0"/>
              <a:t>מתודות </a:t>
            </a:r>
            <a:r>
              <a:rPr lang="en-US" dirty="0" smtClean="0"/>
              <a:t>inline</a:t>
            </a:r>
            <a:endParaRPr lang="he-IL" dirty="0" smtClean="0"/>
          </a:p>
          <a:p>
            <a:pPr eaLnBrk="1" hangingPunct="1">
              <a:lnSpc>
                <a:spcPct val="90000"/>
              </a:lnSpc>
            </a:pPr>
            <a:endParaRPr lang="he-IL" dirty="0" smtClean="0"/>
          </a:p>
          <a:p>
            <a:pPr eaLnBrk="1" hangingPunct="1">
              <a:lnSpc>
                <a:spcPct val="90000"/>
              </a:lnSpc>
            </a:pPr>
            <a:endParaRPr lang="he-IL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/>
          <a:lstStyle/>
          <a:p>
            <a:pPr algn="r" eaLnBrk="1" hangingPunct="1"/>
            <a:r>
              <a:rPr lang="he-IL" dirty="0" smtClean="0"/>
              <a:t>תרגול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458200" y="6248400"/>
            <a:ext cx="457200" cy="457200"/>
          </a:xfrm>
        </p:spPr>
        <p:txBody>
          <a:bodyPr/>
          <a:lstStyle/>
          <a:p>
            <a:pPr>
              <a:defRPr/>
            </a:pPr>
            <a:fld id="{6190CDF4-A709-4296-9C76-994DB59663AC}" type="slidenum">
              <a:rPr lang="he-IL"/>
              <a:pPr>
                <a:defRPr/>
              </a:pPr>
              <a:t>45</a:t>
            </a:fld>
            <a:endParaRPr lang="en-US"/>
          </a:p>
        </p:txBody>
      </p:sp>
      <p:sp>
        <p:nvSpPr>
          <p:cNvPr id="52229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7162800" y="6324600"/>
            <a:ext cx="3962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646419"/>
              </p:ext>
            </p:extLst>
          </p:nvPr>
        </p:nvGraphicFramePr>
        <p:xfrm>
          <a:off x="3886200" y="2743200"/>
          <a:ext cx="2082799" cy="175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Document" showAsIcon="1" r:id="rId4" imgW="914400" imgH="771480" progId="Word.Document.8">
                  <p:embed/>
                </p:oleObj>
              </mc:Choice>
              <mc:Fallback>
                <p:oleObj name="Document" showAsIcon="1" r:id="rId4" imgW="914400" imgH="77148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743200"/>
                        <a:ext cx="2082799" cy="175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לאובייקטים יש מאפיינים</a:t>
            </a:r>
            <a:r>
              <a:rPr lang="he-IL" smtClean="0">
                <a:solidFill>
                  <a:srgbClr val="0000FF"/>
                </a:solidFill>
              </a:rPr>
              <a:t> </a:t>
            </a:r>
            <a:endParaRPr lang="en-US" smtClean="0">
              <a:solidFill>
                <a:srgbClr val="0000FF"/>
              </a:solidFill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eaLnBrk="1" hangingPunct="1"/>
            <a:r>
              <a:rPr lang="he-IL" smtClean="0"/>
              <a:t>נתכנן תוכנת משחק כדורסל</a:t>
            </a:r>
            <a:endParaRPr lang="en-US" smtClean="0"/>
          </a:p>
          <a:p>
            <a:pPr eaLnBrk="1" hangingPunct="1"/>
            <a:r>
              <a:rPr lang="he-IL" smtClean="0"/>
              <a:t>אחד מהאובייקטים יהיה דריק שארפ:</a:t>
            </a:r>
            <a:endParaRPr lang="en-US" smtClean="0"/>
          </a:p>
        </p:txBody>
      </p:sp>
      <p:sp>
        <p:nvSpPr>
          <p:cNvPr id="15364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grpSp>
        <p:nvGrpSpPr>
          <p:cNvPr id="15365" name="Group 7"/>
          <p:cNvGrpSpPr>
            <a:grpSpLocks/>
          </p:cNvGrpSpPr>
          <p:nvPr/>
        </p:nvGrpSpPr>
        <p:grpSpPr bwMode="auto">
          <a:xfrm>
            <a:off x="2590800" y="3733800"/>
            <a:ext cx="3962400" cy="1600200"/>
            <a:chOff x="1872" y="2352"/>
            <a:chExt cx="2496" cy="1008"/>
          </a:xfrm>
        </p:grpSpPr>
        <p:sp>
          <p:nvSpPr>
            <p:cNvPr id="15367" name="Rectangle 6"/>
            <p:cNvSpPr>
              <a:spLocks noChangeArrowheads="1"/>
            </p:cNvSpPr>
            <p:nvPr/>
          </p:nvSpPr>
          <p:spPr bwMode="auto">
            <a:xfrm>
              <a:off x="1872" y="2352"/>
              <a:ext cx="2496" cy="1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r>
                <a:rPr lang="he-IL" b="1">
                  <a:solidFill>
                    <a:schemeClr val="bg1"/>
                  </a:solidFill>
                </a:rPr>
                <a:t>תאריך לידה:  5/10/1971</a:t>
              </a:r>
            </a:p>
            <a:p>
              <a:pPr algn="r" rtl="1"/>
              <a:r>
                <a:rPr lang="he-IL" b="1">
                  <a:solidFill>
                    <a:schemeClr val="bg1"/>
                  </a:solidFill>
                </a:rPr>
                <a:t>גובה:            1.83		 </a:t>
              </a:r>
            </a:p>
            <a:p>
              <a:pPr algn="r" rtl="1"/>
              <a:r>
                <a:rPr lang="he-IL" b="1">
                  <a:solidFill>
                    <a:schemeClr val="bg1"/>
                  </a:solidFill>
                </a:rPr>
                <a:t>תפקיד:         גארד</a:t>
              </a:r>
              <a:endParaRPr lang="en-US" b="1">
                <a:solidFill>
                  <a:schemeClr val="bg1"/>
                </a:solidFill>
              </a:endParaRPr>
            </a:p>
          </p:txBody>
        </p:sp>
        <p:pic>
          <p:nvPicPr>
            <p:cNvPr id="15368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72" y="2352"/>
              <a:ext cx="734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sp>
        <p:nvSpPr>
          <p:cNvPr id="9" name="Slide Number Placeholder 22"/>
          <p:cNvSpPr txBox="1">
            <a:spLocks/>
          </p:cNvSpPr>
          <p:nvPr/>
        </p:nvSpPr>
        <p:spPr>
          <a:xfrm>
            <a:off x="8534400" y="62484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algn="ctr">
              <a:defRPr/>
            </a:pPr>
            <a:fld id="{80342C01-83E6-49F3-B8D4-4B8531C17B7F}" type="slidenum">
              <a:rPr lang="he-IL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>
                <a:defRPr/>
              </a:pPr>
              <a:t>5</a:t>
            </a:fld>
            <a:endParaRPr 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אובייקטים יכולים לעשות דברים - שיטות</a:t>
            </a:r>
            <a:r>
              <a:rPr lang="he-IL" sz="3600" smtClean="0">
                <a:solidFill>
                  <a:srgbClr val="0000FF"/>
                </a:solidFill>
              </a:rPr>
              <a:t> </a:t>
            </a:r>
            <a:endParaRPr lang="en-US" sz="3600" smtClean="0">
              <a:solidFill>
                <a:srgbClr val="0000FF"/>
              </a:solidFill>
            </a:endParaRPr>
          </a:p>
        </p:txBody>
      </p:sp>
      <p:sp>
        <p:nvSpPr>
          <p:cNvPr id="16387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201735" name="Text Box 7"/>
          <p:cNvSpPr txBox="1">
            <a:spLocks noChangeArrowheads="1"/>
          </p:cNvSpPr>
          <p:nvPr/>
        </p:nvSpPr>
        <p:spPr bwMode="auto">
          <a:xfrm>
            <a:off x="1116013" y="1697038"/>
            <a:ext cx="7632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1">
              <a:spcBef>
                <a:spcPct val="50000"/>
              </a:spcBef>
              <a:defRPr/>
            </a:pPr>
            <a:r>
              <a:rPr lang="he-IL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שיטות שהאובייקט דריק שארפ יכול לבצע:</a:t>
            </a:r>
            <a:endParaRPr lang="en-US" sz="320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01736" name="Text Box 8"/>
          <p:cNvSpPr txBox="1">
            <a:spLocks noChangeArrowheads="1"/>
          </p:cNvSpPr>
          <p:nvPr/>
        </p:nvSpPr>
        <p:spPr bwMode="auto">
          <a:xfrm>
            <a:off x="1042988" y="3405188"/>
            <a:ext cx="2233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1">
              <a:spcBef>
                <a:spcPct val="50000"/>
              </a:spcBef>
              <a:defRPr/>
            </a:pPr>
            <a:endParaRPr lang="he-IL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01738" name="Text Box 10"/>
          <p:cNvSpPr txBox="1">
            <a:spLocks noChangeArrowheads="1"/>
          </p:cNvSpPr>
          <p:nvPr/>
        </p:nvSpPr>
        <p:spPr bwMode="auto">
          <a:xfrm>
            <a:off x="6816725" y="5343525"/>
            <a:ext cx="141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rtl="1">
              <a:defRPr/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לקלוע לסל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01739" name="Text Box 11"/>
          <p:cNvSpPr txBox="1">
            <a:spLocks noChangeArrowheads="1"/>
          </p:cNvSpPr>
          <p:nvPr/>
        </p:nvSpPr>
        <p:spPr bwMode="auto">
          <a:xfrm>
            <a:off x="457200" y="5343525"/>
            <a:ext cx="280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  <a:defRPr/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לכדרר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01740" name="Rectangle 12"/>
          <p:cNvSpPr>
            <a:spLocks noChangeArrowheads="1"/>
          </p:cNvSpPr>
          <p:nvPr/>
        </p:nvSpPr>
        <p:spPr bwMode="auto">
          <a:xfrm>
            <a:off x="4144963" y="5343525"/>
            <a:ext cx="1798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rtl="1">
              <a:spcBef>
                <a:spcPct val="50000"/>
              </a:spcBef>
              <a:defRPr/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לרדת לספסל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93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362325"/>
            <a:ext cx="2743200" cy="1931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6394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981325"/>
            <a:ext cx="1820863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6395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2819400"/>
            <a:ext cx="1652588" cy="2524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3" name="Slide Number Placeholder 22"/>
          <p:cNvSpPr txBox="1">
            <a:spLocks/>
          </p:cNvSpPr>
          <p:nvPr/>
        </p:nvSpPr>
        <p:spPr>
          <a:xfrm>
            <a:off x="8534400" y="62484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algn="ctr">
              <a:defRPr/>
            </a:pPr>
            <a:fld id="{7851C69A-6E99-4226-9D50-582A2A4FE929}" type="slidenum">
              <a:rPr lang="he-IL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>
                <a:defRPr/>
              </a:pPr>
              <a:t>6</a:t>
            </a:fld>
            <a:endParaRPr 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he-IL" sz="4800" smtClean="0"/>
              <a:t>האובייקט דריק שארפ - סיכום</a:t>
            </a:r>
            <a:endParaRPr lang="en-US" smtClean="0">
              <a:solidFill>
                <a:srgbClr val="0000FF"/>
              </a:solidFill>
            </a:endParaRPr>
          </a:p>
        </p:txBody>
      </p:sp>
      <p:sp>
        <p:nvSpPr>
          <p:cNvPr id="17411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202757" name="Text Box 5"/>
          <p:cNvSpPr txBox="1">
            <a:spLocks noChangeArrowheads="1"/>
          </p:cNvSpPr>
          <p:nvPr/>
        </p:nvSpPr>
        <p:spPr bwMode="auto">
          <a:xfrm>
            <a:off x="4419600" y="2819400"/>
            <a:ext cx="3276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rtl="1">
              <a:defRPr/>
            </a:pPr>
            <a:r>
              <a:rPr lang="he-IL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תכונות של האובייקט</a:t>
            </a:r>
          </a:p>
          <a:p>
            <a:pPr algn="r" rtl="1">
              <a:defRPr/>
            </a:pPr>
            <a:r>
              <a:rPr lang="he-IL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דריק שארפ: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4724400" y="4724400"/>
            <a:ext cx="3048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rtl="1">
              <a:defRPr/>
            </a:pPr>
            <a:r>
              <a:rPr lang="he-IL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שיטות שיכול לבצע </a:t>
            </a:r>
          </a:p>
          <a:p>
            <a:pPr algn="r" rtl="1">
              <a:defRPr/>
            </a:pPr>
            <a:r>
              <a:rPr lang="he-IL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האובייקט דריק שארפ: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414" name="Group 9"/>
          <p:cNvGrpSpPr>
            <a:grpSpLocks/>
          </p:cNvGrpSpPr>
          <p:nvPr/>
        </p:nvGrpSpPr>
        <p:grpSpPr bwMode="auto">
          <a:xfrm>
            <a:off x="609600" y="2438400"/>
            <a:ext cx="3962400" cy="1600200"/>
            <a:chOff x="1872" y="2352"/>
            <a:chExt cx="2496" cy="1008"/>
          </a:xfrm>
        </p:grpSpPr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1872" y="2352"/>
              <a:ext cx="2496" cy="1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r>
                <a:rPr lang="he-IL" b="1">
                  <a:solidFill>
                    <a:schemeClr val="bg1"/>
                  </a:solidFill>
                </a:rPr>
                <a:t>תאריך לידה:  5/10/1971</a:t>
              </a:r>
            </a:p>
            <a:p>
              <a:pPr algn="r" rtl="1"/>
              <a:r>
                <a:rPr lang="he-IL" b="1">
                  <a:solidFill>
                    <a:schemeClr val="bg1"/>
                  </a:solidFill>
                </a:rPr>
                <a:t>גובה:            1.83		 </a:t>
              </a:r>
            </a:p>
            <a:p>
              <a:pPr algn="r" rtl="1"/>
              <a:r>
                <a:rPr lang="he-IL" b="1">
                  <a:solidFill>
                    <a:schemeClr val="bg1"/>
                  </a:solidFill>
                </a:rPr>
                <a:t>תפקיד:         גארד</a:t>
              </a:r>
              <a:endParaRPr lang="en-US" b="1">
                <a:solidFill>
                  <a:schemeClr val="bg1"/>
                </a:solidFill>
              </a:endParaRPr>
            </a:p>
          </p:txBody>
        </p:sp>
        <p:pic>
          <p:nvPicPr>
            <p:cNvPr id="17419" name="Picture 1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72" y="2352"/>
              <a:ext cx="734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609600" y="4038600"/>
            <a:ext cx="3962400" cy="198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rtl="1">
              <a:defRPr/>
            </a:pPr>
            <a:r>
              <a:rPr lang="he-IL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שיטות:</a:t>
            </a:r>
            <a:endParaRPr lang="he-IL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r" rtl="1">
              <a:buFont typeface="Wingdings" pitchFamily="2" charset="2"/>
              <a:buChar char="q"/>
              <a:defRPr/>
            </a:pPr>
            <a:r>
              <a:rPr lang="he-IL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לקלוע לסל</a:t>
            </a:r>
          </a:p>
          <a:p>
            <a:pPr algn="r" rtl="1">
              <a:buFont typeface="Wingdings" pitchFamily="2" charset="2"/>
              <a:buChar char="q"/>
              <a:defRPr/>
            </a:pPr>
            <a:r>
              <a:rPr lang="he-IL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לרדת לספסל</a:t>
            </a:r>
          </a:p>
          <a:p>
            <a:pPr algn="r" rtl="1">
              <a:buFont typeface="Wingdings" pitchFamily="2" charset="2"/>
              <a:buChar char="q"/>
              <a:defRPr/>
            </a:pPr>
            <a:r>
              <a:rPr lang="he-IL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לכדרר</a:t>
            </a:r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609600" y="2466975"/>
            <a:ext cx="3983038" cy="3552825"/>
          </a:xfrm>
          <a:prstGeom prst="rect">
            <a:avLst/>
          </a:prstGeom>
          <a:noFill/>
          <a:ln w="476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2" name="Slide Number Placeholder 22"/>
          <p:cNvSpPr txBox="1">
            <a:spLocks/>
          </p:cNvSpPr>
          <p:nvPr/>
        </p:nvSpPr>
        <p:spPr>
          <a:xfrm>
            <a:off x="8534400" y="62484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algn="ctr">
              <a:defRPr/>
            </a:pPr>
            <a:fld id="{960916A0-EEF4-45D2-902B-80F6CD3DFDDF}" type="slidenum">
              <a:rPr lang="he-IL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>
                <a:defRPr/>
              </a:pPr>
              <a:t>7</a:t>
            </a:fld>
            <a:endParaRPr 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he-IL" sz="4800" smtClean="0"/>
              <a:t>אובייקטים נוספים דומים</a:t>
            </a:r>
            <a:r>
              <a:rPr lang="he-IL" smtClean="0">
                <a:solidFill>
                  <a:srgbClr val="0000FF"/>
                </a:solidFill>
              </a:rPr>
              <a:t> </a:t>
            </a:r>
            <a:endParaRPr lang="en-US" smtClean="0">
              <a:solidFill>
                <a:srgbClr val="0000FF"/>
              </a:solidFill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eaLnBrk="1" hangingPunct="1"/>
            <a:r>
              <a:rPr lang="he-IL" smtClean="0"/>
              <a:t>אובייקטים נוספים של שחקני כדורסל:</a:t>
            </a:r>
            <a:endParaRPr lang="en-US" smtClean="0"/>
          </a:p>
        </p:txBody>
      </p:sp>
      <p:sp>
        <p:nvSpPr>
          <p:cNvPr id="18436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87313" y="3505200"/>
            <a:ext cx="318928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rtl="1">
              <a:defRPr/>
            </a:pPr>
            <a:r>
              <a:rPr lang="he-IL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כל אחד מהם יכול </a:t>
            </a:r>
          </a:p>
          <a:p>
            <a:pPr algn="r" rtl="1">
              <a:defRPr/>
            </a:pPr>
            <a:r>
              <a:rPr lang="he-IL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גם-כן לבצע</a:t>
            </a:r>
            <a:r>
              <a:rPr lang="he-IL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he-IL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את השיטות:</a:t>
            </a: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8438" name="Rectangle 9"/>
          <p:cNvSpPr>
            <a:spLocks noChangeArrowheads="1"/>
          </p:cNvSpPr>
          <p:nvPr/>
        </p:nvSpPr>
        <p:spPr bwMode="auto">
          <a:xfrm>
            <a:off x="609600" y="4343400"/>
            <a:ext cx="2209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rtl="1">
              <a:buFont typeface="Wingdings" pitchFamily="2" charset="2"/>
              <a:buChar char="q"/>
            </a:pPr>
            <a:r>
              <a:rPr lang="he-IL" sz="2400">
                <a:solidFill>
                  <a:schemeClr val="bg1"/>
                </a:solidFill>
              </a:rPr>
              <a:t> לקלוע לסל</a:t>
            </a:r>
          </a:p>
          <a:p>
            <a:pPr algn="r" rtl="1">
              <a:buFont typeface="Wingdings" pitchFamily="2" charset="2"/>
              <a:buChar char="q"/>
            </a:pPr>
            <a:r>
              <a:rPr lang="he-IL" sz="2400">
                <a:solidFill>
                  <a:schemeClr val="bg1"/>
                </a:solidFill>
              </a:rPr>
              <a:t> לרדת לספסל</a:t>
            </a:r>
          </a:p>
          <a:p>
            <a:pPr algn="r" rtl="1">
              <a:buFont typeface="Wingdings" pitchFamily="2" charset="2"/>
              <a:buChar char="q"/>
            </a:pPr>
            <a:r>
              <a:rPr lang="he-IL" sz="2400">
                <a:solidFill>
                  <a:schemeClr val="bg1"/>
                </a:solidFill>
              </a:rPr>
              <a:t> לכדרר</a:t>
            </a:r>
          </a:p>
        </p:txBody>
      </p:sp>
      <p:grpSp>
        <p:nvGrpSpPr>
          <p:cNvPr id="18439" name="Group 19"/>
          <p:cNvGrpSpPr>
            <a:grpSpLocks/>
          </p:cNvGrpSpPr>
          <p:nvPr/>
        </p:nvGrpSpPr>
        <p:grpSpPr bwMode="auto">
          <a:xfrm>
            <a:off x="4267200" y="2195513"/>
            <a:ext cx="3962400" cy="1600200"/>
            <a:chOff x="384" y="1536"/>
            <a:chExt cx="2496" cy="1008"/>
          </a:xfrm>
        </p:grpSpPr>
        <p:sp>
          <p:nvSpPr>
            <p:cNvPr id="18446" name="Rectangle 11"/>
            <p:cNvSpPr>
              <a:spLocks noChangeArrowheads="1"/>
            </p:cNvSpPr>
            <p:nvPr/>
          </p:nvSpPr>
          <p:spPr bwMode="auto">
            <a:xfrm>
              <a:off x="384" y="1536"/>
              <a:ext cx="2496" cy="1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r>
                <a:rPr lang="he-IL" b="1">
                  <a:solidFill>
                    <a:schemeClr val="bg1"/>
                  </a:solidFill>
                </a:rPr>
                <a:t>תאריך לידה:  16/05/1980</a:t>
              </a:r>
            </a:p>
            <a:p>
              <a:pPr algn="r" rtl="1"/>
              <a:r>
                <a:rPr lang="he-IL" b="1">
                  <a:solidFill>
                    <a:schemeClr val="bg1"/>
                  </a:solidFill>
                </a:rPr>
                <a:t>גובה:            2.06		 </a:t>
              </a:r>
            </a:p>
            <a:p>
              <a:pPr algn="r" rtl="1"/>
              <a:r>
                <a:rPr lang="he-IL" b="1">
                  <a:solidFill>
                    <a:schemeClr val="bg1"/>
                  </a:solidFill>
                </a:rPr>
                <a:t>תפקיד:         פורוורד/סנטר</a:t>
              </a:r>
              <a:endParaRPr lang="en-US" b="1">
                <a:solidFill>
                  <a:schemeClr val="bg1"/>
                </a:solidFill>
              </a:endParaRPr>
            </a:p>
          </p:txBody>
        </p:sp>
        <p:pic>
          <p:nvPicPr>
            <p:cNvPr id="18447" name="Picture 1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4" y="1536"/>
              <a:ext cx="771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18440" name="Group 18"/>
          <p:cNvGrpSpPr>
            <a:grpSpLocks/>
          </p:cNvGrpSpPr>
          <p:nvPr/>
        </p:nvGrpSpPr>
        <p:grpSpPr bwMode="auto">
          <a:xfrm>
            <a:off x="4267200" y="4329113"/>
            <a:ext cx="3962400" cy="1600200"/>
            <a:chOff x="2352" y="2736"/>
            <a:chExt cx="2496" cy="1008"/>
          </a:xfrm>
        </p:grpSpPr>
        <p:sp>
          <p:nvSpPr>
            <p:cNvPr id="18444" name="Rectangle 15"/>
            <p:cNvSpPr>
              <a:spLocks noChangeArrowheads="1"/>
            </p:cNvSpPr>
            <p:nvPr/>
          </p:nvSpPr>
          <p:spPr bwMode="auto">
            <a:xfrm>
              <a:off x="2352" y="2736"/>
              <a:ext cx="2496" cy="1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r>
                <a:rPr lang="he-IL" b="1">
                  <a:solidFill>
                    <a:schemeClr val="bg1"/>
                  </a:solidFill>
                </a:rPr>
                <a:t>תאריך לידה:  19/02/1980</a:t>
              </a:r>
            </a:p>
            <a:p>
              <a:pPr algn="r" rtl="1"/>
              <a:r>
                <a:rPr lang="he-IL" b="1">
                  <a:solidFill>
                    <a:schemeClr val="bg1"/>
                  </a:solidFill>
                </a:rPr>
                <a:t>גובה:            1.98		 </a:t>
              </a:r>
            </a:p>
            <a:p>
              <a:pPr algn="r" rtl="1"/>
              <a:r>
                <a:rPr lang="he-IL" b="1">
                  <a:solidFill>
                    <a:schemeClr val="bg1"/>
                  </a:solidFill>
                </a:rPr>
                <a:t>תפקיד:         גארד</a:t>
              </a:r>
              <a:endParaRPr lang="en-US" b="1">
                <a:solidFill>
                  <a:schemeClr val="bg1"/>
                </a:solidFill>
              </a:endParaRPr>
            </a:p>
          </p:txBody>
        </p:sp>
        <p:pic>
          <p:nvPicPr>
            <p:cNvPr id="18445" name="Picture 1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52" y="2736"/>
              <a:ext cx="771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sp>
        <p:nvSpPr>
          <p:cNvPr id="18441" name="Text Box 20"/>
          <p:cNvSpPr txBox="1">
            <a:spLocks noChangeArrowheads="1"/>
          </p:cNvSpPr>
          <p:nvPr/>
        </p:nvSpPr>
        <p:spPr bwMode="auto">
          <a:xfrm>
            <a:off x="7354888" y="1828800"/>
            <a:ext cx="950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e-IL"/>
              <a:t>יניב גרין:</a:t>
            </a:r>
            <a:endParaRPr lang="en-US"/>
          </a:p>
        </p:txBody>
      </p:sp>
      <p:sp>
        <p:nvSpPr>
          <p:cNvPr id="18442" name="Text Box 21"/>
          <p:cNvSpPr txBox="1">
            <a:spLocks noChangeArrowheads="1"/>
          </p:cNvSpPr>
          <p:nvPr/>
        </p:nvSpPr>
        <p:spPr bwMode="auto">
          <a:xfrm>
            <a:off x="6991350" y="3962400"/>
            <a:ext cx="1314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e-IL"/>
              <a:t>טל בורשטיין:</a:t>
            </a:r>
            <a:endParaRPr lang="en-US"/>
          </a:p>
        </p:txBody>
      </p:sp>
      <p:sp>
        <p:nvSpPr>
          <p:cNvPr id="16" name="Slide Number Placeholder 22"/>
          <p:cNvSpPr txBox="1">
            <a:spLocks/>
          </p:cNvSpPr>
          <p:nvPr/>
        </p:nvSpPr>
        <p:spPr>
          <a:xfrm>
            <a:off x="8534400" y="62484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algn="ctr">
              <a:defRPr/>
            </a:pPr>
            <a:fld id="{0FF3A804-09C1-4C95-92DA-17FFD2FB919D}" type="slidenum">
              <a:rPr lang="he-IL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>
                <a:defRPr/>
              </a:pPr>
              <a:t>8</a:t>
            </a:fld>
            <a:endParaRPr 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יש כאן מבנה</a:t>
            </a:r>
            <a:endParaRPr lang="en-US" smtClean="0"/>
          </a:p>
        </p:txBody>
      </p:sp>
      <p:sp>
        <p:nvSpPr>
          <p:cNvPr id="19459" name="Rectangle 3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eaLnBrk="1" hangingPunct="1"/>
            <a:r>
              <a:rPr lang="he-IL" smtClean="0"/>
              <a:t>יש מספר אובייקטים מאותו טיפוס (שחקן כדורסל), שיש להם תכונות זהות, אבל עם ערכים שונים </a:t>
            </a:r>
          </a:p>
          <a:p>
            <a:pPr eaLnBrk="1" hangingPunct="1"/>
            <a:endParaRPr lang="he-IL" smtClean="0"/>
          </a:p>
          <a:p>
            <a:pPr eaLnBrk="1" hangingPunct="1"/>
            <a:endParaRPr lang="he-IL" sz="2500" smtClean="0"/>
          </a:p>
          <a:p>
            <a:pPr eaLnBrk="1" hangingPunct="1"/>
            <a:endParaRPr lang="he-IL" sz="2500" smtClean="0"/>
          </a:p>
          <a:p>
            <a:pPr eaLnBrk="1" hangingPunct="1"/>
            <a:endParaRPr lang="he-IL" sz="2500" smtClean="0"/>
          </a:p>
          <a:p>
            <a:pPr eaLnBrk="1" hangingPunct="1"/>
            <a:r>
              <a:rPr lang="he-IL" smtClean="0"/>
              <a:t>אב טיפוס זה נקרא מחלקה (</a:t>
            </a:r>
            <a:r>
              <a:rPr lang="en-US" smtClean="0"/>
              <a:t>class</a:t>
            </a:r>
            <a:r>
              <a:rPr lang="he-IL" smtClean="0"/>
              <a:t>), נקרא למחלקה זאת בשם </a:t>
            </a:r>
            <a:r>
              <a:rPr lang="en-US" smtClean="0"/>
              <a:t>BasketballPlayer</a:t>
            </a:r>
            <a:endParaRPr lang="he-IL" smtClean="0"/>
          </a:p>
          <a:p>
            <a:pPr eaLnBrk="1" hangingPunct="1"/>
            <a:r>
              <a:rPr lang="he-IL" smtClean="0"/>
              <a:t> שימו לב: כל שחקן הוא שונה אבל הם כולם אובייקטים של המחלקה </a:t>
            </a:r>
            <a:r>
              <a:rPr lang="en-US" smtClean="0"/>
              <a:t>BasketballPlayer</a:t>
            </a:r>
          </a:p>
          <a:p>
            <a:pPr eaLnBrk="1" hangingPunct="1"/>
            <a:endParaRPr lang="he-IL" smtClean="0"/>
          </a:p>
        </p:txBody>
      </p:sp>
      <p:sp>
        <p:nvSpPr>
          <p:cNvPr id="19460" name="Footer Placeholder 7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grpSp>
        <p:nvGrpSpPr>
          <p:cNvPr id="19461" name="Group 11"/>
          <p:cNvGrpSpPr>
            <a:grpSpLocks/>
          </p:cNvGrpSpPr>
          <p:nvPr/>
        </p:nvGrpSpPr>
        <p:grpSpPr bwMode="auto">
          <a:xfrm>
            <a:off x="4572000" y="2209800"/>
            <a:ext cx="3962400" cy="1600200"/>
            <a:chOff x="2352" y="2736"/>
            <a:chExt cx="2496" cy="1008"/>
          </a:xfrm>
        </p:grpSpPr>
        <p:sp>
          <p:nvSpPr>
            <p:cNvPr id="19466" name="Rectangle 12"/>
            <p:cNvSpPr>
              <a:spLocks noChangeArrowheads="1"/>
            </p:cNvSpPr>
            <p:nvPr/>
          </p:nvSpPr>
          <p:spPr bwMode="auto">
            <a:xfrm>
              <a:off x="2352" y="2736"/>
              <a:ext cx="2496" cy="1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r>
                <a:rPr lang="he-IL" b="1">
                  <a:solidFill>
                    <a:schemeClr val="bg1"/>
                  </a:solidFill>
                </a:rPr>
                <a:t>תאריך לידה:  19/02/1980</a:t>
              </a:r>
            </a:p>
            <a:p>
              <a:pPr algn="r" rtl="1"/>
              <a:r>
                <a:rPr lang="he-IL" b="1">
                  <a:solidFill>
                    <a:schemeClr val="bg1"/>
                  </a:solidFill>
                </a:rPr>
                <a:t>גובה:            1.98		 </a:t>
              </a:r>
            </a:p>
            <a:p>
              <a:pPr algn="r" rtl="1"/>
              <a:r>
                <a:rPr lang="he-IL" b="1">
                  <a:solidFill>
                    <a:schemeClr val="bg1"/>
                  </a:solidFill>
                </a:rPr>
                <a:t>תפקיד:         גארד</a:t>
              </a:r>
              <a:endParaRPr lang="en-US" b="1">
                <a:solidFill>
                  <a:schemeClr val="bg1"/>
                </a:solidFill>
              </a:endParaRPr>
            </a:p>
          </p:txBody>
        </p:sp>
        <p:pic>
          <p:nvPicPr>
            <p:cNvPr id="19467" name="Picture 1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52" y="2736"/>
              <a:ext cx="771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19462" name="Group 14"/>
          <p:cNvGrpSpPr>
            <a:grpSpLocks/>
          </p:cNvGrpSpPr>
          <p:nvPr/>
        </p:nvGrpSpPr>
        <p:grpSpPr bwMode="auto">
          <a:xfrm>
            <a:off x="381000" y="2209800"/>
            <a:ext cx="3962400" cy="1600200"/>
            <a:chOff x="1872" y="2352"/>
            <a:chExt cx="2496" cy="1008"/>
          </a:xfrm>
        </p:grpSpPr>
        <p:sp>
          <p:nvSpPr>
            <p:cNvPr id="19464" name="Rectangle 15"/>
            <p:cNvSpPr>
              <a:spLocks noChangeArrowheads="1"/>
            </p:cNvSpPr>
            <p:nvPr/>
          </p:nvSpPr>
          <p:spPr bwMode="auto">
            <a:xfrm>
              <a:off x="1872" y="2352"/>
              <a:ext cx="2496" cy="1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r>
                <a:rPr lang="he-IL" b="1">
                  <a:solidFill>
                    <a:schemeClr val="bg1"/>
                  </a:solidFill>
                </a:rPr>
                <a:t>תאריך לידה:  5/10/1971</a:t>
              </a:r>
            </a:p>
            <a:p>
              <a:pPr algn="r" rtl="1"/>
              <a:r>
                <a:rPr lang="he-IL" b="1">
                  <a:solidFill>
                    <a:schemeClr val="bg1"/>
                  </a:solidFill>
                </a:rPr>
                <a:t>גובה:            1.83		 </a:t>
              </a:r>
            </a:p>
            <a:p>
              <a:pPr algn="r" rtl="1"/>
              <a:r>
                <a:rPr lang="he-IL" b="1">
                  <a:solidFill>
                    <a:schemeClr val="bg1"/>
                  </a:solidFill>
                </a:rPr>
                <a:t>תפקיד:         גארד</a:t>
              </a:r>
              <a:endParaRPr lang="en-US" b="1">
                <a:solidFill>
                  <a:schemeClr val="bg1"/>
                </a:solidFill>
              </a:endParaRPr>
            </a:p>
          </p:txBody>
        </p:sp>
        <p:pic>
          <p:nvPicPr>
            <p:cNvPr id="19465" name="Picture 1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2352"/>
              <a:ext cx="734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sp>
        <p:nvSpPr>
          <p:cNvPr id="12" name="Slide Number Placeholder 22"/>
          <p:cNvSpPr txBox="1">
            <a:spLocks/>
          </p:cNvSpPr>
          <p:nvPr/>
        </p:nvSpPr>
        <p:spPr>
          <a:xfrm>
            <a:off x="8534400" y="62484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rmAutofit/>
          </a:bodyPr>
          <a:lstStyle/>
          <a:p>
            <a:pPr algn="ctr">
              <a:defRPr/>
            </a:pPr>
            <a:fld id="{CB8548DD-979C-421B-AA8C-F4AE4D8E1621}" type="slidenum">
              <a:rPr lang="he-IL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pPr algn="ctr">
                <a:defRPr/>
              </a:pPr>
              <a:t>9</a:t>
            </a:fld>
            <a:endParaRPr 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20945</TotalTime>
  <Words>2242</Words>
  <Application>Microsoft Office PowerPoint</Application>
  <PresentationFormat>On-screen Show (4:3)</PresentationFormat>
  <Paragraphs>447</Paragraphs>
  <Slides>45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Equity</vt:lpstr>
      <vt:lpstr>Document</vt:lpstr>
      <vt:lpstr>תכנות מכוון עצמים ו- C++ יחידה 03 מחלקות: תכונות, שיטות, הרשאות, const</vt:lpstr>
      <vt:lpstr>ביחידה זו נלמד:</vt:lpstr>
      <vt:lpstr>תכנות מונחה עצמים (OOP)</vt:lpstr>
      <vt:lpstr>העולם מורכב מאובייקטים </vt:lpstr>
      <vt:lpstr>לאובייקטים יש מאפיינים </vt:lpstr>
      <vt:lpstr>אובייקטים יכולים לעשות דברים - שיטות </vt:lpstr>
      <vt:lpstr>האובייקט דריק שארפ - סיכום</vt:lpstr>
      <vt:lpstr>אובייקטים נוספים דומים </vt:lpstr>
      <vt:lpstr>יש כאן מבנה</vt:lpstr>
      <vt:lpstr>מהי מחלקה (class) ?</vt:lpstr>
      <vt:lpstr>מחלקות (classes) ואובייקטים</vt:lpstr>
      <vt:lpstr>מחלקות (classes) – שימו לב</vt:lpstr>
      <vt:lpstr>מהן תכונות ומהן שיטות ב- OOP</vt:lpstr>
      <vt:lpstr>OOP בשפת C++</vt:lpstr>
      <vt:lpstr>דוגמא ראשונה – המחלקה Clock</vt:lpstr>
      <vt:lpstr>דוגמא ראשונה - המחלקה Clock (2)</vt:lpstr>
      <vt:lpstr>יצירת כמה אובייקטים מאותה מחלקה</vt:lpstr>
      <vt:lpstr>יצירת מערך של Clock </vt:lpstr>
      <vt:lpstr>הקצאה דינאמית של Clock</vt:lpstr>
      <vt:lpstr>הרשאות private ו- public</vt:lpstr>
      <vt:lpstr>המחלקה Clock - השינוי בקוד</vt:lpstr>
      <vt:lpstr>הפתרון</vt:lpstr>
      <vt:lpstr>setter'ים ו- getter'ים</vt:lpstr>
      <vt:lpstr>setter'ים ו- getter'ים – מימושים</vt:lpstr>
      <vt:lpstr>דוגמא לשימוש ב- setter'ים וב- getter'ים</vt:lpstr>
      <vt:lpstr>ערכי default לשיטות</vt:lpstr>
      <vt:lpstr>שימוש ב- enum במחלקה</vt:lpstr>
      <vt:lpstr>שימוש ב- enum במחלקת: ה- main</vt:lpstr>
      <vt:lpstr>מחלקה המכילה מחלקה</vt:lpstr>
      <vt:lpstr>מחלקה המכילה מחלקה: ה- main</vt:lpstr>
      <vt:lpstr>בעיית ה- include הכפולים</vt:lpstr>
      <vt:lpstr>הפתרון: לעטוף כל קובץ h ב- ifndef</vt:lpstr>
      <vt:lpstr>תזכורת:</vt:lpstr>
      <vt:lpstr>הבעייתיות בהעברת פרמטר by ref</vt:lpstr>
      <vt:lpstr>העברת פרמטר כ- const</vt:lpstr>
      <vt:lpstr>משתנים/פרמטרים שהם const</vt:lpstr>
      <vt:lpstr>שיטות שהן const</vt:lpstr>
      <vt:lpstr>const הוא חלק מחתימת השיטה</vt:lpstr>
      <vt:lpstr>שאלה</vt:lpstr>
      <vt:lpstr>האם הקוד הבא מתקמפל? אם כן, מה הפלט, אחרת מהי השגיאה?</vt:lpstr>
      <vt:lpstr>מה לא תקין בקוד הבא?</vt:lpstr>
      <vt:lpstr>מתודות inline</vt:lpstr>
      <vt:lpstr>מתודת inline: דוגמה</vt:lpstr>
      <vt:lpstr>ביחידה זו למדנו:</vt:lpstr>
      <vt:lpstr>תרגול</vt:lpstr>
    </vt:vector>
  </TitlesOfParts>
  <Company>Finjan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03- classes + const</dc:title>
  <dc:creator>Keren Kalif</dc:creator>
  <cp:lastModifiedBy>Y-PC</cp:lastModifiedBy>
  <cp:revision>456</cp:revision>
  <dcterms:created xsi:type="dcterms:W3CDTF">2008-06-01T07:12:10Z</dcterms:created>
  <dcterms:modified xsi:type="dcterms:W3CDTF">2017-02-24T19:45:49Z</dcterms:modified>
</cp:coreProperties>
</file>