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4" r:id="rId3"/>
    <p:sldId id="348" r:id="rId4"/>
    <p:sldId id="350" r:id="rId5"/>
    <p:sldId id="375" r:id="rId6"/>
    <p:sldId id="351" r:id="rId7"/>
    <p:sldId id="352" r:id="rId8"/>
    <p:sldId id="389" r:id="rId9"/>
    <p:sldId id="390" r:id="rId10"/>
    <p:sldId id="391" r:id="rId11"/>
    <p:sldId id="392" r:id="rId12"/>
    <p:sldId id="349" r:id="rId13"/>
    <p:sldId id="353" r:id="rId14"/>
    <p:sldId id="355" r:id="rId15"/>
    <p:sldId id="356" r:id="rId16"/>
    <p:sldId id="388" r:id="rId17"/>
    <p:sldId id="354" r:id="rId18"/>
    <p:sldId id="357" r:id="rId19"/>
    <p:sldId id="386" r:id="rId20"/>
    <p:sldId id="387" r:id="rId21"/>
    <p:sldId id="371" r:id="rId22"/>
    <p:sldId id="376" r:id="rId23"/>
    <p:sldId id="377" r:id="rId24"/>
    <p:sldId id="378" r:id="rId25"/>
    <p:sldId id="379" r:id="rId26"/>
    <p:sldId id="380" r:id="rId27"/>
    <p:sldId id="382" r:id="rId28"/>
    <p:sldId id="381" r:id="rId29"/>
    <p:sldId id="383" r:id="rId30"/>
    <p:sldId id="384" r:id="rId31"/>
    <p:sldId id="385" r:id="rId32"/>
    <p:sldId id="393" r:id="rId33"/>
    <p:sldId id="358" r:id="rId34"/>
    <p:sldId id="359" r:id="rId35"/>
    <p:sldId id="360" r:id="rId36"/>
    <p:sldId id="361" r:id="rId37"/>
    <p:sldId id="363" r:id="rId38"/>
    <p:sldId id="372" r:id="rId39"/>
    <p:sldId id="366" r:id="rId40"/>
    <p:sldId id="373" r:id="rId41"/>
    <p:sldId id="368" r:id="rId42"/>
    <p:sldId id="374" r:id="rId43"/>
    <p:sldId id="347" r:id="rId44"/>
    <p:sldId id="395" r:id="rId45"/>
    <p:sldId id="394" r:id="rId46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D7EA22"/>
    <a:srgbClr val="FF0000"/>
    <a:srgbClr val="FFFF66"/>
    <a:srgbClr val="14ED03"/>
    <a:srgbClr val="DA14B0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38" autoAdjust="0"/>
    <p:restoredTop sz="92705" autoAdjust="0"/>
  </p:normalViewPr>
  <p:slideViewPr>
    <p:cSldViewPr>
      <p:cViewPr varScale="1">
        <p:scale>
          <a:sx n="68" d="100"/>
          <a:sy n="68" d="100"/>
        </p:scale>
        <p:origin x="-18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E5CAD6B-56DA-41ED-8178-271A8935D776}" type="datetimeFigureOut">
              <a:rPr lang="en-US"/>
              <a:pPr>
                <a:defRPr/>
              </a:pPr>
              <a:t>15-Sep-15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1BB6C24-FAB9-43EE-AAEB-C9FC28C3584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092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C1F0EAE-6D8F-4FBE-91A0-90C50BDFCF2A}" type="datetimeFigureOut">
              <a:rPr lang="en-US"/>
              <a:pPr>
                <a:defRPr/>
              </a:pPr>
              <a:t>15-Sep-15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6E32CD4-F533-4619-BE8C-C10D085F4F1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89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עבור טיפוסים מובנים</a:t>
            </a:r>
            <a:r>
              <a:rPr lang="he-IL" b="1" baseline="0" dirty="0" smtClean="0"/>
              <a:t> של המערכת:</a:t>
            </a:r>
          </a:p>
          <a:p>
            <a:pPr algn="r"/>
            <a:r>
              <a:rPr lang="en-US" b="1" baseline="0" dirty="0" err="1" smtClean="0"/>
              <a:t>Int</a:t>
            </a:r>
            <a:r>
              <a:rPr lang="en-US" b="1" baseline="0" dirty="0" smtClean="0"/>
              <a:t>, float, double, </a:t>
            </a:r>
            <a:r>
              <a:rPr lang="en-US" b="1" baseline="0" dirty="0" err="1" smtClean="0"/>
              <a:t>bool</a:t>
            </a:r>
            <a:r>
              <a:rPr lang="en-US" b="1" baseline="0" dirty="0" smtClean="0"/>
              <a:t>, char, </a:t>
            </a:r>
            <a:r>
              <a:rPr lang="en-US" b="1" baseline="0" dirty="0" err="1" smtClean="0"/>
              <a:t>int</a:t>
            </a:r>
            <a:r>
              <a:rPr lang="en-US" b="1" baseline="0" dirty="0" smtClean="0"/>
              <a:t>*, </a:t>
            </a:r>
            <a:r>
              <a:rPr lang="en-US" b="1" baseline="0" dirty="0" err="1" smtClean="0"/>
              <a:t>int</a:t>
            </a:r>
            <a:r>
              <a:rPr lang="en-US" b="1" baseline="0" dirty="0" smtClean="0"/>
              <a:t>**, char*</a:t>
            </a:r>
            <a:endParaRPr lang="he-IL" b="1" baseline="0" dirty="0" smtClean="0"/>
          </a:p>
          <a:p>
            <a:pPr algn="r"/>
            <a:r>
              <a:rPr lang="he-IL" b="1" baseline="0" dirty="0" smtClean="0"/>
              <a:t>איתחולם בשורת האיתחול -עוברת בבנאי מתאים להם של המערכת- שמבצע העתקה רדודה!!! כאשר הפרמטר בשורת האיתחול עבורם הינו מאותו טיפוס.</a:t>
            </a:r>
          </a:p>
          <a:p>
            <a:pPr algn="r"/>
            <a:endParaRPr lang="he-IL" b="1" baseline="0" dirty="0" smtClean="0"/>
          </a:p>
          <a:p>
            <a:pPr algn="r"/>
            <a:r>
              <a:rPr lang="he-IL" b="1" baseline="0" dirty="0" smtClean="0"/>
              <a:t>לדוגמא:</a:t>
            </a:r>
          </a:p>
          <a:p>
            <a:pPr algn="r"/>
            <a:endParaRPr lang="he-IL" b="1" baseline="0" dirty="0" smtClean="0"/>
          </a:p>
          <a:p>
            <a:pPr algn="r"/>
            <a:r>
              <a:rPr lang="he-IL" b="1" baseline="0" dirty="0" smtClean="0"/>
              <a:t>שדה במחלקה:</a:t>
            </a:r>
          </a:p>
          <a:p>
            <a:pPr algn="r"/>
            <a:r>
              <a:rPr lang="en-US" b="1" baseline="0" dirty="0" err="1" smtClean="0"/>
              <a:t>Int</a:t>
            </a:r>
            <a:r>
              <a:rPr lang="en-US" b="1" baseline="0" dirty="0" smtClean="0"/>
              <a:t>** data</a:t>
            </a:r>
          </a:p>
          <a:p>
            <a:pPr algn="r"/>
            <a:endParaRPr lang="he-IL" b="1" baseline="0" dirty="0" smtClean="0"/>
          </a:p>
          <a:p>
            <a:pPr algn="r"/>
            <a:r>
              <a:rPr lang="he-IL" b="1" baseline="0" dirty="0" smtClean="0"/>
              <a:t>נניח בעבור בנאי מסויים במחלקה:</a:t>
            </a:r>
          </a:p>
          <a:p>
            <a:pPr algn="l"/>
            <a:r>
              <a:rPr lang="en-US" b="1" baseline="0" dirty="0" err="1" smtClean="0"/>
              <a:t>SomeClassCtor</a:t>
            </a:r>
            <a:r>
              <a:rPr lang="en-US" b="1" baseline="0" dirty="0" smtClean="0"/>
              <a:t>(</a:t>
            </a:r>
            <a:r>
              <a:rPr lang="en-US" b="1" baseline="0" dirty="0" err="1" smtClean="0"/>
              <a:t>int</a:t>
            </a:r>
            <a:r>
              <a:rPr lang="en-US" b="1" baseline="0" dirty="0" smtClean="0"/>
              <a:t>* </a:t>
            </a:r>
            <a:r>
              <a:rPr lang="en-US" b="1" baseline="0" dirty="0" err="1" smtClean="0"/>
              <a:t>ptr</a:t>
            </a:r>
            <a:r>
              <a:rPr lang="en-US" b="1" baseline="0" dirty="0" smtClean="0"/>
              <a:t>):  data(new </a:t>
            </a:r>
            <a:r>
              <a:rPr lang="en-US" b="1" baseline="0" dirty="0" err="1" smtClean="0"/>
              <a:t>int</a:t>
            </a:r>
            <a:r>
              <a:rPr lang="en-US" b="1" baseline="0" dirty="0" smtClean="0"/>
              <a:t>*(</a:t>
            </a:r>
            <a:r>
              <a:rPr lang="en-US" b="1" baseline="0" dirty="0" err="1" smtClean="0"/>
              <a:t>ptr</a:t>
            </a:r>
            <a:r>
              <a:rPr lang="en-US" b="1" baseline="0" dirty="0" smtClean="0"/>
              <a:t>)) {…}</a:t>
            </a:r>
          </a:p>
          <a:p>
            <a:pPr algn="r"/>
            <a:endParaRPr lang="en-US" b="1" baseline="0" dirty="0" smtClean="0"/>
          </a:p>
          <a:p>
            <a:pPr algn="r"/>
            <a:r>
              <a:rPr lang="he-IL" b="1" baseline="0" dirty="0" smtClean="0"/>
              <a:t>ייוצר משתנה חדש שיצביע לאותה כתובת כמו הפרמטר לתוחזר הצבעה אליו (אל מצביע) שתושם במשתנה</a:t>
            </a:r>
          </a:p>
          <a:p>
            <a:pPr algn="r"/>
            <a:r>
              <a:rPr lang="en-US" b="1" baseline="0" dirty="0" smtClean="0"/>
              <a:t>data</a:t>
            </a:r>
            <a:endParaRPr lang="he-IL" b="1" baseline="0" dirty="0" smtClean="0"/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592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בכל אופן</a:t>
            </a:r>
            <a:r>
              <a:rPr lang="he-IL" b="1" baseline="0" dirty="0" smtClean="0"/>
              <a:t> לפי דיטל... עדיף לתת שמות שונים לפרמטרים של מתודה מאלו שנשלחים אליה ולו לצורכי דיבוג ובהירות...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35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המצביע </a:t>
            </a:r>
            <a:endParaRPr lang="en-US" b="1" dirty="0" smtClean="0"/>
          </a:p>
          <a:p>
            <a:pPr algn="r"/>
            <a:r>
              <a:rPr lang="en-US" b="1" dirty="0" smtClean="0"/>
              <a:t>this</a:t>
            </a:r>
          </a:p>
          <a:p>
            <a:pPr algn="r"/>
            <a:r>
              <a:rPr lang="he-IL" b="1" dirty="0" smtClean="0"/>
              <a:t>נמצא בכל אובייקט שנוצר והינו חלק מהזכרון שתופס האובייקט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353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במידה ואחד השדות של המחלקה הוא מערך סטטי של אובייקטים מוכלים לדוגמא:</a:t>
            </a:r>
          </a:p>
          <a:p>
            <a:pPr algn="r"/>
            <a:r>
              <a:rPr lang="en-US" b="1" dirty="0" smtClean="0"/>
              <a:t>Inner data[50]</a:t>
            </a:r>
          </a:p>
          <a:p>
            <a:pPr algn="r"/>
            <a:r>
              <a:rPr lang="he-IL" b="1" dirty="0" smtClean="0"/>
              <a:t>כמובן שיש מעבר</a:t>
            </a:r>
            <a:r>
              <a:rPr lang="he-IL" b="1" baseline="0" dirty="0" smtClean="0"/>
              <a:t> בבנאי ב"מ על מנת ליצור אותו (במידה ולא קיים תהיה שגיאת קומפילציה!), מה שחשוב הוא הבנת סדר ההריסה במקרה מיוחד זה:</a:t>
            </a:r>
          </a:p>
          <a:p>
            <a:pPr algn="r"/>
            <a:r>
              <a:rPr lang="he-IL" b="1" baseline="0" dirty="0" smtClean="0"/>
              <a:t>כמובן לפי האמור קודם ימות האובייקט המכיל כלומר ה-</a:t>
            </a:r>
          </a:p>
          <a:p>
            <a:pPr algn="r"/>
            <a:r>
              <a:rPr lang="en-US" b="1" baseline="0" dirty="0" smtClean="0"/>
              <a:t>Outer</a:t>
            </a:r>
            <a:endParaRPr lang="he-IL" b="1" baseline="0" dirty="0" smtClean="0"/>
          </a:p>
          <a:p>
            <a:pPr algn="r"/>
            <a:r>
              <a:rPr lang="he-IL" b="1" baseline="0" dirty="0" smtClean="0"/>
              <a:t>לאחר מכן צריך למות האובייקט המוכל אבל לנו יש מערך של כאלה מי ימות קודם?</a:t>
            </a:r>
          </a:p>
          <a:p>
            <a:pPr algn="r"/>
            <a:r>
              <a:rPr lang="he-IL" b="1" baseline="0" dirty="0" smtClean="0"/>
              <a:t>תשובה: סדר ההריסה הפוך לסדר היצירה !</a:t>
            </a:r>
          </a:p>
          <a:p>
            <a:pPr algn="r"/>
            <a:r>
              <a:rPr lang="he-IL" b="1" baseline="0" dirty="0" smtClean="0"/>
              <a:t>ולכן הראשון שנוצר :</a:t>
            </a:r>
          </a:p>
          <a:p>
            <a:pPr algn="r"/>
            <a:r>
              <a:rPr lang="en-US" b="1" baseline="0" dirty="0" smtClean="0"/>
              <a:t>Data[0]</a:t>
            </a:r>
            <a:endParaRPr lang="he-IL" b="1" baseline="0" dirty="0" smtClean="0"/>
          </a:p>
          <a:p>
            <a:pPr algn="r"/>
            <a:r>
              <a:rPr lang="he-IL" b="1" baseline="0" dirty="0" smtClean="0"/>
              <a:t>ימות אחרון, והאחרון שנוצר:</a:t>
            </a:r>
          </a:p>
          <a:p>
            <a:pPr algn="r"/>
            <a:r>
              <a:rPr lang="en-US" b="1" baseline="0" dirty="0" smtClean="0"/>
              <a:t>Data[49]</a:t>
            </a:r>
          </a:p>
          <a:p>
            <a:pPr algn="r"/>
            <a:r>
              <a:rPr lang="he-IL" b="1" baseline="0" dirty="0" smtClean="0"/>
              <a:t>ימות ראשון</a:t>
            </a:r>
            <a:endParaRPr lang="en-US" b="1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31510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בנאי</a:t>
            </a:r>
            <a:r>
              <a:rPr lang="he-IL" b="1" baseline="0" dirty="0" smtClean="0"/>
              <a:t> ההעתקה הוא עדיין בנאי ולכן אם לא צויין במפורש כיצד לאתחל את האובייקט המוכל המהדר ינסה לפנות לבנאי הב"מ שלו.</a:t>
            </a:r>
          </a:p>
          <a:p>
            <a:pPr algn="r"/>
            <a:r>
              <a:rPr lang="he-IL" b="1" baseline="0" dirty="0" smtClean="0"/>
              <a:t> יוצא דופן לכך הוא בנאי ההעתקה שניתן במתנה שינסה לפנות תחילה לבנאי ההעתקה של האובייקט המוכל (אין חשיבות להאם ציינו או לא מפני שהוא ממומש/נשתל ע"י המהדר) , בנאי ההעתקה שניתן במתנה ינסה לקרוא לבנאי ההעתקה של האובייקט המוכל גם אם בנאי ההעתקה של המוכל נדרס!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6597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09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מכיוון שתכונה סטטית קיימת</a:t>
            </a:r>
            <a:r>
              <a:rPr lang="he-IL" b="1" baseline="0" dirty="0" smtClean="0"/>
              <a:t> עוד לפני שנוצר אובייקט כלשהו של המחלקה ניתן לפנות אליה עם התחביר המתאים:</a:t>
            </a:r>
          </a:p>
          <a:p>
            <a:pPr algn="r"/>
            <a:r>
              <a:rPr lang="en-US" b="1" baseline="0" dirty="0" err="1" smtClean="0"/>
              <a:t>ClassName</a:t>
            </a:r>
            <a:r>
              <a:rPr lang="en-US" b="1" baseline="0" dirty="0" smtClean="0"/>
              <a:t>::</a:t>
            </a:r>
            <a:r>
              <a:rPr lang="en-US" b="1" baseline="0" dirty="0" err="1" smtClean="0"/>
              <a:t>staticAttribute</a:t>
            </a:r>
            <a:endParaRPr lang="en-US" b="1" baseline="0" dirty="0" smtClean="0"/>
          </a:p>
          <a:p>
            <a:pPr algn="r"/>
            <a:endParaRPr lang="en-US" b="1" baseline="0" dirty="0" smtClean="0"/>
          </a:p>
          <a:p>
            <a:pPr algn="r"/>
            <a:endParaRPr lang="en-US" b="1" baseline="0" dirty="0" smtClean="0"/>
          </a:p>
          <a:p>
            <a:pPr algn="r"/>
            <a:r>
              <a:rPr lang="he-IL" b="1" baseline="0" dirty="0" smtClean="0"/>
              <a:t>מקרה יוצא דופן שחשוב לזכור:</a:t>
            </a:r>
          </a:p>
          <a:p>
            <a:pPr algn="r"/>
            <a:r>
              <a:rPr lang="he-IL" b="1" baseline="0" dirty="0" smtClean="0"/>
              <a:t>עבור מחלקות שהן תבניות כלומר</a:t>
            </a:r>
          </a:p>
          <a:p>
            <a:pPr algn="r"/>
            <a:r>
              <a:rPr lang="en-US" b="1" baseline="0" dirty="0" smtClean="0"/>
              <a:t>Templates</a:t>
            </a:r>
            <a:endParaRPr lang="he-IL" b="1" baseline="0" dirty="0" smtClean="0"/>
          </a:p>
          <a:p>
            <a:pPr algn="r"/>
            <a:r>
              <a:rPr lang="he-IL" b="1" baseline="0" dirty="0" smtClean="0"/>
              <a:t>בעבור כל תבנית ספציפית נוצר עותק חדש של המשתנה הסטטי למשל אם יש שתי מחלקות שהמשתנה הגנרי שלהן הוא :</a:t>
            </a:r>
          </a:p>
          <a:p>
            <a:pPr algn="r"/>
            <a:r>
              <a:rPr lang="en-US" b="1" baseline="0" dirty="0" err="1" smtClean="0"/>
              <a:t>int</a:t>
            </a:r>
            <a:r>
              <a:rPr lang="en-US" b="1" baseline="0" dirty="0" smtClean="0"/>
              <a:t> , double</a:t>
            </a:r>
          </a:p>
          <a:p>
            <a:pPr algn="r"/>
            <a:r>
              <a:rPr lang="he-IL" b="1" baseline="0" dirty="0" smtClean="0"/>
              <a:t>בהתאמה אז, המהדר יוצר מחלקה שבה המשתנה הגנרי מוחלף בטיפוס המתאים וגם יוצר למחלקה עותק משלה של המשתנה הסטטי!</a:t>
            </a:r>
          </a:p>
          <a:p>
            <a:pPr algn="r"/>
            <a:endParaRPr lang="he-IL" b="1" baseline="0" dirty="0" smtClean="0"/>
          </a:p>
          <a:p>
            <a:pPr algn="r"/>
            <a:endParaRPr lang="he-IL" b="1" baseline="0" dirty="0" smtClean="0"/>
          </a:p>
          <a:p>
            <a:pPr algn="r"/>
            <a:r>
              <a:rPr lang="he-IL" b="1" baseline="0" dirty="0" smtClean="0"/>
              <a:t>בכל המקרים חשוב לזכור שאם אין איתחול במחלקה יש לממש את התחביר המתאים לאיתחול המשתנה הסטטי מחוץ למחלקה בין אם נותנים ערך ובין אם ניתן ערך ב"מ ע"י המהדר!</a:t>
            </a:r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985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6C1CF-9CD5-47B0-9F63-9A2D9EB58C71}" type="datetime1">
              <a:rPr lang="en-US"/>
              <a:pPr>
                <a:defRPr/>
              </a:pPr>
              <a:t>15-Sep-15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80CFA5-F794-4407-8BB8-CF5E281EAAF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2CA4E-C539-42C6-AEB8-EB928A00948A}" type="datetime1">
              <a:rPr lang="en-US"/>
              <a:pPr>
                <a:defRPr/>
              </a:pPr>
              <a:t>15-Sep-15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C9E73-93AC-4816-A8BF-BE49A5AD5EC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3049C-4E8C-41B6-8039-2B570085037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CDCCC-FF1A-4B3D-A549-4AA0D8074A50}" type="datetime1">
              <a:rPr lang="en-US"/>
              <a:pPr>
                <a:defRPr/>
              </a:pPr>
              <a:t>15-Sep-15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FFB6B-BAD7-4F64-91D2-ECDC4C2A871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9C010-ED0E-498E-86F7-43DE1952617D}" type="datetime1">
              <a:rPr lang="en-US"/>
              <a:pPr>
                <a:defRPr/>
              </a:pPr>
              <a:t>15-Sep-15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63C1A-1D1F-4EE1-B556-94320ABD1F5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C7A3E-BC84-400D-8BAF-4826712C0253}" type="datetime1">
              <a:rPr lang="en-US"/>
              <a:pPr>
                <a:defRPr/>
              </a:pPr>
              <a:t>15-Sep-15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A8A39-2907-4FEE-9994-85C56B26373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659A9-D13C-4A8A-BF58-D36251DF1D6F}" type="datetime1">
              <a:rPr lang="en-US"/>
              <a:pPr>
                <a:defRPr/>
              </a:pPr>
              <a:t>15-Sep-15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F7667-E025-47EC-B14E-D7AB9149AD8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AE6F9-E2E8-4F36-9B11-02C49342C9C0}" type="datetime1">
              <a:rPr lang="en-US"/>
              <a:pPr>
                <a:defRPr/>
              </a:pPr>
              <a:t>15-Sep-15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5049D-D296-4B0F-8276-E382CA9075D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947FF-1A38-4F44-8579-BD608B81F42C}" type="datetime1">
              <a:rPr lang="en-US"/>
              <a:pPr>
                <a:defRPr/>
              </a:pPr>
              <a:t>15-Sep-15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70BBA-9F24-4093-A15A-D6413A424CE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A03E4-3287-4942-ADF4-E9FB7091C5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840C0-CFA4-44FA-A2FE-D8D3A2839A5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AF4F0-E705-4438-A831-D2FACED3E5E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6C063-7CC5-4651-AA48-6DF26551310F}" type="datetime1">
              <a:rPr lang="en-US"/>
              <a:pPr>
                <a:defRPr/>
              </a:pPr>
              <a:t>15-Sep-15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DA2E7-1EF5-4B8E-BF87-FC1B8E19930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BC8C0CA-F9A9-4EBB-94F7-D359BB4C929F}" type="datetime1">
              <a:rPr lang="en-US"/>
              <a:pPr>
                <a:defRPr/>
              </a:pPr>
              <a:t>15-Sep-15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07B8BF9-BE78-44D7-8FA1-E59768E28C2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09" r:id="rId2"/>
    <p:sldLayoutId id="2147484214" r:id="rId3"/>
    <p:sldLayoutId id="2147484210" r:id="rId4"/>
    <p:sldLayoutId id="2147484211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12" r:id="rId12"/>
    <p:sldLayoutId id="2147484221" r:id="rId13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228600" y="1506538"/>
            <a:ext cx="87630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05</a:t>
            </a:r>
            <a:br>
              <a:rPr lang="he-IL" sz="3200" b="1" smtClean="0"/>
            </a:br>
            <a:r>
              <a:rPr sz="3200" b="1" smtClean="0"/>
              <a:t>init line, this, contained class, friend, static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2DF520-1D39-4986-9A17-2A059B77AF56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7488"/>
            <a:ext cx="5181600" cy="6373812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  <p:sp>
        <p:nvSpPr>
          <p:cNvPr id="20485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6294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דוגמא: הוספת שחקן לקבוצה (3)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3A6B98-F55B-43BE-949E-D1153554B1FD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6294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דוגמא: הוספת שחקן לקבוצה (4)</a:t>
            </a:r>
            <a:endParaRPr lang="en-US" smtClean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8" y="838200"/>
            <a:ext cx="5410200" cy="579120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497138"/>
            <a:ext cx="4267200" cy="290830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5181600" y="5486400"/>
            <a:ext cx="3733800" cy="609600"/>
          </a:xfrm>
          <a:prstGeom prst="wedgeRectCallout">
            <a:avLst>
              <a:gd name="adj1" fmla="val -62591"/>
              <a:gd name="adj2" fmla="val -19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צריך להעביר לשיטה את כתובת האובייקט הנוכחי, ולכן השימוש ב- </a:t>
            </a:r>
            <a:r>
              <a:rPr lang="en-US" b="1" dirty="0"/>
              <a:t>this</a:t>
            </a:r>
            <a:endParaRPr lang="he-IL" b="1" dirty="0"/>
          </a:p>
        </p:txBody>
      </p:sp>
      <p:sp>
        <p:nvSpPr>
          <p:cNvPr id="10" name="Rectangle 9"/>
          <p:cNvSpPr/>
          <p:nvPr/>
        </p:nvSpPr>
        <p:spPr>
          <a:xfrm>
            <a:off x="4267200" y="5410200"/>
            <a:ext cx="76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5638800"/>
            <a:ext cx="16002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מחלקה המכילה מחלקה אחרת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כאשר מחלקה מכילה מחלקה אחרת, אתחול האובייקטים המוכלים מתבצע לפני אתחול האובייקט המכיל:</a:t>
            </a:r>
          </a:p>
          <a:p>
            <a:pPr lvl="1"/>
            <a:r>
              <a:rPr lang="he-IL" dirty="0" smtClean="0"/>
              <a:t>אתחול אובייקט מתבצע ב- </a:t>
            </a:r>
            <a:r>
              <a:rPr lang="en-US" dirty="0" err="1" smtClean="0"/>
              <a:t>c’tor</a:t>
            </a:r>
            <a:r>
              <a:rPr lang="he-IL" dirty="0" smtClean="0"/>
              <a:t>, לכן יש מעבר ב- </a:t>
            </a:r>
            <a:r>
              <a:rPr lang="en-US" dirty="0" err="1" smtClean="0"/>
              <a:t>c’tor</a:t>
            </a:r>
            <a:r>
              <a:rPr lang="he-IL" dirty="0" smtClean="0"/>
              <a:t> של האובייקט המוכל לפני כניסה </a:t>
            </a:r>
            <a:r>
              <a:rPr lang="he-IL" b="1" u="sng" dirty="0" smtClean="0"/>
              <a:t>לגוף</a:t>
            </a:r>
            <a:r>
              <a:rPr lang="he-IL" dirty="0" smtClean="0"/>
              <a:t> ה- </a:t>
            </a:r>
            <a:r>
              <a:rPr lang="en-US" dirty="0" err="1" smtClean="0"/>
              <a:t>c’tor</a:t>
            </a:r>
            <a:r>
              <a:rPr lang="he-IL" dirty="0" smtClean="0"/>
              <a:t> של האובייקט המכיל</a:t>
            </a:r>
          </a:p>
          <a:p>
            <a:pPr lvl="1"/>
            <a:r>
              <a:rPr lang="he-IL" dirty="0" smtClean="0"/>
              <a:t>אתחול זה מבוצע ב- </a:t>
            </a:r>
            <a:r>
              <a:rPr lang="en-US" dirty="0" err="1" smtClean="0"/>
              <a:t>init</a:t>
            </a:r>
            <a:r>
              <a:rPr lang="en-US" dirty="0" smtClean="0"/>
              <a:t> line</a:t>
            </a:r>
            <a:r>
              <a:rPr lang="he-IL" dirty="0" smtClean="0"/>
              <a:t>, המבוצעת לפני הכניסה לגוף ה- </a:t>
            </a:r>
            <a:r>
              <a:rPr lang="en-US" dirty="0" err="1" smtClean="0"/>
              <a:t>c’tor</a:t>
            </a:r>
            <a:endParaRPr lang="he-IL" dirty="0" smtClean="0"/>
          </a:p>
          <a:p>
            <a:pPr lvl="1"/>
            <a:r>
              <a:rPr lang="he-IL" dirty="0" smtClean="0">
                <a:solidFill>
                  <a:srgbClr val="009900"/>
                </a:solidFill>
              </a:rPr>
              <a:t>במקרה ולא אתחלנו במפורש בשורת האתחול את האובייקט המוכל, יהיה ניסיון לאתחלו דרך ה- </a:t>
            </a:r>
            <a:r>
              <a:rPr lang="en-US" dirty="0" smtClean="0">
                <a:solidFill>
                  <a:srgbClr val="009900"/>
                </a:solidFill>
              </a:rPr>
              <a:t>default </a:t>
            </a:r>
            <a:r>
              <a:rPr lang="en-US" dirty="0" err="1" smtClean="0">
                <a:solidFill>
                  <a:srgbClr val="009900"/>
                </a:solidFill>
              </a:rPr>
              <a:t>c’tor</a:t>
            </a:r>
            <a:r>
              <a:rPr lang="he-IL" dirty="0" smtClean="0">
                <a:solidFill>
                  <a:srgbClr val="009900"/>
                </a:solidFill>
              </a:rPr>
              <a:t>, במידה ואינו קיים תתקבל שגיאת קומפילציה</a:t>
            </a:r>
          </a:p>
          <a:p>
            <a:r>
              <a:rPr lang="he-IL" b="1" dirty="0" smtClean="0">
                <a:solidFill>
                  <a:srgbClr val="FFC000"/>
                </a:solidFill>
              </a:rPr>
              <a:t>סדר הריסת האובייקטים הפוך לסדר היצירה</a:t>
            </a:r>
            <a:r>
              <a:rPr lang="he-IL" dirty="0" smtClean="0"/>
              <a:t>, כלומר קודם נהרס האובייקט המכיל ורק אז האובייקט המוכל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6A6777-CE2F-4227-85CD-396F795F9BF7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5363"/>
            <a:ext cx="7620000" cy="56149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1: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A470A7-12B5-4872-BCA5-8DAF6C6010AA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828800" y="3200400"/>
            <a:ext cx="1447800" cy="304800"/>
          </a:xfrm>
          <a:prstGeom prst="wedgeRectCallout">
            <a:avLst>
              <a:gd name="adj1" fmla="val -72107"/>
              <a:gd name="adj2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אוביקט מוכל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505200" y="2743200"/>
            <a:ext cx="2971800" cy="609600"/>
          </a:xfrm>
          <a:prstGeom prst="wedgeRectCallout">
            <a:avLst>
              <a:gd name="adj1" fmla="val -90095"/>
              <a:gd name="adj2" fmla="val 163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הפעלת ה- </a:t>
            </a:r>
            <a:r>
              <a:rPr lang="en-US" b="1" dirty="0" err="1"/>
              <a:t>c’tor</a:t>
            </a:r>
            <a:r>
              <a:rPr lang="he-IL" b="1" dirty="0"/>
              <a:t> של האובייקט המוכל בשורת האתחול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3810000"/>
            <a:ext cx="5334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28600"/>
            <a:ext cx="4371975" cy="1524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5750" y="3476625"/>
            <a:ext cx="35496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286000" y="4953000"/>
            <a:ext cx="5334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66825"/>
            <a:ext cx="7264400" cy="54387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2: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6584AB-1D34-4AF8-95AE-3D8565DFEB6C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114800" y="3505200"/>
            <a:ext cx="4419600" cy="838200"/>
          </a:xfrm>
          <a:prstGeom prst="wedgeRectCallout">
            <a:avLst>
              <a:gd name="adj1" fmla="val -86722"/>
              <a:gd name="adj2" fmla="val 20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מאחר ואין פניה מפורשת לבנאי של האובייקט המוכל, הקומפיילר מחפש בו 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r>
              <a:rPr lang="he-IL" b="1" dirty="0"/>
              <a:t>. מאחר ולא קיים מתקבלת שגיאת קומפילציה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4114800" y="3352800"/>
            <a:ext cx="4419600" cy="1295400"/>
          </a:xfrm>
          <a:prstGeom prst="wedgeRectCallout">
            <a:avLst>
              <a:gd name="adj1" fmla="val -74596"/>
              <a:gd name="adj2" fmla="val 92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מאחר ואין פניה מפורשת לבנאי של האובייקט המוכל, הקומפיילר מחפש </a:t>
            </a:r>
            <a:r>
              <a:rPr lang="he-IL" b="1" dirty="0" smtClean="0"/>
              <a:t>במחלקתו </a:t>
            </a:r>
          </a:p>
          <a:p>
            <a:pPr algn="ctr">
              <a:defRPr/>
            </a:pPr>
            <a:r>
              <a:rPr lang="he-IL" b="1" dirty="0" smtClean="0"/>
              <a:t>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r>
              <a:rPr lang="he-IL" b="1" dirty="0"/>
              <a:t>. מאחר ולא קיים מתקבלת שגיאת קומפילציה</a:t>
            </a:r>
          </a:p>
        </p:txBody>
      </p:sp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842963"/>
            <a:ext cx="7600950" cy="4524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8124825" cy="5715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3: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ECF143-2356-4AA5-953F-67BBA34AAC9E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057400" y="990600"/>
            <a:ext cx="2971800" cy="609600"/>
          </a:xfrm>
          <a:prstGeom prst="wedgeRectCallout">
            <a:avLst>
              <a:gd name="adj1" fmla="val -54119"/>
              <a:gd name="adj2" fmla="val 87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מתן ערך </a:t>
            </a:r>
            <a:r>
              <a:rPr lang="en-US" b="1" dirty="0" err="1"/>
              <a:t>deafult</a:t>
            </a:r>
            <a:r>
              <a:rPr lang="he-IL" b="1" dirty="0"/>
              <a:t> הופך בנאי זה להיות גם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7" name="Rectangle 6"/>
          <p:cNvSpPr/>
          <p:nvPr/>
        </p:nvSpPr>
        <p:spPr>
          <a:xfrm>
            <a:off x="1752600" y="1828800"/>
            <a:ext cx="4572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1828800" y="2743200"/>
            <a:ext cx="2819400" cy="838200"/>
          </a:xfrm>
          <a:prstGeom prst="wedgeRectCallout">
            <a:avLst>
              <a:gd name="adj1" fmla="val -62601"/>
              <a:gd name="adj2" fmla="val 78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לפני הכניסה לגוף ה- </a:t>
            </a:r>
            <a:r>
              <a:rPr lang="en-US" b="1" dirty="0" err="1"/>
              <a:t>c’tor</a:t>
            </a:r>
            <a:r>
              <a:rPr lang="he-IL" b="1" dirty="0"/>
              <a:t> תתבצע כניסה ל-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r>
              <a:rPr lang="he-IL" b="1" dirty="0"/>
              <a:t> של אובייקט המוכל</a:t>
            </a: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514600"/>
            <a:ext cx="4810125" cy="1676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962400"/>
            <a:ext cx="3048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7467600" cy="4349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סדר האתחול בשורת האתחול</a:t>
            </a:r>
            <a:endParaRPr lang="en-US" smtClean="0"/>
          </a:p>
        </p:txBody>
      </p:sp>
      <p:sp>
        <p:nvSpPr>
          <p:cNvPr id="2662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>
                <a:solidFill>
                  <a:srgbClr val="00B050"/>
                </a:solidFill>
              </a:rPr>
              <a:t>במידה ויש אובייקט שיש בו כמה אובייקטים מוכלים וכולם מאותחלים בשורת האתחול, סדר אתחולם יהיה לפי סדר </a:t>
            </a:r>
            <a:r>
              <a:rPr lang="he-IL" u="sng" dirty="0" smtClean="0">
                <a:solidFill>
                  <a:srgbClr val="00B050"/>
                </a:solidFill>
              </a:rPr>
              <a:t>הגדרתם במחלקה</a:t>
            </a:r>
            <a:r>
              <a:rPr lang="he-IL" dirty="0" smtClean="0">
                <a:solidFill>
                  <a:srgbClr val="00B050"/>
                </a:solidFill>
              </a:rPr>
              <a:t> ולא לפי סדר אתחולם בשורת האתחול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26629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3716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D7F877-94CE-4E79-BEF5-B7EEB2785998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495800" y="4191000"/>
            <a:ext cx="2895600" cy="762000"/>
          </a:xfrm>
          <a:prstGeom prst="wedgeRectCallout">
            <a:avLst>
              <a:gd name="adj1" fmla="val -123285"/>
              <a:gd name="adj2" fmla="val 63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אמנם בשורת האתחול אנו מאתחלים קודם את  </a:t>
            </a:r>
            <a:r>
              <a:rPr lang="en-US" b="1" dirty="0"/>
              <a:t>i2</a:t>
            </a:r>
            <a:r>
              <a:rPr lang="he-IL" b="1" dirty="0"/>
              <a:t> אבל בפועל יאותחל קודם  </a:t>
            </a:r>
            <a:r>
              <a:rPr lang="en-US" b="1" dirty="0"/>
              <a:t>i1</a:t>
            </a:r>
            <a:endParaRPr lang="he-IL" b="1" dirty="0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486400"/>
            <a:ext cx="44561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839200" cy="1143000"/>
          </a:xfrm>
        </p:spPr>
        <p:txBody>
          <a:bodyPr/>
          <a:lstStyle/>
          <a:p>
            <a:r>
              <a:rPr lang="he-IL" smtClean="0"/>
              <a:t>המעבר ב- </a:t>
            </a:r>
            <a:r>
              <a:rPr lang="en-US" smtClean="0"/>
              <a:t>copy c’tor</a:t>
            </a:r>
            <a:r>
              <a:rPr lang="he-IL" smtClean="0"/>
              <a:t> של האובייקט המוכל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ה- </a:t>
            </a:r>
            <a:r>
              <a:rPr lang="en-US" sz="2800" dirty="0" smtClean="0"/>
              <a:t>copy </a:t>
            </a:r>
            <a:r>
              <a:rPr lang="en-US" sz="2800" dirty="0" err="1" smtClean="0"/>
              <a:t>c’tor</a:t>
            </a:r>
            <a:r>
              <a:rPr lang="he-IL" sz="2800" dirty="0" smtClean="0"/>
              <a:t> שמקבלים במתנה מהקומפיילר מפעיל את ה- </a:t>
            </a:r>
            <a:r>
              <a:rPr lang="en-US" sz="2800" dirty="0" smtClean="0"/>
              <a:t>copy </a:t>
            </a:r>
            <a:r>
              <a:rPr lang="en-US" sz="2800" dirty="0" err="1" smtClean="0"/>
              <a:t>c’tor</a:t>
            </a:r>
            <a:r>
              <a:rPr lang="he-IL" sz="2800" dirty="0" smtClean="0"/>
              <a:t> של האובייקט המוכל </a:t>
            </a:r>
            <a:r>
              <a:rPr lang="he-IL" sz="2800" u="sng" dirty="0" smtClean="0"/>
              <a:t>לפני כניסה לגוף</a:t>
            </a:r>
            <a:r>
              <a:rPr lang="he-IL" sz="2800" dirty="0" smtClean="0"/>
              <a:t> ה- </a:t>
            </a:r>
            <a:r>
              <a:rPr lang="en-US" sz="2800" dirty="0" err="1" smtClean="0"/>
              <a:t>c’tor</a:t>
            </a:r>
            <a:r>
              <a:rPr lang="he-IL" sz="2800" dirty="0" smtClean="0"/>
              <a:t> של האובייקט המכיל</a:t>
            </a:r>
          </a:p>
          <a:p>
            <a:r>
              <a:rPr lang="he-IL" sz="2800" dirty="0" smtClean="0">
                <a:solidFill>
                  <a:srgbClr val="FFC000"/>
                </a:solidFill>
              </a:rPr>
              <a:t>במידה ואנחנו דורסים את ה- </a:t>
            </a:r>
            <a:r>
              <a:rPr lang="en-US" sz="2800" dirty="0" smtClean="0">
                <a:solidFill>
                  <a:srgbClr val="FFC000"/>
                </a:solidFill>
              </a:rPr>
              <a:t>copy </a:t>
            </a:r>
            <a:r>
              <a:rPr lang="en-US" sz="2800" dirty="0" err="1" smtClean="0">
                <a:solidFill>
                  <a:srgbClr val="FFC000"/>
                </a:solidFill>
              </a:rPr>
              <a:t>c’tor</a:t>
            </a:r>
            <a:r>
              <a:rPr lang="he-IL" sz="2800" dirty="0" smtClean="0">
                <a:solidFill>
                  <a:srgbClr val="FFC000"/>
                </a:solidFill>
              </a:rPr>
              <a:t> </a:t>
            </a:r>
            <a:r>
              <a:rPr lang="he-IL" sz="2800" b="1" u="sng" dirty="0" smtClean="0">
                <a:solidFill>
                  <a:srgbClr val="FFC000"/>
                </a:solidFill>
              </a:rPr>
              <a:t>יש לזכור להפעיל </a:t>
            </a:r>
            <a:r>
              <a:rPr lang="en-US" sz="2800" dirty="0" err="1" smtClean="0">
                <a:solidFill>
                  <a:srgbClr val="FFC000"/>
                </a:solidFill>
              </a:rPr>
              <a:t>c’tor</a:t>
            </a:r>
            <a:r>
              <a:rPr lang="he-IL" sz="2800" dirty="0" smtClean="0">
                <a:solidFill>
                  <a:srgbClr val="FFC000"/>
                </a:solidFill>
              </a:rPr>
              <a:t> כלשהו של האובייקט המוכל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E41E86-E728-4CB3-B162-EB6B36D3521C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22338"/>
            <a:ext cx="7848600" cy="57451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</a:t>
            </a:r>
            <a:r>
              <a:rPr lang="he-IL" sz="3200" smtClean="0"/>
              <a:t>מעבר ב- </a:t>
            </a:r>
            <a:r>
              <a:rPr lang="en-US" sz="3200" smtClean="0"/>
              <a:t>copy c’tor</a:t>
            </a:r>
            <a:r>
              <a:rPr lang="he-IL" sz="3200" smtClean="0"/>
              <a:t> של האובייקט המוכל</a:t>
            </a:r>
            <a:endParaRPr lang="he-IL" smtClean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BF1AEB-C590-4DC8-B2D8-4D21177F9A33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3963" y="4511675"/>
            <a:ext cx="5151437" cy="17367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7010400" y="4892675"/>
            <a:ext cx="1905000" cy="685800"/>
          </a:xfrm>
          <a:prstGeom prst="wedgeRectCallout">
            <a:avLst>
              <a:gd name="adj1" fmla="val -111828"/>
              <a:gd name="adj2" fmla="val 61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אובייקט דרך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endParaRPr lang="he-IL" b="1" dirty="0"/>
          </a:p>
        </p:txBody>
      </p:sp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667000"/>
            <a:ext cx="3238500" cy="203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0988"/>
            <a:ext cx="8534400" cy="42433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4343400" y="152400"/>
            <a:ext cx="44958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דריסת ה- </a:t>
            </a:r>
            <a:r>
              <a:rPr lang="en-US" smtClean="0"/>
              <a:t>copy c’tor</a:t>
            </a:r>
            <a:endParaRPr lang="he-IL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92970E-8A48-4101-9547-BD37CEB6DEE3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733800"/>
            <a:ext cx="74676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486400" y="2743200"/>
            <a:ext cx="2362200" cy="685800"/>
          </a:xfrm>
          <a:prstGeom prst="wedgeRectCallout">
            <a:avLst>
              <a:gd name="adj1" fmla="val -115807"/>
              <a:gd name="adj2" fmla="val 115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chemeClr val="tx1"/>
                </a:solidFill>
              </a:rPr>
              <a:t>מעבר ב- </a:t>
            </a:r>
            <a:r>
              <a:rPr lang="en-US" b="1" u="sng" dirty="0">
                <a:solidFill>
                  <a:schemeClr val="tx1"/>
                </a:solidFill>
              </a:rPr>
              <a:t>default </a:t>
            </a:r>
            <a:r>
              <a:rPr lang="en-US" b="1" u="sng" dirty="0" err="1">
                <a:solidFill>
                  <a:schemeClr val="tx1"/>
                </a:solidFill>
              </a:rPr>
              <a:t>c’tor</a:t>
            </a:r>
            <a:r>
              <a:rPr lang="he-IL" b="1" dirty="0">
                <a:solidFill>
                  <a:schemeClr val="tx1"/>
                </a:solidFill>
              </a:rPr>
              <a:t> של האובייקט המוכל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648200"/>
            <a:ext cx="5151438" cy="17367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4419600"/>
            <a:ext cx="3200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שורת אתחול </a:t>
            </a:r>
            <a:r>
              <a:rPr lang="en-US" smtClean="0"/>
              <a:t>(init line)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המצביע </a:t>
            </a:r>
            <a:r>
              <a:rPr lang="en-US" smtClean="0"/>
              <a:t>this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מעבר ב- </a:t>
            </a:r>
            <a:r>
              <a:rPr lang="en-US" smtClean="0"/>
              <a:t>c’tor</a:t>
            </a:r>
            <a:r>
              <a:rPr lang="he-IL" smtClean="0"/>
              <a:t> עבור אובייקטים מוכלים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friend</a:t>
            </a:r>
            <a:r>
              <a:rPr lang="he-IL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פונקצית </a:t>
            </a:r>
            <a:r>
              <a:rPr lang="en-US" smtClean="0"/>
              <a:t>friend</a:t>
            </a:r>
            <a:endParaRPr lang="he-IL" smtClean="0"/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מחלקת </a:t>
            </a:r>
            <a:r>
              <a:rPr lang="en-US" smtClean="0"/>
              <a:t>friend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static</a:t>
            </a:r>
            <a:r>
              <a:rPr lang="he-IL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משתנים סטטיים במחלקה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שיטות סטטיות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</p:txBody>
      </p:sp>
      <p:sp>
        <p:nvSpPr>
          <p:cNvPr id="12292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221247-3C19-4B0B-9A83-FFBC21DFD830}" type="slidenum">
              <a:rPr lang="he-IL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8839200" cy="37528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דריסת ה- </a:t>
            </a:r>
            <a:r>
              <a:rPr lang="en-US" smtClean="0"/>
              <a:t>copy c’tor</a:t>
            </a:r>
            <a:r>
              <a:rPr lang="he-IL" smtClean="0"/>
              <a:t>: גרסא משופרת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E2A784-8F11-4625-8C5C-3B1667283B9E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3886200"/>
            <a:ext cx="11430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4800600" y="2895600"/>
            <a:ext cx="2743200" cy="685800"/>
          </a:xfrm>
          <a:prstGeom prst="wedgeRectCallout">
            <a:avLst>
              <a:gd name="adj1" fmla="val -86306"/>
              <a:gd name="adj2" fmla="val 93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הפעלה של ה-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r>
              <a:rPr lang="he-IL" b="1" dirty="0"/>
              <a:t> של האובייקט המוכל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664075"/>
            <a:ext cx="5151438" cy="17367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419600"/>
            <a:ext cx="312420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כתובת הסטודנט ובית הספר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9B5891-D06C-4453-BCDA-AE58A34BA220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9163"/>
            <a:ext cx="6781800" cy="5614987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1775"/>
            <a:ext cx="6248400" cy="64452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5867400" y="152400"/>
            <a:ext cx="2971800" cy="7620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address.cpp</a:t>
            </a:r>
            <a:endParaRPr lang="he-IL" smtClean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F34C9-28A0-44A0-8826-72FD49355855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3200400" y="5181600"/>
            <a:ext cx="3657600" cy="381000"/>
          </a:xfrm>
          <a:prstGeom prst="wedgeRectCallout">
            <a:avLst>
              <a:gd name="adj1" fmla="val -57130"/>
              <a:gd name="adj2" fmla="val 21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קריאה לשיטות המבצעות את ההשמה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029200" y="3810000"/>
            <a:ext cx="3657600" cy="533400"/>
          </a:xfrm>
          <a:prstGeom prst="wedgeRectCallout">
            <a:avLst>
              <a:gd name="adj1" fmla="val -125207"/>
              <a:gd name="adj2" fmla="val 13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נאתחל את </a:t>
            </a:r>
            <a:r>
              <a:rPr lang="en-US" b="1" dirty="0"/>
              <a:t>city</a:t>
            </a:r>
            <a:r>
              <a:rPr lang="he-IL" b="1" dirty="0"/>
              <a:t> ואת </a:t>
            </a:r>
            <a:r>
              <a:rPr lang="en-US" b="1" dirty="0"/>
              <a:t>street</a:t>
            </a:r>
            <a:r>
              <a:rPr lang="he-IL" b="1" dirty="0"/>
              <a:t> ב- </a:t>
            </a:r>
            <a:r>
              <a:rPr lang="en-US" b="1" dirty="0"/>
              <a:t>NULL</a:t>
            </a:r>
            <a:r>
              <a:rPr lang="he-IL" b="1" dirty="0"/>
              <a:t> כדי שלא יעופו בעת השחרור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886200" y="1600200"/>
            <a:ext cx="4495800" cy="381000"/>
          </a:xfrm>
          <a:prstGeom prst="wedgeRectCallout">
            <a:avLst>
              <a:gd name="adj1" fmla="val -70898"/>
              <a:gd name="adj2" fmla="val 21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שחרור המצביע הקודם, ורק אז הקצאה מחדש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address.cpp (2)</a:t>
            </a:r>
            <a:endParaRPr lang="he-IL" smtClean="0"/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B4C8B6-9A06-4F72-BC1F-A0AC4258AE68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7924800" cy="54625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7772400" cy="55038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student.h</a:t>
            </a:r>
            <a:endParaRPr lang="he-IL" smtClean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529BB8-48A0-4661-89A1-0E43B8F6A511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990600"/>
            <a:ext cx="4724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לכל סטודנט יהיה מצביע לבית-הספר והעתק של כתובת הבית שלו: שינוי בנתוני ביה"ס ב- </a:t>
            </a:r>
            <a:r>
              <a:rPr lang="en-US" b="1" dirty="0"/>
              <a:t>main</a:t>
            </a:r>
            <a:r>
              <a:rPr lang="he-IL" b="1" dirty="0"/>
              <a:t> ישפיע גם על הסטודנט, בעוד ששינוי אובייקט הכתובת, לא ישנה את נתוני אובייקט הסטודנט, מאחר והוא מחזיק העתק. שינוי כתובת הבית של סטודנט תתאפשר אך ורק דרך פניה לסטודנט.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267200" y="3124200"/>
            <a:ext cx="2819400" cy="381000"/>
          </a:xfrm>
          <a:prstGeom prst="wedgeRectCallout">
            <a:avLst>
              <a:gd name="adj1" fmla="val -57612"/>
              <a:gd name="adj2" fmla="val -12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החזקת מצביע, ולא העתק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048000"/>
            <a:ext cx="33528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36576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4495800" y="5410200"/>
            <a:ext cx="2514600" cy="533400"/>
          </a:xfrm>
          <a:prstGeom prst="wedgeRectCallout">
            <a:avLst>
              <a:gd name="adj1" fmla="val -59290"/>
              <a:gd name="adj2" fmla="val -83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כדי לאפשר קבלת האובייקט המוכל לשינויים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407400" cy="6305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5867400" y="228600"/>
            <a:ext cx="2819400" cy="6858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student.cpp</a:t>
            </a:r>
            <a:endParaRPr lang="he-IL" smtClean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34B635-6AFF-43DD-9BD6-76EB3E01CB97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3657600" y="1066800"/>
            <a:ext cx="1143000" cy="304800"/>
          </a:xfrm>
          <a:prstGeom prst="wedgeRectCallout">
            <a:avLst>
              <a:gd name="adj1" fmla="val -155456"/>
              <a:gd name="adj2" fmla="val 200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רק מצביע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629400" y="1752600"/>
            <a:ext cx="1828800" cy="533400"/>
          </a:xfrm>
          <a:prstGeom prst="wedgeRectCallout">
            <a:avLst>
              <a:gd name="adj1" fmla="val -108533"/>
              <a:gd name="adj2" fmla="val -17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העתק, לכן מעבר</a:t>
            </a:r>
          </a:p>
          <a:p>
            <a:pPr algn="ctr">
              <a:defRPr/>
            </a:pPr>
            <a:r>
              <a:rPr lang="he-IL" b="1" dirty="0"/>
              <a:t> ב-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4648200" y="3124200"/>
            <a:ext cx="1219200" cy="304800"/>
          </a:xfrm>
          <a:prstGeom prst="wedgeRectCallout">
            <a:avLst>
              <a:gd name="adj1" fmla="val -238533"/>
              <a:gd name="adj2" fmla="val 164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רק מצביע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705600" y="3124200"/>
            <a:ext cx="1828800" cy="533400"/>
          </a:xfrm>
          <a:prstGeom prst="wedgeRectCallout">
            <a:avLst>
              <a:gd name="adj1" fmla="val -120071"/>
              <a:gd name="adj2" fmla="val 59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העתק, לכן מעבר</a:t>
            </a:r>
          </a:p>
          <a:p>
            <a:pPr algn="ctr">
              <a:defRPr/>
            </a:pPr>
            <a:r>
              <a:rPr lang="he-IL" b="1" dirty="0"/>
              <a:t> ב-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14" name="Rectangular Callout 13"/>
          <p:cNvSpPr/>
          <p:nvPr/>
        </p:nvSpPr>
        <p:spPr>
          <a:xfrm>
            <a:off x="2667000" y="6172200"/>
            <a:ext cx="3124200" cy="533400"/>
          </a:xfrm>
          <a:prstGeom prst="wedgeRectCallout">
            <a:avLst>
              <a:gd name="adj1" fmla="val -122492"/>
              <a:gd name="adj2" fmla="val -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 err="1"/>
              <a:t>d’tor</a:t>
            </a:r>
            <a:r>
              <a:rPr lang="he-IL" b="1" dirty="0"/>
              <a:t> של </a:t>
            </a:r>
            <a:r>
              <a:rPr lang="en-US" b="1" dirty="0"/>
              <a:t>address</a:t>
            </a:r>
            <a:r>
              <a:rPr lang="he-IL" b="1" dirty="0"/>
              <a:t> עבור </a:t>
            </a:r>
            <a:r>
              <a:rPr lang="en-US" b="1" dirty="0" err="1"/>
              <a:t>homeAddress</a:t>
            </a:r>
            <a:endParaRPr lang="he-IL" b="1" dirty="0"/>
          </a:p>
        </p:txBody>
      </p:sp>
      <p:pic>
        <p:nvPicPr>
          <p:cNvPr id="3585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191000"/>
            <a:ext cx="3795713" cy="16287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5" name="Rectangular Callout 14"/>
          <p:cNvSpPr/>
          <p:nvPr/>
        </p:nvSpPr>
        <p:spPr>
          <a:xfrm>
            <a:off x="1371600" y="4953000"/>
            <a:ext cx="3657600" cy="304800"/>
          </a:xfrm>
          <a:prstGeom prst="wedgeRectCallout">
            <a:avLst>
              <a:gd name="adj1" fmla="val 65587"/>
              <a:gd name="adj2" fmla="val -33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אובייקט ולכן הפעלת שיטה ע"י נקודה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3048000" y="5334000"/>
            <a:ext cx="1981200" cy="533400"/>
          </a:xfrm>
          <a:prstGeom prst="wedgeRectCallout">
            <a:avLst>
              <a:gd name="adj1" fmla="val 79677"/>
              <a:gd name="adj2" fmla="val -24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מצביע ולכן הפעלת שיטה ע"י חץ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C7EC75-9705-4A4B-A07B-57FBBEE2706D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410200" cy="6400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6869" name="Title 1"/>
          <p:cNvSpPr>
            <a:spLocks noGrp="1"/>
          </p:cNvSpPr>
          <p:nvPr>
            <p:ph type="title"/>
          </p:nvPr>
        </p:nvSpPr>
        <p:spPr>
          <a:xfrm>
            <a:off x="3657600" y="152400"/>
            <a:ext cx="5181600" cy="7620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main.cpp</a:t>
            </a:r>
            <a:r>
              <a:rPr lang="he-IL" smtClean="0"/>
              <a:t> (ללא הנפשה)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410200" cy="6400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486400" y="30480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b="1"/>
              <a:t>גוגו</a:t>
            </a:r>
            <a:endParaRPr lang="en-US" b="1"/>
          </a:p>
        </p:txBody>
      </p:sp>
      <p:sp>
        <p:nvSpPr>
          <p:cNvPr id="378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main.cpp</a:t>
            </a:r>
            <a:endParaRPr lang="he-IL" smtClean="0"/>
          </a:p>
        </p:txBody>
      </p:sp>
      <p:sp>
        <p:nvSpPr>
          <p:cNvPr id="3789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496D78-85AB-49DF-B684-F6DBD901D301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371600"/>
            <a:ext cx="2362200" cy="381000"/>
          </a:xfrm>
          <a:prstGeom prst="rect">
            <a:avLst/>
          </a:prstGeom>
          <a:solidFill>
            <a:srgbClr val="D7E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 Herzog, T.A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400" y="1828800"/>
            <a:ext cx="2362200" cy="381000"/>
          </a:xfrm>
          <a:prstGeom prst="rect">
            <a:avLst/>
          </a:prstGeom>
          <a:solidFill>
            <a:srgbClr val="D7E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12 </a:t>
            </a:r>
            <a:r>
              <a:rPr lang="en-US" b="1" dirty="0" err="1">
                <a:solidFill>
                  <a:schemeClr val="tx1"/>
                </a:solidFill>
              </a:rPr>
              <a:t>Bavli</a:t>
            </a:r>
            <a:r>
              <a:rPr lang="en-US" b="1" dirty="0">
                <a:solidFill>
                  <a:schemeClr val="tx1"/>
                </a:solidFill>
              </a:rPr>
              <a:t>, T.A</a:t>
            </a:r>
            <a:endParaRPr lang="he-IL" b="1" dirty="0">
              <a:solidFill>
                <a:schemeClr val="tx1"/>
              </a:solidFill>
            </a:endParaRPr>
          </a:p>
        </p:txBody>
      </p:sp>
      <p:pic>
        <p:nvPicPr>
          <p:cNvPr id="10" name="Picture 17" descr="MCj042417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057400"/>
            <a:ext cx="639763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V="1">
            <a:off x="5486400" y="13716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76800" y="2590800"/>
            <a:ext cx="2362200" cy="381000"/>
          </a:xfrm>
          <a:prstGeom prst="rect">
            <a:avLst/>
          </a:prstGeom>
          <a:solidFill>
            <a:srgbClr val="D7E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12 </a:t>
            </a:r>
            <a:r>
              <a:rPr lang="en-US" b="1" dirty="0" err="1">
                <a:solidFill>
                  <a:schemeClr val="tx1"/>
                </a:solidFill>
              </a:rPr>
              <a:t>Bavli</a:t>
            </a:r>
            <a:r>
              <a:rPr lang="en-US" b="1" dirty="0">
                <a:solidFill>
                  <a:schemeClr val="tx1"/>
                </a:solidFill>
              </a:rPr>
              <a:t>, T.A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1676400"/>
            <a:ext cx="4343400" cy="3048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685800" y="1981200"/>
            <a:ext cx="4038600" cy="2286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85800" y="2362200"/>
            <a:ext cx="3505200" cy="3048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685800" y="2590800"/>
            <a:ext cx="2895600" cy="4572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685800" y="3048000"/>
            <a:ext cx="3505200" cy="3048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685800" y="3505200"/>
            <a:ext cx="1143000" cy="4572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685800" y="4191000"/>
            <a:ext cx="3352800" cy="2286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685800" y="5715000"/>
            <a:ext cx="4419600" cy="3048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685800" y="5943600"/>
            <a:ext cx="1143000" cy="2286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7" name="Rectangle 26"/>
          <p:cNvSpPr/>
          <p:nvPr/>
        </p:nvSpPr>
        <p:spPr>
          <a:xfrm>
            <a:off x="6629400" y="1828800"/>
            <a:ext cx="2362200" cy="381000"/>
          </a:xfrm>
          <a:prstGeom prst="rect">
            <a:avLst/>
          </a:prstGeom>
          <a:solidFill>
            <a:srgbClr val="D7E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12 </a:t>
            </a:r>
            <a:r>
              <a:rPr lang="en-US" b="1" dirty="0" err="1">
                <a:solidFill>
                  <a:schemeClr val="tx1"/>
                </a:solidFill>
              </a:rPr>
              <a:t>Toledano</a:t>
            </a:r>
            <a:r>
              <a:rPr lang="en-US" b="1" dirty="0">
                <a:solidFill>
                  <a:schemeClr val="tx1"/>
                </a:solidFill>
              </a:rPr>
              <a:t>, Holon</a:t>
            </a:r>
            <a:endParaRPr lang="he-IL" b="1" dirty="0">
              <a:solidFill>
                <a:schemeClr val="tx1"/>
              </a:solidFill>
            </a:endParaRPr>
          </a:p>
        </p:txBody>
      </p:sp>
      <p:pic>
        <p:nvPicPr>
          <p:cNvPr id="28" name="Picture 17" descr="MCj042417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033713"/>
            <a:ext cx="639763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rot="5400000" flipH="1" flipV="1">
            <a:off x="5074443" y="1783557"/>
            <a:ext cx="1966913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76800" y="3567113"/>
            <a:ext cx="2362200" cy="381000"/>
          </a:xfrm>
          <a:prstGeom prst="rect">
            <a:avLst/>
          </a:prstGeom>
          <a:solidFill>
            <a:srgbClr val="D7E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12 </a:t>
            </a:r>
            <a:r>
              <a:rPr lang="en-US" b="1" dirty="0" err="1">
                <a:solidFill>
                  <a:schemeClr val="tx1"/>
                </a:solidFill>
              </a:rPr>
              <a:t>Toledano</a:t>
            </a:r>
            <a:r>
              <a:rPr lang="en-US" b="1" dirty="0">
                <a:solidFill>
                  <a:schemeClr val="tx1"/>
                </a:solidFill>
              </a:rPr>
              <a:t>, Holon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29400" y="1371600"/>
            <a:ext cx="2362200" cy="381000"/>
          </a:xfrm>
          <a:prstGeom prst="rect">
            <a:avLst/>
          </a:prstGeom>
          <a:solidFill>
            <a:srgbClr val="D7E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 </a:t>
            </a:r>
            <a:r>
              <a:rPr lang="en-US" b="1" dirty="0" err="1">
                <a:solidFill>
                  <a:schemeClr val="tx1"/>
                </a:solidFill>
              </a:rPr>
              <a:t>Yerushalmi</a:t>
            </a:r>
            <a:r>
              <a:rPr lang="en-US" b="1" dirty="0">
                <a:solidFill>
                  <a:schemeClr val="tx1"/>
                </a:solidFill>
              </a:rPr>
              <a:t>, T.A.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486400" y="19050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b="1"/>
              <a:t>מומו</a:t>
            </a:r>
            <a:endParaRPr lang="en-US" b="1"/>
          </a:p>
        </p:txBody>
      </p:sp>
      <p:sp>
        <p:nvSpPr>
          <p:cNvPr id="35" name="Rectangle 34"/>
          <p:cNvSpPr/>
          <p:nvPr/>
        </p:nvSpPr>
        <p:spPr>
          <a:xfrm>
            <a:off x="685800" y="4800600"/>
            <a:ext cx="1143000" cy="457200"/>
          </a:xfrm>
          <a:prstGeom prst="rect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4876800" y="2590800"/>
            <a:ext cx="2362200" cy="381000"/>
          </a:xfrm>
          <a:prstGeom prst="rect">
            <a:avLst/>
          </a:prstGeom>
          <a:solidFill>
            <a:srgbClr val="D7E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12 </a:t>
            </a:r>
            <a:r>
              <a:rPr lang="en-US" b="1" dirty="0" err="1">
                <a:solidFill>
                  <a:schemeClr val="tx1"/>
                </a:solidFill>
              </a:rPr>
              <a:t>Bavli</a:t>
            </a:r>
            <a:r>
              <a:rPr lang="en-US" b="1" dirty="0">
                <a:solidFill>
                  <a:schemeClr val="tx1"/>
                </a:solidFill>
              </a:rPr>
              <a:t>, Jerusalem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533400" y="6475413"/>
            <a:ext cx="1981200" cy="1587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פלט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72DA47-A57C-45AA-9E68-ACC77D953C33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289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פוליגון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C308C7-571E-4F01-863A-B698DA3A1CE0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7543800" cy="40417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שורת אתחול </a:t>
            </a:r>
            <a:r>
              <a:rPr lang="en-US" smtClean="0"/>
              <a:t>(init line)</a:t>
            </a:r>
            <a:endParaRPr lang="he-IL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ראינו שאת תכונות האובייקט מאתחלים בגוף ה- </a:t>
            </a:r>
            <a:r>
              <a:rPr lang="en-US" dirty="0" err="1" smtClean="0"/>
              <a:t>c’tor</a:t>
            </a:r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ניתן לאתחל את שדות האובייקט לפני הכניסה לגוף ה- </a:t>
            </a:r>
            <a:r>
              <a:rPr lang="en-US" dirty="0" err="1" smtClean="0"/>
              <a:t>c’tor</a:t>
            </a:r>
            <a:r>
              <a:rPr lang="he-IL" dirty="0" smtClean="0"/>
              <a:t>, בשורת האתחול: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pPr lvl="1"/>
            <a:r>
              <a:rPr lang="he-IL" dirty="0" smtClean="0"/>
              <a:t>שורת האתחול מבוצע</a:t>
            </a:r>
            <a:r>
              <a:rPr lang="he-IL" dirty="0"/>
              <a:t>ת</a:t>
            </a:r>
            <a:r>
              <a:rPr lang="he-IL" dirty="0" smtClean="0"/>
              <a:t> לפני הפקודות שבגוף ה- </a:t>
            </a:r>
            <a:r>
              <a:rPr lang="en-US" dirty="0" err="1" smtClean="0"/>
              <a:t>c’tor</a:t>
            </a:r>
            <a:endParaRPr lang="he-IL" dirty="0" smtClean="0"/>
          </a:p>
        </p:txBody>
      </p:sp>
      <p:sp>
        <p:nvSpPr>
          <p:cNvPr id="13316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6D7930-8CC7-4E17-BC72-30510E1578A8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676400"/>
            <a:ext cx="4391025" cy="1752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338" y="4419600"/>
            <a:ext cx="7639050" cy="1371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953000" y="4495800"/>
            <a:ext cx="3429000" cy="381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371600" y="5105400"/>
            <a:ext cx="5791200" cy="381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08150"/>
            <a:ext cx="6781800" cy="49688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e-IL" smtClean="0"/>
              <a:t>דוגמא: פוליגון (2)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539E4E-450C-4158-80AD-A21FB6A3896D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8088" y="49213"/>
            <a:ext cx="6665912" cy="277018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5486400" y="3200400"/>
            <a:ext cx="3276600" cy="762000"/>
          </a:xfrm>
          <a:prstGeom prst="wedgeRectCallout">
            <a:avLst>
              <a:gd name="adj1" fmla="val -89098"/>
              <a:gd name="adj2" fmla="val -16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chemeClr val="tx1"/>
                </a:solidFill>
              </a:rPr>
              <a:t>מעבר  </a:t>
            </a:r>
            <a:r>
              <a:rPr lang="en-US" b="1" dirty="0" err="1">
                <a:solidFill>
                  <a:schemeClr val="tx1"/>
                </a:solidFill>
              </a:rPr>
              <a:t>numOfPoints</a:t>
            </a:r>
            <a:r>
              <a:rPr lang="he-IL" b="1" dirty="0">
                <a:solidFill>
                  <a:schemeClr val="tx1"/>
                </a:solidFill>
              </a:rPr>
              <a:t>  פעמים ב- </a:t>
            </a:r>
            <a:r>
              <a:rPr lang="en-US" b="1" dirty="0">
                <a:solidFill>
                  <a:schemeClr val="tx1"/>
                </a:solidFill>
              </a:rPr>
              <a:t>default </a:t>
            </a:r>
            <a:r>
              <a:rPr lang="en-US" b="1" dirty="0" err="1">
                <a:solidFill>
                  <a:schemeClr val="tx1"/>
                </a:solidFill>
              </a:rPr>
              <a:t>c’tor</a:t>
            </a:r>
            <a:r>
              <a:rPr lang="he-IL" b="1" dirty="0">
                <a:solidFill>
                  <a:schemeClr val="tx1"/>
                </a:solidFill>
              </a:rPr>
              <a:t>  של  </a:t>
            </a:r>
            <a:r>
              <a:rPr lang="en-US" b="1" dirty="0">
                <a:solidFill>
                  <a:schemeClr val="tx1"/>
                </a:solidFill>
              </a:rPr>
              <a:t>Point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38800" y="4343400"/>
            <a:ext cx="3276600" cy="762000"/>
          </a:xfrm>
          <a:prstGeom prst="wedgeRectCallout">
            <a:avLst>
              <a:gd name="adj1" fmla="val -89098"/>
              <a:gd name="adj2" fmla="val -16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 </a:t>
            </a:r>
            <a:r>
              <a:rPr lang="en-US" b="1" dirty="0" err="1"/>
              <a:t>numOfPoints</a:t>
            </a:r>
            <a:r>
              <a:rPr lang="he-IL" b="1" dirty="0"/>
              <a:t>  פעמים ב-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r>
              <a:rPr lang="he-IL" b="1" dirty="0"/>
              <a:t>  של  </a:t>
            </a:r>
            <a:r>
              <a:rPr lang="en-US" b="1" dirty="0"/>
              <a:t>Point</a:t>
            </a:r>
            <a:endParaRPr lang="he-IL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5489864" y="5410200"/>
            <a:ext cx="3276600" cy="762000"/>
          </a:xfrm>
          <a:prstGeom prst="wedgeRectCallout">
            <a:avLst>
              <a:gd name="adj1" fmla="val -140684"/>
              <a:gd name="adj2" fmla="val -87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אופרטור השמה שניתן במתנה מבצע העתקה רדודה של השדות</a:t>
            </a:r>
            <a:endParaRPr lang="he-IL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4172744" y="5908097"/>
            <a:ext cx="3276600" cy="762000"/>
          </a:xfrm>
          <a:prstGeom prst="wedgeRectCallout">
            <a:avLst>
              <a:gd name="adj1" fmla="val -89502"/>
              <a:gd name="adj2" fmla="val 6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נזכור!</a:t>
            </a:r>
          </a:p>
          <a:p>
            <a:pPr algn="ctr">
              <a:defRPr/>
            </a:pPr>
            <a:r>
              <a:rPr lang="he-IL" b="1" dirty="0" smtClean="0"/>
              <a:t>סדר ההריסה הפוך לסדר היצירה</a:t>
            </a:r>
            <a:endParaRPr lang="he-IL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5534891" y="672306"/>
            <a:ext cx="3276600" cy="762000"/>
          </a:xfrm>
          <a:prstGeom prst="wedgeRectCallout">
            <a:avLst>
              <a:gd name="adj1" fmla="val -72185"/>
              <a:gd name="adj2" fmla="val -45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אופרטור השמה שניתן במתנה מבצע העתקה רדודה של השדות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פוליגון (3)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E2CE38-7592-45C7-BE29-F3BDDE8175A4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0"/>
            <a:ext cx="5851525" cy="2667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143000"/>
            <a:ext cx="4224338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6477000" y="5410200"/>
            <a:ext cx="1981200" cy="762000"/>
          </a:xfrm>
          <a:prstGeom prst="wedgeRectCallout">
            <a:avLst>
              <a:gd name="adj1" fmla="val -95229"/>
              <a:gd name="adj2" fmla="val -45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אובייקט זמני!</a:t>
            </a:r>
          </a:p>
          <a:p>
            <a:pPr algn="ctr">
              <a:defRPr/>
            </a:pPr>
            <a:r>
              <a:rPr lang="he-IL" b="1" dirty="0" smtClean="0"/>
              <a:t>ימות בסוף השורה</a:t>
            </a:r>
            <a:endParaRPr lang="he-IL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9753600" y="2253312"/>
            <a:ext cx="1981200" cy="261288"/>
          </a:xfrm>
          <a:prstGeom prst="wedgeRectCallout">
            <a:avLst>
              <a:gd name="adj1" fmla="val -101523"/>
              <a:gd name="adj2" fmla="val -49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נוצר אובייקט זמני</a:t>
            </a:r>
            <a:endParaRPr lang="he-IL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9718964" y="2624247"/>
            <a:ext cx="2244436" cy="261288"/>
          </a:xfrm>
          <a:prstGeom prst="wedgeRectCallout">
            <a:avLst>
              <a:gd name="adj1" fmla="val -147509"/>
              <a:gd name="adj2" fmla="val -76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מת האובייקט הזמני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9871364" y="4267200"/>
            <a:ext cx="3082636" cy="261288"/>
          </a:xfrm>
          <a:prstGeom prst="wedgeRectCallout">
            <a:avLst>
              <a:gd name="adj1" fmla="val -125037"/>
              <a:gd name="adj2" fmla="val -76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 smtClean="0"/>
              <a:t>Points[2]</a:t>
            </a:r>
            <a:endParaRPr lang="he-IL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10023764" y="4658375"/>
            <a:ext cx="3082636" cy="261288"/>
          </a:xfrm>
          <a:prstGeom prst="wedgeRectCallout">
            <a:avLst>
              <a:gd name="adj1" fmla="val -129672"/>
              <a:gd name="adj2" fmla="val -125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 smtClean="0"/>
              <a:t>Points[1]</a:t>
            </a:r>
            <a:endParaRPr lang="he-IL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9904701" y="5076826"/>
            <a:ext cx="3082636" cy="261288"/>
          </a:xfrm>
          <a:prstGeom prst="wedgeRectCallout">
            <a:avLst>
              <a:gd name="adj1" fmla="val -125037"/>
              <a:gd name="adj2" fmla="val -152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 smtClean="0"/>
              <a:t>Points[0]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7A03E4-3287-4942-ADF4-E9FB7091C51D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026" name="Picture 2" descr="https://fbcdn-sphotos-e-a.akamaihd.net/hphotos-ak-ash3/t1/1622691_646133222102226_1217686435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57530"/>
            <a:ext cx="6172200" cy="535747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4800" y="5943600"/>
            <a:ext cx="80010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https://fbcdn-sphotos-e-a.akamaihd.net/hphotos-ak-ash3/t1/1622691_646133222102226_1217686435_n.jpg</a:t>
            </a:r>
            <a:endParaRPr lang="he-IL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פונקציה </a:t>
            </a:r>
            <a:r>
              <a:rPr lang="en-US" smtClean="0"/>
              <a:t>friend</a:t>
            </a:r>
            <a:endParaRPr lang="he-IL" smtClean="0"/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פונקציה </a:t>
            </a:r>
            <a:r>
              <a:rPr lang="he-IL" sz="2800" b="1" dirty="0" smtClean="0"/>
              <a:t>גלובלית</a:t>
            </a:r>
            <a:r>
              <a:rPr lang="he-IL" sz="2800" dirty="0" smtClean="0"/>
              <a:t> (כמו ב- </a:t>
            </a:r>
            <a:r>
              <a:rPr lang="en-US" sz="2800" dirty="0" smtClean="0"/>
              <a:t>C</a:t>
            </a:r>
            <a:r>
              <a:rPr lang="he-IL" sz="2800" dirty="0" smtClean="0"/>
              <a:t>) </a:t>
            </a:r>
            <a:r>
              <a:rPr lang="he-IL" sz="2800" b="1" dirty="0" smtClean="0"/>
              <a:t>שכתובה בתוך המחלקה </a:t>
            </a:r>
            <a:r>
              <a:rPr lang="he-IL" sz="2800" dirty="0" smtClean="0"/>
              <a:t>ורשאית לגשת לתכונות ה- </a:t>
            </a:r>
            <a:r>
              <a:rPr lang="en-US" sz="2800" dirty="0" smtClean="0"/>
              <a:t>private</a:t>
            </a:r>
            <a:r>
              <a:rPr lang="he-IL" sz="2800" dirty="0" smtClean="0"/>
              <a:t> של האובייקט</a:t>
            </a:r>
          </a:p>
          <a:p>
            <a:r>
              <a:rPr lang="he-IL" sz="2800" dirty="0" smtClean="0"/>
              <a:t>כתובה בתוך המחלקה מאחר ולוגית קשורה למחלקה</a:t>
            </a:r>
          </a:p>
          <a:p>
            <a:r>
              <a:rPr lang="he-IL" sz="2800" dirty="0" smtClean="0"/>
              <a:t>נציין את המילה השמורה </a:t>
            </a:r>
            <a:r>
              <a:rPr lang="en-US" sz="2800" b="1" dirty="0" smtClean="0">
                <a:solidFill>
                  <a:srgbClr val="0070C0"/>
                </a:solidFill>
              </a:rPr>
              <a:t>friend</a:t>
            </a:r>
            <a:r>
              <a:rPr lang="he-IL" sz="2800" dirty="0" smtClean="0"/>
              <a:t> לפני הטיפוס המוחזר של הפונקציה</a:t>
            </a:r>
          </a:p>
          <a:p>
            <a:r>
              <a:rPr lang="he-IL" sz="2800" dirty="0" smtClean="0"/>
              <a:t>במקרה בו מפרידים בין המימוש להגדרה, את המילה </a:t>
            </a:r>
            <a:r>
              <a:rPr lang="en-US" sz="2800" b="1" dirty="0" smtClean="0">
                <a:solidFill>
                  <a:srgbClr val="0070C0"/>
                </a:solidFill>
              </a:rPr>
              <a:t>friend</a:t>
            </a:r>
            <a:r>
              <a:rPr lang="he-IL" sz="2800" dirty="0" smtClean="0"/>
              <a:t> כותבים רק בהגדרה ב- </a:t>
            </a:r>
            <a:r>
              <a:rPr lang="en-US" sz="2800" dirty="0" smtClean="0"/>
              <a:t>h</a:t>
            </a:r>
            <a:r>
              <a:rPr lang="he-IL" sz="2800" dirty="0" smtClean="0"/>
              <a:t>, ולא גם במימוש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A7516-E39F-4A00-B4D4-8F995DBF4EC6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e-IL" smtClean="0"/>
              <a:t>דוגמא: פונקציית </a:t>
            </a:r>
            <a:r>
              <a:rPr lang="en-US" smtClean="0"/>
              <a:t>friend</a:t>
            </a:r>
            <a:endParaRPr lang="he-IL" smtClean="0"/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DC61B4-E218-4B09-B77E-A72C515844D7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76413"/>
            <a:ext cx="7391400" cy="48529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914400"/>
            <a:ext cx="7116763" cy="1981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5791200" y="2667000"/>
            <a:ext cx="3048000" cy="914400"/>
          </a:xfrm>
          <a:prstGeom prst="wedgeRectCallout">
            <a:avLst>
              <a:gd name="adj1" fmla="val -124486"/>
              <a:gd name="adj2" fmla="val 57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מאחר וזוהי פונקציה גלובלית, תקבל את 2 האובייקטים </a:t>
            </a:r>
            <a:r>
              <a:rPr lang="he-IL" b="1" dirty="0" smtClean="0"/>
              <a:t>בינהם </a:t>
            </a:r>
            <a:r>
              <a:rPr lang="he-IL" b="1" dirty="0"/>
              <a:t>רוצה להשוות כפרמטרים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581400"/>
            <a:ext cx="8382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410200" y="4800600"/>
            <a:ext cx="3429000" cy="1066800"/>
          </a:xfrm>
          <a:prstGeom prst="wedgeRectCallout">
            <a:avLst>
              <a:gd name="adj1" fmla="val -79871"/>
              <a:gd name="adj2" fmla="val -16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שיטה המשווה בין 2 נקודות, אך זוהי שיטה של המחלקה, ולכן האובייקט הראשון יהיה האובייקט המפעיל, והשני יהיה הפרמטר</a:t>
            </a:r>
          </a:p>
        </p:txBody>
      </p:sp>
      <p:pic>
        <p:nvPicPr>
          <p:cNvPr id="4404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00038"/>
            <a:ext cx="3686175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rot="10800000" flipV="1">
            <a:off x="2667000" y="2133600"/>
            <a:ext cx="3048000" cy="1447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1981200" y="2286000"/>
            <a:ext cx="4114800" cy="2895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2286000" y="2590800"/>
            <a:ext cx="3810000" cy="2590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66800" y="6324600"/>
            <a:ext cx="632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rgbClr val="FFC000"/>
                </a:solidFill>
              </a:rPr>
              <a:t>פונקציית </a:t>
            </a:r>
            <a:r>
              <a:rPr lang="en-US" b="1" dirty="0">
                <a:solidFill>
                  <a:srgbClr val="FFC000"/>
                </a:solidFill>
              </a:rPr>
              <a:t>friend</a:t>
            </a:r>
            <a:r>
              <a:rPr lang="he-IL" b="1" dirty="0">
                <a:solidFill>
                  <a:srgbClr val="FFC000"/>
                </a:solidFill>
              </a:rPr>
              <a:t> לעולם לא תהיה </a:t>
            </a:r>
            <a:r>
              <a:rPr lang="en-US" b="1" dirty="0">
                <a:solidFill>
                  <a:srgbClr val="FFC000"/>
                </a:solidFill>
              </a:rPr>
              <a:t>const</a:t>
            </a:r>
            <a:r>
              <a:rPr lang="he-IL" b="1" dirty="0">
                <a:solidFill>
                  <a:srgbClr val="FFC000"/>
                </a:solidFill>
              </a:rPr>
              <a:t> מאחר ואין אובייקט מפעיל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מחלקת </a:t>
            </a:r>
            <a:r>
              <a:rPr lang="en-US" smtClean="0"/>
              <a:t>friend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מחלקה יכולה "לתת חברות" למחלקה אחרת, ובכך לאפשר למחלקה האחרת לגשת לתכונות ולשיטות ה- </a:t>
            </a:r>
            <a:r>
              <a:rPr lang="en-US" smtClean="0"/>
              <a:t>private</a:t>
            </a:r>
            <a:r>
              <a:rPr lang="he-IL" smtClean="0"/>
              <a:t> של המחלקה</a:t>
            </a:r>
          </a:p>
          <a:p>
            <a:r>
              <a:rPr lang="he-IL" smtClean="0"/>
              <a:t>חברות ב- </a:t>
            </a:r>
            <a:r>
              <a:rPr lang="en-US" smtClean="0"/>
              <a:t>C</a:t>
            </a:r>
            <a:r>
              <a:rPr lang="he-IL" smtClean="0"/>
              <a:t>++ זה כמו בחיים: </a:t>
            </a:r>
            <a:r>
              <a:rPr lang="he-IL" b="1" smtClean="0"/>
              <a:t>חברות נותנים, לא לוקחים</a:t>
            </a:r>
          </a:p>
          <a:p>
            <a:r>
              <a:rPr lang="he-IL" smtClean="0"/>
              <a:t>נמנע משימוש במתן חברות, מאחר וזה נגד הרעיון של הסתרת הנתונים ב- </a:t>
            </a:r>
            <a:r>
              <a:rPr lang="en-US" smtClean="0"/>
              <a:t>Object Oriented</a:t>
            </a:r>
            <a:endParaRPr lang="he-IL" smtClean="0"/>
          </a:p>
          <a:p>
            <a:pPr>
              <a:buFont typeface="Wingdings 2" pitchFamily="18" charset="2"/>
              <a:buNone/>
            </a:pPr>
            <a:endParaRPr lang="he-IL" smtClean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F282-A991-40AA-96C6-2DB6646FD54F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מתן חברות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A41D50-1E3C-4BAC-8195-5ECA197DF45F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6783388" cy="5781675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6705600" y="4572000"/>
            <a:ext cx="2286000" cy="1219200"/>
          </a:xfrm>
          <a:prstGeom prst="wedgeRectCallout">
            <a:avLst>
              <a:gd name="adj1" fmla="val -71944"/>
              <a:gd name="adj2" fmla="val 47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המחלקה </a:t>
            </a:r>
            <a:r>
              <a:rPr lang="en-US" b="1" dirty="0"/>
              <a:t>Circle</a:t>
            </a:r>
            <a:r>
              <a:rPr lang="he-IL" b="1" dirty="0"/>
              <a:t> ניגשת ישירות לתכונות של </a:t>
            </a:r>
            <a:r>
              <a:rPr lang="en-US" b="1" dirty="0"/>
              <a:t>center</a:t>
            </a:r>
            <a:r>
              <a:rPr lang="he-IL" b="1" dirty="0"/>
              <a:t>, וזאת בזכות מתן החברות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3276600"/>
            <a:ext cx="20574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3810000" y="2971800"/>
            <a:ext cx="2362200" cy="685800"/>
          </a:xfrm>
          <a:prstGeom prst="wedgeRectCallout">
            <a:avLst>
              <a:gd name="adj1" fmla="val -92788"/>
              <a:gd name="adj2" fmla="val 33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המחלקה </a:t>
            </a:r>
            <a:r>
              <a:rPr lang="en-US" b="1" dirty="0"/>
              <a:t>Point</a:t>
            </a:r>
            <a:r>
              <a:rPr lang="he-IL" b="1" dirty="0"/>
              <a:t> נותנת חברות למחלקה </a:t>
            </a:r>
            <a:r>
              <a:rPr lang="en-US" b="1" dirty="0"/>
              <a:t>Circle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תכונות סטטיות</a:t>
            </a:r>
            <a:endParaRPr lang="en-US" smtClean="0">
              <a:cs typeface="Arial" charset="0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dirty="0" smtClean="0"/>
              <a:t>תכונת מופע (</a:t>
            </a:r>
            <a:r>
              <a:rPr lang="en-US" dirty="0" smtClean="0">
                <a:cs typeface="Arial" charset="0"/>
              </a:rPr>
              <a:t>Instance Attribute</a:t>
            </a:r>
            <a:r>
              <a:rPr lang="he-IL" dirty="0" smtClean="0"/>
              <a:t>)</a:t>
            </a:r>
          </a:p>
          <a:p>
            <a:pPr lvl="1" eaLnBrk="1" hangingPunct="1"/>
            <a:r>
              <a:rPr lang="he-IL" dirty="0" smtClean="0"/>
              <a:t>עד כה ראינו שתכונה במחלקה משוכפלת עבור כל אובייקט הנוצר מהמחלקה (כלומר לכל אובייקט עותק משלו של השדה בזכרון)</a:t>
            </a:r>
          </a:p>
          <a:p>
            <a:pPr eaLnBrk="1" hangingPunct="1"/>
            <a:r>
              <a:rPr lang="he-IL" dirty="0" smtClean="0"/>
              <a:t>תכונת מחלקה (תכונה סטטית)</a:t>
            </a:r>
          </a:p>
          <a:p>
            <a:pPr lvl="1" eaLnBrk="1" hangingPunct="1"/>
            <a:r>
              <a:rPr lang="he-IL" dirty="0" smtClean="0"/>
              <a:t>תכונה שיש עותק אחד שלה עבור כל האובייקטים מהמחלקה</a:t>
            </a:r>
          </a:p>
          <a:p>
            <a:pPr lvl="1" eaLnBrk="1" hangingPunct="1"/>
            <a:r>
              <a:rPr lang="he-IL" dirty="0" smtClean="0"/>
              <a:t>כל האובייקטים מאותה מחלקה יכולים לקרוא ולשנות תכונה זו</a:t>
            </a:r>
          </a:p>
          <a:p>
            <a:pPr lvl="1" eaLnBrk="1" hangingPunct="1"/>
            <a:r>
              <a:rPr lang="he-IL" dirty="0" smtClean="0"/>
              <a:t>למשל עבור תכונות שלא נרצה שיהיו שונות בין כל האובייקטים, אלא יהיו עם ערך זהה</a:t>
            </a:r>
          </a:p>
          <a:p>
            <a:pPr lvl="1" eaLnBrk="1" hangingPunct="1"/>
            <a:r>
              <a:rPr lang="he-IL" dirty="0" smtClean="0"/>
              <a:t>דוגמאות:</a:t>
            </a:r>
          </a:p>
          <a:p>
            <a:pPr lvl="2" eaLnBrk="1" hangingPunct="1"/>
            <a:r>
              <a:rPr lang="he-IL" dirty="0" smtClean="0"/>
              <a:t>כמות האובייקטים שנוצרו ממחלקה מסויימת</a:t>
            </a:r>
          </a:p>
          <a:p>
            <a:pPr lvl="2" eaLnBrk="1" hangingPunct="1"/>
            <a:r>
              <a:rPr lang="he-IL" dirty="0" smtClean="0"/>
              <a:t>כל הסטודנטים שנוצרים רוצים לדעת מי הסטודנט המצטיין (זהה לכולם)</a:t>
            </a:r>
          </a:p>
          <a:p>
            <a:pPr lvl="1" eaLnBrk="1" hangingPunct="1"/>
            <a:r>
              <a:rPr lang="he-IL" dirty="0" smtClean="0">
                <a:solidFill>
                  <a:srgbClr val="00B050"/>
                </a:solidFill>
              </a:rPr>
              <a:t>תכונה סטטית קיימת עוד לפני שנוצר אפילו אובייקט אחד מהמחלקה</a:t>
            </a:r>
          </a:p>
          <a:p>
            <a:pPr eaLnBrk="1" hangingPunct="1"/>
            <a:endParaRPr lang="en-US" dirty="0" smtClean="0">
              <a:cs typeface="Arial" charset="0"/>
            </a:endParaRPr>
          </a:p>
        </p:txBody>
      </p:sp>
      <p:sp>
        <p:nvSpPr>
          <p:cNvPr id="19458" name="Slide Number Placeholder 2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fld id="{E8258786-C08C-4352-AD12-A50156662B78}" type="slidenum">
              <a:rPr lang="he-IL" smtClean="0"/>
              <a:pPr>
                <a:defRPr/>
              </a:pPr>
              <a:t>37</a:t>
            </a:fld>
            <a:endParaRPr lang="en-US" smtClean="0"/>
          </a:p>
        </p:txBody>
      </p:sp>
      <p:sp>
        <p:nvSpPr>
          <p:cNvPr id="4710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יצירת תכונת </a:t>
            </a:r>
            <a:r>
              <a:rPr lang="en-US" smtClean="0"/>
              <a:t>id</a:t>
            </a:r>
            <a:r>
              <a:rPr lang="he-IL" smtClean="0"/>
              <a:t> אוטומטית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533400" y="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© </a:t>
            </a:r>
            <a:r>
              <a:rPr lang="en-US" dirty="0" err="1" smtClean="0">
                <a:latin typeface="Arial" charset="0"/>
                <a:cs typeface="Arial" charset="0"/>
              </a:rPr>
              <a:t>Keren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Kalif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52400" y="152400"/>
            <a:ext cx="457200" cy="457200"/>
          </a:xfrm>
        </p:spPr>
        <p:txBody>
          <a:bodyPr/>
          <a:lstStyle/>
          <a:p>
            <a:pPr>
              <a:defRPr/>
            </a:pPr>
            <a:fld id="{FF20CC11-1ABC-4ACA-8787-E43F6C8DE47D}" type="slidenum">
              <a:rPr lang="he-IL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25513"/>
            <a:ext cx="5943600" cy="5665787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85800" y="1600200"/>
            <a:ext cx="20574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3810000" y="1295400"/>
            <a:ext cx="2286000" cy="381000"/>
          </a:xfrm>
          <a:prstGeom prst="wedgeRectCallout">
            <a:avLst>
              <a:gd name="adj1" fmla="val -92788"/>
              <a:gd name="adj2" fmla="val 33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הגדרת משתנה סטטי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6324600"/>
            <a:ext cx="25908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3124200" y="4762500"/>
            <a:ext cx="5943600" cy="1828800"/>
          </a:xfrm>
          <a:prstGeom prst="wedgeRectCallout">
            <a:avLst>
              <a:gd name="adj1" fmla="val -58032"/>
              <a:gd name="adj2" fmla="val 32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אתחול המשתנה הסטטי. מאותחל מחוץ למחלקה ולא ב-</a:t>
            </a:r>
            <a:r>
              <a:rPr lang="en-US" b="1" dirty="0" err="1"/>
              <a:t>c’tor</a:t>
            </a:r>
            <a:r>
              <a:rPr lang="he-IL" b="1" dirty="0"/>
              <a:t> משום שאמור להתבצע פעם אחת בלבד, ולא עבור כל </a:t>
            </a:r>
            <a:r>
              <a:rPr lang="he-IL" b="1" dirty="0" smtClean="0"/>
              <a:t>אובייקט.</a:t>
            </a:r>
          </a:p>
          <a:p>
            <a:pPr algn="ctr">
              <a:defRPr/>
            </a:pPr>
            <a:r>
              <a:rPr lang="he-IL" b="1" u="sng" dirty="0" smtClean="0"/>
              <a:t>שימו לב:</a:t>
            </a:r>
            <a:r>
              <a:rPr lang="he-IL" b="1" dirty="0" smtClean="0"/>
              <a:t> שורת איתחול זו תהייה בקובץ </a:t>
            </a:r>
            <a:r>
              <a:rPr lang="en-US" b="1" dirty="0" err="1" smtClean="0"/>
              <a:t>cpp</a:t>
            </a:r>
            <a:r>
              <a:rPr lang="en-US" b="1" dirty="0" smtClean="0"/>
              <a:t> </a:t>
            </a:r>
            <a:r>
              <a:rPr lang="he-IL" b="1" dirty="0" smtClean="0"/>
              <a:t> ולא ב- </a:t>
            </a:r>
            <a:r>
              <a:rPr lang="en-US" b="1" dirty="0" smtClean="0"/>
              <a:t>h</a:t>
            </a:r>
            <a:r>
              <a:rPr lang="he-IL" b="1" dirty="0" smtClean="0"/>
              <a:t>!!!</a:t>
            </a:r>
          </a:p>
          <a:p>
            <a:pPr algn="ctr">
              <a:defRPr/>
            </a:pPr>
            <a:r>
              <a:rPr lang="he-IL" b="1" dirty="0" smtClean="0"/>
              <a:t>לשורה הבאה במקרה זה! יש אותה משמעות:</a:t>
            </a:r>
          </a:p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Person::counter;</a:t>
            </a:r>
            <a:endParaRPr lang="he-IL" b="1" dirty="0"/>
          </a:p>
        </p:txBody>
      </p:sp>
      <p:sp>
        <p:nvSpPr>
          <p:cNvPr id="11" name="Rectangle 10"/>
          <p:cNvSpPr/>
          <p:nvPr/>
        </p:nvSpPr>
        <p:spPr>
          <a:xfrm>
            <a:off x="1676400" y="3429000"/>
            <a:ext cx="11430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ular Callout 11"/>
          <p:cNvSpPr/>
          <p:nvPr/>
        </p:nvSpPr>
        <p:spPr>
          <a:xfrm>
            <a:off x="3276600" y="3124200"/>
            <a:ext cx="2438400" cy="381000"/>
          </a:xfrm>
          <a:prstGeom prst="wedgeRectCallout">
            <a:avLst>
              <a:gd name="adj1" fmla="val -92788"/>
              <a:gd name="adj2" fmla="val 33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שימוש במשתנה הסטטי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438400"/>
            <a:ext cx="2836863" cy="205740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6888" y="1752600"/>
            <a:ext cx="61071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קבוע כמשתנה סטטי במחלקה</a:t>
            </a:r>
            <a:endParaRPr lang="en-US" smtClean="0">
              <a:cs typeface="Arial" charset="0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z="2800" dirty="0" smtClean="0"/>
              <a:t>יתכן ויהיה במחלקה איזשהו ערך קבוע לכלל האובייקטים, ולכן נרצה שהוא יהיה חלק מנתוני המחלקה</a:t>
            </a:r>
          </a:p>
          <a:p>
            <a:pPr lvl="1" eaLnBrk="1" hangingPunct="1"/>
            <a:r>
              <a:rPr lang="he-IL" sz="2800" dirty="0" smtClean="0"/>
              <a:t>מאחר וקבוע זה משותף לכל האובייקטים, ולא נרצה לשכפל העתק שלו עבור כל אובייקט נגדיר אותו כ- </a:t>
            </a:r>
            <a:r>
              <a:rPr lang="en-US" sz="2800" dirty="0" smtClean="0">
                <a:cs typeface="Arial" charset="0"/>
              </a:rPr>
              <a:t>static</a:t>
            </a:r>
            <a:endParaRPr lang="he-IL" sz="2800" dirty="0" smtClean="0"/>
          </a:p>
          <a:p>
            <a:pPr lvl="1" eaLnBrk="1" hangingPunct="1"/>
            <a:r>
              <a:rPr lang="he-IL" sz="2800" dirty="0" smtClean="0"/>
              <a:t>מאחר והוא קבוע ולא נרצה שישנו אותו נגדיר אותו כ- </a:t>
            </a:r>
            <a:r>
              <a:rPr lang="en-US" sz="2800" dirty="0" err="1" smtClean="0">
                <a:cs typeface="Arial" charset="0"/>
              </a:rPr>
              <a:t>const</a:t>
            </a:r>
            <a:endParaRPr lang="he-IL" sz="2800" dirty="0" smtClean="0"/>
          </a:p>
          <a:p>
            <a:pPr lvl="1" eaLnBrk="1" hangingPunct="1"/>
            <a:r>
              <a:rPr lang="he-IL" sz="2800" dirty="0" smtClean="0"/>
              <a:t>מאחר ולא ניתן לשנות את ערכו ניתן להגדיר קבוע זה ב- </a:t>
            </a:r>
            <a:r>
              <a:rPr lang="en-US" sz="2800" dirty="0" smtClean="0">
                <a:cs typeface="Arial" charset="0"/>
              </a:rPr>
              <a:t>public</a:t>
            </a:r>
          </a:p>
        </p:txBody>
      </p:sp>
      <p:sp>
        <p:nvSpPr>
          <p:cNvPr id="22530" name="Slide Number Placeholder 2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fld id="{B6433202-5393-4B09-86FF-499B9525266D}" type="slidenum">
              <a:rPr lang="he-IL" smtClean="0"/>
              <a:pPr>
                <a:defRPr/>
              </a:pPr>
              <a:t>39</a:t>
            </a:fld>
            <a:endParaRPr lang="en-US" smtClean="0"/>
          </a:p>
        </p:txBody>
      </p:sp>
      <p:sp>
        <p:nvSpPr>
          <p:cNvPr id="49157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2057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יתרון נוסף לשורת האתחול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עד כה היינו צריכים לתת לפרמטר שם שונה משם התכונה, אחרת הקומפיילר לא היה יודע מתי אנחנו מתכוונים לתכונה ומתי לפרמטר:</a:t>
            </a:r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r>
              <a:rPr lang="he-IL" smtClean="0"/>
              <a:t>בשימוש ב- </a:t>
            </a:r>
            <a:r>
              <a:rPr lang="en-US" smtClean="0"/>
              <a:t>init line</a:t>
            </a:r>
            <a:r>
              <a:rPr lang="he-IL" smtClean="0"/>
              <a:t> ניתן לקרוא לפרמטרים עם שם משמעותי, כי הקומפיילר יודע להבחין בתפקיד המשתנה עפ"י מיקומו: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EF22F7-F7A5-4EAD-B496-14AB9F4D57E2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767263"/>
            <a:ext cx="6049963" cy="15573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434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2362200"/>
            <a:ext cx="4924425" cy="14906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133600" y="2895600"/>
            <a:ext cx="2057400" cy="381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6629400" y="5410200"/>
            <a:ext cx="2362200" cy="304800"/>
          </a:xfrm>
          <a:prstGeom prst="wedgeRectCallout">
            <a:avLst>
              <a:gd name="adj1" fmla="val -63937"/>
              <a:gd name="adj2" fmla="val -62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בתוך הסוגריים: פרמטר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2667000" y="5410200"/>
            <a:ext cx="2209800" cy="304800"/>
          </a:xfrm>
          <a:prstGeom prst="wedgeRectCallout">
            <a:avLst>
              <a:gd name="adj1" fmla="val 64472"/>
              <a:gd name="adj2" fmla="val -62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מחוץ לסוגריים: תכונה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e-IL" smtClean="0"/>
              <a:t>דוגמא: הגדרת קבוע במחלקה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53F161-C509-4BE8-9055-8DD2D3FA842C}" type="slidenum">
              <a:rPr lang="he-IL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9350"/>
            <a:ext cx="6553200" cy="548005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09600" y="2895600"/>
            <a:ext cx="28956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152400" y="6400800"/>
            <a:ext cx="35052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3810000" y="6019800"/>
            <a:ext cx="2133600" cy="381000"/>
          </a:xfrm>
          <a:prstGeom prst="wedgeRectCallout">
            <a:avLst>
              <a:gd name="adj1" fmla="val -92788"/>
              <a:gd name="adj2" fmla="val 33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אתחול הקבוע הסטטי</a:t>
            </a:r>
            <a:endParaRPr lang="he-IL" b="1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838200"/>
            <a:ext cx="5513388" cy="241935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265613"/>
            <a:ext cx="54864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5257800" y="3505200"/>
            <a:ext cx="2819400" cy="381000"/>
          </a:xfrm>
          <a:prstGeom prst="wedgeRectCallout">
            <a:avLst>
              <a:gd name="adj1" fmla="val -112746"/>
              <a:gd name="adj2" fmla="val -155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הגדרת משתנה סטטי כקבוע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781800" y="1143000"/>
            <a:ext cx="2286000" cy="838200"/>
          </a:xfrm>
          <a:prstGeom prst="wedgeRectCallout">
            <a:avLst>
              <a:gd name="adj1" fmla="val -58592"/>
              <a:gd name="adj2" fmla="val 94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פניה למשתנה הסטטי תהייה דרך: </a:t>
            </a:r>
            <a:r>
              <a:rPr lang="en-US" b="1" i="1" dirty="0" err="1"/>
              <a:t>ClassName</a:t>
            </a:r>
            <a:r>
              <a:rPr lang="en-US" b="1" i="1" dirty="0"/>
              <a:t>::</a:t>
            </a:r>
            <a:endParaRPr lang="he-IL" b="1" dirty="0"/>
          </a:p>
        </p:txBody>
      </p:sp>
      <p:sp>
        <p:nvSpPr>
          <p:cNvPr id="14" name="Rectangle 13"/>
          <p:cNvSpPr/>
          <p:nvPr/>
        </p:nvSpPr>
        <p:spPr>
          <a:xfrm>
            <a:off x="5715000" y="2667000"/>
            <a:ext cx="335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מאחר ומשתנה סטטי הוא גם חלק מנתוני כל אובייקט, ניתן לפנות אליו גם דרך אחד האובייקטים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-3048000" y="5270122"/>
            <a:ext cx="2133600" cy="723900"/>
          </a:xfrm>
          <a:prstGeom prst="wedgeRectCallout">
            <a:avLst>
              <a:gd name="adj1" fmla="val 109554"/>
              <a:gd name="adj2" fmla="val 114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נשים לב לתוספת של ה</a:t>
            </a:r>
            <a:r>
              <a:rPr lang="en-US" b="1" dirty="0" smtClean="0"/>
              <a:t> </a:t>
            </a:r>
            <a:r>
              <a:rPr lang="he-IL" b="1" dirty="0" smtClean="0"/>
              <a:t>–</a:t>
            </a:r>
            <a:r>
              <a:rPr lang="en-US" b="1" dirty="0" smtClean="0"/>
              <a:t> 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שיטות סטטיות</a:t>
            </a:r>
            <a:endParaRPr lang="en-US" smtClean="0"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400" dirty="0" smtClean="0"/>
              <a:t>שיטה סטטית היא שיטה הנכתבת בתוך מחלקה, אך אין צורך לייצר אובייקט על מנת להפעיל אותה</a:t>
            </a:r>
          </a:p>
          <a:p>
            <a:pPr eaLnBrk="1" hangingPunct="1">
              <a:lnSpc>
                <a:spcPct val="90000"/>
              </a:lnSpc>
            </a:pPr>
            <a:r>
              <a:rPr lang="he-IL" sz="2400" dirty="0" smtClean="0"/>
              <a:t>נכתוב שיטה כסטטית במקרה בו אינה מתבססת על נתוניו של אובייקט מסוים, אך קשורה לוגית למחלקה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>
                <a:solidFill>
                  <a:srgbClr val="FF0000"/>
                </a:solidFill>
              </a:rPr>
              <a:t>שיטה סטטית יכולה לגשת למשתנים סטטיים, אך לא למשתנים רגילים (משתני מופע), מאחר ואינה מופעלת בהכרח ע"י אובייקט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>
                <a:solidFill>
                  <a:srgbClr val="FF0000"/>
                </a:solidFill>
              </a:rPr>
              <a:t>שיטה רגילה לעומת זאת יכולה לגשת למשתנים סטטיים</a:t>
            </a:r>
          </a:p>
          <a:p>
            <a:pPr eaLnBrk="1" hangingPunct="1">
              <a:lnSpc>
                <a:spcPct val="90000"/>
              </a:lnSpc>
            </a:pPr>
            <a:r>
              <a:rPr lang="he-IL" sz="2400" dirty="0" smtClean="0"/>
              <a:t>קריאה לשיטה סטטית מתבצעת באמצעות שם המחלקה או באמצעות אובייקט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היתרון: ניתן לקרוא לשיטה עוד לפני שנוצר אפילו אובייקט אחד</a:t>
            </a:r>
          </a:p>
          <a:p>
            <a:pPr eaLnBrk="1" hangingPunct="1">
              <a:lnSpc>
                <a:spcPct val="90000"/>
              </a:lnSpc>
            </a:pPr>
            <a:r>
              <a:rPr lang="he-IL" sz="2400" dirty="0" smtClean="0">
                <a:solidFill>
                  <a:srgbClr val="00B050"/>
                </a:solidFill>
              </a:rPr>
              <a:t>במקרה בו מפרידים את המימוש מההגדרה הציון </a:t>
            </a:r>
            <a:r>
              <a:rPr lang="en-US" sz="2400" dirty="0" smtClean="0">
                <a:solidFill>
                  <a:srgbClr val="00B050"/>
                </a:solidFill>
              </a:rPr>
              <a:t>static</a:t>
            </a:r>
            <a:r>
              <a:rPr lang="he-IL" sz="2400" dirty="0" smtClean="0">
                <a:solidFill>
                  <a:srgbClr val="00B050"/>
                </a:solidFill>
              </a:rPr>
              <a:t> יהיה רק בהגדרה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4578" name="Slide Number Placeholder 2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fld id="{09315215-AF29-40B7-A2B8-4706ADE6E50E}" type="slidenum">
              <a:rPr lang="he-IL" smtClean="0"/>
              <a:pPr>
                <a:defRPr/>
              </a:pPr>
              <a:t>41</a:t>
            </a:fld>
            <a:endParaRPr lang="en-US" smtClean="0"/>
          </a:p>
        </p:txBody>
      </p:sp>
      <p:sp>
        <p:nvSpPr>
          <p:cNvPr id="51205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22098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שיטה סטטית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2D5392-654D-4EFC-90C7-8A27C62C1892}" type="slidenum">
              <a:rPr lang="he-IL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73125"/>
            <a:ext cx="5943600" cy="5756275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09600" y="5743575"/>
            <a:ext cx="27432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4267200" y="5362575"/>
            <a:ext cx="1524000" cy="352425"/>
          </a:xfrm>
          <a:prstGeom prst="wedgeRectCallout">
            <a:avLst>
              <a:gd name="adj1" fmla="val -92788"/>
              <a:gd name="adj2" fmla="val 33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שיטה סטטית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667000"/>
            <a:ext cx="7034213" cy="2287588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066800"/>
            <a:ext cx="45497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429000" y="3124200"/>
            <a:ext cx="25908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3429000" y="3581400"/>
            <a:ext cx="20574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352800" y="4267200"/>
            <a:ext cx="2133600" cy="4572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ular Callout 13"/>
          <p:cNvSpPr/>
          <p:nvPr/>
        </p:nvSpPr>
        <p:spPr>
          <a:xfrm>
            <a:off x="5943600" y="2743200"/>
            <a:ext cx="2895600" cy="381000"/>
          </a:xfrm>
          <a:prstGeom prst="wedgeRectCallout">
            <a:avLst>
              <a:gd name="adj1" fmla="val -92788"/>
              <a:gd name="adj2" fmla="val 33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דרכים לפנות לשיטה הסטטית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שורת אתחול </a:t>
            </a:r>
            <a:r>
              <a:rPr lang="en-US" smtClean="0"/>
              <a:t>(init line)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המצביע </a:t>
            </a:r>
            <a:r>
              <a:rPr lang="en-US" smtClean="0"/>
              <a:t>this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מעבר ב- </a:t>
            </a:r>
            <a:r>
              <a:rPr lang="en-US" smtClean="0"/>
              <a:t>c’tor</a:t>
            </a:r>
            <a:r>
              <a:rPr lang="he-IL" smtClean="0"/>
              <a:t> עבור אובייקטים מוכלים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friend</a:t>
            </a:r>
            <a:r>
              <a:rPr lang="he-IL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פונקצית </a:t>
            </a:r>
            <a:r>
              <a:rPr lang="en-US" smtClean="0"/>
              <a:t>friend</a:t>
            </a:r>
            <a:endParaRPr lang="he-IL" smtClean="0"/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מחלקת </a:t>
            </a:r>
            <a:r>
              <a:rPr lang="en-US" smtClean="0"/>
              <a:t>friend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static</a:t>
            </a:r>
            <a:r>
              <a:rPr lang="he-IL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משתנים סטטיים במחלקה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שיטות סטטיות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</p:txBody>
      </p:sp>
      <p:sp>
        <p:nvSpPr>
          <p:cNvPr id="53252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29B8E5-4835-4CA9-B902-423D883B78D2}" type="slidenum">
              <a:rPr lang="he-IL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תרגול: בהשראת התוכנית "הישרדות" </a:t>
            </a:r>
            <a:endParaRPr lang="en-US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839200" cy="5181600"/>
          </a:xfrm>
        </p:spPr>
        <p:txBody>
          <a:bodyPr/>
          <a:lstStyle/>
          <a:p>
            <a:r>
              <a:rPr lang="he-IL" dirty="0" smtClean="0"/>
              <a:t>יש </a:t>
            </a:r>
            <a:r>
              <a:rPr lang="he-IL" dirty="0"/>
              <a:t>להמשיך תרגיל זה מהפתרון של התרגיל הקודם של "הישרדות</a:t>
            </a:r>
            <a:r>
              <a:rPr lang="he-IL" dirty="0" smtClean="0"/>
              <a:t>"</a:t>
            </a:r>
          </a:p>
          <a:p>
            <a:endParaRPr lang="en-US" dirty="0"/>
          </a:p>
          <a:p>
            <a:pPr marL="517525" lvl="1" indent="-242888">
              <a:buFont typeface="+mj-lt"/>
              <a:buAutoNum type="arabicPeriod"/>
            </a:pPr>
            <a:r>
              <a:rPr lang="he-IL" dirty="0" smtClean="0"/>
              <a:t>כתבו את המחלקה </a:t>
            </a:r>
            <a:r>
              <a:rPr lang="en-US" dirty="0" smtClean="0"/>
              <a:t>Bandana</a:t>
            </a:r>
            <a:r>
              <a:rPr lang="he-IL" dirty="0" smtClean="0"/>
              <a:t>:</a:t>
            </a:r>
            <a:endParaRPr lang="en-US" dirty="0"/>
          </a:p>
          <a:p>
            <a:pPr lvl="2"/>
            <a:r>
              <a:rPr lang="he-IL" dirty="0" smtClean="0"/>
              <a:t>תכונותיה הן: צבע (מחרוזת דינאמית), אורך בס"מ</a:t>
            </a:r>
          </a:p>
          <a:p>
            <a:pPr lvl="2"/>
            <a:r>
              <a:rPr lang="he-IL" dirty="0" smtClean="0"/>
              <a:t>לא ניתן לשנות את התכונות של אובייקט מטיפוס זה</a:t>
            </a:r>
          </a:p>
          <a:p>
            <a:pPr lvl="2"/>
            <a:r>
              <a:rPr lang="he-IL" dirty="0" smtClean="0"/>
              <a:t>עדכנו שלכל שורד יש בנדנה (אובייקט מוכל). כמובן שניתן להחליף לשורד את הבנדנה במידה ועבר שבט.</a:t>
            </a:r>
          </a:p>
          <a:p>
            <a:pPr lvl="2"/>
            <a:endParaRPr lang="en-US" dirty="0"/>
          </a:p>
        </p:txBody>
      </p:sp>
      <p:sp>
        <p:nvSpPr>
          <p:cNvPr id="41989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28E8C7-1704-4A99-915A-50F1E6A4379D}" type="slidenum">
              <a:rPr lang="he-IL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תרגול</a:t>
            </a:r>
            <a:endParaRPr lang="en-US" dirty="0" smtClean="0"/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הורידו את הפרוייקט הבא וכתבו מהו פלט ההרצה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כמובן שאין להריץ את התוכנית על מנת </a:t>
            </a:r>
            <a:r>
              <a:rPr lang="he-IL" smtClean="0"/>
              <a:t>לענות </a:t>
            </a:r>
            <a:r>
              <a:rPr lang="he-IL" smtClean="0">
                <a:sym typeface="Wingdings" pitchFamily="2" charset="2"/>
              </a:rPr>
              <a:t></a:t>
            </a:r>
            <a:endParaRPr lang="he-IL" dirty="0" smtClean="0"/>
          </a:p>
        </p:txBody>
      </p:sp>
      <p:sp>
        <p:nvSpPr>
          <p:cNvPr id="53252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29B8E5-4835-4CA9-B902-423D883B78D2}" type="slidenum">
              <a:rPr lang="he-IL"/>
              <a:pPr>
                <a:defRPr/>
              </a:pPr>
              <a:t>45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351811"/>
              </p:ext>
            </p:extLst>
          </p:nvPr>
        </p:nvGraphicFramePr>
        <p:xfrm>
          <a:off x="2286000" y="2895600"/>
          <a:ext cx="5393267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Packager Shell Object" showAsIcon="1" r:id="rId3" imgW="1981800" imgH="685800" progId="Package">
                  <p:embed/>
                </p:oleObj>
              </mc:Choice>
              <mc:Fallback>
                <p:oleObj name="Packager Shell Object" showAsIcon="1" r:id="rId3" imgW="1981800" imgH="68580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5393267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שורת אתחול </a:t>
            </a:r>
            <a:r>
              <a:rPr lang="he-IL" sz="3600" smtClean="0"/>
              <a:t>(המשך)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>
                <a:solidFill>
                  <a:srgbClr val="00B050"/>
                </a:solidFill>
              </a:rPr>
              <a:t>אם מפרידים בין המימושים לבין הגדרת המחלקה, אזי כתיבת שורת האתחול תהייה </a:t>
            </a:r>
            <a:r>
              <a:rPr lang="he-IL" sz="2800" b="1" dirty="0" smtClean="0">
                <a:solidFill>
                  <a:srgbClr val="00B050"/>
                </a:solidFill>
              </a:rPr>
              <a:t>רק במימוש</a:t>
            </a:r>
            <a:r>
              <a:rPr lang="he-IL" sz="2800" dirty="0" smtClean="0">
                <a:solidFill>
                  <a:srgbClr val="00B050"/>
                </a:solidFill>
              </a:rPr>
              <a:t>, ולא בהגדרה</a:t>
            </a:r>
          </a:p>
          <a:p>
            <a:r>
              <a:rPr lang="he-IL" sz="2800" dirty="0" smtClean="0">
                <a:solidFill>
                  <a:srgbClr val="FF0000"/>
                </a:solidFill>
              </a:rPr>
              <a:t>שורת האתחול היא </a:t>
            </a:r>
            <a:r>
              <a:rPr lang="he-IL" sz="2800" u="sng" dirty="0" smtClean="0">
                <a:solidFill>
                  <a:srgbClr val="FF0000"/>
                </a:solidFill>
              </a:rPr>
              <a:t>כלי לשימוש בבנאים בלבד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FBCAC7-AE78-45A7-B610-BB441F395EC1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המצביע </a:t>
            </a:r>
            <a:r>
              <a:rPr lang="en-US" smtClean="0"/>
              <a:t>this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כאשר אנחנו פונים לאוביקט שהוגדר ב- </a:t>
            </a:r>
            <a:r>
              <a:rPr lang="en-US" dirty="0" smtClean="0"/>
              <a:t>main</a:t>
            </a:r>
            <a:r>
              <a:rPr lang="he-IL" dirty="0" smtClean="0"/>
              <a:t> יש לו שם, ובאמצעות "." או "&lt;-" אנו פונים לתכונותיו</a:t>
            </a:r>
          </a:p>
          <a:p>
            <a:r>
              <a:rPr lang="he-IL" dirty="0" smtClean="0"/>
              <a:t>כאשר אנחנו בקוד של שיטה בתוך המחלקה, שם האובייקט אינו ידוע לשיטה</a:t>
            </a:r>
          </a:p>
          <a:p>
            <a:r>
              <a:rPr lang="he-IL" dirty="0" smtClean="0"/>
              <a:t>תיתכן בעיה כאשר השיטה תרצה להתייחס לאובייקט בכללותו, ולא רק לאחת מתכונותיו, מאחר ואינה יודעת את שמו</a:t>
            </a:r>
          </a:p>
          <a:p>
            <a:pPr lvl="1"/>
            <a:r>
              <a:rPr lang="he-IL" dirty="0" smtClean="0"/>
              <a:t>למשל אם תרצה לשלוח את האובייקט לשיטה אחרת</a:t>
            </a:r>
          </a:p>
          <a:p>
            <a:r>
              <a:rPr lang="he-IL" u="sng" dirty="0" smtClean="0"/>
              <a:t>הפתרון:</a:t>
            </a:r>
            <a:r>
              <a:rPr lang="he-IL" dirty="0" smtClean="0"/>
              <a:t> שימוש </a:t>
            </a:r>
            <a:r>
              <a:rPr lang="he-IL" b="1" u="sng" dirty="0" smtClean="0"/>
              <a:t>במצביע</a:t>
            </a:r>
            <a:r>
              <a:rPr lang="he-IL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this</a:t>
            </a:r>
            <a:r>
              <a:rPr lang="he-IL" dirty="0" smtClean="0"/>
              <a:t>, שזו מילה שמורה בשפה שמשמעותה פניה לאוביקט </a:t>
            </a:r>
            <a:r>
              <a:rPr lang="he-IL" u="sng" dirty="0" smtClean="0"/>
              <a:t>המפעיל</a:t>
            </a:r>
          </a:p>
          <a:p>
            <a:r>
              <a:rPr lang="he-IL" dirty="0" smtClean="0"/>
              <a:t>בעזרת המצביע </a:t>
            </a:r>
            <a:r>
              <a:rPr lang="en-US" dirty="0" smtClean="0"/>
              <a:t>this</a:t>
            </a:r>
            <a:r>
              <a:rPr lang="he-IL" dirty="0" smtClean="0"/>
              <a:t> נוכל לתת שמות משמעותיים למשתנים בשיטות</a:t>
            </a:r>
          </a:p>
          <a:p>
            <a:endParaRPr lang="he-IL" dirty="0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AF99B5-C98D-40F8-BD26-4B6FF052AD0A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המצביע </a:t>
            </a:r>
            <a:r>
              <a:rPr lang="en-US" smtClean="0"/>
              <a:t>this</a:t>
            </a:r>
            <a:endParaRPr lang="he-IL" smtClean="0"/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38FB94-D5F3-426A-AF8F-1C8DA5C14702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19200"/>
            <a:ext cx="6986588" cy="2514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76200" y="2057400"/>
            <a:ext cx="1600200" cy="304800"/>
          </a:xfrm>
          <a:prstGeom prst="wedgeRectCallout">
            <a:avLst>
              <a:gd name="adj1" fmla="val 76722"/>
              <a:gd name="adj2" fmla="val -43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פניה לתכונה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953000" y="1752600"/>
            <a:ext cx="1600200" cy="304800"/>
          </a:xfrm>
          <a:prstGeom prst="wedgeRectCallout">
            <a:avLst>
              <a:gd name="adj1" fmla="val -88552"/>
              <a:gd name="adj2" fmla="val 20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פניה לפרמטר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4038600"/>
            <a:ext cx="6934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/>
              <a:t>במקרה של פרמטר עם שם זהה לתכונה, לפרמטר יש עדיפות בתוך השיטה, ולכן צריך להקפיד לקרוא לתכונה דרך המצביע </a:t>
            </a:r>
            <a:r>
              <a:rPr lang="en-US" sz="2000" b="1" dirty="0"/>
              <a:t>this</a:t>
            </a:r>
            <a:endParaRPr lang="he-IL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828800"/>
            <a:ext cx="15240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הוספת שחקן לקבוצה</a:t>
            </a:r>
            <a:endParaRPr lang="en-US" smtClean="0"/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8CE3B4-8535-41F4-A163-EBB4AD3EACC9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6692900" cy="5688013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953000" y="4495800"/>
            <a:ext cx="3962400" cy="609600"/>
          </a:xfrm>
          <a:prstGeom prst="wedgeRectCallout">
            <a:avLst>
              <a:gd name="adj1" fmla="val -59886"/>
              <a:gd name="adj2" fmla="val -34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>
                <a:solidFill>
                  <a:srgbClr val="FFC000"/>
                </a:solidFill>
              </a:rPr>
              <a:t>אין צורך ב- </a:t>
            </a:r>
            <a:r>
              <a:rPr lang="en-US" b="1" dirty="0">
                <a:solidFill>
                  <a:srgbClr val="FFC000"/>
                </a:solidFill>
              </a:rPr>
              <a:t>copy </a:t>
            </a:r>
            <a:r>
              <a:rPr lang="en-US" b="1" dirty="0" err="1">
                <a:solidFill>
                  <a:srgbClr val="FFC000"/>
                </a:solidFill>
              </a:rPr>
              <a:t>c’tor</a:t>
            </a:r>
            <a:r>
              <a:rPr lang="he-IL" b="1" dirty="0">
                <a:solidFill>
                  <a:srgbClr val="FFC000"/>
                </a:solidFill>
              </a:rPr>
              <a:t> וב- </a:t>
            </a:r>
            <a:r>
              <a:rPr lang="en-US" b="1" dirty="0" err="1">
                <a:solidFill>
                  <a:srgbClr val="FFC000"/>
                </a:solidFill>
              </a:rPr>
              <a:t>d’tor</a:t>
            </a:r>
            <a:r>
              <a:rPr lang="he-IL" b="1" dirty="0">
                <a:solidFill>
                  <a:srgbClr val="FFC000"/>
                </a:solidFill>
              </a:rPr>
              <a:t> מאחר ויש רק מצביע, ללא הקצאה דינאמית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581400" y="1447800"/>
            <a:ext cx="5257800" cy="1447800"/>
          </a:xfrm>
          <a:prstGeom prst="wedgeRectCallout">
            <a:avLst>
              <a:gd name="adj1" fmla="val -66050"/>
              <a:gd name="adj2" fmla="val -20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מאחר ושחקן מכיל קבוצה, וקבוצה מכילה את השחקן, צריך </a:t>
            </a:r>
            <a:r>
              <a:rPr lang="en-US" b="1" dirty="0"/>
              <a:t>include</a:t>
            </a:r>
            <a:r>
              <a:rPr lang="he-IL" b="1" dirty="0"/>
              <a:t> דו-כיווני, מה שייצר שגיאה. </a:t>
            </a:r>
          </a:p>
          <a:p>
            <a:pPr algn="ctr">
              <a:defRPr/>
            </a:pPr>
            <a:r>
              <a:rPr lang="he-IL" b="1" dirty="0"/>
              <a:t>הפתרון הוא באחת המחלקות להחזיק רק מצביע למחלקה השניה ולהשתמש ב- </a:t>
            </a:r>
            <a:r>
              <a:rPr lang="en-US" b="1" dirty="0"/>
              <a:t>forward declaration</a:t>
            </a:r>
            <a:r>
              <a:rPr lang="he-IL" b="1" dirty="0"/>
              <a:t>, שזו הצהרה לקומפיילר שנגדיר את המחלקה בהמשך.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הוספת שחקן לקבוצה (2)</a:t>
            </a:r>
            <a:endParaRPr lang="en-US" smtClean="0"/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668187-48C0-47B8-B3C3-007CECB892F6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756525" cy="508000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26858</TotalTime>
  <Words>2153</Words>
  <Application>Microsoft Office PowerPoint</Application>
  <PresentationFormat>On-screen Show (4:3)</PresentationFormat>
  <Paragraphs>340</Paragraphs>
  <Slides>45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Equity</vt:lpstr>
      <vt:lpstr>Packager Shell Object</vt:lpstr>
      <vt:lpstr>תכנות מכוון עצמים ו- C++ יחידה 05 init line, this, contained class, friend, static</vt:lpstr>
      <vt:lpstr>ביחידה זו נלמד:</vt:lpstr>
      <vt:lpstr>שורת אתחול (init line)</vt:lpstr>
      <vt:lpstr>יתרון נוסף לשורת האתחול</vt:lpstr>
      <vt:lpstr>שורת אתחול (המשך)</vt:lpstr>
      <vt:lpstr>המצביע this</vt:lpstr>
      <vt:lpstr>דוגמא: המצביע this</vt:lpstr>
      <vt:lpstr>דוגמא: הוספת שחקן לקבוצה</vt:lpstr>
      <vt:lpstr>דוגמא: הוספת שחקן לקבוצה (2)</vt:lpstr>
      <vt:lpstr>דוגמא: הוספת שחקן לקבוצה (3)</vt:lpstr>
      <vt:lpstr>דוגמא: הוספת שחקן לקבוצה (4)</vt:lpstr>
      <vt:lpstr>מחלקה המכילה מחלקה אחרת</vt:lpstr>
      <vt:lpstr>דוגמא 1:</vt:lpstr>
      <vt:lpstr>דוגמא 2:</vt:lpstr>
      <vt:lpstr>דוגמא 3:</vt:lpstr>
      <vt:lpstr>סדר האתחול בשורת האתחול</vt:lpstr>
      <vt:lpstr>המעבר ב- copy c’tor של האובייקט המוכל</vt:lpstr>
      <vt:lpstr>דוגמא: מעבר ב- copy c’tor של האובייקט המוכל</vt:lpstr>
      <vt:lpstr>דריסת ה- copy c’tor</vt:lpstr>
      <vt:lpstr>דריסת ה- copy c’tor: גרסא משופרת</vt:lpstr>
      <vt:lpstr>דוגמא: כתובת הסטודנט ובית הספר</vt:lpstr>
      <vt:lpstr>address.cpp</vt:lpstr>
      <vt:lpstr>address.cpp (2)</vt:lpstr>
      <vt:lpstr>student.h</vt:lpstr>
      <vt:lpstr>student.cpp</vt:lpstr>
      <vt:lpstr>main.cpp (ללא הנפשה)</vt:lpstr>
      <vt:lpstr>main.cpp</vt:lpstr>
      <vt:lpstr>פלט</vt:lpstr>
      <vt:lpstr>דוגמא: פוליגון</vt:lpstr>
      <vt:lpstr>דוגמא: פוליגון (2)</vt:lpstr>
      <vt:lpstr>דוגמא: פוליגון (3)</vt:lpstr>
      <vt:lpstr>PowerPoint Presentation</vt:lpstr>
      <vt:lpstr>פונקציה friend</vt:lpstr>
      <vt:lpstr>דוגמא: פונקציית friend</vt:lpstr>
      <vt:lpstr>מחלקת friend</vt:lpstr>
      <vt:lpstr>דוגמא: מתן חברות</vt:lpstr>
      <vt:lpstr>תכונות סטטיות</vt:lpstr>
      <vt:lpstr>דוגמא: יצירת תכונת id אוטומטית</vt:lpstr>
      <vt:lpstr>קבוע כמשתנה סטטי במחלקה</vt:lpstr>
      <vt:lpstr>דוגמא: הגדרת קבוע במחלקה</vt:lpstr>
      <vt:lpstr>שיטות סטטיות</vt:lpstr>
      <vt:lpstr>דוגמא: שיטה סטטית</vt:lpstr>
      <vt:lpstr>ביחידה זו למדנו:</vt:lpstr>
      <vt:lpstr>תרגול: בהשראת התוכנית "הישרדות" </vt:lpstr>
      <vt:lpstr>תרגול</vt:lpstr>
    </vt:vector>
  </TitlesOfParts>
  <Company>Finjan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05- init line + this + contained class + friend + static</dc:title>
  <dc:creator>Keren Kalif</dc:creator>
  <cp:lastModifiedBy>Y-PC</cp:lastModifiedBy>
  <cp:revision>684</cp:revision>
  <dcterms:created xsi:type="dcterms:W3CDTF">2008-06-01T07:12:10Z</dcterms:created>
  <dcterms:modified xsi:type="dcterms:W3CDTF">2015-09-15T15:51:23Z</dcterms:modified>
</cp:coreProperties>
</file>