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50" r:id="rId1"/>
  </p:sldMasterIdLst>
  <p:notesMasterIdLst>
    <p:notesMasterId r:id="rId54"/>
  </p:notesMasterIdLst>
  <p:handoutMasterIdLst>
    <p:handoutMasterId r:id="rId55"/>
  </p:handoutMasterIdLst>
  <p:sldIdLst>
    <p:sldId id="256" r:id="rId2"/>
    <p:sldId id="324" r:id="rId3"/>
    <p:sldId id="348" r:id="rId4"/>
    <p:sldId id="349" r:id="rId5"/>
    <p:sldId id="350" r:id="rId6"/>
    <p:sldId id="365" r:id="rId7"/>
    <p:sldId id="351" r:id="rId8"/>
    <p:sldId id="352" r:id="rId9"/>
    <p:sldId id="353" r:id="rId10"/>
    <p:sldId id="354" r:id="rId11"/>
    <p:sldId id="355" r:id="rId12"/>
    <p:sldId id="356" r:id="rId13"/>
    <p:sldId id="357" r:id="rId14"/>
    <p:sldId id="358" r:id="rId15"/>
    <p:sldId id="395" r:id="rId16"/>
    <p:sldId id="361" r:id="rId17"/>
    <p:sldId id="362" r:id="rId18"/>
    <p:sldId id="364" r:id="rId19"/>
    <p:sldId id="366" r:id="rId20"/>
    <p:sldId id="359" r:id="rId21"/>
    <p:sldId id="369" r:id="rId22"/>
    <p:sldId id="368" r:id="rId23"/>
    <p:sldId id="371" r:id="rId24"/>
    <p:sldId id="360" r:id="rId25"/>
    <p:sldId id="367" r:id="rId26"/>
    <p:sldId id="370" r:id="rId27"/>
    <p:sldId id="373" r:id="rId28"/>
    <p:sldId id="372" r:id="rId29"/>
    <p:sldId id="374" r:id="rId30"/>
    <p:sldId id="375" r:id="rId31"/>
    <p:sldId id="376" r:id="rId32"/>
    <p:sldId id="377" r:id="rId33"/>
    <p:sldId id="378" r:id="rId34"/>
    <p:sldId id="379" r:id="rId35"/>
    <p:sldId id="380" r:id="rId36"/>
    <p:sldId id="389" r:id="rId37"/>
    <p:sldId id="390" r:id="rId38"/>
    <p:sldId id="381" r:id="rId39"/>
    <p:sldId id="383" r:id="rId40"/>
    <p:sldId id="382" r:id="rId41"/>
    <p:sldId id="384" r:id="rId42"/>
    <p:sldId id="385" r:id="rId43"/>
    <p:sldId id="386" r:id="rId44"/>
    <p:sldId id="387" r:id="rId45"/>
    <p:sldId id="388" r:id="rId46"/>
    <p:sldId id="394" r:id="rId47"/>
    <p:sldId id="393" r:id="rId48"/>
    <p:sldId id="396" r:id="rId49"/>
    <p:sldId id="397" r:id="rId50"/>
    <p:sldId id="391" r:id="rId51"/>
    <p:sldId id="347" r:id="rId52"/>
    <p:sldId id="392" r:id="rId5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EA22"/>
    <a:srgbClr val="009900"/>
    <a:srgbClr val="FFFF66"/>
    <a:srgbClr val="14ED03"/>
    <a:srgbClr val="DA14B0"/>
    <a:srgbClr val="FF0000"/>
    <a:srgbClr val="3DB7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338" autoAdjust="0"/>
    <p:restoredTop sz="87722" autoAdjust="0"/>
  </p:normalViewPr>
  <p:slideViewPr>
    <p:cSldViewPr>
      <p:cViewPr varScale="1">
        <p:scale>
          <a:sx n="64" d="100"/>
          <a:sy n="64" d="100"/>
        </p:scale>
        <p:origin x="-195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90" y="252"/>
    </p:cViewPr>
  </p:sorterViewPr>
  <p:notesViewPr>
    <p:cSldViewPr>
      <p:cViewPr varScale="1">
        <p:scale>
          <a:sx n="57" d="100"/>
          <a:sy n="57" d="100"/>
        </p:scale>
        <p:origin x="-252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r>
              <a:rPr lang="en-US"/>
              <a:t>© Keren Kalif</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2330DDD-F5DD-40D1-8166-522F7803D5EA}" type="datetimeFigureOut">
              <a:rPr lang="en-US"/>
              <a:pPr>
                <a:defRPr/>
              </a:pPr>
              <a:t>15-Sep-15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r>
              <a:rPr lang="en-US"/>
              <a:t>© Keren Kalif</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cs typeface="Arial" pitchFamily="34" charset="0"/>
              </a:defRPr>
            </a:lvl1pPr>
          </a:lstStyle>
          <a:p>
            <a:pPr>
              <a:defRPr/>
            </a:pPr>
            <a:fld id="{675B908D-184F-4544-9E88-B2D8EF4C36CC}" type="slidenum">
              <a:rPr lang="he-IL"/>
              <a:pPr>
                <a:defRPr/>
              </a:pPr>
              <a:t>‹#›</a:t>
            </a:fld>
            <a:endParaRPr lang="en-US"/>
          </a:p>
        </p:txBody>
      </p:sp>
    </p:spTree>
    <p:extLst>
      <p:ext uri="{BB962C8B-B14F-4D97-AF65-F5344CB8AC3E}">
        <p14:creationId xmlns:p14="http://schemas.microsoft.com/office/powerpoint/2010/main" val="231529368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r>
              <a:rPr lang="en-US"/>
              <a:t>© Keren Kalif</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B555DADB-A4A9-4903-BE86-C4D60F539EE1}" type="datetimeFigureOut">
              <a:rPr lang="en-US"/>
              <a:pPr>
                <a:defRPr/>
              </a:pPr>
              <a:t>15-Sep-15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r>
              <a:rPr lang="en-US"/>
              <a:t>© Keren Kalif</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cs typeface="Arial" pitchFamily="34" charset="0"/>
              </a:defRPr>
            </a:lvl1pPr>
          </a:lstStyle>
          <a:p>
            <a:pPr>
              <a:defRPr/>
            </a:pPr>
            <a:fld id="{44024789-EB29-48B7-BD7B-CB60DA57D060}" type="slidenum">
              <a:rPr lang="he-IL"/>
              <a:pPr>
                <a:defRPr/>
              </a:pPr>
              <a:t>‹#›</a:t>
            </a:fld>
            <a:endParaRPr lang="en-US"/>
          </a:p>
        </p:txBody>
      </p:sp>
    </p:spTree>
    <p:extLst>
      <p:ext uri="{BB962C8B-B14F-4D97-AF65-F5344CB8AC3E}">
        <p14:creationId xmlns:p14="http://schemas.microsoft.com/office/powerpoint/2010/main" val="223172316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r>
              <a:rPr lang="he-IL" b="1" dirty="0" smtClean="0"/>
              <a:t>מסתבר שכמו בבנאים,  עד שלא נדרוס (את החתימה) של אופרטור ההשמה שניתן במתנה </a:t>
            </a:r>
            <a:r>
              <a:rPr lang="he-IL" b="1" u="sng" dirty="0" smtClean="0"/>
              <a:t>הוא עדיין יהיה זמין למהדר/למתכנת</a:t>
            </a:r>
            <a:r>
              <a:rPr lang="he-IL" b="1" u="none" dirty="0" smtClean="0"/>
              <a:t> </a:t>
            </a:r>
            <a:r>
              <a:rPr lang="he-IL" b="1" dirty="0" smtClean="0"/>
              <a:t>גם</a:t>
            </a:r>
            <a:r>
              <a:rPr lang="he-IL" b="1" baseline="0" dirty="0" smtClean="0"/>
              <a:t> אם מומשו אופרטורי השמה </a:t>
            </a:r>
          </a:p>
          <a:p>
            <a:pPr algn="r"/>
            <a:r>
              <a:rPr lang="he-IL" b="1" baseline="0" dirty="0" smtClean="0"/>
              <a:t>אחרים אך בעלי חתימה אחרת!!</a:t>
            </a:r>
          </a:p>
          <a:p>
            <a:pPr algn="r"/>
            <a:endParaRPr lang="he-IL" b="1" baseline="0" dirty="0" smtClean="0"/>
          </a:p>
          <a:p>
            <a:pPr algn="r"/>
            <a:r>
              <a:rPr lang="he-IL" b="1" baseline="0" dirty="0" smtClean="0"/>
              <a:t>אופרטור ההשמה (שחתימתו היא כשל זה שניתן במתנה!) לא ניתן להורשה!</a:t>
            </a:r>
            <a:endParaRPr lang="en-US" b="1" dirty="0"/>
          </a:p>
        </p:txBody>
      </p:sp>
    </p:spTree>
    <p:extLst>
      <p:ext uri="{BB962C8B-B14F-4D97-AF65-F5344CB8AC3E}">
        <p14:creationId xmlns:p14="http://schemas.microsoft.com/office/powerpoint/2010/main" val="578536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r>
              <a:rPr lang="he-IL" b="1" dirty="0" smtClean="0"/>
              <a:t>שורה  23 ו 24 מדגישות את האמור (לקוח ממבחן) כדלקמן:</a:t>
            </a:r>
          </a:p>
          <a:p>
            <a:pPr algn="r"/>
            <a:endParaRPr lang="he-IL" b="1" dirty="0" smtClean="0"/>
          </a:p>
          <a:p>
            <a:pPr marL="0" marR="0" indent="0" algn="r" defTabSz="914400" rtl="0" eaLnBrk="0" fontAlgn="base" latinLnBrk="0" hangingPunct="0">
              <a:lnSpc>
                <a:spcPct val="100000"/>
              </a:lnSpc>
              <a:spcBef>
                <a:spcPct val="30000"/>
              </a:spcBef>
              <a:spcAft>
                <a:spcPct val="0"/>
              </a:spcAft>
              <a:buClrTx/>
              <a:buSzTx/>
              <a:buFontTx/>
              <a:buNone/>
              <a:tabLst/>
              <a:defRPr/>
            </a:pPr>
            <a:r>
              <a:rPr lang="he-IL" b="1" dirty="0" smtClean="0"/>
              <a:t>מסתבר שכמו בבנאים,  עד שלא נדרוס (את החתימה) של אופרטור ההשמה שניתן במתנה </a:t>
            </a:r>
            <a:r>
              <a:rPr lang="he-IL" b="1" u="sng" dirty="0" smtClean="0"/>
              <a:t>הוא עדיין יהיה זמין למהדר/למתכנת</a:t>
            </a:r>
            <a:r>
              <a:rPr lang="he-IL" b="1" u="none" dirty="0" smtClean="0"/>
              <a:t> </a:t>
            </a:r>
            <a:r>
              <a:rPr lang="he-IL" b="1" dirty="0" smtClean="0"/>
              <a:t>גם</a:t>
            </a:r>
            <a:r>
              <a:rPr lang="he-IL" b="1" baseline="0" dirty="0" smtClean="0"/>
              <a:t> אם מומשו אופרטורי השמה אחרים אך בעלי חתימה אחרת!!</a:t>
            </a:r>
            <a:endParaRPr lang="en-US" b="1" dirty="0" smtClean="0"/>
          </a:p>
          <a:p>
            <a:pPr algn="r"/>
            <a:endParaRPr lang="en-US" b="1" dirty="0"/>
          </a:p>
        </p:txBody>
      </p:sp>
    </p:spTree>
    <p:extLst>
      <p:ext uri="{BB962C8B-B14F-4D97-AF65-F5344CB8AC3E}">
        <p14:creationId xmlns:p14="http://schemas.microsoft.com/office/powerpoint/2010/main" val="76269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Does the compiler generated assignment operator guard against self assignment?</a:t>
            </a:r>
          </a:p>
          <a:p>
            <a:r>
              <a:rPr lang="en-US" sz="1200" b="0" i="0" kern="1200" dirty="0" smtClean="0">
                <a:solidFill>
                  <a:schemeClr val="tx1"/>
                </a:solidFill>
                <a:effectLst/>
                <a:latin typeface="+mn-lt"/>
                <a:ea typeface="+mn-ea"/>
                <a:cs typeface="+mn-cs"/>
              </a:rPr>
              <a:t>No, it does not. It merely performs a member-wise copy, where each member is copied by its own assignment operator (which may also be programmer-declared or compiler-generated).</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http://stackoverflow.com/questions/5608556/assignment-operator-self-assignment</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algn="r"/>
            <a:r>
              <a:rPr lang="he-IL" sz="1200" b="1" i="0" kern="1200" dirty="0" smtClean="0">
                <a:solidFill>
                  <a:schemeClr val="tx1"/>
                </a:solidFill>
                <a:effectLst/>
                <a:latin typeface="+mn-lt"/>
                <a:ea typeface="+mn-ea"/>
                <a:cs typeface="+mn-cs"/>
              </a:rPr>
              <a:t>במילים אחרות</a:t>
            </a:r>
            <a:r>
              <a:rPr lang="he-IL" sz="1200" b="1" i="0" kern="1200" baseline="0" dirty="0" smtClean="0">
                <a:solidFill>
                  <a:schemeClr val="tx1"/>
                </a:solidFill>
                <a:effectLst/>
                <a:latin typeface="+mn-lt"/>
                <a:ea typeface="+mn-ea"/>
                <a:cs typeface="+mn-cs"/>
              </a:rPr>
              <a:t> אופרטור ההשמה שניתן במתנה ע"י המהדר לא בודק האם מועתק אותו אובייקט לעצמו!</a:t>
            </a:r>
          </a:p>
          <a:p>
            <a:pPr algn="r"/>
            <a:endParaRPr lang="he-IL" sz="1200" b="1" i="0" kern="1200" baseline="0" dirty="0" smtClean="0">
              <a:solidFill>
                <a:schemeClr val="tx1"/>
              </a:solidFill>
              <a:effectLst/>
              <a:latin typeface="+mn-lt"/>
              <a:ea typeface="+mn-ea"/>
              <a:cs typeface="+mn-cs"/>
            </a:endParaRPr>
          </a:p>
          <a:p>
            <a:pPr algn="r"/>
            <a:r>
              <a:rPr lang="he-IL" sz="1200" b="1" i="0" kern="1200" baseline="0" dirty="0" smtClean="0">
                <a:solidFill>
                  <a:schemeClr val="tx1"/>
                </a:solidFill>
                <a:effectLst/>
                <a:latin typeface="+mn-lt"/>
                <a:ea typeface="+mn-ea"/>
                <a:cs typeface="+mn-cs"/>
              </a:rPr>
              <a:t>כמו כן מצויין שבעבור כל טיפוס(מובנה או לא) האופרטור ישתמש באופרטור ההשמה שלו, המתנה יקרא להם לבד בין אם נדרסו ובין אם לא לעומת זאת אם אנחנו דרסנו אותו אז נצטרך לקרוא להם בעצמנו בהתאמה!!</a:t>
            </a:r>
            <a:endParaRPr lang="en-US" sz="1200" b="1"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851635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t>Deitel</a:t>
            </a:r>
            <a:r>
              <a:rPr lang="en-US" b="1" dirty="0" smtClean="0"/>
              <a:t> and </a:t>
            </a:r>
            <a:r>
              <a:rPr lang="en-US" b="1" dirty="0" err="1" smtClean="0"/>
              <a:t>Deitel</a:t>
            </a:r>
            <a:r>
              <a:rPr lang="en-US" b="1" dirty="0" smtClean="0"/>
              <a:t> </a:t>
            </a:r>
            <a:r>
              <a:rPr lang="en-US" b="1" dirty="0" err="1" smtClean="0"/>
              <a:t>c++</a:t>
            </a:r>
            <a:r>
              <a:rPr lang="en-US" b="1" dirty="0" smtClean="0"/>
              <a:t> how to… 3th edition, page 546.</a:t>
            </a:r>
          </a:p>
          <a:p>
            <a:endParaRPr lang="en-US" b="1" dirty="0" smtClean="0"/>
          </a:p>
          <a:p>
            <a:r>
              <a:rPr lang="en-US" b="1" dirty="0" smtClean="0"/>
              <a:t>Conversion</a:t>
            </a:r>
            <a:r>
              <a:rPr lang="en-US" b="1" baseline="0" dirty="0" smtClean="0"/>
              <a:t> operator also called cast operator.</a:t>
            </a:r>
            <a:endParaRPr lang="en-US" b="1" dirty="0"/>
          </a:p>
        </p:txBody>
      </p:sp>
    </p:spTree>
    <p:extLst>
      <p:ext uri="{BB962C8B-B14F-4D97-AF65-F5344CB8AC3E}">
        <p14:creationId xmlns:p14="http://schemas.microsoft.com/office/powerpoint/2010/main" val="3690652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r>
              <a:rPr lang="he-IL" b="1" dirty="0" smtClean="0"/>
              <a:t>תחילה</a:t>
            </a:r>
            <a:r>
              <a:rPr lang="he-IL" b="1" baseline="0" dirty="0" smtClean="0"/>
              <a:t> יש מעבר בבנאי מתאים המקבל מספר שלם כפרמטר...נוצר אובייקט זמני!! (טווח החיים שלו הם לשורה זו, שורת ההדפסה)</a:t>
            </a:r>
          </a:p>
          <a:p>
            <a:pPr algn="r"/>
            <a:r>
              <a:rPr lang="he-IL" b="1" baseline="0" dirty="0" smtClean="0"/>
              <a:t>אין פונקציות במחלקה התומכות בהדפסה ולכן המהדר מחפש לעשות המרה מהאובייקט לטיפוס בר הדפסה, יש פונקציית ההמרה </a:t>
            </a:r>
            <a:endParaRPr lang="en-US" b="1" baseline="0" dirty="0" smtClean="0"/>
          </a:p>
          <a:p>
            <a:pPr algn="r"/>
            <a:r>
              <a:rPr lang="en-US" b="1" baseline="0" dirty="0" smtClean="0"/>
              <a:t>Cast</a:t>
            </a:r>
          </a:p>
          <a:p>
            <a:pPr algn="r"/>
            <a:r>
              <a:rPr lang="he-IL" b="1" baseline="0" dirty="0" smtClean="0"/>
              <a:t>שיכולה להמיר לטיפוס בר הדפסה...</a:t>
            </a:r>
          </a:p>
          <a:p>
            <a:pPr algn="r"/>
            <a:endParaRPr lang="he-IL" b="1" baseline="0" dirty="0" smtClean="0"/>
          </a:p>
          <a:p>
            <a:pPr algn="r"/>
            <a:r>
              <a:rPr lang="he-IL" b="1" baseline="0" dirty="0" smtClean="0"/>
              <a:t>הכל נעשה :</a:t>
            </a:r>
          </a:p>
          <a:p>
            <a:pPr algn="r"/>
            <a:r>
              <a:rPr lang="en-US" b="1" baseline="0" dirty="0" smtClean="0"/>
              <a:t>implicit</a:t>
            </a:r>
            <a:endParaRPr lang="en-US" b="1" dirty="0"/>
          </a:p>
        </p:txBody>
      </p:sp>
    </p:spTree>
    <p:extLst>
      <p:ext uri="{BB962C8B-B14F-4D97-AF65-F5344CB8AC3E}">
        <p14:creationId xmlns:p14="http://schemas.microsoft.com/office/powerpoint/2010/main" val="917038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t>Deitel</a:t>
            </a:r>
            <a:r>
              <a:rPr lang="en-US" b="1" baseline="0" dirty="0" smtClean="0"/>
              <a:t> and </a:t>
            </a:r>
            <a:r>
              <a:rPr lang="en-US" b="1" baseline="0" dirty="0" err="1" smtClean="0"/>
              <a:t>deitel</a:t>
            </a:r>
            <a:r>
              <a:rPr lang="en-US" b="1" baseline="0" dirty="0" smtClean="0"/>
              <a:t> </a:t>
            </a:r>
            <a:r>
              <a:rPr lang="en-US" b="1" baseline="0" dirty="0" err="1" smtClean="0"/>
              <a:t>c++</a:t>
            </a:r>
            <a:r>
              <a:rPr lang="en-US" b="1" baseline="0" dirty="0" smtClean="0"/>
              <a:t> 3th </a:t>
            </a:r>
            <a:r>
              <a:rPr lang="en-US" b="1" baseline="0" dirty="0" err="1" smtClean="0"/>
              <a:t>ed</a:t>
            </a:r>
            <a:r>
              <a:rPr lang="en-US" b="1" baseline="0" dirty="0" smtClean="0"/>
              <a:t> , page 546 , </a:t>
            </a:r>
            <a:r>
              <a:rPr lang="en-US" b="1" baseline="0" dirty="0" err="1" smtClean="0"/>
              <a:t>ch</a:t>
            </a:r>
            <a:r>
              <a:rPr lang="en-US" b="1" baseline="0" dirty="0" smtClean="0"/>
              <a:t> Operator Overloading</a:t>
            </a:r>
            <a:endParaRPr lang="en-US" b="1" dirty="0"/>
          </a:p>
        </p:txBody>
      </p:sp>
    </p:spTree>
    <p:extLst>
      <p:ext uri="{BB962C8B-B14F-4D97-AF65-F5344CB8AC3E}">
        <p14:creationId xmlns:p14="http://schemas.microsoft.com/office/powerpoint/2010/main" val="3897203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Tree>
    <p:extLst>
      <p:ext uri="{BB962C8B-B14F-4D97-AF65-F5344CB8AC3E}">
        <p14:creationId xmlns:p14="http://schemas.microsoft.com/office/powerpoint/2010/main" val="3897203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Tree>
    <p:extLst>
      <p:ext uri="{BB962C8B-B14F-4D97-AF65-F5344CB8AC3E}">
        <p14:creationId xmlns:p14="http://schemas.microsoft.com/office/powerpoint/2010/main" val="3897203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fld id="{4ED6E6B3-368C-4524-BA6F-01D006CFB452}" type="datetime1">
              <a:rPr lang="en-US"/>
              <a:pPr>
                <a:defRPr/>
              </a:pPr>
              <a:t>15-Sep-15</a:t>
            </a:fld>
            <a:endParaRPr lang="en-US"/>
          </a:p>
        </p:txBody>
      </p:sp>
      <p:sp>
        <p:nvSpPr>
          <p:cNvPr id="12" name="Footer Placeholder 16"/>
          <p:cNvSpPr>
            <a:spLocks noGrp="1"/>
          </p:cNvSpPr>
          <p:nvPr>
            <p:ph type="ftr" sz="quarter" idx="11"/>
          </p:nvPr>
        </p:nvSpPr>
        <p:spPr/>
        <p:txBody>
          <a:bodyPr/>
          <a:lstStyle>
            <a:lvl1pPr>
              <a:defRPr/>
            </a:lvl1pPr>
          </a:lstStyle>
          <a:p>
            <a:pPr>
              <a:defRPr/>
            </a:pPr>
            <a:r>
              <a:rPr lang="en-US"/>
              <a:t>© Keren Kalif</a:t>
            </a:r>
          </a:p>
        </p:txBody>
      </p:sp>
      <p:sp>
        <p:nvSpPr>
          <p:cNvPr id="13" name="Slide Number Placeholder 28"/>
          <p:cNvSpPr>
            <a:spLocks noGrp="1"/>
          </p:cNvSpPr>
          <p:nvPr>
            <p:ph type="sldNum" sz="quarter" idx="12"/>
          </p:nvPr>
        </p:nvSpPr>
        <p:spPr/>
        <p:txBody>
          <a:bodyPr/>
          <a:lstStyle>
            <a:lvl1pPr>
              <a:defRPr sz="1400">
                <a:solidFill>
                  <a:srgbClr val="FFFFFF"/>
                </a:solidFill>
              </a:defRPr>
            </a:lvl1pPr>
          </a:lstStyle>
          <a:p>
            <a:pPr>
              <a:defRPr/>
            </a:pPr>
            <a:fld id="{396C3C78-6FC1-4403-99D0-70067CC5E171}" type="slidenum">
              <a:rPr lang="he-IL"/>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6702228B-C014-41F3-B7A6-682B95586604}" type="datetime1">
              <a:rPr lang="en-US"/>
              <a:pPr>
                <a:defRPr/>
              </a:pPr>
              <a:t>15-Sep-15</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r>
              <a:rPr lang="en-US"/>
              <a:t>© Keren Kalif</a:t>
            </a:r>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23F546BA-9DEF-44BE-B742-5FF9D43E49D3}" type="slidenum">
              <a:rPr lang="he-IL"/>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2"/>
          <p:cNvSpPr>
            <a:spLocks noGrp="1"/>
          </p:cNvSpPr>
          <p:nvPr>
            <p:ph type="ftr" sz="quarter" idx="10"/>
          </p:nvPr>
        </p:nvSpPr>
        <p:spPr>
          <a:xfrm>
            <a:off x="7239000" y="6324600"/>
            <a:ext cx="3962400" cy="457200"/>
          </a:xfrm>
        </p:spPr>
        <p:txBody>
          <a:bodyPr/>
          <a:lstStyle>
            <a:lvl1pPr>
              <a:defRPr/>
            </a:lvl1pPr>
          </a:lstStyle>
          <a:p>
            <a:pPr>
              <a:defRPr/>
            </a:pPr>
            <a:r>
              <a:rPr lang="en-US"/>
              <a:t>© </a:t>
            </a:r>
            <a:r>
              <a:rPr lang="en-US" err="1"/>
              <a:t>Keren</a:t>
            </a:r>
            <a:r>
              <a:rPr lang="en-US"/>
              <a:t> </a:t>
            </a:r>
            <a:r>
              <a:rPr lang="en-US" err="1"/>
              <a:t>Kalif</a:t>
            </a:r>
            <a:endParaRPr lang="en-US"/>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77E0C093-E8AE-469D-B328-AF68F93FFC08}" type="slidenum">
              <a:rPr lang="he-IL"/>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6ECE38F4-4CD6-4DB3-B651-C9449AB74FE8}" type="datetime1">
              <a:rPr lang="en-US"/>
              <a:pPr>
                <a:defRPr/>
              </a:pPr>
              <a:t>15-Sep-15</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 Keren Kalif</a:t>
            </a:r>
          </a:p>
        </p:txBody>
      </p:sp>
      <p:sp>
        <p:nvSpPr>
          <p:cNvPr id="6" name="Slide Number Placeholder 22"/>
          <p:cNvSpPr>
            <a:spLocks noGrp="1"/>
          </p:cNvSpPr>
          <p:nvPr>
            <p:ph type="sldNum" sz="quarter" idx="12"/>
          </p:nvPr>
        </p:nvSpPr>
        <p:spPr/>
        <p:txBody>
          <a:bodyPr/>
          <a:lstStyle>
            <a:lvl1pPr>
              <a:defRPr/>
            </a:lvl1pPr>
          </a:lstStyle>
          <a:p>
            <a:pPr>
              <a:defRPr/>
            </a:pPr>
            <a:fld id="{B1E52A04-141E-4BE8-9770-019EDC4B8C95}" type="slidenum">
              <a:rPr lang="he-IL"/>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A6F0F184-3419-45D5-A846-7462774F3842}" type="datetime1">
              <a:rPr lang="en-US"/>
              <a:pPr>
                <a:defRPr/>
              </a:pPr>
              <a:t>15-Sep-15</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 Keren Kalif</a:t>
            </a:r>
          </a:p>
        </p:txBody>
      </p:sp>
      <p:sp>
        <p:nvSpPr>
          <p:cNvPr id="6" name="Slide Number Placeholder 22"/>
          <p:cNvSpPr>
            <a:spLocks noGrp="1"/>
          </p:cNvSpPr>
          <p:nvPr>
            <p:ph type="sldNum" sz="quarter" idx="12"/>
          </p:nvPr>
        </p:nvSpPr>
        <p:spPr/>
        <p:txBody>
          <a:bodyPr/>
          <a:lstStyle>
            <a:lvl1pPr>
              <a:defRPr/>
            </a:lvl1pPr>
          </a:lstStyle>
          <a:p>
            <a:pPr>
              <a:defRPr/>
            </a:pPr>
            <a:fld id="{493DC522-84FD-4C98-97F2-496573A21975}" type="slidenum">
              <a:rPr lang="he-IL"/>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fld id="{2BA36F8D-85D2-4848-83D7-303186D16C47}" type="datetime1">
              <a:rPr lang="en-US"/>
              <a:pPr>
                <a:defRPr/>
              </a:pPr>
              <a:t>15-Sep-15</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r>
              <a:rPr lang="en-US"/>
              <a:t>© Keren Kalif</a:t>
            </a:r>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BA42833E-8853-49F7-B516-34369ADB786C}" type="slidenum">
              <a:rPr lang="he-IL"/>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991B8FE3-280B-4BCC-BD77-82E7C6531914}" type="datetime1">
              <a:rPr lang="en-US"/>
              <a:pPr>
                <a:defRPr/>
              </a:pPr>
              <a:t>15-Sep-15</a:t>
            </a:fld>
            <a:endParaRPr lang="en-US"/>
          </a:p>
        </p:txBody>
      </p:sp>
      <p:sp>
        <p:nvSpPr>
          <p:cNvPr id="6" name="Footer Placeholder 2"/>
          <p:cNvSpPr>
            <a:spLocks noGrp="1"/>
          </p:cNvSpPr>
          <p:nvPr>
            <p:ph type="ftr" sz="quarter" idx="11"/>
          </p:nvPr>
        </p:nvSpPr>
        <p:spPr/>
        <p:txBody>
          <a:bodyPr/>
          <a:lstStyle>
            <a:lvl1pPr>
              <a:defRPr/>
            </a:lvl1pPr>
          </a:lstStyle>
          <a:p>
            <a:pPr>
              <a:defRPr/>
            </a:pPr>
            <a:r>
              <a:rPr lang="en-US"/>
              <a:t>© Keren Kalif</a:t>
            </a:r>
          </a:p>
        </p:txBody>
      </p:sp>
      <p:sp>
        <p:nvSpPr>
          <p:cNvPr id="7" name="Slide Number Placeholder 22"/>
          <p:cNvSpPr>
            <a:spLocks noGrp="1"/>
          </p:cNvSpPr>
          <p:nvPr>
            <p:ph type="sldNum" sz="quarter" idx="12"/>
          </p:nvPr>
        </p:nvSpPr>
        <p:spPr/>
        <p:txBody>
          <a:bodyPr/>
          <a:lstStyle>
            <a:lvl1pPr>
              <a:defRPr/>
            </a:lvl1pPr>
          </a:lstStyle>
          <a:p>
            <a:pPr>
              <a:defRPr/>
            </a:pPr>
            <a:fld id="{F0333A1B-31B0-490B-A05F-1DE708939745}" type="slidenum">
              <a:rPr lang="he-IL"/>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702163F9-56B9-4B0C-8F1A-B876178A689C}" type="datetime1">
              <a:rPr lang="en-US"/>
              <a:pPr>
                <a:defRPr/>
              </a:pPr>
              <a:t>15-Sep-15</a:t>
            </a:fld>
            <a:endParaRPr lang="en-US"/>
          </a:p>
        </p:txBody>
      </p:sp>
      <p:sp>
        <p:nvSpPr>
          <p:cNvPr id="8" name="Footer Placeholder 2"/>
          <p:cNvSpPr>
            <a:spLocks noGrp="1"/>
          </p:cNvSpPr>
          <p:nvPr>
            <p:ph type="ftr" sz="quarter" idx="11"/>
          </p:nvPr>
        </p:nvSpPr>
        <p:spPr/>
        <p:txBody>
          <a:bodyPr/>
          <a:lstStyle>
            <a:lvl1pPr>
              <a:defRPr/>
            </a:lvl1pPr>
          </a:lstStyle>
          <a:p>
            <a:pPr>
              <a:defRPr/>
            </a:pPr>
            <a:r>
              <a:rPr lang="en-US"/>
              <a:t>© Keren Kalif</a:t>
            </a:r>
          </a:p>
        </p:txBody>
      </p:sp>
      <p:sp>
        <p:nvSpPr>
          <p:cNvPr id="9" name="Slide Number Placeholder 22"/>
          <p:cNvSpPr>
            <a:spLocks noGrp="1"/>
          </p:cNvSpPr>
          <p:nvPr>
            <p:ph type="sldNum" sz="quarter" idx="12"/>
          </p:nvPr>
        </p:nvSpPr>
        <p:spPr/>
        <p:txBody>
          <a:bodyPr/>
          <a:lstStyle>
            <a:lvl1pPr>
              <a:defRPr/>
            </a:lvl1pPr>
          </a:lstStyle>
          <a:p>
            <a:pPr>
              <a:defRPr/>
            </a:pPr>
            <a:fld id="{C39E58DC-05F9-47C0-AA47-173BC2D6E2ED}" type="slidenum">
              <a:rPr lang="he-IL"/>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51816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F3475786-00F5-4611-B528-F4272E23FD63}" type="slidenum">
              <a:rPr lang="he-IL"/>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772400" cy="1143000"/>
          </a:xfrm>
        </p:spPr>
        <p:txBody>
          <a:bodyPr/>
          <a:lstStyle>
            <a:lvl1pPr algn="r">
              <a:defRPr/>
            </a:lvl1pPr>
          </a:lstStyle>
          <a:p>
            <a:r>
              <a:rPr lang="en-US" smtClean="0"/>
              <a:t>Click to edit Master title style</a:t>
            </a:r>
            <a:endParaRPr lang="he-IL"/>
          </a:p>
        </p:txBody>
      </p:sp>
      <p:sp>
        <p:nvSpPr>
          <p:cNvPr id="3" name="Footer Placeholder 3"/>
          <p:cNvSpPr>
            <a:spLocks noGrp="1"/>
          </p:cNvSpPr>
          <p:nvPr>
            <p:ph type="ftr" sz="quarter" idx="10"/>
          </p:nvPr>
        </p:nvSpPr>
        <p:spPr>
          <a:xfrm>
            <a:off x="7239000" y="6248400"/>
            <a:ext cx="3962400" cy="457200"/>
          </a:xfrm>
        </p:spPr>
        <p:txBody>
          <a:bodyPr/>
          <a:lstStyle>
            <a:lvl1pPr>
              <a:defRPr/>
            </a:lvl1pPr>
          </a:lstStyle>
          <a:p>
            <a:pPr>
              <a:defRPr/>
            </a:pPr>
            <a:r>
              <a:rPr lang="en-US"/>
              <a:t>© Keren Kalif</a:t>
            </a:r>
          </a:p>
        </p:txBody>
      </p:sp>
      <p:sp>
        <p:nvSpPr>
          <p:cNvPr id="4" name="Slide Number Placeholder 4"/>
          <p:cNvSpPr>
            <a:spLocks noGrp="1"/>
          </p:cNvSpPr>
          <p:nvPr>
            <p:ph type="sldNum" sz="quarter" idx="11"/>
          </p:nvPr>
        </p:nvSpPr>
        <p:spPr>
          <a:xfrm>
            <a:off x="8458200" y="6172200"/>
            <a:ext cx="457200" cy="457200"/>
          </a:xfrm>
        </p:spPr>
        <p:txBody>
          <a:bodyPr/>
          <a:lstStyle>
            <a:lvl1pPr>
              <a:defRPr/>
            </a:lvl1pPr>
          </a:lstStyle>
          <a:p>
            <a:pPr>
              <a:defRPr/>
            </a:pPr>
            <a:fld id="{799FC2BD-9A4B-46B8-84F1-7ADCCF6D4EC7}" type="slidenum">
              <a:rPr lang="he-IL"/>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a:xfrm>
            <a:off x="7315200" y="6324600"/>
            <a:ext cx="3962400" cy="457200"/>
          </a:xfrm>
        </p:spPr>
        <p:txBody>
          <a:bodyPr/>
          <a:lstStyle>
            <a:lvl1pPr>
              <a:defRPr/>
            </a:lvl1pPr>
          </a:lstStyle>
          <a:p>
            <a:pPr>
              <a:defRPr/>
            </a:pPr>
            <a:r>
              <a:rPr lang="en-US"/>
              <a:t>© Keren Kalif</a:t>
            </a:r>
          </a:p>
        </p:txBody>
      </p:sp>
      <p:sp>
        <p:nvSpPr>
          <p:cNvPr id="3" name="Slide Number Placeholder 3"/>
          <p:cNvSpPr>
            <a:spLocks noGrp="1"/>
          </p:cNvSpPr>
          <p:nvPr>
            <p:ph type="sldNum" sz="quarter" idx="11"/>
          </p:nvPr>
        </p:nvSpPr>
        <p:spPr>
          <a:xfrm>
            <a:off x="8534400" y="6248400"/>
            <a:ext cx="457200" cy="457200"/>
          </a:xfrm>
        </p:spPr>
        <p:txBody>
          <a:bodyPr/>
          <a:lstStyle>
            <a:lvl1pPr>
              <a:defRPr/>
            </a:lvl1pPr>
          </a:lstStyle>
          <a:p>
            <a:pPr>
              <a:defRPr/>
            </a:pPr>
            <a:fld id="{DEBFCA15-5F4D-41A0-9451-9646254C8CAD}" type="slidenum">
              <a:rPr lang="he-IL"/>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fld id="{BB6FE4A5-ACAD-4DD7-BC0C-0C689208B263}" type="datetime1">
              <a:rPr lang="en-US"/>
              <a:pPr>
                <a:defRPr/>
              </a:pPr>
              <a:t>15-Sep-15</a:t>
            </a:fld>
            <a:endParaRPr lang="en-US"/>
          </a:p>
        </p:txBody>
      </p:sp>
      <p:sp>
        <p:nvSpPr>
          <p:cNvPr id="8" name="Footer Placeholder 5"/>
          <p:cNvSpPr>
            <a:spLocks noGrp="1"/>
          </p:cNvSpPr>
          <p:nvPr>
            <p:ph type="ftr" sz="quarter" idx="11"/>
          </p:nvPr>
        </p:nvSpPr>
        <p:spPr/>
        <p:txBody>
          <a:bodyPr/>
          <a:lstStyle>
            <a:lvl1pPr>
              <a:defRPr/>
            </a:lvl1pPr>
          </a:lstStyle>
          <a:p>
            <a:pPr>
              <a:defRPr/>
            </a:pPr>
            <a:r>
              <a:rPr lang="en-US"/>
              <a:t>© Keren Kalif</a:t>
            </a:r>
          </a:p>
        </p:txBody>
      </p:sp>
      <p:sp>
        <p:nvSpPr>
          <p:cNvPr id="9" name="Slide Number Placeholder 6"/>
          <p:cNvSpPr>
            <a:spLocks noGrp="1"/>
          </p:cNvSpPr>
          <p:nvPr>
            <p:ph type="sldNum" sz="quarter" idx="12"/>
          </p:nvPr>
        </p:nvSpPr>
        <p:spPr/>
        <p:txBody>
          <a:bodyPr/>
          <a:lstStyle>
            <a:lvl1pPr>
              <a:defRPr/>
            </a:lvl1pPr>
          </a:lstStyle>
          <a:p>
            <a:pPr>
              <a:defRPr/>
            </a:pPr>
            <a:fld id="{098D8C2B-6026-42FB-8690-620CA9CA470F}" type="slidenum">
              <a:rPr lang="he-IL"/>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latin typeface="Arial" pitchFamily="34" charset="0"/>
                <a:cs typeface="Arial" pitchFamily="34" charset="0"/>
              </a:defRPr>
            </a:lvl1pPr>
          </a:lstStyle>
          <a:p>
            <a:pPr>
              <a:defRPr/>
            </a:pPr>
            <a:fld id="{4C839C4D-2E0C-4F53-9447-C7E68B48552E}" type="datetime1">
              <a:rPr lang="en-US"/>
              <a:pPr>
                <a:defRPr/>
              </a:pPr>
              <a:t>15-Sep-15</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latin typeface="Arial" pitchFamily="34" charset="0"/>
                <a:cs typeface="Arial" pitchFamily="34" charset="0"/>
              </a:defRPr>
            </a:lvl1pPr>
          </a:lstStyle>
          <a:p>
            <a:pPr>
              <a:defRPr/>
            </a:pPr>
            <a:r>
              <a:rPr lang="en-US"/>
              <a:t>© Keren Kalif</a:t>
            </a: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F881AC09-ABC2-48F4-AACD-EB8FD0064CEA}" type="slidenum">
              <a:rPr lang="he-IL"/>
              <a:pPr>
                <a:defRPr/>
              </a:pPr>
              <a:t>‹#›</a:t>
            </a:fld>
            <a:endParaRPr lang="en-US"/>
          </a:p>
        </p:txBody>
      </p:sp>
    </p:spTree>
  </p:cSld>
  <p:clrMap bg1="lt1" tx1="dk1" bg2="lt2" tx2="dk2" accent1="accent1" accent2="accent2" accent3="accent3" accent4="accent4" accent5="accent5" accent6="accent6" hlink="hlink" folHlink="folHlink"/>
  <p:sldLayoutIdLst>
    <p:sldLayoutId id="2147484131" r:id="rId1"/>
    <p:sldLayoutId id="2147484127" r:id="rId2"/>
    <p:sldLayoutId id="2147484132" r:id="rId3"/>
    <p:sldLayoutId id="2147484128" r:id="rId4"/>
    <p:sldLayoutId id="2147484129" r:id="rId5"/>
    <p:sldLayoutId id="2147484133" r:id="rId6"/>
    <p:sldLayoutId id="2147484134" r:id="rId7"/>
    <p:sldLayoutId id="2147484135" r:id="rId8"/>
    <p:sldLayoutId id="2147484136" r:id="rId9"/>
    <p:sldLayoutId id="2147484137" r:id="rId10"/>
    <p:sldLayoutId id="2147484138" r:id="rId11"/>
    <p:sldLayoutId id="2147484130" r:id="rId12"/>
  </p:sldLayoutIdLst>
  <p:hf hdr="0" dt="0"/>
  <p:txStyles>
    <p:titleStyle>
      <a:lvl1pPr algn="l" rtl="1" eaLnBrk="0" fontAlgn="base" hangingPunct="0">
        <a:spcBef>
          <a:spcPct val="0"/>
        </a:spcBef>
        <a:spcAft>
          <a:spcPct val="0"/>
        </a:spcAft>
        <a:defRPr sz="4000" kern="1200">
          <a:solidFill>
            <a:schemeClr val="tx2"/>
          </a:solidFill>
          <a:latin typeface="+mj-lt"/>
          <a:ea typeface="+mj-ea"/>
          <a:cs typeface="+mj-cs"/>
        </a:defRPr>
      </a:lvl1pPr>
      <a:lvl2pPr algn="l" rtl="1" eaLnBrk="0" fontAlgn="base" hangingPunct="0">
        <a:spcBef>
          <a:spcPct val="0"/>
        </a:spcBef>
        <a:spcAft>
          <a:spcPct val="0"/>
        </a:spcAft>
        <a:defRPr sz="4000">
          <a:solidFill>
            <a:schemeClr val="tx2"/>
          </a:solidFill>
          <a:latin typeface="Arial" pitchFamily="34" charset="0"/>
        </a:defRPr>
      </a:lvl2pPr>
      <a:lvl3pPr algn="l" rtl="1" eaLnBrk="0" fontAlgn="base" hangingPunct="0">
        <a:spcBef>
          <a:spcPct val="0"/>
        </a:spcBef>
        <a:spcAft>
          <a:spcPct val="0"/>
        </a:spcAft>
        <a:defRPr sz="4000">
          <a:solidFill>
            <a:schemeClr val="tx2"/>
          </a:solidFill>
          <a:latin typeface="Arial" pitchFamily="34" charset="0"/>
        </a:defRPr>
      </a:lvl3pPr>
      <a:lvl4pPr algn="l" rtl="1" eaLnBrk="0" fontAlgn="base" hangingPunct="0">
        <a:spcBef>
          <a:spcPct val="0"/>
        </a:spcBef>
        <a:spcAft>
          <a:spcPct val="0"/>
        </a:spcAft>
        <a:defRPr sz="4000">
          <a:solidFill>
            <a:schemeClr val="tx2"/>
          </a:solidFill>
          <a:latin typeface="Arial" pitchFamily="34" charset="0"/>
        </a:defRPr>
      </a:lvl4pPr>
      <a:lvl5pPr algn="l" rtl="1" eaLnBrk="0" fontAlgn="base" hangingPunct="0">
        <a:spcBef>
          <a:spcPct val="0"/>
        </a:spcBef>
        <a:spcAft>
          <a:spcPct val="0"/>
        </a:spcAft>
        <a:defRPr sz="4000">
          <a:solidFill>
            <a:schemeClr val="tx2"/>
          </a:solidFill>
          <a:latin typeface="Arial" pitchFamily="34" charset="0"/>
        </a:defRPr>
      </a:lvl5pPr>
      <a:lvl6pPr marL="457200" algn="l" rtl="1" fontAlgn="base">
        <a:spcBef>
          <a:spcPct val="0"/>
        </a:spcBef>
        <a:spcAft>
          <a:spcPct val="0"/>
        </a:spcAft>
        <a:defRPr sz="4000">
          <a:solidFill>
            <a:schemeClr val="tx2"/>
          </a:solidFill>
          <a:latin typeface="Franklin Gothic Book" pitchFamily="34" charset="0"/>
        </a:defRPr>
      </a:lvl6pPr>
      <a:lvl7pPr marL="914400" algn="l" rtl="1" fontAlgn="base">
        <a:spcBef>
          <a:spcPct val="0"/>
        </a:spcBef>
        <a:spcAft>
          <a:spcPct val="0"/>
        </a:spcAft>
        <a:defRPr sz="4000">
          <a:solidFill>
            <a:schemeClr val="tx2"/>
          </a:solidFill>
          <a:latin typeface="Franklin Gothic Book" pitchFamily="34" charset="0"/>
        </a:defRPr>
      </a:lvl7pPr>
      <a:lvl8pPr marL="1371600" algn="l" rtl="1" fontAlgn="base">
        <a:spcBef>
          <a:spcPct val="0"/>
        </a:spcBef>
        <a:spcAft>
          <a:spcPct val="0"/>
        </a:spcAft>
        <a:defRPr sz="4000">
          <a:solidFill>
            <a:schemeClr val="tx2"/>
          </a:solidFill>
          <a:latin typeface="Franklin Gothic Book" pitchFamily="34" charset="0"/>
        </a:defRPr>
      </a:lvl8pPr>
      <a:lvl9pPr marL="1828800" algn="l" rtl="1" fontAlgn="base">
        <a:spcBef>
          <a:spcPct val="0"/>
        </a:spcBef>
        <a:spcAft>
          <a:spcPct val="0"/>
        </a:spcAft>
        <a:defRPr sz="4000">
          <a:solidFill>
            <a:schemeClr val="tx2"/>
          </a:solidFill>
          <a:latin typeface="Franklin Gothic Book" pitchFamily="34" charset="0"/>
        </a:defRPr>
      </a:lvl9pPr>
    </p:titleStyle>
    <p:bodyStyle>
      <a:lvl1pPr marL="273050" indent="-273050" algn="r" rtl="1"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r" rtl="1"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r" rtl="1" eaLnBrk="0" fontAlgn="base" hangingPunct="0">
        <a:spcBef>
          <a:spcPts val="375"/>
        </a:spcBef>
        <a:spcAft>
          <a:spcPct val="0"/>
        </a:spcAft>
        <a:buClr>
          <a:srgbClr val="AEC7D0"/>
        </a:buClr>
        <a:buSzPct val="85000"/>
        <a:buFont typeface="Wingdings 2" pitchFamily="18" charset="2"/>
        <a:buChar char=""/>
        <a:defRPr sz="2000" kern="1200">
          <a:solidFill>
            <a:schemeClr val="tx1"/>
          </a:solidFill>
          <a:latin typeface="+mn-lt"/>
          <a:ea typeface="+mn-ea"/>
          <a:cs typeface="+mn-cs"/>
        </a:defRPr>
      </a:lvl3pPr>
      <a:lvl4pPr marL="1096963" indent="-228600" algn="r" rtl="1" eaLnBrk="0" fontAlgn="base" hangingPunct="0">
        <a:spcBef>
          <a:spcPts val="375"/>
        </a:spcBef>
        <a:spcAft>
          <a:spcPct val="0"/>
        </a:spcAft>
        <a:buClr>
          <a:srgbClr val="C32D2E"/>
        </a:buClr>
        <a:buSzPct val="80000"/>
        <a:buFont typeface="Wingdings 2" pitchFamily="18" charset="2"/>
        <a:buChar char=""/>
        <a:defRPr sz="2000" kern="1200">
          <a:solidFill>
            <a:schemeClr val="tx1"/>
          </a:solidFill>
          <a:latin typeface="+mn-lt"/>
          <a:ea typeface="+mn-ea"/>
          <a:cs typeface="+mn-cs"/>
        </a:defRPr>
      </a:lvl4pPr>
      <a:lvl5pPr marL="1371600" indent="-228600" algn="r" rtl="1" eaLnBrk="0" fontAlgn="base" hangingPunct="0">
        <a:spcBef>
          <a:spcPts val="375"/>
        </a:spcBef>
        <a:spcAft>
          <a:spcPct val="0"/>
        </a:spcAft>
        <a:buClr>
          <a:srgbClr val="C32D2E"/>
        </a:buClr>
        <a:buChar char="o"/>
        <a:defRPr sz="2000" kern="1200">
          <a:solidFill>
            <a:schemeClr val="tx1"/>
          </a:solidFill>
          <a:latin typeface="+mn-lt"/>
          <a:ea typeface="+mn-ea"/>
          <a:cs typeface="+mn-cs"/>
        </a:defRPr>
      </a:lvl5pPr>
      <a:lvl6pPr marL="1645920" indent="-228600" algn="r" rtl="1"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r" rtl="1"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r" rtl="1"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r" rtl="1"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6.xml"/><Relationship Id="rId4" Type="http://schemas.openxmlformats.org/officeDocument/2006/relationships/image" Target="../media/image51.png"/></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6.xml"/><Relationship Id="rId4" Type="http://schemas.openxmlformats.org/officeDocument/2006/relationships/image" Target="../media/image6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ubtitle 2"/>
          <p:cNvSpPr>
            <a:spLocks noGrp="1"/>
          </p:cNvSpPr>
          <p:nvPr>
            <p:ph type="subTitle" idx="1"/>
          </p:nvPr>
        </p:nvSpPr>
        <p:spPr/>
        <p:txBody>
          <a:bodyPr/>
          <a:lstStyle/>
          <a:p>
            <a:pPr eaLnBrk="1" hangingPunct="1"/>
            <a:r>
              <a:rPr lang="he-IL" smtClean="0"/>
              <a:t>קרן כליף</a:t>
            </a:r>
            <a:endParaRPr lang="en-US" smtClean="0"/>
          </a:p>
        </p:txBody>
      </p:sp>
      <p:sp>
        <p:nvSpPr>
          <p:cNvPr id="10243" name="Title 1"/>
          <p:cNvSpPr>
            <a:spLocks noGrp="1"/>
          </p:cNvSpPr>
          <p:nvPr>
            <p:ph type="ctrTitle"/>
          </p:nvPr>
        </p:nvSpPr>
        <p:spPr>
          <a:xfrm>
            <a:off x="457200" y="1506538"/>
            <a:ext cx="8229600" cy="1470025"/>
          </a:xfrm>
        </p:spPr>
        <p:txBody>
          <a:bodyPr/>
          <a:lstStyle/>
          <a:p>
            <a:pPr eaLnBrk="1" hangingPunct="1"/>
            <a:r>
              <a:rPr lang="he-IL" sz="3200" b="1" smtClean="0"/>
              <a:t>תכנות מכוון עצמים ו- </a:t>
            </a:r>
            <a:r>
              <a:rPr sz="3200" b="1" smtClean="0"/>
              <a:t>C</a:t>
            </a:r>
            <a:r>
              <a:rPr lang="he-IL" sz="3200" b="1" smtClean="0"/>
              <a:t>++</a:t>
            </a:r>
            <a:br>
              <a:rPr lang="he-IL" sz="3200" b="1" smtClean="0"/>
            </a:br>
            <a:r>
              <a:rPr lang="he-IL" sz="3200" b="1" smtClean="0"/>
              <a:t>יחידה 06</a:t>
            </a:r>
            <a:br>
              <a:rPr lang="he-IL" sz="3200" b="1" smtClean="0"/>
            </a:br>
            <a:r>
              <a:rPr lang="he-IL" sz="3200" b="1" smtClean="0"/>
              <a:t>העמסת אופרטורים</a:t>
            </a:r>
            <a:endParaRPr sz="3200" b="1"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he-IL" smtClean="0"/>
              <a:t>דוגמא  נוספת:</a:t>
            </a:r>
            <a:r>
              <a:rPr lang="en-US" smtClean="0"/>
              <a:t> </a:t>
            </a:r>
            <a:r>
              <a:rPr lang="he-IL" smtClean="0"/>
              <a:t>העמסת האופרטור -</a:t>
            </a:r>
          </a:p>
        </p:txBody>
      </p:sp>
      <p:sp>
        <p:nvSpPr>
          <p:cNvPr id="19459" name="Footer Placeholder 3"/>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latin typeface="Arial" charset="0"/>
                <a:cs typeface="Arial" charset="0"/>
              </a:rPr>
              <a:t>© Keren Kalif</a:t>
            </a:r>
          </a:p>
        </p:txBody>
      </p:sp>
      <p:sp>
        <p:nvSpPr>
          <p:cNvPr id="5" name="Slide Number Placeholder 4"/>
          <p:cNvSpPr>
            <a:spLocks noGrp="1"/>
          </p:cNvSpPr>
          <p:nvPr>
            <p:ph type="sldNum" sz="quarter" idx="11"/>
          </p:nvPr>
        </p:nvSpPr>
        <p:spPr/>
        <p:txBody>
          <a:bodyPr/>
          <a:lstStyle/>
          <a:p>
            <a:pPr>
              <a:defRPr/>
            </a:pPr>
            <a:fld id="{FE487A45-43D2-46F0-BDD2-1FE1F61ABD2A}" type="slidenum">
              <a:rPr lang="he-IL" smtClean="0"/>
              <a:pPr>
                <a:defRPr/>
              </a:pPr>
              <a:t>10</a:t>
            </a:fld>
            <a:endParaRPr lang="en-US"/>
          </a:p>
        </p:txBody>
      </p:sp>
      <p:pic>
        <p:nvPicPr>
          <p:cNvPr id="32772" name="Picture 4"/>
          <p:cNvPicPr>
            <a:picLocks noChangeAspect="1" noChangeArrowheads="1"/>
          </p:cNvPicPr>
          <p:nvPr/>
        </p:nvPicPr>
        <p:blipFill>
          <a:blip r:embed="rId2" cstate="print"/>
          <a:srcRect/>
          <a:stretch>
            <a:fillRect/>
          </a:stretch>
        </p:blipFill>
        <p:spPr bwMode="auto">
          <a:xfrm>
            <a:off x="228600" y="3886200"/>
            <a:ext cx="3141663" cy="2743200"/>
          </a:xfrm>
          <a:prstGeom prst="rect">
            <a:avLst/>
          </a:prstGeom>
          <a:noFill/>
          <a:ln w="9525">
            <a:solidFill>
              <a:schemeClr val="accent1">
                <a:shade val="50000"/>
              </a:schemeClr>
            </a:solidFill>
            <a:miter lim="800000"/>
            <a:headEnd/>
            <a:tailEnd/>
          </a:ln>
        </p:spPr>
      </p:pic>
      <p:pic>
        <p:nvPicPr>
          <p:cNvPr id="32773" name="Picture 5"/>
          <p:cNvPicPr>
            <a:picLocks noChangeAspect="1" noChangeArrowheads="1"/>
          </p:cNvPicPr>
          <p:nvPr/>
        </p:nvPicPr>
        <p:blipFill>
          <a:blip r:embed="rId3" cstate="print"/>
          <a:srcRect/>
          <a:stretch>
            <a:fillRect/>
          </a:stretch>
        </p:blipFill>
        <p:spPr bwMode="auto">
          <a:xfrm>
            <a:off x="228600" y="838200"/>
            <a:ext cx="8559800" cy="2819400"/>
          </a:xfrm>
          <a:prstGeom prst="rect">
            <a:avLst/>
          </a:prstGeom>
          <a:noFill/>
          <a:ln w="9525">
            <a:solidFill>
              <a:schemeClr val="accent1">
                <a:shade val="50000"/>
              </a:schemeClr>
            </a:solidFill>
            <a:miter lim="800000"/>
            <a:headEnd/>
            <a:tailEnd/>
          </a:ln>
        </p:spPr>
      </p:pic>
      <p:pic>
        <p:nvPicPr>
          <p:cNvPr id="32774" name="Picture 6"/>
          <p:cNvPicPr>
            <a:picLocks noChangeAspect="1" noChangeArrowheads="1"/>
          </p:cNvPicPr>
          <p:nvPr/>
        </p:nvPicPr>
        <p:blipFill>
          <a:blip r:embed="rId4" cstate="print"/>
          <a:srcRect/>
          <a:stretch>
            <a:fillRect/>
          </a:stretch>
        </p:blipFill>
        <p:spPr bwMode="auto">
          <a:xfrm>
            <a:off x="3581400" y="5562600"/>
            <a:ext cx="3810000" cy="762000"/>
          </a:xfrm>
          <a:prstGeom prst="rect">
            <a:avLst/>
          </a:prstGeom>
          <a:noFill/>
          <a:ln w="9525">
            <a:noFill/>
            <a:miter lim="800000"/>
            <a:headEnd/>
            <a:tailEnd/>
          </a:ln>
        </p:spPr>
      </p:pic>
      <p:sp>
        <p:nvSpPr>
          <p:cNvPr id="11" name="Rectangular Callout 10"/>
          <p:cNvSpPr/>
          <p:nvPr/>
        </p:nvSpPr>
        <p:spPr>
          <a:xfrm>
            <a:off x="5029200" y="4648200"/>
            <a:ext cx="3733800" cy="685800"/>
          </a:xfrm>
          <a:prstGeom prst="wedgeRectCallout">
            <a:avLst>
              <a:gd name="adj1" fmla="val -55198"/>
              <a:gd name="adj2" fmla="val 88307"/>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he-IL" b="1" dirty="0"/>
              <a:t>כמובן שבחיסור יש משמעות לסדר: מי האובייקט המפעיל ומי הפרמטר</a:t>
            </a:r>
          </a:p>
        </p:txBody>
      </p:sp>
      <p:sp>
        <p:nvSpPr>
          <p:cNvPr id="12" name="Rectangle 11"/>
          <p:cNvSpPr/>
          <p:nvPr/>
        </p:nvSpPr>
        <p:spPr>
          <a:xfrm>
            <a:off x="609600" y="2590800"/>
            <a:ext cx="8153400" cy="38100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2772"/>
                                        </p:tgtEl>
                                        <p:attrNameLst>
                                          <p:attrName>style.visibility</p:attrName>
                                        </p:attrNameLst>
                                      </p:cBhvr>
                                      <p:to>
                                        <p:strVal val="visible"/>
                                      </p:to>
                                    </p:set>
                                    <p:animEffect transition="in" filter="box(in)">
                                      <p:cBhvr>
                                        <p:cTn id="7" dur="500"/>
                                        <p:tgtEl>
                                          <p:spTgt spid="3277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2774"/>
                                        </p:tgtEl>
                                        <p:attrNameLst>
                                          <p:attrName>style.visibility</p:attrName>
                                        </p:attrNameLst>
                                      </p:cBhvr>
                                      <p:to>
                                        <p:strVal val="visible"/>
                                      </p:to>
                                    </p:set>
                                    <p:animEffect transition="in" filter="box(in)">
                                      <p:cBhvr>
                                        <p:cTn id="12" dur="500"/>
                                        <p:tgtEl>
                                          <p:spTgt spid="3277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he-IL" sz="3600" smtClean="0"/>
              <a:t>מוטיבציה להעמסת אופרטור כפונקציית </a:t>
            </a:r>
            <a:r>
              <a:rPr lang="en-US" sz="3600" smtClean="0"/>
              <a:t>friend</a:t>
            </a:r>
            <a:endParaRPr lang="he-IL" sz="3600" smtClean="0"/>
          </a:p>
        </p:txBody>
      </p:sp>
      <p:sp>
        <p:nvSpPr>
          <p:cNvPr id="3" name="Content Placeholder 2"/>
          <p:cNvSpPr>
            <a:spLocks noGrp="1"/>
          </p:cNvSpPr>
          <p:nvPr>
            <p:ph sz="quarter" idx="4294967295"/>
          </p:nvPr>
        </p:nvSpPr>
        <p:spPr>
          <a:xfrm>
            <a:off x="304800" y="1143000"/>
            <a:ext cx="8534400" cy="5181600"/>
          </a:xfrm>
        </p:spPr>
        <p:txBody>
          <a:bodyPr/>
          <a:lstStyle/>
          <a:p>
            <a:r>
              <a:rPr lang="he-IL" smtClean="0"/>
              <a:t>לימדנו את הקומפיילר לבצע חיבור/חיסור</a:t>
            </a:r>
          </a:p>
          <a:p>
            <a:pPr>
              <a:buFont typeface="Wingdings 2" pitchFamily="18" charset="2"/>
              <a:buNone/>
            </a:pPr>
            <a:r>
              <a:rPr lang="he-IL" smtClean="0"/>
              <a:t>	בין נקודה למספר: הנקודה היא האובייקט</a:t>
            </a:r>
          </a:p>
          <a:p>
            <a:pPr>
              <a:buFont typeface="Wingdings 2" pitchFamily="18" charset="2"/>
              <a:buNone/>
            </a:pPr>
            <a:r>
              <a:rPr lang="he-IL" smtClean="0"/>
              <a:t>	המפעיל, והמספר הוא הפרמטר</a:t>
            </a:r>
          </a:p>
          <a:p>
            <a:r>
              <a:rPr lang="he-IL" smtClean="0"/>
              <a:t>ניתן ללמד את הקומפיילר גם לבצע את </a:t>
            </a:r>
          </a:p>
          <a:p>
            <a:pPr>
              <a:buFont typeface="Wingdings 2" pitchFamily="18" charset="2"/>
              <a:buNone/>
            </a:pPr>
            <a:r>
              <a:rPr lang="he-IL" smtClean="0"/>
              <a:t>	הפעולה בין מספר לנקודה, והפעם המספר הוא האובייקט המפעיל והנקודה היא הפרמטר</a:t>
            </a:r>
          </a:p>
          <a:p>
            <a:r>
              <a:rPr lang="he-IL" smtClean="0"/>
              <a:t>אם המספר הוא האובייקט המפעיל, יש לכתוב את השיטה בקוד של המחלקה </a:t>
            </a:r>
            <a:r>
              <a:rPr lang="en-US" smtClean="0"/>
              <a:t>int</a:t>
            </a:r>
            <a:endParaRPr lang="he-IL" smtClean="0"/>
          </a:p>
          <a:p>
            <a:pPr lvl="1"/>
            <a:r>
              <a:rPr lang="he-IL" smtClean="0"/>
              <a:t>אבל אין לנו גישה אליה..</a:t>
            </a:r>
          </a:p>
          <a:p>
            <a:pPr>
              <a:buFont typeface="Wingdings 2" pitchFamily="18" charset="2"/>
              <a:buNone/>
            </a:pPr>
            <a:endParaRPr lang="he-IL" smtClean="0"/>
          </a:p>
          <a:p>
            <a:pPr>
              <a:buFont typeface="Wingdings 2" pitchFamily="18" charset="2"/>
              <a:buNone/>
            </a:pPr>
            <a:endParaRPr lang="he-IL" smtClean="0"/>
          </a:p>
        </p:txBody>
      </p:sp>
      <p:sp>
        <p:nvSpPr>
          <p:cNvPr id="20484" name="Footer Placeholder 3"/>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latin typeface="Arial" charset="0"/>
                <a:cs typeface="Arial" charset="0"/>
              </a:rPr>
              <a:t>© Keren Kalif</a:t>
            </a:r>
          </a:p>
        </p:txBody>
      </p:sp>
      <p:sp>
        <p:nvSpPr>
          <p:cNvPr id="5" name="Slide Number Placeholder 4"/>
          <p:cNvSpPr>
            <a:spLocks noGrp="1"/>
          </p:cNvSpPr>
          <p:nvPr>
            <p:ph type="sldNum" sz="quarter" idx="11"/>
          </p:nvPr>
        </p:nvSpPr>
        <p:spPr/>
        <p:txBody>
          <a:bodyPr/>
          <a:lstStyle/>
          <a:p>
            <a:pPr>
              <a:defRPr/>
            </a:pPr>
            <a:fld id="{428F0471-06DF-4582-B232-7372531C05E4}" type="slidenum">
              <a:rPr lang="he-IL" smtClean="0"/>
              <a:pPr>
                <a:defRPr/>
              </a:pPr>
              <a:t>11</a:t>
            </a:fld>
            <a:endParaRPr lang="en-US"/>
          </a:p>
        </p:txBody>
      </p:sp>
      <p:pic>
        <p:nvPicPr>
          <p:cNvPr id="33794" name="Picture 2"/>
          <p:cNvPicPr>
            <a:picLocks noChangeAspect="1" noChangeArrowheads="1"/>
          </p:cNvPicPr>
          <p:nvPr/>
        </p:nvPicPr>
        <p:blipFill>
          <a:blip r:embed="rId2" cstate="print"/>
          <a:srcRect/>
          <a:stretch>
            <a:fillRect/>
          </a:stretch>
        </p:blipFill>
        <p:spPr bwMode="auto">
          <a:xfrm>
            <a:off x="228600" y="1143000"/>
            <a:ext cx="3019425" cy="1963738"/>
          </a:xfrm>
          <a:prstGeom prst="rect">
            <a:avLst/>
          </a:prstGeom>
          <a:noFill/>
          <a:ln w="9525">
            <a:solidFill>
              <a:schemeClr val="accent1">
                <a:shade val="50000"/>
              </a:schemeClr>
            </a:solidFill>
            <a:miter lim="800000"/>
            <a:headEnd/>
            <a:tailEnd/>
          </a:ln>
        </p:spPr>
      </p:pic>
      <p:sp>
        <p:nvSpPr>
          <p:cNvPr id="7" name="Rectangle 6"/>
          <p:cNvSpPr/>
          <p:nvPr/>
        </p:nvSpPr>
        <p:spPr>
          <a:xfrm>
            <a:off x="838200" y="2209800"/>
            <a:ext cx="1828800" cy="30480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8" name="Rectangle 7"/>
          <p:cNvSpPr/>
          <p:nvPr/>
        </p:nvSpPr>
        <p:spPr>
          <a:xfrm>
            <a:off x="838200" y="2514600"/>
            <a:ext cx="1828800" cy="30480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ox(in)">
                                      <p:cBhvr>
                                        <p:cTn id="7" dur="500"/>
                                        <p:tgtEl>
                                          <p:spTgt spid="3">
                                            <p:txEl>
                                              <p:pRg st="3" end="3"/>
                                            </p:txEl>
                                          </p:spTgt>
                                        </p:tgtEl>
                                      </p:cBhvr>
                                    </p:animEffect>
                                  </p:childTnLst>
                                </p:cTn>
                              </p:par>
                              <p:par>
                                <p:cTn id="8" presetID="2" presetClass="exit" presetSubtype="4" fill="hold" grpId="0" nodeType="withEffect">
                                  <p:stCondLst>
                                    <p:cond delay="0"/>
                                  </p:stCondLst>
                                  <p:childTnLst>
                                    <p:anim calcmode="lin" valueType="num">
                                      <p:cBhvr additive="base">
                                        <p:cTn id="9" dur="500"/>
                                        <p:tgtEl>
                                          <p:spTgt spid="7"/>
                                        </p:tgtEl>
                                        <p:attrNameLst>
                                          <p:attrName>ppt_x</p:attrName>
                                        </p:attrNameLst>
                                      </p:cBhvr>
                                      <p:tavLst>
                                        <p:tav tm="0">
                                          <p:val>
                                            <p:strVal val="ppt_x"/>
                                          </p:val>
                                        </p:tav>
                                        <p:tav tm="100000">
                                          <p:val>
                                            <p:strVal val="ppt_x"/>
                                          </p:val>
                                        </p:tav>
                                      </p:tavLst>
                                    </p:anim>
                                    <p:anim calcmode="lin" valueType="num">
                                      <p:cBhvr additive="base">
                                        <p:cTn id="10" dur="500"/>
                                        <p:tgtEl>
                                          <p:spTgt spid="7"/>
                                        </p:tgtEl>
                                        <p:attrNameLst>
                                          <p:attrName>ppt_y</p:attrName>
                                        </p:attrNameLst>
                                      </p:cBhvr>
                                      <p:tavLst>
                                        <p:tav tm="0">
                                          <p:val>
                                            <p:strVal val="ppt_y"/>
                                          </p:val>
                                        </p:tav>
                                        <p:tav tm="100000">
                                          <p:val>
                                            <p:strVal val="1+ppt_h/2"/>
                                          </p:val>
                                        </p:tav>
                                      </p:tavLst>
                                    </p:anim>
                                    <p:set>
                                      <p:cBhvr>
                                        <p:cTn id="11" dur="1" fill="hold">
                                          <p:stCondLst>
                                            <p:cond delay="499"/>
                                          </p:stCondLst>
                                        </p:cTn>
                                        <p:tgtEl>
                                          <p:spTgt spid="7"/>
                                        </p:tgtEl>
                                        <p:attrNameLst>
                                          <p:attrName>style.visibility</p:attrName>
                                        </p:attrNameLst>
                                      </p:cBhvr>
                                      <p:to>
                                        <p:strVal val="hidden"/>
                                      </p:to>
                                    </p:set>
                                  </p:childTnLst>
                                </p:cTn>
                              </p:par>
                              <p:par>
                                <p:cTn id="12" presetID="2" presetClass="entr" presetSubtype="4"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par>
                                <p:cTn id="16" presetID="4" presetClass="entr" presetSubtype="16"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ox(in)">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ox(in)">
                                      <p:cBhvr>
                                        <p:cTn id="23" dur="500"/>
                                        <p:tgtEl>
                                          <p:spTgt spid="3">
                                            <p:txEl>
                                              <p:pRg st="5" end="5"/>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ox(in)">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he-IL" sz="4400" smtClean="0"/>
              <a:t>העמסת אופרטור כפונקציית </a:t>
            </a:r>
            <a:r>
              <a:rPr lang="en-US" sz="4400" smtClean="0"/>
              <a:t>friend</a:t>
            </a:r>
            <a:endParaRPr lang="he-IL" sz="4400" smtClean="0"/>
          </a:p>
        </p:txBody>
      </p:sp>
      <p:sp>
        <p:nvSpPr>
          <p:cNvPr id="20483" name="Content Placeholder 2"/>
          <p:cNvSpPr>
            <a:spLocks noGrp="1"/>
          </p:cNvSpPr>
          <p:nvPr>
            <p:ph sz="quarter" idx="4294967295"/>
          </p:nvPr>
        </p:nvSpPr>
        <p:spPr>
          <a:xfrm>
            <a:off x="304800" y="1143000"/>
            <a:ext cx="8534400" cy="5181600"/>
          </a:xfrm>
        </p:spPr>
        <p:txBody>
          <a:bodyPr/>
          <a:lstStyle/>
          <a:p>
            <a:r>
              <a:rPr lang="he-IL" smtClean="0"/>
              <a:t>נרצה לכתוב פונקציה גלובלית שהפרמטר הראשון שהיא מקבלת הוא מספר, והפרמטר השני הוא נקודה</a:t>
            </a:r>
          </a:p>
          <a:p>
            <a:r>
              <a:rPr lang="he-IL" smtClean="0"/>
              <a:t>פונקציה זו קשורה לוגית ל"נקודה" ולכן נרצה שהקוד שלה יהיה כתוב בתוך המחלקה </a:t>
            </a:r>
            <a:r>
              <a:rPr lang="en-US" smtClean="0"/>
              <a:t>Point</a:t>
            </a:r>
            <a:endParaRPr lang="he-IL" smtClean="0"/>
          </a:p>
          <a:p>
            <a:r>
              <a:rPr lang="he-IL" smtClean="0"/>
              <a:t>לכן נכתוב פונקציה זו כפונקציית </a:t>
            </a:r>
            <a:r>
              <a:rPr lang="en-US" smtClean="0"/>
              <a:t>friend</a:t>
            </a:r>
            <a:r>
              <a:rPr lang="he-IL" smtClean="0"/>
              <a:t> במחלקה </a:t>
            </a:r>
            <a:r>
              <a:rPr lang="en-US" smtClean="0"/>
              <a:t>Point</a:t>
            </a:r>
            <a:endParaRPr lang="he-IL" smtClean="0"/>
          </a:p>
        </p:txBody>
      </p:sp>
      <p:sp>
        <p:nvSpPr>
          <p:cNvPr id="21508" name="Footer Placeholder 3"/>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latin typeface="Arial" charset="0"/>
                <a:cs typeface="Arial" charset="0"/>
              </a:rPr>
              <a:t>© Keren Kalif</a:t>
            </a:r>
          </a:p>
        </p:txBody>
      </p:sp>
      <p:sp>
        <p:nvSpPr>
          <p:cNvPr id="5" name="Slide Number Placeholder 4"/>
          <p:cNvSpPr>
            <a:spLocks noGrp="1"/>
          </p:cNvSpPr>
          <p:nvPr>
            <p:ph type="sldNum" sz="quarter" idx="11"/>
          </p:nvPr>
        </p:nvSpPr>
        <p:spPr/>
        <p:txBody>
          <a:bodyPr/>
          <a:lstStyle/>
          <a:p>
            <a:pPr>
              <a:defRPr/>
            </a:pPr>
            <a:fld id="{A1E39A2D-D723-4855-A1CB-F247E3483C95}" type="slidenum">
              <a:rPr lang="he-IL" smtClean="0"/>
              <a:pPr>
                <a:defRPr/>
              </a:pPr>
              <a:t>12</a:t>
            </a:fld>
            <a:endParaRPr lang="en-US"/>
          </a:p>
        </p:txBody>
      </p:sp>
      <p:pic>
        <p:nvPicPr>
          <p:cNvPr id="20488" name="Picture 8"/>
          <p:cNvPicPr>
            <a:picLocks noChangeAspect="1" noChangeArrowheads="1"/>
          </p:cNvPicPr>
          <p:nvPr/>
        </p:nvPicPr>
        <p:blipFill>
          <a:blip r:embed="rId2" cstate="print"/>
          <a:srcRect/>
          <a:stretch>
            <a:fillRect/>
          </a:stretch>
        </p:blipFill>
        <p:spPr bwMode="auto">
          <a:xfrm>
            <a:off x="152400" y="3505200"/>
            <a:ext cx="8724900" cy="2667000"/>
          </a:xfrm>
          <a:prstGeom prst="rect">
            <a:avLst/>
          </a:prstGeom>
          <a:noFill/>
          <a:ln w="9525">
            <a:solidFill>
              <a:schemeClr val="accent1"/>
            </a:solidFill>
            <a:miter lim="800000"/>
            <a:headEnd/>
            <a:tailEnd/>
          </a:ln>
        </p:spPr>
      </p:pic>
      <p:sp>
        <p:nvSpPr>
          <p:cNvPr id="9" name="Rectangle 8"/>
          <p:cNvSpPr/>
          <p:nvPr/>
        </p:nvSpPr>
        <p:spPr>
          <a:xfrm>
            <a:off x="609600" y="5334000"/>
            <a:ext cx="4572000" cy="30480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0" name="Rectangle 9"/>
          <p:cNvSpPr/>
          <p:nvPr/>
        </p:nvSpPr>
        <p:spPr>
          <a:xfrm>
            <a:off x="1600200" y="3581400"/>
            <a:ext cx="7239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b="1" u="sng" dirty="0"/>
              <a:t>תזכורת</a:t>
            </a:r>
            <a:r>
              <a:rPr lang="he-IL" b="1" dirty="0"/>
              <a:t>: פונקציית </a:t>
            </a:r>
            <a:r>
              <a:rPr lang="en-US" b="1" dirty="0"/>
              <a:t>friend</a:t>
            </a:r>
            <a:r>
              <a:rPr lang="he-IL" b="1" dirty="0"/>
              <a:t> היא פונקציה גלובלית הכתובה בתוך מחלקה, יכולה לגשת לתכונות ה- </a:t>
            </a:r>
            <a:r>
              <a:rPr lang="en-US" b="1" dirty="0"/>
              <a:t>private</a:t>
            </a:r>
            <a:r>
              <a:rPr lang="he-IL" b="1" dirty="0"/>
              <a:t> ואינה יכולה להיות  </a:t>
            </a:r>
            <a:r>
              <a:rPr lang="en-US" b="1" dirty="0"/>
              <a:t>const</a:t>
            </a:r>
            <a:r>
              <a:rPr lang="he-IL" b="1" dirty="0"/>
              <a:t> (אין אובייקט מפעיל)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483">
                                            <p:txEl>
                                              <p:pRg st="2" end="2"/>
                                            </p:txEl>
                                          </p:spTgt>
                                        </p:tgtEl>
                                        <p:attrNameLst>
                                          <p:attrName>style.visibility</p:attrName>
                                        </p:attrNameLst>
                                      </p:cBhvr>
                                      <p:to>
                                        <p:strVal val="visible"/>
                                      </p:to>
                                    </p:set>
                                    <p:animEffect transition="in" filter="box(in)">
                                      <p:cBhvr>
                                        <p:cTn id="7" dur="500"/>
                                        <p:tgtEl>
                                          <p:spTgt spid="20483">
                                            <p:txEl>
                                              <p:pRg st="2" end="2"/>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ox(in)">
                                      <p:cBhvr>
                                        <p:cTn id="10" dur="500"/>
                                        <p:tgtEl>
                                          <p:spTgt spid="9"/>
                                        </p:tgtEl>
                                      </p:cBhvr>
                                    </p:animEffect>
                                  </p:childTnLst>
                                </p:cTn>
                              </p:par>
                              <p:par>
                                <p:cTn id="11" presetID="4" presetClass="entr" presetSubtype="16" fill="hold" nodeType="withEffect">
                                  <p:stCondLst>
                                    <p:cond delay="0"/>
                                  </p:stCondLst>
                                  <p:childTnLst>
                                    <p:set>
                                      <p:cBhvr>
                                        <p:cTn id="12" dur="1" fill="hold">
                                          <p:stCondLst>
                                            <p:cond delay="0"/>
                                          </p:stCondLst>
                                        </p:cTn>
                                        <p:tgtEl>
                                          <p:spTgt spid="20488"/>
                                        </p:tgtEl>
                                        <p:attrNameLst>
                                          <p:attrName>style.visibility</p:attrName>
                                        </p:attrNameLst>
                                      </p:cBhvr>
                                      <p:to>
                                        <p:strVal val="visible"/>
                                      </p:to>
                                    </p:set>
                                    <p:animEffect transition="in" filter="box(in)">
                                      <p:cBhvr>
                                        <p:cTn id="13" dur="500"/>
                                        <p:tgtEl>
                                          <p:spTgt spid="20488"/>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ox(in)">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sz="quarter" idx="4294967295"/>
          </p:nvPr>
        </p:nvSpPr>
        <p:spPr>
          <a:xfrm>
            <a:off x="304800" y="1143000"/>
            <a:ext cx="8534400" cy="5181600"/>
          </a:xfrm>
        </p:spPr>
        <p:txBody>
          <a:bodyPr/>
          <a:lstStyle/>
          <a:p>
            <a:r>
              <a:rPr lang="he-IL" smtClean="0"/>
              <a:t>פעולות החיבור בדוגמא סימטריות, לכן </a:t>
            </a:r>
          </a:p>
          <a:p>
            <a:pPr>
              <a:buFont typeface="Wingdings 2" pitchFamily="18" charset="2"/>
              <a:buNone/>
            </a:pPr>
            <a:r>
              <a:rPr lang="he-IL" smtClean="0"/>
              <a:t>	נהוג שגם הקוד יהיה כתוב באותו סגנון</a:t>
            </a:r>
          </a:p>
          <a:p>
            <a:r>
              <a:rPr lang="he-IL" smtClean="0"/>
              <a:t>לכן נכתוב את הפונקציה המחברת נקודה</a:t>
            </a:r>
          </a:p>
          <a:p>
            <a:pPr>
              <a:buFont typeface="Wingdings 2" pitchFamily="18" charset="2"/>
              <a:buNone/>
            </a:pPr>
            <a:r>
              <a:rPr lang="he-IL" smtClean="0"/>
              <a:t>	עם שלם גם כ- </a:t>
            </a:r>
            <a:r>
              <a:rPr lang="en-US" smtClean="0"/>
              <a:t>friend</a:t>
            </a:r>
            <a:r>
              <a:rPr lang="he-IL" smtClean="0"/>
              <a:t> (לא חובה...)</a:t>
            </a:r>
          </a:p>
        </p:txBody>
      </p:sp>
      <p:pic>
        <p:nvPicPr>
          <p:cNvPr id="36867" name="Picture 3"/>
          <p:cNvPicPr>
            <a:picLocks noChangeAspect="1" noChangeArrowheads="1"/>
          </p:cNvPicPr>
          <p:nvPr/>
        </p:nvPicPr>
        <p:blipFill>
          <a:blip r:embed="rId2" cstate="print"/>
          <a:srcRect/>
          <a:stretch>
            <a:fillRect/>
          </a:stretch>
        </p:blipFill>
        <p:spPr bwMode="auto">
          <a:xfrm>
            <a:off x="152400" y="3200400"/>
            <a:ext cx="8723313" cy="2895600"/>
          </a:xfrm>
          <a:prstGeom prst="rect">
            <a:avLst/>
          </a:prstGeom>
          <a:noFill/>
          <a:ln w="9525">
            <a:solidFill>
              <a:schemeClr val="accent1"/>
            </a:solidFill>
            <a:miter lim="800000"/>
            <a:headEnd/>
            <a:tailEnd/>
          </a:ln>
        </p:spPr>
      </p:pic>
      <p:sp>
        <p:nvSpPr>
          <p:cNvPr id="22532" name="Title 1"/>
          <p:cNvSpPr>
            <a:spLocks noGrp="1"/>
          </p:cNvSpPr>
          <p:nvPr>
            <p:ph type="title"/>
          </p:nvPr>
        </p:nvSpPr>
        <p:spPr/>
        <p:txBody>
          <a:bodyPr/>
          <a:lstStyle/>
          <a:p>
            <a:r>
              <a:rPr lang="he-IL" smtClean="0"/>
              <a:t>סימטריה בקוד</a:t>
            </a:r>
          </a:p>
        </p:txBody>
      </p:sp>
      <p:sp>
        <p:nvSpPr>
          <p:cNvPr id="22533" name="Footer Placeholder 3"/>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latin typeface="Arial" charset="0"/>
                <a:cs typeface="Arial" charset="0"/>
              </a:rPr>
              <a:t>© Keren Kalif</a:t>
            </a:r>
          </a:p>
        </p:txBody>
      </p:sp>
      <p:sp>
        <p:nvSpPr>
          <p:cNvPr id="5" name="Slide Number Placeholder 4"/>
          <p:cNvSpPr>
            <a:spLocks noGrp="1"/>
          </p:cNvSpPr>
          <p:nvPr>
            <p:ph type="sldNum" sz="quarter" idx="11"/>
          </p:nvPr>
        </p:nvSpPr>
        <p:spPr/>
        <p:txBody>
          <a:bodyPr/>
          <a:lstStyle/>
          <a:p>
            <a:pPr>
              <a:defRPr/>
            </a:pPr>
            <a:fld id="{198824FB-2F6B-4227-ACCC-F6D1DB2BCF2F}" type="slidenum">
              <a:rPr lang="he-IL" smtClean="0"/>
              <a:pPr>
                <a:defRPr/>
              </a:pPr>
              <a:t>13</a:t>
            </a:fld>
            <a:endParaRPr lang="en-US"/>
          </a:p>
        </p:txBody>
      </p:sp>
      <p:pic>
        <p:nvPicPr>
          <p:cNvPr id="6" name="Picture 2"/>
          <p:cNvPicPr>
            <a:picLocks noChangeAspect="1" noChangeArrowheads="1"/>
          </p:cNvPicPr>
          <p:nvPr/>
        </p:nvPicPr>
        <p:blipFill>
          <a:blip r:embed="rId3" cstate="print"/>
          <a:srcRect/>
          <a:stretch>
            <a:fillRect/>
          </a:stretch>
        </p:blipFill>
        <p:spPr bwMode="auto">
          <a:xfrm>
            <a:off x="228600" y="1143000"/>
            <a:ext cx="3019425" cy="1963738"/>
          </a:xfrm>
          <a:prstGeom prst="rect">
            <a:avLst/>
          </a:prstGeom>
          <a:noFill/>
          <a:ln w="9525">
            <a:solidFill>
              <a:schemeClr val="accent1">
                <a:shade val="50000"/>
              </a:schemeClr>
            </a:solidFill>
            <a:miter lim="800000"/>
            <a:headEnd/>
            <a:tailEnd/>
          </a:ln>
        </p:spPr>
      </p:pic>
      <p:sp>
        <p:nvSpPr>
          <p:cNvPr id="8" name="Rectangle 7"/>
          <p:cNvSpPr/>
          <p:nvPr/>
        </p:nvSpPr>
        <p:spPr>
          <a:xfrm>
            <a:off x="533400" y="5029200"/>
            <a:ext cx="8305800" cy="45720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0" name="Rectangular Callout 9"/>
          <p:cNvSpPr/>
          <p:nvPr/>
        </p:nvSpPr>
        <p:spPr>
          <a:xfrm>
            <a:off x="3810000" y="3276600"/>
            <a:ext cx="4953000" cy="685800"/>
          </a:xfrm>
          <a:prstGeom prst="wedgeRectCallout">
            <a:avLst>
              <a:gd name="adj1" fmla="val -109987"/>
              <a:gd name="adj2" fmla="val 150673"/>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b="1" dirty="0"/>
              <a:t>חייבים להוריד מימוש זה, אחרת נקבל שגיאת </a:t>
            </a:r>
            <a:r>
              <a:rPr lang="en-US" b="1" dirty="0"/>
              <a:t>ambiguity</a:t>
            </a:r>
            <a:r>
              <a:rPr lang="he-IL" b="1" dirty="0"/>
              <a:t>: הקומפיילר לא ידע לאיזו גרסא לפנות...</a:t>
            </a:r>
          </a:p>
        </p:txBody>
      </p:sp>
      <p:sp>
        <p:nvSpPr>
          <p:cNvPr id="11" name="Rectangle 10"/>
          <p:cNvSpPr/>
          <p:nvPr/>
        </p:nvSpPr>
        <p:spPr>
          <a:xfrm>
            <a:off x="1447800" y="2286000"/>
            <a:ext cx="990600" cy="53340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3" name="Rectangular Callout 12"/>
          <p:cNvSpPr/>
          <p:nvPr/>
        </p:nvSpPr>
        <p:spPr>
          <a:xfrm>
            <a:off x="6400800" y="5638800"/>
            <a:ext cx="2133600" cy="533400"/>
          </a:xfrm>
          <a:prstGeom prst="wedgeRectCallout">
            <a:avLst>
              <a:gd name="adj1" fmla="val -47084"/>
              <a:gd name="adj2" fmla="val -81585"/>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b="1" dirty="0"/>
              <a:t>מניעת שכפול: קריאה </a:t>
            </a:r>
          </a:p>
          <a:p>
            <a:pPr algn="ctr" rtl="1">
              <a:defRPr/>
            </a:pPr>
            <a:r>
              <a:rPr lang="he-IL" b="1" dirty="0"/>
              <a:t>לפונקציה שמעל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6867"/>
                                        </p:tgtEl>
                                        <p:attrNameLst>
                                          <p:attrName>style.visibility</p:attrName>
                                        </p:attrNameLst>
                                      </p:cBhvr>
                                      <p:to>
                                        <p:strVal val="visible"/>
                                      </p:to>
                                    </p:set>
                                    <p:animEffect transition="in" filter="box(in)">
                                      <p:cBhvr>
                                        <p:cTn id="7" dur="500"/>
                                        <p:tgtEl>
                                          <p:spTgt spid="3686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ox(i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ox(in)">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ox(in)">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he-IL" smtClean="0"/>
              <a:t>אופרטור השמה</a:t>
            </a:r>
          </a:p>
        </p:txBody>
      </p:sp>
      <p:sp>
        <p:nvSpPr>
          <p:cNvPr id="23555" name="Content Placeholder 2"/>
          <p:cNvSpPr>
            <a:spLocks noGrp="1"/>
          </p:cNvSpPr>
          <p:nvPr>
            <p:ph sz="quarter" idx="4294967295"/>
          </p:nvPr>
        </p:nvSpPr>
        <p:spPr>
          <a:xfrm>
            <a:off x="304800" y="1143000"/>
            <a:ext cx="8534400" cy="5181600"/>
          </a:xfrm>
        </p:spPr>
        <p:txBody>
          <a:bodyPr/>
          <a:lstStyle/>
          <a:p>
            <a:r>
              <a:rPr lang="he-IL" dirty="0" smtClean="0"/>
              <a:t>ביצוע השמה בין שני משתנים רגילים מעתיקה את ערך המשתנה שמימין לסימן ההשמה למשתנה שמשמאלו</a:t>
            </a:r>
          </a:p>
          <a:p>
            <a:r>
              <a:rPr lang="he-IL" dirty="0" smtClean="0">
                <a:solidFill>
                  <a:srgbClr val="00B050"/>
                </a:solidFill>
              </a:rPr>
              <a:t>עבור אובייקטים ניתן לנו במתנה אופרטור השמה, המעתיק את כל שדות ה- </a:t>
            </a:r>
            <a:r>
              <a:rPr lang="en-US" dirty="0" smtClean="0">
                <a:solidFill>
                  <a:srgbClr val="00B050"/>
                </a:solidFill>
              </a:rPr>
              <a:t>R-Value</a:t>
            </a:r>
            <a:r>
              <a:rPr lang="he-IL" dirty="0" smtClean="0">
                <a:solidFill>
                  <a:srgbClr val="00B050"/>
                </a:solidFill>
              </a:rPr>
              <a:t> ל- </a:t>
            </a:r>
            <a:r>
              <a:rPr lang="en-US" dirty="0" smtClean="0">
                <a:solidFill>
                  <a:srgbClr val="00B050"/>
                </a:solidFill>
              </a:rPr>
              <a:t>L-Value</a:t>
            </a:r>
            <a:endParaRPr lang="he-IL" dirty="0" smtClean="0">
              <a:solidFill>
                <a:srgbClr val="00B050"/>
              </a:solidFill>
            </a:endParaRPr>
          </a:p>
          <a:p>
            <a:endParaRPr lang="he-IL" dirty="0" smtClean="0"/>
          </a:p>
          <a:p>
            <a:endParaRPr lang="he-IL" dirty="0" smtClean="0"/>
          </a:p>
          <a:p>
            <a:endParaRPr lang="he-IL" dirty="0" smtClean="0"/>
          </a:p>
          <a:p>
            <a:endParaRPr lang="he-IL" dirty="0" smtClean="0"/>
          </a:p>
          <a:p>
            <a:r>
              <a:rPr lang="he-IL" dirty="0" smtClean="0"/>
              <a:t>כמובן שניתן לדרוס את המימוש שניתן במתנה</a:t>
            </a:r>
          </a:p>
        </p:txBody>
      </p:sp>
      <p:sp>
        <p:nvSpPr>
          <p:cNvPr id="23556" name="Footer Placeholder 3"/>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latin typeface="Arial" charset="0"/>
                <a:cs typeface="Arial" charset="0"/>
              </a:rPr>
              <a:t>© Keren Kalif</a:t>
            </a:r>
          </a:p>
        </p:txBody>
      </p:sp>
      <p:sp>
        <p:nvSpPr>
          <p:cNvPr id="5" name="Slide Number Placeholder 4"/>
          <p:cNvSpPr>
            <a:spLocks noGrp="1"/>
          </p:cNvSpPr>
          <p:nvPr>
            <p:ph type="sldNum" sz="quarter" idx="11"/>
          </p:nvPr>
        </p:nvSpPr>
        <p:spPr/>
        <p:txBody>
          <a:bodyPr/>
          <a:lstStyle/>
          <a:p>
            <a:pPr>
              <a:defRPr/>
            </a:pPr>
            <a:fld id="{B6D85405-FDEB-47BB-9AEC-A6EA0C9B0E28}" type="slidenum">
              <a:rPr lang="he-IL" smtClean="0"/>
              <a:pPr>
                <a:defRPr/>
              </a:pPr>
              <a:t>14</a:t>
            </a:fld>
            <a:endParaRPr lang="en-US"/>
          </a:p>
        </p:txBody>
      </p:sp>
      <p:pic>
        <p:nvPicPr>
          <p:cNvPr id="23558" name="Picture 6"/>
          <p:cNvPicPr>
            <a:picLocks noChangeAspect="1" noChangeArrowheads="1"/>
          </p:cNvPicPr>
          <p:nvPr/>
        </p:nvPicPr>
        <p:blipFill>
          <a:blip r:embed="rId3" cstate="print"/>
          <a:srcRect/>
          <a:stretch>
            <a:fillRect/>
          </a:stretch>
        </p:blipFill>
        <p:spPr bwMode="auto">
          <a:xfrm>
            <a:off x="914400" y="2971800"/>
            <a:ext cx="2557463" cy="1447800"/>
          </a:xfrm>
          <a:prstGeom prst="rect">
            <a:avLst/>
          </a:prstGeom>
          <a:noFill/>
          <a:ln w="9525">
            <a:solidFill>
              <a:schemeClr val="accent1"/>
            </a:solidFill>
            <a:miter lim="800000"/>
            <a:headEnd/>
            <a:tailEnd/>
          </a:ln>
        </p:spPr>
      </p:pic>
      <p:sp>
        <p:nvSpPr>
          <p:cNvPr id="7" name="Rectangular Callout 6"/>
          <p:cNvSpPr/>
          <p:nvPr/>
        </p:nvSpPr>
        <p:spPr>
          <a:xfrm>
            <a:off x="2819400" y="4038600"/>
            <a:ext cx="2819400" cy="381000"/>
          </a:xfrm>
          <a:prstGeom prst="wedgeRectCallout">
            <a:avLst>
              <a:gd name="adj1" fmla="val -67400"/>
              <a:gd name="adj2" fmla="val -47742"/>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b="1" dirty="0"/>
              <a:t>לתוך </a:t>
            </a:r>
            <a:r>
              <a:rPr lang="en-US" b="1" dirty="0"/>
              <a:t>p3</a:t>
            </a:r>
            <a:r>
              <a:rPr lang="he-IL" b="1" dirty="0"/>
              <a:t> יכנסו הערכים (2,3)</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smtClean="0"/>
              <a:t>© Keren Kalif</a:t>
            </a:r>
            <a:endParaRPr lang="en-US"/>
          </a:p>
        </p:txBody>
      </p:sp>
      <p:sp>
        <p:nvSpPr>
          <p:cNvPr id="5" name="Slide Number Placeholder 4"/>
          <p:cNvSpPr>
            <a:spLocks noGrp="1"/>
          </p:cNvSpPr>
          <p:nvPr>
            <p:ph type="sldNum" sz="quarter" idx="11"/>
          </p:nvPr>
        </p:nvSpPr>
        <p:spPr/>
        <p:txBody>
          <a:bodyPr/>
          <a:lstStyle/>
          <a:p>
            <a:pPr>
              <a:defRPr/>
            </a:pPr>
            <a:fld id="{F3475786-00F5-4611-B528-F4272E23FD63}" type="slidenum">
              <a:rPr lang="he-IL" smtClean="0"/>
              <a:pPr>
                <a:defRPr/>
              </a:pPr>
              <a:t>15</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600"/>
            <a:ext cx="8991600" cy="6019800"/>
          </a:xfrm>
          <a:prstGeom prst="rect">
            <a:avLst/>
          </a:prstGeom>
        </p:spPr>
      </p:pic>
    </p:spTree>
    <p:extLst>
      <p:ext uri="{BB962C8B-B14F-4D97-AF65-F5344CB8AC3E}">
        <p14:creationId xmlns:p14="http://schemas.microsoft.com/office/powerpoint/2010/main" val="4308002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bwMode="auto">
          <a:xfrm>
            <a:off x="7391400" y="6324600"/>
            <a:ext cx="3962400" cy="457200"/>
          </a:xfrm>
          <a:noFill/>
          <a:ln>
            <a:miter lim="800000"/>
            <a:headEnd/>
            <a:tailEnd/>
          </a:ln>
        </p:spPr>
        <p:txBody>
          <a:bodyPr vert="horz" wrap="square" lIns="91440" tIns="45720" rIns="91440" bIns="45720" numCol="1" compatLnSpc="1">
            <a:prstTxWarp prst="textNoShape">
              <a:avLst/>
            </a:prstTxWarp>
          </a:bodyPr>
          <a:lstStyle/>
          <a:p>
            <a:r>
              <a:rPr lang="en-US" smtClean="0">
                <a:latin typeface="Arial" charset="0"/>
                <a:cs typeface="Arial" charset="0"/>
              </a:rPr>
              <a:t>© Keren Kalif</a:t>
            </a:r>
          </a:p>
        </p:txBody>
      </p:sp>
      <p:sp>
        <p:nvSpPr>
          <p:cNvPr id="5" name="Slide Number Placeholder 4"/>
          <p:cNvSpPr>
            <a:spLocks noGrp="1"/>
          </p:cNvSpPr>
          <p:nvPr>
            <p:ph type="sldNum" sz="quarter" idx="11"/>
          </p:nvPr>
        </p:nvSpPr>
        <p:spPr/>
        <p:txBody>
          <a:bodyPr/>
          <a:lstStyle/>
          <a:p>
            <a:pPr>
              <a:defRPr/>
            </a:pPr>
            <a:fld id="{EA86119B-619C-48C0-91D7-78AC3D53B8AE}" type="slidenum">
              <a:rPr lang="he-IL" smtClean="0"/>
              <a:pPr>
                <a:defRPr/>
              </a:pPr>
              <a:t>16</a:t>
            </a:fld>
            <a:endParaRPr lang="en-US"/>
          </a:p>
        </p:txBody>
      </p:sp>
      <p:pic>
        <p:nvPicPr>
          <p:cNvPr id="24580" name="Picture 2"/>
          <p:cNvPicPr>
            <a:picLocks noChangeAspect="1" noChangeArrowheads="1"/>
          </p:cNvPicPr>
          <p:nvPr/>
        </p:nvPicPr>
        <p:blipFill>
          <a:blip r:embed="rId2" cstate="print"/>
          <a:srcRect/>
          <a:stretch>
            <a:fillRect/>
          </a:stretch>
        </p:blipFill>
        <p:spPr bwMode="auto">
          <a:xfrm>
            <a:off x="144463" y="533400"/>
            <a:ext cx="8923337" cy="4876800"/>
          </a:xfrm>
          <a:prstGeom prst="rect">
            <a:avLst/>
          </a:prstGeom>
          <a:noFill/>
          <a:ln w="9525">
            <a:solidFill>
              <a:schemeClr val="accent1"/>
            </a:solidFill>
            <a:miter lim="800000"/>
            <a:headEnd/>
            <a:tailEnd/>
          </a:ln>
        </p:spPr>
      </p:pic>
      <p:sp>
        <p:nvSpPr>
          <p:cNvPr id="8" name="Rectangle 7"/>
          <p:cNvSpPr/>
          <p:nvPr/>
        </p:nvSpPr>
        <p:spPr>
          <a:xfrm>
            <a:off x="533400" y="3886200"/>
            <a:ext cx="3733800" cy="129540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7" name="Rectangle 6"/>
          <p:cNvSpPr/>
          <p:nvPr/>
        </p:nvSpPr>
        <p:spPr>
          <a:xfrm>
            <a:off x="3505200" y="4724400"/>
            <a:ext cx="5181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buFont typeface="Arial" pitchFamily="34" charset="0"/>
              <a:buChar char="•"/>
              <a:defRPr/>
            </a:pPr>
            <a:r>
              <a:rPr lang="he-IL" b="1" dirty="0"/>
              <a:t>  השיטה אינה מחזירה ערך</a:t>
            </a:r>
          </a:p>
          <a:p>
            <a:pPr algn="r" rtl="1">
              <a:buFont typeface="Arial" pitchFamily="34" charset="0"/>
              <a:buChar char="•"/>
              <a:defRPr/>
            </a:pPr>
            <a:r>
              <a:rPr lang="he-IL" b="1" dirty="0"/>
              <a:t>  הפרמטר הוא </a:t>
            </a:r>
            <a:r>
              <a:rPr lang="en-US" b="1" dirty="0"/>
              <a:t>const</a:t>
            </a:r>
            <a:r>
              <a:rPr lang="he-IL" b="1" dirty="0"/>
              <a:t> כי אינו משתנה ע"י השיטה</a:t>
            </a:r>
          </a:p>
          <a:p>
            <a:pPr algn="r" rtl="1">
              <a:buFont typeface="Arial" pitchFamily="34" charset="0"/>
              <a:buChar char="•"/>
              <a:defRPr/>
            </a:pPr>
            <a:r>
              <a:rPr lang="he-IL" b="1" dirty="0"/>
              <a:t>  השיטה אינה </a:t>
            </a:r>
            <a:r>
              <a:rPr lang="en-US" b="1" dirty="0"/>
              <a:t>const</a:t>
            </a:r>
            <a:r>
              <a:rPr lang="he-IL" b="1" dirty="0"/>
              <a:t> כי משנה את האובייקט המפעיל</a:t>
            </a:r>
          </a:p>
        </p:txBody>
      </p:sp>
      <p:pic>
        <p:nvPicPr>
          <p:cNvPr id="38915" name="Picture 3"/>
          <p:cNvPicPr>
            <a:picLocks noChangeAspect="1" noChangeArrowheads="1"/>
          </p:cNvPicPr>
          <p:nvPr/>
        </p:nvPicPr>
        <p:blipFill>
          <a:blip r:embed="rId3" cstate="print"/>
          <a:srcRect/>
          <a:stretch>
            <a:fillRect/>
          </a:stretch>
        </p:blipFill>
        <p:spPr bwMode="auto">
          <a:xfrm>
            <a:off x="609600" y="5257800"/>
            <a:ext cx="2530475" cy="1458913"/>
          </a:xfrm>
          <a:prstGeom prst="rect">
            <a:avLst/>
          </a:prstGeom>
          <a:noFill/>
          <a:ln w="9525">
            <a:solidFill>
              <a:schemeClr val="accent1"/>
            </a:solidFill>
            <a:miter lim="800000"/>
            <a:headEnd/>
            <a:tailEnd/>
          </a:ln>
        </p:spPr>
      </p:pic>
      <p:pic>
        <p:nvPicPr>
          <p:cNvPr id="38916" name="Picture 4"/>
          <p:cNvPicPr>
            <a:picLocks noChangeAspect="1" noChangeArrowheads="1"/>
          </p:cNvPicPr>
          <p:nvPr/>
        </p:nvPicPr>
        <p:blipFill>
          <a:blip r:embed="rId4" cstate="print"/>
          <a:srcRect/>
          <a:stretch>
            <a:fillRect/>
          </a:stretch>
        </p:blipFill>
        <p:spPr bwMode="auto">
          <a:xfrm>
            <a:off x="3192463" y="5791200"/>
            <a:ext cx="4275137" cy="838200"/>
          </a:xfrm>
          <a:prstGeom prst="rect">
            <a:avLst/>
          </a:prstGeom>
          <a:noFill/>
          <a:ln w="9525">
            <a:noFill/>
            <a:miter lim="800000"/>
            <a:headEnd/>
            <a:tailEnd/>
          </a:ln>
        </p:spPr>
      </p:pic>
      <p:sp>
        <p:nvSpPr>
          <p:cNvPr id="24585" name="Title 1"/>
          <p:cNvSpPr>
            <a:spLocks noGrp="1"/>
          </p:cNvSpPr>
          <p:nvPr>
            <p:ph type="title"/>
          </p:nvPr>
        </p:nvSpPr>
        <p:spPr>
          <a:xfrm>
            <a:off x="4191000" y="228600"/>
            <a:ext cx="4648200" cy="685800"/>
          </a:xfrm>
          <a:solidFill>
            <a:schemeClr val="bg1"/>
          </a:solidFill>
        </p:spPr>
        <p:txBody>
          <a:bodyPr/>
          <a:lstStyle/>
          <a:p>
            <a:r>
              <a:rPr lang="he-IL" smtClean="0"/>
              <a:t>מימוש אופרטור השמה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8915"/>
                                        </p:tgtEl>
                                        <p:attrNameLst>
                                          <p:attrName>style.visibility</p:attrName>
                                        </p:attrNameLst>
                                      </p:cBhvr>
                                      <p:to>
                                        <p:strVal val="visible"/>
                                      </p:to>
                                    </p:set>
                                    <p:animEffect transition="in" filter="box(in)">
                                      <p:cBhvr>
                                        <p:cTn id="12" dur="500"/>
                                        <p:tgtEl>
                                          <p:spTgt spid="38915"/>
                                        </p:tgtEl>
                                      </p:cBhvr>
                                    </p:animEffect>
                                  </p:childTnLst>
                                </p:cTn>
                              </p:par>
                              <p:par>
                                <p:cTn id="13" presetID="4" presetClass="entr" presetSubtype="16" fill="hold" nodeType="withEffect">
                                  <p:stCondLst>
                                    <p:cond delay="0"/>
                                  </p:stCondLst>
                                  <p:childTnLst>
                                    <p:set>
                                      <p:cBhvr>
                                        <p:cTn id="14" dur="1" fill="hold">
                                          <p:stCondLst>
                                            <p:cond delay="0"/>
                                          </p:stCondLst>
                                        </p:cTn>
                                        <p:tgtEl>
                                          <p:spTgt spid="38916"/>
                                        </p:tgtEl>
                                        <p:attrNameLst>
                                          <p:attrName>style.visibility</p:attrName>
                                        </p:attrNameLst>
                                      </p:cBhvr>
                                      <p:to>
                                        <p:strVal val="visible"/>
                                      </p:to>
                                    </p:set>
                                    <p:animEffect transition="in" filter="box(in)">
                                      <p:cBhvr>
                                        <p:cTn id="15" dur="500"/>
                                        <p:tgtEl>
                                          <p:spTgt spid="38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he-IL" smtClean="0"/>
              <a:t>השמה מרובה</a:t>
            </a:r>
          </a:p>
        </p:txBody>
      </p:sp>
      <p:sp>
        <p:nvSpPr>
          <p:cNvPr id="3" name="Content Placeholder 2"/>
          <p:cNvSpPr>
            <a:spLocks noGrp="1"/>
          </p:cNvSpPr>
          <p:nvPr>
            <p:ph sz="quarter" idx="4294967295"/>
          </p:nvPr>
        </p:nvSpPr>
        <p:spPr>
          <a:xfrm>
            <a:off x="304800" y="1143000"/>
            <a:ext cx="8534400" cy="5181600"/>
          </a:xfrm>
        </p:spPr>
        <p:txBody>
          <a:bodyPr/>
          <a:lstStyle/>
          <a:p>
            <a:r>
              <a:rPr lang="he-IL" dirty="0" smtClean="0"/>
              <a:t>נסתכל על השורה הבאה:  </a:t>
            </a:r>
            <a:r>
              <a:rPr lang="en-US" dirty="0" smtClean="0"/>
              <a:t>y = z</a:t>
            </a:r>
            <a:endParaRPr lang="he-IL" dirty="0" smtClean="0"/>
          </a:p>
          <a:p>
            <a:pPr lvl="1"/>
            <a:r>
              <a:rPr lang="he-IL" dirty="0" smtClean="0"/>
              <a:t>הערך של  </a:t>
            </a:r>
            <a:r>
              <a:rPr lang="en-US" dirty="0" smtClean="0"/>
              <a:t>z</a:t>
            </a:r>
            <a:r>
              <a:rPr lang="he-IL" dirty="0" smtClean="0"/>
              <a:t> נכנס למשתנה </a:t>
            </a:r>
            <a:r>
              <a:rPr lang="en-US" dirty="0" smtClean="0"/>
              <a:t>y</a:t>
            </a:r>
            <a:r>
              <a:rPr lang="he-IL" dirty="0" smtClean="0"/>
              <a:t>, ולא מבוצע עם  </a:t>
            </a:r>
            <a:r>
              <a:rPr lang="en-US" dirty="0" smtClean="0"/>
              <a:t>y</a:t>
            </a:r>
            <a:r>
              <a:rPr lang="he-IL" dirty="0" smtClean="0"/>
              <a:t> דבר</a:t>
            </a:r>
          </a:p>
          <a:p>
            <a:r>
              <a:rPr lang="he-IL" dirty="0" smtClean="0"/>
              <a:t>נסתכל על השורה הבאה: </a:t>
            </a:r>
            <a:r>
              <a:rPr lang="en-US" dirty="0" smtClean="0"/>
              <a:t> x = y = z</a:t>
            </a:r>
            <a:r>
              <a:rPr lang="he-IL" dirty="0" smtClean="0"/>
              <a:t>יש לקרוא </a:t>
            </a:r>
            <a:r>
              <a:rPr lang="en-US" dirty="0" smtClean="0"/>
              <a:t>x=(y=z)</a:t>
            </a:r>
            <a:endParaRPr lang="he-IL" dirty="0" smtClean="0"/>
          </a:p>
          <a:p>
            <a:pPr lvl="1"/>
            <a:r>
              <a:rPr lang="he-IL" dirty="0" smtClean="0"/>
              <a:t>הערך של </a:t>
            </a:r>
            <a:r>
              <a:rPr lang="en-US" dirty="0" smtClean="0"/>
              <a:t>z</a:t>
            </a:r>
            <a:r>
              <a:rPr lang="he-IL" dirty="0" smtClean="0"/>
              <a:t> נכנס למשתנה </a:t>
            </a:r>
            <a:r>
              <a:rPr lang="en-US" dirty="0" smtClean="0"/>
              <a:t>y</a:t>
            </a:r>
            <a:r>
              <a:rPr lang="he-IL" dirty="0" smtClean="0"/>
              <a:t>, ואז הערך של </a:t>
            </a:r>
            <a:r>
              <a:rPr lang="en-US" dirty="0" smtClean="0"/>
              <a:t>y</a:t>
            </a:r>
            <a:r>
              <a:rPr lang="he-IL" dirty="0" smtClean="0"/>
              <a:t> נכנס למשתנה </a:t>
            </a:r>
            <a:r>
              <a:rPr lang="en-US" dirty="0" smtClean="0"/>
              <a:t>x</a:t>
            </a:r>
            <a:endParaRPr lang="he-IL" dirty="0" smtClean="0"/>
          </a:p>
          <a:p>
            <a:pPr lvl="1"/>
            <a:r>
              <a:rPr lang="he-IL" dirty="0" smtClean="0"/>
              <a:t>כלומר, פעולת ההשמה הימנית מחזירה את הערך של  </a:t>
            </a:r>
            <a:r>
              <a:rPr lang="en-US" dirty="0" smtClean="0"/>
              <a:t>y</a:t>
            </a:r>
            <a:endParaRPr lang="he-IL" dirty="0" smtClean="0"/>
          </a:p>
          <a:p>
            <a:r>
              <a:rPr lang="he-IL" dirty="0" smtClean="0"/>
              <a:t>אם נסתכל על תהליך זה כעל שירשור של פונקציות, אזי הפונקציה שמופעלת ראשונה חייבת להחזיר ערך</a:t>
            </a:r>
          </a:p>
          <a:p>
            <a:r>
              <a:rPr lang="he-IL" dirty="0" smtClean="0"/>
              <a:t>עבור ה- </a:t>
            </a:r>
            <a:r>
              <a:rPr lang="en-US" dirty="0" smtClean="0"/>
              <a:t>main</a:t>
            </a:r>
            <a:r>
              <a:rPr lang="he-IL" dirty="0" smtClean="0"/>
              <a:t> הבא תתקבל השגיאה:</a:t>
            </a:r>
          </a:p>
        </p:txBody>
      </p:sp>
      <p:sp>
        <p:nvSpPr>
          <p:cNvPr id="25604" name="Footer Placeholder 3"/>
          <p:cNvSpPr>
            <a:spLocks noGrp="1"/>
          </p:cNvSpPr>
          <p:nvPr>
            <p:ph type="ftr" sz="quarter" idx="10"/>
          </p:nvPr>
        </p:nvSpPr>
        <p:spPr bwMode="auto">
          <a:xfrm>
            <a:off x="609600" y="76200"/>
            <a:ext cx="3962400" cy="457200"/>
          </a:xfrm>
          <a:noFill/>
          <a:ln>
            <a:miter lim="800000"/>
            <a:headEnd/>
            <a:tailEnd/>
          </a:ln>
        </p:spPr>
        <p:txBody>
          <a:bodyPr vert="horz" wrap="square" lIns="91440" tIns="45720" rIns="91440" bIns="45720" numCol="1" compatLnSpc="1">
            <a:prstTxWarp prst="textNoShape">
              <a:avLst/>
            </a:prstTxWarp>
          </a:bodyPr>
          <a:lstStyle/>
          <a:p>
            <a:r>
              <a:rPr lang="en-US" smtClean="0">
                <a:latin typeface="Arial" charset="0"/>
                <a:cs typeface="Arial" charset="0"/>
              </a:rPr>
              <a:t>© Keren Kalif</a:t>
            </a:r>
          </a:p>
        </p:txBody>
      </p:sp>
      <p:sp>
        <p:nvSpPr>
          <p:cNvPr id="5" name="Slide Number Placeholder 4"/>
          <p:cNvSpPr>
            <a:spLocks noGrp="1"/>
          </p:cNvSpPr>
          <p:nvPr>
            <p:ph type="sldNum" sz="quarter" idx="11"/>
          </p:nvPr>
        </p:nvSpPr>
        <p:spPr>
          <a:xfrm>
            <a:off x="152400" y="152400"/>
            <a:ext cx="457200" cy="457200"/>
          </a:xfrm>
        </p:spPr>
        <p:txBody>
          <a:bodyPr/>
          <a:lstStyle/>
          <a:p>
            <a:pPr>
              <a:defRPr/>
            </a:pPr>
            <a:fld id="{E55E6A9F-E15A-4B49-A9DA-B6C8C8088EAD}" type="slidenum">
              <a:rPr lang="he-IL" smtClean="0"/>
              <a:pPr>
                <a:defRPr/>
              </a:pPr>
              <a:t>17</a:t>
            </a:fld>
            <a:endParaRPr lang="en-US"/>
          </a:p>
        </p:txBody>
      </p:sp>
      <p:pic>
        <p:nvPicPr>
          <p:cNvPr id="39938" name="Picture 2"/>
          <p:cNvPicPr>
            <a:picLocks noChangeAspect="1" noChangeArrowheads="1"/>
          </p:cNvPicPr>
          <p:nvPr/>
        </p:nvPicPr>
        <p:blipFill>
          <a:blip r:embed="rId2" cstate="print"/>
          <a:srcRect/>
          <a:stretch>
            <a:fillRect/>
          </a:stretch>
        </p:blipFill>
        <p:spPr bwMode="auto">
          <a:xfrm>
            <a:off x="101600" y="4267200"/>
            <a:ext cx="3479800" cy="1676400"/>
          </a:xfrm>
          <a:prstGeom prst="rect">
            <a:avLst/>
          </a:prstGeom>
          <a:noFill/>
          <a:ln w="9525">
            <a:solidFill>
              <a:schemeClr val="accent1"/>
            </a:solidFill>
            <a:miter lim="800000"/>
            <a:headEnd/>
            <a:tailEnd/>
          </a:ln>
        </p:spPr>
      </p:pic>
      <p:pic>
        <p:nvPicPr>
          <p:cNvPr id="39939" name="Picture 3"/>
          <p:cNvPicPr>
            <a:picLocks noChangeAspect="1" noChangeArrowheads="1"/>
          </p:cNvPicPr>
          <p:nvPr/>
        </p:nvPicPr>
        <p:blipFill>
          <a:blip r:embed="rId3" cstate="print"/>
          <a:srcRect/>
          <a:stretch>
            <a:fillRect/>
          </a:stretch>
        </p:blipFill>
        <p:spPr bwMode="auto">
          <a:xfrm>
            <a:off x="188913" y="5943600"/>
            <a:ext cx="8802687" cy="762000"/>
          </a:xfrm>
          <a:prstGeom prst="rect">
            <a:avLst/>
          </a:prstGeom>
          <a:noFill/>
          <a:ln w="9525">
            <a:solidFill>
              <a:schemeClr val="accent1"/>
            </a:solidFill>
            <a:miter lim="800000"/>
            <a:headEnd/>
            <a:tailEnd/>
          </a:ln>
        </p:spPr>
      </p:pic>
      <p:sp>
        <p:nvSpPr>
          <p:cNvPr id="8" name="Rectangular Callout 7"/>
          <p:cNvSpPr/>
          <p:nvPr/>
        </p:nvSpPr>
        <p:spPr>
          <a:xfrm>
            <a:off x="3733800" y="4953000"/>
            <a:ext cx="3429000" cy="762000"/>
          </a:xfrm>
          <a:prstGeom prst="wedgeRectCallout">
            <a:avLst>
              <a:gd name="adj1" fmla="val -90941"/>
              <a:gd name="adj2" fmla="val 565"/>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b="1" dirty="0"/>
              <a:t>מבחינת הקומפיילר מוחזר  </a:t>
            </a:r>
            <a:r>
              <a:rPr lang="en-US" b="1" dirty="0"/>
              <a:t>void</a:t>
            </a:r>
            <a:r>
              <a:rPr lang="he-IL" b="1" dirty="0"/>
              <a:t>, ואותו לא ניתן להשים לתוך  </a:t>
            </a:r>
            <a:r>
              <a:rPr lang="en-US" b="1" dirty="0"/>
              <a:t>p2</a:t>
            </a:r>
            <a:endParaRPr lang="he-IL" b="1" dirty="0"/>
          </a:p>
        </p:txBody>
      </p:sp>
      <p:sp>
        <p:nvSpPr>
          <p:cNvPr id="10" name="Rectangle 9"/>
          <p:cNvSpPr/>
          <p:nvPr/>
        </p:nvSpPr>
        <p:spPr>
          <a:xfrm>
            <a:off x="1219200" y="5334000"/>
            <a:ext cx="1143000" cy="30480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ox(in)">
                                      <p:cBhvr>
                                        <p:cTn id="7" dur="500"/>
                                        <p:tgtEl>
                                          <p:spTgt spid="3">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ox(in)">
                                      <p:cBhvr>
                                        <p:cTn id="10" dur="500"/>
                                        <p:tgtEl>
                                          <p:spTgt spid="3">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ox(in)">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ox(in)">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ox(in)">
                                      <p:cBhvr>
                                        <p:cTn id="23" dur="500"/>
                                        <p:tgtEl>
                                          <p:spTgt spid="3">
                                            <p:txEl>
                                              <p:pRg st="6" end="6"/>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ox(in)">
                                      <p:cBhvr>
                                        <p:cTn id="26" dur="500"/>
                                        <p:tgtEl>
                                          <p:spTgt spid="3">
                                            <p:txEl>
                                              <p:pRg st="6" end="6"/>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39938"/>
                                        </p:tgtEl>
                                        <p:attrNameLst>
                                          <p:attrName>style.visibility</p:attrName>
                                        </p:attrNameLst>
                                      </p:cBhvr>
                                      <p:to>
                                        <p:strVal val="visible"/>
                                      </p:to>
                                    </p:set>
                                    <p:animEffect transition="in" filter="box(in)">
                                      <p:cBhvr>
                                        <p:cTn id="29" dur="500"/>
                                        <p:tgtEl>
                                          <p:spTgt spid="39938"/>
                                        </p:tgtEl>
                                      </p:cBhvr>
                                    </p:animEffect>
                                  </p:childTnLst>
                                </p:cTn>
                              </p:par>
                              <p:par>
                                <p:cTn id="30" presetID="4" presetClass="entr" presetSubtype="16" fill="hold" nodeType="withEffect">
                                  <p:stCondLst>
                                    <p:cond delay="0"/>
                                  </p:stCondLst>
                                  <p:childTnLst>
                                    <p:set>
                                      <p:cBhvr>
                                        <p:cTn id="31" dur="1" fill="hold">
                                          <p:stCondLst>
                                            <p:cond delay="0"/>
                                          </p:stCondLst>
                                        </p:cTn>
                                        <p:tgtEl>
                                          <p:spTgt spid="39939"/>
                                        </p:tgtEl>
                                        <p:attrNameLst>
                                          <p:attrName>style.visibility</p:attrName>
                                        </p:attrNameLst>
                                      </p:cBhvr>
                                      <p:to>
                                        <p:strVal val="visible"/>
                                      </p:to>
                                    </p:set>
                                    <p:animEffect transition="in" filter="box(in)">
                                      <p:cBhvr>
                                        <p:cTn id="32" dur="500"/>
                                        <p:tgtEl>
                                          <p:spTgt spid="39939"/>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ox(in)">
                                      <p:cBhvr>
                                        <p:cTn id="37" dur="500"/>
                                        <p:tgtEl>
                                          <p:spTgt spid="8"/>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box(in)">
                                      <p:cBhvr>
                                        <p:cTn id="4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he-IL" smtClean="0"/>
              <a:t>תמיכה בהשמה מרובה</a:t>
            </a:r>
          </a:p>
        </p:txBody>
      </p:sp>
      <p:sp>
        <p:nvSpPr>
          <p:cNvPr id="26627" name="Footer Placeholder 3"/>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latin typeface="Arial" charset="0"/>
                <a:cs typeface="Arial" charset="0"/>
              </a:rPr>
              <a:t>© Keren Kalif</a:t>
            </a:r>
          </a:p>
        </p:txBody>
      </p:sp>
      <p:sp>
        <p:nvSpPr>
          <p:cNvPr id="5" name="Slide Number Placeholder 4"/>
          <p:cNvSpPr>
            <a:spLocks noGrp="1"/>
          </p:cNvSpPr>
          <p:nvPr>
            <p:ph type="sldNum" sz="quarter" idx="11"/>
          </p:nvPr>
        </p:nvSpPr>
        <p:spPr/>
        <p:txBody>
          <a:bodyPr/>
          <a:lstStyle/>
          <a:p>
            <a:pPr>
              <a:defRPr/>
            </a:pPr>
            <a:fld id="{CAE5B8D4-8268-407D-B824-5C90460DA7EF}" type="slidenum">
              <a:rPr lang="he-IL" smtClean="0"/>
              <a:pPr>
                <a:defRPr/>
              </a:pPr>
              <a:t>18</a:t>
            </a:fld>
            <a:endParaRPr lang="en-US"/>
          </a:p>
        </p:txBody>
      </p:sp>
      <p:pic>
        <p:nvPicPr>
          <p:cNvPr id="26629" name="Picture 3"/>
          <p:cNvPicPr>
            <a:picLocks noChangeAspect="1" noChangeArrowheads="1"/>
          </p:cNvPicPr>
          <p:nvPr/>
        </p:nvPicPr>
        <p:blipFill>
          <a:blip r:embed="rId2" cstate="print"/>
          <a:srcRect/>
          <a:stretch>
            <a:fillRect/>
          </a:stretch>
        </p:blipFill>
        <p:spPr bwMode="auto">
          <a:xfrm>
            <a:off x="228600" y="1981200"/>
            <a:ext cx="6858000" cy="4340225"/>
          </a:xfrm>
          <a:prstGeom prst="rect">
            <a:avLst/>
          </a:prstGeom>
          <a:noFill/>
          <a:ln w="9525">
            <a:solidFill>
              <a:schemeClr val="accent1"/>
            </a:solidFill>
            <a:miter lim="800000"/>
            <a:headEnd/>
            <a:tailEnd/>
          </a:ln>
        </p:spPr>
      </p:pic>
      <p:sp>
        <p:nvSpPr>
          <p:cNvPr id="8" name="Rectangular Callout 7"/>
          <p:cNvSpPr/>
          <p:nvPr/>
        </p:nvSpPr>
        <p:spPr>
          <a:xfrm>
            <a:off x="4114800" y="5181600"/>
            <a:ext cx="3429000" cy="762000"/>
          </a:xfrm>
          <a:prstGeom prst="wedgeRectCallout">
            <a:avLst>
              <a:gd name="adj1" fmla="val -70296"/>
              <a:gd name="adj2" fmla="val 250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b="1" dirty="0"/>
              <a:t>החזרה של האובייקט המפעיל, כלומר, זה שביצענו השמה לתוכו</a:t>
            </a:r>
          </a:p>
        </p:txBody>
      </p:sp>
      <p:sp>
        <p:nvSpPr>
          <p:cNvPr id="9" name="Rectangle 8"/>
          <p:cNvSpPr/>
          <p:nvPr/>
        </p:nvSpPr>
        <p:spPr>
          <a:xfrm>
            <a:off x="1447800" y="5410200"/>
            <a:ext cx="1981200" cy="30480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0" name="Rectangular Callout 9"/>
          <p:cNvSpPr/>
          <p:nvPr/>
        </p:nvSpPr>
        <p:spPr>
          <a:xfrm>
            <a:off x="3810000" y="1295400"/>
            <a:ext cx="5105400" cy="1600200"/>
          </a:xfrm>
          <a:prstGeom prst="wedgeRectCallout">
            <a:avLst>
              <a:gd name="adj1" fmla="val -78673"/>
              <a:gd name="adj2" fmla="val 107562"/>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342900" indent="-342900" algn="just" rtl="1">
              <a:buFont typeface="+mj-lt"/>
              <a:buAutoNum type="arabicPeriod"/>
              <a:defRPr/>
            </a:pPr>
            <a:r>
              <a:rPr lang="he-IL" b="1" dirty="0"/>
              <a:t>הפונקציה צריכה להחזיר אובייקט מטיפוס  </a:t>
            </a:r>
            <a:r>
              <a:rPr lang="en-US" b="1" dirty="0"/>
              <a:t>Point</a:t>
            </a:r>
            <a:r>
              <a:rPr lang="he-IL" b="1" dirty="0"/>
              <a:t>.</a:t>
            </a:r>
          </a:p>
          <a:p>
            <a:pPr marL="342900" indent="-342900" algn="just" rtl="1">
              <a:buFont typeface="+mj-lt"/>
              <a:buAutoNum type="arabicPeriod"/>
              <a:defRPr/>
            </a:pPr>
            <a:r>
              <a:rPr lang="he-IL" b="1" dirty="0"/>
              <a:t>מחזירה אותו  </a:t>
            </a:r>
            <a:r>
              <a:rPr lang="en-US" b="1" dirty="0"/>
              <a:t>by ref</a:t>
            </a:r>
            <a:r>
              <a:rPr lang="he-IL" b="1" dirty="0"/>
              <a:t> כדי לחסוך את ההעתקה עבור הערך המוחזר.</a:t>
            </a:r>
          </a:p>
          <a:p>
            <a:pPr marL="342900" indent="-342900" algn="just" rtl="1">
              <a:buFont typeface="+mj-lt"/>
              <a:buAutoNum type="arabicPeriod"/>
              <a:defRPr/>
            </a:pPr>
            <a:r>
              <a:rPr lang="he-IL" b="1" dirty="0"/>
              <a:t>נחזיר אותו גם כ- </a:t>
            </a:r>
            <a:r>
              <a:rPr lang="en-US" b="1" dirty="0"/>
              <a:t>const</a:t>
            </a:r>
            <a:r>
              <a:rPr lang="he-IL" b="1" dirty="0"/>
              <a:t> כדי להגן על האובייקט המוחזר משינויים (כי הוחזר  </a:t>
            </a:r>
            <a:r>
              <a:rPr lang="en-US" b="1" dirty="0"/>
              <a:t>by ref</a:t>
            </a:r>
            <a:r>
              <a:rPr lang="he-IL" b="1" dirty="0"/>
              <a:t>).</a:t>
            </a:r>
          </a:p>
        </p:txBody>
      </p:sp>
      <p:sp>
        <p:nvSpPr>
          <p:cNvPr id="11" name="Rectangle 10"/>
          <p:cNvSpPr/>
          <p:nvPr/>
        </p:nvSpPr>
        <p:spPr>
          <a:xfrm>
            <a:off x="838200" y="3810000"/>
            <a:ext cx="1905000" cy="30480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ox(in)">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ox(in)">
                                      <p:cBhvr>
                                        <p:cTn id="15" dur="500"/>
                                        <p:tgtEl>
                                          <p:spTgt spid="8"/>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ox(in)">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9" name="Picture 3"/>
          <p:cNvPicPr>
            <a:picLocks noChangeAspect="1" noChangeArrowheads="1"/>
          </p:cNvPicPr>
          <p:nvPr/>
        </p:nvPicPr>
        <p:blipFill>
          <a:blip r:embed="rId2" cstate="print"/>
          <a:srcRect/>
          <a:stretch>
            <a:fillRect/>
          </a:stretch>
        </p:blipFill>
        <p:spPr bwMode="auto">
          <a:xfrm>
            <a:off x="228600" y="2667000"/>
            <a:ext cx="6881813" cy="3973513"/>
          </a:xfrm>
          <a:prstGeom prst="rect">
            <a:avLst/>
          </a:prstGeom>
          <a:noFill/>
          <a:ln w="9525">
            <a:solidFill>
              <a:schemeClr val="accent1"/>
            </a:solidFill>
            <a:miter lim="800000"/>
            <a:headEnd/>
            <a:tailEnd/>
          </a:ln>
        </p:spPr>
      </p:pic>
      <p:sp>
        <p:nvSpPr>
          <p:cNvPr id="27651" name="Footer Placeholder 3"/>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latin typeface="Arial" charset="0"/>
                <a:cs typeface="Arial" charset="0"/>
              </a:rPr>
              <a:t>© Keren Kalif</a:t>
            </a:r>
          </a:p>
        </p:txBody>
      </p:sp>
      <p:sp>
        <p:nvSpPr>
          <p:cNvPr id="5" name="Slide Number Placeholder 4"/>
          <p:cNvSpPr>
            <a:spLocks noGrp="1"/>
          </p:cNvSpPr>
          <p:nvPr>
            <p:ph type="sldNum" sz="quarter" idx="11"/>
          </p:nvPr>
        </p:nvSpPr>
        <p:spPr/>
        <p:txBody>
          <a:bodyPr/>
          <a:lstStyle/>
          <a:p>
            <a:pPr>
              <a:defRPr/>
            </a:pPr>
            <a:fld id="{3813061D-BA6E-42E6-BC1D-8343B12F0C19}" type="slidenum">
              <a:rPr lang="he-IL" smtClean="0"/>
              <a:pPr>
                <a:defRPr/>
              </a:pPr>
              <a:t>19</a:t>
            </a:fld>
            <a:endParaRPr lang="en-US"/>
          </a:p>
        </p:txBody>
      </p:sp>
      <p:sp>
        <p:nvSpPr>
          <p:cNvPr id="7" name="Rectangular Callout 6"/>
          <p:cNvSpPr/>
          <p:nvPr/>
        </p:nvSpPr>
        <p:spPr>
          <a:xfrm>
            <a:off x="4953000" y="4267200"/>
            <a:ext cx="3429000" cy="762000"/>
          </a:xfrm>
          <a:prstGeom prst="wedgeRectCallout">
            <a:avLst>
              <a:gd name="adj1" fmla="val -99014"/>
              <a:gd name="adj2" fmla="val 9885"/>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b="1" dirty="0"/>
              <a:t>במידה ויש ניסיון להשים את האובייקט לעצמו, נרצה לחסוך את כל הפעולות המבוצעות בהשמה</a:t>
            </a:r>
          </a:p>
        </p:txBody>
      </p:sp>
      <p:sp>
        <p:nvSpPr>
          <p:cNvPr id="8" name="Rectangle 7"/>
          <p:cNvSpPr/>
          <p:nvPr/>
        </p:nvSpPr>
        <p:spPr>
          <a:xfrm>
            <a:off x="1066800" y="4648200"/>
            <a:ext cx="2057400" cy="22860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pic>
        <p:nvPicPr>
          <p:cNvPr id="27655" name="Picture 5"/>
          <p:cNvPicPr>
            <a:picLocks noChangeAspect="1" noChangeArrowheads="1"/>
          </p:cNvPicPr>
          <p:nvPr/>
        </p:nvPicPr>
        <p:blipFill>
          <a:blip r:embed="rId3" cstate="print"/>
          <a:srcRect/>
          <a:stretch>
            <a:fillRect/>
          </a:stretch>
        </p:blipFill>
        <p:spPr bwMode="auto">
          <a:xfrm>
            <a:off x="228600" y="457200"/>
            <a:ext cx="5522913" cy="2133600"/>
          </a:xfrm>
          <a:prstGeom prst="rect">
            <a:avLst/>
          </a:prstGeom>
          <a:noFill/>
          <a:ln w="9525">
            <a:solidFill>
              <a:schemeClr val="accent1"/>
            </a:solidFill>
            <a:miter lim="800000"/>
            <a:headEnd/>
            <a:tailEnd/>
          </a:ln>
        </p:spPr>
      </p:pic>
      <p:sp>
        <p:nvSpPr>
          <p:cNvPr id="12" name="Rectangular Callout 11"/>
          <p:cNvSpPr/>
          <p:nvPr/>
        </p:nvSpPr>
        <p:spPr>
          <a:xfrm>
            <a:off x="2514600" y="1371600"/>
            <a:ext cx="4191000" cy="609600"/>
          </a:xfrm>
          <a:prstGeom prst="wedgeRectCallout">
            <a:avLst>
              <a:gd name="adj1" fmla="val -72310"/>
              <a:gd name="adj2" fmla="val 39423"/>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b="1" dirty="0"/>
              <a:t>ערכיו של </a:t>
            </a:r>
            <a:r>
              <a:rPr lang="en-US" b="1" dirty="0"/>
              <a:t>p1</a:t>
            </a:r>
            <a:r>
              <a:rPr lang="he-IL" b="1" dirty="0"/>
              <a:t> לא ישתנו, ולמעשה כל פעולה שתבוצע בתוך אופרטור ההשמה מיותרת...</a:t>
            </a:r>
          </a:p>
        </p:txBody>
      </p:sp>
      <p:pic>
        <p:nvPicPr>
          <p:cNvPr id="45062" name="Picture 6"/>
          <p:cNvPicPr>
            <a:picLocks noChangeAspect="1" noChangeArrowheads="1"/>
          </p:cNvPicPr>
          <p:nvPr/>
        </p:nvPicPr>
        <p:blipFill>
          <a:blip r:embed="rId4" cstate="print"/>
          <a:srcRect/>
          <a:stretch>
            <a:fillRect/>
          </a:stretch>
        </p:blipFill>
        <p:spPr bwMode="auto">
          <a:xfrm>
            <a:off x="2438400" y="2133600"/>
            <a:ext cx="6556375" cy="1290638"/>
          </a:xfrm>
          <a:prstGeom prst="rect">
            <a:avLst/>
          </a:prstGeom>
          <a:noFill/>
          <a:ln w="9525">
            <a:noFill/>
            <a:miter lim="800000"/>
            <a:headEnd/>
            <a:tailEnd/>
          </a:ln>
        </p:spPr>
      </p:pic>
      <p:sp>
        <p:nvSpPr>
          <p:cNvPr id="27658" name="Title 1"/>
          <p:cNvSpPr>
            <a:spLocks noGrp="1"/>
          </p:cNvSpPr>
          <p:nvPr>
            <p:ph type="title"/>
          </p:nvPr>
        </p:nvSpPr>
        <p:spPr>
          <a:xfrm>
            <a:off x="4267200" y="228600"/>
            <a:ext cx="4572000" cy="609600"/>
          </a:xfrm>
          <a:solidFill>
            <a:schemeClr val="bg1"/>
          </a:solidFill>
        </p:spPr>
        <p:txBody>
          <a:bodyPr/>
          <a:lstStyle/>
          <a:p>
            <a:r>
              <a:rPr lang="he-IL" smtClean="0"/>
              <a:t>יעילות בהשמה עצמית</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5059"/>
                                        </p:tgtEl>
                                        <p:attrNameLst>
                                          <p:attrName>style.visibility</p:attrName>
                                        </p:attrNameLst>
                                      </p:cBhvr>
                                      <p:to>
                                        <p:strVal val="visible"/>
                                      </p:to>
                                    </p:set>
                                    <p:animEffect transition="in" filter="box(in)">
                                      <p:cBhvr>
                                        <p:cTn id="12" dur="500"/>
                                        <p:tgtEl>
                                          <p:spTgt spid="45059"/>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ox(i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ox(in)">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45062"/>
                                        </p:tgtEl>
                                        <p:attrNameLst>
                                          <p:attrName>style.visibility</p:attrName>
                                        </p:attrNameLst>
                                      </p:cBhvr>
                                      <p:to>
                                        <p:strVal val="visible"/>
                                      </p:to>
                                    </p:set>
                                    <p:animEffect transition="in" filter="box(in)">
                                      <p:cBhvr>
                                        <p:cTn id="25" dur="500"/>
                                        <p:tgtEl>
                                          <p:spTgt spid="45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he-IL" smtClean="0"/>
              <a:t>ביחידה זו נלמד:</a:t>
            </a:r>
            <a:endParaRPr lang="en-US" smtClean="0"/>
          </a:p>
        </p:txBody>
      </p:sp>
      <p:sp>
        <p:nvSpPr>
          <p:cNvPr id="6" name="Content Placeholder 2"/>
          <p:cNvSpPr>
            <a:spLocks noGrp="1"/>
          </p:cNvSpPr>
          <p:nvPr>
            <p:ph sz="quarter" idx="4294967295"/>
          </p:nvPr>
        </p:nvSpPr>
        <p:spPr>
          <a:xfrm>
            <a:off x="304800" y="1143000"/>
            <a:ext cx="8534400" cy="5181600"/>
          </a:xfrm>
        </p:spPr>
        <p:txBody>
          <a:bodyPr/>
          <a:lstStyle/>
          <a:p>
            <a:pPr eaLnBrk="1" hangingPunct="1">
              <a:lnSpc>
                <a:spcPct val="90000"/>
              </a:lnSpc>
              <a:defRPr/>
            </a:pPr>
            <a:r>
              <a:rPr lang="he-IL" sz="2400" dirty="0" smtClean="0"/>
              <a:t>מהי העמסת אופרטורים ומוטיבציה</a:t>
            </a:r>
          </a:p>
          <a:p>
            <a:pPr marL="273050" lvl="1" indent="-273050" eaLnBrk="1" hangingPunct="1">
              <a:lnSpc>
                <a:spcPct val="90000"/>
              </a:lnSpc>
              <a:spcBef>
                <a:spcPts val="575"/>
              </a:spcBef>
              <a:buClr>
                <a:schemeClr val="accent1"/>
              </a:buClr>
              <a:defRPr/>
            </a:pPr>
            <a:r>
              <a:rPr lang="he-IL" dirty="0" smtClean="0"/>
              <a:t>אופרטור אונארי לעומת אופרטור בינארי</a:t>
            </a:r>
          </a:p>
          <a:p>
            <a:pPr eaLnBrk="1" hangingPunct="1">
              <a:lnSpc>
                <a:spcPct val="90000"/>
              </a:lnSpc>
              <a:defRPr/>
            </a:pPr>
            <a:r>
              <a:rPr lang="he-IL" sz="2400" dirty="0" smtClean="0"/>
              <a:t>העמסת אופרטורים:</a:t>
            </a:r>
          </a:p>
          <a:p>
            <a:pPr lvl="1" eaLnBrk="1" hangingPunct="1">
              <a:lnSpc>
                <a:spcPct val="90000"/>
              </a:lnSpc>
              <a:defRPr/>
            </a:pPr>
            <a:r>
              <a:rPr lang="he-IL" sz="2000" dirty="0" smtClean="0"/>
              <a:t>אופרטורים  + ו -</a:t>
            </a:r>
          </a:p>
          <a:p>
            <a:pPr lvl="1" eaLnBrk="1" hangingPunct="1">
              <a:lnSpc>
                <a:spcPct val="90000"/>
              </a:lnSpc>
              <a:defRPr/>
            </a:pPr>
            <a:r>
              <a:rPr lang="he-IL" sz="2000" dirty="0" smtClean="0"/>
              <a:t>אופרטורים כפונקציות </a:t>
            </a:r>
            <a:r>
              <a:rPr lang="en-US" sz="2000" dirty="0" smtClean="0"/>
              <a:t>friend</a:t>
            </a:r>
            <a:endParaRPr lang="he-IL" sz="2000" b="1" i="1" dirty="0" smtClean="0"/>
          </a:p>
          <a:p>
            <a:pPr lvl="1" eaLnBrk="1" hangingPunct="1">
              <a:lnSpc>
                <a:spcPct val="90000"/>
              </a:lnSpc>
              <a:defRPr/>
            </a:pPr>
            <a:r>
              <a:rPr lang="he-IL" sz="2000" dirty="0" smtClean="0"/>
              <a:t>אופרטור השמה</a:t>
            </a:r>
          </a:p>
          <a:p>
            <a:pPr lvl="2" eaLnBrk="1" hangingPunct="1">
              <a:lnSpc>
                <a:spcPct val="90000"/>
              </a:lnSpc>
              <a:defRPr/>
            </a:pPr>
            <a:r>
              <a:rPr lang="he-IL" sz="1800" dirty="0" smtClean="0"/>
              <a:t>שימוש באופרטור השמה מ- </a:t>
            </a:r>
            <a:r>
              <a:rPr lang="en-US" sz="1800" dirty="0" smtClean="0"/>
              <a:t>copy </a:t>
            </a:r>
            <a:r>
              <a:rPr lang="en-US" sz="1800" dirty="0" err="1" smtClean="0"/>
              <a:t>c’tor</a:t>
            </a:r>
            <a:endParaRPr lang="he-IL" sz="1800" dirty="0" smtClean="0"/>
          </a:p>
          <a:p>
            <a:pPr lvl="2" eaLnBrk="1" hangingPunct="1">
              <a:lnSpc>
                <a:spcPct val="90000"/>
              </a:lnSpc>
              <a:defRPr/>
            </a:pPr>
            <a:r>
              <a:rPr lang="he-IL" sz="1800" dirty="0" smtClean="0"/>
              <a:t>ההבדל בין </a:t>
            </a:r>
            <a:r>
              <a:rPr lang="en-US" sz="1800" dirty="0" smtClean="0"/>
              <a:t>copy </a:t>
            </a:r>
            <a:r>
              <a:rPr lang="en-US" sz="1800" dirty="0" err="1" smtClean="0"/>
              <a:t>c’tor</a:t>
            </a:r>
            <a:r>
              <a:rPr lang="he-IL" sz="1800" dirty="0" smtClean="0"/>
              <a:t> לאופרטור השמה</a:t>
            </a:r>
          </a:p>
          <a:p>
            <a:pPr lvl="1" eaLnBrk="1" hangingPunct="1">
              <a:lnSpc>
                <a:spcPct val="90000"/>
              </a:lnSpc>
              <a:defRPr/>
            </a:pPr>
            <a:r>
              <a:rPr lang="he-IL" sz="2000" dirty="0" smtClean="0"/>
              <a:t>אופרטור מינוס (- אונארי)</a:t>
            </a:r>
          </a:p>
          <a:p>
            <a:pPr lvl="1" eaLnBrk="1" hangingPunct="1">
              <a:lnSpc>
                <a:spcPct val="90000"/>
              </a:lnSpc>
              <a:defRPr/>
            </a:pPr>
            <a:r>
              <a:rPr lang="he-IL" sz="2000" dirty="0" smtClean="0"/>
              <a:t>אופרטור =+, =-</a:t>
            </a:r>
          </a:p>
          <a:p>
            <a:pPr lvl="1" eaLnBrk="1" hangingPunct="1">
              <a:lnSpc>
                <a:spcPct val="90000"/>
              </a:lnSpc>
              <a:defRPr/>
            </a:pPr>
            <a:r>
              <a:rPr lang="he-IL" sz="2000" dirty="0" smtClean="0"/>
              <a:t>אופרטורים ++ ו- -- </a:t>
            </a:r>
            <a:r>
              <a:rPr lang="en-US" sz="2000" dirty="0" smtClean="0"/>
              <a:t>(prefix, postfix)</a:t>
            </a:r>
            <a:endParaRPr lang="he-IL" sz="2000" dirty="0" smtClean="0"/>
          </a:p>
          <a:p>
            <a:pPr lvl="1" eaLnBrk="1" hangingPunct="1">
              <a:lnSpc>
                <a:spcPct val="90000"/>
              </a:lnSpc>
              <a:defRPr/>
            </a:pPr>
            <a:r>
              <a:rPr lang="he-IL" sz="2000" dirty="0" smtClean="0"/>
              <a:t>אופרטור [ ]</a:t>
            </a:r>
          </a:p>
          <a:p>
            <a:pPr lvl="1" eaLnBrk="1" hangingPunct="1">
              <a:lnSpc>
                <a:spcPct val="90000"/>
              </a:lnSpc>
              <a:defRPr/>
            </a:pPr>
            <a:r>
              <a:rPr lang="he-IL" sz="2000" dirty="0" smtClean="0"/>
              <a:t>אופרטורים לוגיים: ==, &gt;,  &lt; , =&gt;, =&lt;</a:t>
            </a:r>
          </a:p>
          <a:p>
            <a:pPr lvl="1" eaLnBrk="1" hangingPunct="1">
              <a:lnSpc>
                <a:spcPct val="90000"/>
              </a:lnSpc>
              <a:defRPr/>
            </a:pPr>
            <a:r>
              <a:rPr lang="he-IL" sz="2000" dirty="0" smtClean="0"/>
              <a:t>אופרטור &gt;&gt;, &lt;&lt;</a:t>
            </a:r>
          </a:p>
          <a:p>
            <a:pPr lvl="1" eaLnBrk="1" hangingPunct="1">
              <a:lnSpc>
                <a:spcPct val="90000"/>
              </a:lnSpc>
              <a:defRPr/>
            </a:pPr>
            <a:r>
              <a:rPr lang="he-IL" sz="2000" dirty="0" smtClean="0"/>
              <a:t>אופרטור </a:t>
            </a:r>
            <a:r>
              <a:rPr lang="en-US" sz="2000" dirty="0" smtClean="0"/>
              <a:t>casting</a:t>
            </a:r>
            <a:endParaRPr lang="he-IL" sz="2000" dirty="0" smtClean="0"/>
          </a:p>
          <a:p>
            <a:pPr lvl="1" eaLnBrk="1" hangingPunct="1">
              <a:lnSpc>
                <a:spcPct val="90000"/>
              </a:lnSpc>
              <a:defRPr/>
            </a:pPr>
            <a:r>
              <a:rPr lang="he-IL" sz="2000" dirty="0" smtClean="0"/>
              <a:t>אופרטור ()</a:t>
            </a:r>
          </a:p>
        </p:txBody>
      </p:sp>
      <p:sp>
        <p:nvSpPr>
          <p:cNvPr id="11268" name="Footer Placeholder 7"/>
          <p:cNvSpPr>
            <a:spLocks noGrp="1"/>
          </p:cNvSpPr>
          <p:nvPr>
            <p:ph type="ftr" sz="quarter" idx="10"/>
          </p:nvPr>
        </p:nvSpPr>
        <p:spPr bwMode="auto">
          <a:xfrm>
            <a:off x="533400" y="6324600"/>
            <a:ext cx="3962400" cy="457200"/>
          </a:xfrm>
          <a:noFill/>
          <a:ln>
            <a:miter lim="800000"/>
            <a:headEnd/>
            <a:tailEnd/>
          </a:ln>
        </p:spPr>
        <p:txBody>
          <a:bodyPr vert="horz" wrap="square" lIns="91440" tIns="45720" rIns="91440" bIns="45720" numCol="1" compatLnSpc="1">
            <a:prstTxWarp prst="textNoShape">
              <a:avLst/>
            </a:prstTxWarp>
          </a:bodyPr>
          <a:lstStyle/>
          <a:p>
            <a:r>
              <a:rPr lang="en-US" smtClean="0">
                <a:latin typeface="Arial" charset="0"/>
                <a:cs typeface="Arial" charset="0"/>
              </a:rPr>
              <a:t>© Keren Kalif</a:t>
            </a:r>
          </a:p>
        </p:txBody>
      </p:sp>
      <p:sp>
        <p:nvSpPr>
          <p:cNvPr id="9" name="Slide Number Placeholder 6"/>
          <p:cNvSpPr>
            <a:spLocks noGrp="1"/>
          </p:cNvSpPr>
          <p:nvPr>
            <p:ph type="sldNum" sz="quarter" idx="11"/>
          </p:nvPr>
        </p:nvSpPr>
        <p:spPr>
          <a:xfrm>
            <a:off x="152400" y="6248400"/>
            <a:ext cx="457200" cy="457200"/>
          </a:xfrm>
        </p:spPr>
        <p:txBody>
          <a:bodyPr/>
          <a:lstStyle/>
          <a:p>
            <a:pPr>
              <a:defRPr/>
            </a:pPr>
            <a:fld id="{229CDF1B-8FB2-451F-B1F0-7A4CABE01DE1}" type="slidenum">
              <a:rPr lang="he-IL"/>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he-IL" sz="3600" smtClean="0"/>
              <a:t>הבעייתיות באופרטור ההשמה שניתן במתנה</a:t>
            </a:r>
          </a:p>
        </p:txBody>
      </p:sp>
      <p:sp>
        <p:nvSpPr>
          <p:cNvPr id="28675" name="Footer Placeholder 3"/>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latin typeface="Arial" charset="0"/>
                <a:cs typeface="Arial" charset="0"/>
              </a:rPr>
              <a:t>© Keren Kalif</a:t>
            </a:r>
          </a:p>
        </p:txBody>
      </p:sp>
      <p:sp>
        <p:nvSpPr>
          <p:cNvPr id="5" name="Slide Number Placeholder 4"/>
          <p:cNvSpPr>
            <a:spLocks noGrp="1"/>
          </p:cNvSpPr>
          <p:nvPr>
            <p:ph type="sldNum" sz="quarter" idx="11"/>
          </p:nvPr>
        </p:nvSpPr>
        <p:spPr/>
        <p:txBody>
          <a:bodyPr/>
          <a:lstStyle/>
          <a:p>
            <a:pPr>
              <a:defRPr/>
            </a:pPr>
            <a:fld id="{4B1D6F23-660D-4655-8129-179C1A7309A1}" type="slidenum">
              <a:rPr lang="he-IL" smtClean="0"/>
              <a:pPr>
                <a:defRPr/>
              </a:pPr>
              <a:t>20</a:t>
            </a:fld>
            <a:endParaRPr lang="en-US"/>
          </a:p>
        </p:txBody>
      </p:sp>
      <p:pic>
        <p:nvPicPr>
          <p:cNvPr id="28677" name="Picture 6"/>
          <p:cNvPicPr>
            <a:picLocks noChangeAspect="1" noChangeArrowheads="1"/>
          </p:cNvPicPr>
          <p:nvPr/>
        </p:nvPicPr>
        <p:blipFill>
          <a:blip r:embed="rId3" cstate="print"/>
          <a:srcRect/>
          <a:stretch>
            <a:fillRect/>
          </a:stretch>
        </p:blipFill>
        <p:spPr bwMode="auto">
          <a:xfrm>
            <a:off x="152400" y="1495425"/>
            <a:ext cx="6719888" cy="5210175"/>
          </a:xfrm>
          <a:prstGeom prst="rect">
            <a:avLst/>
          </a:prstGeom>
          <a:noFill/>
          <a:ln w="9525">
            <a:solidFill>
              <a:schemeClr val="accent1"/>
            </a:solidFill>
            <a:miter lim="800000"/>
            <a:headEnd/>
            <a:tailEnd/>
          </a:ln>
        </p:spPr>
      </p:pic>
      <p:sp>
        <p:nvSpPr>
          <p:cNvPr id="7" name="Rectangle 6"/>
          <p:cNvSpPr/>
          <p:nvPr/>
        </p:nvSpPr>
        <p:spPr>
          <a:xfrm>
            <a:off x="762000" y="4695825"/>
            <a:ext cx="6019800" cy="1676400"/>
          </a:xfrm>
          <a:prstGeom prst="rect">
            <a:avLst/>
          </a:prstGeom>
          <a:solidFill>
            <a:srgbClr val="C00000">
              <a:alpha val="36000"/>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8" name="Rectangular Callout 7"/>
          <p:cNvSpPr/>
          <p:nvPr/>
        </p:nvSpPr>
        <p:spPr>
          <a:xfrm>
            <a:off x="3962400" y="5838825"/>
            <a:ext cx="2743200" cy="457200"/>
          </a:xfrm>
          <a:prstGeom prst="wedgeRectCallout">
            <a:avLst>
              <a:gd name="adj1" fmla="val -85961"/>
              <a:gd name="adj2" fmla="val -60577"/>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he-IL" b="1" dirty="0"/>
              <a:t>המימוש המתקבל במתנה</a:t>
            </a:r>
          </a:p>
        </p:txBody>
      </p:sp>
      <p:pic>
        <p:nvPicPr>
          <p:cNvPr id="26631" name="Picture 7"/>
          <p:cNvPicPr>
            <a:picLocks noChangeAspect="1" noChangeArrowheads="1"/>
          </p:cNvPicPr>
          <p:nvPr/>
        </p:nvPicPr>
        <p:blipFill>
          <a:blip r:embed="rId4" cstate="print"/>
          <a:srcRect/>
          <a:stretch>
            <a:fillRect/>
          </a:stretch>
        </p:blipFill>
        <p:spPr bwMode="auto">
          <a:xfrm>
            <a:off x="2133600" y="914400"/>
            <a:ext cx="3514725" cy="1600200"/>
          </a:xfrm>
          <a:prstGeom prst="rect">
            <a:avLst/>
          </a:prstGeom>
          <a:noFill/>
          <a:ln w="9525">
            <a:solidFill>
              <a:schemeClr val="accent1"/>
            </a:solidFill>
            <a:miter lim="800000"/>
            <a:headEnd/>
            <a:tailEnd/>
          </a:ln>
        </p:spPr>
      </p:pic>
      <p:graphicFrame>
        <p:nvGraphicFramePr>
          <p:cNvPr id="11" name="Table 10"/>
          <p:cNvGraphicFramePr>
            <a:graphicFrameLocks noGrp="1"/>
          </p:cNvGraphicFramePr>
          <p:nvPr/>
        </p:nvGraphicFramePr>
        <p:xfrm>
          <a:off x="3962400" y="2362200"/>
          <a:ext cx="1447800" cy="1112520"/>
        </p:xfrm>
        <a:graphic>
          <a:graphicData uri="http://schemas.openxmlformats.org/drawingml/2006/table">
            <a:tbl>
              <a:tblPr rtl="1" firstRow="1" bandRow="1">
                <a:tableStyleId>{5C22544A-7EE6-4342-B048-85BDC9FD1C3A}</a:tableStyleId>
              </a:tblPr>
              <a:tblGrid>
                <a:gridCol w="1447800"/>
              </a:tblGrid>
              <a:tr h="370840">
                <a:tc>
                  <a:txBody>
                    <a:bodyPr/>
                    <a:lstStyle/>
                    <a:p>
                      <a:pPr algn="ctr" rtl="0"/>
                      <a:r>
                        <a:rPr lang="en-US" dirty="0" smtClean="0"/>
                        <a:t>p1</a:t>
                      </a:r>
                      <a:endParaRPr lang="he-IL" dirty="0"/>
                    </a:p>
                  </a:txBody>
                  <a:tcPr/>
                </a:tc>
              </a:tr>
              <a:tr h="370840">
                <a:tc>
                  <a:txBody>
                    <a:bodyPr/>
                    <a:lstStyle/>
                    <a:p>
                      <a:pPr algn="l" rtl="0"/>
                      <a:r>
                        <a:rPr lang="en-US" dirty="0" smtClean="0"/>
                        <a:t>id:       111</a:t>
                      </a:r>
                      <a:endParaRPr lang="he-IL" dirty="0"/>
                    </a:p>
                  </a:txBody>
                  <a:tcPr>
                    <a:solidFill>
                      <a:schemeClr val="accent1">
                        <a:lumMod val="20000"/>
                        <a:lumOff val="80000"/>
                      </a:schemeClr>
                    </a:solidFill>
                  </a:tcPr>
                </a:tc>
              </a:tr>
              <a:tr h="370840">
                <a:tc>
                  <a:txBody>
                    <a:bodyPr/>
                    <a:lstStyle/>
                    <a:p>
                      <a:pPr algn="l" rtl="1"/>
                      <a:r>
                        <a:rPr lang="en-US" dirty="0" smtClean="0"/>
                        <a:t>name:</a:t>
                      </a:r>
                      <a:r>
                        <a:rPr lang="en-US" baseline="0" dirty="0" smtClean="0"/>
                        <a:t> 1000</a:t>
                      </a:r>
                      <a:endParaRPr lang="he-IL" dirty="0"/>
                    </a:p>
                  </a:txBody>
                  <a:tcPr>
                    <a:solidFill>
                      <a:schemeClr val="accent1">
                        <a:lumMod val="20000"/>
                        <a:lumOff val="80000"/>
                      </a:schemeClr>
                    </a:solidFill>
                  </a:tcPr>
                </a:tc>
              </a:tr>
            </a:tbl>
          </a:graphicData>
        </a:graphic>
      </p:graphicFrame>
      <p:graphicFrame>
        <p:nvGraphicFramePr>
          <p:cNvPr id="13" name="Table 12"/>
          <p:cNvGraphicFramePr>
            <a:graphicFrameLocks noGrp="1"/>
          </p:cNvGraphicFramePr>
          <p:nvPr/>
        </p:nvGraphicFramePr>
        <p:xfrm>
          <a:off x="2438400" y="2362200"/>
          <a:ext cx="1447800" cy="1112520"/>
        </p:xfrm>
        <a:graphic>
          <a:graphicData uri="http://schemas.openxmlformats.org/drawingml/2006/table">
            <a:tbl>
              <a:tblPr rtl="1" firstRow="1" bandRow="1">
                <a:tableStyleId>{5C22544A-7EE6-4342-B048-85BDC9FD1C3A}</a:tableStyleId>
              </a:tblPr>
              <a:tblGrid>
                <a:gridCol w="1447800"/>
              </a:tblGrid>
              <a:tr h="370840">
                <a:tc>
                  <a:txBody>
                    <a:bodyPr/>
                    <a:lstStyle/>
                    <a:p>
                      <a:pPr algn="ctr" rtl="0"/>
                      <a:r>
                        <a:rPr lang="en-US" dirty="0" smtClean="0"/>
                        <a:t>p2</a:t>
                      </a:r>
                      <a:endParaRPr lang="he-IL" dirty="0"/>
                    </a:p>
                  </a:txBody>
                  <a:tcPr/>
                </a:tc>
              </a:tr>
              <a:tr h="370840">
                <a:tc>
                  <a:txBody>
                    <a:bodyPr/>
                    <a:lstStyle/>
                    <a:p>
                      <a:pPr algn="l" rtl="0"/>
                      <a:r>
                        <a:rPr lang="en-US" dirty="0" smtClean="0"/>
                        <a:t>id:       222</a:t>
                      </a:r>
                      <a:endParaRPr lang="he-IL" dirty="0"/>
                    </a:p>
                  </a:txBody>
                  <a:tcPr>
                    <a:solidFill>
                      <a:schemeClr val="accent1">
                        <a:lumMod val="20000"/>
                        <a:lumOff val="80000"/>
                      </a:schemeClr>
                    </a:solidFill>
                  </a:tcPr>
                </a:tc>
              </a:tr>
              <a:tr h="370840">
                <a:tc>
                  <a:txBody>
                    <a:bodyPr/>
                    <a:lstStyle/>
                    <a:p>
                      <a:pPr algn="l" rtl="1"/>
                      <a:r>
                        <a:rPr lang="en-US" dirty="0" smtClean="0"/>
                        <a:t>name:</a:t>
                      </a:r>
                      <a:r>
                        <a:rPr lang="en-US" baseline="0" dirty="0" smtClean="0"/>
                        <a:t> 2000</a:t>
                      </a:r>
                      <a:endParaRPr lang="he-IL" dirty="0"/>
                    </a:p>
                  </a:txBody>
                  <a:tcPr>
                    <a:solidFill>
                      <a:schemeClr val="accent1">
                        <a:lumMod val="20000"/>
                        <a:lumOff val="80000"/>
                      </a:schemeClr>
                    </a:solidFill>
                  </a:tcPr>
                </a:tc>
              </a:tr>
            </a:tbl>
          </a:graphicData>
        </a:graphic>
      </p:graphicFrame>
      <p:sp>
        <p:nvSpPr>
          <p:cNvPr id="12" name="TextBox 11"/>
          <p:cNvSpPr txBox="1"/>
          <p:nvPr/>
        </p:nvSpPr>
        <p:spPr>
          <a:xfrm>
            <a:off x="5562600" y="2478088"/>
            <a:ext cx="2133600" cy="646112"/>
          </a:xfrm>
          <a:prstGeom prst="rect">
            <a:avLst/>
          </a:prstGeom>
          <a:solidFill>
            <a:schemeClr val="bg1"/>
          </a:solidFill>
          <a:ln>
            <a:solidFill>
              <a:schemeClr val="accent1">
                <a:shade val="50000"/>
              </a:schemeClr>
            </a:solidFill>
          </a:ln>
        </p:spPr>
        <p:txBody>
          <a:bodyPr rtlCol="1">
            <a:spAutoFit/>
          </a:bodyPr>
          <a:lstStyle/>
          <a:p>
            <a:pPr algn="ctr" rtl="1">
              <a:defRPr/>
            </a:pPr>
            <a:r>
              <a:rPr lang="he-IL" dirty="0">
                <a:latin typeface="Arial" pitchFamily="34" charset="0"/>
                <a:cs typeface="Arial" pitchFamily="34" charset="0"/>
              </a:rPr>
              <a:t>המחרוזת </a:t>
            </a:r>
            <a:r>
              <a:rPr lang="en-US" dirty="0">
                <a:latin typeface="Arial" pitchFamily="34" charset="0"/>
                <a:cs typeface="Arial" pitchFamily="34" charset="0"/>
              </a:rPr>
              <a:t>“</a:t>
            </a:r>
            <a:r>
              <a:rPr lang="en-US" dirty="0" err="1">
                <a:latin typeface="Arial" pitchFamily="34" charset="0"/>
                <a:cs typeface="Arial" pitchFamily="34" charset="0"/>
              </a:rPr>
              <a:t>momo</a:t>
            </a:r>
            <a:r>
              <a:rPr lang="en-US" dirty="0">
                <a:latin typeface="Arial" pitchFamily="34" charset="0"/>
                <a:cs typeface="Arial" pitchFamily="34" charset="0"/>
              </a:rPr>
              <a:t>”</a:t>
            </a:r>
            <a:r>
              <a:rPr lang="he-IL" dirty="0">
                <a:latin typeface="Arial" pitchFamily="34" charset="0"/>
                <a:cs typeface="Arial" pitchFamily="34" charset="0"/>
              </a:rPr>
              <a:t> נמצאת בכתובת 1000</a:t>
            </a:r>
          </a:p>
        </p:txBody>
      </p:sp>
      <p:sp>
        <p:nvSpPr>
          <p:cNvPr id="14" name="TextBox 13"/>
          <p:cNvSpPr txBox="1"/>
          <p:nvPr/>
        </p:nvSpPr>
        <p:spPr>
          <a:xfrm>
            <a:off x="5562600" y="3124200"/>
            <a:ext cx="2133600" cy="646113"/>
          </a:xfrm>
          <a:prstGeom prst="rect">
            <a:avLst/>
          </a:prstGeom>
          <a:solidFill>
            <a:schemeClr val="bg1"/>
          </a:solidFill>
          <a:ln>
            <a:solidFill>
              <a:schemeClr val="accent1">
                <a:shade val="50000"/>
              </a:schemeClr>
            </a:solidFill>
          </a:ln>
        </p:spPr>
        <p:txBody>
          <a:bodyPr rtlCol="1">
            <a:spAutoFit/>
          </a:bodyPr>
          <a:lstStyle/>
          <a:p>
            <a:pPr algn="ctr" rtl="1">
              <a:defRPr/>
            </a:pPr>
            <a:r>
              <a:rPr lang="he-IL" dirty="0">
                <a:latin typeface="Arial" pitchFamily="34" charset="0"/>
                <a:cs typeface="Arial" pitchFamily="34" charset="0"/>
              </a:rPr>
              <a:t>המחרוזת </a:t>
            </a:r>
            <a:r>
              <a:rPr lang="en-US" dirty="0">
                <a:latin typeface="Arial" pitchFamily="34" charset="0"/>
                <a:cs typeface="Arial" pitchFamily="34" charset="0"/>
              </a:rPr>
              <a:t>“</a:t>
            </a:r>
            <a:r>
              <a:rPr lang="en-US" dirty="0" err="1">
                <a:latin typeface="Arial" pitchFamily="34" charset="0"/>
                <a:cs typeface="Arial" pitchFamily="34" charset="0"/>
              </a:rPr>
              <a:t>gogo</a:t>
            </a:r>
            <a:r>
              <a:rPr lang="en-US" dirty="0">
                <a:latin typeface="Arial" pitchFamily="34" charset="0"/>
                <a:cs typeface="Arial" pitchFamily="34" charset="0"/>
              </a:rPr>
              <a:t>”</a:t>
            </a:r>
            <a:r>
              <a:rPr lang="he-IL" dirty="0">
                <a:latin typeface="Arial" pitchFamily="34" charset="0"/>
                <a:cs typeface="Arial" pitchFamily="34" charset="0"/>
              </a:rPr>
              <a:t> נמצאת בכתובת 2000</a:t>
            </a:r>
          </a:p>
        </p:txBody>
      </p:sp>
      <p:sp>
        <p:nvSpPr>
          <p:cNvPr id="15" name="Rectangle 14"/>
          <p:cNvSpPr/>
          <p:nvPr/>
        </p:nvSpPr>
        <p:spPr>
          <a:xfrm>
            <a:off x="2667000" y="1447800"/>
            <a:ext cx="2895600" cy="533400"/>
          </a:xfrm>
          <a:prstGeom prst="rect">
            <a:avLst/>
          </a:prstGeom>
          <a:solidFill>
            <a:srgbClr val="C00000">
              <a:alpha val="36000"/>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6" name="Rectangle 15"/>
          <p:cNvSpPr/>
          <p:nvPr/>
        </p:nvSpPr>
        <p:spPr>
          <a:xfrm>
            <a:off x="2667000" y="1981200"/>
            <a:ext cx="1066800" cy="304800"/>
          </a:xfrm>
          <a:prstGeom prst="rect">
            <a:avLst/>
          </a:prstGeom>
          <a:solidFill>
            <a:srgbClr val="C00000">
              <a:alpha val="36000"/>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aphicFrame>
        <p:nvGraphicFramePr>
          <p:cNvPr id="17" name="Table 16"/>
          <p:cNvGraphicFramePr>
            <a:graphicFrameLocks noGrp="1"/>
          </p:cNvGraphicFramePr>
          <p:nvPr/>
        </p:nvGraphicFramePr>
        <p:xfrm>
          <a:off x="3962400" y="2362200"/>
          <a:ext cx="1447800" cy="1112520"/>
        </p:xfrm>
        <a:graphic>
          <a:graphicData uri="http://schemas.openxmlformats.org/drawingml/2006/table">
            <a:tbl>
              <a:tblPr rtl="1" firstRow="1" bandRow="1">
                <a:tableStyleId>{5C22544A-7EE6-4342-B048-85BDC9FD1C3A}</a:tableStyleId>
              </a:tblPr>
              <a:tblGrid>
                <a:gridCol w="1447800"/>
              </a:tblGrid>
              <a:tr h="370840">
                <a:tc>
                  <a:txBody>
                    <a:bodyPr/>
                    <a:lstStyle/>
                    <a:p>
                      <a:pPr algn="ctr" rtl="0"/>
                      <a:r>
                        <a:rPr lang="en-US" dirty="0" smtClean="0"/>
                        <a:t>p1</a:t>
                      </a:r>
                      <a:endParaRPr lang="he-IL" dirty="0"/>
                    </a:p>
                  </a:txBody>
                  <a:tcPr/>
                </a:tc>
              </a:tr>
              <a:tr h="370840">
                <a:tc>
                  <a:txBody>
                    <a:bodyPr/>
                    <a:lstStyle/>
                    <a:p>
                      <a:pPr algn="l" rtl="0"/>
                      <a:r>
                        <a:rPr lang="en-US" dirty="0" smtClean="0"/>
                        <a:t>id:       222</a:t>
                      </a:r>
                      <a:endParaRPr lang="he-IL" dirty="0"/>
                    </a:p>
                  </a:txBody>
                  <a:tcPr>
                    <a:solidFill>
                      <a:schemeClr val="accent1">
                        <a:lumMod val="20000"/>
                        <a:lumOff val="80000"/>
                      </a:schemeClr>
                    </a:solidFill>
                  </a:tcPr>
                </a:tc>
              </a:tr>
              <a:tr h="370840">
                <a:tc>
                  <a:txBody>
                    <a:bodyPr/>
                    <a:lstStyle/>
                    <a:p>
                      <a:pPr algn="l" rtl="1"/>
                      <a:r>
                        <a:rPr lang="en-US" dirty="0" smtClean="0"/>
                        <a:t>name:</a:t>
                      </a:r>
                      <a:r>
                        <a:rPr lang="en-US" baseline="0" dirty="0" smtClean="0"/>
                        <a:t> 2000</a:t>
                      </a:r>
                      <a:endParaRPr lang="he-IL" dirty="0"/>
                    </a:p>
                  </a:txBody>
                  <a:tcPr>
                    <a:solidFill>
                      <a:schemeClr val="accent1">
                        <a:lumMod val="20000"/>
                        <a:lumOff val="80000"/>
                      </a:schemeClr>
                    </a:solidFill>
                  </a:tcPr>
                </a:tc>
              </a:tr>
            </a:tbl>
          </a:graphicData>
        </a:graphic>
      </p:graphicFrame>
      <p:sp>
        <p:nvSpPr>
          <p:cNvPr id="18" name="Rectangle 17"/>
          <p:cNvSpPr/>
          <p:nvPr/>
        </p:nvSpPr>
        <p:spPr>
          <a:xfrm>
            <a:off x="5257800" y="838200"/>
            <a:ext cx="3657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en-US" b="1" dirty="0"/>
              <a:t>p1</a:t>
            </a:r>
            <a:r>
              <a:rPr lang="he-IL" b="1" dirty="0"/>
              <a:t> הוא העתק של </a:t>
            </a:r>
            <a:r>
              <a:rPr lang="en-US" b="1" dirty="0"/>
              <a:t>p2</a:t>
            </a:r>
            <a:r>
              <a:rPr lang="he-IL" b="1" dirty="0"/>
              <a:t>, ובפרט מכיל העתק של הכתובת שבתכונה </a:t>
            </a:r>
            <a:r>
              <a:rPr lang="en-US" b="1" dirty="0"/>
              <a:t>name</a:t>
            </a:r>
            <a:endParaRPr lang="he-IL" b="1" dirty="0"/>
          </a:p>
        </p:txBody>
      </p:sp>
      <p:sp>
        <p:nvSpPr>
          <p:cNvPr id="19" name="Rectangle 18"/>
          <p:cNvSpPr/>
          <p:nvPr/>
        </p:nvSpPr>
        <p:spPr>
          <a:xfrm>
            <a:off x="3657600" y="4953000"/>
            <a:ext cx="533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b="1" dirty="0"/>
              <a:t>כאשר יש מצביעים במחלקה, תיתכן הבעיה של ההצבעה הכפולה, </a:t>
            </a:r>
            <a:r>
              <a:rPr lang="he-IL" b="1"/>
              <a:t>כמו </a:t>
            </a:r>
            <a:r>
              <a:rPr lang="he-IL" b="1" smtClean="0"/>
              <a:t>הבעייתיות </a:t>
            </a:r>
            <a:r>
              <a:rPr lang="he-IL" b="1" dirty="0"/>
              <a:t>והצורך ב- </a:t>
            </a:r>
            <a:r>
              <a:rPr lang="en-US" b="1" dirty="0"/>
              <a:t>copy </a:t>
            </a:r>
            <a:r>
              <a:rPr lang="en-US" b="1" dirty="0" err="1"/>
              <a:t>c’tor</a:t>
            </a:r>
            <a:endParaRPr lang="he-IL" b="1" dirty="0"/>
          </a:p>
        </p:txBody>
      </p:sp>
      <p:sp>
        <p:nvSpPr>
          <p:cNvPr id="20" name="Rectangle 19"/>
          <p:cNvSpPr/>
          <p:nvPr/>
        </p:nvSpPr>
        <p:spPr>
          <a:xfrm>
            <a:off x="5867400" y="1600200"/>
            <a:ext cx="3048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en-US" b="1" dirty="0"/>
              <a:t>p2</a:t>
            </a:r>
            <a:r>
              <a:rPr lang="he-IL" b="1" dirty="0"/>
              <a:t> הולך למשרד הפנים ומשנה את שמו הנמצא בכתובת 2000. השינוי משפיע גם על </a:t>
            </a:r>
            <a:r>
              <a:rPr lang="en-US" b="1" dirty="0"/>
              <a:t>p1</a:t>
            </a:r>
            <a:r>
              <a:rPr lang="he-IL" b="1"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ox(i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26631"/>
                                        </p:tgtEl>
                                        <p:attrNameLst>
                                          <p:attrName>style.visibility</p:attrName>
                                        </p:attrNameLst>
                                      </p:cBhvr>
                                      <p:to>
                                        <p:strVal val="visible"/>
                                      </p:to>
                                    </p:set>
                                    <p:animEffect transition="in" filter="box(in)">
                                      <p:cBhvr>
                                        <p:cTn id="15" dur="500"/>
                                        <p:tgtEl>
                                          <p:spTgt spid="26631"/>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ox(in)">
                                      <p:cBhvr>
                                        <p:cTn id="20" dur="500"/>
                                        <p:tgtEl>
                                          <p:spTgt spid="15"/>
                                        </p:tgtEl>
                                      </p:cBhvr>
                                    </p:animEffect>
                                  </p:childTnLst>
                                </p:cTn>
                              </p:par>
                              <p:par>
                                <p:cTn id="21" presetID="4" presetClass="entr" presetSubtype="16"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ox(in)">
                                      <p:cBhvr>
                                        <p:cTn id="23" dur="500"/>
                                        <p:tgtEl>
                                          <p:spTgt spid="13"/>
                                        </p:tgtEl>
                                      </p:cBhvr>
                                    </p:animEffect>
                                  </p:childTnLst>
                                </p:cTn>
                              </p:par>
                              <p:par>
                                <p:cTn id="24" presetID="4" presetClass="entr" presetSubtype="16"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ox(in)">
                                      <p:cBhvr>
                                        <p:cTn id="26" dur="500"/>
                                        <p:tgtEl>
                                          <p:spTgt spid="11"/>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ox(in)">
                                      <p:cBhvr>
                                        <p:cTn id="29" dur="500"/>
                                        <p:tgtEl>
                                          <p:spTgt spid="12"/>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ox(in)">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ox(in)">
                                      <p:cBhvr>
                                        <p:cTn id="37" dur="500"/>
                                        <p:tgtEl>
                                          <p:spTgt spid="16"/>
                                        </p:tgtEl>
                                      </p:cBhvr>
                                    </p:animEffect>
                                  </p:childTnLst>
                                </p:cTn>
                              </p:par>
                              <p:par>
                                <p:cTn id="38" presetID="4" presetClass="exit" presetSubtype="16" fill="hold" grpId="1" nodeType="withEffect">
                                  <p:stCondLst>
                                    <p:cond delay="0"/>
                                  </p:stCondLst>
                                  <p:childTnLst>
                                    <p:animEffect transition="out" filter="box(in)">
                                      <p:cBhvr>
                                        <p:cTn id="39" dur="500"/>
                                        <p:tgtEl>
                                          <p:spTgt spid="15"/>
                                        </p:tgtEl>
                                      </p:cBhvr>
                                    </p:animEffect>
                                    <p:set>
                                      <p:cBhvr>
                                        <p:cTn id="40" dur="1" fill="hold">
                                          <p:stCondLst>
                                            <p:cond delay="499"/>
                                          </p:stCondLst>
                                        </p:cTn>
                                        <p:tgtEl>
                                          <p:spTgt spid="15"/>
                                        </p:tgtEl>
                                        <p:attrNameLst>
                                          <p:attrName>style.visibility</p:attrName>
                                        </p:attrNameLst>
                                      </p:cBhvr>
                                      <p:to>
                                        <p:strVal val="hidden"/>
                                      </p:to>
                                    </p:set>
                                  </p:childTnLst>
                                </p:cTn>
                              </p:par>
                              <p:par>
                                <p:cTn id="41" presetID="2" presetClass="entr" presetSubtype="4"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box(in)">
                                      <p:cBhvr>
                                        <p:cTn id="49" dur="5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16" fill="hold" grpId="0"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box(in)">
                                      <p:cBhvr>
                                        <p:cTn id="54" dur="500"/>
                                        <p:tgtEl>
                                          <p:spTgt spid="20"/>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grpId="0" nodeType="click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box(in)">
                                      <p:cBhvr>
                                        <p:cTn id="5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animBg="1"/>
      <p:bldP spid="14" grpId="0" animBg="1"/>
      <p:bldP spid="15" grpId="0" animBg="1"/>
      <p:bldP spid="15" grpId="1" animBg="1"/>
      <p:bldP spid="16" grpId="0" animBg="1"/>
      <p:bldP spid="18" grpId="0" animBg="1"/>
      <p:bldP spid="19" grpId="0" animBg="1"/>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latin typeface="Arial" charset="0"/>
                <a:cs typeface="Arial" charset="0"/>
              </a:rPr>
              <a:t>© Keren Kalif</a:t>
            </a:r>
          </a:p>
        </p:txBody>
      </p:sp>
      <p:sp>
        <p:nvSpPr>
          <p:cNvPr id="5" name="Slide Number Placeholder 4"/>
          <p:cNvSpPr>
            <a:spLocks noGrp="1"/>
          </p:cNvSpPr>
          <p:nvPr>
            <p:ph type="sldNum" sz="quarter" idx="11"/>
          </p:nvPr>
        </p:nvSpPr>
        <p:spPr/>
        <p:txBody>
          <a:bodyPr/>
          <a:lstStyle/>
          <a:p>
            <a:pPr>
              <a:defRPr/>
            </a:pPr>
            <a:fld id="{ACE1EDC7-EA39-4E10-A41A-823540F0CC11}" type="slidenum">
              <a:rPr lang="he-IL" smtClean="0"/>
              <a:pPr>
                <a:defRPr/>
              </a:pPr>
              <a:t>21</a:t>
            </a:fld>
            <a:endParaRPr lang="en-US"/>
          </a:p>
        </p:txBody>
      </p:sp>
      <p:pic>
        <p:nvPicPr>
          <p:cNvPr id="29700" name="Picture 2"/>
          <p:cNvPicPr>
            <a:picLocks noChangeAspect="1" noChangeArrowheads="1"/>
          </p:cNvPicPr>
          <p:nvPr/>
        </p:nvPicPr>
        <p:blipFill>
          <a:blip r:embed="rId2" cstate="print"/>
          <a:srcRect/>
          <a:stretch>
            <a:fillRect/>
          </a:stretch>
        </p:blipFill>
        <p:spPr bwMode="auto">
          <a:xfrm>
            <a:off x="228600" y="228600"/>
            <a:ext cx="4724400" cy="6475413"/>
          </a:xfrm>
          <a:prstGeom prst="rect">
            <a:avLst/>
          </a:prstGeom>
          <a:noFill/>
          <a:ln w="9525">
            <a:solidFill>
              <a:schemeClr val="accent1"/>
            </a:solidFill>
            <a:miter lim="800000"/>
            <a:headEnd/>
            <a:tailEnd/>
          </a:ln>
        </p:spPr>
      </p:pic>
      <p:sp>
        <p:nvSpPr>
          <p:cNvPr id="29701" name="Title 1"/>
          <p:cNvSpPr>
            <a:spLocks noGrp="1"/>
          </p:cNvSpPr>
          <p:nvPr>
            <p:ph type="title"/>
          </p:nvPr>
        </p:nvSpPr>
        <p:spPr>
          <a:xfrm>
            <a:off x="3733800" y="304800"/>
            <a:ext cx="5105400" cy="609600"/>
          </a:xfrm>
          <a:solidFill>
            <a:schemeClr val="bg1"/>
          </a:solidFill>
        </p:spPr>
        <p:txBody>
          <a:bodyPr/>
          <a:lstStyle/>
          <a:p>
            <a:r>
              <a:rPr lang="he-IL" smtClean="0"/>
              <a:t>דוגמאת סיכום: </a:t>
            </a:r>
            <a:r>
              <a:rPr lang="en-US" smtClean="0"/>
              <a:t>Person</a:t>
            </a:r>
            <a:endParaRPr lang="he-IL" smtClean="0"/>
          </a:p>
        </p:txBody>
      </p:sp>
      <p:sp>
        <p:nvSpPr>
          <p:cNvPr id="7" name="Rectangular Callout 6"/>
          <p:cNvSpPr/>
          <p:nvPr/>
        </p:nvSpPr>
        <p:spPr>
          <a:xfrm>
            <a:off x="4648200" y="5181600"/>
            <a:ext cx="3429000" cy="609600"/>
          </a:xfrm>
          <a:prstGeom prst="wedgeRectCallout">
            <a:avLst>
              <a:gd name="adj1" fmla="val -99014"/>
              <a:gd name="adj2" fmla="val 9885"/>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b="1" dirty="0"/>
              <a:t>לא לשכוח באופרטור ההשמה לשחרר כל שדה </a:t>
            </a:r>
            <a:r>
              <a:rPr lang="he-IL" b="1" dirty="0" smtClean="0"/>
              <a:t>שהוקצה </a:t>
            </a:r>
            <a:r>
              <a:rPr lang="he-IL" b="1" dirty="0"/>
              <a:t>דינאמית!</a:t>
            </a:r>
          </a:p>
        </p:txBody>
      </p:sp>
      <p:sp>
        <p:nvSpPr>
          <p:cNvPr id="8" name="Rectangle 7"/>
          <p:cNvSpPr/>
          <p:nvPr/>
        </p:nvSpPr>
        <p:spPr>
          <a:xfrm>
            <a:off x="1371600" y="5410200"/>
            <a:ext cx="1447800" cy="22860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in)">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he-IL" smtClean="0"/>
              <a:t>סיכום מחלקה המכילה הקצאות דינאמיות</a:t>
            </a:r>
          </a:p>
        </p:txBody>
      </p:sp>
      <p:sp>
        <p:nvSpPr>
          <p:cNvPr id="30723" name="Content Placeholder 2"/>
          <p:cNvSpPr>
            <a:spLocks noGrp="1"/>
          </p:cNvSpPr>
          <p:nvPr>
            <p:ph sz="quarter" idx="4294967295"/>
          </p:nvPr>
        </p:nvSpPr>
        <p:spPr>
          <a:xfrm>
            <a:off x="304800" y="1143000"/>
            <a:ext cx="8534400" cy="5181600"/>
          </a:xfrm>
        </p:spPr>
        <p:txBody>
          <a:bodyPr/>
          <a:lstStyle/>
          <a:p>
            <a:r>
              <a:rPr lang="he-IL" dirty="0" smtClean="0"/>
              <a:t>כאשר אחד השדות במחלקה נוצר ע"י הקצאה דינאמית יש לממש את השלישיה הבאה:</a:t>
            </a:r>
          </a:p>
          <a:p>
            <a:pPr lvl="1"/>
            <a:r>
              <a:rPr lang="en-US" dirty="0" smtClean="0"/>
              <a:t>copy </a:t>
            </a:r>
            <a:r>
              <a:rPr lang="en-US" dirty="0" err="1" smtClean="0"/>
              <a:t>c’tor</a:t>
            </a:r>
            <a:endParaRPr lang="he-IL" dirty="0" smtClean="0"/>
          </a:p>
          <a:p>
            <a:pPr lvl="1"/>
            <a:r>
              <a:rPr lang="he-IL" dirty="0" smtClean="0"/>
              <a:t>אופרטור השמה</a:t>
            </a:r>
          </a:p>
          <a:p>
            <a:pPr lvl="1"/>
            <a:r>
              <a:rPr lang="en-US" dirty="0" smtClean="0"/>
              <a:t>destructor</a:t>
            </a:r>
            <a:endParaRPr lang="he-IL" dirty="0" smtClean="0"/>
          </a:p>
          <a:p>
            <a:r>
              <a:rPr lang="he-IL" dirty="0" smtClean="0"/>
              <a:t>במידה ולא רוצים לממש את ה- </a:t>
            </a:r>
            <a:r>
              <a:rPr lang="en-US" dirty="0" smtClean="0"/>
              <a:t>copy </a:t>
            </a:r>
            <a:r>
              <a:rPr lang="en-US" dirty="0" err="1" smtClean="0"/>
              <a:t>c’tor</a:t>
            </a:r>
            <a:r>
              <a:rPr lang="he-IL" dirty="0" smtClean="0"/>
              <a:t> או את אופרטור ההשמה נגדיר אותם ב- </a:t>
            </a:r>
            <a:r>
              <a:rPr lang="en-US" dirty="0" smtClean="0"/>
              <a:t>private</a:t>
            </a:r>
            <a:r>
              <a:rPr lang="he-IL" dirty="0" smtClean="0"/>
              <a:t>, כדי לדרוס את אלו הניתנים במתנה, ולייצר שגיאת קומפילציה במקרה בו יהיה ניסיון לעבור דרכם</a:t>
            </a:r>
          </a:p>
          <a:p>
            <a:r>
              <a:rPr lang="he-IL" dirty="0" smtClean="0"/>
              <a:t>את ה- </a:t>
            </a:r>
            <a:r>
              <a:rPr lang="en-US" dirty="0" err="1" smtClean="0"/>
              <a:t>d’tor</a:t>
            </a:r>
            <a:r>
              <a:rPr lang="he-IL" dirty="0" smtClean="0"/>
              <a:t> תמיד חובה לממש!</a:t>
            </a:r>
          </a:p>
          <a:p>
            <a:r>
              <a:rPr lang="he-IL" u="sng" dirty="0" smtClean="0">
                <a:solidFill>
                  <a:srgbClr val="FF0000"/>
                </a:solidFill>
              </a:rPr>
              <a:t>שימו לב:</a:t>
            </a:r>
            <a:r>
              <a:rPr lang="he-IL" dirty="0" smtClean="0">
                <a:solidFill>
                  <a:srgbClr val="FF0000"/>
                </a:solidFill>
              </a:rPr>
              <a:t> במחלקה הכוללת מצביעים בלבד, ולא הקצאות, יש לשים לב מתי באמת יש צורך לממש את השלישיה</a:t>
            </a:r>
          </a:p>
        </p:txBody>
      </p:sp>
      <p:sp>
        <p:nvSpPr>
          <p:cNvPr id="30724" name="Footer Placeholder 3"/>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latin typeface="Arial" charset="0"/>
                <a:cs typeface="Arial" charset="0"/>
              </a:rPr>
              <a:t>© Keren Kalif</a:t>
            </a:r>
          </a:p>
        </p:txBody>
      </p:sp>
      <p:sp>
        <p:nvSpPr>
          <p:cNvPr id="5" name="Slide Number Placeholder 4"/>
          <p:cNvSpPr>
            <a:spLocks noGrp="1"/>
          </p:cNvSpPr>
          <p:nvPr>
            <p:ph type="sldNum" sz="quarter" idx="11"/>
          </p:nvPr>
        </p:nvSpPr>
        <p:spPr/>
        <p:txBody>
          <a:bodyPr/>
          <a:lstStyle/>
          <a:p>
            <a:pPr>
              <a:defRPr/>
            </a:pPr>
            <a:fld id="{EA8FA808-7C19-4F90-BF7B-C68FF0FE1042}" type="slidenum">
              <a:rPr lang="he-IL"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he-IL" smtClean="0"/>
              <a:t>מעבר באופרטור ההשמה של אובייקט מוכל</a:t>
            </a:r>
          </a:p>
        </p:txBody>
      </p:sp>
      <p:sp>
        <p:nvSpPr>
          <p:cNvPr id="31747" name="Content Placeholder 2"/>
          <p:cNvSpPr>
            <a:spLocks noGrp="1"/>
          </p:cNvSpPr>
          <p:nvPr>
            <p:ph sz="quarter" idx="4294967295"/>
          </p:nvPr>
        </p:nvSpPr>
        <p:spPr>
          <a:xfrm>
            <a:off x="304800" y="1143000"/>
            <a:ext cx="8534400" cy="5181600"/>
          </a:xfrm>
        </p:spPr>
        <p:txBody>
          <a:bodyPr/>
          <a:lstStyle/>
          <a:p>
            <a:r>
              <a:rPr lang="he-IL" dirty="0" smtClean="0"/>
              <a:t>בהינתן מחלקה </a:t>
            </a:r>
            <a:r>
              <a:rPr lang="en-US" dirty="0" smtClean="0"/>
              <a:t>A</a:t>
            </a:r>
            <a:r>
              <a:rPr lang="he-IL" dirty="0" smtClean="0"/>
              <a:t> שיש בה אובייקט מוכל </a:t>
            </a:r>
            <a:r>
              <a:rPr lang="en-US" dirty="0" smtClean="0"/>
              <a:t>B</a:t>
            </a:r>
            <a:r>
              <a:rPr lang="he-IL" dirty="0" smtClean="0"/>
              <a:t>, אופרטור ההשמה </a:t>
            </a:r>
            <a:r>
              <a:rPr lang="he-IL" u="sng" dirty="0" smtClean="0"/>
              <a:t>הניתן במתנה</a:t>
            </a:r>
            <a:r>
              <a:rPr lang="he-IL" dirty="0" smtClean="0"/>
              <a:t> של </a:t>
            </a:r>
            <a:r>
              <a:rPr lang="en-US" dirty="0" smtClean="0"/>
              <a:t>A</a:t>
            </a:r>
            <a:r>
              <a:rPr lang="he-IL" dirty="0" smtClean="0"/>
              <a:t>, מבצע השמה עבור כל שדותיו של </a:t>
            </a:r>
            <a:r>
              <a:rPr lang="en-US" dirty="0" smtClean="0"/>
              <a:t>A</a:t>
            </a:r>
            <a:r>
              <a:rPr lang="he-IL" dirty="0" smtClean="0"/>
              <a:t>, ובפרט עבור האובייקט המוכל </a:t>
            </a:r>
            <a:r>
              <a:rPr lang="en-US" dirty="0" smtClean="0"/>
              <a:t>B</a:t>
            </a:r>
            <a:r>
              <a:rPr lang="he-IL" dirty="0" smtClean="0"/>
              <a:t>, ולכן עובר באופרטור ההשמה שלו</a:t>
            </a:r>
          </a:p>
        </p:txBody>
      </p:sp>
      <p:sp>
        <p:nvSpPr>
          <p:cNvPr id="31748" name="Footer Placeholder 3"/>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latin typeface="Arial" charset="0"/>
                <a:cs typeface="Arial" charset="0"/>
              </a:rPr>
              <a:t>© Keren Kalif</a:t>
            </a:r>
          </a:p>
        </p:txBody>
      </p:sp>
      <p:sp>
        <p:nvSpPr>
          <p:cNvPr id="5" name="Slide Number Placeholder 4"/>
          <p:cNvSpPr>
            <a:spLocks noGrp="1"/>
          </p:cNvSpPr>
          <p:nvPr>
            <p:ph type="sldNum" sz="quarter" idx="11"/>
          </p:nvPr>
        </p:nvSpPr>
        <p:spPr/>
        <p:txBody>
          <a:bodyPr/>
          <a:lstStyle/>
          <a:p>
            <a:pPr>
              <a:defRPr/>
            </a:pPr>
            <a:fld id="{5B497F55-AD45-4149-8492-5820F3C5D77C}" type="slidenum">
              <a:rPr lang="he-IL" smtClean="0"/>
              <a:pPr>
                <a:defRPr/>
              </a:pPr>
              <a:t>23</a:t>
            </a:fld>
            <a:endParaRPr lang="en-US"/>
          </a:p>
        </p:txBody>
      </p:sp>
      <p:pic>
        <p:nvPicPr>
          <p:cNvPr id="31750" name="Picture 2"/>
          <p:cNvPicPr>
            <a:picLocks noChangeAspect="1" noChangeArrowheads="1"/>
          </p:cNvPicPr>
          <p:nvPr/>
        </p:nvPicPr>
        <p:blipFill>
          <a:blip r:embed="rId2" cstate="print"/>
          <a:srcRect/>
          <a:stretch>
            <a:fillRect/>
          </a:stretch>
        </p:blipFill>
        <p:spPr bwMode="auto">
          <a:xfrm>
            <a:off x="304800" y="2468563"/>
            <a:ext cx="4953000" cy="4084637"/>
          </a:xfrm>
          <a:prstGeom prst="rect">
            <a:avLst/>
          </a:prstGeom>
          <a:noFill/>
          <a:ln w="9525">
            <a:solidFill>
              <a:schemeClr val="accent1"/>
            </a:solidFill>
            <a:miter lim="800000"/>
            <a:headEnd/>
            <a:tailEnd/>
          </a:ln>
        </p:spPr>
      </p:pic>
      <p:pic>
        <p:nvPicPr>
          <p:cNvPr id="31751" name="Picture 3"/>
          <p:cNvPicPr>
            <a:picLocks noChangeAspect="1" noChangeArrowheads="1"/>
          </p:cNvPicPr>
          <p:nvPr/>
        </p:nvPicPr>
        <p:blipFill>
          <a:blip r:embed="rId3" cstate="print"/>
          <a:srcRect/>
          <a:stretch>
            <a:fillRect/>
          </a:stretch>
        </p:blipFill>
        <p:spPr bwMode="auto">
          <a:xfrm>
            <a:off x="3810000" y="4876800"/>
            <a:ext cx="2209800" cy="1747838"/>
          </a:xfrm>
          <a:prstGeom prst="rect">
            <a:avLst/>
          </a:prstGeom>
          <a:noFill/>
          <a:ln w="9525">
            <a:solidFill>
              <a:schemeClr val="accent1"/>
            </a:solidFill>
            <a:miter lim="800000"/>
            <a:headEnd/>
            <a:tailEnd/>
          </a:ln>
        </p:spPr>
      </p:pic>
      <p:pic>
        <p:nvPicPr>
          <p:cNvPr id="31752" name="Picture 4"/>
          <p:cNvPicPr>
            <a:picLocks noChangeAspect="1" noChangeArrowheads="1"/>
          </p:cNvPicPr>
          <p:nvPr/>
        </p:nvPicPr>
        <p:blipFill>
          <a:blip r:embed="rId4" cstate="print"/>
          <a:srcRect/>
          <a:stretch>
            <a:fillRect/>
          </a:stretch>
        </p:blipFill>
        <p:spPr bwMode="auto">
          <a:xfrm>
            <a:off x="4648200" y="4191000"/>
            <a:ext cx="4298950" cy="638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mtClean="0"/>
              <a:t>copy c’tor</a:t>
            </a:r>
            <a:r>
              <a:rPr lang="he-IL" smtClean="0"/>
              <a:t> לעומת אופרטור השמה</a:t>
            </a:r>
          </a:p>
        </p:txBody>
      </p:sp>
      <p:sp>
        <p:nvSpPr>
          <p:cNvPr id="32771" name="Content Placeholder 2"/>
          <p:cNvSpPr>
            <a:spLocks noGrp="1"/>
          </p:cNvSpPr>
          <p:nvPr>
            <p:ph sz="quarter" idx="4294967295"/>
          </p:nvPr>
        </p:nvSpPr>
        <p:spPr>
          <a:xfrm>
            <a:off x="304800" y="1143000"/>
            <a:ext cx="8534400" cy="5181600"/>
          </a:xfrm>
        </p:spPr>
        <p:txBody>
          <a:bodyPr/>
          <a:lstStyle/>
          <a:p>
            <a:r>
              <a:rPr lang="he-IL" smtClean="0"/>
              <a:t>על פניו, נראה כי ה- </a:t>
            </a:r>
            <a:r>
              <a:rPr lang="en-US" smtClean="0"/>
              <a:t>copy c’tor</a:t>
            </a:r>
            <a:r>
              <a:rPr lang="he-IL" smtClean="0"/>
              <a:t> ואופרטור ההשמה עושים את אותן פעולות</a:t>
            </a:r>
          </a:p>
          <a:p>
            <a:r>
              <a:rPr lang="he-IL" smtClean="0"/>
              <a:t>ההבדל הוא ש- </a:t>
            </a:r>
            <a:r>
              <a:rPr lang="en-US" smtClean="0"/>
              <a:t>copy c’tor</a:t>
            </a:r>
            <a:r>
              <a:rPr lang="he-IL" smtClean="0"/>
              <a:t> מופעל אך ורק בעת יצירת אובייקט, ואופרטור ההשמה מופעל כאשר האובייקט כבר קיים</a:t>
            </a:r>
          </a:p>
        </p:txBody>
      </p:sp>
      <p:sp>
        <p:nvSpPr>
          <p:cNvPr id="32772" name="Footer Placeholder 3"/>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latin typeface="Arial" charset="0"/>
                <a:cs typeface="Arial" charset="0"/>
              </a:rPr>
              <a:t>© Keren Kalif</a:t>
            </a:r>
          </a:p>
        </p:txBody>
      </p:sp>
      <p:sp>
        <p:nvSpPr>
          <p:cNvPr id="5" name="Slide Number Placeholder 4"/>
          <p:cNvSpPr>
            <a:spLocks noGrp="1"/>
          </p:cNvSpPr>
          <p:nvPr>
            <p:ph type="sldNum" sz="quarter" idx="11"/>
          </p:nvPr>
        </p:nvSpPr>
        <p:spPr/>
        <p:txBody>
          <a:bodyPr/>
          <a:lstStyle/>
          <a:p>
            <a:pPr>
              <a:defRPr/>
            </a:pPr>
            <a:fld id="{3AA4A7AB-5975-4838-8B56-98F60BA2BCE4}" type="slidenum">
              <a:rPr lang="he-IL" smtClean="0"/>
              <a:pPr>
                <a:defRPr/>
              </a:pPr>
              <a:t>24</a:t>
            </a:fld>
            <a:endParaRPr lang="en-US"/>
          </a:p>
        </p:txBody>
      </p:sp>
      <p:pic>
        <p:nvPicPr>
          <p:cNvPr id="28678" name="Picture 6"/>
          <p:cNvPicPr>
            <a:picLocks noChangeAspect="1" noChangeArrowheads="1"/>
          </p:cNvPicPr>
          <p:nvPr/>
        </p:nvPicPr>
        <p:blipFill>
          <a:blip r:embed="rId2" cstate="print"/>
          <a:srcRect/>
          <a:stretch>
            <a:fillRect/>
          </a:stretch>
        </p:blipFill>
        <p:spPr bwMode="auto">
          <a:xfrm>
            <a:off x="152400" y="3657600"/>
            <a:ext cx="5908675" cy="2971800"/>
          </a:xfrm>
          <a:prstGeom prst="rect">
            <a:avLst/>
          </a:prstGeom>
          <a:noFill/>
          <a:ln w="9525">
            <a:solidFill>
              <a:schemeClr val="accent1"/>
            </a:solidFill>
            <a:miter lim="800000"/>
            <a:headEnd/>
            <a:tailEnd/>
          </a:ln>
        </p:spPr>
      </p:pic>
      <p:pic>
        <p:nvPicPr>
          <p:cNvPr id="28679" name="Picture 7"/>
          <p:cNvPicPr>
            <a:picLocks noChangeAspect="1" noChangeArrowheads="1"/>
          </p:cNvPicPr>
          <p:nvPr/>
        </p:nvPicPr>
        <p:blipFill>
          <a:blip r:embed="rId3" cstate="print"/>
          <a:srcRect/>
          <a:stretch>
            <a:fillRect/>
          </a:stretch>
        </p:blipFill>
        <p:spPr bwMode="auto">
          <a:xfrm>
            <a:off x="4114800" y="2895600"/>
            <a:ext cx="4911725" cy="1890713"/>
          </a:xfrm>
          <a:prstGeom prst="rect">
            <a:avLst/>
          </a:prstGeom>
          <a:noFill/>
          <a:ln w="9525">
            <a:noFill/>
            <a:miter lim="800000"/>
            <a:headEnd/>
            <a:tailEnd/>
          </a:ln>
        </p:spPr>
      </p:pic>
      <p:sp>
        <p:nvSpPr>
          <p:cNvPr id="8" name="Rectangular Callout 7"/>
          <p:cNvSpPr/>
          <p:nvPr/>
        </p:nvSpPr>
        <p:spPr>
          <a:xfrm>
            <a:off x="3048000" y="4800600"/>
            <a:ext cx="1295400" cy="381000"/>
          </a:xfrm>
          <a:prstGeom prst="wedgeRectCallout">
            <a:avLst>
              <a:gd name="adj1" fmla="val -72960"/>
              <a:gd name="adj2" fmla="val -7654"/>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en-US" b="1" dirty="0"/>
              <a:t>copy </a:t>
            </a:r>
            <a:r>
              <a:rPr lang="en-US" b="1" dirty="0" err="1"/>
              <a:t>c’tor</a:t>
            </a:r>
            <a:endParaRPr lang="he-IL" b="1" dirty="0"/>
          </a:p>
        </p:txBody>
      </p:sp>
      <p:sp>
        <p:nvSpPr>
          <p:cNvPr id="9" name="Rectangular Callout 8"/>
          <p:cNvSpPr/>
          <p:nvPr/>
        </p:nvSpPr>
        <p:spPr>
          <a:xfrm>
            <a:off x="3810000" y="5410200"/>
            <a:ext cx="3200400" cy="381000"/>
          </a:xfrm>
          <a:prstGeom prst="wedgeRectCallout">
            <a:avLst>
              <a:gd name="adj1" fmla="val -72960"/>
              <a:gd name="adj2" fmla="val -7654"/>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en-US" b="1" dirty="0"/>
              <a:t>copy </a:t>
            </a:r>
            <a:r>
              <a:rPr lang="en-US" b="1" dirty="0" err="1" smtClean="0"/>
              <a:t>c’tor</a:t>
            </a:r>
            <a:r>
              <a:rPr lang="en-US" b="1" dirty="0"/>
              <a:t> </a:t>
            </a:r>
            <a:r>
              <a:rPr lang="en-US" b="1" dirty="0" smtClean="0"/>
              <a:t>– implicit call</a:t>
            </a:r>
            <a:endParaRPr lang="he-IL" b="1" dirty="0"/>
          </a:p>
        </p:txBody>
      </p:sp>
      <p:sp>
        <p:nvSpPr>
          <p:cNvPr id="10" name="Rectangular Callout 9"/>
          <p:cNvSpPr/>
          <p:nvPr/>
        </p:nvSpPr>
        <p:spPr>
          <a:xfrm>
            <a:off x="2286000" y="6019800"/>
            <a:ext cx="1219200" cy="381000"/>
          </a:xfrm>
          <a:prstGeom prst="wedgeRectCallout">
            <a:avLst>
              <a:gd name="adj1" fmla="val -72960"/>
              <a:gd name="adj2" fmla="val -7654"/>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he-IL" b="1" dirty="0" smtClean="0"/>
              <a:t>אופרטור =</a:t>
            </a:r>
            <a:endParaRPr lang="he-IL"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8678"/>
                                        </p:tgtEl>
                                        <p:attrNameLst>
                                          <p:attrName>style.visibility</p:attrName>
                                        </p:attrNameLst>
                                      </p:cBhvr>
                                      <p:to>
                                        <p:strVal val="visible"/>
                                      </p:to>
                                    </p:set>
                                    <p:animEffect transition="in" filter="box(in)">
                                      <p:cBhvr>
                                        <p:cTn id="7" dur="500"/>
                                        <p:tgtEl>
                                          <p:spTgt spid="2867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ox(in)">
                                      <p:cBhvr>
                                        <p:cTn id="10" dur="500"/>
                                        <p:tgtEl>
                                          <p:spTgt spid="8"/>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ox(in)">
                                      <p:cBhvr>
                                        <p:cTn id="13" dur="500"/>
                                        <p:tgtEl>
                                          <p:spTgt spid="9"/>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ox(i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28679"/>
                                        </p:tgtEl>
                                        <p:attrNameLst>
                                          <p:attrName>style.visibility</p:attrName>
                                        </p:attrNameLst>
                                      </p:cBhvr>
                                      <p:to>
                                        <p:strVal val="visible"/>
                                      </p:to>
                                    </p:set>
                                    <p:animEffect transition="in" filter="box(in)">
                                      <p:cBhvr>
                                        <p:cTn id="21" dur="500"/>
                                        <p:tgtEl>
                                          <p:spTgt spid="2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2" cstate="print"/>
          <a:srcRect/>
          <a:stretch>
            <a:fillRect/>
          </a:stretch>
        </p:blipFill>
        <p:spPr bwMode="auto">
          <a:xfrm>
            <a:off x="304800" y="914400"/>
            <a:ext cx="4876800" cy="5824538"/>
          </a:xfrm>
          <a:prstGeom prst="rect">
            <a:avLst/>
          </a:prstGeom>
          <a:noFill/>
          <a:ln w="9525">
            <a:solidFill>
              <a:schemeClr val="accent1"/>
            </a:solidFill>
            <a:miter lim="800000"/>
            <a:headEnd/>
            <a:tailEnd/>
          </a:ln>
        </p:spPr>
      </p:pic>
      <p:sp>
        <p:nvSpPr>
          <p:cNvPr id="33795" name="Title 1"/>
          <p:cNvSpPr>
            <a:spLocks noGrp="1"/>
          </p:cNvSpPr>
          <p:nvPr>
            <p:ph type="title"/>
          </p:nvPr>
        </p:nvSpPr>
        <p:spPr/>
        <p:txBody>
          <a:bodyPr/>
          <a:lstStyle/>
          <a:p>
            <a:r>
              <a:rPr lang="he-IL" smtClean="0"/>
              <a:t>שימוש באופרטור השמה מה- </a:t>
            </a:r>
            <a:r>
              <a:rPr lang="en-US" smtClean="0"/>
              <a:t>copy c’tor</a:t>
            </a:r>
            <a:endParaRPr lang="he-IL" smtClean="0"/>
          </a:p>
        </p:txBody>
      </p:sp>
      <p:sp>
        <p:nvSpPr>
          <p:cNvPr id="33796" name="Footer Placeholder 3"/>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latin typeface="Arial" charset="0"/>
                <a:cs typeface="Arial" charset="0"/>
              </a:rPr>
              <a:t>© Keren Kalif</a:t>
            </a:r>
          </a:p>
        </p:txBody>
      </p:sp>
      <p:sp>
        <p:nvSpPr>
          <p:cNvPr id="5" name="Slide Number Placeholder 4"/>
          <p:cNvSpPr>
            <a:spLocks noGrp="1"/>
          </p:cNvSpPr>
          <p:nvPr>
            <p:ph type="sldNum" sz="quarter" idx="11"/>
          </p:nvPr>
        </p:nvSpPr>
        <p:spPr/>
        <p:txBody>
          <a:bodyPr/>
          <a:lstStyle/>
          <a:p>
            <a:pPr>
              <a:defRPr/>
            </a:pPr>
            <a:fld id="{6121FB6D-F6BC-4684-8238-4EB7AA5F2E40}" type="slidenum">
              <a:rPr lang="he-IL" smtClean="0"/>
              <a:pPr>
                <a:defRPr/>
              </a:pPr>
              <a:t>25</a:t>
            </a:fld>
            <a:endParaRPr lang="en-US"/>
          </a:p>
        </p:txBody>
      </p:sp>
      <p:sp>
        <p:nvSpPr>
          <p:cNvPr id="6" name="Rectangle 5"/>
          <p:cNvSpPr/>
          <p:nvPr/>
        </p:nvSpPr>
        <p:spPr>
          <a:xfrm>
            <a:off x="3962400" y="1066800"/>
            <a:ext cx="4876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b="1" dirty="0"/>
              <a:t>ה- </a:t>
            </a:r>
            <a:r>
              <a:rPr lang="en-US" b="1" dirty="0"/>
              <a:t>copy </a:t>
            </a:r>
            <a:r>
              <a:rPr lang="en-US" b="1" dirty="0" err="1"/>
              <a:t>c’tor</a:t>
            </a:r>
            <a:r>
              <a:rPr lang="he-IL" b="1" dirty="0"/>
              <a:t> ואופרטור ההשמה למעשה עושים את אותו הדבר, רק כל אחד מופעל בזמן שונה.</a:t>
            </a:r>
          </a:p>
          <a:p>
            <a:pPr algn="ctr" rtl="1">
              <a:defRPr/>
            </a:pPr>
            <a:r>
              <a:rPr lang="he-IL" b="1" dirty="0"/>
              <a:t>כדי למנוע את שכפול הקוד נקרא לאופרטור ההשמה מה- </a:t>
            </a:r>
            <a:r>
              <a:rPr lang="en-US" b="1" dirty="0"/>
              <a:t>copy </a:t>
            </a:r>
            <a:r>
              <a:rPr lang="en-US" b="1" dirty="0" err="1"/>
              <a:t>c’tor</a:t>
            </a:r>
            <a:r>
              <a:rPr lang="he-IL" b="1" dirty="0"/>
              <a:t> (האם אפשר ההיפך?)</a:t>
            </a:r>
          </a:p>
        </p:txBody>
      </p:sp>
      <p:sp>
        <p:nvSpPr>
          <p:cNvPr id="9" name="Rectangle 8"/>
          <p:cNvSpPr/>
          <p:nvPr/>
        </p:nvSpPr>
        <p:spPr>
          <a:xfrm>
            <a:off x="4876800" y="4953000"/>
            <a:ext cx="3886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b="1" u="sng" dirty="0"/>
              <a:t>תזכורת:</a:t>
            </a:r>
            <a:r>
              <a:rPr lang="he-IL" b="1" dirty="0"/>
              <a:t> </a:t>
            </a:r>
          </a:p>
          <a:p>
            <a:pPr algn="ctr" rtl="1">
              <a:buFont typeface="Arial" pitchFamily="34" charset="0"/>
              <a:buChar char="•"/>
              <a:defRPr/>
            </a:pPr>
            <a:r>
              <a:rPr lang="he-IL" b="1" dirty="0"/>
              <a:t>  שחרור מצביע זבל, או מצביע שכבר שוחרר גורם לקריסת התוכנית! </a:t>
            </a:r>
          </a:p>
          <a:p>
            <a:pPr algn="ctr" rtl="1">
              <a:buFont typeface="Arial" pitchFamily="34" charset="0"/>
              <a:buChar char="•"/>
              <a:defRPr/>
            </a:pPr>
            <a:r>
              <a:rPr lang="he-IL" b="1" dirty="0"/>
              <a:t>  שחרור מצביע </a:t>
            </a:r>
            <a:r>
              <a:rPr lang="en-US" b="1" dirty="0"/>
              <a:t>NULL</a:t>
            </a:r>
            <a:r>
              <a:rPr lang="he-IL" b="1" dirty="0"/>
              <a:t> אינו מבצע דבר!</a:t>
            </a:r>
          </a:p>
        </p:txBody>
      </p:sp>
      <p:sp>
        <p:nvSpPr>
          <p:cNvPr id="10" name="Rectangular Callout 9"/>
          <p:cNvSpPr/>
          <p:nvPr/>
        </p:nvSpPr>
        <p:spPr>
          <a:xfrm>
            <a:off x="3124200" y="3657600"/>
            <a:ext cx="2514600" cy="381000"/>
          </a:xfrm>
          <a:prstGeom prst="wedgeRectCallout">
            <a:avLst>
              <a:gd name="adj1" fmla="val -71042"/>
              <a:gd name="adj2" fmla="val -3073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b="1" dirty="0"/>
              <a:t>קריאה לאופרטור ההשמה</a:t>
            </a:r>
          </a:p>
        </p:txBody>
      </p:sp>
      <p:sp>
        <p:nvSpPr>
          <p:cNvPr id="11" name="Rectangle 10"/>
          <p:cNvSpPr/>
          <p:nvPr/>
        </p:nvSpPr>
        <p:spPr>
          <a:xfrm>
            <a:off x="1066800" y="3733800"/>
            <a:ext cx="1524000" cy="22860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2" name="Rectangular Callout 11"/>
          <p:cNvSpPr/>
          <p:nvPr/>
        </p:nvSpPr>
        <p:spPr>
          <a:xfrm>
            <a:off x="5334000" y="2743200"/>
            <a:ext cx="2438400" cy="762000"/>
          </a:xfrm>
          <a:prstGeom prst="wedgeRectCallout">
            <a:avLst>
              <a:gd name="adj1" fmla="val -82004"/>
              <a:gd name="adj2" fmla="val 15424"/>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b="1" dirty="0"/>
              <a:t>כדי שהתוכנית לא תעוף באופרטור ההשמה בעת שחרור המחרוזת</a:t>
            </a:r>
          </a:p>
        </p:txBody>
      </p:sp>
      <p:sp>
        <p:nvSpPr>
          <p:cNvPr id="13" name="Rectangle 12"/>
          <p:cNvSpPr/>
          <p:nvPr/>
        </p:nvSpPr>
        <p:spPr>
          <a:xfrm>
            <a:off x="3505200" y="3276600"/>
            <a:ext cx="1295400" cy="22860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box(in)">
                                      <p:cBhvr>
                                        <p:cTn id="7" dur="500"/>
                                        <p:tgtEl>
                                          <p:spTgt spid="4710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ox(in)">
                                      <p:cBhvr>
                                        <p:cTn id="10" dur="500"/>
                                        <p:tgtEl>
                                          <p:spTgt spid="11"/>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ox(in)">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ox(in)">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ox(in)">
                                      <p:cBhvr>
                                        <p:cTn id="23" dur="500"/>
                                        <p:tgtEl>
                                          <p:spTgt spid="13"/>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ox(in)">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he-IL" smtClean="0"/>
              <a:t>אופרטור מינוס </a:t>
            </a:r>
          </a:p>
        </p:txBody>
      </p:sp>
      <p:sp>
        <p:nvSpPr>
          <p:cNvPr id="34819" name="Footer Placeholder 3"/>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latin typeface="Arial" charset="0"/>
                <a:cs typeface="Arial" charset="0"/>
              </a:rPr>
              <a:t>© Keren Kalif</a:t>
            </a:r>
          </a:p>
        </p:txBody>
      </p:sp>
      <p:sp>
        <p:nvSpPr>
          <p:cNvPr id="5" name="Slide Number Placeholder 4"/>
          <p:cNvSpPr>
            <a:spLocks noGrp="1"/>
          </p:cNvSpPr>
          <p:nvPr>
            <p:ph type="sldNum" sz="quarter" idx="11"/>
          </p:nvPr>
        </p:nvSpPr>
        <p:spPr/>
        <p:txBody>
          <a:bodyPr/>
          <a:lstStyle/>
          <a:p>
            <a:pPr>
              <a:defRPr/>
            </a:pPr>
            <a:fld id="{C45C17A0-6420-423A-9B50-13CE58795651}" type="slidenum">
              <a:rPr lang="he-IL" smtClean="0"/>
              <a:pPr>
                <a:defRPr/>
              </a:pPr>
              <a:t>26</a:t>
            </a:fld>
            <a:endParaRPr lang="en-US"/>
          </a:p>
        </p:txBody>
      </p:sp>
      <p:sp>
        <p:nvSpPr>
          <p:cNvPr id="34821" name="Content Placeholder 2"/>
          <p:cNvSpPr>
            <a:spLocks noGrp="1"/>
          </p:cNvSpPr>
          <p:nvPr>
            <p:ph sz="quarter" idx="4294967295"/>
          </p:nvPr>
        </p:nvSpPr>
        <p:spPr>
          <a:xfrm>
            <a:off x="152400" y="1143000"/>
            <a:ext cx="8686800" cy="4572000"/>
          </a:xfrm>
          <a:solidFill>
            <a:schemeClr val="bg1"/>
          </a:solidFill>
        </p:spPr>
        <p:txBody>
          <a:bodyPr/>
          <a:lstStyle/>
          <a:p>
            <a:r>
              <a:rPr lang="he-IL" sz="2800" dirty="0" smtClean="0"/>
              <a:t>נסתכל על הביטוי </a:t>
            </a:r>
            <a:r>
              <a:rPr lang="en-US" sz="2800" dirty="0" smtClean="0"/>
              <a:t>-x</a:t>
            </a:r>
            <a:endParaRPr lang="he-IL" sz="2800" dirty="0" smtClean="0"/>
          </a:p>
          <a:p>
            <a:pPr lvl="1"/>
            <a:r>
              <a:rPr lang="he-IL" sz="2800" dirty="0" smtClean="0"/>
              <a:t>האובייקט </a:t>
            </a:r>
            <a:r>
              <a:rPr lang="he-IL" sz="2800" u="sng" dirty="0" smtClean="0"/>
              <a:t>המפעיל</a:t>
            </a:r>
            <a:r>
              <a:rPr lang="he-IL" sz="2800" dirty="0" smtClean="0"/>
              <a:t> הוא </a:t>
            </a:r>
            <a:r>
              <a:rPr lang="en-US" sz="2800" dirty="0" smtClean="0"/>
              <a:t>x</a:t>
            </a:r>
            <a:endParaRPr lang="he-IL" sz="2800" dirty="0" smtClean="0"/>
          </a:p>
          <a:p>
            <a:pPr lvl="1"/>
            <a:r>
              <a:rPr lang="he-IL" sz="2800" dirty="0" smtClean="0"/>
              <a:t>השיטה היא האופרטור מינוס</a:t>
            </a:r>
          </a:p>
          <a:p>
            <a:pPr lvl="1"/>
            <a:r>
              <a:rPr lang="he-IL" sz="2800" u="sng" dirty="0" smtClean="0"/>
              <a:t>האוביקט המפעיל אינו משתנה </a:t>
            </a:r>
          </a:p>
          <a:p>
            <a:pPr lvl="1"/>
            <a:r>
              <a:rPr lang="he-IL" sz="2800" dirty="0" smtClean="0"/>
              <a:t>השיטה המבצעת את האופרטור מינוס אינה מקבלת פרמטרים</a:t>
            </a:r>
          </a:p>
          <a:p>
            <a:r>
              <a:rPr lang="he-IL" sz="3000" dirty="0" smtClean="0"/>
              <a:t>נסתכל על הביטוי </a:t>
            </a:r>
            <a:r>
              <a:rPr lang="en-US" sz="3000" dirty="0" smtClean="0"/>
              <a:t>y = -x</a:t>
            </a:r>
            <a:endParaRPr lang="he-IL" sz="3000" dirty="0" smtClean="0"/>
          </a:p>
          <a:p>
            <a:pPr lvl="1"/>
            <a:r>
              <a:rPr lang="en-US" sz="2800" dirty="0" smtClean="0"/>
              <a:t>y</a:t>
            </a:r>
            <a:r>
              <a:rPr lang="he-IL" sz="2800" dirty="0" smtClean="0"/>
              <a:t> מקבל את ערכו של </a:t>
            </a:r>
            <a:r>
              <a:rPr lang="en-US" sz="2800" dirty="0" smtClean="0"/>
              <a:t>x</a:t>
            </a:r>
            <a:r>
              <a:rPr lang="he-IL" sz="2800" dirty="0" smtClean="0"/>
              <a:t> לאחר הפעלת אופרטור –</a:t>
            </a:r>
          </a:p>
          <a:p>
            <a:pPr lvl="1"/>
            <a:r>
              <a:rPr lang="he-IL" sz="2800" dirty="0" smtClean="0"/>
              <a:t>כלומר, בביטוי זה קודם יוערך הביטוי שמימין, ורק אז תוצאתו תכנס לאוביקט שמשמאל ע"י הפעלת אופרטור השמה</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82" name="Picture 6"/>
          <p:cNvPicPr>
            <a:picLocks noChangeAspect="1" noChangeArrowheads="1"/>
          </p:cNvPicPr>
          <p:nvPr/>
        </p:nvPicPr>
        <p:blipFill>
          <a:blip r:embed="rId2" cstate="print"/>
          <a:srcRect/>
          <a:stretch>
            <a:fillRect/>
          </a:stretch>
        </p:blipFill>
        <p:spPr bwMode="auto">
          <a:xfrm>
            <a:off x="228600" y="228600"/>
            <a:ext cx="4930775" cy="6400800"/>
          </a:xfrm>
          <a:prstGeom prst="rect">
            <a:avLst/>
          </a:prstGeom>
          <a:noFill/>
          <a:ln w="9525">
            <a:solidFill>
              <a:schemeClr val="accent1">
                <a:shade val="50000"/>
              </a:schemeClr>
            </a:solidFill>
            <a:miter lim="800000"/>
            <a:headEnd/>
            <a:tailEnd/>
          </a:ln>
        </p:spPr>
      </p:pic>
      <p:sp>
        <p:nvSpPr>
          <p:cNvPr id="35843" name="Title 1"/>
          <p:cNvSpPr>
            <a:spLocks noGrp="1"/>
          </p:cNvSpPr>
          <p:nvPr>
            <p:ph type="title"/>
          </p:nvPr>
        </p:nvSpPr>
        <p:spPr>
          <a:xfrm>
            <a:off x="4267200" y="152400"/>
            <a:ext cx="4572000" cy="762000"/>
          </a:xfrm>
          <a:solidFill>
            <a:schemeClr val="bg1"/>
          </a:solidFill>
        </p:spPr>
        <p:txBody>
          <a:bodyPr/>
          <a:lstStyle/>
          <a:p>
            <a:r>
              <a:rPr lang="he-IL" smtClean="0"/>
              <a:t>אופרטור מינוס: מימוש </a:t>
            </a:r>
          </a:p>
        </p:txBody>
      </p:sp>
      <p:sp>
        <p:nvSpPr>
          <p:cNvPr id="35844" name="Footer Placeholder 3"/>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latin typeface="Arial" charset="0"/>
                <a:cs typeface="Arial" charset="0"/>
              </a:rPr>
              <a:t>© Keren Kalif</a:t>
            </a:r>
          </a:p>
        </p:txBody>
      </p:sp>
      <p:sp>
        <p:nvSpPr>
          <p:cNvPr id="5" name="Slide Number Placeholder 4"/>
          <p:cNvSpPr>
            <a:spLocks noGrp="1"/>
          </p:cNvSpPr>
          <p:nvPr>
            <p:ph type="sldNum" sz="quarter" idx="11"/>
          </p:nvPr>
        </p:nvSpPr>
        <p:spPr/>
        <p:txBody>
          <a:bodyPr/>
          <a:lstStyle/>
          <a:p>
            <a:pPr>
              <a:defRPr/>
            </a:pPr>
            <a:fld id="{A3DA972F-7F26-4230-8D15-5F177CE06F37}" type="slidenum">
              <a:rPr lang="he-IL" smtClean="0"/>
              <a:pPr>
                <a:defRPr/>
              </a:pPr>
              <a:t>27</a:t>
            </a:fld>
            <a:endParaRPr lang="en-US"/>
          </a:p>
        </p:txBody>
      </p:sp>
      <p:sp>
        <p:nvSpPr>
          <p:cNvPr id="7" name="Rectangle 6"/>
          <p:cNvSpPr/>
          <p:nvPr/>
        </p:nvSpPr>
        <p:spPr>
          <a:xfrm>
            <a:off x="609600" y="1524000"/>
            <a:ext cx="3886200" cy="137160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pic>
        <p:nvPicPr>
          <p:cNvPr id="50179" name="Picture 3"/>
          <p:cNvPicPr>
            <a:picLocks noChangeAspect="1" noChangeArrowheads="1"/>
          </p:cNvPicPr>
          <p:nvPr/>
        </p:nvPicPr>
        <p:blipFill>
          <a:blip r:embed="rId3" cstate="print"/>
          <a:srcRect/>
          <a:stretch>
            <a:fillRect/>
          </a:stretch>
        </p:blipFill>
        <p:spPr bwMode="auto">
          <a:xfrm>
            <a:off x="4953000" y="1143000"/>
            <a:ext cx="3733800" cy="3576638"/>
          </a:xfrm>
          <a:prstGeom prst="rect">
            <a:avLst/>
          </a:prstGeom>
          <a:noFill/>
          <a:ln w="9525">
            <a:solidFill>
              <a:schemeClr val="accent1"/>
            </a:solidFill>
            <a:miter lim="800000"/>
            <a:headEnd/>
            <a:tailEnd/>
          </a:ln>
        </p:spPr>
      </p:pic>
      <p:pic>
        <p:nvPicPr>
          <p:cNvPr id="50180" name="Picture 4"/>
          <p:cNvPicPr>
            <a:picLocks noChangeAspect="1" noChangeArrowheads="1"/>
          </p:cNvPicPr>
          <p:nvPr/>
        </p:nvPicPr>
        <p:blipFill>
          <a:blip r:embed="rId4" cstate="print"/>
          <a:srcRect/>
          <a:stretch>
            <a:fillRect/>
          </a:stretch>
        </p:blipFill>
        <p:spPr bwMode="auto">
          <a:xfrm>
            <a:off x="5300663" y="4495800"/>
            <a:ext cx="3690937" cy="1524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0179"/>
                                        </p:tgtEl>
                                        <p:attrNameLst>
                                          <p:attrName>style.visibility</p:attrName>
                                        </p:attrNameLst>
                                      </p:cBhvr>
                                      <p:to>
                                        <p:strVal val="visible"/>
                                      </p:to>
                                    </p:set>
                                    <p:animEffect transition="in" filter="box(in)">
                                      <p:cBhvr>
                                        <p:cTn id="7" dur="500"/>
                                        <p:tgtEl>
                                          <p:spTgt spid="50179"/>
                                        </p:tgtEl>
                                      </p:cBhvr>
                                    </p:animEffect>
                                  </p:childTnLst>
                                </p:cTn>
                              </p:par>
                              <p:par>
                                <p:cTn id="8" presetID="4" presetClass="entr" presetSubtype="16" fill="hold" nodeType="withEffect">
                                  <p:stCondLst>
                                    <p:cond delay="0"/>
                                  </p:stCondLst>
                                  <p:childTnLst>
                                    <p:set>
                                      <p:cBhvr>
                                        <p:cTn id="9" dur="1" fill="hold">
                                          <p:stCondLst>
                                            <p:cond delay="0"/>
                                          </p:stCondLst>
                                        </p:cTn>
                                        <p:tgtEl>
                                          <p:spTgt spid="50180"/>
                                        </p:tgtEl>
                                        <p:attrNameLst>
                                          <p:attrName>style.visibility</p:attrName>
                                        </p:attrNameLst>
                                      </p:cBhvr>
                                      <p:to>
                                        <p:strVal val="visible"/>
                                      </p:to>
                                    </p:set>
                                    <p:animEffect transition="in" filter="box(in)">
                                      <p:cBhvr>
                                        <p:cTn id="10" dur="500"/>
                                        <p:tgtEl>
                                          <p:spTgt spid="50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he-IL" smtClean="0"/>
              <a:t>אופרטור =+</a:t>
            </a:r>
          </a:p>
        </p:txBody>
      </p:sp>
      <p:sp>
        <p:nvSpPr>
          <p:cNvPr id="36867" name="Footer Placeholder 3"/>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latin typeface="Arial" charset="0"/>
                <a:cs typeface="Arial" charset="0"/>
              </a:rPr>
              <a:t>© Keren Kalif</a:t>
            </a:r>
          </a:p>
        </p:txBody>
      </p:sp>
      <p:sp>
        <p:nvSpPr>
          <p:cNvPr id="5" name="Slide Number Placeholder 4"/>
          <p:cNvSpPr>
            <a:spLocks noGrp="1"/>
          </p:cNvSpPr>
          <p:nvPr>
            <p:ph type="sldNum" sz="quarter" idx="11"/>
          </p:nvPr>
        </p:nvSpPr>
        <p:spPr/>
        <p:txBody>
          <a:bodyPr/>
          <a:lstStyle/>
          <a:p>
            <a:pPr>
              <a:defRPr/>
            </a:pPr>
            <a:fld id="{70AAEF0A-78CE-446F-91FF-47B96E35AA09}" type="slidenum">
              <a:rPr lang="he-IL" smtClean="0"/>
              <a:pPr>
                <a:defRPr/>
              </a:pPr>
              <a:t>28</a:t>
            </a:fld>
            <a:endParaRPr lang="en-US"/>
          </a:p>
        </p:txBody>
      </p:sp>
      <p:sp>
        <p:nvSpPr>
          <p:cNvPr id="36869" name="Content Placeholder 2"/>
          <p:cNvSpPr>
            <a:spLocks noGrp="1"/>
          </p:cNvSpPr>
          <p:nvPr>
            <p:ph sz="quarter" idx="4294967295"/>
          </p:nvPr>
        </p:nvSpPr>
        <p:spPr>
          <a:xfrm>
            <a:off x="457200" y="1143000"/>
            <a:ext cx="8382000" cy="1828800"/>
          </a:xfrm>
          <a:solidFill>
            <a:schemeClr val="bg1"/>
          </a:solidFill>
        </p:spPr>
        <p:txBody>
          <a:bodyPr/>
          <a:lstStyle/>
          <a:p>
            <a:r>
              <a:rPr lang="he-IL" sz="2800" smtClean="0"/>
              <a:t>נסתכל על הביטוי </a:t>
            </a:r>
            <a:r>
              <a:rPr lang="en-US" sz="2800" smtClean="0"/>
              <a:t>y += x</a:t>
            </a:r>
            <a:endParaRPr lang="he-IL" sz="2800" smtClean="0"/>
          </a:p>
          <a:p>
            <a:pPr lvl="1"/>
            <a:r>
              <a:rPr lang="en-US" sz="2800" smtClean="0"/>
              <a:t>y</a:t>
            </a:r>
            <a:r>
              <a:rPr lang="he-IL" sz="2800" smtClean="0"/>
              <a:t> הוא האובייקט המפעיל</a:t>
            </a:r>
          </a:p>
          <a:p>
            <a:pPr lvl="1"/>
            <a:r>
              <a:rPr lang="he-IL" sz="2800" smtClean="0"/>
              <a:t>השיטה היא האופרטור =+</a:t>
            </a:r>
          </a:p>
          <a:p>
            <a:pPr lvl="1"/>
            <a:r>
              <a:rPr lang="he-IL" sz="2800" smtClean="0"/>
              <a:t>הפרמטר הוא </a:t>
            </a:r>
            <a:r>
              <a:rPr lang="en-US" sz="2800" smtClean="0"/>
              <a:t>x</a:t>
            </a:r>
            <a:r>
              <a:rPr lang="he-IL" sz="2800" smtClean="0"/>
              <a:t>, ואינו משתנהבעקבות הקריאה לשיטה</a:t>
            </a:r>
          </a:p>
          <a:p>
            <a:pPr lvl="1"/>
            <a:r>
              <a:rPr lang="he-IL" sz="2800" smtClean="0"/>
              <a:t>כדי לתמוך בהשמה מרובה: </a:t>
            </a:r>
            <a:r>
              <a:rPr lang="en-US" sz="2800" smtClean="0"/>
              <a:t>z = y+= x</a:t>
            </a:r>
            <a:r>
              <a:rPr lang="he-IL" sz="2800" smtClean="0"/>
              <a:t> :</a:t>
            </a:r>
          </a:p>
          <a:p>
            <a:pPr lvl="2"/>
            <a:r>
              <a:rPr lang="he-IL" sz="2400" smtClean="0"/>
              <a:t>האופרטור =+ צריך להחזיר את </a:t>
            </a:r>
            <a:r>
              <a:rPr lang="en-US" sz="2400" smtClean="0"/>
              <a:t>y</a:t>
            </a:r>
            <a:r>
              <a:rPr lang="he-IL" sz="2400" smtClean="0"/>
              <a:t> </a:t>
            </a:r>
          </a:p>
          <a:p>
            <a:pPr lvl="2"/>
            <a:endParaRPr lang="he-IL" sz="2400" smtClean="0"/>
          </a:p>
          <a:p>
            <a:r>
              <a:rPr lang="he-IL" sz="3000" smtClean="0"/>
              <a:t>עבור אופרטור =- העקרונות זהים</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latin typeface="Arial" charset="0"/>
                <a:cs typeface="Arial" charset="0"/>
              </a:rPr>
              <a:t>© Keren Kalif</a:t>
            </a:r>
          </a:p>
        </p:txBody>
      </p:sp>
      <p:sp>
        <p:nvSpPr>
          <p:cNvPr id="5" name="Slide Number Placeholder 4"/>
          <p:cNvSpPr>
            <a:spLocks noGrp="1"/>
          </p:cNvSpPr>
          <p:nvPr>
            <p:ph type="sldNum" sz="quarter" idx="11"/>
          </p:nvPr>
        </p:nvSpPr>
        <p:spPr/>
        <p:txBody>
          <a:bodyPr/>
          <a:lstStyle/>
          <a:p>
            <a:pPr>
              <a:defRPr/>
            </a:pPr>
            <a:fld id="{9533CE08-BE22-40C5-AF9D-4F694CB32B0F}" type="slidenum">
              <a:rPr lang="he-IL" smtClean="0"/>
              <a:pPr>
                <a:defRPr/>
              </a:pPr>
              <a:t>29</a:t>
            </a:fld>
            <a:endParaRPr lang="en-US"/>
          </a:p>
        </p:txBody>
      </p:sp>
      <p:pic>
        <p:nvPicPr>
          <p:cNvPr id="51203" name="Picture 3"/>
          <p:cNvPicPr>
            <a:picLocks noChangeAspect="1" noChangeArrowheads="1"/>
          </p:cNvPicPr>
          <p:nvPr/>
        </p:nvPicPr>
        <p:blipFill>
          <a:blip r:embed="rId2" cstate="print"/>
          <a:srcRect/>
          <a:stretch>
            <a:fillRect/>
          </a:stretch>
        </p:blipFill>
        <p:spPr bwMode="auto">
          <a:xfrm>
            <a:off x="228600" y="228600"/>
            <a:ext cx="6729413" cy="6324600"/>
          </a:xfrm>
          <a:prstGeom prst="rect">
            <a:avLst/>
          </a:prstGeom>
          <a:noFill/>
          <a:ln w="9525">
            <a:solidFill>
              <a:schemeClr val="accent1">
                <a:shade val="50000"/>
              </a:schemeClr>
            </a:solidFill>
            <a:miter lim="800000"/>
            <a:headEnd/>
            <a:tailEnd/>
          </a:ln>
        </p:spPr>
      </p:pic>
      <p:sp>
        <p:nvSpPr>
          <p:cNvPr id="37893" name="Title 1"/>
          <p:cNvSpPr>
            <a:spLocks noGrp="1"/>
          </p:cNvSpPr>
          <p:nvPr>
            <p:ph type="title"/>
          </p:nvPr>
        </p:nvSpPr>
        <p:spPr>
          <a:xfrm>
            <a:off x="4648200" y="152400"/>
            <a:ext cx="4191000" cy="762000"/>
          </a:xfrm>
          <a:solidFill>
            <a:schemeClr val="bg1"/>
          </a:solidFill>
        </p:spPr>
        <p:txBody>
          <a:bodyPr/>
          <a:lstStyle/>
          <a:p>
            <a:r>
              <a:rPr lang="he-IL" smtClean="0"/>
              <a:t>אופרטור =+: מימוש</a:t>
            </a:r>
          </a:p>
        </p:txBody>
      </p:sp>
      <p:sp>
        <p:nvSpPr>
          <p:cNvPr id="8" name="Rectangle 7"/>
          <p:cNvSpPr/>
          <p:nvPr/>
        </p:nvSpPr>
        <p:spPr>
          <a:xfrm>
            <a:off x="685800" y="2514600"/>
            <a:ext cx="5257800" cy="152400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9" name="Rectangle 8"/>
          <p:cNvSpPr/>
          <p:nvPr/>
        </p:nvSpPr>
        <p:spPr>
          <a:xfrm>
            <a:off x="685800" y="4267200"/>
            <a:ext cx="3962400" cy="152400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0" name="Rectangle 9"/>
          <p:cNvSpPr/>
          <p:nvPr/>
        </p:nvSpPr>
        <p:spPr>
          <a:xfrm>
            <a:off x="5257800" y="4114800"/>
            <a:ext cx="2286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he-IL" b="1" dirty="0"/>
              <a:t>העמסת האופרטור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bwMode="auto">
          <a:xfrm>
            <a:off x="304800" y="1143000"/>
            <a:ext cx="8534400" cy="5181600"/>
          </a:xfrm>
          <a:prstGeom prst="rect">
            <a:avLst/>
          </a:prstGeom>
          <a:noFill/>
          <a:ln w="9525">
            <a:noFill/>
            <a:miter lim="800000"/>
            <a:headEnd/>
            <a:tailEnd/>
          </a:ln>
        </p:spPr>
        <p:txBody>
          <a:bodyPr/>
          <a:lstStyle/>
          <a:p>
            <a:pPr marL="273050" indent="-273050" algn="r" rtl="1" eaLnBrk="0" hangingPunct="0">
              <a:spcBef>
                <a:spcPts val="575"/>
              </a:spcBef>
              <a:buClr>
                <a:schemeClr val="accent1"/>
              </a:buClr>
              <a:buSzPct val="85000"/>
              <a:buFont typeface="Wingdings 2" pitchFamily="18" charset="2"/>
              <a:buChar char=""/>
              <a:defRPr/>
            </a:pPr>
            <a:endParaRPr lang="he-IL" sz="2600" dirty="0">
              <a:latin typeface="+mn-lt"/>
              <a:cs typeface="+mn-cs"/>
            </a:endParaRPr>
          </a:p>
          <a:p>
            <a:pPr marL="273050" indent="-273050" algn="r" rtl="1" eaLnBrk="0" hangingPunct="0">
              <a:spcBef>
                <a:spcPts val="575"/>
              </a:spcBef>
              <a:buClr>
                <a:schemeClr val="accent1"/>
              </a:buClr>
              <a:buSzPct val="85000"/>
              <a:buFont typeface="Wingdings 2" pitchFamily="18" charset="2"/>
              <a:buChar char=""/>
              <a:defRPr/>
            </a:pPr>
            <a:endParaRPr lang="he-IL" sz="2600" dirty="0">
              <a:latin typeface="+mn-lt"/>
              <a:cs typeface="+mn-cs"/>
            </a:endParaRPr>
          </a:p>
          <a:p>
            <a:pPr marL="273050" indent="-273050" algn="r" rtl="1" eaLnBrk="0" hangingPunct="0">
              <a:spcBef>
                <a:spcPts val="575"/>
              </a:spcBef>
              <a:buClr>
                <a:schemeClr val="accent1"/>
              </a:buClr>
              <a:buSzPct val="85000"/>
              <a:buFont typeface="Wingdings 2" pitchFamily="18" charset="2"/>
              <a:buChar char=""/>
              <a:defRPr/>
            </a:pPr>
            <a:endParaRPr lang="he-IL" sz="2600" dirty="0">
              <a:latin typeface="+mn-lt"/>
              <a:cs typeface="+mn-cs"/>
            </a:endParaRPr>
          </a:p>
          <a:p>
            <a:pPr marL="273050" indent="-273050" algn="r" rtl="1" eaLnBrk="0" hangingPunct="0">
              <a:spcBef>
                <a:spcPts val="575"/>
              </a:spcBef>
              <a:buClr>
                <a:schemeClr val="accent1"/>
              </a:buClr>
              <a:buSzPct val="85000"/>
              <a:buFont typeface="Wingdings 2" pitchFamily="18" charset="2"/>
              <a:buChar char=""/>
              <a:defRPr/>
            </a:pPr>
            <a:endParaRPr lang="he-IL" sz="2600" dirty="0">
              <a:latin typeface="+mn-lt"/>
              <a:cs typeface="+mn-cs"/>
            </a:endParaRPr>
          </a:p>
          <a:p>
            <a:pPr marL="273050" indent="-273050" algn="r" rtl="1" eaLnBrk="0" hangingPunct="0">
              <a:spcBef>
                <a:spcPts val="575"/>
              </a:spcBef>
              <a:buClr>
                <a:schemeClr val="accent1"/>
              </a:buClr>
              <a:buSzPct val="85000"/>
              <a:buFont typeface="Wingdings 2" pitchFamily="18" charset="2"/>
              <a:buChar char=""/>
              <a:defRPr/>
            </a:pPr>
            <a:endParaRPr lang="he-IL" sz="2600" dirty="0">
              <a:latin typeface="+mn-lt"/>
              <a:cs typeface="+mn-cs"/>
            </a:endParaRPr>
          </a:p>
          <a:p>
            <a:pPr marL="273050" indent="-273050" algn="r" rtl="1" eaLnBrk="0" hangingPunct="0">
              <a:spcBef>
                <a:spcPts val="575"/>
              </a:spcBef>
              <a:buClr>
                <a:schemeClr val="accent1"/>
              </a:buClr>
              <a:buSzPct val="85000"/>
              <a:buFont typeface="Wingdings 2" pitchFamily="18" charset="2"/>
              <a:buChar char=""/>
              <a:defRPr/>
            </a:pPr>
            <a:endParaRPr lang="he-IL" sz="2600" dirty="0">
              <a:latin typeface="+mn-lt"/>
              <a:cs typeface="+mn-cs"/>
            </a:endParaRPr>
          </a:p>
          <a:p>
            <a:pPr marL="273050" indent="-273050" algn="r" rtl="1" eaLnBrk="0" hangingPunct="0">
              <a:spcBef>
                <a:spcPts val="575"/>
              </a:spcBef>
              <a:buClr>
                <a:schemeClr val="accent1"/>
              </a:buClr>
              <a:buSzPct val="85000"/>
              <a:buFont typeface="Wingdings 2" pitchFamily="18" charset="2"/>
              <a:buChar char=""/>
              <a:defRPr/>
            </a:pPr>
            <a:r>
              <a:rPr lang="he-IL" sz="2600" dirty="0">
                <a:latin typeface="+mn-lt"/>
                <a:cs typeface="+mn-cs"/>
              </a:rPr>
              <a:t>היינו שמחים להיות מסוגלים לכתוב את הקוד הבא:</a:t>
            </a:r>
          </a:p>
          <a:p>
            <a:pPr marL="730250" lvl="1" indent="-273050" algn="r" rtl="1" eaLnBrk="0" hangingPunct="0">
              <a:spcBef>
                <a:spcPts val="575"/>
              </a:spcBef>
              <a:buClr>
                <a:schemeClr val="accent1"/>
              </a:buClr>
              <a:buSzPct val="85000"/>
              <a:buFont typeface="Wingdings 2" pitchFamily="18" charset="2"/>
              <a:buChar char=""/>
              <a:defRPr/>
            </a:pPr>
            <a:r>
              <a:rPr lang="he-IL" sz="2600" dirty="0">
                <a:latin typeface="+mn-lt"/>
                <a:cs typeface="+mn-cs"/>
              </a:rPr>
              <a:t>כלומר, להשתמש באופרטור +</a:t>
            </a:r>
          </a:p>
        </p:txBody>
      </p:sp>
      <p:sp>
        <p:nvSpPr>
          <p:cNvPr id="12291" name="Title 3"/>
          <p:cNvSpPr>
            <a:spLocks noGrp="1"/>
          </p:cNvSpPr>
          <p:nvPr>
            <p:ph type="title"/>
          </p:nvPr>
        </p:nvSpPr>
        <p:spPr/>
        <p:txBody>
          <a:bodyPr/>
          <a:lstStyle/>
          <a:p>
            <a:r>
              <a:rPr lang="he-IL" smtClean="0"/>
              <a:t>מוטיבציה</a:t>
            </a:r>
          </a:p>
        </p:txBody>
      </p:sp>
      <p:sp>
        <p:nvSpPr>
          <p:cNvPr id="12292" name="Footer Placeholder 1"/>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latin typeface="Arial" charset="0"/>
                <a:cs typeface="Arial" charset="0"/>
              </a:rPr>
              <a:t>© Keren Kalif</a:t>
            </a:r>
          </a:p>
        </p:txBody>
      </p:sp>
      <p:sp>
        <p:nvSpPr>
          <p:cNvPr id="3" name="Slide Number Placeholder 2"/>
          <p:cNvSpPr>
            <a:spLocks noGrp="1"/>
          </p:cNvSpPr>
          <p:nvPr>
            <p:ph type="sldNum" sz="quarter" idx="11"/>
          </p:nvPr>
        </p:nvSpPr>
        <p:spPr/>
        <p:txBody>
          <a:bodyPr/>
          <a:lstStyle/>
          <a:p>
            <a:pPr>
              <a:defRPr/>
            </a:pPr>
            <a:fld id="{513DF711-3CE7-4551-9A00-C07A6556048C}" type="slidenum">
              <a:rPr lang="he-IL" smtClean="0"/>
              <a:pPr>
                <a:defRPr/>
              </a:pPr>
              <a:t>3</a:t>
            </a:fld>
            <a:endParaRPr lang="en-US" dirty="0"/>
          </a:p>
        </p:txBody>
      </p:sp>
      <p:pic>
        <p:nvPicPr>
          <p:cNvPr id="12294" name="Picture 2"/>
          <p:cNvPicPr>
            <a:picLocks noGrp="1" noChangeAspect="1" noChangeArrowheads="1"/>
          </p:cNvPicPr>
          <p:nvPr>
            <p:ph sz="quarter" idx="4294967295"/>
          </p:nvPr>
        </p:nvPicPr>
        <p:blipFill>
          <a:blip r:embed="rId2" cstate="print"/>
          <a:srcRect/>
          <a:stretch>
            <a:fillRect/>
          </a:stretch>
        </p:blipFill>
        <p:spPr>
          <a:xfrm>
            <a:off x="228600" y="304800"/>
            <a:ext cx="5229225" cy="3486150"/>
          </a:xfrm>
          <a:noFill/>
          <a:ln>
            <a:solidFill>
              <a:schemeClr val="accent1"/>
            </a:solidFill>
          </a:ln>
        </p:spPr>
      </p:pic>
      <p:pic>
        <p:nvPicPr>
          <p:cNvPr id="51203" name="Picture 3"/>
          <p:cNvPicPr>
            <a:picLocks noChangeAspect="1" noChangeArrowheads="1"/>
          </p:cNvPicPr>
          <p:nvPr/>
        </p:nvPicPr>
        <p:blipFill>
          <a:blip r:embed="rId3" cstate="print"/>
          <a:srcRect/>
          <a:stretch>
            <a:fillRect/>
          </a:stretch>
        </p:blipFill>
        <p:spPr bwMode="auto">
          <a:xfrm>
            <a:off x="5486400" y="1143000"/>
            <a:ext cx="3236913" cy="2089150"/>
          </a:xfrm>
          <a:prstGeom prst="rect">
            <a:avLst/>
          </a:prstGeom>
          <a:noFill/>
          <a:ln w="9525">
            <a:solidFill>
              <a:schemeClr val="accent1"/>
            </a:solidFill>
            <a:miter lim="800000"/>
            <a:headEnd/>
            <a:tailEnd/>
          </a:ln>
        </p:spPr>
      </p:pic>
      <p:pic>
        <p:nvPicPr>
          <p:cNvPr id="51204" name="Picture 4"/>
          <p:cNvPicPr>
            <a:picLocks noChangeAspect="1" noChangeArrowheads="1"/>
          </p:cNvPicPr>
          <p:nvPr/>
        </p:nvPicPr>
        <p:blipFill>
          <a:blip r:embed="rId4" cstate="print"/>
          <a:srcRect/>
          <a:stretch>
            <a:fillRect/>
          </a:stretch>
        </p:blipFill>
        <p:spPr bwMode="auto">
          <a:xfrm>
            <a:off x="4495800" y="3429000"/>
            <a:ext cx="4217988" cy="471488"/>
          </a:xfrm>
          <a:prstGeom prst="rect">
            <a:avLst/>
          </a:prstGeom>
          <a:noFill/>
          <a:ln w="9525">
            <a:noFill/>
            <a:miter lim="800000"/>
            <a:headEnd/>
            <a:tailEnd/>
          </a:ln>
        </p:spPr>
      </p:pic>
      <p:pic>
        <p:nvPicPr>
          <p:cNvPr id="51205" name="Picture 5"/>
          <p:cNvPicPr>
            <a:picLocks noChangeAspect="1" noChangeArrowheads="1"/>
          </p:cNvPicPr>
          <p:nvPr/>
        </p:nvPicPr>
        <p:blipFill>
          <a:blip r:embed="rId5" cstate="print"/>
          <a:srcRect/>
          <a:stretch>
            <a:fillRect/>
          </a:stretch>
        </p:blipFill>
        <p:spPr bwMode="auto">
          <a:xfrm>
            <a:off x="228600" y="4467225"/>
            <a:ext cx="3200400" cy="2124075"/>
          </a:xfrm>
          <a:prstGeom prst="rect">
            <a:avLst/>
          </a:prstGeom>
          <a:noFill/>
          <a:ln w="9525">
            <a:solidFill>
              <a:schemeClr val="accent1"/>
            </a:solidFill>
            <a:miter lim="800000"/>
            <a:headEnd/>
            <a:tailEnd/>
          </a:ln>
        </p:spPr>
      </p:pic>
      <p:sp>
        <p:nvSpPr>
          <p:cNvPr id="11" name="Rectangle 10"/>
          <p:cNvSpPr/>
          <p:nvPr/>
        </p:nvSpPr>
        <p:spPr>
          <a:xfrm>
            <a:off x="1295400" y="5181600"/>
            <a:ext cx="1600200" cy="22860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1203"/>
                                        </p:tgtEl>
                                        <p:attrNameLst>
                                          <p:attrName>style.visibility</p:attrName>
                                        </p:attrNameLst>
                                      </p:cBhvr>
                                      <p:to>
                                        <p:strVal val="visible"/>
                                      </p:to>
                                    </p:set>
                                    <p:animEffect transition="in" filter="box(in)">
                                      <p:cBhvr>
                                        <p:cTn id="7" dur="500"/>
                                        <p:tgtEl>
                                          <p:spTgt spid="5120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1204"/>
                                        </p:tgtEl>
                                        <p:attrNameLst>
                                          <p:attrName>style.visibility</p:attrName>
                                        </p:attrNameLst>
                                      </p:cBhvr>
                                      <p:to>
                                        <p:strVal val="visible"/>
                                      </p:to>
                                    </p:set>
                                    <p:animEffect transition="in" filter="box(in)">
                                      <p:cBhvr>
                                        <p:cTn id="12" dur="500"/>
                                        <p:tgtEl>
                                          <p:spTgt spid="5120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animEffect transition="in" filter="box(in)">
                                      <p:cBhvr>
                                        <p:cTn id="17" dur="500"/>
                                        <p:tgtEl>
                                          <p:spTgt spid="9">
                                            <p:txEl>
                                              <p:pRg st="6" end="6"/>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51205"/>
                                        </p:tgtEl>
                                        <p:attrNameLst>
                                          <p:attrName>style.visibility</p:attrName>
                                        </p:attrNameLst>
                                      </p:cBhvr>
                                      <p:to>
                                        <p:strVal val="visible"/>
                                      </p:to>
                                    </p:set>
                                    <p:animEffect transition="in" filter="box(in)">
                                      <p:cBhvr>
                                        <p:cTn id="20" dur="500"/>
                                        <p:tgtEl>
                                          <p:spTgt spid="51205"/>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ox(in)">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9">
                                            <p:txEl>
                                              <p:pRg st="7" end="7"/>
                                            </p:txEl>
                                          </p:spTgt>
                                        </p:tgtEl>
                                        <p:attrNameLst>
                                          <p:attrName>style.visibility</p:attrName>
                                        </p:attrNameLst>
                                      </p:cBhvr>
                                      <p:to>
                                        <p:strVal val="visible"/>
                                      </p:to>
                                    </p:set>
                                    <p:animEffect transition="in" filter="box(in)">
                                      <p:cBhvr>
                                        <p:cTn id="28"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latin typeface="Arial" charset="0"/>
                <a:cs typeface="Arial" charset="0"/>
              </a:rPr>
              <a:t>© Keren Kalif</a:t>
            </a:r>
          </a:p>
        </p:txBody>
      </p:sp>
      <p:sp>
        <p:nvSpPr>
          <p:cNvPr id="5" name="Slide Number Placeholder 4"/>
          <p:cNvSpPr>
            <a:spLocks noGrp="1"/>
          </p:cNvSpPr>
          <p:nvPr>
            <p:ph type="sldNum" sz="quarter" idx="11"/>
          </p:nvPr>
        </p:nvSpPr>
        <p:spPr/>
        <p:txBody>
          <a:bodyPr/>
          <a:lstStyle/>
          <a:p>
            <a:pPr>
              <a:defRPr/>
            </a:pPr>
            <a:fld id="{84EA5004-4F94-45E7-AE87-A57379A3298C}" type="slidenum">
              <a:rPr lang="he-IL" smtClean="0"/>
              <a:pPr>
                <a:defRPr/>
              </a:pPr>
              <a:t>30</a:t>
            </a:fld>
            <a:endParaRPr lang="en-US"/>
          </a:p>
        </p:txBody>
      </p:sp>
      <p:pic>
        <p:nvPicPr>
          <p:cNvPr id="52226" name="Picture 2"/>
          <p:cNvPicPr>
            <a:picLocks noChangeAspect="1" noChangeArrowheads="1"/>
          </p:cNvPicPr>
          <p:nvPr/>
        </p:nvPicPr>
        <p:blipFill>
          <a:blip r:embed="rId2" cstate="print"/>
          <a:srcRect/>
          <a:stretch>
            <a:fillRect/>
          </a:stretch>
        </p:blipFill>
        <p:spPr bwMode="auto">
          <a:xfrm>
            <a:off x="304800" y="1095375"/>
            <a:ext cx="5105400" cy="5510213"/>
          </a:xfrm>
          <a:prstGeom prst="rect">
            <a:avLst/>
          </a:prstGeom>
          <a:noFill/>
          <a:ln w="9525">
            <a:solidFill>
              <a:schemeClr val="accent1">
                <a:shade val="50000"/>
              </a:schemeClr>
            </a:solidFill>
            <a:miter lim="800000"/>
            <a:headEnd/>
            <a:tailEnd/>
          </a:ln>
        </p:spPr>
      </p:pic>
      <p:sp>
        <p:nvSpPr>
          <p:cNvPr id="38917" name="Title 1"/>
          <p:cNvSpPr>
            <a:spLocks noGrp="1"/>
          </p:cNvSpPr>
          <p:nvPr>
            <p:ph type="title"/>
          </p:nvPr>
        </p:nvSpPr>
        <p:spPr>
          <a:xfrm>
            <a:off x="4648200" y="152400"/>
            <a:ext cx="4191000" cy="762000"/>
          </a:xfrm>
          <a:solidFill>
            <a:schemeClr val="bg1"/>
          </a:solidFill>
        </p:spPr>
        <p:txBody>
          <a:bodyPr/>
          <a:lstStyle/>
          <a:p>
            <a:r>
              <a:rPr lang="he-IL" smtClean="0"/>
              <a:t>אופרטור =+: שימוש</a:t>
            </a:r>
          </a:p>
        </p:txBody>
      </p:sp>
      <p:pic>
        <p:nvPicPr>
          <p:cNvPr id="38918" name="Picture 4"/>
          <p:cNvPicPr>
            <a:picLocks noChangeAspect="1" noChangeArrowheads="1"/>
          </p:cNvPicPr>
          <p:nvPr/>
        </p:nvPicPr>
        <p:blipFill>
          <a:blip r:embed="rId3" cstate="print"/>
          <a:srcRect/>
          <a:stretch>
            <a:fillRect/>
          </a:stretch>
        </p:blipFill>
        <p:spPr bwMode="auto">
          <a:xfrm>
            <a:off x="4800600" y="3429000"/>
            <a:ext cx="4191000" cy="17287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he-IL" smtClean="0"/>
              <a:t>אופרטור ++</a:t>
            </a:r>
          </a:p>
        </p:txBody>
      </p:sp>
      <p:sp>
        <p:nvSpPr>
          <p:cNvPr id="39939" name="Content Placeholder 2"/>
          <p:cNvSpPr>
            <a:spLocks noGrp="1"/>
          </p:cNvSpPr>
          <p:nvPr>
            <p:ph sz="quarter" idx="4294967295"/>
          </p:nvPr>
        </p:nvSpPr>
        <p:spPr>
          <a:xfrm>
            <a:off x="304800" y="1143000"/>
            <a:ext cx="8534400" cy="5181600"/>
          </a:xfrm>
        </p:spPr>
        <p:txBody>
          <a:bodyPr/>
          <a:lstStyle/>
          <a:p>
            <a:r>
              <a:rPr lang="he-IL" dirty="0" smtClean="0"/>
              <a:t>את האופרטור ++ נפריד לשני המקרים בו ניתן להשתמש בו:</a:t>
            </a:r>
          </a:p>
          <a:p>
            <a:pPr lvl="1"/>
            <a:r>
              <a:rPr lang="en-US" dirty="0" smtClean="0"/>
              <a:t>postfix</a:t>
            </a:r>
            <a:r>
              <a:rPr lang="he-IL" dirty="0" smtClean="0"/>
              <a:t>  </a:t>
            </a:r>
            <a:r>
              <a:rPr lang="he-IL" dirty="0" smtClean="0">
                <a:sym typeface="Wingdings" pitchFamily="2" charset="2"/>
              </a:rPr>
              <a:t>   </a:t>
            </a:r>
            <a:r>
              <a:rPr lang="en-US" dirty="0" smtClean="0"/>
              <a:t>x++</a:t>
            </a:r>
            <a:endParaRPr lang="he-IL" dirty="0" smtClean="0"/>
          </a:p>
          <a:p>
            <a:pPr lvl="1"/>
            <a:r>
              <a:rPr lang="en-US" dirty="0" smtClean="0"/>
              <a:t>prefix</a:t>
            </a:r>
            <a:r>
              <a:rPr lang="he-IL" dirty="0" smtClean="0"/>
              <a:t>    </a:t>
            </a:r>
            <a:r>
              <a:rPr lang="he-IL" dirty="0" smtClean="0">
                <a:sym typeface="Wingdings" pitchFamily="2" charset="2"/>
              </a:rPr>
              <a:t></a:t>
            </a:r>
            <a:r>
              <a:rPr lang="he-IL" dirty="0" smtClean="0"/>
              <a:t> </a:t>
            </a:r>
            <a:r>
              <a:rPr lang="en-US" dirty="0" smtClean="0"/>
              <a:t>++x  </a:t>
            </a:r>
            <a:endParaRPr lang="he-IL" dirty="0" smtClean="0"/>
          </a:p>
          <a:p>
            <a:r>
              <a:rPr lang="he-IL" dirty="0" smtClean="0"/>
              <a:t>בשני המקרים: </a:t>
            </a:r>
          </a:p>
          <a:p>
            <a:pPr lvl="1"/>
            <a:r>
              <a:rPr lang="he-IL" dirty="0" smtClean="0"/>
              <a:t>האובייקט </a:t>
            </a:r>
            <a:r>
              <a:rPr lang="he-IL" dirty="0"/>
              <a:t>ה</a:t>
            </a:r>
            <a:r>
              <a:rPr lang="he-IL" dirty="0" smtClean="0"/>
              <a:t>מפעיל הוא </a:t>
            </a:r>
            <a:r>
              <a:rPr lang="en-US" dirty="0" smtClean="0"/>
              <a:t>x</a:t>
            </a:r>
            <a:endParaRPr lang="he-IL" dirty="0" smtClean="0"/>
          </a:p>
          <a:p>
            <a:pPr lvl="1"/>
            <a:r>
              <a:rPr lang="he-IL" dirty="0" smtClean="0"/>
              <a:t>השיטה היא האופרטור++</a:t>
            </a:r>
          </a:p>
          <a:p>
            <a:pPr lvl="1"/>
            <a:r>
              <a:rPr lang="he-IL" dirty="0" smtClean="0"/>
              <a:t>השיטה אינה מקבלת פרמטרים</a:t>
            </a:r>
          </a:p>
          <a:p>
            <a:r>
              <a:rPr lang="he-IL" dirty="0" smtClean="0"/>
              <a:t>חתימת השיטה זהה בשני המקרים ולכן צריך לסמן לקומפיילר לאיזו גרסא לפנות</a:t>
            </a:r>
          </a:p>
          <a:p>
            <a:pPr lvl="1"/>
            <a:r>
              <a:rPr lang="he-IL" dirty="0" smtClean="0">
                <a:solidFill>
                  <a:srgbClr val="00B050"/>
                </a:solidFill>
              </a:rPr>
              <a:t>גרסאת ה- </a:t>
            </a:r>
            <a:r>
              <a:rPr lang="en-US" dirty="0" smtClean="0">
                <a:solidFill>
                  <a:srgbClr val="00B050"/>
                </a:solidFill>
              </a:rPr>
              <a:t>postfix</a:t>
            </a:r>
            <a:r>
              <a:rPr lang="he-IL" dirty="0" smtClean="0">
                <a:solidFill>
                  <a:srgbClr val="00B050"/>
                </a:solidFill>
              </a:rPr>
              <a:t> תקבל כפרמטר </a:t>
            </a:r>
            <a:r>
              <a:rPr lang="en-US" dirty="0" err="1" smtClean="0">
                <a:solidFill>
                  <a:srgbClr val="00B050"/>
                </a:solidFill>
              </a:rPr>
              <a:t>int</a:t>
            </a:r>
            <a:r>
              <a:rPr lang="he-IL" dirty="0" smtClean="0">
                <a:solidFill>
                  <a:srgbClr val="00B050"/>
                </a:solidFill>
              </a:rPr>
              <a:t> שלא יהיה בו שימוש</a:t>
            </a:r>
          </a:p>
          <a:p>
            <a:pPr lvl="1"/>
            <a:r>
              <a:rPr lang="he-IL" dirty="0" smtClean="0"/>
              <a:t>זהו הדבר היחידי בשפה מבחינת סינטקס שאינו הגיוני </a:t>
            </a:r>
            <a:r>
              <a:rPr lang="he-IL" dirty="0" smtClean="0">
                <a:sym typeface="Wingdings" pitchFamily="2" charset="2"/>
              </a:rPr>
              <a:t></a:t>
            </a:r>
            <a:endParaRPr lang="he-IL" dirty="0" smtClean="0"/>
          </a:p>
        </p:txBody>
      </p:sp>
      <p:sp>
        <p:nvSpPr>
          <p:cNvPr id="39940" name="Footer Placeholder 3"/>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latin typeface="Arial" charset="0"/>
                <a:cs typeface="Arial" charset="0"/>
              </a:rPr>
              <a:t>© Keren Kalif</a:t>
            </a:r>
          </a:p>
        </p:txBody>
      </p:sp>
      <p:sp>
        <p:nvSpPr>
          <p:cNvPr id="5" name="Slide Number Placeholder 4"/>
          <p:cNvSpPr>
            <a:spLocks noGrp="1"/>
          </p:cNvSpPr>
          <p:nvPr>
            <p:ph type="sldNum" sz="quarter" idx="11"/>
          </p:nvPr>
        </p:nvSpPr>
        <p:spPr/>
        <p:txBody>
          <a:bodyPr/>
          <a:lstStyle/>
          <a:p>
            <a:pPr>
              <a:defRPr/>
            </a:pPr>
            <a:fld id="{C2039BB9-083D-4047-8B61-CF5BBDCEDA19}" type="slidenum">
              <a:rPr lang="he-IL"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latin typeface="Arial" charset="0"/>
                <a:cs typeface="Arial" charset="0"/>
              </a:rPr>
              <a:t>© Keren Kalif</a:t>
            </a:r>
          </a:p>
        </p:txBody>
      </p:sp>
      <p:sp>
        <p:nvSpPr>
          <p:cNvPr id="5" name="Slide Number Placeholder 4"/>
          <p:cNvSpPr>
            <a:spLocks noGrp="1"/>
          </p:cNvSpPr>
          <p:nvPr>
            <p:ph type="sldNum" sz="quarter" idx="11"/>
          </p:nvPr>
        </p:nvSpPr>
        <p:spPr/>
        <p:txBody>
          <a:bodyPr/>
          <a:lstStyle/>
          <a:p>
            <a:pPr>
              <a:defRPr/>
            </a:pPr>
            <a:fld id="{A55B5DD7-2A07-4327-8F3B-B805EEB647B3}" type="slidenum">
              <a:rPr lang="he-IL" smtClean="0"/>
              <a:pPr>
                <a:defRPr/>
              </a:pPr>
              <a:t>32</a:t>
            </a:fld>
            <a:endParaRPr lang="en-US"/>
          </a:p>
        </p:txBody>
      </p:sp>
      <p:pic>
        <p:nvPicPr>
          <p:cNvPr id="53250" name="Picture 2"/>
          <p:cNvPicPr>
            <a:picLocks noChangeAspect="1" noChangeArrowheads="1"/>
          </p:cNvPicPr>
          <p:nvPr/>
        </p:nvPicPr>
        <p:blipFill>
          <a:blip r:embed="rId2" cstate="print"/>
          <a:srcRect/>
          <a:stretch>
            <a:fillRect/>
          </a:stretch>
        </p:blipFill>
        <p:spPr bwMode="auto">
          <a:xfrm>
            <a:off x="228600" y="311150"/>
            <a:ext cx="6477000" cy="6318250"/>
          </a:xfrm>
          <a:prstGeom prst="rect">
            <a:avLst/>
          </a:prstGeom>
          <a:noFill/>
          <a:ln w="9525">
            <a:solidFill>
              <a:schemeClr val="accent1">
                <a:shade val="50000"/>
              </a:schemeClr>
            </a:solidFill>
            <a:miter lim="800000"/>
            <a:headEnd/>
            <a:tailEnd/>
          </a:ln>
        </p:spPr>
      </p:pic>
      <p:sp>
        <p:nvSpPr>
          <p:cNvPr id="40965" name="Title 1"/>
          <p:cNvSpPr>
            <a:spLocks noGrp="1"/>
          </p:cNvSpPr>
          <p:nvPr>
            <p:ph type="title"/>
          </p:nvPr>
        </p:nvSpPr>
        <p:spPr>
          <a:xfrm>
            <a:off x="3886200" y="152400"/>
            <a:ext cx="4953000" cy="762000"/>
          </a:xfrm>
          <a:solidFill>
            <a:schemeClr val="bg1"/>
          </a:solidFill>
        </p:spPr>
        <p:txBody>
          <a:bodyPr/>
          <a:lstStyle/>
          <a:p>
            <a:r>
              <a:rPr lang="he-IL" smtClean="0"/>
              <a:t>אופרטור ++: מימושים</a:t>
            </a:r>
          </a:p>
        </p:txBody>
      </p:sp>
      <p:sp>
        <p:nvSpPr>
          <p:cNvPr id="7" name="Rectangle 6"/>
          <p:cNvSpPr/>
          <p:nvPr/>
        </p:nvSpPr>
        <p:spPr>
          <a:xfrm>
            <a:off x="685800" y="2514600"/>
            <a:ext cx="5410200" cy="167640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8" name="Rectangle 7"/>
          <p:cNvSpPr/>
          <p:nvPr/>
        </p:nvSpPr>
        <p:spPr>
          <a:xfrm>
            <a:off x="685800" y="4419600"/>
            <a:ext cx="5410200" cy="152400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9" name="Rectangular Callout 8"/>
          <p:cNvSpPr/>
          <p:nvPr/>
        </p:nvSpPr>
        <p:spPr>
          <a:xfrm>
            <a:off x="3505200" y="3197225"/>
            <a:ext cx="3657600" cy="844550"/>
          </a:xfrm>
          <a:prstGeom prst="wedgeRectCallout">
            <a:avLst>
              <a:gd name="adj1" fmla="val -99679"/>
              <a:gd name="adj2" fmla="val -32491"/>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b="1" dirty="0"/>
              <a:t>מימוש ה- </a:t>
            </a:r>
            <a:r>
              <a:rPr lang="en-US" b="1" dirty="0"/>
              <a:t>prefix</a:t>
            </a:r>
            <a:r>
              <a:rPr lang="he-IL" b="1" dirty="0"/>
              <a:t> מקדם </a:t>
            </a:r>
            <a:r>
              <a:rPr lang="he-IL" b="1" dirty="0" smtClean="0"/>
              <a:t>את ערכי </a:t>
            </a:r>
            <a:r>
              <a:rPr lang="he-IL" b="1" dirty="0"/>
              <a:t>האובייקט ומחזיר את האובייקט המעודכן</a:t>
            </a:r>
          </a:p>
        </p:txBody>
      </p:sp>
      <p:sp>
        <p:nvSpPr>
          <p:cNvPr id="10" name="Rectangular Callout 9"/>
          <p:cNvSpPr/>
          <p:nvPr/>
        </p:nvSpPr>
        <p:spPr>
          <a:xfrm>
            <a:off x="-3269566" y="2247900"/>
            <a:ext cx="2971800" cy="1409700"/>
          </a:xfrm>
          <a:prstGeom prst="wedgeRectCallout">
            <a:avLst>
              <a:gd name="adj1" fmla="val 83429"/>
              <a:gd name="adj2" fmla="val -25303"/>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b="1" dirty="0"/>
              <a:t>מחזיר </a:t>
            </a:r>
            <a:r>
              <a:rPr lang="en-US" b="1" dirty="0"/>
              <a:t>by ref</a:t>
            </a:r>
            <a:r>
              <a:rPr lang="he-IL" b="1" dirty="0"/>
              <a:t> ו- </a:t>
            </a:r>
            <a:r>
              <a:rPr lang="en-US" b="1" dirty="0"/>
              <a:t>const</a:t>
            </a:r>
            <a:r>
              <a:rPr lang="he-IL" b="1" dirty="0"/>
              <a:t> מאחר </a:t>
            </a:r>
            <a:r>
              <a:rPr lang="he-IL" b="1" dirty="0" smtClean="0"/>
              <a:t>ומחזיר </a:t>
            </a:r>
            <a:r>
              <a:rPr lang="he-IL" b="1" dirty="0"/>
              <a:t>את האובייקט </a:t>
            </a:r>
            <a:r>
              <a:rPr lang="he-IL" b="1" dirty="0" smtClean="0"/>
              <a:t>המפעיל</a:t>
            </a:r>
          </a:p>
          <a:p>
            <a:pPr algn="ctr" rtl="1">
              <a:defRPr/>
            </a:pPr>
            <a:r>
              <a:rPr lang="he-IL" b="1" dirty="0" smtClean="0"/>
              <a:t>לאחר השינוי לצורך מניפולציות אחרות אם צריך..</a:t>
            </a:r>
            <a:endParaRPr lang="he-IL" b="1" dirty="0"/>
          </a:p>
        </p:txBody>
      </p:sp>
      <p:sp>
        <p:nvSpPr>
          <p:cNvPr id="11" name="Rectangular Callout 10"/>
          <p:cNvSpPr/>
          <p:nvPr/>
        </p:nvSpPr>
        <p:spPr>
          <a:xfrm>
            <a:off x="4897272" y="4121150"/>
            <a:ext cx="3657600" cy="831850"/>
          </a:xfrm>
          <a:prstGeom prst="wedgeRectCallout">
            <a:avLst>
              <a:gd name="adj1" fmla="val -95671"/>
              <a:gd name="adj2" fmla="val 1074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b="1" dirty="0"/>
              <a:t>עבור מימוש ה- </a:t>
            </a:r>
            <a:r>
              <a:rPr lang="en-US" b="1" dirty="0"/>
              <a:t>postfix</a:t>
            </a:r>
            <a:r>
              <a:rPr lang="he-IL" b="1" dirty="0"/>
              <a:t> נציין שיתקבל כפרמטר </a:t>
            </a:r>
            <a:r>
              <a:rPr lang="en-US" b="1" dirty="0" err="1"/>
              <a:t>int</a:t>
            </a:r>
            <a:r>
              <a:rPr lang="he-IL" b="1" dirty="0"/>
              <a:t> </a:t>
            </a:r>
            <a:r>
              <a:rPr lang="he-IL" b="1" dirty="0" smtClean="0"/>
              <a:t>(הקומפיילר שותל 0 ערך זבל )</a:t>
            </a:r>
            <a:endParaRPr lang="he-IL" b="1" dirty="0"/>
          </a:p>
        </p:txBody>
      </p:sp>
      <p:sp>
        <p:nvSpPr>
          <p:cNvPr id="12" name="Rectangular Callout 11"/>
          <p:cNvSpPr/>
          <p:nvPr/>
        </p:nvSpPr>
        <p:spPr>
          <a:xfrm>
            <a:off x="9265693" y="4777380"/>
            <a:ext cx="3657600" cy="1930495"/>
          </a:xfrm>
          <a:prstGeom prst="wedgeRectCallout">
            <a:avLst>
              <a:gd name="adj1" fmla="val -204134"/>
              <a:gd name="adj2" fmla="val -21376"/>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b="1" dirty="0"/>
              <a:t>מימוש ה- </a:t>
            </a:r>
            <a:r>
              <a:rPr lang="en-US" b="1" dirty="0"/>
              <a:t>postfix</a:t>
            </a:r>
            <a:r>
              <a:rPr lang="he-IL" b="1" dirty="0"/>
              <a:t> מייצר אובייקט עם </a:t>
            </a:r>
            <a:r>
              <a:rPr lang="he-IL" b="1" dirty="0" smtClean="0"/>
              <a:t>הערכים(של המחלקה, של האובייקט המפעיל!!) </a:t>
            </a:r>
            <a:r>
              <a:rPr lang="he-IL" b="1" dirty="0"/>
              <a:t>לפני הקידום ומחזיר אותו, ורק אז מקדם </a:t>
            </a:r>
            <a:r>
              <a:rPr lang="he-IL" b="1" dirty="0" smtClean="0"/>
              <a:t>את הערכים של </a:t>
            </a:r>
            <a:r>
              <a:rPr lang="he-IL" b="1" dirty="0"/>
              <a:t>האובייקט המפעיל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ox(in)">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latin typeface="Arial" charset="0"/>
                <a:cs typeface="Arial" charset="0"/>
              </a:rPr>
              <a:t>© Keren Kalif</a:t>
            </a:r>
          </a:p>
        </p:txBody>
      </p:sp>
      <p:sp>
        <p:nvSpPr>
          <p:cNvPr id="5" name="Slide Number Placeholder 4"/>
          <p:cNvSpPr>
            <a:spLocks noGrp="1"/>
          </p:cNvSpPr>
          <p:nvPr>
            <p:ph type="sldNum" sz="quarter" idx="11"/>
          </p:nvPr>
        </p:nvSpPr>
        <p:spPr/>
        <p:txBody>
          <a:bodyPr/>
          <a:lstStyle/>
          <a:p>
            <a:pPr>
              <a:defRPr/>
            </a:pPr>
            <a:fld id="{738314DA-5409-4D04-BE15-80ED8833A150}" type="slidenum">
              <a:rPr lang="he-IL" smtClean="0"/>
              <a:pPr>
                <a:defRPr/>
              </a:pPr>
              <a:t>33</a:t>
            </a:fld>
            <a:endParaRPr lang="en-US"/>
          </a:p>
        </p:txBody>
      </p:sp>
      <p:sp>
        <p:nvSpPr>
          <p:cNvPr id="41988" name="Title 1"/>
          <p:cNvSpPr>
            <a:spLocks noGrp="1"/>
          </p:cNvSpPr>
          <p:nvPr>
            <p:ph type="title"/>
          </p:nvPr>
        </p:nvSpPr>
        <p:spPr>
          <a:xfrm>
            <a:off x="3886200" y="152400"/>
            <a:ext cx="4953000" cy="762000"/>
          </a:xfrm>
          <a:solidFill>
            <a:schemeClr val="bg1"/>
          </a:solidFill>
        </p:spPr>
        <p:txBody>
          <a:bodyPr/>
          <a:lstStyle/>
          <a:p>
            <a:r>
              <a:rPr lang="he-IL" smtClean="0"/>
              <a:t>אופרטור ++: שימוש</a:t>
            </a:r>
          </a:p>
        </p:txBody>
      </p:sp>
      <p:pic>
        <p:nvPicPr>
          <p:cNvPr id="54274" name="Picture 2"/>
          <p:cNvPicPr>
            <a:picLocks noChangeAspect="1" noChangeArrowheads="1"/>
          </p:cNvPicPr>
          <p:nvPr/>
        </p:nvPicPr>
        <p:blipFill>
          <a:blip r:embed="rId2" cstate="print"/>
          <a:srcRect/>
          <a:stretch>
            <a:fillRect/>
          </a:stretch>
        </p:blipFill>
        <p:spPr bwMode="auto">
          <a:xfrm>
            <a:off x="152400" y="228600"/>
            <a:ext cx="4343400" cy="6389688"/>
          </a:xfrm>
          <a:prstGeom prst="rect">
            <a:avLst/>
          </a:prstGeom>
          <a:noFill/>
          <a:ln w="9525">
            <a:solidFill>
              <a:schemeClr val="accent1">
                <a:shade val="50000"/>
              </a:schemeClr>
            </a:solidFill>
            <a:miter lim="800000"/>
            <a:headEnd/>
            <a:tailEnd/>
          </a:ln>
        </p:spPr>
      </p:pic>
      <p:pic>
        <p:nvPicPr>
          <p:cNvPr id="41990" name="Picture 3"/>
          <p:cNvPicPr>
            <a:picLocks noChangeAspect="1" noChangeArrowheads="1"/>
          </p:cNvPicPr>
          <p:nvPr/>
        </p:nvPicPr>
        <p:blipFill>
          <a:blip r:embed="rId3" cstate="print"/>
          <a:srcRect/>
          <a:stretch>
            <a:fillRect/>
          </a:stretch>
        </p:blipFill>
        <p:spPr bwMode="auto">
          <a:xfrm>
            <a:off x="4191000" y="1143000"/>
            <a:ext cx="4770438" cy="22939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he-IL" smtClean="0"/>
              <a:t>אופרטור [ ]</a:t>
            </a:r>
          </a:p>
        </p:txBody>
      </p:sp>
      <p:sp>
        <p:nvSpPr>
          <p:cNvPr id="43011" name="Content Placeholder 2"/>
          <p:cNvSpPr>
            <a:spLocks noGrp="1"/>
          </p:cNvSpPr>
          <p:nvPr>
            <p:ph sz="quarter" idx="4294967295"/>
          </p:nvPr>
        </p:nvSpPr>
        <p:spPr>
          <a:xfrm>
            <a:off x="304800" y="1143000"/>
            <a:ext cx="8534400" cy="5181600"/>
          </a:xfrm>
        </p:spPr>
        <p:txBody>
          <a:bodyPr/>
          <a:lstStyle/>
          <a:p>
            <a:pPr>
              <a:defRPr/>
            </a:pPr>
            <a:r>
              <a:rPr lang="he-IL" sz="2800" dirty="0" smtClean="0"/>
              <a:t>אופרטור זה מאפשר לפנות לשדותיו של אובייקט  באמצעות [ ]</a:t>
            </a:r>
          </a:p>
          <a:p>
            <a:pPr>
              <a:defRPr/>
            </a:pPr>
            <a:r>
              <a:rPr lang="he-IL" sz="2800" dirty="0" smtClean="0"/>
              <a:t>לרוב הפרמטר יהיה משתנה מטיפוס </a:t>
            </a:r>
            <a:r>
              <a:rPr lang="en-US" sz="2800" dirty="0" err="1" smtClean="0"/>
              <a:t>int</a:t>
            </a:r>
            <a:r>
              <a:rPr lang="he-IL" sz="2800" dirty="0" smtClean="0"/>
              <a:t>, למרות שיכול להיות מכל טיפוס</a:t>
            </a:r>
          </a:p>
          <a:p>
            <a:pPr>
              <a:defRPr/>
            </a:pPr>
            <a:r>
              <a:rPr lang="he-IL" sz="2800" dirty="0" smtClean="0"/>
              <a:t>נרצה לתמוך באופרטור זה משני צידי ההשמה:</a:t>
            </a:r>
          </a:p>
          <a:p>
            <a:pPr lvl="1">
              <a:defRPr/>
            </a:pPr>
            <a:r>
              <a:rPr lang="en-US" sz="2800" dirty="0" smtClean="0"/>
              <a:t>x = </a:t>
            </a:r>
            <a:r>
              <a:rPr lang="en-US" sz="2800" dirty="0" err="1" smtClean="0"/>
              <a:t>arr</a:t>
            </a:r>
            <a:r>
              <a:rPr lang="en-US" sz="2800" dirty="0" smtClean="0"/>
              <a:t>[</a:t>
            </a:r>
            <a:r>
              <a:rPr lang="en-US" sz="2800" dirty="0" err="1" smtClean="0"/>
              <a:t>i</a:t>
            </a:r>
            <a:r>
              <a:rPr lang="en-US" sz="2800" dirty="0" smtClean="0"/>
              <a:t>]</a:t>
            </a:r>
            <a:endParaRPr lang="he-IL" sz="2800" dirty="0" smtClean="0"/>
          </a:p>
          <a:p>
            <a:pPr lvl="1">
              <a:defRPr/>
            </a:pPr>
            <a:r>
              <a:rPr lang="en-US" sz="2800" dirty="0" err="1" smtClean="0"/>
              <a:t>arr</a:t>
            </a:r>
            <a:r>
              <a:rPr lang="en-US" sz="2800" dirty="0" smtClean="0"/>
              <a:t>[</a:t>
            </a:r>
            <a:r>
              <a:rPr lang="en-US" sz="2800" dirty="0" err="1" smtClean="0"/>
              <a:t>i</a:t>
            </a:r>
            <a:r>
              <a:rPr lang="en-US" sz="2800" dirty="0" smtClean="0"/>
              <a:t>] = x</a:t>
            </a:r>
            <a:r>
              <a:rPr lang="he-IL" sz="2800" dirty="0" smtClean="0"/>
              <a:t> </a:t>
            </a:r>
            <a:r>
              <a:rPr lang="he-IL" sz="2800" dirty="0" smtClean="0">
                <a:sym typeface="Wingdings" pitchFamily="2" charset="2"/>
              </a:rPr>
              <a:t> </a:t>
            </a:r>
            <a:r>
              <a:rPr lang="he-IL" sz="2800" dirty="0" smtClean="0"/>
              <a:t>לכן עליו להחזיר </a:t>
            </a:r>
            <a:r>
              <a:rPr lang="en-US" sz="2800" dirty="0" smtClean="0"/>
              <a:t>reference</a:t>
            </a:r>
            <a:r>
              <a:rPr lang="he-IL" sz="2800" dirty="0" smtClean="0"/>
              <a:t> לתכונה אותה ישנה</a:t>
            </a:r>
          </a:p>
          <a:p>
            <a:pPr lvl="1">
              <a:defRPr/>
            </a:pPr>
            <a:endParaRPr lang="he-IL" sz="2800" dirty="0" smtClean="0"/>
          </a:p>
          <a:p>
            <a:pPr marL="776288" lvl="1" indent="-457200">
              <a:buFont typeface="Arial" pitchFamily="34" charset="0"/>
              <a:buAutoNum type="arabicPeriod"/>
              <a:defRPr/>
            </a:pPr>
            <a:endParaRPr lang="he-IL" sz="2800" dirty="0" smtClean="0"/>
          </a:p>
        </p:txBody>
      </p:sp>
      <p:sp>
        <p:nvSpPr>
          <p:cNvPr id="43012" name="Footer Placeholder 3"/>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latin typeface="Arial" charset="0"/>
                <a:cs typeface="Arial" charset="0"/>
              </a:rPr>
              <a:t>© Keren Kalif</a:t>
            </a:r>
          </a:p>
        </p:txBody>
      </p:sp>
      <p:sp>
        <p:nvSpPr>
          <p:cNvPr id="5" name="Slide Number Placeholder 4"/>
          <p:cNvSpPr>
            <a:spLocks noGrp="1"/>
          </p:cNvSpPr>
          <p:nvPr>
            <p:ph type="sldNum" sz="quarter" idx="11"/>
          </p:nvPr>
        </p:nvSpPr>
        <p:spPr/>
        <p:txBody>
          <a:bodyPr/>
          <a:lstStyle/>
          <a:p>
            <a:pPr>
              <a:defRPr/>
            </a:pPr>
            <a:fld id="{38233837-6F69-437A-980A-2E4C2474432A}" type="slidenum">
              <a:rPr lang="he-IL"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he-IL" smtClean="0"/>
              <a:t>אופרטור [] - מימוש</a:t>
            </a:r>
          </a:p>
        </p:txBody>
      </p:sp>
      <p:sp>
        <p:nvSpPr>
          <p:cNvPr id="44035" name="Footer Placeholder 3"/>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latin typeface="Arial" charset="0"/>
                <a:cs typeface="Arial" charset="0"/>
              </a:rPr>
              <a:t>© Keren Kalif</a:t>
            </a:r>
          </a:p>
        </p:txBody>
      </p:sp>
      <p:sp>
        <p:nvSpPr>
          <p:cNvPr id="5" name="Slide Number Placeholder 4"/>
          <p:cNvSpPr>
            <a:spLocks noGrp="1"/>
          </p:cNvSpPr>
          <p:nvPr>
            <p:ph type="sldNum" sz="quarter" idx="11"/>
          </p:nvPr>
        </p:nvSpPr>
        <p:spPr/>
        <p:txBody>
          <a:bodyPr/>
          <a:lstStyle/>
          <a:p>
            <a:pPr>
              <a:defRPr/>
            </a:pPr>
            <a:fld id="{72F5CF2F-28CB-4375-AEB2-0BECD867CE71}" type="slidenum">
              <a:rPr lang="he-IL" smtClean="0"/>
              <a:pPr>
                <a:defRPr/>
              </a:pPr>
              <a:t>35</a:t>
            </a:fld>
            <a:endParaRPr lang="en-US"/>
          </a:p>
        </p:txBody>
      </p:sp>
      <p:pic>
        <p:nvPicPr>
          <p:cNvPr id="44037" name="Picture 2"/>
          <p:cNvPicPr>
            <a:picLocks noChangeAspect="1" noChangeArrowheads="1"/>
          </p:cNvPicPr>
          <p:nvPr/>
        </p:nvPicPr>
        <p:blipFill>
          <a:blip r:embed="rId2" cstate="print"/>
          <a:srcRect/>
          <a:stretch>
            <a:fillRect/>
          </a:stretch>
        </p:blipFill>
        <p:spPr bwMode="auto">
          <a:xfrm>
            <a:off x="228600" y="3200400"/>
            <a:ext cx="4876800" cy="3373438"/>
          </a:xfrm>
          <a:prstGeom prst="rect">
            <a:avLst/>
          </a:prstGeom>
          <a:noFill/>
          <a:ln w="9525">
            <a:solidFill>
              <a:schemeClr val="accent1"/>
            </a:solidFill>
            <a:miter lim="800000"/>
            <a:headEnd/>
            <a:tailEnd/>
          </a:ln>
        </p:spPr>
      </p:pic>
      <p:sp>
        <p:nvSpPr>
          <p:cNvPr id="7" name="Rectangle 6"/>
          <p:cNvSpPr/>
          <p:nvPr/>
        </p:nvSpPr>
        <p:spPr>
          <a:xfrm>
            <a:off x="685800" y="4648200"/>
            <a:ext cx="4267200" cy="121920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9" name="Rectangular Callout 8"/>
          <p:cNvSpPr/>
          <p:nvPr/>
        </p:nvSpPr>
        <p:spPr>
          <a:xfrm>
            <a:off x="5181600" y="4191000"/>
            <a:ext cx="2286000" cy="533400"/>
          </a:xfrm>
          <a:prstGeom prst="wedgeRectCallout">
            <a:avLst>
              <a:gd name="adj1" fmla="val -226536"/>
              <a:gd name="adj2" fmla="val 43731"/>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en-US" b="1" dirty="0"/>
              <a:t>ref</a:t>
            </a:r>
            <a:r>
              <a:rPr lang="he-IL" b="1" dirty="0"/>
              <a:t> לערך המוחזר, כי יתכן ונרצה לשנותו</a:t>
            </a:r>
          </a:p>
        </p:txBody>
      </p:sp>
      <p:pic>
        <p:nvPicPr>
          <p:cNvPr id="59395" name="Picture 3"/>
          <p:cNvPicPr>
            <a:picLocks noChangeAspect="1" noChangeArrowheads="1"/>
          </p:cNvPicPr>
          <p:nvPr/>
        </p:nvPicPr>
        <p:blipFill>
          <a:blip r:embed="rId3" cstate="print"/>
          <a:srcRect/>
          <a:stretch>
            <a:fillRect/>
          </a:stretch>
        </p:blipFill>
        <p:spPr bwMode="auto">
          <a:xfrm>
            <a:off x="4038600" y="914400"/>
            <a:ext cx="4857750" cy="3214688"/>
          </a:xfrm>
          <a:prstGeom prst="rect">
            <a:avLst/>
          </a:prstGeom>
          <a:noFill/>
          <a:ln w="9525">
            <a:solidFill>
              <a:schemeClr val="accent1"/>
            </a:solidFill>
            <a:miter lim="800000"/>
            <a:headEnd/>
            <a:tailEnd/>
          </a:ln>
        </p:spPr>
      </p:pic>
      <p:pic>
        <p:nvPicPr>
          <p:cNvPr id="59396" name="Picture 4"/>
          <p:cNvPicPr>
            <a:picLocks noChangeAspect="1" noChangeArrowheads="1"/>
          </p:cNvPicPr>
          <p:nvPr/>
        </p:nvPicPr>
        <p:blipFill>
          <a:blip r:embed="rId4" cstate="print"/>
          <a:srcRect/>
          <a:stretch>
            <a:fillRect/>
          </a:stretch>
        </p:blipFill>
        <p:spPr bwMode="auto">
          <a:xfrm>
            <a:off x="228600" y="1447800"/>
            <a:ext cx="3829050" cy="1600200"/>
          </a:xfrm>
          <a:prstGeom prst="rect">
            <a:avLst/>
          </a:prstGeom>
          <a:noFill/>
          <a:ln w="9525">
            <a:noFill/>
            <a:miter lim="800000"/>
            <a:headEnd/>
            <a:tailEnd/>
          </a:ln>
        </p:spPr>
      </p:pic>
      <p:sp>
        <p:nvSpPr>
          <p:cNvPr id="12" name="Rectangle 11"/>
          <p:cNvSpPr/>
          <p:nvPr/>
        </p:nvSpPr>
        <p:spPr>
          <a:xfrm>
            <a:off x="7162800" y="2362200"/>
            <a:ext cx="685800" cy="53340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3" name="Rectangle 12"/>
          <p:cNvSpPr/>
          <p:nvPr/>
        </p:nvSpPr>
        <p:spPr>
          <a:xfrm>
            <a:off x="4495800" y="2819400"/>
            <a:ext cx="685800" cy="53340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4" name="Rectangular Callout 13"/>
          <p:cNvSpPr/>
          <p:nvPr/>
        </p:nvSpPr>
        <p:spPr>
          <a:xfrm>
            <a:off x="6781800" y="2971800"/>
            <a:ext cx="1905000" cy="381000"/>
          </a:xfrm>
          <a:prstGeom prst="wedgeRectCallout">
            <a:avLst>
              <a:gd name="adj1" fmla="val -136444"/>
              <a:gd name="adj2" fmla="val -11654"/>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b="1" dirty="0"/>
              <a:t>פניה לאופרטור [ ]</a:t>
            </a:r>
          </a:p>
        </p:txBody>
      </p:sp>
      <p:sp>
        <p:nvSpPr>
          <p:cNvPr id="15" name="Rectangular Callout 14"/>
          <p:cNvSpPr/>
          <p:nvPr/>
        </p:nvSpPr>
        <p:spPr>
          <a:xfrm>
            <a:off x="6781800" y="2971800"/>
            <a:ext cx="1905000" cy="381000"/>
          </a:xfrm>
          <a:prstGeom prst="wedgeRectCallout">
            <a:avLst>
              <a:gd name="adj1" fmla="val 1648"/>
              <a:gd name="adj2" fmla="val -81808"/>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b="1" dirty="0"/>
              <a:t>פניה לאופרטור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9395"/>
                                        </p:tgtEl>
                                        <p:attrNameLst>
                                          <p:attrName>style.visibility</p:attrName>
                                        </p:attrNameLst>
                                      </p:cBhvr>
                                      <p:to>
                                        <p:strVal val="visible"/>
                                      </p:to>
                                    </p:set>
                                    <p:animEffect transition="in" filter="box(in)">
                                      <p:cBhvr>
                                        <p:cTn id="12" dur="500"/>
                                        <p:tgtEl>
                                          <p:spTgt spid="5939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500"/>
                                        <p:tgtEl>
                                          <p:spTgt spid="12"/>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ox(in)">
                                      <p:cBhvr>
                                        <p:cTn id="20" dur="500"/>
                                        <p:tgtEl>
                                          <p:spTgt spid="13"/>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ox(in)">
                                      <p:cBhvr>
                                        <p:cTn id="23" dur="500"/>
                                        <p:tgtEl>
                                          <p:spTgt spid="14"/>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ox(in)">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59396"/>
                                        </p:tgtEl>
                                        <p:attrNameLst>
                                          <p:attrName>style.visibility</p:attrName>
                                        </p:attrNameLst>
                                      </p:cBhvr>
                                      <p:to>
                                        <p:strVal val="visible"/>
                                      </p:to>
                                    </p:set>
                                    <p:animEffect transition="in" filter="box(in)">
                                      <p:cBhvr>
                                        <p:cTn id="31" dur="500"/>
                                        <p:tgtEl>
                                          <p:spTgt spid="59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P spid="14" grpId="0" animBg="1"/>
      <p:bldP spid="1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he-IL" smtClean="0"/>
              <a:t>אופרטורים לוגיים</a:t>
            </a:r>
          </a:p>
        </p:txBody>
      </p:sp>
      <p:sp>
        <p:nvSpPr>
          <p:cNvPr id="45059" name="Content Placeholder 2"/>
          <p:cNvSpPr>
            <a:spLocks noGrp="1"/>
          </p:cNvSpPr>
          <p:nvPr>
            <p:ph sz="quarter" idx="4294967295"/>
          </p:nvPr>
        </p:nvSpPr>
        <p:spPr>
          <a:xfrm>
            <a:off x="304800" y="1143000"/>
            <a:ext cx="8534400" cy="5181600"/>
          </a:xfrm>
        </p:spPr>
        <p:txBody>
          <a:bodyPr/>
          <a:lstStyle/>
          <a:p>
            <a:r>
              <a:rPr lang="he-IL" smtClean="0"/>
              <a:t>כל האופרטורים הלוגיים מחזירים </a:t>
            </a:r>
            <a:r>
              <a:rPr lang="en-US" smtClean="0"/>
              <a:t>true</a:t>
            </a:r>
            <a:r>
              <a:rPr lang="he-IL" smtClean="0"/>
              <a:t> או </a:t>
            </a:r>
            <a:r>
              <a:rPr lang="en-US" smtClean="0"/>
              <a:t>false</a:t>
            </a:r>
            <a:r>
              <a:rPr lang="he-IL" smtClean="0"/>
              <a:t>:</a:t>
            </a:r>
          </a:p>
          <a:p>
            <a:pPr lvl="1"/>
            <a:r>
              <a:rPr lang="he-IL" smtClean="0"/>
              <a:t>==  =!  &gt;  =&gt;  &lt;  =&lt;</a:t>
            </a:r>
          </a:p>
          <a:p>
            <a:r>
              <a:rPr lang="he-IL" smtClean="0"/>
              <a:t>חתימת העמסת האופרטורים:</a:t>
            </a:r>
          </a:p>
          <a:p>
            <a:pPr lvl="1"/>
            <a:r>
              <a:rPr lang="he-IL" smtClean="0"/>
              <a:t>מקבלים כפרמטר אובייקט נוסף מאותו טיפוס, שהשיטה אינה משנה, ולכן הפרמטר יועבר כ- </a:t>
            </a:r>
            <a:r>
              <a:rPr lang="en-US" smtClean="0"/>
              <a:t>const</a:t>
            </a:r>
            <a:r>
              <a:rPr lang="he-IL" smtClean="0"/>
              <a:t> ו- </a:t>
            </a:r>
            <a:r>
              <a:rPr lang="en-US" smtClean="0"/>
              <a:t>by ref</a:t>
            </a:r>
            <a:endParaRPr lang="he-IL" smtClean="0"/>
          </a:p>
          <a:p>
            <a:pPr lvl="1"/>
            <a:r>
              <a:rPr lang="he-IL" smtClean="0"/>
              <a:t>אינה משנה את האובייקט המפעיל, ולכן השיטה תהייה </a:t>
            </a:r>
            <a:r>
              <a:rPr lang="en-US" smtClean="0"/>
              <a:t>const</a:t>
            </a:r>
            <a:endParaRPr lang="he-IL" smtClean="0"/>
          </a:p>
          <a:p>
            <a:pPr lvl="1"/>
            <a:r>
              <a:rPr lang="he-IL" smtClean="0"/>
              <a:t>מחזירה </a:t>
            </a:r>
            <a:r>
              <a:rPr lang="en-US" smtClean="0"/>
              <a:t>bool</a:t>
            </a:r>
            <a:endParaRPr lang="he-IL" smtClean="0"/>
          </a:p>
          <a:p>
            <a:pPr lvl="1"/>
            <a:endParaRPr lang="he-IL" smtClean="0"/>
          </a:p>
          <a:p>
            <a:pPr algn="ctr">
              <a:buFont typeface="Wingdings 2" pitchFamily="18" charset="2"/>
              <a:buNone/>
            </a:pPr>
            <a:r>
              <a:rPr lang="en-US" smtClean="0"/>
              <a:t>bool  operator       (const  Point&amp;  other) const</a:t>
            </a:r>
            <a:endParaRPr lang="he-IL" smtClean="0"/>
          </a:p>
        </p:txBody>
      </p:sp>
      <p:sp>
        <p:nvSpPr>
          <p:cNvPr id="45060" name="Footer Placeholder 3"/>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latin typeface="Arial" charset="0"/>
                <a:cs typeface="Arial" charset="0"/>
              </a:rPr>
              <a:t>© Keren Kalif</a:t>
            </a:r>
          </a:p>
        </p:txBody>
      </p:sp>
      <p:sp>
        <p:nvSpPr>
          <p:cNvPr id="5" name="Slide Number Placeholder 4"/>
          <p:cNvSpPr>
            <a:spLocks noGrp="1"/>
          </p:cNvSpPr>
          <p:nvPr>
            <p:ph type="sldNum" sz="quarter" idx="11"/>
          </p:nvPr>
        </p:nvSpPr>
        <p:spPr/>
        <p:txBody>
          <a:bodyPr/>
          <a:lstStyle/>
          <a:p>
            <a:pPr>
              <a:defRPr/>
            </a:pPr>
            <a:fld id="{8174BC1A-712D-4FB0-97CA-3BCE63D277FB}" type="slidenum">
              <a:rPr lang="he-IL" smtClean="0"/>
              <a:pPr>
                <a:defRPr/>
              </a:pPr>
              <a:t>36</a:t>
            </a:fld>
            <a:endParaRPr lang="en-US"/>
          </a:p>
        </p:txBody>
      </p:sp>
      <p:sp>
        <p:nvSpPr>
          <p:cNvPr id="45062" name="TextBox 5"/>
          <p:cNvSpPr txBox="1">
            <a:spLocks noChangeArrowheads="1"/>
          </p:cNvSpPr>
          <p:nvPr/>
        </p:nvSpPr>
        <p:spPr bwMode="auto">
          <a:xfrm>
            <a:off x="3352800" y="3962400"/>
            <a:ext cx="457200" cy="1754188"/>
          </a:xfrm>
          <a:prstGeom prst="rect">
            <a:avLst/>
          </a:prstGeom>
          <a:noFill/>
          <a:ln w="9525">
            <a:solidFill>
              <a:schemeClr val="accent1"/>
            </a:solidFill>
            <a:miter lim="800000"/>
            <a:headEnd/>
            <a:tailEnd/>
          </a:ln>
        </p:spPr>
        <p:txBody>
          <a:bodyPr>
            <a:spAutoFit/>
          </a:bodyPr>
          <a:lstStyle/>
          <a:p>
            <a:pPr algn="ctr"/>
            <a:r>
              <a:rPr lang="he-IL"/>
              <a:t>==</a:t>
            </a:r>
          </a:p>
          <a:p>
            <a:pPr algn="ctr"/>
            <a:r>
              <a:rPr lang="en-US"/>
              <a:t>!=</a:t>
            </a:r>
          </a:p>
          <a:p>
            <a:pPr algn="ctr"/>
            <a:r>
              <a:rPr lang="en-US"/>
              <a:t>&gt;</a:t>
            </a:r>
          </a:p>
          <a:p>
            <a:pPr algn="ctr"/>
            <a:r>
              <a:rPr lang="en-US"/>
              <a:t>&gt;=</a:t>
            </a:r>
          </a:p>
          <a:p>
            <a:pPr algn="ctr"/>
            <a:r>
              <a:rPr lang="en-US"/>
              <a:t>&lt;</a:t>
            </a:r>
          </a:p>
          <a:p>
            <a:pPr algn="ctr"/>
            <a:r>
              <a:rPr lang="en-US"/>
              <a:t>&lt;=</a:t>
            </a:r>
            <a:endParaRPr lang="he-IL"/>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latin typeface="Arial" charset="0"/>
                <a:cs typeface="Arial" charset="0"/>
              </a:rPr>
              <a:t>© Keren Kalif</a:t>
            </a:r>
          </a:p>
        </p:txBody>
      </p:sp>
      <p:sp>
        <p:nvSpPr>
          <p:cNvPr id="5" name="Slide Number Placeholder 4"/>
          <p:cNvSpPr>
            <a:spLocks noGrp="1"/>
          </p:cNvSpPr>
          <p:nvPr>
            <p:ph type="sldNum" sz="quarter" idx="11"/>
          </p:nvPr>
        </p:nvSpPr>
        <p:spPr/>
        <p:txBody>
          <a:bodyPr/>
          <a:lstStyle/>
          <a:p>
            <a:pPr>
              <a:defRPr/>
            </a:pPr>
            <a:fld id="{66DBFBC6-6B01-4FEC-B49D-27D2245BCBFB}" type="slidenum">
              <a:rPr lang="he-IL" smtClean="0"/>
              <a:pPr>
                <a:defRPr/>
              </a:pPr>
              <a:t>37</a:t>
            </a:fld>
            <a:endParaRPr lang="en-US"/>
          </a:p>
        </p:txBody>
      </p:sp>
      <p:pic>
        <p:nvPicPr>
          <p:cNvPr id="46084" name="Picture 2"/>
          <p:cNvPicPr>
            <a:picLocks noChangeAspect="1" noChangeArrowheads="1"/>
          </p:cNvPicPr>
          <p:nvPr/>
        </p:nvPicPr>
        <p:blipFill>
          <a:blip r:embed="rId2" cstate="print"/>
          <a:srcRect/>
          <a:stretch>
            <a:fillRect/>
          </a:stretch>
        </p:blipFill>
        <p:spPr bwMode="auto">
          <a:xfrm>
            <a:off x="228600" y="228600"/>
            <a:ext cx="5675313" cy="4191000"/>
          </a:xfrm>
          <a:prstGeom prst="rect">
            <a:avLst/>
          </a:prstGeom>
          <a:noFill/>
          <a:ln w="9525">
            <a:solidFill>
              <a:schemeClr val="accent1"/>
            </a:solidFill>
            <a:miter lim="800000"/>
            <a:headEnd/>
            <a:tailEnd/>
          </a:ln>
        </p:spPr>
      </p:pic>
      <p:pic>
        <p:nvPicPr>
          <p:cNvPr id="68612" name="Picture 4"/>
          <p:cNvPicPr>
            <a:picLocks noChangeAspect="1" noChangeArrowheads="1"/>
          </p:cNvPicPr>
          <p:nvPr/>
        </p:nvPicPr>
        <p:blipFill>
          <a:blip r:embed="rId3" cstate="print"/>
          <a:srcRect/>
          <a:stretch>
            <a:fillRect/>
          </a:stretch>
        </p:blipFill>
        <p:spPr bwMode="auto">
          <a:xfrm>
            <a:off x="228600" y="4419600"/>
            <a:ext cx="7829550" cy="2228850"/>
          </a:xfrm>
          <a:prstGeom prst="rect">
            <a:avLst/>
          </a:prstGeom>
          <a:noFill/>
          <a:ln w="9525">
            <a:solidFill>
              <a:schemeClr val="accent1"/>
            </a:solidFill>
            <a:miter lim="800000"/>
            <a:headEnd/>
            <a:tailEnd/>
          </a:ln>
        </p:spPr>
      </p:pic>
      <p:sp>
        <p:nvSpPr>
          <p:cNvPr id="46086" name="Title 1"/>
          <p:cNvSpPr>
            <a:spLocks noGrp="1"/>
          </p:cNvSpPr>
          <p:nvPr>
            <p:ph type="title"/>
          </p:nvPr>
        </p:nvSpPr>
        <p:spPr>
          <a:xfrm>
            <a:off x="3581400" y="152400"/>
            <a:ext cx="5257800" cy="762000"/>
          </a:xfrm>
          <a:solidFill>
            <a:schemeClr val="bg1"/>
          </a:solidFill>
        </p:spPr>
        <p:txBody>
          <a:bodyPr/>
          <a:lstStyle/>
          <a:p>
            <a:r>
              <a:rPr lang="he-IL" smtClean="0"/>
              <a:t>אופרטורים לוגיים: דוגמא</a:t>
            </a:r>
          </a:p>
        </p:txBody>
      </p:sp>
      <p:pic>
        <p:nvPicPr>
          <p:cNvPr id="68611" name="Picture 3"/>
          <p:cNvPicPr>
            <a:picLocks noChangeAspect="1" noChangeArrowheads="1"/>
          </p:cNvPicPr>
          <p:nvPr/>
        </p:nvPicPr>
        <p:blipFill>
          <a:blip r:embed="rId4" cstate="print"/>
          <a:srcRect/>
          <a:stretch>
            <a:fillRect/>
          </a:stretch>
        </p:blipFill>
        <p:spPr bwMode="auto">
          <a:xfrm>
            <a:off x="4876800" y="3798888"/>
            <a:ext cx="3748088" cy="14589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8612"/>
                                        </p:tgtEl>
                                        <p:attrNameLst>
                                          <p:attrName>style.visibility</p:attrName>
                                        </p:attrNameLst>
                                      </p:cBhvr>
                                      <p:to>
                                        <p:strVal val="visible"/>
                                      </p:to>
                                    </p:set>
                                    <p:animEffect transition="in" filter="box(in)">
                                      <p:cBhvr>
                                        <p:cTn id="7" dur="500"/>
                                        <p:tgtEl>
                                          <p:spTgt spid="68612"/>
                                        </p:tgtEl>
                                      </p:cBhvr>
                                    </p:animEffect>
                                  </p:childTnLst>
                                </p:cTn>
                              </p:par>
                              <p:par>
                                <p:cTn id="8" presetID="4" presetClass="entr" presetSubtype="16" fill="hold" nodeType="withEffect">
                                  <p:stCondLst>
                                    <p:cond delay="0"/>
                                  </p:stCondLst>
                                  <p:childTnLst>
                                    <p:set>
                                      <p:cBhvr>
                                        <p:cTn id="9" dur="1" fill="hold">
                                          <p:stCondLst>
                                            <p:cond delay="0"/>
                                          </p:stCondLst>
                                        </p:cTn>
                                        <p:tgtEl>
                                          <p:spTgt spid="68611"/>
                                        </p:tgtEl>
                                        <p:attrNameLst>
                                          <p:attrName>style.visibility</p:attrName>
                                        </p:attrNameLst>
                                      </p:cBhvr>
                                      <p:to>
                                        <p:strVal val="visible"/>
                                      </p:to>
                                    </p:set>
                                    <p:animEffect transition="in" filter="box(in)">
                                      <p:cBhvr>
                                        <p:cTn id="10" dur="500"/>
                                        <p:tgtEl>
                                          <p:spTgt spid="68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he-IL" smtClean="0"/>
              <a:t>העמסת האופרטור </a:t>
            </a:r>
            <a:r>
              <a:rPr lang="en-US" smtClean="0"/>
              <a:t>ostream</a:t>
            </a:r>
            <a:r>
              <a:rPr lang="he-IL" smtClean="0"/>
              <a:t>: מוטיבציה</a:t>
            </a:r>
          </a:p>
        </p:txBody>
      </p:sp>
      <p:sp>
        <p:nvSpPr>
          <p:cNvPr id="47107" name="Content Placeholder 2"/>
          <p:cNvSpPr>
            <a:spLocks noGrp="1"/>
          </p:cNvSpPr>
          <p:nvPr>
            <p:ph sz="quarter" idx="4294967295"/>
          </p:nvPr>
        </p:nvSpPr>
        <p:spPr>
          <a:xfrm>
            <a:off x="304800" y="1143000"/>
            <a:ext cx="8534400" cy="5181600"/>
          </a:xfrm>
        </p:spPr>
        <p:txBody>
          <a:bodyPr/>
          <a:lstStyle/>
          <a:p>
            <a:r>
              <a:rPr lang="he-IL" smtClean="0"/>
              <a:t>עד היום כדי להדפיס נתוני אובייקט כתבנו שיטה </a:t>
            </a:r>
            <a:r>
              <a:rPr lang="en-US" smtClean="0"/>
              <a:t>show</a:t>
            </a:r>
            <a:r>
              <a:rPr lang="he-IL" smtClean="0"/>
              <a:t> והיינו צריכים לקרוא לה</a:t>
            </a:r>
          </a:p>
          <a:p>
            <a:r>
              <a:rPr lang="he-IL" smtClean="0"/>
              <a:t>היינו שמחים אם היה ניתן לבצע את הדבר הבא:</a:t>
            </a:r>
          </a:p>
          <a:p>
            <a:endParaRPr lang="he-IL" smtClean="0"/>
          </a:p>
          <a:p>
            <a:endParaRPr lang="he-IL" smtClean="0"/>
          </a:p>
          <a:p>
            <a:endParaRPr lang="he-IL" smtClean="0"/>
          </a:p>
          <a:p>
            <a:endParaRPr lang="he-IL" smtClean="0"/>
          </a:p>
          <a:p>
            <a:r>
              <a:rPr lang="he-IL" smtClean="0"/>
              <a:t>כלומר, הדפסת אובייקט באמצעות האופרטור &gt;&gt;</a:t>
            </a:r>
          </a:p>
          <a:p>
            <a:r>
              <a:rPr lang="he-IL" smtClean="0"/>
              <a:t>לשם כך נממש את האופרטור </a:t>
            </a:r>
            <a:r>
              <a:rPr lang="en-US" smtClean="0"/>
              <a:t>&lt;&lt;</a:t>
            </a:r>
            <a:endParaRPr lang="he-IL" smtClean="0"/>
          </a:p>
        </p:txBody>
      </p:sp>
      <p:sp>
        <p:nvSpPr>
          <p:cNvPr id="47108" name="Footer Placeholder 3"/>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latin typeface="Arial" charset="0"/>
                <a:cs typeface="Arial" charset="0"/>
              </a:rPr>
              <a:t>© Keren Kalif</a:t>
            </a:r>
          </a:p>
        </p:txBody>
      </p:sp>
      <p:sp>
        <p:nvSpPr>
          <p:cNvPr id="5" name="Slide Number Placeholder 4"/>
          <p:cNvSpPr>
            <a:spLocks noGrp="1"/>
          </p:cNvSpPr>
          <p:nvPr>
            <p:ph type="sldNum" sz="quarter" idx="11"/>
          </p:nvPr>
        </p:nvSpPr>
        <p:spPr/>
        <p:txBody>
          <a:bodyPr/>
          <a:lstStyle/>
          <a:p>
            <a:pPr>
              <a:defRPr/>
            </a:pPr>
            <a:fld id="{638D9625-F046-4A62-A3DC-75D546B1E645}" type="slidenum">
              <a:rPr lang="he-IL" smtClean="0"/>
              <a:pPr>
                <a:defRPr/>
              </a:pPr>
              <a:t>38</a:t>
            </a:fld>
            <a:endParaRPr lang="en-US"/>
          </a:p>
        </p:txBody>
      </p:sp>
      <p:pic>
        <p:nvPicPr>
          <p:cNvPr id="47110" name="Picture 3"/>
          <p:cNvPicPr>
            <a:picLocks noChangeAspect="1" noChangeArrowheads="1"/>
          </p:cNvPicPr>
          <p:nvPr/>
        </p:nvPicPr>
        <p:blipFill>
          <a:blip r:embed="rId2" cstate="print"/>
          <a:srcRect/>
          <a:stretch>
            <a:fillRect/>
          </a:stretch>
        </p:blipFill>
        <p:spPr bwMode="auto">
          <a:xfrm>
            <a:off x="381000" y="2590800"/>
            <a:ext cx="5437188" cy="1600200"/>
          </a:xfrm>
          <a:prstGeom prst="rect">
            <a:avLst/>
          </a:prstGeom>
          <a:noFill/>
          <a:ln w="9525">
            <a:solidFill>
              <a:schemeClr val="accent1"/>
            </a:solidFill>
            <a:miter lim="800000"/>
            <a:headEnd/>
            <a:tailEnd/>
          </a:ln>
        </p:spPr>
      </p:pic>
      <p:pic>
        <p:nvPicPr>
          <p:cNvPr id="47111" name="Picture 4"/>
          <p:cNvPicPr>
            <a:picLocks noChangeAspect="1" noChangeArrowheads="1"/>
          </p:cNvPicPr>
          <p:nvPr/>
        </p:nvPicPr>
        <p:blipFill>
          <a:blip r:embed="rId3" cstate="print"/>
          <a:srcRect/>
          <a:stretch>
            <a:fillRect/>
          </a:stretch>
        </p:blipFill>
        <p:spPr bwMode="auto">
          <a:xfrm>
            <a:off x="3429000" y="2895600"/>
            <a:ext cx="5127625" cy="538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he-IL" smtClean="0"/>
              <a:t>העמסת האופרטור </a:t>
            </a:r>
            <a:r>
              <a:rPr lang="en-US" smtClean="0"/>
              <a:t>ostream</a:t>
            </a:r>
            <a:r>
              <a:rPr lang="he-IL" smtClean="0"/>
              <a:t>: דגשים</a:t>
            </a:r>
          </a:p>
        </p:txBody>
      </p:sp>
      <p:sp>
        <p:nvSpPr>
          <p:cNvPr id="48131" name="Content Placeholder 2"/>
          <p:cNvSpPr>
            <a:spLocks noGrp="1"/>
          </p:cNvSpPr>
          <p:nvPr>
            <p:ph sz="quarter" idx="4294967295"/>
          </p:nvPr>
        </p:nvSpPr>
        <p:spPr>
          <a:xfrm>
            <a:off x="152400" y="1143000"/>
            <a:ext cx="8686800" cy="5181600"/>
          </a:xfrm>
        </p:spPr>
        <p:txBody>
          <a:bodyPr/>
          <a:lstStyle/>
          <a:p>
            <a:r>
              <a:rPr lang="he-IL" dirty="0" smtClean="0"/>
              <a:t>האובייקט המפעיל </a:t>
            </a:r>
            <a:r>
              <a:rPr lang="he-IL" b="1" u="sng" dirty="0" smtClean="0"/>
              <a:t>אינו</a:t>
            </a:r>
            <a:r>
              <a:rPr lang="he-IL" b="1" dirty="0" smtClean="0"/>
              <a:t> המחלקה שאותה אנו ממ</a:t>
            </a:r>
            <a:r>
              <a:rPr lang="he-IL" b="1" dirty="0"/>
              <a:t>מ</a:t>
            </a:r>
            <a:r>
              <a:rPr lang="he-IL" b="1" dirty="0" smtClean="0"/>
              <a:t>שים </a:t>
            </a:r>
            <a:r>
              <a:rPr lang="he-IL" dirty="0" smtClean="0"/>
              <a:t>(למשל </a:t>
            </a:r>
            <a:r>
              <a:rPr lang="en-US" dirty="0" smtClean="0"/>
              <a:t>Point</a:t>
            </a:r>
            <a:r>
              <a:rPr lang="he-IL" dirty="0" smtClean="0"/>
              <a:t>), אלא אובייקט מהמחלקה </a:t>
            </a:r>
            <a:r>
              <a:rPr lang="en-US" dirty="0" err="1" smtClean="0"/>
              <a:t>ostream</a:t>
            </a:r>
            <a:endParaRPr lang="he-IL" dirty="0" smtClean="0"/>
          </a:p>
          <a:p>
            <a:r>
              <a:rPr lang="he-IL" dirty="0" smtClean="0"/>
              <a:t>אין באפשרותנו לשנות את המחלקה </a:t>
            </a:r>
            <a:r>
              <a:rPr lang="en-US" dirty="0" err="1" smtClean="0"/>
              <a:t>ostream</a:t>
            </a:r>
            <a:r>
              <a:rPr lang="he-IL" dirty="0" smtClean="0"/>
              <a:t> ו"ללמד" אותה להדפיס אובייקט מהמחלקה שלנו</a:t>
            </a:r>
          </a:p>
          <a:p>
            <a:r>
              <a:rPr lang="he-IL" b="1" dirty="0" smtClean="0"/>
              <a:t>לכן נכתוב פונקציה גלובלית שתקבל כפרמטר גם את האובייקט </a:t>
            </a:r>
            <a:r>
              <a:rPr lang="en-US" b="1" dirty="0" err="1" smtClean="0"/>
              <a:t>ostream</a:t>
            </a:r>
            <a:r>
              <a:rPr lang="he-IL" b="1" dirty="0" smtClean="0"/>
              <a:t> וגם את האובייקט אותו נרצה להדפיס</a:t>
            </a:r>
          </a:p>
          <a:p>
            <a:r>
              <a:rPr lang="he-IL" dirty="0" smtClean="0"/>
              <a:t>מאחר ופונקציה זו קשורה לוגית למחלקה שלנו, נרצה שהפונקציה תהייה כתובה במחלקה</a:t>
            </a:r>
          </a:p>
          <a:p>
            <a:pPr lvl="1"/>
            <a:r>
              <a:rPr lang="he-IL" dirty="0" smtClean="0"/>
              <a:t>כלומר תהיה פונקצית </a:t>
            </a:r>
            <a:r>
              <a:rPr lang="en-US" dirty="0" smtClean="0"/>
              <a:t>friend</a:t>
            </a:r>
            <a:endParaRPr lang="he-IL" dirty="0" smtClean="0"/>
          </a:p>
          <a:p>
            <a:endParaRPr lang="he-IL" dirty="0" smtClean="0"/>
          </a:p>
        </p:txBody>
      </p:sp>
      <p:sp>
        <p:nvSpPr>
          <p:cNvPr id="48132" name="Footer Placeholder 3"/>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latin typeface="Arial" charset="0"/>
                <a:cs typeface="Arial" charset="0"/>
              </a:rPr>
              <a:t>© Keren Kalif</a:t>
            </a:r>
          </a:p>
        </p:txBody>
      </p:sp>
      <p:sp>
        <p:nvSpPr>
          <p:cNvPr id="5" name="Slide Number Placeholder 4"/>
          <p:cNvSpPr>
            <a:spLocks noGrp="1"/>
          </p:cNvSpPr>
          <p:nvPr>
            <p:ph type="sldNum" sz="quarter" idx="11"/>
          </p:nvPr>
        </p:nvSpPr>
        <p:spPr/>
        <p:txBody>
          <a:bodyPr/>
          <a:lstStyle/>
          <a:p>
            <a:pPr>
              <a:defRPr/>
            </a:pPr>
            <a:fld id="{40F3FE85-E689-4F08-83F3-9B4A65F78E34}" type="slidenum">
              <a:rPr lang="he-IL" smtClean="0"/>
              <a:pPr>
                <a:defRPr/>
              </a:pPr>
              <a:t>39</a:t>
            </a:fld>
            <a:endParaRPr lang="en-US"/>
          </a:p>
        </p:txBody>
      </p:sp>
      <p:pic>
        <p:nvPicPr>
          <p:cNvPr id="48134" name="Picture 3"/>
          <p:cNvPicPr>
            <a:picLocks noChangeAspect="1" noChangeArrowheads="1"/>
          </p:cNvPicPr>
          <p:nvPr/>
        </p:nvPicPr>
        <p:blipFill>
          <a:blip r:embed="rId2" cstate="print"/>
          <a:srcRect/>
          <a:stretch>
            <a:fillRect/>
          </a:stretch>
        </p:blipFill>
        <p:spPr bwMode="auto">
          <a:xfrm>
            <a:off x="228600" y="5029200"/>
            <a:ext cx="5437188" cy="1600200"/>
          </a:xfrm>
          <a:prstGeom prst="rect">
            <a:avLst/>
          </a:prstGeom>
          <a:noFill/>
          <a:ln w="9525">
            <a:solidFill>
              <a:schemeClr val="accent1"/>
            </a:solidFill>
            <a:miter lim="800000"/>
            <a:headEnd/>
            <a:tailEnd/>
          </a:ln>
        </p:spPr>
      </p:pic>
      <p:sp>
        <p:nvSpPr>
          <p:cNvPr id="7" name="Rectangle 6"/>
          <p:cNvSpPr/>
          <p:nvPr/>
        </p:nvSpPr>
        <p:spPr>
          <a:xfrm>
            <a:off x="3810000" y="6019800"/>
            <a:ext cx="838200" cy="30480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he-IL" smtClean="0"/>
              <a:t>העמסת אופרטורים </a:t>
            </a:r>
            <a:r>
              <a:rPr lang="en-US" smtClean="0"/>
              <a:t>(</a:t>
            </a:r>
            <a:r>
              <a:rPr lang="en-US" sz="3200" smtClean="0"/>
              <a:t>Operators Overloading)</a:t>
            </a:r>
            <a:endParaRPr lang="he-IL" smtClean="0"/>
          </a:p>
        </p:txBody>
      </p:sp>
      <p:sp>
        <p:nvSpPr>
          <p:cNvPr id="13315" name="Content Placeholder 2"/>
          <p:cNvSpPr>
            <a:spLocks noGrp="1"/>
          </p:cNvSpPr>
          <p:nvPr>
            <p:ph sz="quarter" idx="4294967295"/>
          </p:nvPr>
        </p:nvSpPr>
        <p:spPr>
          <a:xfrm>
            <a:off x="304800" y="1143000"/>
            <a:ext cx="8534400" cy="5181600"/>
          </a:xfrm>
        </p:spPr>
        <p:txBody>
          <a:bodyPr/>
          <a:lstStyle/>
          <a:p>
            <a:r>
              <a:rPr lang="he-IL" smtClean="0"/>
              <a:t>ישנם אובייקטים שהיינו רוצים להפעיל עליהם פעולות חשבון כגון +, -, השמה וכו'</a:t>
            </a:r>
          </a:p>
          <a:p>
            <a:r>
              <a:rPr lang="he-IL" smtClean="0"/>
              <a:t>כאשר אנחנו רוצים לחבר בין 2 נקודות, הקומפיילר לא יכול לנחש את כוונתנו, כלומר יצירת נקודה חדשה שערך ה- </a:t>
            </a:r>
            <a:r>
              <a:rPr lang="en-US" smtClean="0"/>
              <a:t>x</a:t>
            </a:r>
            <a:r>
              <a:rPr lang="he-IL" smtClean="0"/>
              <a:t> שלה יהיה סכום ערכי ה- </a:t>
            </a:r>
            <a:r>
              <a:rPr lang="en-US" smtClean="0"/>
              <a:t>x</a:t>
            </a:r>
            <a:r>
              <a:rPr lang="he-IL" smtClean="0"/>
              <a:t> של המחוברים, וכנ"ל עבור </a:t>
            </a:r>
            <a:r>
              <a:rPr lang="en-US" smtClean="0"/>
              <a:t>y</a:t>
            </a:r>
            <a:endParaRPr lang="he-IL" smtClean="0"/>
          </a:p>
          <a:p>
            <a:r>
              <a:rPr lang="he-IL" smtClean="0"/>
              <a:t>אבל ניתן ללמד את הקומפיילר את כוונתנו, ואז נוכל לכתוב פונקציות שהקריאה אליהן תהייה באופן הבא:</a:t>
            </a:r>
          </a:p>
        </p:txBody>
      </p:sp>
      <p:sp>
        <p:nvSpPr>
          <p:cNvPr id="13316" name="Footer Placeholder 3"/>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latin typeface="Arial" charset="0"/>
                <a:cs typeface="Arial" charset="0"/>
              </a:rPr>
              <a:t>© Keren Kalif</a:t>
            </a:r>
          </a:p>
        </p:txBody>
      </p:sp>
      <p:sp>
        <p:nvSpPr>
          <p:cNvPr id="5" name="Slide Number Placeholder 4"/>
          <p:cNvSpPr>
            <a:spLocks noGrp="1"/>
          </p:cNvSpPr>
          <p:nvPr>
            <p:ph type="sldNum" sz="quarter" idx="11"/>
          </p:nvPr>
        </p:nvSpPr>
        <p:spPr/>
        <p:txBody>
          <a:bodyPr/>
          <a:lstStyle/>
          <a:p>
            <a:pPr>
              <a:defRPr/>
            </a:pPr>
            <a:fld id="{F26BE535-2D01-4572-8C09-663A2148AFA0}" type="slidenum">
              <a:rPr lang="he-IL" smtClean="0"/>
              <a:pPr>
                <a:defRPr/>
              </a:pPr>
              <a:t>4</a:t>
            </a:fld>
            <a:endParaRPr lang="en-US"/>
          </a:p>
        </p:txBody>
      </p:sp>
      <p:pic>
        <p:nvPicPr>
          <p:cNvPr id="6" name="Picture 3"/>
          <p:cNvPicPr>
            <a:picLocks noChangeAspect="1" noChangeArrowheads="1"/>
          </p:cNvPicPr>
          <p:nvPr/>
        </p:nvPicPr>
        <p:blipFill>
          <a:blip r:embed="rId2" cstate="print"/>
          <a:srcRect/>
          <a:stretch>
            <a:fillRect/>
          </a:stretch>
        </p:blipFill>
        <p:spPr bwMode="auto">
          <a:xfrm>
            <a:off x="4114800" y="4495800"/>
            <a:ext cx="3236913" cy="2089150"/>
          </a:xfrm>
          <a:prstGeom prst="rect">
            <a:avLst/>
          </a:prstGeom>
          <a:noFill/>
          <a:ln w="9525">
            <a:solidFill>
              <a:schemeClr val="accent1"/>
            </a:solidFill>
            <a:miter lim="800000"/>
            <a:headEnd/>
            <a:tailEnd/>
          </a:ln>
        </p:spPr>
      </p:pic>
      <p:pic>
        <p:nvPicPr>
          <p:cNvPr id="7" name="Picture 5"/>
          <p:cNvPicPr>
            <a:picLocks noChangeAspect="1" noChangeArrowheads="1"/>
          </p:cNvPicPr>
          <p:nvPr/>
        </p:nvPicPr>
        <p:blipFill>
          <a:blip r:embed="rId3" cstate="print"/>
          <a:srcRect/>
          <a:stretch>
            <a:fillRect/>
          </a:stretch>
        </p:blipFill>
        <p:spPr bwMode="auto">
          <a:xfrm>
            <a:off x="228600" y="4467225"/>
            <a:ext cx="3200400" cy="2124075"/>
          </a:xfrm>
          <a:prstGeom prst="rect">
            <a:avLst/>
          </a:prstGeom>
          <a:noFill/>
          <a:ln w="9525">
            <a:solidFill>
              <a:schemeClr val="accent1"/>
            </a:solidFill>
            <a:miter lim="800000"/>
            <a:headEnd/>
            <a:tailEnd/>
          </a:ln>
        </p:spPr>
      </p:pic>
      <p:sp>
        <p:nvSpPr>
          <p:cNvPr id="8" name="Rectangle 7"/>
          <p:cNvSpPr/>
          <p:nvPr/>
        </p:nvSpPr>
        <p:spPr>
          <a:xfrm>
            <a:off x="1295400" y="5181600"/>
            <a:ext cx="1600200" cy="22860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9" name="Rectangle 8"/>
          <p:cNvSpPr/>
          <p:nvPr/>
        </p:nvSpPr>
        <p:spPr>
          <a:xfrm>
            <a:off x="5257800" y="5181600"/>
            <a:ext cx="1752600" cy="22860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0" name="Rectangular Callout 9"/>
          <p:cNvSpPr/>
          <p:nvPr/>
        </p:nvSpPr>
        <p:spPr>
          <a:xfrm>
            <a:off x="2286000" y="4114800"/>
            <a:ext cx="2057400" cy="381000"/>
          </a:xfrm>
          <a:prstGeom prst="wedgeRectCallout">
            <a:avLst>
              <a:gd name="adj1" fmla="val -61538"/>
              <a:gd name="adj2" fmla="val 228952"/>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en-US" b="1" dirty="0"/>
              <a:t>p1</a:t>
            </a:r>
            <a:r>
              <a:rPr lang="he-IL" b="1" dirty="0"/>
              <a:t>:  אובייקט מפעיל</a:t>
            </a:r>
          </a:p>
        </p:txBody>
      </p:sp>
      <p:sp>
        <p:nvSpPr>
          <p:cNvPr id="11" name="Rectangular Callout 10"/>
          <p:cNvSpPr/>
          <p:nvPr/>
        </p:nvSpPr>
        <p:spPr>
          <a:xfrm>
            <a:off x="5486400" y="4191000"/>
            <a:ext cx="1981200" cy="381000"/>
          </a:xfrm>
          <a:prstGeom prst="wedgeRectCallout">
            <a:avLst>
              <a:gd name="adj1" fmla="val -27027"/>
              <a:gd name="adj2" fmla="val 197984"/>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en-US" b="1" dirty="0"/>
              <a:t>p1</a:t>
            </a:r>
            <a:r>
              <a:rPr lang="he-IL" b="1" dirty="0"/>
              <a:t>: אובייקט מפעיל</a:t>
            </a:r>
          </a:p>
        </p:txBody>
      </p:sp>
      <p:sp>
        <p:nvSpPr>
          <p:cNvPr id="12" name="Rectangular Callout 11"/>
          <p:cNvSpPr/>
          <p:nvPr/>
        </p:nvSpPr>
        <p:spPr>
          <a:xfrm>
            <a:off x="7543800" y="4419600"/>
            <a:ext cx="1447800" cy="381000"/>
          </a:xfrm>
          <a:prstGeom prst="wedgeRectCallout">
            <a:avLst>
              <a:gd name="adj1" fmla="val -135840"/>
              <a:gd name="adj2" fmla="val 151532"/>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en-US" b="1" dirty="0"/>
              <a:t>add</a:t>
            </a:r>
            <a:r>
              <a:rPr lang="he-IL" b="1" dirty="0"/>
              <a:t>: השיטה</a:t>
            </a:r>
          </a:p>
        </p:txBody>
      </p:sp>
      <p:sp>
        <p:nvSpPr>
          <p:cNvPr id="13" name="Rectangular Callout 12"/>
          <p:cNvSpPr/>
          <p:nvPr/>
        </p:nvSpPr>
        <p:spPr>
          <a:xfrm>
            <a:off x="3276600" y="4800600"/>
            <a:ext cx="1295400" cy="457200"/>
          </a:xfrm>
          <a:prstGeom prst="wedgeRectCallout">
            <a:avLst>
              <a:gd name="adj1" fmla="val -114487"/>
              <a:gd name="adj2" fmla="val 47016"/>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b="1" dirty="0"/>
              <a:t>אופרטור +: </a:t>
            </a:r>
          </a:p>
          <a:p>
            <a:pPr algn="ctr" rtl="1">
              <a:defRPr/>
            </a:pPr>
            <a:r>
              <a:rPr lang="he-IL" b="1" dirty="0"/>
              <a:t>השיטה</a:t>
            </a:r>
          </a:p>
        </p:txBody>
      </p:sp>
      <p:sp>
        <p:nvSpPr>
          <p:cNvPr id="14" name="Rectangular Callout 13"/>
          <p:cNvSpPr/>
          <p:nvPr/>
        </p:nvSpPr>
        <p:spPr>
          <a:xfrm>
            <a:off x="3200400" y="5334000"/>
            <a:ext cx="1447800" cy="381000"/>
          </a:xfrm>
          <a:prstGeom prst="wedgeRectCallout">
            <a:avLst>
              <a:gd name="adj1" fmla="val -91909"/>
              <a:gd name="adj2" fmla="val -42016"/>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en-US" b="1" dirty="0"/>
              <a:t>p2</a:t>
            </a:r>
            <a:r>
              <a:rPr lang="he-IL" b="1" dirty="0"/>
              <a:t>: הפרמטר</a:t>
            </a:r>
          </a:p>
        </p:txBody>
      </p:sp>
      <p:sp>
        <p:nvSpPr>
          <p:cNvPr id="15" name="Rectangular Callout 14"/>
          <p:cNvSpPr/>
          <p:nvPr/>
        </p:nvSpPr>
        <p:spPr>
          <a:xfrm>
            <a:off x="7543800" y="4953000"/>
            <a:ext cx="1447800" cy="381000"/>
          </a:xfrm>
          <a:prstGeom prst="wedgeRectCallout">
            <a:avLst>
              <a:gd name="adj1" fmla="val -92066"/>
              <a:gd name="adj2" fmla="val 39274"/>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en-US" b="1" dirty="0"/>
              <a:t>p2</a:t>
            </a:r>
            <a:r>
              <a:rPr lang="he-IL" b="1" dirty="0"/>
              <a:t>: הפרמטר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par>
                                <p:cTn id="8" presetID="4" presetClass="entr" presetSubtype="16"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in)">
                                      <p:cBhvr>
                                        <p:cTn id="10" dur="500"/>
                                        <p:tgtEl>
                                          <p:spTgt spid="7"/>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ox(in)">
                                      <p:cBhvr>
                                        <p:cTn id="13" dur="500"/>
                                        <p:tgtEl>
                                          <p:spTgt spid="8"/>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ox(in)">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ox(in)">
                                      <p:cBhvr>
                                        <p:cTn id="21" dur="500"/>
                                        <p:tgtEl>
                                          <p:spTgt spid="11"/>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ox(in)">
                                      <p:cBhvr>
                                        <p:cTn id="24" dur="500"/>
                                        <p:tgtEl>
                                          <p:spTgt spid="12"/>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ox(in)">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ox(i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ox(in)">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ox(in)">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3"/>
          <p:cNvPicPr>
            <a:picLocks noChangeAspect="1" noChangeArrowheads="1"/>
          </p:cNvPicPr>
          <p:nvPr/>
        </p:nvPicPr>
        <p:blipFill>
          <a:blip r:embed="rId2" cstate="print"/>
          <a:srcRect/>
          <a:stretch>
            <a:fillRect/>
          </a:stretch>
        </p:blipFill>
        <p:spPr bwMode="auto">
          <a:xfrm>
            <a:off x="304800" y="990600"/>
            <a:ext cx="8493125" cy="5181600"/>
          </a:xfrm>
          <a:prstGeom prst="rect">
            <a:avLst/>
          </a:prstGeom>
          <a:noFill/>
          <a:ln w="9525">
            <a:solidFill>
              <a:schemeClr val="accent1"/>
            </a:solidFill>
            <a:miter lim="800000"/>
            <a:headEnd/>
            <a:tailEnd/>
          </a:ln>
        </p:spPr>
      </p:pic>
      <p:sp>
        <p:nvSpPr>
          <p:cNvPr id="49155" name="Title 1"/>
          <p:cNvSpPr>
            <a:spLocks noGrp="1"/>
          </p:cNvSpPr>
          <p:nvPr>
            <p:ph type="title"/>
          </p:nvPr>
        </p:nvSpPr>
        <p:spPr/>
        <p:txBody>
          <a:bodyPr/>
          <a:lstStyle/>
          <a:p>
            <a:r>
              <a:rPr lang="he-IL" smtClean="0"/>
              <a:t>העמסת האופרטור </a:t>
            </a:r>
            <a:r>
              <a:rPr lang="en-US" smtClean="0"/>
              <a:t>ostream</a:t>
            </a:r>
            <a:r>
              <a:rPr lang="he-IL" smtClean="0"/>
              <a:t>: מימוש</a:t>
            </a:r>
          </a:p>
        </p:txBody>
      </p:sp>
      <p:sp>
        <p:nvSpPr>
          <p:cNvPr id="49156" name="Footer Placeholder 3"/>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latin typeface="Arial" charset="0"/>
                <a:cs typeface="Arial" charset="0"/>
              </a:rPr>
              <a:t>© Keren Kalif</a:t>
            </a:r>
          </a:p>
        </p:txBody>
      </p:sp>
      <p:sp>
        <p:nvSpPr>
          <p:cNvPr id="5" name="Slide Number Placeholder 4"/>
          <p:cNvSpPr>
            <a:spLocks noGrp="1"/>
          </p:cNvSpPr>
          <p:nvPr>
            <p:ph type="sldNum" sz="quarter" idx="11"/>
          </p:nvPr>
        </p:nvSpPr>
        <p:spPr/>
        <p:txBody>
          <a:bodyPr/>
          <a:lstStyle/>
          <a:p>
            <a:pPr>
              <a:defRPr/>
            </a:pPr>
            <a:fld id="{54121250-DC6B-4F6D-AD2D-503F04EA398D}" type="slidenum">
              <a:rPr lang="he-IL" smtClean="0"/>
              <a:pPr>
                <a:defRPr/>
              </a:pPr>
              <a:t>40</a:t>
            </a:fld>
            <a:endParaRPr lang="en-US"/>
          </a:p>
        </p:txBody>
      </p:sp>
      <p:sp>
        <p:nvSpPr>
          <p:cNvPr id="15" name="Rectangle 14"/>
          <p:cNvSpPr/>
          <p:nvPr/>
        </p:nvSpPr>
        <p:spPr>
          <a:xfrm>
            <a:off x="4191000" y="1219200"/>
            <a:ext cx="4495800" cy="9144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b="1" u="sng" dirty="0"/>
              <a:t>תזכורת</a:t>
            </a:r>
            <a:r>
              <a:rPr lang="he-IL" b="1" dirty="0"/>
              <a:t>: אמנם הפונקציה לא משנה את האובייקט, אבל מאחר וזוהי פונקציה גלובלית, ולא שיטה, אינה יכולה </a:t>
            </a:r>
            <a:r>
              <a:rPr lang="he-IL" b="1" dirty="0" smtClean="0"/>
              <a:t>להיות  </a:t>
            </a:r>
            <a:r>
              <a:rPr lang="en-US" b="1" dirty="0"/>
              <a:t>const</a:t>
            </a:r>
            <a:endParaRPr lang="he-IL" b="1" dirty="0"/>
          </a:p>
        </p:txBody>
      </p:sp>
      <p:sp>
        <p:nvSpPr>
          <p:cNvPr id="16" name="Rectangle 15"/>
          <p:cNvSpPr/>
          <p:nvPr/>
        </p:nvSpPr>
        <p:spPr>
          <a:xfrm>
            <a:off x="838200" y="4343400"/>
            <a:ext cx="7924800" cy="144780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0" name="Rectangular Callout 9"/>
          <p:cNvSpPr/>
          <p:nvPr/>
        </p:nvSpPr>
        <p:spPr>
          <a:xfrm>
            <a:off x="381000" y="3581400"/>
            <a:ext cx="1905000" cy="533400"/>
          </a:xfrm>
          <a:prstGeom prst="wedgeRectCallout">
            <a:avLst>
              <a:gd name="adj1" fmla="val -4998"/>
              <a:gd name="adj2" fmla="val 88566"/>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b="1" dirty="0"/>
              <a:t>פונקציה גלובלית שקשורה למחלקה</a:t>
            </a:r>
          </a:p>
        </p:txBody>
      </p:sp>
      <p:sp>
        <p:nvSpPr>
          <p:cNvPr id="11" name="Rectangular Callout 10"/>
          <p:cNvSpPr/>
          <p:nvPr/>
        </p:nvSpPr>
        <p:spPr>
          <a:xfrm>
            <a:off x="5257800" y="5257800"/>
            <a:ext cx="3429000" cy="685800"/>
          </a:xfrm>
          <a:prstGeom prst="wedgeRectCallout">
            <a:avLst>
              <a:gd name="adj1" fmla="val 4019"/>
              <a:gd name="adj2" fmla="val -147038"/>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b="1" dirty="0"/>
              <a:t>הפרמטר הוא  </a:t>
            </a:r>
            <a:r>
              <a:rPr lang="en-US" b="1" dirty="0"/>
              <a:t>const</a:t>
            </a:r>
            <a:r>
              <a:rPr lang="he-IL" b="1" dirty="0"/>
              <a:t> כי לא משנים את האובייקט שאותו מקבלים</a:t>
            </a:r>
          </a:p>
        </p:txBody>
      </p:sp>
      <p:sp>
        <p:nvSpPr>
          <p:cNvPr id="12" name="Rectangular Callout 11"/>
          <p:cNvSpPr/>
          <p:nvPr/>
        </p:nvSpPr>
        <p:spPr>
          <a:xfrm>
            <a:off x="381000" y="2743200"/>
            <a:ext cx="3733800" cy="685800"/>
          </a:xfrm>
          <a:prstGeom prst="wedgeRectCallout">
            <a:avLst>
              <a:gd name="adj1" fmla="val 15725"/>
              <a:gd name="adj2" fmla="val 183218"/>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b="1" dirty="0"/>
              <a:t>מחזירים </a:t>
            </a:r>
            <a:r>
              <a:rPr lang="en-US" b="1" dirty="0" err="1"/>
              <a:t>ostream</a:t>
            </a:r>
            <a:r>
              <a:rPr lang="en-US" b="1" dirty="0"/>
              <a:t>&amp;</a:t>
            </a:r>
            <a:r>
              <a:rPr lang="he-IL" b="1" dirty="0"/>
              <a:t> כדי לתמוך בהדפסה מרובה (כמו אופרטור השמה)</a:t>
            </a:r>
          </a:p>
        </p:txBody>
      </p:sp>
      <p:sp>
        <p:nvSpPr>
          <p:cNvPr id="13" name="Rectangular Callout 12"/>
          <p:cNvSpPr/>
          <p:nvPr/>
        </p:nvSpPr>
        <p:spPr>
          <a:xfrm>
            <a:off x="4953000" y="3276600"/>
            <a:ext cx="3733800" cy="685800"/>
          </a:xfrm>
          <a:prstGeom prst="wedgeRectCallout">
            <a:avLst>
              <a:gd name="adj1" fmla="val -26850"/>
              <a:gd name="adj2" fmla="val 99116"/>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b="1" dirty="0"/>
              <a:t>הפרמטר </a:t>
            </a:r>
            <a:r>
              <a:rPr lang="en-US" b="1" dirty="0" err="1"/>
              <a:t>ostream</a:t>
            </a:r>
            <a:r>
              <a:rPr lang="he-IL" b="1" dirty="0"/>
              <a:t> מועבר </a:t>
            </a:r>
            <a:r>
              <a:rPr lang="en-US" b="1" dirty="0"/>
              <a:t>by ref</a:t>
            </a:r>
            <a:r>
              <a:rPr lang="he-IL" b="1" dirty="0"/>
              <a:t> כדי שניתן יהיה להחזירו </a:t>
            </a:r>
            <a:r>
              <a:rPr lang="en-US" b="1" dirty="0"/>
              <a:t>by ref</a:t>
            </a:r>
            <a:endParaRPr lang="he-IL"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ox(in)">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ox(in)">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0" grpId="0" animBg="1"/>
      <p:bldP spid="11" grpId="0" animBg="1"/>
      <p:bldP spid="12" grpId="0" animBg="1"/>
      <p:bldP spid="1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he-IL" smtClean="0"/>
              <a:t>העמסת האופרטור </a:t>
            </a:r>
            <a:r>
              <a:rPr lang="en-US" smtClean="0"/>
              <a:t>istream</a:t>
            </a:r>
            <a:r>
              <a:rPr lang="he-IL" smtClean="0"/>
              <a:t>: מוטיבציה</a:t>
            </a:r>
          </a:p>
        </p:txBody>
      </p:sp>
      <p:sp>
        <p:nvSpPr>
          <p:cNvPr id="50179" name="Content Placeholder 2"/>
          <p:cNvSpPr>
            <a:spLocks noGrp="1"/>
          </p:cNvSpPr>
          <p:nvPr>
            <p:ph sz="quarter" idx="4294967295"/>
          </p:nvPr>
        </p:nvSpPr>
        <p:spPr>
          <a:xfrm>
            <a:off x="304800" y="1143000"/>
            <a:ext cx="8534400" cy="5181600"/>
          </a:xfrm>
        </p:spPr>
        <p:txBody>
          <a:bodyPr/>
          <a:lstStyle/>
          <a:p>
            <a:r>
              <a:rPr lang="he-IL" smtClean="0"/>
              <a:t>עד היום כדי לקלוט נתוני אובייקט היה צריך ב- </a:t>
            </a:r>
            <a:r>
              <a:rPr lang="en-US" smtClean="0"/>
              <a:t>main</a:t>
            </a:r>
            <a:r>
              <a:rPr lang="he-IL" smtClean="0"/>
              <a:t> לכתוב קוד הקורא שדה-שדה</a:t>
            </a:r>
          </a:p>
          <a:p>
            <a:r>
              <a:rPr lang="he-IL" smtClean="0"/>
              <a:t>היינו שמחים אם היה ניתן לבצע את הדבר הבא:</a:t>
            </a:r>
          </a:p>
          <a:p>
            <a:endParaRPr lang="he-IL" smtClean="0"/>
          </a:p>
          <a:p>
            <a:endParaRPr lang="he-IL" smtClean="0"/>
          </a:p>
          <a:p>
            <a:endParaRPr lang="he-IL" smtClean="0"/>
          </a:p>
          <a:p>
            <a:endParaRPr lang="he-IL" smtClean="0"/>
          </a:p>
          <a:p>
            <a:endParaRPr lang="he-IL" smtClean="0"/>
          </a:p>
          <a:p>
            <a:r>
              <a:rPr lang="he-IL" smtClean="0"/>
              <a:t>כלומר, קליטת נתונים ישירות לאובייקט באמצעות האופרטור &lt;&lt;</a:t>
            </a:r>
          </a:p>
          <a:p>
            <a:r>
              <a:rPr lang="he-IL" smtClean="0"/>
              <a:t>לשם כך נממש את האופרטור </a:t>
            </a:r>
            <a:r>
              <a:rPr lang="en-US" smtClean="0"/>
              <a:t>&gt;&gt;</a:t>
            </a:r>
            <a:endParaRPr lang="he-IL" smtClean="0"/>
          </a:p>
        </p:txBody>
      </p:sp>
      <p:sp>
        <p:nvSpPr>
          <p:cNvPr id="50180" name="Footer Placeholder 3"/>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latin typeface="Arial" charset="0"/>
                <a:cs typeface="Arial" charset="0"/>
              </a:rPr>
              <a:t>© Keren Kalif</a:t>
            </a:r>
          </a:p>
        </p:txBody>
      </p:sp>
      <p:sp>
        <p:nvSpPr>
          <p:cNvPr id="5" name="Slide Number Placeholder 4"/>
          <p:cNvSpPr>
            <a:spLocks noGrp="1"/>
          </p:cNvSpPr>
          <p:nvPr>
            <p:ph type="sldNum" sz="quarter" idx="11"/>
          </p:nvPr>
        </p:nvSpPr>
        <p:spPr/>
        <p:txBody>
          <a:bodyPr/>
          <a:lstStyle/>
          <a:p>
            <a:pPr>
              <a:defRPr/>
            </a:pPr>
            <a:fld id="{D1C4EF80-A9E9-4CE8-8907-2F1EADE7725B}" type="slidenum">
              <a:rPr lang="he-IL" smtClean="0"/>
              <a:pPr>
                <a:defRPr/>
              </a:pPr>
              <a:t>41</a:t>
            </a:fld>
            <a:endParaRPr lang="en-US"/>
          </a:p>
        </p:txBody>
      </p:sp>
      <p:pic>
        <p:nvPicPr>
          <p:cNvPr id="50182" name="Picture 2"/>
          <p:cNvPicPr>
            <a:picLocks noChangeAspect="1" noChangeArrowheads="1"/>
          </p:cNvPicPr>
          <p:nvPr/>
        </p:nvPicPr>
        <p:blipFill>
          <a:blip r:embed="rId2" cstate="print"/>
          <a:srcRect/>
          <a:stretch>
            <a:fillRect/>
          </a:stretch>
        </p:blipFill>
        <p:spPr bwMode="auto">
          <a:xfrm>
            <a:off x="228600" y="2630488"/>
            <a:ext cx="5410200" cy="2093912"/>
          </a:xfrm>
          <a:prstGeom prst="rect">
            <a:avLst/>
          </a:prstGeom>
          <a:noFill/>
          <a:ln w="9525">
            <a:solidFill>
              <a:schemeClr val="accent1"/>
            </a:solidFill>
            <a:miter lim="800000"/>
            <a:headEnd/>
            <a:tailEnd/>
          </a:ln>
        </p:spPr>
      </p:pic>
      <p:pic>
        <p:nvPicPr>
          <p:cNvPr id="50183" name="Picture 3"/>
          <p:cNvPicPr>
            <a:picLocks noChangeAspect="1" noChangeArrowheads="1"/>
          </p:cNvPicPr>
          <p:nvPr/>
        </p:nvPicPr>
        <p:blipFill>
          <a:blip r:embed="rId3" cstate="print"/>
          <a:srcRect/>
          <a:stretch>
            <a:fillRect/>
          </a:stretch>
        </p:blipFill>
        <p:spPr bwMode="auto">
          <a:xfrm>
            <a:off x="2217738" y="2743200"/>
            <a:ext cx="6677025" cy="8239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2" cstate="print"/>
          <a:srcRect/>
          <a:stretch>
            <a:fillRect/>
          </a:stretch>
        </p:blipFill>
        <p:spPr bwMode="auto">
          <a:xfrm>
            <a:off x="228600" y="4889500"/>
            <a:ext cx="4495800" cy="1739900"/>
          </a:xfrm>
          <a:prstGeom prst="rect">
            <a:avLst/>
          </a:prstGeom>
          <a:noFill/>
          <a:ln w="9525">
            <a:solidFill>
              <a:schemeClr val="accent1"/>
            </a:solidFill>
            <a:miter lim="800000"/>
            <a:headEnd/>
            <a:tailEnd/>
          </a:ln>
        </p:spPr>
      </p:pic>
      <p:sp>
        <p:nvSpPr>
          <p:cNvPr id="51203" name="Title 1"/>
          <p:cNvSpPr>
            <a:spLocks noGrp="1"/>
          </p:cNvSpPr>
          <p:nvPr>
            <p:ph type="title"/>
          </p:nvPr>
        </p:nvSpPr>
        <p:spPr/>
        <p:txBody>
          <a:bodyPr/>
          <a:lstStyle/>
          <a:p>
            <a:r>
              <a:rPr lang="he-IL" smtClean="0"/>
              <a:t>העמסת האופרטור </a:t>
            </a:r>
            <a:r>
              <a:rPr lang="en-US" smtClean="0"/>
              <a:t>istream</a:t>
            </a:r>
            <a:r>
              <a:rPr lang="he-IL" smtClean="0"/>
              <a:t>: דגשים</a:t>
            </a:r>
          </a:p>
        </p:txBody>
      </p:sp>
      <p:sp>
        <p:nvSpPr>
          <p:cNvPr id="51204" name="Content Placeholder 2"/>
          <p:cNvSpPr>
            <a:spLocks noGrp="1"/>
          </p:cNvSpPr>
          <p:nvPr>
            <p:ph sz="quarter" idx="4294967295"/>
          </p:nvPr>
        </p:nvSpPr>
        <p:spPr>
          <a:xfrm>
            <a:off x="152400" y="1143000"/>
            <a:ext cx="8686800" cy="5181600"/>
          </a:xfrm>
        </p:spPr>
        <p:txBody>
          <a:bodyPr/>
          <a:lstStyle/>
          <a:p>
            <a:r>
              <a:rPr lang="he-IL" b="1" dirty="0" smtClean="0"/>
              <a:t>האובייקט המפעיל אינו המחלקה שאותה אנו ממשים </a:t>
            </a:r>
            <a:r>
              <a:rPr lang="he-IL" dirty="0" smtClean="0"/>
              <a:t>(למשל </a:t>
            </a:r>
            <a:r>
              <a:rPr lang="en-US" dirty="0" smtClean="0"/>
              <a:t>Point</a:t>
            </a:r>
            <a:r>
              <a:rPr lang="he-IL" dirty="0" smtClean="0"/>
              <a:t>), אלא אובייקט מהמחלקה </a:t>
            </a:r>
            <a:r>
              <a:rPr lang="en-US" dirty="0" err="1" smtClean="0"/>
              <a:t>istream</a:t>
            </a:r>
            <a:endParaRPr lang="he-IL" dirty="0" smtClean="0"/>
          </a:p>
          <a:p>
            <a:r>
              <a:rPr lang="he-IL" dirty="0" smtClean="0"/>
              <a:t>אין באפשרותנו לשנות את המחלקה </a:t>
            </a:r>
            <a:r>
              <a:rPr lang="en-US" dirty="0" err="1" smtClean="0"/>
              <a:t>istream</a:t>
            </a:r>
            <a:r>
              <a:rPr lang="he-IL" dirty="0" smtClean="0"/>
              <a:t> ו"ללמד" אותה לקרוא נתוני אובייקט מהמחלקה שלנו</a:t>
            </a:r>
          </a:p>
          <a:p>
            <a:r>
              <a:rPr lang="he-IL" b="1" dirty="0" smtClean="0"/>
              <a:t>לכן נכתוב פונקציה גלובלית שתקבל כפרמטר גם את האובייקט </a:t>
            </a:r>
            <a:r>
              <a:rPr lang="en-US" b="1" dirty="0" err="1" smtClean="0"/>
              <a:t>istream</a:t>
            </a:r>
            <a:r>
              <a:rPr lang="he-IL" b="1" dirty="0" smtClean="0"/>
              <a:t> וגם את האובייקט אליו נרצה לקרוא את הנתונים</a:t>
            </a:r>
          </a:p>
          <a:p>
            <a:r>
              <a:rPr lang="he-IL" dirty="0" smtClean="0"/>
              <a:t>מאחר ופונקציה זו קשורה לוגית למחלקה שלנו, נרצה שהפונקציה תהייה כתובה במחלקה</a:t>
            </a:r>
          </a:p>
          <a:p>
            <a:pPr lvl="1"/>
            <a:r>
              <a:rPr lang="he-IL" dirty="0" smtClean="0"/>
              <a:t>כלומר תהיה פונקצית </a:t>
            </a:r>
            <a:r>
              <a:rPr lang="en-US" dirty="0" smtClean="0"/>
              <a:t>friend</a:t>
            </a:r>
            <a:endParaRPr lang="he-IL" dirty="0" smtClean="0"/>
          </a:p>
          <a:p>
            <a:endParaRPr lang="he-IL" dirty="0" smtClean="0"/>
          </a:p>
        </p:txBody>
      </p:sp>
      <p:sp>
        <p:nvSpPr>
          <p:cNvPr id="51205" name="Footer Placeholder 3"/>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latin typeface="Arial" charset="0"/>
                <a:cs typeface="Arial" charset="0"/>
              </a:rPr>
              <a:t>© Keren Kalif</a:t>
            </a:r>
          </a:p>
        </p:txBody>
      </p:sp>
      <p:sp>
        <p:nvSpPr>
          <p:cNvPr id="5" name="Slide Number Placeholder 4"/>
          <p:cNvSpPr>
            <a:spLocks noGrp="1"/>
          </p:cNvSpPr>
          <p:nvPr>
            <p:ph type="sldNum" sz="quarter" idx="11"/>
          </p:nvPr>
        </p:nvSpPr>
        <p:spPr/>
        <p:txBody>
          <a:bodyPr/>
          <a:lstStyle/>
          <a:p>
            <a:pPr>
              <a:defRPr/>
            </a:pPr>
            <a:fld id="{02D31333-CC13-4E23-8B54-26A1E7D7D488}" type="slidenum">
              <a:rPr lang="he-IL" smtClean="0"/>
              <a:pPr>
                <a:defRPr/>
              </a:pPr>
              <a:t>42</a:t>
            </a:fld>
            <a:endParaRPr lang="en-US"/>
          </a:p>
        </p:txBody>
      </p:sp>
      <p:sp>
        <p:nvSpPr>
          <p:cNvPr id="7" name="Rectangle 6"/>
          <p:cNvSpPr/>
          <p:nvPr/>
        </p:nvSpPr>
        <p:spPr>
          <a:xfrm>
            <a:off x="3200400" y="6172200"/>
            <a:ext cx="609600" cy="30480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2" cstate="print"/>
          <a:srcRect/>
          <a:stretch>
            <a:fillRect/>
          </a:stretch>
        </p:blipFill>
        <p:spPr bwMode="auto">
          <a:xfrm>
            <a:off x="304800" y="990600"/>
            <a:ext cx="8526463" cy="5029200"/>
          </a:xfrm>
          <a:prstGeom prst="rect">
            <a:avLst/>
          </a:prstGeom>
          <a:noFill/>
          <a:ln w="9525">
            <a:solidFill>
              <a:schemeClr val="accent1"/>
            </a:solidFill>
            <a:miter lim="800000"/>
            <a:headEnd/>
            <a:tailEnd/>
          </a:ln>
        </p:spPr>
      </p:pic>
      <p:sp>
        <p:nvSpPr>
          <p:cNvPr id="52227" name="Title 1"/>
          <p:cNvSpPr>
            <a:spLocks noGrp="1"/>
          </p:cNvSpPr>
          <p:nvPr>
            <p:ph type="title"/>
          </p:nvPr>
        </p:nvSpPr>
        <p:spPr/>
        <p:txBody>
          <a:bodyPr/>
          <a:lstStyle/>
          <a:p>
            <a:r>
              <a:rPr lang="he-IL" smtClean="0"/>
              <a:t>העמסת האופרטור </a:t>
            </a:r>
            <a:r>
              <a:rPr lang="en-US" smtClean="0"/>
              <a:t>istream</a:t>
            </a:r>
            <a:r>
              <a:rPr lang="he-IL" smtClean="0"/>
              <a:t>: מימוש</a:t>
            </a:r>
          </a:p>
        </p:txBody>
      </p:sp>
      <p:sp>
        <p:nvSpPr>
          <p:cNvPr id="52228" name="Footer Placeholder 3"/>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latin typeface="Arial" charset="0"/>
                <a:cs typeface="Arial" charset="0"/>
              </a:rPr>
              <a:t>© Keren Kalif</a:t>
            </a:r>
          </a:p>
        </p:txBody>
      </p:sp>
      <p:sp>
        <p:nvSpPr>
          <p:cNvPr id="5" name="Slide Number Placeholder 4"/>
          <p:cNvSpPr>
            <a:spLocks noGrp="1"/>
          </p:cNvSpPr>
          <p:nvPr>
            <p:ph type="sldNum" sz="quarter" idx="11"/>
          </p:nvPr>
        </p:nvSpPr>
        <p:spPr/>
        <p:txBody>
          <a:bodyPr/>
          <a:lstStyle/>
          <a:p>
            <a:pPr>
              <a:defRPr/>
            </a:pPr>
            <a:fld id="{D5DF3CD9-8418-4A07-BB43-C4ED3CF53B23}" type="slidenum">
              <a:rPr lang="he-IL" smtClean="0"/>
              <a:pPr>
                <a:defRPr/>
              </a:pPr>
              <a:t>43</a:t>
            </a:fld>
            <a:endParaRPr lang="en-US"/>
          </a:p>
        </p:txBody>
      </p:sp>
      <p:sp>
        <p:nvSpPr>
          <p:cNvPr id="12" name="Rectangular Callout 11"/>
          <p:cNvSpPr/>
          <p:nvPr/>
        </p:nvSpPr>
        <p:spPr>
          <a:xfrm>
            <a:off x="2362200" y="3276600"/>
            <a:ext cx="2514600" cy="685800"/>
          </a:xfrm>
          <a:prstGeom prst="wedgeRectCallout">
            <a:avLst>
              <a:gd name="adj1" fmla="val -38541"/>
              <a:gd name="adj2" fmla="val 12168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b="1" dirty="0"/>
              <a:t>מחזירים </a:t>
            </a:r>
            <a:r>
              <a:rPr lang="en-US" b="1" dirty="0" err="1"/>
              <a:t>istream</a:t>
            </a:r>
            <a:r>
              <a:rPr lang="en-US" b="1" dirty="0"/>
              <a:t>&amp;</a:t>
            </a:r>
            <a:r>
              <a:rPr lang="he-IL" b="1" dirty="0"/>
              <a:t> כדי לתמוך בהכנסה מרובה </a:t>
            </a:r>
          </a:p>
        </p:txBody>
      </p:sp>
      <p:sp>
        <p:nvSpPr>
          <p:cNvPr id="13" name="Rectangular Callout 12"/>
          <p:cNvSpPr/>
          <p:nvPr/>
        </p:nvSpPr>
        <p:spPr>
          <a:xfrm>
            <a:off x="4953000" y="3276600"/>
            <a:ext cx="3733800" cy="685800"/>
          </a:xfrm>
          <a:prstGeom prst="wedgeRectCallout">
            <a:avLst>
              <a:gd name="adj1" fmla="val -43804"/>
              <a:gd name="adj2" fmla="val 12168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b="1" dirty="0"/>
              <a:t>הפרמטר </a:t>
            </a:r>
            <a:r>
              <a:rPr lang="en-US" b="1" dirty="0" err="1"/>
              <a:t>istream</a:t>
            </a:r>
            <a:r>
              <a:rPr lang="he-IL" b="1" dirty="0"/>
              <a:t> מועבר </a:t>
            </a:r>
            <a:r>
              <a:rPr lang="en-US" b="1" dirty="0"/>
              <a:t>by ref</a:t>
            </a:r>
            <a:r>
              <a:rPr lang="he-IL" b="1" dirty="0"/>
              <a:t> כדי שניתן יהיה להחזירו </a:t>
            </a:r>
            <a:r>
              <a:rPr lang="en-US" b="1" dirty="0"/>
              <a:t>by ref</a:t>
            </a:r>
            <a:endParaRPr lang="he-IL" b="1" dirty="0"/>
          </a:p>
        </p:txBody>
      </p:sp>
      <p:sp>
        <p:nvSpPr>
          <p:cNvPr id="14" name="Rectangle 13"/>
          <p:cNvSpPr/>
          <p:nvPr/>
        </p:nvSpPr>
        <p:spPr>
          <a:xfrm>
            <a:off x="838200" y="4419600"/>
            <a:ext cx="6172200" cy="137160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1" name="Rectangular Callout 10"/>
          <p:cNvSpPr/>
          <p:nvPr/>
        </p:nvSpPr>
        <p:spPr>
          <a:xfrm>
            <a:off x="5105400" y="5105400"/>
            <a:ext cx="3581400" cy="685800"/>
          </a:xfrm>
          <a:prstGeom prst="wedgeRectCallout">
            <a:avLst>
              <a:gd name="adj1" fmla="val -10907"/>
              <a:gd name="adj2" fmla="val -11832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b="1" dirty="0"/>
              <a:t>הפרמטר הפעם </a:t>
            </a:r>
            <a:r>
              <a:rPr lang="he-IL" b="1" u="sng" dirty="0" smtClean="0"/>
              <a:t>אינו</a:t>
            </a:r>
            <a:r>
              <a:rPr lang="he-IL" b="1" dirty="0" smtClean="0"/>
              <a:t>  </a:t>
            </a:r>
            <a:r>
              <a:rPr lang="en-US" b="1" dirty="0"/>
              <a:t>const</a:t>
            </a:r>
            <a:r>
              <a:rPr lang="he-IL" b="1" dirty="0"/>
              <a:t> כי </a:t>
            </a:r>
            <a:r>
              <a:rPr lang="he-IL" b="1" u="sng" dirty="0"/>
              <a:t>כן</a:t>
            </a:r>
            <a:r>
              <a:rPr lang="he-IL" b="1" dirty="0"/>
              <a:t> משנים את האובייקט שאותו מקבלים</a:t>
            </a:r>
          </a:p>
        </p:txBody>
      </p:sp>
      <p:sp>
        <p:nvSpPr>
          <p:cNvPr id="10" name="Rectangular Callout 9"/>
          <p:cNvSpPr/>
          <p:nvPr/>
        </p:nvSpPr>
        <p:spPr>
          <a:xfrm>
            <a:off x="381000" y="3581400"/>
            <a:ext cx="1905000" cy="533400"/>
          </a:xfrm>
          <a:prstGeom prst="wedgeRectCallout">
            <a:avLst>
              <a:gd name="adj1" fmla="val -4998"/>
              <a:gd name="adj2" fmla="val 88566"/>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b="1" dirty="0"/>
              <a:t>פונקציה גלובלית שקשורה למחלקה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ox(in)">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1" grpId="0" animBg="1"/>
      <p:bldP spid="1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he-IL" smtClean="0"/>
              <a:t>אופרטור </a:t>
            </a:r>
            <a:r>
              <a:rPr lang="en-US" smtClean="0"/>
              <a:t>casting</a:t>
            </a:r>
            <a:r>
              <a:rPr lang="he-IL" smtClean="0"/>
              <a:t>: מוטיבציה</a:t>
            </a:r>
          </a:p>
        </p:txBody>
      </p:sp>
      <p:sp>
        <p:nvSpPr>
          <p:cNvPr id="3" name="Content Placeholder 2"/>
          <p:cNvSpPr>
            <a:spLocks noGrp="1"/>
          </p:cNvSpPr>
          <p:nvPr>
            <p:ph sz="quarter" idx="4294967295"/>
          </p:nvPr>
        </p:nvSpPr>
        <p:spPr>
          <a:xfrm>
            <a:off x="304800" y="1143000"/>
            <a:ext cx="8534400" cy="5181600"/>
          </a:xfrm>
        </p:spPr>
        <p:txBody>
          <a:bodyPr/>
          <a:lstStyle/>
          <a:p>
            <a:r>
              <a:rPr lang="he-IL" sz="2400" dirty="0" smtClean="0"/>
              <a:t>כאשר למדנו על בנאים(מצגת 04) ראינו שאם יש פונקציה המצפה לקבל אובייקט </a:t>
            </a:r>
            <a:r>
              <a:rPr lang="en-US" sz="2400" dirty="0" smtClean="0"/>
              <a:t>A</a:t>
            </a:r>
            <a:r>
              <a:rPr lang="he-IL" sz="2400" dirty="0" smtClean="0"/>
              <a:t>, ושולחים לה טיפוס </a:t>
            </a:r>
            <a:r>
              <a:rPr lang="en-US" sz="2400" dirty="0" smtClean="0"/>
              <a:t>B</a:t>
            </a:r>
            <a:r>
              <a:rPr lang="he-IL" sz="2400" dirty="0" smtClean="0"/>
              <a:t>, הקומפיילר מנסה לבצע המרה</a:t>
            </a:r>
          </a:p>
          <a:p>
            <a:r>
              <a:rPr lang="he-IL" sz="2400" dirty="0" smtClean="0"/>
              <a:t>כלומר, מנסה לחפש </a:t>
            </a:r>
            <a:r>
              <a:rPr lang="en-US" sz="2400" dirty="0" err="1" smtClean="0"/>
              <a:t>c’tor</a:t>
            </a:r>
            <a:r>
              <a:rPr lang="en-US" sz="2400" dirty="0" smtClean="0"/>
              <a:t> </a:t>
            </a:r>
            <a:r>
              <a:rPr lang="he-IL" sz="2400" dirty="0" smtClean="0"/>
              <a:t> של </a:t>
            </a:r>
            <a:r>
              <a:rPr lang="en-US" sz="2400" dirty="0" smtClean="0"/>
              <a:t>A</a:t>
            </a:r>
            <a:r>
              <a:rPr lang="he-IL" sz="2400" dirty="0" smtClean="0"/>
              <a:t> המקבל כפרמטר </a:t>
            </a:r>
            <a:r>
              <a:rPr lang="en-US" sz="2400" dirty="0" smtClean="0"/>
              <a:t>B</a:t>
            </a:r>
            <a:r>
              <a:rPr lang="he-IL" sz="2400" dirty="0" smtClean="0"/>
              <a:t>, וכך לייצר אובייקט זמני</a:t>
            </a:r>
          </a:p>
          <a:p>
            <a:endParaRPr lang="he-IL" sz="2400" dirty="0" smtClean="0"/>
          </a:p>
          <a:p>
            <a:endParaRPr lang="he-IL" sz="2400" dirty="0" smtClean="0"/>
          </a:p>
          <a:p>
            <a:endParaRPr lang="he-IL" sz="2400" dirty="0" smtClean="0"/>
          </a:p>
          <a:p>
            <a:endParaRPr lang="he-IL" sz="2400" dirty="0" smtClean="0"/>
          </a:p>
          <a:p>
            <a:endParaRPr lang="he-IL" sz="2400" dirty="0" smtClean="0"/>
          </a:p>
          <a:p>
            <a:r>
              <a:rPr lang="he-IL" sz="2400" dirty="0" smtClean="0"/>
              <a:t>יתכן המקרה ההפוך: שדווקא נרצה בהינתן אובייקט מסויים, לקבל טיפוס אחר</a:t>
            </a:r>
          </a:p>
          <a:p>
            <a:r>
              <a:rPr lang="he-IL" sz="2400" dirty="0" smtClean="0"/>
              <a:t>לשם כך נרצה לבצע </a:t>
            </a:r>
            <a:r>
              <a:rPr lang="en-US" sz="2400" dirty="0" smtClean="0"/>
              <a:t>casting</a:t>
            </a:r>
            <a:endParaRPr lang="he-IL" sz="2400" dirty="0" smtClean="0"/>
          </a:p>
        </p:txBody>
      </p:sp>
      <p:sp>
        <p:nvSpPr>
          <p:cNvPr id="53252" name="Footer Placeholder 3"/>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latin typeface="Arial" charset="0"/>
                <a:cs typeface="Arial" charset="0"/>
              </a:rPr>
              <a:t>© Keren Kalif</a:t>
            </a:r>
          </a:p>
        </p:txBody>
      </p:sp>
      <p:sp>
        <p:nvSpPr>
          <p:cNvPr id="5" name="Slide Number Placeholder 4"/>
          <p:cNvSpPr>
            <a:spLocks noGrp="1"/>
          </p:cNvSpPr>
          <p:nvPr>
            <p:ph type="sldNum" sz="quarter" idx="11"/>
          </p:nvPr>
        </p:nvSpPr>
        <p:spPr/>
        <p:txBody>
          <a:bodyPr/>
          <a:lstStyle/>
          <a:p>
            <a:pPr>
              <a:defRPr/>
            </a:pPr>
            <a:fld id="{AF46B04C-B692-430F-A471-6D9FBC46A999}" type="slidenum">
              <a:rPr lang="he-IL" smtClean="0"/>
              <a:pPr>
                <a:defRPr/>
              </a:pPr>
              <a:t>44</a:t>
            </a:fld>
            <a:endParaRPr lang="en-US"/>
          </a:p>
        </p:txBody>
      </p:sp>
      <p:sp>
        <p:nvSpPr>
          <p:cNvPr id="6" name="Oval 5"/>
          <p:cNvSpPr/>
          <p:nvPr/>
        </p:nvSpPr>
        <p:spPr>
          <a:xfrm>
            <a:off x="6019800" y="3352800"/>
            <a:ext cx="1905000" cy="762000"/>
          </a:xfrm>
          <a:prstGeom prst="ellipse">
            <a:avLst/>
          </a:prstGeom>
          <a:solidFill>
            <a:srgbClr val="D7EA22"/>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he-IL" b="1" dirty="0">
                <a:solidFill>
                  <a:schemeClr val="tx1"/>
                </a:solidFill>
              </a:rPr>
              <a:t>אובייקט</a:t>
            </a:r>
          </a:p>
        </p:txBody>
      </p:sp>
      <p:sp>
        <p:nvSpPr>
          <p:cNvPr id="7" name="Oval 6"/>
          <p:cNvSpPr/>
          <p:nvPr/>
        </p:nvSpPr>
        <p:spPr>
          <a:xfrm>
            <a:off x="1676400" y="3352800"/>
            <a:ext cx="1905000" cy="762000"/>
          </a:xfrm>
          <a:prstGeom prst="ellipse">
            <a:avLst/>
          </a:prstGeom>
          <a:solidFill>
            <a:srgbClr val="D7EA22"/>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he-IL" b="1" dirty="0">
                <a:solidFill>
                  <a:schemeClr val="tx1"/>
                </a:solidFill>
              </a:rPr>
              <a:t>טיפוס אחר</a:t>
            </a:r>
          </a:p>
        </p:txBody>
      </p:sp>
      <p:sp>
        <p:nvSpPr>
          <p:cNvPr id="10" name="Curved Left Arrow 9"/>
          <p:cNvSpPr/>
          <p:nvPr/>
        </p:nvSpPr>
        <p:spPr>
          <a:xfrm rot="16200000">
            <a:off x="4564856" y="721519"/>
            <a:ext cx="522288" cy="471805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solidFill>
                <a:schemeClr val="tx1"/>
              </a:solidFill>
            </a:endParaRPr>
          </a:p>
        </p:txBody>
      </p:sp>
      <p:sp>
        <p:nvSpPr>
          <p:cNvPr id="53257" name="TextBox 10"/>
          <p:cNvSpPr txBox="1">
            <a:spLocks noChangeArrowheads="1"/>
          </p:cNvSpPr>
          <p:nvPr/>
        </p:nvSpPr>
        <p:spPr bwMode="auto">
          <a:xfrm>
            <a:off x="3733800" y="2830513"/>
            <a:ext cx="1981200" cy="369887"/>
          </a:xfrm>
          <a:prstGeom prst="rect">
            <a:avLst/>
          </a:prstGeom>
          <a:noFill/>
          <a:ln w="9525">
            <a:noFill/>
            <a:miter lim="800000"/>
            <a:headEnd/>
            <a:tailEnd/>
          </a:ln>
        </p:spPr>
        <p:txBody>
          <a:bodyPr>
            <a:spAutoFit/>
          </a:bodyPr>
          <a:lstStyle/>
          <a:p>
            <a:pPr algn="r" rtl="1"/>
            <a:r>
              <a:rPr lang="he-IL"/>
              <a:t>מעבר ב- </a:t>
            </a:r>
            <a:r>
              <a:rPr lang="en-US"/>
              <a:t>c’tor</a:t>
            </a:r>
            <a:endParaRPr lang="he-IL"/>
          </a:p>
        </p:txBody>
      </p:sp>
      <p:sp>
        <p:nvSpPr>
          <p:cNvPr id="13" name="Curved Down Arrow 12"/>
          <p:cNvSpPr/>
          <p:nvPr/>
        </p:nvSpPr>
        <p:spPr>
          <a:xfrm rot="10800000">
            <a:off x="2438400" y="4114800"/>
            <a:ext cx="4572000" cy="4572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solidFill>
                <a:schemeClr val="tx1"/>
              </a:solidFill>
            </a:endParaRPr>
          </a:p>
        </p:txBody>
      </p:sp>
      <p:sp>
        <p:nvSpPr>
          <p:cNvPr id="14" name="TextBox 13"/>
          <p:cNvSpPr txBox="1">
            <a:spLocks noChangeArrowheads="1"/>
          </p:cNvSpPr>
          <p:nvPr/>
        </p:nvSpPr>
        <p:spPr bwMode="auto">
          <a:xfrm>
            <a:off x="3733800" y="4202113"/>
            <a:ext cx="1981200" cy="369887"/>
          </a:xfrm>
          <a:prstGeom prst="rect">
            <a:avLst/>
          </a:prstGeom>
          <a:noFill/>
          <a:ln w="9525">
            <a:noFill/>
            <a:miter lim="800000"/>
            <a:headEnd/>
            <a:tailEnd/>
          </a:ln>
        </p:spPr>
        <p:txBody>
          <a:bodyPr>
            <a:spAutoFit/>
          </a:bodyPr>
          <a:lstStyle/>
          <a:p>
            <a:pPr algn="r" rtl="1"/>
            <a:r>
              <a:rPr lang="he-IL"/>
              <a:t>ביצוע </a:t>
            </a:r>
            <a:r>
              <a:rPr lang="en-US"/>
              <a:t>casting</a:t>
            </a:r>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box(in)">
                                      <p:cBhvr>
                                        <p:cTn id="7" dur="500"/>
                                        <p:tgtEl>
                                          <p:spTgt spid="3">
                                            <p:txEl>
                                              <p:pRg st="7" end="7"/>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box(in)">
                                      <p:cBhvr>
                                        <p:cTn id="10" dur="500"/>
                                        <p:tgtEl>
                                          <p:spTgt spid="3">
                                            <p:txEl>
                                              <p:pRg st="8" end="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ox(in)">
                                      <p:cBhvr>
                                        <p:cTn id="15" dur="500"/>
                                        <p:tgtEl>
                                          <p:spTgt spid="13"/>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ox(in)">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he-IL" smtClean="0"/>
              <a:t>אופרטור </a:t>
            </a:r>
            <a:r>
              <a:rPr lang="en-US" smtClean="0"/>
              <a:t>casting</a:t>
            </a:r>
            <a:r>
              <a:rPr lang="he-IL" smtClean="0"/>
              <a:t>: שימוש ומימוש</a:t>
            </a:r>
          </a:p>
        </p:txBody>
      </p:sp>
      <p:sp>
        <p:nvSpPr>
          <p:cNvPr id="54275" name="Footer Placeholder 3"/>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latin typeface="Arial" charset="0"/>
                <a:cs typeface="Arial" charset="0"/>
              </a:rPr>
              <a:t>© Keren Kalif</a:t>
            </a:r>
          </a:p>
        </p:txBody>
      </p:sp>
      <p:sp>
        <p:nvSpPr>
          <p:cNvPr id="5" name="Slide Number Placeholder 4"/>
          <p:cNvSpPr>
            <a:spLocks noGrp="1"/>
          </p:cNvSpPr>
          <p:nvPr>
            <p:ph type="sldNum" sz="quarter" idx="11"/>
          </p:nvPr>
        </p:nvSpPr>
        <p:spPr/>
        <p:txBody>
          <a:bodyPr/>
          <a:lstStyle/>
          <a:p>
            <a:pPr>
              <a:defRPr/>
            </a:pPr>
            <a:fld id="{06885C24-1CFE-4295-99A7-D88D26CFCE13}" type="slidenum">
              <a:rPr lang="he-IL" smtClean="0"/>
              <a:pPr>
                <a:defRPr/>
              </a:pPr>
              <a:t>45</a:t>
            </a:fld>
            <a:endParaRPr lang="en-US"/>
          </a:p>
        </p:txBody>
      </p:sp>
      <p:pic>
        <p:nvPicPr>
          <p:cNvPr id="54277" name="Picture 2"/>
          <p:cNvPicPr>
            <a:picLocks noChangeAspect="1" noChangeArrowheads="1"/>
          </p:cNvPicPr>
          <p:nvPr/>
        </p:nvPicPr>
        <p:blipFill>
          <a:blip r:embed="rId2" cstate="print"/>
          <a:srcRect/>
          <a:stretch>
            <a:fillRect/>
          </a:stretch>
        </p:blipFill>
        <p:spPr bwMode="auto">
          <a:xfrm>
            <a:off x="228600" y="914400"/>
            <a:ext cx="4981575" cy="2733675"/>
          </a:xfrm>
          <a:prstGeom prst="rect">
            <a:avLst/>
          </a:prstGeom>
          <a:noFill/>
          <a:ln w="9525">
            <a:solidFill>
              <a:schemeClr val="accent1"/>
            </a:solidFill>
            <a:miter lim="800000"/>
            <a:headEnd/>
            <a:tailEnd/>
          </a:ln>
        </p:spPr>
      </p:pic>
      <p:pic>
        <p:nvPicPr>
          <p:cNvPr id="64515" name="Picture 3"/>
          <p:cNvPicPr>
            <a:picLocks noChangeAspect="1" noChangeArrowheads="1"/>
          </p:cNvPicPr>
          <p:nvPr/>
        </p:nvPicPr>
        <p:blipFill>
          <a:blip r:embed="rId3" cstate="print"/>
          <a:srcRect/>
          <a:stretch>
            <a:fillRect/>
          </a:stretch>
        </p:blipFill>
        <p:spPr bwMode="auto">
          <a:xfrm>
            <a:off x="2954338" y="3200400"/>
            <a:ext cx="5580062" cy="3024188"/>
          </a:xfrm>
          <a:prstGeom prst="rect">
            <a:avLst/>
          </a:prstGeom>
          <a:noFill/>
          <a:ln w="9525">
            <a:solidFill>
              <a:schemeClr val="accent1"/>
            </a:solidFill>
            <a:miter lim="800000"/>
            <a:headEnd/>
            <a:tailEnd/>
          </a:ln>
        </p:spPr>
      </p:pic>
      <p:sp>
        <p:nvSpPr>
          <p:cNvPr id="8" name="Rectangular Callout 7"/>
          <p:cNvSpPr/>
          <p:nvPr/>
        </p:nvSpPr>
        <p:spPr>
          <a:xfrm>
            <a:off x="2971800" y="1981200"/>
            <a:ext cx="2514600" cy="685800"/>
          </a:xfrm>
          <a:prstGeom prst="wedgeRectCallout">
            <a:avLst>
              <a:gd name="adj1" fmla="val -93926"/>
              <a:gd name="adj2" fmla="val 125782"/>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b="1" dirty="0"/>
              <a:t>שליחת </a:t>
            </a:r>
            <a:r>
              <a:rPr lang="he-IL" b="1" dirty="0" smtClean="0"/>
              <a:t> </a:t>
            </a:r>
            <a:r>
              <a:rPr lang="en-US" b="1" dirty="0" smtClean="0"/>
              <a:t>Point</a:t>
            </a:r>
            <a:r>
              <a:rPr lang="he-IL" b="1" dirty="0" smtClean="0"/>
              <a:t> </a:t>
            </a:r>
            <a:r>
              <a:rPr lang="he-IL" b="1" dirty="0"/>
              <a:t>לפונקציה המצפה לקבל  </a:t>
            </a:r>
            <a:r>
              <a:rPr lang="en-US" b="1" dirty="0" err="1"/>
              <a:t>int</a:t>
            </a:r>
            <a:endParaRPr lang="he-IL" b="1" dirty="0"/>
          </a:p>
        </p:txBody>
      </p:sp>
      <p:sp>
        <p:nvSpPr>
          <p:cNvPr id="11" name="Rectangle 10"/>
          <p:cNvSpPr/>
          <p:nvPr/>
        </p:nvSpPr>
        <p:spPr>
          <a:xfrm>
            <a:off x="6400800" y="1676400"/>
            <a:ext cx="2438400" cy="12954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he-IL" b="1" dirty="0"/>
              <a:t>כמובן שניתן לממש יותר מאופרטור </a:t>
            </a:r>
            <a:endParaRPr lang="en-US" b="1" dirty="0" smtClean="0"/>
          </a:p>
          <a:p>
            <a:pPr algn="ctr">
              <a:defRPr/>
            </a:pPr>
            <a:r>
              <a:rPr lang="en-US" b="1" dirty="0" smtClean="0"/>
              <a:t>Casting</a:t>
            </a:r>
          </a:p>
          <a:p>
            <a:pPr algn="ctr">
              <a:defRPr/>
            </a:pPr>
            <a:r>
              <a:rPr lang="he-IL" b="1" dirty="0" smtClean="0"/>
              <a:t> אחד</a:t>
            </a:r>
            <a:endParaRPr lang="en-US" b="1" dirty="0" smtClean="0"/>
          </a:p>
          <a:p>
            <a:pPr algn="ctr">
              <a:defRPr/>
            </a:pPr>
            <a:r>
              <a:rPr lang="he-IL" b="1" dirty="0" smtClean="0"/>
              <a:t> </a:t>
            </a:r>
            <a:endParaRPr lang="he-IL" b="1" dirty="0"/>
          </a:p>
        </p:txBody>
      </p:sp>
      <p:sp>
        <p:nvSpPr>
          <p:cNvPr id="12" name="Rectangle 11"/>
          <p:cNvSpPr/>
          <p:nvPr/>
        </p:nvSpPr>
        <p:spPr>
          <a:xfrm>
            <a:off x="3505200" y="4800600"/>
            <a:ext cx="2667000" cy="114300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he-IL" dirty="0"/>
              <a:t>0</a:t>
            </a:r>
          </a:p>
        </p:txBody>
      </p:sp>
      <p:sp>
        <p:nvSpPr>
          <p:cNvPr id="10" name="Rectangular Callout 9"/>
          <p:cNvSpPr/>
          <p:nvPr/>
        </p:nvSpPr>
        <p:spPr>
          <a:xfrm>
            <a:off x="6324600" y="5105400"/>
            <a:ext cx="1905000" cy="533400"/>
          </a:xfrm>
          <a:prstGeom prst="wedgeRectCallout">
            <a:avLst>
              <a:gd name="adj1" fmla="val -79895"/>
              <a:gd name="adj2" fmla="val -55023"/>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b="1" dirty="0"/>
              <a:t>לא משנים את האובייקט המפעיל</a:t>
            </a:r>
          </a:p>
        </p:txBody>
      </p:sp>
      <p:sp>
        <p:nvSpPr>
          <p:cNvPr id="9" name="Rectangular Callout 8"/>
          <p:cNvSpPr/>
          <p:nvPr/>
        </p:nvSpPr>
        <p:spPr>
          <a:xfrm>
            <a:off x="152400" y="4724400"/>
            <a:ext cx="2743200" cy="990600"/>
          </a:xfrm>
          <a:prstGeom prst="wedgeRectCallout">
            <a:avLst>
              <a:gd name="adj1" fmla="val 73090"/>
              <a:gd name="adj2" fmla="val -22889"/>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b="1" dirty="0"/>
              <a:t>במימוש אופרטור </a:t>
            </a:r>
            <a:r>
              <a:rPr lang="en-US" b="1" dirty="0"/>
              <a:t>casting</a:t>
            </a:r>
            <a:r>
              <a:rPr lang="he-IL" b="1" dirty="0"/>
              <a:t> לא נציין ערך מוחזר, הוא </a:t>
            </a:r>
            <a:r>
              <a:rPr lang="he-IL" b="1" dirty="0">
                <a:solidFill>
                  <a:schemeClr val="tx1"/>
                </a:solidFill>
              </a:rPr>
              <a:t>צריך להיות מטיפוס ההמרה</a:t>
            </a:r>
          </a:p>
        </p:txBody>
      </p:sp>
      <p:sp>
        <p:nvSpPr>
          <p:cNvPr id="13" name="Rectangle 12"/>
          <p:cNvSpPr/>
          <p:nvPr/>
        </p:nvSpPr>
        <p:spPr>
          <a:xfrm>
            <a:off x="152400" y="5867400"/>
            <a:ext cx="2438400" cy="685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b="1" dirty="0"/>
              <a:t>אופרטור ה- </a:t>
            </a:r>
            <a:r>
              <a:rPr lang="en-US" b="1" dirty="0"/>
              <a:t>casting</a:t>
            </a:r>
            <a:r>
              <a:rPr lang="he-IL" b="1" dirty="0"/>
              <a:t> אינו יכול לקבל פרמטרים</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4515"/>
                                        </p:tgtEl>
                                        <p:attrNameLst>
                                          <p:attrName>style.visibility</p:attrName>
                                        </p:attrNameLst>
                                      </p:cBhvr>
                                      <p:to>
                                        <p:strVal val="visible"/>
                                      </p:to>
                                    </p:set>
                                    <p:animEffect transition="in" filter="box(in)">
                                      <p:cBhvr>
                                        <p:cTn id="12" dur="500"/>
                                        <p:tgtEl>
                                          <p:spTgt spid="64515"/>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ox(in)">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ox(in)">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ox(in)">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ox(in)">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box(in)">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0" grpId="0" animBg="1"/>
      <p:bldP spid="9" grpId="0" animBg="1"/>
      <p:bldP spid="1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p:cNvPicPr>
            <a:picLocks noGrp="1" noChangeAspect="1"/>
          </p:cNvPicPr>
          <p:nvPr>
            <p:ph sz="quarter" idx="4294967295"/>
          </p:nvPr>
        </p:nvPicPr>
        <p:blipFill>
          <a:blip r:embed="rId3">
            <a:extLst>
              <a:ext uri="{28A0092B-C50C-407E-A947-70E740481C1C}">
                <a14:useLocalDpi xmlns:a14="http://schemas.microsoft.com/office/drawing/2010/main" val="0"/>
              </a:ext>
            </a:extLst>
          </a:blip>
          <a:stretch>
            <a:fillRect/>
          </a:stretch>
        </p:blipFill>
        <p:spPr>
          <a:xfrm>
            <a:off x="152400" y="152400"/>
            <a:ext cx="8660757" cy="6477000"/>
          </a:xfrm>
        </p:spPr>
      </p:pic>
      <p:sp>
        <p:nvSpPr>
          <p:cNvPr id="4" name="Footer Placeholder 3"/>
          <p:cNvSpPr>
            <a:spLocks noGrp="1"/>
          </p:cNvSpPr>
          <p:nvPr>
            <p:ph type="ftr" sz="quarter" idx="10"/>
          </p:nvPr>
        </p:nvSpPr>
        <p:spPr/>
        <p:txBody>
          <a:bodyPr/>
          <a:lstStyle/>
          <a:p>
            <a:pPr>
              <a:defRPr/>
            </a:pPr>
            <a:r>
              <a:rPr lang="en-US" smtClean="0"/>
              <a:t>© Keren Kalif</a:t>
            </a:r>
            <a:endParaRPr lang="en-US"/>
          </a:p>
        </p:txBody>
      </p:sp>
      <p:sp>
        <p:nvSpPr>
          <p:cNvPr id="5" name="Slide Number Placeholder 4"/>
          <p:cNvSpPr>
            <a:spLocks noGrp="1"/>
          </p:cNvSpPr>
          <p:nvPr>
            <p:ph type="sldNum" sz="quarter" idx="11"/>
          </p:nvPr>
        </p:nvSpPr>
        <p:spPr/>
        <p:txBody>
          <a:bodyPr/>
          <a:lstStyle/>
          <a:p>
            <a:pPr>
              <a:defRPr/>
            </a:pPr>
            <a:fld id="{F3475786-00F5-4611-B528-F4272E23FD63}" type="slidenum">
              <a:rPr lang="he-IL" smtClean="0"/>
              <a:pPr>
                <a:defRPr/>
              </a:pPr>
              <a:t>46</a:t>
            </a:fld>
            <a:endParaRPr lang="en-US"/>
          </a:p>
        </p:txBody>
      </p:sp>
    </p:spTree>
    <p:extLst>
      <p:ext uri="{BB962C8B-B14F-4D97-AF65-F5344CB8AC3E}">
        <p14:creationId xmlns:p14="http://schemas.microsoft.com/office/powerpoint/2010/main" val="40953592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6" name="Content Placeholder 5"/>
          <p:cNvPicPr>
            <a:picLocks noGrp="1" noChangeAspect="1"/>
          </p:cNvPicPr>
          <p:nvPr>
            <p:ph sz="quarter" idx="4294967295"/>
          </p:nvPr>
        </p:nvPicPr>
        <p:blipFill>
          <a:blip r:embed="rId3">
            <a:extLst>
              <a:ext uri="{28A0092B-C50C-407E-A947-70E740481C1C}">
                <a14:useLocalDpi xmlns:a14="http://schemas.microsoft.com/office/drawing/2010/main" val="0"/>
              </a:ext>
            </a:extLst>
          </a:blip>
          <a:stretch>
            <a:fillRect/>
          </a:stretch>
        </p:blipFill>
        <p:spPr>
          <a:xfrm>
            <a:off x="-26276" y="152400"/>
            <a:ext cx="9068382" cy="6096000"/>
          </a:xfrm>
        </p:spPr>
      </p:pic>
      <p:sp>
        <p:nvSpPr>
          <p:cNvPr id="4" name="Footer Placeholder 3"/>
          <p:cNvSpPr>
            <a:spLocks noGrp="1"/>
          </p:cNvSpPr>
          <p:nvPr>
            <p:ph type="ftr" sz="quarter" idx="10"/>
          </p:nvPr>
        </p:nvSpPr>
        <p:spPr/>
        <p:txBody>
          <a:bodyPr/>
          <a:lstStyle/>
          <a:p>
            <a:pPr>
              <a:defRPr/>
            </a:pPr>
            <a:r>
              <a:rPr lang="en-US" smtClean="0"/>
              <a:t>© Keren Kalif</a:t>
            </a:r>
            <a:endParaRPr lang="en-US"/>
          </a:p>
        </p:txBody>
      </p:sp>
      <p:sp>
        <p:nvSpPr>
          <p:cNvPr id="5" name="Slide Number Placeholder 4"/>
          <p:cNvSpPr>
            <a:spLocks noGrp="1"/>
          </p:cNvSpPr>
          <p:nvPr>
            <p:ph type="sldNum" sz="quarter" idx="11"/>
          </p:nvPr>
        </p:nvSpPr>
        <p:spPr/>
        <p:txBody>
          <a:bodyPr/>
          <a:lstStyle/>
          <a:p>
            <a:pPr>
              <a:defRPr/>
            </a:pPr>
            <a:fld id="{F3475786-00F5-4611-B528-F4272E23FD63}" type="slidenum">
              <a:rPr lang="he-IL" smtClean="0"/>
              <a:pPr>
                <a:defRPr/>
              </a:pPr>
              <a:t>47</a:t>
            </a:fld>
            <a:endParaRPr lang="en-US"/>
          </a:p>
        </p:txBody>
      </p:sp>
    </p:spTree>
    <p:extLst>
      <p:ext uri="{BB962C8B-B14F-4D97-AF65-F5344CB8AC3E}">
        <p14:creationId xmlns:p14="http://schemas.microsoft.com/office/powerpoint/2010/main" val="39956563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4" name="Footer Placeholder 3"/>
          <p:cNvSpPr>
            <a:spLocks noGrp="1"/>
          </p:cNvSpPr>
          <p:nvPr>
            <p:ph type="ftr" sz="quarter" idx="10"/>
          </p:nvPr>
        </p:nvSpPr>
        <p:spPr/>
        <p:txBody>
          <a:bodyPr/>
          <a:lstStyle/>
          <a:p>
            <a:pPr>
              <a:defRPr/>
            </a:pPr>
            <a:r>
              <a:rPr lang="en-US" smtClean="0"/>
              <a:t>© Keren Kalif</a:t>
            </a:r>
            <a:endParaRPr lang="en-US"/>
          </a:p>
        </p:txBody>
      </p:sp>
      <p:sp>
        <p:nvSpPr>
          <p:cNvPr id="5" name="Slide Number Placeholder 4"/>
          <p:cNvSpPr>
            <a:spLocks noGrp="1"/>
          </p:cNvSpPr>
          <p:nvPr>
            <p:ph type="sldNum" sz="quarter" idx="11"/>
          </p:nvPr>
        </p:nvSpPr>
        <p:spPr/>
        <p:txBody>
          <a:bodyPr/>
          <a:lstStyle/>
          <a:p>
            <a:pPr>
              <a:defRPr/>
            </a:pPr>
            <a:fld id="{F3475786-00F5-4611-B528-F4272E23FD63}" type="slidenum">
              <a:rPr lang="he-IL" smtClean="0"/>
              <a:pPr>
                <a:defRPr/>
              </a:pPr>
              <a:t>48</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1000"/>
            <a:ext cx="9144000" cy="5867400"/>
          </a:xfrm>
          <a:prstGeom prst="rect">
            <a:avLst/>
          </a:prstGeom>
        </p:spPr>
      </p:pic>
    </p:spTree>
    <p:extLst>
      <p:ext uri="{BB962C8B-B14F-4D97-AF65-F5344CB8AC3E}">
        <p14:creationId xmlns:p14="http://schemas.microsoft.com/office/powerpoint/2010/main" val="3790306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4" name="Footer Placeholder 3"/>
          <p:cNvSpPr>
            <a:spLocks noGrp="1"/>
          </p:cNvSpPr>
          <p:nvPr>
            <p:ph type="ftr" sz="quarter" idx="10"/>
          </p:nvPr>
        </p:nvSpPr>
        <p:spPr/>
        <p:txBody>
          <a:bodyPr/>
          <a:lstStyle/>
          <a:p>
            <a:pPr>
              <a:defRPr/>
            </a:pPr>
            <a:r>
              <a:rPr lang="en-US" smtClean="0"/>
              <a:t>© Keren Kalif</a:t>
            </a:r>
            <a:endParaRPr lang="en-US"/>
          </a:p>
        </p:txBody>
      </p:sp>
      <p:sp>
        <p:nvSpPr>
          <p:cNvPr id="5" name="Slide Number Placeholder 4"/>
          <p:cNvSpPr>
            <a:spLocks noGrp="1"/>
          </p:cNvSpPr>
          <p:nvPr>
            <p:ph type="sldNum" sz="quarter" idx="11"/>
          </p:nvPr>
        </p:nvSpPr>
        <p:spPr/>
        <p:txBody>
          <a:bodyPr/>
          <a:lstStyle/>
          <a:p>
            <a:pPr>
              <a:defRPr/>
            </a:pPr>
            <a:fld id="{F3475786-00F5-4611-B528-F4272E23FD63}" type="slidenum">
              <a:rPr lang="he-IL" smtClean="0"/>
              <a:pPr>
                <a:defRPr/>
              </a:pPr>
              <a:t>49</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228599"/>
            <a:ext cx="8153400" cy="6194493"/>
          </a:xfrm>
          <a:prstGeom prst="rect">
            <a:avLst/>
          </a:prstGeom>
        </p:spPr>
      </p:pic>
    </p:spTree>
    <p:extLst>
      <p:ext uri="{BB962C8B-B14F-4D97-AF65-F5344CB8AC3E}">
        <p14:creationId xmlns:p14="http://schemas.microsoft.com/office/powerpoint/2010/main" val="26110884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he-IL" smtClean="0"/>
              <a:t>העמסת אופרטורים - דגשים</a:t>
            </a:r>
          </a:p>
        </p:txBody>
      </p:sp>
      <p:sp>
        <p:nvSpPr>
          <p:cNvPr id="3" name="Content Placeholder 2"/>
          <p:cNvSpPr>
            <a:spLocks noGrp="1"/>
          </p:cNvSpPr>
          <p:nvPr>
            <p:ph sz="quarter" idx="4294967295"/>
          </p:nvPr>
        </p:nvSpPr>
        <p:spPr>
          <a:xfrm>
            <a:off x="304800" y="1143000"/>
            <a:ext cx="8534400" cy="5181600"/>
          </a:xfrm>
        </p:spPr>
        <p:txBody>
          <a:bodyPr/>
          <a:lstStyle/>
          <a:p>
            <a:r>
              <a:rPr lang="he-IL" dirty="0" smtClean="0"/>
              <a:t>לימוד הקומפיילר כיצד לבצע פעולה אינט</a:t>
            </a:r>
            <a:r>
              <a:rPr lang="he-IL" dirty="0"/>
              <a:t>ו</a:t>
            </a:r>
            <a:r>
              <a:rPr lang="he-IL" dirty="0" smtClean="0"/>
              <a:t>איטיבית נקראת "העמסת אופרטורים" </a:t>
            </a:r>
            <a:r>
              <a:rPr lang="en-US" dirty="0" smtClean="0"/>
              <a:t>(operators overloading)</a:t>
            </a:r>
            <a:endParaRPr lang="he-IL" dirty="0" smtClean="0"/>
          </a:p>
          <a:p>
            <a:r>
              <a:rPr lang="he-IL" dirty="0" smtClean="0"/>
              <a:t>נעמיס רק אופרטורים שההגדרה שלהם אינטואיטיבית וברורה:</a:t>
            </a:r>
          </a:p>
          <a:p>
            <a:r>
              <a:rPr lang="he-IL" dirty="0" smtClean="0"/>
              <a:t>דוגמאות:</a:t>
            </a:r>
          </a:p>
          <a:p>
            <a:pPr lvl="1"/>
            <a:r>
              <a:rPr lang="he-IL" dirty="0" smtClean="0"/>
              <a:t>חיבור 2 נקודות</a:t>
            </a:r>
          </a:p>
          <a:p>
            <a:pPr lvl="1"/>
            <a:r>
              <a:rPr lang="he-IL" dirty="0" smtClean="0"/>
              <a:t>חיבור נקודה עם מספר שלם</a:t>
            </a:r>
          </a:p>
          <a:p>
            <a:pPr lvl="1"/>
            <a:r>
              <a:rPr lang="he-IL" dirty="0" smtClean="0"/>
              <a:t>חיבור מלבן עם מלבן</a:t>
            </a:r>
          </a:p>
          <a:p>
            <a:r>
              <a:rPr lang="he-IL" dirty="0" smtClean="0"/>
              <a:t>דוגמאות שיש להגדירן היטב:</a:t>
            </a:r>
          </a:p>
          <a:p>
            <a:pPr lvl="1"/>
            <a:r>
              <a:rPr lang="he-IL" dirty="0" smtClean="0"/>
              <a:t>חיבור 2 מעגלים: מי יהיה המרכז של העיגול החדש?</a:t>
            </a:r>
          </a:p>
          <a:p>
            <a:pPr lvl="1"/>
            <a:r>
              <a:rPr lang="he-IL" dirty="0" smtClean="0"/>
              <a:t>חיבור מספר שלם לשחקן כדורסל: הגדלת כמות הנקודות שקלע?</a:t>
            </a:r>
          </a:p>
          <a:p>
            <a:r>
              <a:rPr lang="he-IL" dirty="0" smtClean="0"/>
              <a:t>דוגמא לא טובה:</a:t>
            </a:r>
          </a:p>
          <a:p>
            <a:pPr lvl="1"/>
            <a:r>
              <a:rPr lang="he-IL" dirty="0" smtClean="0"/>
              <a:t>שחקן כדורסל + שחקן כדורסל</a:t>
            </a:r>
          </a:p>
          <a:p>
            <a:pPr lvl="1">
              <a:buFont typeface="Wingdings 2" pitchFamily="18" charset="2"/>
              <a:buNone/>
            </a:pPr>
            <a:endParaRPr lang="he-IL" dirty="0" smtClean="0"/>
          </a:p>
        </p:txBody>
      </p:sp>
      <p:sp>
        <p:nvSpPr>
          <p:cNvPr id="14340" name="Footer Placeholder 3"/>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latin typeface="Arial" charset="0"/>
                <a:cs typeface="Arial" charset="0"/>
              </a:rPr>
              <a:t>© Keren Kalif</a:t>
            </a:r>
          </a:p>
        </p:txBody>
      </p:sp>
      <p:sp>
        <p:nvSpPr>
          <p:cNvPr id="5" name="Slide Number Placeholder 4"/>
          <p:cNvSpPr>
            <a:spLocks noGrp="1"/>
          </p:cNvSpPr>
          <p:nvPr>
            <p:ph type="sldNum" sz="quarter" idx="11"/>
          </p:nvPr>
        </p:nvSpPr>
        <p:spPr/>
        <p:txBody>
          <a:bodyPr/>
          <a:lstStyle/>
          <a:p>
            <a:pPr>
              <a:defRPr/>
            </a:pPr>
            <a:fld id="{8DACE025-2E70-473D-A891-DFFCEBAD6277}" type="slidenum">
              <a:rPr lang="he-IL" smtClean="0"/>
              <a:pPr>
                <a:defRPr/>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ox(in)">
                                      <p:cBhvr>
                                        <p:cTn id="10" dur="500"/>
                                        <p:tgtEl>
                                          <p:spTgt spid="3">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ox(in)">
                                      <p:cBhvr>
                                        <p:cTn id="13" dur="500"/>
                                        <p:tgtEl>
                                          <p:spTgt spid="3">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ox(in)">
                                      <p:cBhvr>
                                        <p:cTn id="16" dur="500"/>
                                        <p:tgtEl>
                                          <p:spTgt spid="3">
                                            <p:txEl>
                                              <p:pRg st="4" end="4"/>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ox(in)">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ox(in)">
                                      <p:cBhvr>
                                        <p:cTn id="24" dur="500"/>
                                        <p:tgtEl>
                                          <p:spTgt spid="3">
                                            <p:txEl>
                                              <p:pRg st="6" end="6"/>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ox(in)">
                                      <p:cBhvr>
                                        <p:cTn id="27" dur="500"/>
                                        <p:tgtEl>
                                          <p:spTgt spid="3">
                                            <p:txEl>
                                              <p:pRg st="7" end="7"/>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box(in)">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box(in)">
                                      <p:cBhvr>
                                        <p:cTn id="35" dur="500"/>
                                        <p:tgtEl>
                                          <p:spTgt spid="3">
                                            <p:txEl>
                                              <p:pRg st="9" end="9"/>
                                            </p:txEl>
                                          </p:spTgt>
                                        </p:tgtEl>
                                      </p:cBhvr>
                                    </p:animEffect>
                                  </p:childTnLst>
                                </p:cTn>
                              </p:par>
                              <p:par>
                                <p:cTn id="36" presetID="4" presetClass="entr" presetSubtype="16" fill="hold"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box(in)">
                                      <p:cBhvr>
                                        <p:cTn id="3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he-IL" smtClean="0"/>
              <a:t>אופרטור סוגריים ()</a:t>
            </a:r>
          </a:p>
        </p:txBody>
      </p:sp>
      <p:sp>
        <p:nvSpPr>
          <p:cNvPr id="55299" name="Content Placeholder 2"/>
          <p:cNvSpPr>
            <a:spLocks noGrp="1"/>
          </p:cNvSpPr>
          <p:nvPr>
            <p:ph sz="quarter" idx="4294967295"/>
          </p:nvPr>
        </p:nvSpPr>
        <p:spPr>
          <a:xfrm>
            <a:off x="304800" y="1143000"/>
            <a:ext cx="8534400" cy="5181600"/>
          </a:xfrm>
        </p:spPr>
        <p:txBody>
          <a:bodyPr/>
          <a:lstStyle/>
          <a:p>
            <a:r>
              <a:rPr lang="he-IL" smtClean="0"/>
              <a:t>אופרטור מיוחד שיכול לקבל ולהחזיר מה שכותב הקוד יבחר</a:t>
            </a:r>
          </a:p>
        </p:txBody>
      </p:sp>
      <p:sp>
        <p:nvSpPr>
          <p:cNvPr id="55300" name="Footer Placeholder 3"/>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latin typeface="Arial" charset="0"/>
                <a:cs typeface="Arial" charset="0"/>
              </a:rPr>
              <a:t>© Keren Kalif</a:t>
            </a:r>
          </a:p>
        </p:txBody>
      </p:sp>
      <p:sp>
        <p:nvSpPr>
          <p:cNvPr id="5" name="Slide Number Placeholder 4"/>
          <p:cNvSpPr>
            <a:spLocks noGrp="1"/>
          </p:cNvSpPr>
          <p:nvPr>
            <p:ph type="sldNum" sz="quarter" idx="11"/>
          </p:nvPr>
        </p:nvSpPr>
        <p:spPr/>
        <p:txBody>
          <a:bodyPr/>
          <a:lstStyle/>
          <a:p>
            <a:pPr>
              <a:defRPr/>
            </a:pPr>
            <a:fld id="{CCD59025-7C42-4558-8AE8-6E824FDDE9D6}" type="slidenum">
              <a:rPr lang="he-IL" smtClean="0"/>
              <a:pPr>
                <a:defRPr/>
              </a:pPr>
              <a:t>50</a:t>
            </a:fld>
            <a:endParaRPr lang="en-US"/>
          </a:p>
        </p:txBody>
      </p:sp>
      <p:pic>
        <p:nvPicPr>
          <p:cNvPr id="55302" name="Picture 2"/>
          <p:cNvPicPr>
            <a:picLocks noChangeAspect="1" noChangeArrowheads="1"/>
          </p:cNvPicPr>
          <p:nvPr/>
        </p:nvPicPr>
        <p:blipFill>
          <a:blip r:embed="rId2" cstate="print"/>
          <a:srcRect/>
          <a:stretch>
            <a:fillRect/>
          </a:stretch>
        </p:blipFill>
        <p:spPr bwMode="auto">
          <a:xfrm>
            <a:off x="374650" y="1686719"/>
            <a:ext cx="8007350" cy="3429000"/>
          </a:xfrm>
          <a:prstGeom prst="rect">
            <a:avLst/>
          </a:prstGeom>
          <a:noFill/>
          <a:ln w="9525">
            <a:solidFill>
              <a:schemeClr val="accent1"/>
            </a:solidFill>
            <a:miter lim="800000"/>
            <a:headEnd/>
            <a:tailEnd/>
          </a:ln>
        </p:spPr>
      </p:pic>
      <p:pic>
        <p:nvPicPr>
          <p:cNvPr id="69635" name="Picture 3"/>
          <p:cNvPicPr>
            <a:picLocks noChangeAspect="1" noChangeArrowheads="1"/>
          </p:cNvPicPr>
          <p:nvPr/>
        </p:nvPicPr>
        <p:blipFill>
          <a:blip r:embed="rId3" cstate="print"/>
          <a:srcRect/>
          <a:stretch>
            <a:fillRect/>
          </a:stretch>
        </p:blipFill>
        <p:spPr bwMode="auto">
          <a:xfrm>
            <a:off x="914400" y="4953000"/>
            <a:ext cx="4606925" cy="1700213"/>
          </a:xfrm>
          <a:prstGeom prst="rect">
            <a:avLst/>
          </a:prstGeom>
          <a:noFill/>
          <a:ln w="9525">
            <a:solidFill>
              <a:schemeClr val="accent1"/>
            </a:solidFill>
            <a:miter lim="800000"/>
            <a:headEnd/>
            <a:tailEnd/>
          </a:ln>
        </p:spPr>
      </p:pic>
      <p:pic>
        <p:nvPicPr>
          <p:cNvPr id="69636" name="Picture 4"/>
          <p:cNvPicPr>
            <a:picLocks noChangeAspect="1" noChangeArrowheads="1"/>
          </p:cNvPicPr>
          <p:nvPr/>
        </p:nvPicPr>
        <p:blipFill>
          <a:blip r:embed="rId4" cstate="print"/>
          <a:srcRect/>
          <a:stretch>
            <a:fillRect/>
          </a:stretch>
        </p:blipFill>
        <p:spPr bwMode="auto">
          <a:xfrm>
            <a:off x="4495800" y="5181600"/>
            <a:ext cx="3886200" cy="477838"/>
          </a:xfrm>
          <a:prstGeom prst="rect">
            <a:avLst/>
          </a:prstGeom>
          <a:noFill/>
          <a:ln w="9525">
            <a:noFill/>
            <a:miter lim="800000"/>
            <a:headEnd/>
            <a:tailEnd/>
          </a:ln>
        </p:spPr>
      </p:pic>
      <p:sp>
        <p:nvSpPr>
          <p:cNvPr id="9" name="Rectangle 8"/>
          <p:cNvSpPr/>
          <p:nvPr/>
        </p:nvSpPr>
        <p:spPr>
          <a:xfrm>
            <a:off x="2590800" y="3124200"/>
            <a:ext cx="1600200" cy="30480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he-IL" dirty="0"/>
              <a:t>0</a:t>
            </a:r>
          </a:p>
        </p:txBody>
      </p:sp>
      <p:sp>
        <p:nvSpPr>
          <p:cNvPr id="10" name="Rectangular Callout 9"/>
          <p:cNvSpPr/>
          <p:nvPr/>
        </p:nvSpPr>
        <p:spPr>
          <a:xfrm>
            <a:off x="5029200" y="3276600"/>
            <a:ext cx="2971800" cy="381000"/>
          </a:xfrm>
          <a:prstGeom prst="wedgeRectCallout">
            <a:avLst>
              <a:gd name="adj1" fmla="val -79895"/>
              <a:gd name="adj2" fmla="val -55023"/>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b="1" dirty="0"/>
              <a:t>הפרמטרים שהאופרטור מקבל</a:t>
            </a:r>
          </a:p>
        </p:txBody>
      </p:sp>
      <p:sp>
        <p:nvSpPr>
          <p:cNvPr id="11" name="Rectangle 10"/>
          <p:cNvSpPr/>
          <p:nvPr/>
        </p:nvSpPr>
        <p:spPr>
          <a:xfrm>
            <a:off x="2362200" y="3124200"/>
            <a:ext cx="228600" cy="30480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dirty="0"/>
          </a:p>
        </p:txBody>
      </p:sp>
      <p:sp>
        <p:nvSpPr>
          <p:cNvPr id="12" name="Rectangular Callout 11"/>
          <p:cNvSpPr/>
          <p:nvPr/>
        </p:nvSpPr>
        <p:spPr>
          <a:xfrm>
            <a:off x="2971800" y="3505200"/>
            <a:ext cx="1524000" cy="304800"/>
          </a:xfrm>
          <a:prstGeom prst="wedgeRectCallout">
            <a:avLst>
              <a:gd name="adj1" fmla="val -79895"/>
              <a:gd name="adj2" fmla="val -55023"/>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b="1" dirty="0"/>
              <a:t>שם האופרטור</a:t>
            </a:r>
          </a:p>
        </p:txBody>
      </p:sp>
      <p:sp>
        <p:nvSpPr>
          <p:cNvPr id="13" name="Rectangle 12"/>
          <p:cNvSpPr/>
          <p:nvPr/>
        </p:nvSpPr>
        <p:spPr>
          <a:xfrm>
            <a:off x="1371600" y="5943600"/>
            <a:ext cx="1066800" cy="22860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he-IL" dirty="0"/>
              <a:t>0</a:t>
            </a:r>
          </a:p>
        </p:txBody>
      </p:sp>
      <p:sp>
        <p:nvSpPr>
          <p:cNvPr id="14" name="Rectangular Callout 13"/>
          <p:cNvSpPr/>
          <p:nvPr/>
        </p:nvSpPr>
        <p:spPr>
          <a:xfrm>
            <a:off x="2819400" y="5791200"/>
            <a:ext cx="2209800" cy="304800"/>
          </a:xfrm>
          <a:prstGeom prst="wedgeRectCallout">
            <a:avLst>
              <a:gd name="adj1" fmla="val -79895"/>
              <a:gd name="adj2" fmla="val 7664"/>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b="1" dirty="0"/>
              <a:t>הפעלת האופרטור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ox(in)">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ox(in)">
                                      <p:cBhvr>
                                        <p:cTn id="15" dur="500"/>
                                        <p:tgtEl>
                                          <p:spTgt spid="9"/>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ox(in)">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69635"/>
                                        </p:tgtEl>
                                        <p:attrNameLst>
                                          <p:attrName>style.visibility</p:attrName>
                                        </p:attrNameLst>
                                      </p:cBhvr>
                                      <p:to>
                                        <p:strVal val="visible"/>
                                      </p:to>
                                    </p:set>
                                    <p:animEffect transition="in" filter="box(in)">
                                      <p:cBhvr>
                                        <p:cTn id="23" dur="500"/>
                                        <p:tgtEl>
                                          <p:spTgt spid="69635"/>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ox(in)">
                                      <p:cBhvr>
                                        <p:cTn id="28" dur="500"/>
                                        <p:tgtEl>
                                          <p:spTgt spid="13"/>
                                        </p:tgtEl>
                                      </p:cBhvr>
                                    </p:animEffect>
                                  </p:childTnLst>
                                </p:cTn>
                              </p:par>
                              <p:par>
                                <p:cTn id="29" presetID="4" presetClass="entr" presetSubtype="16" fill="hold" grpId="1"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ox(in)">
                                      <p:cBhvr>
                                        <p:cTn id="31" dur="500"/>
                                        <p:tgtEl>
                                          <p:spTgt spid="13"/>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ox(in)">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69636"/>
                                        </p:tgtEl>
                                        <p:attrNameLst>
                                          <p:attrName>style.visibility</p:attrName>
                                        </p:attrNameLst>
                                      </p:cBhvr>
                                      <p:to>
                                        <p:strVal val="visible"/>
                                      </p:to>
                                    </p:set>
                                    <p:animEffect transition="in" filter="box(in)">
                                      <p:cBhvr>
                                        <p:cTn id="39" dur="500"/>
                                        <p:tgtEl>
                                          <p:spTgt spid="69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3" grpId="1" animBg="1"/>
      <p:bldP spid="1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eaLnBrk="1" hangingPunct="1"/>
            <a:r>
              <a:rPr lang="he-IL" smtClean="0"/>
              <a:t>ביחידה זו למדנו:</a:t>
            </a:r>
            <a:endParaRPr lang="en-US" smtClean="0"/>
          </a:p>
        </p:txBody>
      </p:sp>
      <p:sp>
        <p:nvSpPr>
          <p:cNvPr id="29699" name="Content Placeholder 2"/>
          <p:cNvSpPr>
            <a:spLocks noGrp="1"/>
          </p:cNvSpPr>
          <p:nvPr>
            <p:ph sz="quarter" idx="4294967295"/>
          </p:nvPr>
        </p:nvSpPr>
        <p:spPr>
          <a:xfrm>
            <a:off x="304800" y="1143000"/>
            <a:ext cx="8534400" cy="5181600"/>
          </a:xfrm>
        </p:spPr>
        <p:txBody>
          <a:bodyPr/>
          <a:lstStyle/>
          <a:p>
            <a:pPr eaLnBrk="1" hangingPunct="1">
              <a:lnSpc>
                <a:spcPct val="90000"/>
              </a:lnSpc>
              <a:defRPr/>
            </a:pPr>
            <a:r>
              <a:rPr lang="he-IL" sz="2400" dirty="0" smtClean="0"/>
              <a:t>מהי העמסת אופרטורים ומוטיבציה</a:t>
            </a:r>
          </a:p>
          <a:p>
            <a:pPr marL="273050" lvl="1" indent="-273050" eaLnBrk="1" hangingPunct="1">
              <a:lnSpc>
                <a:spcPct val="90000"/>
              </a:lnSpc>
              <a:spcBef>
                <a:spcPts val="575"/>
              </a:spcBef>
              <a:buClr>
                <a:schemeClr val="accent1"/>
              </a:buClr>
              <a:defRPr/>
            </a:pPr>
            <a:r>
              <a:rPr lang="he-IL" dirty="0" smtClean="0"/>
              <a:t>אופרטור אונארי לעומת אופרטור בינארי</a:t>
            </a:r>
          </a:p>
          <a:p>
            <a:pPr eaLnBrk="1" hangingPunct="1">
              <a:lnSpc>
                <a:spcPct val="90000"/>
              </a:lnSpc>
              <a:defRPr/>
            </a:pPr>
            <a:r>
              <a:rPr lang="he-IL" sz="2400" dirty="0" smtClean="0"/>
              <a:t>העמסת אופרטורים:</a:t>
            </a:r>
          </a:p>
          <a:p>
            <a:pPr lvl="1" eaLnBrk="1" hangingPunct="1">
              <a:lnSpc>
                <a:spcPct val="90000"/>
              </a:lnSpc>
              <a:defRPr/>
            </a:pPr>
            <a:r>
              <a:rPr lang="he-IL" sz="2000" dirty="0" smtClean="0"/>
              <a:t>אופרטורים  + ו- -</a:t>
            </a:r>
          </a:p>
          <a:p>
            <a:pPr lvl="1" eaLnBrk="1" hangingPunct="1">
              <a:lnSpc>
                <a:spcPct val="90000"/>
              </a:lnSpc>
              <a:defRPr/>
            </a:pPr>
            <a:r>
              <a:rPr lang="he-IL" sz="2000" dirty="0" smtClean="0"/>
              <a:t>אופרטורים כפונקציות </a:t>
            </a:r>
            <a:r>
              <a:rPr lang="en-US" sz="2000" dirty="0" smtClean="0"/>
              <a:t>friend</a:t>
            </a:r>
            <a:endParaRPr lang="he-IL" sz="2000" b="1" i="1" dirty="0" smtClean="0"/>
          </a:p>
          <a:p>
            <a:pPr lvl="1" eaLnBrk="1" hangingPunct="1">
              <a:lnSpc>
                <a:spcPct val="90000"/>
              </a:lnSpc>
              <a:defRPr/>
            </a:pPr>
            <a:r>
              <a:rPr lang="he-IL" sz="2000" dirty="0" smtClean="0"/>
              <a:t>אופרטור השמה</a:t>
            </a:r>
          </a:p>
          <a:p>
            <a:pPr lvl="2" eaLnBrk="1" hangingPunct="1">
              <a:lnSpc>
                <a:spcPct val="90000"/>
              </a:lnSpc>
              <a:defRPr/>
            </a:pPr>
            <a:r>
              <a:rPr lang="he-IL" sz="1800" dirty="0" smtClean="0"/>
              <a:t>שימוש באופרטור השמה מ- </a:t>
            </a:r>
            <a:r>
              <a:rPr lang="en-US" sz="1800" dirty="0" smtClean="0"/>
              <a:t>copy </a:t>
            </a:r>
            <a:r>
              <a:rPr lang="en-US" sz="1800" dirty="0" err="1" smtClean="0"/>
              <a:t>c’tor</a:t>
            </a:r>
            <a:endParaRPr lang="he-IL" sz="1800" dirty="0" smtClean="0"/>
          </a:p>
          <a:p>
            <a:pPr lvl="2" eaLnBrk="1" hangingPunct="1">
              <a:lnSpc>
                <a:spcPct val="90000"/>
              </a:lnSpc>
              <a:defRPr/>
            </a:pPr>
            <a:r>
              <a:rPr lang="he-IL" sz="1800" dirty="0" smtClean="0"/>
              <a:t>ההבדל בין </a:t>
            </a:r>
            <a:r>
              <a:rPr lang="en-US" sz="1800" dirty="0" smtClean="0"/>
              <a:t>copy </a:t>
            </a:r>
            <a:r>
              <a:rPr lang="en-US" sz="1800" dirty="0" err="1" smtClean="0"/>
              <a:t>c’tor</a:t>
            </a:r>
            <a:r>
              <a:rPr lang="he-IL" sz="1800" dirty="0" smtClean="0"/>
              <a:t> לאופרטור השמה</a:t>
            </a:r>
          </a:p>
          <a:p>
            <a:pPr lvl="1" eaLnBrk="1" hangingPunct="1">
              <a:lnSpc>
                <a:spcPct val="90000"/>
              </a:lnSpc>
              <a:defRPr/>
            </a:pPr>
            <a:r>
              <a:rPr lang="he-IL" sz="2000" dirty="0" smtClean="0"/>
              <a:t>אופרטור מינוס (- אונארי)</a:t>
            </a:r>
          </a:p>
          <a:p>
            <a:pPr lvl="1" eaLnBrk="1" hangingPunct="1">
              <a:lnSpc>
                <a:spcPct val="90000"/>
              </a:lnSpc>
              <a:defRPr/>
            </a:pPr>
            <a:r>
              <a:rPr lang="he-IL" sz="2000" dirty="0" smtClean="0"/>
              <a:t>אופרטור =+, =-</a:t>
            </a:r>
          </a:p>
          <a:p>
            <a:pPr lvl="1" eaLnBrk="1" hangingPunct="1">
              <a:lnSpc>
                <a:spcPct val="90000"/>
              </a:lnSpc>
              <a:defRPr/>
            </a:pPr>
            <a:r>
              <a:rPr lang="he-IL" sz="2000" dirty="0" smtClean="0"/>
              <a:t>אופרטורים ++ ו- -- </a:t>
            </a:r>
            <a:r>
              <a:rPr lang="en-US" sz="2000" dirty="0" smtClean="0"/>
              <a:t>(prefix, postfix)</a:t>
            </a:r>
            <a:endParaRPr lang="he-IL" sz="2000" dirty="0" smtClean="0"/>
          </a:p>
          <a:p>
            <a:pPr lvl="1" eaLnBrk="1" hangingPunct="1">
              <a:lnSpc>
                <a:spcPct val="90000"/>
              </a:lnSpc>
              <a:defRPr/>
            </a:pPr>
            <a:r>
              <a:rPr lang="he-IL" sz="2000" dirty="0" smtClean="0"/>
              <a:t>אופרטור [ ]</a:t>
            </a:r>
          </a:p>
          <a:p>
            <a:pPr lvl="1" eaLnBrk="1" hangingPunct="1">
              <a:lnSpc>
                <a:spcPct val="90000"/>
              </a:lnSpc>
              <a:defRPr/>
            </a:pPr>
            <a:r>
              <a:rPr lang="he-IL" sz="2000" dirty="0" smtClean="0"/>
              <a:t>אופרטורים לוגיים: ==, &gt;,  &lt; , =&gt;, =&lt;</a:t>
            </a:r>
          </a:p>
          <a:p>
            <a:pPr lvl="1" eaLnBrk="1" hangingPunct="1">
              <a:lnSpc>
                <a:spcPct val="90000"/>
              </a:lnSpc>
              <a:defRPr/>
            </a:pPr>
            <a:r>
              <a:rPr lang="he-IL" sz="2000" dirty="0" smtClean="0"/>
              <a:t>אופרטור &gt;&gt;, &lt;&lt;</a:t>
            </a:r>
          </a:p>
          <a:p>
            <a:pPr lvl="1" eaLnBrk="1" hangingPunct="1">
              <a:lnSpc>
                <a:spcPct val="90000"/>
              </a:lnSpc>
              <a:defRPr/>
            </a:pPr>
            <a:r>
              <a:rPr lang="he-IL" sz="2000" dirty="0" smtClean="0"/>
              <a:t>אופרטור </a:t>
            </a:r>
            <a:r>
              <a:rPr lang="en-US" sz="2000" dirty="0" smtClean="0"/>
              <a:t>casting</a:t>
            </a:r>
            <a:endParaRPr lang="he-IL" sz="2000" dirty="0" smtClean="0"/>
          </a:p>
          <a:p>
            <a:pPr lvl="1" eaLnBrk="1" hangingPunct="1">
              <a:lnSpc>
                <a:spcPct val="90000"/>
              </a:lnSpc>
              <a:defRPr/>
            </a:pPr>
            <a:r>
              <a:rPr lang="he-IL" sz="2000" dirty="0" smtClean="0"/>
              <a:t>אופרטור ()</a:t>
            </a:r>
          </a:p>
        </p:txBody>
      </p:sp>
      <p:sp>
        <p:nvSpPr>
          <p:cNvPr id="56324" name="Footer Placeholder 7"/>
          <p:cNvSpPr>
            <a:spLocks noGrp="1"/>
          </p:cNvSpPr>
          <p:nvPr>
            <p:ph type="ftr" sz="quarter" idx="10"/>
          </p:nvPr>
        </p:nvSpPr>
        <p:spPr bwMode="auto">
          <a:xfrm>
            <a:off x="533400" y="6324600"/>
            <a:ext cx="3962400" cy="457200"/>
          </a:xfrm>
          <a:noFill/>
          <a:ln>
            <a:miter lim="800000"/>
            <a:headEnd/>
            <a:tailEnd/>
          </a:ln>
        </p:spPr>
        <p:txBody>
          <a:bodyPr vert="horz" wrap="square" lIns="91440" tIns="45720" rIns="91440" bIns="45720" numCol="1" compatLnSpc="1">
            <a:prstTxWarp prst="textNoShape">
              <a:avLst/>
            </a:prstTxWarp>
          </a:bodyPr>
          <a:lstStyle/>
          <a:p>
            <a:r>
              <a:rPr lang="en-US" smtClean="0">
                <a:latin typeface="Arial" charset="0"/>
                <a:cs typeface="Arial" charset="0"/>
              </a:rPr>
              <a:t>© Keren Kalif</a:t>
            </a:r>
          </a:p>
        </p:txBody>
      </p:sp>
      <p:sp>
        <p:nvSpPr>
          <p:cNvPr id="7" name="Slide Number Placeholder 6"/>
          <p:cNvSpPr>
            <a:spLocks noGrp="1"/>
          </p:cNvSpPr>
          <p:nvPr>
            <p:ph type="sldNum" sz="quarter" idx="11"/>
          </p:nvPr>
        </p:nvSpPr>
        <p:spPr>
          <a:xfrm>
            <a:off x="152400" y="6248400"/>
            <a:ext cx="457200" cy="457200"/>
          </a:xfrm>
        </p:spPr>
        <p:txBody>
          <a:bodyPr/>
          <a:lstStyle/>
          <a:p>
            <a:pPr>
              <a:defRPr/>
            </a:pPr>
            <a:fld id="{FF9DD670-C4AB-41DA-B276-A924FB6DBEC6}" type="slidenum">
              <a:rPr lang="he-IL"/>
              <a:pPr>
                <a:defRPr/>
              </a:pPr>
              <a:t>51</a:t>
            </a:fld>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תרגול: המחלקה </a:t>
            </a:r>
            <a:r>
              <a:rPr lang="en-US" smtClean="0"/>
              <a:t>Set</a:t>
            </a:r>
            <a:endParaRPr lang="he-IL" dirty="0"/>
          </a:p>
        </p:txBody>
      </p:sp>
      <p:sp>
        <p:nvSpPr>
          <p:cNvPr id="3" name="מציין מיקום תוכן 2"/>
          <p:cNvSpPr>
            <a:spLocks noGrp="1"/>
          </p:cNvSpPr>
          <p:nvPr>
            <p:ph sz="quarter" idx="4294967295"/>
          </p:nvPr>
        </p:nvSpPr>
        <p:spPr/>
        <p:txBody>
          <a:bodyPr/>
          <a:lstStyle/>
          <a:p>
            <a:r>
              <a:rPr lang="he-IL" sz="2000" dirty="0"/>
              <a:t>כתוב את המחלקה </a:t>
            </a:r>
            <a:r>
              <a:rPr lang="en-US" sz="2000" dirty="0"/>
              <a:t>Set</a:t>
            </a:r>
            <a:r>
              <a:rPr lang="he-IL" sz="2000" dirty="0"/>
              <a:t> אשר תחזיק נתונים לגבי קבוצה של מספרים. </a:t>
            </a:r>
            <a:r>
              <a:rPr lang="he-IL" sz="2000" b="1" dirty="0"/>
              <a:t>קבוצה היא אוסף אשר ערך אינו יכול להיות בו יותר מפעם אחת.</a:t>
            </a:r>
            <a:endParaRPr lang="en-US" sz="2000" dirty="0"/>
          </a:p>
          <a:p>
            <a:pPr marL="661988" lvl="1" indent="-342900">
              <a:buFont typeface="+mj-lt"/>
              <a:buAutoNum type="arabicPeriod"/>
            </a:pPr>
            <a:r>
              <a:rPr lang="he-IL" sz="1800" dirty="0"/>
              <a:t>כתוב בנאי המקבל כפרמטר את מספר האיברים המקסימלי של הקבוצה ובנאי שלא מקבל פרמטר, ואז הערך המקסימלי הוא 1000.</a:t>
            </a:r>
            <a:endParaRPr lang="en-US" sz="1800" dirty="0"/>
          </a:p>
          <a:p>
            <a:pPr marL="661988" lvl="1" indent="-342900">
              <a:buFont typeface="+mj-lt"/>
              <a:buAutoNum type="arabicPeriod"/>
            </a:pPr>
            <a:r>
              <a:rPr lang="he-IL" sz="1800" dirty="0"/>
              <a:t>כתוב </a:t>
            </a:r>
            <a:r>
              <a:rPr lang="en-US" sz="1800" dirty="0"/>
              <a:t>copy </a:t>
            </a:r>
            <a:r>
              <a:rPr lang="en-US" sz="1800" dirty="0" err="1"/>
              <a:t>c'tor</a:t>
            </a:r>
            <a:r>
              <a:rPr lang="en-US" sz="1800" dirty="0"/>
              <a:t>, destructor </a:t>
            </a:r>
            <a:r>
              <a:rPr lang="he-IL" sz="1800" dirty="0"/>
              <a:t> ו- </a:t>
            </a:r>
            <a:r>
              <a:rPr lang="en-US" sz="1800" dirty="0"/>
              <a:t>operator=</a:t>
            </a:r>
            <a:r>
              <a:rPr lang="he-IL" sz="1800" dirty="0"/>
              <a:t> אם צריך.</a:t>
            </a:r>
            <a:endParaRPr lang="en-US" sz="1800" dirty="0"/>
          </a:p>
          <a:p>
            <a:pPr marL="661988" lvl="1" indent="-342900">
              <a:buFont typeface="+mj-lt"/>
              <a:buAutoNum type="arabicPeriod"/>
            </a:pPr>
            <a:r>
              <a:rPr lang="he-IL" sz="1800" dirty="0"/>
              <a:t>העמס את האופרטור+ אשר מקבל מספר שלם ומחזיר קבוצה חדשה אשר מכילה את איברי הקבוצה ואת המספר. </a:t>
            </a:r>
            <a:endParaRPr lang="en-US" sz="1800" dirty="0"/>
          </a:p>
          <a:p>
            <a:pPr marL="661988" lvl="1" indent="-342900">
              <a:buFont typeface="+mj-lt"/>
              <a:buAutoNum type="arabicPeriod"/>
            </a:pPr>
            <a:r>
              <a:rPr lang="he-IL" sz="1800" dirty="0"/>
              <a:t>העמס את האופרטור+ כך שיקבל קבוצה נוספת ויחזיר קבוצה חדשה שהיא איחוד שתי הקבוצות.</a:t>
            </a:r>
            <a:endParaRPr lang="en-US" sz="1800" dirty="0"/>
          </a:p>
          <a:p>
            <a:pPr marL="661988" lvl="1" indent="-342900">
              <a:buFont typeface="+mj-lt"/>
              <a:buAutoNum type="arabicPeriod"/>
            </a:pPr>
            <a:r>
              <a:rPr lang="he-IL" sz="1800" dirty="0"/>
              <a:t>העמס את האופרטור=+ כל שיקבל מספר שלם ויוסיף אותו לקבוצה. </a:t>
            </a:r>
            <a:endParaRPr lang="en-US" sz="1800" dirty="0"/>
          </a:p>
          <a:p>
            <a:pPr marL="661988" lvl="1" indent="-342900">
              <a:buFont typeface="+mj-lt"/>
              <a:buAutoNum type="arabicPeriod"/>
            </a:pPr>
            <a:r>
              <a:rPr lang="he-IL" sz="1800" dirty="0"/>
              <a:t>העמס את האופרטור &gt;&gt; כך שידפיס את כל איברי הקבוצה.</a:t>
            </a:r>
            <a:endParaRPr lang="en-US" sz="1800" dirty="0"/>
          </a:p>
          <a:p>
            <a:pPr marL="661988" lvl="1" indent="-342900">
              <a:buFont typeface="+mj-lt"/>
              <a:buAutoNum type="arabicPeriod"/>
            </a:pPr>
            <a:r>
              <a:rPr lang="he-IL" sz="1800" dirty="0"/>
              <a:t>העמס את האופרטור &lt; אשר מחזיר </a:t>
            </a:r>
            <a:r>
              <a:rPr lang="en-US" sz="1800" dirty="0"/>
              <a:t>true</a:t>
            </a:r>
            <a:r>
              <a:rPr lang="he-IL" sz="1800" dirty="0"/>
              <a:t> האם בקבוצה של האובייקט המפעיל יש יותר איברים בפועל מאשר בקבוצה של הפרמטר.</a:t>
            </a:r>
            <a:endParaRPr lang="en-US" sz="1800" dirty="0"/>
          </a:p>
          <a:p>
            <a:pPr marL="661988" lvl="1" indent="-342900">
              <a:buFont typeface="+mj-lt"/>
              <a:buAutoNum type="arabicPeriod"/>
            </a:pPr>
            <a:r>
              <a:rPr lang="he-IL" sz="1800" dirty="0"/>
              <a:t>העמס את האופרטור [ ] כך שיחזיר את האיבר במיקום ה- </a:t>
            </a:r>
            <a:r>
              <a:rPr lang="en-US" sz="1800" dirty="0" err="1"/>
              <a:t>i</a:t>
            </a:r>
            <a:r>
              <a:rPr lang="he-IL" sz="1800" dirty="0"/>
              <a:t> בקבוצה. ניתן להניח ש-</a:t>
            </a:r>
            <a:r>
              <a:rPr lang="en-US" sz="1800" dirty="0"/>
              <a:t> </a:t>
            </a:r>
            <a:r>
              <a:rPr lang="en-US" sz="1800" dirty="0" err="1"/>
              <a:t>i</a:t>
            </a:r>
            <a:r>
              <a:rPr lang="he-IL" sz="1800" dirty="0"/>
              <a:t> מהווה אינדקס בגבולות הקבוצה.</a:t>
            </a:r>
            <a:endParaRPr lang="en-US" sz="1800" dirty="0"/>
          </a:p>
          <a:p>
            <a:endParaRPr lang="he-IL" sz="2000" dirty="0"/>
          </a:p>
        </p:txBody>
      </p:sp>
      <p:sp>
        <p:nvSpPr>
          <p:cNvPr id="4" name="מציין מיקום של כותרת תחתונה 3"/>
          <p:cNvSpPr>
            <a:spLocks noGrp="1"/>
          </p:cNvSpPr>
          <p:nvPr>
            <p:ph type="ftr" sz="quarter" idx="10"/>
          </p:nvPr>
        </p:nvSpPr>
        <p:spPr/>
        <p:txBody>
          <a:bodyPr/>
          <a:lstStyle/>
          <a:p>
            <a:pPr>
              <a:defRPr/>
            </a:pPr>
            <a:r>
              <a:rPr lang="en-US" smtClean="0"/>
              <a:t>© Keren Kalif</a:t>
            </a:r>
            <a:endParaRPr lang="en-US"/>
          </a:p>
        </p:txBody>
      </p:sp>
      <p:sp>
        <p:nvSpPr>
          <p:cNvPr id="5" name="מציין מיקום של מספר שקופית 4"/>
          <p:cNvSpPr>
            <a:spLocks noGrp="1"/>
          </p:cNvSpPr>
          <p:nvPr>
            <p:ph type="sldNum" sz="quarter" idx="11"/>
          </p:nvPr>
        </p:nvSpPr>
        <p:spPr/>
        <p:txBody>
          <a:bodyPr/>
          <a:lstStyle/>
          <a:p>
            <a:pPr>
              <a:defRPr/>
            </a:pPr>
            <a:fld id="{F3475786-00F5-4611-B528-F4272E23FD63}" type="slidenum">
              <a:rPr lang="he-IL" smtClean="0"/>
              <a:pPr>
                <a:defRPr/>
              </a:pPr>
              <a:t>52</a:t>
            </a:fld>
            <a:endParaRPr lang="en-US"/>
          </a:p>
        </p:txBody>
      </p:sp>
    </p:spTree>
    <p:extLst>
      <p:ext uri="{BB962C8B-B14F-4D97-AF65-F5344CB8AC3E}">
        <p14:creationId xmlns:p14="http://schemas.microsoft.com/office/powerpoint/2010/main" val="1202230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he-IL" smtClean="0"/>
              <a:t>אופרטור אונארי לעומת אופרטור בינארי</a:t>
            </a:r>
          </a:p>
        </p:txBody>
      </p:sp>
      <p:sp>
        <p:nvSpPr>
          <p:cNvPr id="15363" name="Content Placeholder 2"/>
          <p:cNvSpPr>
            <a:spLocks noGrp="1"/>
          </p:cNvSpPr>
          <p:nvPr>
            <p:ph sz="quarter" idx="4294967295"/>
          </p:nvPr>
        </p:nvSpPr>
        <p:spPr>
          <a:xfrm>
            <a:off x="304800" y="1143000"/>
            <a:ext cx="8534400" cy="5181600"/>
          </a:xfrm>
        </p:spPr>
        <p:txBody>
          <a:bodyPr/>
          <a:lstStyle/>
          <a:p>
            <a:r>
              <a:rPr lang="he-IL" sz="2800" dirty="0" smtClean="0"/>
              <a:t>אופרטור אונארי עובד על משתנה אחד בלבד</a:t>
            </a:r>
          </a:p>
          <a:p>
            <a:pPr lvl="1"/>
            <a:r>
              <a:rPr lang="he-IL" sz="2800" dirty="0" smtClean="0"/>
              <a:t>דוגמאות:</a:t>
            </a:r>
          </a:p>
          <a:p>
            <a:pPr lvl="2"/>
            <a:r>
              <a:rPr lang="he-IL" sz="2400" dirty="0" smtClean="0"/>
              <a:t>אופרטור מינוס: </a:t>
            </a:r>
            <a:r>
              <a:rPr lang="en-US" sz="2400" dirty="0" smtClean="0"/>
              <a:t>-x </a:t>
            </a:r>
            <a:endParaRPr lang="he-IL" sz="2400" dirty="0" smtClean="0"/>
          </a:p>
          <a:p>
            <a:pPr lvl="2"/>
            <a:r>
              <a:rPr lang="he-IL" sz="2400" dirty="0" smtClean="0"/>
              <a:t>אופרטור [ ]: </a:t>
            </a:r>
            <a:r>
              <a:rPr lang="en-US" sz="2400" dirty="0" err="1" smtClean="0"/>
              <a:t>arr</a:t>
            </a:r>
            <a:r>
              <a:rPr lang="en-US" sz="2400" dirty="0" smtClean="0"/>
              <a:t>[i]     </a:t>
            </a:r>
            <a:endParaRPr lang="he-IL" sz="2400" dirty="0" smtClean="0"/>
          </a:p>
          <a:p>
            <a:pPr lvl="2"/>
            <a:r>
              <a:rPr lang="he-IL" sz="2400" dirty="0" smtClean="0"/>
              <a:t>אופרטור ++:</a:t>
            </a:r>
            <a:r>
              <a:rPr lang="en-US" sz="2400" dirty="0" smtClean="0"/>
              <a:t>  </a:t>
            </a:r>
            <a:r>
              <a:rPr lang="he-IL" sz="2400" dirty="0" smtClean="0"/>
              <a:t> </a:t>
            </a:r>
            <a:r>
              <a:rPr lang="en-US" sz="2400" dirty="0" smtClean="0"/>
              <a:t>i++ </a:t>
            </a:r>
          </a:p>
          <a:p>
            <a:endParaRPr lang="he-IL" sz="2800" dirty="0" smtClean="0"/>
          </a:p>
          <a:p>
            <a:r>
              <a:rPr lang="he-IL" sz="2800" dirty="0" smtClean="0"/>
              <a:t>אופרטור בינארי עובד עם 2 משתנים</a:t>
            </a:r>
          </a:p>
          <a:p>
            <a:pPr lvl="1"/>
            <a:r>
              <a:rPr lang="he-IL" sz="2800" dirty="0" smtClean="0"/>
              <a:t>דוגמאות:</a:t>
            </a:r>
          </a:p>
          <a:p>
            <a:pPr lvl="2"/>
            <a:r>
              <a:rPr lang="he-IL" sz="2400" dirty="0" smtClean="0"/>
              <a:t>אופרטור חיבור: </a:t>
            </a:r>
            <a:r>
              <a:rPr lang="en-US" sz="2400" dirty="0" err="1" smtClean="0"/>
              <a:t>x+y</a:t>
            </a:r>
            <a:endParaRPr lang="he-IL" sz="2400" dirty="0" smtClean="0"/>
          </a:p>
          <a:p>
            <a:pPr lvl="2"/>
            <a:r>
              <a:rPr lang="he-IL" sz="2400" dirty="0" smtClean="0"/>
              <a:t>אופרטור השמה: </a:t>
            </a:r>
            <a:r>
              <a:rPr lang="en-US" sz="2400" dirty="0" smtClean="0"/>
              <a:t>x=y</a:t>
            </a:r>
            <a:endParaRPr lang="he-IL" sz="2400" dirty="0" smtClean="0"/>
          </a:p>
        </p:txBody>
      </p:sp>
      <p:sp>
        <p:nvSpPr>
          <p:cNvPr id="15364" name="Footer Placeholder 3"/>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latin typeface="Arial" charset="0"/>
                <a:cs typeface="Arial" charset="0"/>
              </a:rPr>
              <a:t>© Keren Kalif</a:t>
            </a:r>
          </a:p>
        </p:txBody>
      </p:sp>
      <p:sp>
        <p:nvSpPr>
          <p:cNvPr id="5" name="Slide Number Placeholder 4"/>
          <p:cNvSpPr>
            <a:spLocks noGrp="1"/>
          </p:cNvSpPr>
          <p:nvPr>
            <p:ph type="sldNum" sz="quarter" idx="11"/>
          </p:nvPr>
        </p:nvSpPr>
        <p:spPr/>
        <p:txBody>
          <a:bodyPr/>
          <a:lstStyle/>
          <a:p>
            <a:pPr>
              <a:defRPr/>
            </a:pPr>
            <a:fld id="{6CE58332-B932-4330-932B-3ACC871F531E}" type="slidenum">
              <a:rPr lang="he-IL" smtClean="0"/>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he-IL" smtClean="0"/>
              <a:t>סינטקס</a:t>
            </a:r>
          </a:p>
        </p:txBody>
      </p:sp>
      <p:sp>
        <p:nvSpPr>
          <p:cNvPr id="16387" name="Footer Placeholder 3"/>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latin typeface="Arial" charset="0"/>
                <a:cs typeface="Arial" charset="0"/>
              </a:rPr>
              <a:t>© Keren Kalif</a:t>
            </a:r>
          </a:p>
        </p:txBody>
      </p:sp>
      <p:sp>
        <p:nvSpPr>
          <p:cNvPr id="5" name="Slide Number Placeholder 4"/>
          <p:cNvSpPr>
            <a:spLocks noGrp="1"/>
          </p:cNvSpPr>
          <p:nvPr>
            <p:ph type="sldNum" sz="quarter" idx="11"/>
          </p:nvPr>
        </p:nvSpPr>
        <p:spPr/>
        <p:txBody>
          <a:bodyPr/>
          <a:lstStyle/>
          <a:p>
            <a:pPr>
              <a:defRPr/>
            </a:pPr>
            <a:fld id="{9796C633-E1A2-4F35-A5F3-43DBD48B2523}" type="slidenum">
              <a:rPr lang="he-IL" smtClean="0"/>
              <a:pPr>
                <a:defRPr/>
              </a:pPr>
              <a:t>7</a:t>
            </a:fld>
            <a:endParaRPr lang="en-US"/>
          </a:p>
        </p:txBody>
      </p:sp>
      <p:pic>
        <p:nvPicPr>
          <p:cNvPr id="16389" name="Picture 2"/>
          <p:cNvPicPr>
            <a:picLocks noChangeAspect="1" noChangeArrowheads="1"/>
          </p:cNvPicPr>
          <p:nvPr/>
        </p:nvPicPr>
        <p:blipFill>
          <a:blip r:embed="rId2" cstate="print"/>
          <a:srcRect/>
          <a:stretch>
            <a:fillRect/>
          </a:stretch>
        </p:blipFill>
        <p:spPr bwMode="auto">
          <a:xfrm>
            <a:off x="457200" y="1143000"/>
            <a:ext cx="8224838" cy="4800600"/>
          </a:xfrm>
          <a:prstGeom prst="rect">
            <a:avLst/>
          </a:prstGeom>
          <a:noFill/>
          <a:ln w="9525">
            <a:solidFill>
              <a:schemeClr val="accent1"/>
            </a:solidFill>
            <a:miter lim="800000"/>
            <a:headEnd/>
            <a:tailEnd/>
          </a:ln>
        </p:spPr>
      </p:pic>
      <p:sp>
        <p:nvSpPr>
          <p:cNvPr id="7" name="Rectangle 6"/>
          <p:cNvSpPr/>
          <p:nvPr/>
        </p:nvSpPr>
        <p:spPr>
          <a:xfrm>
            <a:off x="1752600" y="3890749"/>
            <a:ext cx="1295400" cy="30480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8" name="Rectangular Callout 7"/>
          <p:cNvSpPr/>
          <p:nvPr/>
        </p:nvSpPr>
        <p:spPr>
          <a:xfrm>
            <a:off x="3429000" y="3505200"/>
            <a:ext cx="1524000" cy="381000"/>
          </a:xfrm>
          <a:prstGeom prst="wedgeRectCallout">
            <a:avLst>
              <a:gd name="adj1" fmla="val -94442"/>
              <a:gd name="adj2" fmla="val 62501"/>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b="1" dirty="0"/>
              <a:t>שם הפונקציה</a:t>
            </a:r>
          </a:p>
        </p:txBody>
      </p:sp>
      <p:sp>
        <p:nvSpPr>
          <p:cNvPr id="9" name="Rectangle 8"/>
          <p:cNvSpPr/>
          <p:nvPr/>
        </p:nvSpPr>
        <p:spPr>
          <a:xfrm>
            <a:off x="3962400" y="1219200"/>
            <a:ext cx="464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b="1" dirty="0"/>
              <a:t>כאשר מעמיסים אופרטור, שם הפונקציה תמיד  יתחיל ב- </a:t>
            </a:r>
            <a:r>
              <a:rPr lang="en-US" b="1" dirty="0"/>
              <a:t>operator</a:t>
            </a:r>
            <a:r>
              <a:rPr lang="he-IL" b="1" dirty="0"/>
              <a:t>, ובשימוש נשתמש רק בסימן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ox(i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ox(i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he-IL" smtClean="0"/>
              <a:t>סינטקס (2)</a:t>
            </a:r>
          </a:p>
        </p:txBody>
      </p:sp>
      <p:sp>
        <p:nvSpPr>
          <p:cNvPr id="3" name="Content Placeholder 2"/>
          <p:cNvSpPr>
            <a:spLocks noGrp="1"/>
          </p:cNvSpPr>
          <p:nvPr>
            <p:ph sz="quarter" idx="4294967295"/>
          </p:nvPr>
        </p:nvSpPr>
        <p:spPr>
          <a:xfrm>
            <a:off x="0" y="1143000"/>
            <a:ext cx="8839200" cy="5181600"/>
          </a:xfrm>
        </p:spPr>
        <p:txBody>
          <a:bodyPr/>
          <a:lstStyle/>
          <a:p>
            <a:r>
              <a:rPr lang="he-IL" dirty="0" smtClean="0"/>
              <a:t>כדי לקבוע מהי חתימת הפונקציה המדוייקת, נבצע תמיד השוואה ל- </a:t>
            </a:r>
            <a:r>
              <a:rPr lang="en-US" dirty="0" err="1" smtClean="0"/>
              <a:t>int</a:t>
            </a:r>
            <a:r>
              <a:rPr lang="he-IL" dirty="0" smtClean="0"/>
              <a:t>:</a:t>
            </a:r>
            <a:endParaRPr lang="en-US" dirty="0" smtClean="0"/>
          </a:p>
          <a:p>
            <a:pPr algn="ctr">
              <a:buFont typeface="Wingdings 2" pitchFamily="18" charset="2"/>
              <a:buNone/>
            </a:pPr>
            <a:r>
              <a:rPr lang="en-US" dirty="0" smtClean="0"/>
              <a:t>X = Y + Z</a:t>
            </a:r>
          </a:p>
          <a:p>
            <a:r>
              <a:rPr lang="he-IL" dirty="0" smtClean="0"/>
              <a:t>בעקבות פעולה זו:</a:t>
            </a:r>
          </a:p>
          <a:p>
            <a:pPr lvl="1"/>
            <a:r>
              <a:rPr lang="he-IL" dirty="0" smtClean="0"/>
              <a:t>הפונקציה מחזירה ערך חדש </a:t>
            </a:r>
            <a:r>
              <a:rPr lang="en-US" dirty="0" smtClean="0"/>
              <a:t>X</a:t>
            </a:r>
            <a:r>
              <a:rPr lang="he-IL" dirty="0" smtClean="0"/>
              <a:t>, שהוא החיבור בין </a:t>
            </a:r>
            <a:r>
              <a:rPr lang="en-US" dirty="0" smtClean="0"/>
              <a:t>Y</a:t>
            </a:r>
            <a:r>
              <a:rPr lang="he-IL" dirty="0" smtClean="0"/>
              <a:t> ל- </a:t>
            </a:r>
            <a:r>
              <a:rPr lang="en-US" dirty="0" smtClean="0"/>
              <a:t>Z</a:t>
            </a:r>
            <a:r>
              <a:rPr lang="he-IL" dirty="0" smtClean="0"/>
              <a:t>, לכן הפונקציה צריכה להחזיר ערך חדש</a:t>
            </a:r>
            <a:r>
              <a:rPr lang="en-US" dirty="0" smtClean="0"/>
              <a:t> </a:t>
            </a:r>
            <a:r>
              <a:rPr lang="he-IL" dirty="0" smtClean="0"/>
              <a:t> ולכן </a:t>
            </a:r>
            <a:r>
              <a:rPr lang="en-US" dirty="0" smtClean="0"/>
              <a:t>by value</a:t>
            </a:r>
            <a:endParaRPr lang="he-IL" dirty="0" smtClean="0"/>
          </a:p>
          <a:p>
            <a:pPr lvl="1"/>
            <a:r>
              <a:rPr lang="he-IL" dirty="0" smtClean="0"/>
              <a:t>האובייקט המפעיל </a:t>
            </a:r>
            <a:r>
              <a:rPr lang="en-US" dirty="0" smtClean="0"/>
              <a:t>Y</a:t>
            </a:r>
            <a:r>
              <a:rPr lang="he-IL" dirty="0" smtClean="0"/>
              <a:t> לא השתנה, לכן הפונקציה תהייה </a:t>
            </a:r>
            <a:r>
              <a:rPr lang="en-US" dirty="0" err="1" smtClean="0"/>
              <a:t>const</a:t>
            </a:r>
            <a:endParaRPr lang="he-IL" dirty="0" smtClean="0"/>
          </a:p>
          <a:p>
            <a:pPr lvl="1"/>
            <a:r>
              <a:rPr lang="he-IL" dirty="0" smtClean="0"/>
              <a:t>הפרמטר </a:t>
            </a:r>
            <a:r>
              <a:rPr lang="en-US" dirty="0" smtClean="0"/>
              <a:t>Z</a:t>
            </a:r>
            <a:r>
              <a:rPr lang="he-IL" dirty="0" smtClean="0"/>
              <a:t> לא השתנה, לכן הוא יהיה </a:t>
            </a:r>
            <a:r>
              <a:rPr lang="en-US" dirty="0" err="1" smtClean="0"/>
              <a:t>const</a:t>
            </a:r>
            <a:r>
              <a:rPr lang="he-IL" dirty="0" smtClean="0"/>
              <a:t> ו- </a:t>
            </a:r>
            <a:r>
              <a:rPr lang="en-US" dirty="0" smtClean="0"/>
              <a:t>by ref</a:t>
            </a:r>
            <a:endParaRPr lang="he-IL" dirty="0" smtClean="0"/>
          </a:p>
          <a:p>
            <a:endParaRPr lang="he-IL" dirty="0" smtClean="0"/>
          </a:p>
        </p:txBody>
      </p:sp>
      <p:sp>
        <p:nvSpPr>
          <p:cNvPr id="17412" name="Footer Placeholder 3"/>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latin typeface="Arial" charset="0"/>
                <a:cs typeface="Arial" charset="0"/>
              </a:rPr>
              <a:t>© Keren Kalif</a:t>
            </a:r>
          </a:p>
        </p:txBody>
      </p:sp>
      <p:sp>
        <p:nvSpPr>
          <p:cNvPr id="5" name="Slide Number Placeholder 4"/>
          <p:cNvSpPr>
            <a:spLocks noGrp="1"/>
          </p:cNvSpPr>
          <p:nvPr>
            <p:ph type="sldNum" sz="quarter" idx="11"/>
          </p:nvPr>
        </p:nvSpPr>
        <p:spPr/>
        <p:txBody>
          <a:bodyPr/>
          <a:lstStyle/>
          <a:p>
            <a:pPr>
              <a:defRPr/>
            </a:pPr>
            <a:fld id="{D5C78749-1601-4C69-8B2F-EF3D351D753F}" type="slidenum">
              <a:rPr lang="he-IL" smtClean="0"/>
              <a:pPr>
                <a:defRPr/>
              </a:pPr>
              <a:t>8</a:t>
            </a:fld>
            <a:endParaRPr lang="en-US"/>
          </a:p>
        </p:txBody>
      </p:sp>
      <p:sp>
        <p:nvSpPr>
          <p:cNvPr id="6" name="Rectangular Callout 5"/>
          <p:cNvSpPr/>
          <p:nvPr/>
        </p:nvSpPr>
        <p:spPr>
          <a:xfrm>
            <a:off x="4495800" y="1600200"/>
            <a:ext cx="1600200" cy="381000"/>
          </a:xfrm>
          <a:prstGeom prst="wedgeRectCallout">
            <a:avLst>
              <a:gd name="adj1" fmla="val -48141"/>
              <a:gd name="adj2" fmla="val 81855"/>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b="1" dirty="0"/>
              <a:t>אובייקט מפעיל</a:t>
            </a:r>
          </a:p>
        </p:txBody>
      </p:sp>
      <p:sp>
        <p:nvSpPr>
          <p:cNvPr id="7" name="Rectangular Callout 6"/>
          <p:cNvSpPr/>
          <p:nvPr/>
        </p:nvSpPr>
        <p:spPr>
          <a:xfrm>
            <a:off x="6172200" y="1600200"/>
            <a:ext cx="914400" cy="381000"/>
          </a:xfrm>
          <a:prstGeom prst="wedgeRectCallout">
            <a:avLst>
              <a:gd name="adj1" fmla="val -197130"/>
              <a:gd name="adj2" fmla="val 10508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b="1" dirty="0"/>
              <a:t>השיטה</a:t>
            </a:r>
          </a:p>
        </p:txBody>
      </p:sp>
      <p:sp>
        <p:nvSpPr>
          <p:cNvPr id="8" name="Rectangular Callout 7"/>
          <p:cNvSpPr/>
          <p:nvPr/>
        </p:nvSpPr>
        <p:spPr>
          <a:xfrm>
            <a:off x="5638800" y="2057400"/>
            <a:ext cx="1066800" cy="381000"/>
          </a:xfrm>
          <a:prstGeom prst="wedgeRectCallout">
            <a:avLst>
              <a:gd name="adj1" fmla="val -92066"/>
              <a:gd name="adj2" fmla="val 12177"/>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b="1" dirty="0"/>
              <a:t>הפרמטר</a:t>
            </a:r>
          </a:p>
        </p:txBody>
      </p:sp>
      <p:sp>
        <p:nvSpPr>
          <p:cNvPr id="9" name="Rectangular Callout 8"/>
          <p:cNvSpPr/>
          <p:nvPr/>
        </p:nvSpPr>
        <p:spPr>
          <a:xfrm>
            <a:off x="2286000" y="1676400"/>
            <a:ext cx="1600200" cy="381000"/>
          </a:xfrm>
          <a:prstGeom prst="wedgeRectCallout">
            <a:avLst>
              <a:gd name="adj1" fmla="val 51398"/>
              <a:gd name="adj2" fmla="val 81855"/>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b="1" dirty="0"/>
              <a:t>הערך המוחזר</a:t>
            </a:r>
          </a:p>
        </p:txBody>
      </p:sp>
      <p:pic>
        <p:nvPicPr>
          <p:cNvPr id="30722" name="Picture 2"/>
          <p:cNvPicPr>
            <a:picLocks noChangeAspect="1" noChangeArrowheads="1"/>
          </p:cNvPicPr>
          <p:nvPr/>
        </p:nvPicPr>
        <p:blipFill>
          <a:blip r:embed="rId2" cstate="print"/>
          <a:srcRect/>
          <a:stretch>
            <a:fillRect/>
          </a:stretch>
        </p:blipFill>
        <p:spPr bwMode="auto">
          <a:xfrm>
            <a:off x="76200" y="5029200"/>
            <a:ext cx="8870950" cy="525463"/>
          </a:xfrm>
          <a:prstGeom prst="rect">
            <a:avLst/>
          </a:prstGeom>
          <a:noFill/>
          <a:ln w="9525">
            <a:noFill/>
            <a:miter lim="800000"/>
            <a:headEnd/>
            <a:tailEnd/>
          </a:ln>
        </p:spPr>
      </p:pic>
      <p:sp>
        <p:nvSpPr>
          <p:cNvPr id="11" name="Rectangle 10"/>
          <p:cNvSpPr/>
          <p:nvPr/>
        </p:nvSpPr>
        <p:spPr>
          <a:xfrm>
            <a:off x="152400" y="5181600"/>
            <a:ext cx="1295400" cy="30480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2" name="Rectangle 11"/>
          <p:cNvSpPr/>
          <p:nvPr/>
        </p:nvSpPr>
        <p:spPr>
          <a:xfrm>
            <a:off x="7620000" y="5181600"/>
            <a:ext cx="1295400" cy="30480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3" name="Rectangle 12"/>
          <p:cNvSpPr/>
          <p:nvPr/>
        </p:nvSpPr>
        <p:spPr>
          <a:xfrm>
            <a:off x="3581400" y="5181600"/>
            <a:ext cx="1143000" cy="30480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4" name="Rectangle 13"/>
          <p:cNvSpPr/>
          <p:nvPr/>
        </p:nvSpPr>
        <p:spPr>
          <a:xfrm>
            <a:off x="5867400" y="5181600"/>
            <a:ext cx="304800" cy="30480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in)">
                                      <p:cBhvr>
                                        <p:cTn id="10" dur="500"/>
                                        <p:tgtEl>
                                          <p:spTgt spid="7"/>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ox(in)">
                                      <p:cBhvr>
                                        <p:cTn id="13" dur="500"/>
                                        <p:tgtEl>
                                          <p:spTgt spid="8"/>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ox(in)">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ox(in)">
                                      <p:cBhvr>
                                        <p:cTn id="21" dur="500"/>
                                        <p:tgtEl>
                                          <p:spTgt spid="3">
                                            <p:txEl>
                                              <p:pRg st="2" end="2"/>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box(in)">
                                      <p:cBhvr>
                                        <p:cTn id="24" dur="500"/>
                                        <p:tgtEl>
                                          <p:spTgt spid="3">
                                            <p:txEl>
                                              <p:pRg st="3" end="3"/>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ox(in)">
                                      <p:cBhvr>
                                        <p:cTn id="30" dur="500"/>
                                        <p:tgtEl>
                                          <p:spTgt spid="3">
                                            <p:txEl>
                                              <p:pRg st="5" end="5"/>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30722"/>
                                        </p:tgtEl>
                                        <p:attrNameLst>
                                          <p:attrName>style.visibility</p:attrName>
                                        </p:attrNameLst>
                                      </p:cBhvr>
                                      <p:to>
                                        <p:strVal val="visible"/>
                                      </p:to>
                                    </p:set>
                                    <p:animEffect transition="in" filter="box(in)">
                                      <p:cBhvr>
                                        <p:cTn id="33" dur="500"/>
                                        <p:tgtEl>
                                          <p:spTgt spid="30722"/>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mph" presetSubtype="1" nodeType="clickEffect">
                                  <p:stCondLst>
                                    <p:cond delay="0"/>
                                  </p:stCondLst>
                                  <p:endCondLst>
                                    <p:cond evt="onNext" delay="0">
                                      <p:tgtEl>
                                        <p:sldTgt/>
                                      </p:tgtEl>
                                    </p:cond>
                                  </p:endCondLst>
                                  <p:childTnLst>
                                    <p:set>
                                      <p:cBhvr override="childStyle">
                                        <p:cTn id="37" dur="indefinite"/>
                                        <p:tgtEl>
                                          <p:spTgt spid="3">
                                            <p:txEl>
                                              <p:pRg st="3" end="3"/>
                                            </p:txEl>
                                          </p:spTgt>
                                        </p:tgtEl>
                                        <p:attrNameLst>
                                          <p:attrName>style.fontStyle</p:attrName>
                                        </p:attrNameLst>
                                      </p:cBhvr>
                                      <p:to>
                                        <p:strVal val="normal"/>
                                      </p:to>
                                    </p:set>
                                    <p:set>
                                      <p:cBhvr override="childStyle">
                                        <p:cTn id="38" dur="indefinite"/>
                                        <p:tgtEl>
                                          <p:spTgt spid="3">
                                            <p:txEl>
                                              <p:pRg st="3" end="3"/>
                                            </p:txEl>
                                          </p:spTgt>
                                        </p:tgtEl>
                                        <p:attrNameLst>
                                          <p:attrName>style.fontWeight</p:attrName>
                                        </p:attrNameLst>
                                      </p:cBhvr>
                                      <p:to>
                                        <p:strVal val="bold"/>
                                      </p:to>
                                    </p:set>
                                    <p:set>
                                      <p:cBhvr override="childStyle">
                                        <p:cTn id="39" dur="indefinite"/>
                                        <p:tgtEl>
                                          <p:spTgt spid="3">
                                            <p:txEl>
                                              <p:pRg st="3" end="3"/>
                                            </p:txEl>
                                          </p:spTgt>
                                        </p:tgtEl>
                                        <p:attrNameLst>
                                          <p:attrName>style.textDecorationUnderline</p:attrName>
                                        </p:attrNameLst>
                                      </p:cBhvr>
                                      <p:to>
                                        <p:strVal val="false"/>
                                      </p:to>
                                    </p:set>
                                  </p:childTnLst>
                                </p:cTn>
                              </p:par>
                              <p:par>
                                <p:cTn id="40" presetID="4" presetClass="entr" presetSubtype="16"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ox(in)">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mph" presetSubtype="1" nodeType="clickEffect">
                                  <p:stCondLst>
                                    <p:cond delay="0"/>
                                  </p:stCondLst>
                                  <p:endCondLst>
                                    <p:cond evt="onNext" delay="0">
                                      <p:tgtEl>
                                        <p:sldTgt/>
                                      </p:tgtEl>
                                    </p:cond>
                                  </p:endCondLst>
                                  <p:childTnLst>
                                    <p:set>
                                      <p:cBhvr override="childStyle">
                                        <p:cTn id="46" dur="indefinite"/>
                                        <p:tgtEl>
                                          <p:spTgt spid="3">
                                            <p:txEl>
                                              <p:pRg st="4" end="4"/>
                                            </p:txEl>
                                          </p:spTgt>
                                        </p:tgtEl>
                                        <p:attrNameLst>
                                          <p:attrName>style.fontStyle</p:attrName>
                                        </p:attrNameLst>
                                      </p:cBhvr>
                                      <p:to>
                                        <p:strVal val="normal"/>
                                      </p:to>
                                    </p:set>
                                    <p:set>
                                      <p:cBhvr override="childStyle">
                                        <p:cTn id="47" dur="indefinite"/>
                                        <p:tgtEl>
                                          <p:spTgt spid="3">
                                            <p:txEl>
                                              <p:pRg st="4" end="4"/>
                                            </p:txEl>
                                          </p:spTgt>
                                        </p:tgtEl>
                                        <p:attrNameLst>
                                          <p:attrName>style.fontWeight</p:attrName>
                                        </p:attrNameLst>
                                      </p:cBhvr>
                                      <p:to>
                                        <p:strVal val="bold"/>
                                      </p:to>
                                    </p:set>
                                    <p:set>
                                      <p:cBhvr override="childStyle">
                                        <p:cTn id="48" dur="indefinite"/>
                                        <p:tgtEl>
                                          <p:spTgt spid="3">
                                            <p:txEl>
                                              <p:pRg st="4" end="4"/>
                                            </p:txEl>
                                          </p:spTgt>
                                        </p:tgtEl>
                                        <p:attrNameLst>
                                          <p:attrName>style.textDecorationUnderline</p:attrName>
                                        </p:attrNameLst>
                                      </p:cBhvr>
                                      <p:to>
                                        <p:strVal val="false"/>
                                      </p:to>
                                    </p:set>
                                  </p:childTnLst>
                                </p:cTn>
                              </p:par>
                              <p:par>
                                <p:cTn id="49" presetID="4" presetClass="entr" presetSubtype="16"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box(in)">
                                      <p:cBhvr>
                                        <p:cTn id="51" dur="500"/>
                                        <p:tgtEl>
                                          <p:spTgt spid="12"/>
                                        </p:tgtEl>
                                      </p:cBhvr>
                                    </p:animEffect>
                                  </p:childTnLst>
                                </p:cTn>
                              </p:par>
                              <p:par>
                                <p:cTn id="52" presetID="4" presetClass="exit" presetSubtype="16" fill="hold" grpId="1" nodeType="withEffect">
                                  <p:stCondLst>
                                    <p:cond delay="0"/>
                                  </p:stCondLst>
                                  <p:childTnLst>
                                    <p:animEffect transition="out" filter="box(in)">
                                      <p:cBhvr>
                                        <p:cTn id="53" dur="500"/>
                                        <p:tgtEl>
                                          <p:spTgt spid="11"/>
                                        </p:tgtEl>
                                      </p:cBhvr>
                                    </p:animEffect>
                                    <p:set>
                                      <p:cBhvr>
                                        <p:cTn id="54" dur="1" fill="hold">
                                          <p:stCondLst>
                                            <p:cond delay="499"/>
                                          </p:stCondLst>
                                        </p:cTn>
                                        <p:tgtEl>
                                          <p:spTgt spid="1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5" presetClass="emph" presetSubtype="1" nodeType="clickEffect">
                                  <p:stCondLst>
                                    <p:cond delay="0"/>
                                  </p:stCondLst>
                                  <p:endCondLst>
                                    <p:cond evt="onNext" delay="0">
                                      <p:tgtEl>
                                        <p:sldTgt/>
                                      </p:tgtEl>
                                    </p:cond>
                                  </p:endCondLst>
                                  <p:childTnLst>
                                    <p:set>
                                      <p:cBhvr override="childStyle">
                                        <p:cTn id="58" dur="indefinite"/>
                                        <p:tgtEl>
                                          <p:spTgt spid="3">
                                            <p:txEl>
                                              <p:pRg st="5" end="5"/>
                                            </p:txEl>
                                          </p:spTgt>
                                        </p:tgtEl>
                                        <p:attrNameLst>
                                          <p:attrName>style.fontStyle</p:attrName>
                                        </p:attrNameLst>
                                      </p:cBhvr>
                                      <p:to>
                                        <p:strVal val="normal"/>
                                      </p:to>
                                    </p:set>
                                    <p:set>
                                      <p:cBhvr override="childStyle">
                                        <p:cTn id="59" dur="indefinite"/>
                                        <p:tgtEl>
                                          <p:spTgt spid="3">
                                            <p:txEl>
                                              <p:pRg st="5" end="5"/>
                                            </p:txEl>
                                          </p:spTgt>
                                        </p:tgtEl>
                                        <p:attrNameLst>
                                          <p:attrName>style.fontWeight</p:attrName>
                                        </p:attrNameLst>
                                      </p:cBhvr>
                                      <p:to>
                                        <p:strVal val="bold"/>
                                      </p:to>
                                    </p:set>
                                    <p:set>
                                      <p:cBhvr override="childStyle">
                                        <p:cTn id="60" dur="indefinite"/>
                                        <p:tgtEl>
                                          <p:spTgt spid="3">
                                            <p:txEl>
                                              <p:pRg st="5" end="5"/>
                                            </p:txEl>
                                          </p:spTgt>
                                        </p:tgtEl>
                                        <p:attrNameLst>
                                          <p:attrName>style.textDecorationUnderline</p:attrName>
                                        </p:attrNameLst>
                                      </p:cBhvr>
                                      <p:to>
                                        <p:strVal val="false"/>
                                      </p:to>
                                    </p:set>
                                  </p:childTnLst>
                                </p:cTn>
                              </p:par>
                              <p:par>
                                <p:cTn id="61" presetID="4" presetClass="exit" presetSubtype="16" fill="hold" grpId="1" nodeType="withEffect">
                                  <p:stCondLst>
                                    <p:cond delay="0"/>
                                  </p:stCondLst>
                                  <p:childTnLst>
                                    <p:animEffect transition="out" filter="box(in)">
                                      <p:cBhvr>
                                        <p:cTn id="62" dur="500"/>
                                        <p:tgtEl>
                                          <p:spTgt spid="12"/>
                                        </p:tgtEl>
                                      </p:cBhvr>
                                    </p:animEffect>
                                    <p:set>
                                      <p:cBhvr>
                                        <p:cTn id="63" dur="1" fill="hold">
                                          <p:stCondLst>
                                            <p:cond delay="499"/>
                                          </p:stCondLst>
                                        </p:cTn>
                                        <p:tgtEl>
                                          <p:spTgt spid="12"/>
                                        </p:tgtEl>
                                        <p:attrNameLst>
                                          <p:attrName>style.visibility</p:attrName>
                                        </p:attrNameLst>
                                      </p:cBhvr>
                                      <p:to>
                                        <p:strVal val="hidden"/>
                                      </p:to>
                                    </p:set>
                                  </p:childTnLst>
                                </p:cTn>
                              </p:par>
                              <p:par>
                                <p:cTn id="64" presetID="4" presetClass="entr" presetSubtype="16" fill="hold" grpId="0" nodeType="with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box(in)">
                                      <p:cBhvr>
                                        <p:cTn id="66" dur="500"/>
                                        <p:tgtEl>
                                          <p:spTgt spid="13"/>
                                        </p:tgtEl>
                                      </p:cBhvr>
                                    </p:animEffect>
                                  </p:childTnLst>
                                </p:cTn>
                              </p:par>
                              <p:par>
                                <p:cTn id="67" presetID="4" presetClass="entr" presetSubtype="16"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box(in)">
                                      <p:cBhvr>
                                        <p:cTn id="69" dur="500"/>
                                        <p:tgtEl>
                                          <p:spTgt spid="14"/>
                                        </p:tgtEl>
                                      </p:cBhvr>
                                    </p:animEffect>
                                  </p:childTnLst>
                                </p:cTn>
                              </p:par>
                            </p:childTnLst>
                          </p:cTn>
                        </p:par>
                      </p:childTnLst>
                    </p:cTn>
                  </p:par>
                  <p:par>
                    <p:cTn id="70" fill="hold">
                      <p:stCondLst>
                        <p:cond delay="indefinite"/>
                      </p:stCondLst>
                      <p:childTnLst>
                        <p:par>
                          <p:cTn id="71" fill="hold">
                            <p:stCondLst>
                              <p:cond delay="0"/>
                            </p:stCondLst>
                            <p:childTnLst>
                              <p:par>
                                <p:cTn id="72" presetID="4" presetClass="exit" presetSubtype="16" fill="hold" grpId="1" nodeType="clickEffect">
                                  <p:stCondLst>
                                    <p:cond delay="0"/>
                                  </p:stCondLst>
                                  <p:childTnLst>
                                    <p:animEffect transition="out" filter="box(in)">
                                      <p:cBhvr>
                                        <p:cTn id="73" dur="500"/>
                                        <p:tgtEl>
                                          <p:spTgt spid="13"/>
                                        </p:tgtEl>
                                      </p:cBhvr>
                                    </p:animEffect>
                                    <p:set>
                                      <p:cBhvr>
                                        <p:cTn id="74" dur="1" fill="hold">
                                          <p:stCondLst>
                                            <p:cond delay="499"/>
                                          </p:stCondLst>
                                        </p:cTn>
                                        <p:tgtEl>
                                          <p:spTgt spid="13"/>
                                        </p:tgtEl>
                                        <p:attrNameLst>
                                          <p:attrName>style.visibility</p:attrName>
                                        </p:attrNameLst>
                                      </p:cBhvr>
                                      <p:to>
                                        <p:strVal val="hidden"/>
                                      </p:to>
                                    </p:set>
                                  </p:childTnLst>
                                </p:cTn>
                              </p:par>
                              <p:par>
                                <p:cTn id="75" presetID="4" presetClass="exit" presetSubtype="16" fill="hold" grpId="1" nodeType="withEffect">
                                  <p:stCondLst>
                                    <p:cond delay="0"/>
                                  </p:stCondLst>
                                  <p:childTnLst>
                                    <p:animEffect transition="out" filter="box(in)">
                                      <p:cBhvr>
                                        <p:cTn id="76" dur="500"/>
                                        <p:tgtEl>
                                          <p:spTgt spid="14"/>
                                        </p:tgtEl>
                                      </p:cBhvr>
                                    </p:animEffect>
                                    <p:set>
                                      <p:cBhvr>
                                        <p:cTn id="77"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P spid="11" grpId="1" animBg="1"/>
      <p:bldP spid="12" grpId="0" animBg="1"/>
      <p:bldP spid="12" grpId="1" animBg="1"/>
      <p:bldP spid="13" grpId="0" animBg="1"/>
      <p:bldP spid="13" grpId="1" animBg="1"/>
      <p:bldP spid="14" grpId="0" animBg="1"/>
      <p:bldP spid="14"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he-IL" smtClean="0"/>
              <a:t>העמסת פונקציות להעמסת אופרטור</a:t>
            </a:r>
          </a:p>
        </p:txBody>
      </p:sp>
      <p:sp>
        <p:nvSpPr>
          <p:cNvPr id="18435" name="Footer Placeholder 3"/>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latin typeface="Arial" charset="0"/>
                <a:cs typeface="Arial" charset="0"/>
              </a:rPr>
              <a:t>© Keren Kalif</a:t>
            </a:r>
          </a:p>
        </p:txBody>
      </p:sp>
      <p:sp>
        <p:nvSpPr>
          <p:cNvPr id="5" name="Slide Number Placeholder 4"/>
          <p:cNvSpPr>
            <a:spLocks noGrp="1"/>
          </p:cNvSpPr>
          <p:nvPr>
            <p:ph type="sldNum" sz="quarter" idx="11"/>
          </p:nvPr>
        </p:nvSpPr>
        <p:spPr/>
        <p:txBody>
          <a:bodyPr/>
          <a:lstStyle/>
          <a:p>
            <a:pPr>
              <a:defRPr/>
            </a:pPr>
            <a:fld id="{5030CD5C-05E9-455B-8213-B3CAFC7DB753}" type="slidenum">
              <a:rPr lang="he-IL" smtClean="0"/>
              <a:pPr>
                <a:defRPr/>
              </a:pPr>
              <a:t>9</a:t>
            </a:fld>
            <a:endParaRPr lang="en-US"/>
          </a:p>
        </p:txBody>
      </p:sp>
      <p:pic>
        <p:nvPicPr>
          <p:cNvPr id="18437" name="Picture 2"/>
          <p:cNvPicPr>
            <a:picLocks noChangeAspect="1" noChangeArrowheads="1"/>
          </p:cNvPicPr>
          <p:nvPr/>
        </p:nvPicPr>
        <p:blipFill>
          <a:blip r:embed="rId2" cstate="print"/>
          <a:srcRect/>
          <a:stretch>
            <a:fillRect/>
          </a:stretch>
        </p:blipFill>
        <p:spPr bwMode="auto">
          <a:xfrm>
            <a:off x="152400" y="914400"/>
            <a:ext cx="7061200" cy="5257800"/>
          </a:xfrm>
          <a:prstGeom prst="rect">
            <a:avLst/>
          </a:prstGeom>
          <a:noFill/>
          <a:ln w="9525">
            <a:solidFill>
              <a:schemeClr val="accent1"/>
            </a:solidFill>
            <a:miter lim="800000"/>
            <a:headEnd/>
            <a:tailEnd/>
          </a:ln>
        </p:spPr>
      </p:pic>
      <p:pic>
        <p:nvPicPr>
          <p:cNvPr id="31747" name="Picture 3"/>
          <p:cNvPicPr>
            <a:picLocks noChangeAspect="1" noChangeArrowheads="1"/>
          </p:cNvPicPr>
          <p:nvPr/>
        </p:nvPicPr>
        <p:blipFill>
          <a:blip r:embed="rId3" cstate="print"/>
          <a:srcRect/>
          <a:stretch>
            <a:fillRect/>
          </a:stretch>
        </p:blipFill>
        <p:spPr bwMode="auto">
          <a:xfrm>
            <a:off x="5715000" y="1143000"/>
            <a:ext cx="3048000" cy="2373313"/>
          </a:xfrm>
          <a:prstGeom prst="rect">
            <a:avLst/>
          </a:prstGeom>
          <a:noFill/>
          <a:ln w="9525">
            <a:solidFill>
              <a:schemeClr val="accent1"/>
            </a:solidFill>
            <a:miter lim="800000"/>
            <a:headEnd/>
            <a:tailEnd/>
          </a:ln>
        </p:spPr>
      </p:pic>
      <p:sp>
        <p:nvSpPr>
          <p:cNvPr id="8" name="Rectangle 7"/>
          <p:cNvSpPr/>
          <p:nvPr/>
        </p:nvSpPr>
        <p:spPr>
          <a:xfrm>
            <a:off x="609600" y="3276600"/>
            <a:ext cx="4724400" cy="30480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9" name="Rectangle 8"/>
          <p:cNvSpPr/>
          <p:nvPr/>
        </p:nvSpPr>
        <p:spPr>
          <a:xfrm>
            <a:off x="609600" y="4495800"/>
            <a:ext cx="3505200" cy="30480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0" name="Rectangle 9"/>
          <p:cNvSpPr/>
          <p:nvPr/>
        </p:nvSpPr>
        <p:spPr>
          <a:xfrm>
            <a:off x="2438400" y="4343400"/>
            <a:ext cx="990600" cy="609600"/>
          </a:xfrm>
          <a:prstGeom prst="rect">
            <a:avLst/>
          </a:prstGeom>
          <a:noFill/>
          <a:ln w="317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1" name="Rectangle 10"/>
          <p:cNvSpPr/>
          <p:nvPr/>
        </p:nvSpPr>
        <p:spPr>
          <a:xfrm>
            <a:off x="2438400" y="3124200"/>
            <a:ext cx="2209800" cy="609600"/>
          </a:xfrm>
          <a:prstGeom prst="rect">
            <a:avLst/>
          </a:prstGeom>
          <a:noFill/>
          <a:ln w="317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2" name="Rectangle 11"/>
          <p:cNvSpPr/>
          <p:nvPr/>
        </p:nvSpPr>
        <p:spPr>
          <a:xfrm>
            <a:off x="7620000" y="1981200"/>
            <a:ext cx="914400" cy="30480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4" name="Rectangular Callout 13"/>
          <p:cNvSpPr/>
          <p:nvPr/>
        </p:nvSpPr>
        <p:spPr>
          <a:xfrm>
            <a:off x="6019800" y="4343400"/>
            <a:ext cx="2057400" cy="381000"/>
          </a:xfrm>
          <a:prstGeom prst="wedgeRectCallout">
            <a:avLst>
              <a:gd name="adj1" fmla="val -84632"/>
              <a:gd name="adj2" fmla="val -243307"/>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he-IL" b="1" dirty="0"/>
              <a:t>העמסת אופרטור</a:t>
            </a:r>
          </a:p>
        </p:txBody>
      </p:sp>
      <p:pic>
        <p:nvPicPr>
          <p:cNvPr id="31748" name="Picture 4"/>
          <p:cNvPicPr>
            <a:picLocks noChangeAspect="1" noChangeArrowheads="1"/>
          </p:cNvPicPr>
          <p:nvPr/>
        </p:nvPicPr>
        <p:blipFill>
          <a:blip r:embed="rId4" cstate="print"/>
          <a:srcRect/>
          <a:stretch>
            <a:fillRect/>
          </a:stretch>
        </p:blipFill>
        <p:spPr bwMode="auto">
          <a:xfrm>
            <a:off x="5791200" y="3657600"/>
            <a:ext cx="3084513" cy="376238"/>
          </a:xfrm>
          <a:prstGeom prst="rect">
            <a:avLst/>
          </a:prstGeom>
          <a:noFill/>
          <a:ln w="9525">
            <a:noFill/>
            <a:miter lim="800000"/>
            <a:headEnd/>
            <a:tailEnd/>
          </a:ln>
        </p:spPr>
      </p:pic>
      <p:sp>
        <p:nvSpPr>
          <p:cNvPr id="15" name="Rectangular Callout 14"/>
          <p:cNvSpPr/>
          <p:nvPr/>
        </p:nvSpPr>
        <p:spPr>
          <a:xfrm>
            <a:off x="6019800" y="4343400"/>
            <a:ext cx="2057400" cy="381000"/>
          </a:xfrm>
          <a:prstGeom prst="wedgeRectCallout">
            <a:avLst>
              <a:gd name="adj1" fmla="val -138396"/>
              <a:gd name="adj2" fmla="val 16048"/>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he-IL" b="1" dirty="0"/>
              <a:t>העמסת אופרטור</a:t>
            </a:r>
          </a:p>
        </p:txBody>
      </p:sp>
      <p:sp>
        <p:nvSpPr>
          <p:cNvPr id="16" name="Rectangular Callout 15"/>
          <p:cNvSpPr/>
          <p:nvPr/>
        </p:nvSpPr>
        <p:spPr>
          <a:xfrm>
            <a:off x="4800600" y="4953000"/>
            <a:ext cx="2057400" cy="381000"/>
          </a:xfrm>
          <a:prstGeom prst="wedgeRectCallout">
            <a:avLst>
              <a:gd name="adj1" fmla="val -82482"/>
              <a:gd name="adj2" fmla="val -402017"/>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he-IL" b="1" dirty="0"/>
              <a:t>העמסת פונקציה</a:t>
            </a:r>
          </a:p>
        </p:txBody>
      </p:sp>
      <p:sp>
        <p:nvSpPr>
          <p:cNvPr id="17" name="Rectangular Callout 16"/>
          <p:cNvSpPr/>
          <p:nvPr/>
        </p:nvSpPr>
        <p:spPr>
          <a:xfrm>
            <a:off x="4800600" y="4953000"/>
            <a:ext cx="2057400" cy="381000"/>
          </a:xfrm>
          <a:prstGeom prst="wedgeRectCallout">
            <a:avLst>
              <a:gd name="adj1" fmla="val -138396"/>
              <a:gd name="adj2" fmla="val -88469"/>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he-IL" b="1" dirty="0">
                <a:solidFill>
                  <a:schemeClr val="tx1"/>
                </a:solidFill>
              </a:rPr>
              <a:t>העמסת פונקציה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ox(in)">
                                      <p:cBhvr>
                                        <p:cTn id="10" dur="500"/>
                                        <p:tgtEl>
                                          <p:spTgt spid="8"/>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ox(in)">
                                      <p:cBhvr>
                                        <p:cTn id="13" dur="500"/>
                                        <p:tgtEl>
                                          <p:spTgt spid="15"/>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ox(in)">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ox(in)">
                                      <p:cBhvr>
                                        <p:cTn id="21" dur="500"/>
                                        <p:tgtEl>
                                          <p:spTgt spid="11"/>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ox(in)">
                                      <p:cBhvr>
                                        <p:cTn id="24" dur="500"/>
                                        <p:tgtEl>
                                          <p:spTgt spid="10"/>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ox(in)">
                                      <p:cBhvr>
                                        <p:cTn id="27" dur="500"/>
                                        <p:tgtEl>
                                          <p:spTgt spid="16"/>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box(in)">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31747"/>
                                        </p:tgtEl>
                                        <p:attrNameLst>
                                          <p:attrName>style.visibility</p:attrName>
                                        </p:attrNameLst>
                                      </p:cBhvr>
                                      <p:to>
                                        <p:strVal val="visible"/>
                                      </p:to>
                                    </p:set>
                                    <p:animEffect transition="in" filter="box(in)">
                                      <p:cBhvr>
                                        <p:cTn id="35" dur="500"/>
                                        <p:tgtEl>
                                          <p:spTgt spid="31747"/>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box(in)">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31748"/>
                                        </p:tgtEl>
                                        <p:attrNameLst>
                                          <p:attrName>style.visibility</p:attrName>
                                        </p:attrNameLst>
                                      </p:cBhvr>
                                      <p:to>
                                        <p:strVal val="visible"/>
                                      </p:to>
                                    </p:set>
                                    <p:animEffect transition="in" filter="box(in)">
                                      <p:cBhvr>
                                        <p:cTn id="43" dur="500"/>
                                        <p:tgtEl>
                                          <p:spTgt spid="31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4" grpId="0" animBg="1"/>
      <p:bldP spid="15" grpId="0" animBg="1"/>
      <p:bldP spid="16" grpId="0" animBg="1"/>
      <p:bldP spid="1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24059</TotalTime>
  <Words>2731</Words>
  <Application>Microsoft Office PowerPoint</Application>
  <PresentationFormat>On-screen Show (4:3)</PresentationFormat>
  <Paragraphs>477</Paragraphs>
  <Slides>52</Slides>
  <Notes>8</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Equity</vt:lpstr>
      <vt:lpstr>תכנות מכוון עצמים ו- C++ יחידה 06 העמסת אופרטורים</vt:lpstr>
      <vt:lpstr>ביחידה זו נלמד:</vt:lpstr>
      <vt:lpstr>מוטיבציה</vt:lpstr>
      <vt:lpstr>העמסת אופרטורים (Operators Overloading)</vt:lpstr>
      <vt:lpstr>העמסת אופרטורים - דגשים</vt:lpstr>
      <vt:lpstr>אופרטור אונארי לעומת אופרטור בינארי</vt:lpstr>
      <vt:lpstr>סינטקס</vt:lpstr>
      <vt:lpstr>סינטקס (2)</vt:lpstr>
      <vt:lpstr>העמסת פונקציות להעמסת אופרטור</vt:lpstr>
      <vt:lpstr>דוגמא  נוספת: העמסת האופרטור -</vt:lpstr>
      <vt:lpstr>מוטיבציה להעמסת אופרטור כפונקציית friend</vt:lpstr>
      <vt:lpstr>העמסת אופרטור כפונקציית friend</vt:lpstr>
      <vt:lpstr>סימטריה בקוד</vt:lpstr>
      <vt:lpstr>אופרטור השמה</vt:lpstr>
      <vt:lpstr>PowerPoint Presentation</vt:lpstr>
      <vt:lpstr>מימוש אופרטור השמה</vt:lpstr>
      <vt:lpstr>השמה מרובה</vt:lpstr>
      <vt:lpstr>תמיכה בהשמה מרובה</vt:lpstr>
      <vt:lpstr>יעילות בהשמה עצמית</vt:lpstr>
      <vt:lpstr>הבעייתיות באופרטור ההשמה שניתן במתנה</vt:lpstr>
      <vt:lpstr>דוגמאת סיכום: Person</vt:lpstr>
      <vt:lpstr>סיכום מחלקה המכילה הקצאות דינאמיות</vt:lpstr>
      <vt:lpstr>מעבר באופרטור ההשמה של אובייקט מוכל</vt:lpstr>
      <vt:lpstr>copy c’tor לעומת אופרטור השמה</vt:lpstr>
      <vt:lpstr>שימוש באופרטור השמה מה- copy c’tor</vt:lpstr>
      <vt:lpstr>אופרטור מינוס </vt:lpstr>
      <vt:lpstr>אופרטור מינוס: מימוש </vt:lpstr>
      <vt:lpstr>אופרטור =+</vt:lpstr>
      <vt:lpstr>אופרטור =+: מימוש</vt:lpstr>
      <vt:lpstr>אופרטור =+: שימוש</vt:lpstr>
      <vt:lpstr>אופרטור ++</vt:lpstr>
      <vt:lpstr>אופרטור ++: מימושים</vt:lpstr>
      <vt:lpstr>אופרטור ++: שימוש</vt:lpstr>
      <vt:lpstr>אופרטור [ ]</vt:lpstr>
      <vt:lpstr>אופרטור [] - מימוש</vt:lpstr>
      <vt:lpstr>אופרטורים לוגיים</vt:lpstr>
      <vt:lpstr>אופרטורים לוגיים: דוגמא</vt:lpstr>
      <vt:lpstr>העמסת האופרטור ostream: מוטיבציה</vt:lpstr>
      <vt:lpstr>העמסת האופרטור ostream: דגשים</vt:lpstr>
      <vt:lpstr>העמסת האופרטור ostream: מימוש</vt:lpstr>
      <vt:lpstr>העמסת האופרטור istream: מוטיבציה</vt:lpstr>
      <vt:lpstr>העמסת האופרטור istream: דגשים</vt:lpstr>
      <vt:lpstr>העמסת האופרטור istream: מימוש</vt:lpstr>
      <vt:lpstr>אופרטור casting: מוטיבציה</vt:lpstr>
      <vt:lpstr>אופרטור casting: שימוש ומימוש</vt:lpstr>
      <vt:lpstr>PowerPoint Presentation</vt:lpstr>
      <vt:lpstr> </vt:lpstr>
      <vt:lpstr> </vt:lpstr>
      <vt:lpstr> </vt:lpstr>
      <vt:lpstr>אופרטור סוגריים ()</vt:lpstr>
      <vt:lpstr>ביחידה זו למדנו:</vt:lpstr>
      <vt:lpstr>תרגול: המחלקה Set</vt:lpstr>
    </vt:vector>
  </TitlesOfParts>
  <Company>Finjan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06- operators overloading</dc:title>
  <dc:creator>Keren Kalif</dc:creator>
  <cp:lastModifiedBy>Y-PC</cp:lastModifiedBy>
  <cp:revision>485</cp:revision>
  <dcterms:created xsi:type="dcterms:W3CDTF">2008-06-01T07:12:10Z</dcterms:created>
  <dcterms:modified xsi:type="dcterms:W3CDTF">2015-09-15T17:08:14Z</dcterms:modified>
</cp:coreProperties>
</file>