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notesMasterIdLst>
    <p:notesMasterId r:id="rId57"/>
  </p:notesMasterIdLst>
  <p:handoutMasterIdLst>
    <p:handoutMasterId r:id="rId58"/>
  </p:handoutMasterIdLst>
  <p:sldIdLst>
    <p:sldId id="256" r:id="rId2"/>
    <p:sldId id="324" r:id="rId3"/>
    <p:sldId id="348" r:id="rId4"/>
    <p:sldId id="349" r:id="rId5"/>
    <p:sldId id="399" r:id="rId6"/>
    <p:sldId id="350" r:id="rId7"/>
    <p:sldId id="351" r:id="rId8"/>
    <p:sldId id="360" r:id="rId9"/>
    <p:sldId id="361" r:id="rId10"/>
    <p:sldId id="362" r:id="rId11"/>
    <p:sldId id="365" r:id="rId12"/>
    <p:sldId id="366" r:id="rId13"/>
    <p:sldId id="367" r:id="rId14"/>
    <p:sldId id="400" r:id="rId15"/>
    <p:sldId id="356" r:id="rId16"/>
    <p:sldId id="357" r:id="rId17"/>
    <p:sldId id="358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406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4" r:id="rId45"/>
    <p:sldId id="393" r:id="rId46"/>
    <p:sldId id="395" r:id="rId47"/>
    <p:sldId id="396" r:id="rId48"/>
    <p:sldId id="398" r:id="rId49"/>
    <p:sldId id="397" r:id="rId50"/>
    <p:sldId id="347" r:id="rId51"/>
    <p:sldId id="402" r:id="rId52"/>
    <p:sldId id="403" r:id="rId53"/>
    <p:sldId id="404" r:id="rId54"/>
    <p:sldId id="401" r:id="rId55"/>
    <p:sldId id="405" r:id="rId56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D7EA22"/>
    <a:srgbClr val="FFFF66"/>
    <a:srgbClr val="14ED03"/>
    <a:srgbClr val="DA14B0"/>
    <a:srgbClr val="3D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00" autoAdjust="0"/>
    <p:restoredTop sz="86121" autoAdjust="0"/>
  </p:normalViewPr>
  <p:slideViewPr>
    <p:cSldViewPr>
      <p:cViewPr varScale="1">
        <p:scale>
          <a:sx n="63" d="100"/>
          <a:sy n="63" d="100"/>
        </p:scale>
        <p:origin x="-19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9A3085-41B1-44B4-B57E-342E009773D2}" type="datetimeFigureOut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4886FE0-ED68-47C2-B02E-8EE289F3E5E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268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E29C66-E168-4EA6-B5C6-03BF291C1E00}" type="datetimeFigureOut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B14CDC-D094-4DCA-8B9E-746E507B96C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842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26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1) </a:t>
            </a:r>
            <a:r>
              <a:rPr lang="en-US" b="1" dirty="0" err="1" smtClean="0"/>
              <a:t>ctor</a:t>
            </a:r>
            <a:r>
              <a:rPr lang="en-US" b="1" dirty="0" smtClean="0"/>
              <a:t> Person :: *</a:t>
            </a:r>
          </a:p>
          <a:p>
            <a:r>
              <a:rPr lang="en-US" b="1" dirty="0" smtClean="0"/>
              <a:t>2) copy-</a:t>
            </a:r>
            <a:r>
              <a:rPr lang="en-US" b="1" dirty="0" err="1" smtClean="0"/>
              <a:t>ctor</a:t>
            </a:r>
            <a:r>
              <a:rPr lang="en-US" b="1" dirty="0" smtClean="0"/>
              <a:t> Person :: **</a:t>
            </a:r>
          </a:p>
          <a:p>
            <a:r>
              <a:rPr lang="en-US" b="1" dirty="0" smtClean="0"/>
              <a:t>3) </a:t>
            </a:r>
            <a:r>
              <a:rPr lang="en-US" b="1" dirty="0" err="1" smtClean="0"/>
              <a:t>ctor</a:t>
            </a:r>
            <a:r>
              <a:rPr lang="en-US" b="1" dirty="0" smtClean="0"/>
              <a:t> Athlete</a:t>
            </a:r>
          </a:p>
          <a:p>
            <a:r>
              <a:rPr lang="en-US" b="1" dirty="0" smtClean="0"/>
              <a:t>4) copy-</a:t>
            </a:r>
            <a:r>
              <a:rPr lang="en-US" b="1" dirty="0" err="1" smtClean="0"/>
              <a:t>ctor</a:t>
            </a:r>
            <a:r>
              <a:rPr lang="en-US" b="1" dirty="0" smtClean="0"/>
              <a:t> Person :: ***</a:t>
            </a:r>
          </a:p>
          <a:p>
            <a:r>
              <a:rPr lang="en-US" b="1" dirty="0" smtClean="0"/>
              <a:t>5) copy-</a:t>
            </a:r>
            <a:r>
              <a:rPr lang="en-US" b="1" dirty="0" err="1" smtClean="0"/>
              <a:t>ctor</a:t>
            </a:r>
            <a:r>
              <a:rPr lang="en-US" b="1" dirty="0" smtClean="0"/>
              <a:t> Athlete</a:t>
            </a:r>
          </a:p>
          <a:p>
            <a:r>
              <a:rPr lang="en-US" b="1" dirty="0" smtClean="0"/>
              <a:t>6) </a:t>
            </a:r>
            <a:r>
              <a:rPr lang="en-US" b="1" dirty="0" err="1" smtClean="0"/>
              <a:t>ctor</a:t>
            </a:r>
            <a:r>
              <a:rPr lang="en-US" b="1" dirty="0" smtClean="0"/>
              <a:t> Runner</a:t>
            </a:r>
          </a:p>
          <a:p>
            <a:endParaRPr lang="en-US" b="1" dirty="0" smtClean="0"/>
          </a:p>
          <a:p>
            <a:r>
              <a:rPr lang="en-US" b="1" dirty="0" smtClean="0"/>
              <a:t># up until now all of the above was only the line/statement  that created the Runner r2 object.</a:t>
            </a:r>
          </a:p>
          <a:p>
            <a:endParaRPr lang="en-US" b="1" dirty="0" smtClean="0"/>
          </a:p>
          <a:p>
            <a:r>
              <a:rPr lang="en-US" b="1" dirty="0" smtClean="0"/>
              <a:t># 7-8 are the line/statement </a:t>
            </a:r>
            <a:r>
              <a:rPr lang="en-US" b="1" dirty="0" err="1" smtClean="0"/>
              <a:t>d'tor</a:t>
            </a:r>
            <a:r>
              <a:rPr lang="en-US" b="1" dirty="0" smtClean="0"/>
              <a:t> !! , not the right brace !!</a:t>
            </a:r>
          </a:p>
          <a:p>
            <a:r>
              <a:rPr lang="en-US" b="1" dirty="0" smtClean="0"/>
              <a:t># destruction order is backwards from creation!!</a:t>
            </a:r>
          </a:p>
          <a:p>
            <a:r>
              <a:rPr lang="en-US" b="1" dirty="0" smtClean="0"/>
              <a:t># destruction order is opposite from creation!!</a:t>
            </a:r>
          </a:p>
          <a:p>
            <a:endParaRPr lang="en-US" b="1" dirty="0" smtClean="0"/>
          </a:p>
          <a:p>
            <a:r>
              <a:rPr lang="en-US" b="1" dirty="0" smtClean="0"/>
              <a:t>7) </a:t>
            </a:r>
            <a:r>
              <a:rPr lang="en-US" b="1" dirty="0" err="1" smtClean="0"/>
              <a:t>d'tor</a:t>
            </a:r>
            <a:r>
              <a:rPr lang="en-US" b="1" dirty="0" smtClean="0"/>
              <a:t> Person :: the copy of the parameter for temp Athlete, ** </a:t>
            </a:r>
          </a:p>
          <a:p>
            <a:r>
              <a:rPr lang="en-US" b="1" dirty="0" smtClean="0"/>
              <a:t>8) </a:t>
            </a:r>
            <a:r>
              <a:rPr lang="en-US" b="1" dirty="0" err="1" smtClean="0"/>
              <a:t>d'tor</a:t>
            </a:r>
            <a:r>
              <a:rPr lang="en-US" b="1" dirty="0" smtClean="0"/>
              <a:t> Person :: the parameter for temp Athlete, *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9) </a:t>
            </a:r>
            <a:r>
              <a:rPr lang="en-US" b="1" dirty="0" err="1" smtClean="0"/>
              <a:t>d'tor</a:t>
            </a:r>
            <a:r>
              <a:rPr lang="en-US" b="1" dirty="0" smtClean="0"/>
              <a:t> Person :: the copy of the copy of the parameter for temp Athlete, ***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21376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טוענים שגאווה לא מאפשרת הורשה מרובה מפני שמתכנתים רבים טועים או במילים</a:t>
            </a:r>
            <a:r>
              <a:rPr lang="he-IL" b="1" baseline="0" dirty="0" smtClean="0"/>
              <a:t> אחרות לא מסתדרים עם היכולת הזאת מה שמוביל לקוד/תוכניות לא טובות.</a:t>
            </a:r>
          </a:p>
          <a:p>
            <a:pPr algn="r"/>
            <a:r>
              <a:rPr lang="he-IL" b="1" baseline="0" dirty="0" smtClean="0"/>
              <a:t>לכן בהורשה מרובה יותר מכל יש חשיבות עליונה לתיכנון טוב של המערכת טרם המימוש!!</a:t>
            </a:r>
          </a:p>
          <a:p>
            <a:pPr algn="r"/>
            <a:r>
              <a:rPr lang="he-IL" b="1" baseline="0" dirty="0" smtClean="0"/>
              <a:t>דוגמאות בהמשך....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2171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96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נשים לב שלבניית האבא בבנאי של הבן נקרא עם שם המחלקה!</a:t>
            </a:r>
            <a:r>
              <a:rPr lang="he-IL" b="1" baseline="0" dirty="0" smtClean="0"/>
              <a:t> מפני שאין אובייקט, אין שם.</a:t>
            </a:r>
          </a:p>
          <a:p>
            <a:pPr algn="r"/>
            <a:r>
              <a:rPr lang="he-IL" b="1" baseline="0" dirty="0" smtClean="0"/>
              <a:t>ולאובייקט המוכל קוראים בשמו מפני שיכולים להיות כמה אובייקטים מוכלים מאותו סוג!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90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971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המהדר יאתחל את חלק הבסיס</a:t>
            </a:r>
            <a:r>
              <a:rPr lang="he-IL" b="1" baseline="0" dirty="0" smtClean="0"/>
              <a:t> לפני שהוא מאתחל כל שדה (מטיפוס מובנה או  אובייקט) של המחלקה היורשת המופיעים בשורת האיתחול גם אם הקריאה לבנאי של הבסיס לא ראשונה וגם אם הינה במפורש!!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051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השדות</a:t>
            </a:r>
            <a:r>
              <a:rPr lang="he-IL" b="1" baseline="0" dirty="0" smtClean="0"/>
              <a:t> של הבסיס בחלק של היורש ישארו ללא שינוי אם לא נקרא לאופרטור ההשמה של הבסיס על מנת לשנותם בהתאם לתיכנון התוכנית...</a:t>
            </a:r>
          </a:p>
          <a:p>
            <a:pPr algn="r"/>
            <a:endParaRPr lang="he-IL" b="1" baseline="0" dirty="0" smtClean="0"/>
          </a:p>
          <a:p>
            <a:pPr algn="r"/>
            <a:endParaRPr lang="he-IL" b="1" baseline="0" dirty="0" smtClean="0"/>
          </a:p>
          <a:p>
            <a:pPr algn="r"/>
            <a:r>
              <a:rPr lang="he-IL" b="1" baseline="0" dirty="0" smtClean="0"/>
              <a:t>דבר מעניין מאחד המבחנים:</a:t>
            </a:r>
          </a:p>
          <a:p>
            <a:pPr algn="r"/>
            <a:r>
              <a:rPr lang="he-IL" b="1" baseline="0" dirty="0" smtClean="0"/>
              <a:t>עצם העובדה שהוא ניתן במתנה (כלומר יש מימוש שלו ע"י המהדר) לא מאפשרת לירוש אותו אם הוא לא מומש/נדרס ביורש אבל כן נדרס בבסיס!!</a:t>
            </a:r>
          </a:p>
          <a:p>
            <a:pPr algn="r"/>
            <a:r>
              <a:rPr lang="he-IL" b="1" baseline="0" dirty="0" smtClean="0"/>
              <a:t>גם הניסיון של לקרוא לו באופן מפורש ע"י שם המתודה עם פרמטר של הבסיס לא יתקמפל מכיוון שאנחנו בעצם קוראים למתודה שניתנה במתנה! </a:t>
            </a:r>
            <a:r>
              <a:rPr lang="he-IL" b="1" baseline="0" smtClean="0"/>
              <a:t>המצפה לקבל כפרמטר טיפוס מסוג היורש ולא הבסיס!!!!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0233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r>
              <a:rPr lang="he-IL" b="1" dirty="0" smtClean="0"/>
              <a:t>נשים</a:t>
            </a:r>
            <a:r>
              <a:rPr lang="he-IL" b="1" baseline="0" dirty="0" smtClean="0"/>
              <a:t> לב לדבר המעניין הבא:</a:t>
            </a:r>
          </a:p>
          <a:p>
            <a:pPr algn="r"/>
            <a:endParaRPr lang="he-IL" b="1" baseline="0" dirty="0" smtClean="0"/>
          </a:p>
          <a:p>
            <a:pPr algn="r"/>
            <a:r>
              <a:rPr lang="he-IL" b="1" baseline="0" dirty="0" smtClean="0"/>
              <a:t>אם נדרוס את אופרטור ההשמה ביורש ולא נקרא למימוש בבסיס באופן מפורש כמו שצריך...</a:t>
            </a:r>
          </a:p>
          <a:p>
            <a:pPr algn="r"/>
            <a:endParaRPr lang="he-IL" b="1" baseline="0" dirty="0" smtClean="0"/>
          </a:p>
          <a:p>
            <a:pPr algn="r"/>
            <a:r>
              <a:rPr lang="he-IL" b="1" baseline="0" dirty="0" smtClean="0"/>
              <a:t>כאשר נשתמש באופרטור </a:t>
            </a:r>
            <a:r>
              <a:rPr lang="he-IL" b="1" u="sng" baseline="0" dirty="0" smtClean="0"/>
              <a:t>שלא בשורת האיתחול</a:t>
            </a:r>
            <a:r>
              <a:rPr lang="he-IL" b="1" u="none" baseline="0" dirty="0" smtClean="0"/>
              <a:t> </a:t>
            </a:r>
            <a:r>
              <a:rPr lang="he-IL" b="1" baseline="0" dirty="0" smtClean="0"/>
              <a:t>נקבל תוצאה לא רצויה (איתחול חלקי או כלום תלוי במחלקות..) אך,</a:t>
            </a:r>
          </a:p>
          <a:p>
            <a:pPr algn="r"/>
            <a:r>
              <a:rPr lang="he-IL" b="1" baseline="0" dirty="0" smtClean="0"/>
              <a:t>אם השימוש באופרטור </a:t>
            </a:r>
            <a:r>
              <a:rPr lang="he-IL" b="1" u="sng" baseline="0" dirty="0" smtClean="0"/>
              <a:t>נעשה בשורת האיתחול</a:t>
            </a:r>
            <a:r>
              <a:rPr lang="he-IL" b="1" u="none" baseline="0" dirty="0" smtClean="0"/>
              <a:t> </a:t>
            </a:r>
            <a:r>
              <a:rPr lang="he-IL" b="1" baseline="0" dirty="0" smtClean="0"/>
              <a:t>של האובייקט (נכון לגירסאת 2015 של סטודיו..) המהדר לא קורא לאופרטור ההשמה כלל!!!</a:t>
            </a:r>
          </a:p>
          <a:p>
            <a:pPr algn="r"/>
            <a:r>
              <a:rPr lang="en-US" b="1" baseline="0" dirty="0" smtClean="0"/>
              <a:t> </a:t>
            </a:r>
            <a:r>
              <a:rPr lang="he-IL" b="1" baseline="0" dirty="0" smtClean="0"/>
              <a:t>אלא עושה העתקה רדודה (תחילה דרך מעבר בבנאי ההעתקה של היורש) של השדות בכל המחלקות בסיס + יורש !!!</a:t>
            </a:r>
          </a:p>
          <a:p>
            <a:pPr algn="r"/>
            <a:r>
              <a:rPr lang="he-IL" b="1" baseline="0" dirty="0" smtClean="0"/>
              <a:t>בדרך זו מתקבלים ערכים מוזרים לשדות....</a:t>
            </a:r>
          </a:p>
          <a:p>
            <a:pPr algn="r"/>
            <a:r>
              <a:rPr lang="he-IL" b="1" baseline="0" dirty="0" smtClean="0"/>
              <a:t>ראה דוגמא :</a:t>
            </a:r>
          </a:p>
          <a:p>
            <a:pPr algn="r"/>
            <a:endParaRPr lang="he-IL" b="1" baseline="0" dirty="0" smtClean="0"/>
          </a:p>
          <a:p>
            <a:pPr algn="r"/>
            <a:endParaRPr lang="he-IL" b="1" baseline="0" dirty="0" smtClean="0"/>
          </a:p>
          <a:p>
            <a:pPr algn="r"/>
            <a:endParaRPr lang="he-IL" b="1" baseline="0" dirty="0" smtClean="0"/>
          </a:p>
          <a:p>
            <a:pPr algn="r"/>
            <a:endParaRPr lang="he-IL" b="1" baseline="0" dirty="0" smtClean="0"/>
          </a:p>
          <a:p>
            <a:pPr algn="l"/>
            <a:r>
              <a:rPr lang="he-IL" b="1" baseline="0" dirty="0" smtClean="0"/>
              <a:t>------------------------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999) :x(x) {}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show() {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x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B : public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B(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x,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y) :y(y), A(x)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B&amp; other)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"B::copy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c'tor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operator=(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B&amp; other)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//no explicit base A::operator=(...) call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"B::operator="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show()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A::show();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x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main(void)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b1(6, 6);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b1.show();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b2(1, 1);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b2.show();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b2 = b1;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b2.show();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b3 = b1;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b3.show();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"# MAIN DONE #"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he-IL" b="1" baseline="0" dirty="0" smtClean="0"/>
              <a:t>------------------------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b="1" baseline="0" dirty="0" smtClean="0"/>
          </a:p>
          <a:p>
            <a:pPr algn="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8842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מכיוון שהיורש מועבר </a:t>
            </a:r>
            <a:endParaRPr lang="en-US" b="1" dirty="0" smtClean="0"/>
          </a:p>
          <a:p>
            <a:pPr algn="r"/>
            <a:r>
              <a:rPr lang="en-US" b="1" dirty="0" smtClean="0"/>
              <a:t>By</a:t>
            </a:r>
            <a:r>
              <a:rPr lang="en-US" b="1" baseline="0" dirty="0" smtClean="0"/>
              <a:t> ref</a:t>
            </a:r>
          </a:p>
          <a:p>
            <a:pPr algn="r"/>
            <a:r>
              <a:rPr lang="he-IL" b="1" baseline="0" dirty="0" smtClean="0"/>
              <a:t>המתודה בבסיס יודעת להתייחס רק לחלק הבסיס...כמו בבנאי ההעתקה!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037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בנאי של</a:t>
            </a:r>
            <a:r>
              <a:rPr lang="he-IL" b="1" baseline="0" dirty="0" smtClean="0"/>
              <a:t> יורש יכול לקבל כפרמטר מופע של הבסיס רק אם ניתן ליצור מופע של הבסיס.</a:t>
            </a:r>
          </a:p>
          <a:p>
            <a:pPr algn="r"/>
            <a:r>
              <a:rPr lang="he-IL" b="1" baseline="0" dirty="0" smtClean="0"/>
              <a:t>למשל במחלקה אבסטרקטית אין אפשרות ליצור מופע ולכן יורשיה תמיד יקבלו את כל הפרמטרים שצריך...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5417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i="0" dirty="0" smtClean="0"/>
              <a:t>אובייקט זמני:</a:t>
            </a:r>
          </a:p>
          <a:p>
            <a:pPr algn="r"/>
            <a:r>
              <a:rPr lang="he-IL" b="1" i="0" dirty="0" smtClean="0"/>
              <a:t>זהו אובייקט שנוצר ומת בשורת ההגדרה שלו.</a:t>
            </a:r>
          </a:p>
          <a:p>
            <a:pPr algn="r"/>
            <a:r>
              <a:rPr lang="he-IL" b="1" i="0" dirty="0" smtClean="0"/>
              <a:t>כשמוחזר</a:t>
            </a:r>
            <a:r>
              <a:rPr lang="he-IL" b="1" i="0" baseline="0" dirty="0" smtClean="0"/>
              <a:t> אובייקט זמני והערך המוחזר הוא :</a:t>
            </a:r>
          </a:p>
          <a:p>
            <a:pPr algn="r"/>
            <a:r>
              <a:rPr lang="en-US" b="1" i="0" baseline="0" dirty="0" smtClean="0"/>
              <a:t>By value</a:t>
            </a:r>
          </a:p>
          <a:p>
            <a:pPr algn="r"/>
            <a:r>
              <a:rPr lang="he-IL" b="1" i="0" baseline="0" dirty="0" smtClean="0"/>
              <a:t>לא יהיה מעבר בבנאי ההעתקה!</a:t>
            </a:r>
          </a:p>
          <a:p>
            <a:pPr algn="r"/>
            <a:endParaRPr lang="en-US" b="1" i="0" baseline="0" dirty="0" smtClean="0"/>
          </a:p>
          <a:p>
            <a:pPr algn="r"/>
            <a:r>
              <a:rPr lang="en-US" b="1" i="0" baseline="0" dirty="0" smtClean="0"/>
              <a:t>----------------------------------------------------------------</a:t>
            </a:r>
            <a:endParaRPr lang="he-IL" b="1" i="0" baseline="0" dirty="0" smtClean="0"/>
          </a:p>
          <a:p>
            <a:pPr algn="r"/>
            <a:endParaRPr lang="he-IL" b="1" i="0" baseline="0" dirty="0" smtClean="0"/>
          </a:p>
          <a:p>
            <a:pPr algn="r"/>
            <a:r>
              <a:rPr lang="he-IL" b="1" i="0" baseline="0" dirty="0" smtClean="0"/>
              <a:t>התחביר הבא לא יוצר/מגדיר אובייקט זמני!!!!    :</a:t>
            </a:r>
          </a:p>
          <a:p>
            <a:pPr algn="r"/>
            <a:r>
              <a:rPr lang="en-US" b="1" i="0" baseline="0" dirty="0" smtClean="0"/>
              <a:t>new Person(….)</a:t>
            </a:r>
          </a:p>
          <a:p>
            <a:pPr algn="r"/>
            <a:endParaRPr lang="he-IL" b="1" i="0" baseline="0" dirty="0" smtClean="0"/>
          </a:p>
          <a:p>
            <a:pPr algn="r"/>
            <a:r>
              <a:rPr lang="he-IL" b="1" i="0" baseline="0" dirty="0" smtClean="0"/>
              <a:t>שליחתו כפרמטר לפונקציה(בנאי זו פונקציה!) גורמת לשחרור הזכרון שהוקצה עבור אותו אובייקט/משתנה מובנה להיות תלוי באותה פונקציה או המשך  התוכנית שתשחרר אותו  אחרת תהיה זליגת זיכרון!!</a:t>
            </a:r>
            <a:endParaRPr lang="en-US" b="1" i="0" dirty="0"/>
          </a:p>
        </p:txBody>
      </p:sp>
    </p:spTree>
    <p:extLst>
      <p:ext uri="{BB962C8B-B14F-4D97-AF65-F5344CB8AC3E}">
        <p14:creationId xmlns:p14="http://schemas.microsoft.com/office/powerpoint/2010/main" val="2159288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9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CB9A8-E11C-4799-A460-3711F1F2C7BF}" type="datetime1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959E4B-23AF-4B77-9588-37E6F9DAD25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A028D-8B51-4010-9E07-E259E91AAC04}" type="datetime1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602A7-6C03-4BDD-9008-FBEF066AD61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997E7-8321-41F3-80D7-91CEE5EFA27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4A364-4FEB-410F-9A77-F41D0963CBC0}" type="datetime1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A3CE9-CF67-41CB-B528-A617E47951E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AFDE9-B991-4AC0-86CF-79919A813395}" type="datetime1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A1666-22BF-4070-B672-DA9BAA11596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B0937-14B9-4809-A23E-9A6502EEA2CF}" type="datetime1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904E5-F1FE-46A8-BFD2-6DFCF16C616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BBF0F-11E4-4335-8384-970455EF5D54}" type="datetime1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3CF19-DC37-46A5-BC91-5E9E5AB069C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DA43F-6E62-4E5A-AC53-0FC2076A4E9F}" type="datetime1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51343-5F8B-432C-8E47-308B3B01C3D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FDC7-24C8-4607-982B-D1B80E013F59}" type="datetime1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5A397-ABCB-4955-8641-D6BAE6FC245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0BAFF-3251-4599-AA1D-640E2F0A0FA1}" type="datetime1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50B14-A35E-4880-95F8-A94C04823A0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E7A16-D9E9-418C-9BD0-36FAA098CB1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F1D88-0ECC-46A7-BCA5-EC01B0580EE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D4A26-CCFA-4C2A-8D4F-30A564C1FCFB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4845F-7DE5-4DA3-9969-7F8324B64864}" type="datetime1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408E3-C7E1-4990-9E1A-112CDF2D403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F737A0C-4AC8-4E05-BEE7-02F3C8F70C5F}" type="datetime1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l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8887C30A-D42A-4169-8309-2F18B978A8C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  <p:sldLayoutId id="2147484215" r:id="rId2"/>
    <p:sldLayoutId id="2147484220" r:id="rId3"/>
    <p:sldLayoutId id="2147484216" r:id="rId4"/>
    <p:sldLayoutId id="2147484217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  <p:sldLayoutId id="2147484218" r:id="rId12"/>
    <p:sldLayoutId id="2147484227" r:id="rId13"/>
    <p:sldLayoutId id="2147484228" r:id="rId14"/>
  </p:sldLayoutIdLst>
  <p:hf hd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reek_mythology" TargetMode="External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Horse" TargetMode="External"/><Relationship Id="rId5" Type="http://schemas.openxmlformats.org/officeDocument/2006/relationships/hyperlink" Target="http://en.wikipedia.org/wiki/Human" TargetMode="External"/><Relationship Id="rId4" Type="http://schemas.openxmlformats.org/officeDocument/2006/relationships/hyperlink" Target="http://en.wikipedia.org/wiki/Ancient_Greek_language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png"/><Relationship Id="rId4" Type="http://schemas.openxmlformats.org/officeDocument/2006/relationships/image" Target="../media/image7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2291" name="Title 1"/>
          <p:cNvSpPr>
            <a:spLocks noGrp="1"/>
          </p:cNvSpPr>
          <p:nvPr>
            <p:ph type="ctrTitle"/>
          </p:nvPr>
        </p:nvSpPr>
        <p:spPr>
          <a:xfrm>
            <a:off x="228600" y="1506538"/>
            <a:ext cx="8763000" cy="1470025"/>
          </a:xfrm>
        </p:spPr>
        <p:txBody>
          <a:bodyPr/>
          <a:lstStyle/>
          <a:p>
            <a:pPr eaLnBrk="1" hangingPunct="1"/>
            <a:r>
              <a:rPr lang="he-IL" sz="3200" b="1" smtClean="0"/>
              <a:t>תכנות מכוון עצמים ו- </a:t>
            </a:r>
            <a:r>
              <a:rPr sz="3200" b="1" smtClean="0"/>
              <a:t>C</a:t>
            </a:r>
            <a:r>
              <a:rPr lang="he-IL" sz="3200" b="1" smtClean="0"/>
              <a:t>++</a:t>
            </a:r>
            <a:br>
              <a:rPr lang="he-IL" sz="3200" b="1" smtClean="0"/>
            </a:br>
            <a:r>
              <a:rPr lang="he-IL" sz="3200" b="1" smtClean="0"/>
              <a:t>יחידה 07</a:t>
            </a:r>
            <a:br>
              <a:rPr lang="he-IL" sz="3200" b="1" smtClean="0"/>
            </a:br>
            <a:r>
              <a:rPr lang="he-IL" sz="3200" b="1" smtClean="0"/>
              <a:t>הורשה</a:t>
            </a:r>
            <a:endParaRPr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00200"/>
            <a:ext cx="481965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he-IL" smtClean="0"/>
              <a:t>דוגמא: </a:t>
            </a:r>
            <a:r>
              <a:rPr lang="en-US" smtClean="0">
                <a:cs typeface="Arial" charset="0"/>
              </a:rPr>
              <a:t>Person</a:t>
            </a:r>
            <a:r>
              <a:rPr lang="he-IL" smtClean="0"/>
              <a:t> ו- </a:t>
            </a:r>
            <a:r>
              <a:rPr lang="en-US" smtClean="0">
                <a:cs typeface="Arial" charset="0"/>
              </a:rPr>
              <a:t>Student</a:t>
            </a:r>
            <a:r>
              <a:rPr lang="he-IL" smtClean="0"/>
              <a:t/>
            </a:r>
            <a:br>
              <a:rPr lang="he-IL" smtClean="0"/>
            </a:br>
            <a:r>
              <a:rPr lang="he-IL" smtClean="0"/>
              <a:t>תרשים </a:t>
            </a:r>
            <a:r>
              <a:rPr lang="en-US" smtClean="0">
                <a:cs typeface="Arial" charset="0"/>
              </a:rPr>
              <a:t>UML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08E063-CE21-4657-8AFA-4D3C2E1C7E97}" type="slidenum">
              <a:rPr lang="he-IL"/>
              <a:pPr>
                <a:defRPr/>
              </a:pPr>
              <a:t>10</a:t>
            </a:fld>
            <a:endParaRPr lang="en-US"/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228600" y="1752600"/>
            <a:ext cx="2743200" cy="381000"/>
          </a:xfrm>
          <a:prstGeom prst="wedgeRectCallout">
            <a:avLst>
              <a:gd name="adj1" fmla="val 57898"/>
              <a:gd name="adj2" fmla="val 56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# הוא סימון ל- </a:t>
            </a:r>
            <a:r>
              <a:rPr lang="en-US" b="1">
                <a:solidFill>
                  <a:schemeClr val="bg1"/>
                </a:solidFill>
              </a:rPr>
              <a:t>protected</a:t>
            </a:r>
          </a:p>
        </p:txBody>
      </p:sp>
      <p:sp>
        <p:nvSpPr>
          <p:cNvPr id="20486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הורשה: תחביר מחלקת הבסיס</a:t>
            </a: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261815-A41F-4EEF-B972-0F8C40DE05FA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947738"/>
            <a:ext cx="4953000" cy="561498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2209800" y="1371600"/>
            <a:ext cx="1066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648200" y="1295400"/>
            <a:ext cx="1828800" cy="609600"/>
          </a:xfrm>
          <a:prstGeom prst="wedgeRectCallout">
            <a:avLst>
              <a:gd name="adj1" fmla="val -121792"/>
              <a:gd name="adj2" fmla="val -289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כדי לאפשר גישה ממחלקות יורשות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5872163" cy="5791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הורשה: תחביר המחלקה היורשת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2F013B-9C99-4CA1-AE96-D05BF10C3519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5029200" y="990600"/>
            <a:ext cx="3810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he-IL" b="1" u="sng"/>
              <a:t>שימו לב:</a:t>
            </a:r>
            <a:r>
              <a:rPr lang="he-IL" b="1"/>
              <a:t> קוד בשקף זה אינו מתקמפל!!</a:t>
            </a:r>
          </a:p>
          <a:p>
            <a:r>
              <a:rPr lang="he-IL" b="1"/>
              <a:t>השינויים הדרושים יוסברו בהמשך </a:t>
            </a:r>
            <a:r>
              <a:rPr lang="en-US" b="1">
                <a:sym typeface="Wingdings" pitchFamily="2" charset="2"/>
              </a:rPr>
              <a:t></a:t>
            </a:r>
            <a:r>
              <a:rPr lang="he-IL" b="1">
                <a:sym typeface="Wingdings" pitchFamily="2" charset="2"/>
              </a:rPr>
              <a:t> </a:t>
            </a:r>
            <a:endParaRPr lang="en-US" b="1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743200" y="1447800"/>
            <a:ext cx="1676400" cy="381000"/>
          </a:xfrm>
          <a:prstGeom prst="wedgeRectCallout">
            <a:avLst>
              <a:gd name="adj1" fmla="val -86546"/>
              <a:gd name="adj2" fmla="val -990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תחביר ההורשה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5000" y="914400"/>
            <a:ext cx="17526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219200" y="3048000"/>
            <a:ext cx="2971800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486400" y="3505200"/>
            <a:ext cx="3352800" cy="381000"/>
          </a:xfrm>
          <a:prstGeom prst="wedgeRectCallout">
            <a:avLst>
              <a:gd name="adj1" fmla="val -147806"/>
              <a:gd name="adj2" fmla="val 670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הגדרת שיטה שלא מוגדרת בבסיס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5715000" y="4800600"/>
            <a:ext cx="3124200" cy="609600"/>
          </a:xfrm>
          <a:prstGeom prst="wedgeRectCallout">
            <a:avLst>
              <a:gd name="adj1" fmla="val -161745"/>
              <a:gd name="adj2" fmla="val 393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</a:rPr>
              <a:t>דריסת שיטה המוגדרת בבסיס, אין רמז </a:t>
            </a:r>
            <a:r>
              <a:rPr lang="he-IL" b="1" dirty="0" smtClean="0">
                <a:solidFill>
                  <a:schemeClr val="bg1"/>
                </a:solidFill>
              </a:rPr>
              <a:t>סינטקטי/תחבירי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943600" y="2743200"/>
            <a:ext cx="2895600" cy="381000"/>
          </a:xfrm>
          <a:prstGeom prst="wedgeRectCallout">
            <a:avLst>
              <a:gd name="adj1" fmla="val -97213"/>
              <a:gd name="adj2" fmla="val 190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שכפול עם הקוד של הבסיס!!!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19200" y="5791200"/>
            <a:ext cx="4038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172200" y="5486400"/>
            <a:ext cx="2667000" cy="609600"/>
          </a:xfrm>
          <a:prstGeom prst="wedgeRectCallout">
            <a:avLst>
              <a:gd name="adj1" fmla="val -135630"/>
              <a:gd name="adj2" fmla="val -90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שכפול, מופיע גם במימוש של הפונקציה בבסיס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76600" y="2590800"/>
            <a:ext cx="76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הפעלת שיטה מהבסיס ביורש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כדי להימנע משכפול קוד של הבסיס ביורש, ניתן בשיטה של היורש להפעיל ישירות שיטה שמומשה בבסיס:</a:t>
            </a:r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u="sng" dirty="0" smtClean="0"/>
              <a:t>היתרון</a:t>
            </a:r>
            <a:r>
              <a:rPr lang="he-IL" dirty="0" smtClean="0"/>
              <a:t>: כל שינוי בשיטה במחלקת הבסיס ישפיע מיידית על המימוש של המחלקה היורשת, ללא צורך בעדכון הקוד</a:t>
            </a:r>
          </a:p>
          <a:p>
            <a:r>
              <a:rPr lang="he-IL" dirty="0" smtClean="0"/>
              <a:t>כנ"ל עבור </a:t>
            </a:r>
            <a:r>
              <a:rPr lang="en-US" dirty="0" err="1" smtClean="0"/>
              <a:t>c’tor</a:t>
            </a:r>
            <a:r>
              <a:rPr lang="he-IL" dirty="0" smtClean="0"/>
              <a:t>'ים...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8CAC03-3708-4C4B-A6AE-6D63C8FB748C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133600"/>
            <a:ext cx="5854700" cy="16002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743200" y="2819400"/>
            <a:ext cx="2819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477000" y="2514600"/>
            <a:ext cx="1905000" cy="609600"/>
          </a:xfrm>
          <a:prstGeom prst="wedgeRectCallout">
            <a:avLst>
              <a:gd name="adj1" fmla="val -97213"/>
              <a:gd name="adj2" fmla="val 190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הפעלת שיטה הממומשת בבסיס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dirty="0" smtClean="0"/>
              <a:t>למרות שדרסנו מימוש של שיטה מסויימת בבן, ניתן לפנות למימוש שבאב: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5105400" cy="28590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הפעלת שיטה ב- </a:t>
            </a:r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5E7A16-D9E9-418C-9BD0-36FAA098CB12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715000" y="3276600"/>
            <a:ext cx="2438400" cy="381000"/>
          </a:xfrm>
          <a:prstGeom prst="wedgeRectCallout">
            <a:avLst>
              <a:gd name="adj1" fmla="val -151208"/>
              <a:gd name="adj2" fmla="val 154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</a:rPr>
              <a:t>מפעיל את השיטה שבבן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715000" y="3886200"/>
            <a:ext cx="2514600" cy="381000"/>
          </a:xfrm>
          <a:prstGeom prst="wedgeRectCallout">
            <a:avLst>
              <a:gd name="adj1" fmla="val -102626"/>
              <a:gd name="adj2" fmla="val 160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</a:rPr>
              <a:t>מפעיל את השיטה שבאב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999" y="5029200"/>
            <a:ext cx="437726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752600" y="3962400"/>
            <a:ext cx="11430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מעבר בבנאים בהורשה</a:t>
            </a:r>
            <a:endParaRPr lang="en-US" smtClean="0">
              <a:cs typeface="Arial" charset="0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z="2800" smtClean="0"/>
              <a:t>כאשר יוצרים אובייקט עוברים בבנאי</a:t>
            </a:r>
          </a:p>
          <a:p>
            <a:pPr>
              <a:lnSpc>
                <a:spcPct val="90000"/>
              </a:lnSpc>
            </a:pPr>
            <a:r>
              <a:rPr lang="he-IL" sz="2800" smtClean="0"/>
              <a:t>כאשר יוצרים אובייקט מטיפוס מחלקה שיש לה בסיס, צריך לעבור קודם בבנאי של הבסיס, כדי לבצע איתחול של חלק הבסיס, ורק לאחר מכן עוברים בבנאי של  המחלקה היורשת</a:t>
            </a:r>
          </a:p>
          <a:p>
            <a:pPr>
              <a:lnSpc>
                <a:spcPct val="90000"/>
              </a:lnSpc>
            </a:pPr>
            <a:endParaRPr lang="he-IL" sz="2800" smtClean="0"/>
          </a:p>
          <a:p>
            <a:pPr>
              <a:lnSpc>
                <a:spcPct val="90000"/>
              </a:lnSpc>
            </a:pPr>
            <a:r>
              <a:rPr lang="he-IL" sz="2800" smtClean="0"/>
              <a:t>מבחינת התחביר, בבנאי של המחלקה היורשת יש לקרוא לאחד הבנאים של מחלקת הבסיס בצורה מפורשת בשורת האתחול </a:t>
            </a:r>
          </a:p>
          <a:p>
            <a:pPr lvl="1">
              <a:lnSpc>
                <a:spcPct val="90000"/>
              </a:lnSpc>
            </a:pPr>
            <a:r>
              <a:rPr lang="he-IL" sz="2800" smtClean="0"/>
              <a:t>אם לא קראנו לאחד מבנאי הבסיס, הקומפיילר ינסה לעבור ב-  </a:t>
            </a:r>
            <a:r>
              <a:rPr lang="en-US" sz="2800" smtClean="0"/>
              <a:t>default c’tor</a:t>
            </a:r>
            <a:r>
              <a:rPr lang="he-IL" sz="2800" smtClean="0"/>
              <a:t> של הבסיס, ותתקבל שגיאת קומפילציה במידה ואינו קיים:</a:t>
            </a:r>
          </a:p>
          <a:p>
            <a:pPr lvl="1" algn="l">
              <a:lnSpc>
                <a:spcPct val="90000"/>
              </a:lnSpc>
              <a:buFont typeface="Wingdings 2" pitchFamily="18" charset="2"/>
              <a:buNone/>
            </a:pPr>
            <a:r>
              <a:rPr lang="en-US" sz="2800" smtClean="0"/>
              <a:t>no appropriate default c’tor availabale</a:t>
            </a:r>
            <a:endParaRPr lang="en-US" sz="2800" smtClean="0">
              <a:cs typeface="Arial" charset="0"/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1E0412-2A66-468C-82F0-91FF139034A7}" type="slidenum">
              <a:rPr lang="he-IL"/>
              <a:pPr>
                <a:defRPr/>
              </a:pPr>
              <a:t>15</a:t>
            </a:fld>
            <a:endParaRPr lang="en-US"/>
          </a:p>
        </p:txBody>
      </p:sp>
      <p:sp>
        <p:nvSpPr>
          <p:cNvPr id="24581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קריאה לבנאי הבסיס - תחביר</a:t>
            </a:r>
            <a:endParaRPr lang="en-US" smtClean="0">
              <a:cs typeface="Arial" charset="0"/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8F165E-23CE-4F04-92A3-6B5864C28806}" type="slidenum">
              <a:rPr lang="he-IL"/>
              <a:pPr>
                <a:defRPr/>
              </a:pPr>
              <a:t>16</a:t>
            </a:fld>
            <a:endParaRPr lang="en-US"/>
          </a:p>
        </p:txBody>
      </p:sp>
      <p:sp>
        <p:nvSpPr>
          <p:cNvPr id="25604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19400"/>
            <a:ext cx="8366125" cy="18288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99334" name="AutoShape 6"/>
          <p:cNvSpPr>
            <a:spLocks noChangeArrowheads="1"/>
          </p:cNvSpPr>
          <p:nvPr/>
        </p:nvSpPr>
        <p:spPr bwMode="auto">
          <a:xfrm>
            <a:off x="3886200" y="1676400"/>
            <a:ext cx="4876800" cy="990600"/>
          </a:xfrm>
          <a:prstGeom prst="wedgeRectCallout">
            <a:avLst>
              <a:gd name="adj1" fmla="val -82838"/>
              <a:gd name="adj2" fmla="val 1056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קריאה ל- </a:t>
            </a:r>
            <a:r>
              <a:rPr lang="en-US" b="1">
                <a:solidFill>
                  <a:schemeClr val="bg1"/>
                </a:solidFill>
              </a:rPr>
              <a:t>c’tor</a:t>
            </a:r>
            <a:r>
              <a:rPr lang="he-IL" b="1">
                <a:solidFill>
                  <a:schemeClr val="bg1"/>
                </a:solidFill>
              </a:rPr>
              <a:t> של הבסיס המקבל 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כפרמטר ראשון </a:t>
            </a:r>
            <a:r>
              <a:rPr lang="en-US" b="1">
                <a:solidFill>
                  <a:schemeClr val="bg1"/>
                </a:solidFill>
              </a:rPr>
              <a:t>int</a:t>
            </a:r>
            <a:r>
              <a:rPr lang="he-IL" b="1">
                <a:solidFill>
                  <a:schemeClr val="bg1"/>
                </a:solidFill>
              </a:rPr>
              <a:t> וכפרמטר שני מחרוזת.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אם לא קיים בנאי כזה תתקבל שגיאת קומפילציה.  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9336" name="AutoShape 8"/>
          <p:cNvSpPr>
            <a:spLocks noChangeArrowheads="1"/>
          </p:cNvSpPr>
          <p:nvPr/>
        </p:nvSpPr>
        <p:spPr bwMode="auto">
          <a:xfrm>
            <a:off x="5638800" y="3657600"/>
            <a:ext cx="2667000" cy="609600"/>
          </a:xfrm>
          <a:prstGeom prst="wedgeRectCallout">
            <a:avLst>
              <a:gd name="adj1" fmla="val -115690"/>
              <a:gd name="adj2" fmla="val 2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</a:rPr>
              <a:t>מיותר מאחר ואתחול זה מבוצע ב- </a:t>
            </a:r>
            <a:r>
              <a:rPr lang="en-US" b="1" dirty="0" err="1">
                <a:solidFill>
                  <a:schemeClr val="bg1"/>
                </a:solidFill>
              </a:rPr>
              <a:t>c’tor</a:t>
            </a:r>
            <a:r>
              <a:rPr lang="he-IL" b="1" dirty="0">
                <a:solidFill>
                  <a:schemeClr val="bg1"/>
                </a:solidFill>
              </a:rPr>
              <a:t> של </a:t>
            </a:r>
            <a:r>
              <a:rPr lang="he-IL" b="1" dirty="0" smtClean="0">
                <a:solidFill>
                  <a:schemeClr val="bg1"/>
                </a:solidFill>
              </a:rPr>
              <a:t>הבסיס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4" grpId="0" animBg="1"/>
      <p:bldP spid="993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מעבר בין בנאים בהורשה - דוגמא</a:t>
            </a:r>
            <a:endParaRPr lang="en-US" smtClean="0">
              <a:cs typeface="Arial" charset="0"/>
            </a:endParaRPr>
          </a:p>
        </p:txBody>
      </p:sp>
      <p:sp>
        <p:nvSpPr>
          <p:cNvPr id="39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B84CC2-177D-4B29-AE1E-4B60A2753E68}" type="slidenum">
              <a:rPr lang="he-IL"/>
              <a:pPr>
                <a:defRPr/>
              </a:pPr>
              <a:t>17</a:t>
            </a:fld>
            <a:endParaRPr lang="en-US"/>
          </a:p>
        </p:txBody>
      </p:sp>
      <p:sp>
        <p:nvSpPr>
          <p:cNvPr id="26628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58838"/>
            <a:ext cx="5715000" cy="561816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5" name="Rectangular Callout 24"/>
          <p:cNvSpPr/>
          <p:nvPr/>
        </p:nvSpPr>
        <p:spPr>
          <a:xfrm>
            <a:off x="-3810000" y="3288507"/>
            <a:ext cx="3200400" cy="1998662"/>
          </a:xfrm>
          <a:prstGeom prst="wedgeRectCallout">
            <a:avLst>
              <a:gd name="adj1" fmla="val 105800"/>
              <a:gd name="adj2" fmla="val -28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>
                <a:solidFill>
                  <a:schemeClr val="bg1"/>
                </a:solidFill>
              </a:rPr>
              <a:t>מעבר בבנאי </a:t>
            </a:r>
            <a:r>
              <a:rPr lang="he-IL" b="1" dirty="0" smtClean="0">
                <a:solidFill>
                  <a:schemeClr val="bg1"/>
                </a:solidFill>
              </a:rPr>
              <a:t>ברירת המחדל</a:t>
            </a:r>
          </a:p>
          <a:p>
            <a:pPr algn="ctr">
              <a:defRPr/>
            </a:pPr>
            <a:r>
              <a:rPr lang="he-IL" b="1" dirty="0" smtClean="0">
                <a:solidFill>
                  <a:schemeClr val="bg1"/>
                </a:solidFill>
              </a:rPr>
              <a:t>(אם קיים!!), </a:t>
            </a:r>
            <a:r>
              <a:rPr lang="he-IL" b="1" dirty="0">
                <a:solidFill>
                  <a:schemeClr val="bg1"/>
                </a:solidFill>
              </a:rPr>
              <a:t>למרות שלא ציינו זאת באופן מפורש!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05000" y="3886200"/>
            <a:ext cx="990600" cy="249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3200400" y="3678238"/>
            <a:ext cx="1447800" cy="609600"/>
          </a:xfrm>
          <a:prstGeom prst="wedgeRectCallout">
            <a:avLst>
              <a:gd name="adj1" fmla="val -72926"/>
              <a:gd name="adj2" fmla="val 16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הפעלת בנאי של הבסיס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3900" y="4195763"/>
            <a:ext cx="4533900" cy="205263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8550" y="914400"/>
            <a:ext cx="2660650" cy="211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ular Callout 27"/>
          <p:cNvSpPr/>
          <p:nvPr/>
        </p:nvSpPr>
        <p:spPr>
          <a:xfrm>
            <a:off x="762000" y="6172200"/>
            <a:ext cx="5334000" cy="609600"/>
          </a:xfrm>
          <a:prstGeom prst="wedgeRectCallout">
            <a:avLst>
              <a:gd name="adj1" fmla="val 29622"/>
              <a:gd name="adj2" fmla="val -110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>
                <a:solidFill>
                  <a:schemeClr val="bg1"/>
                </a:solidFill>
              </a:rPr>
              <a:t>הקומפיילר מזהה שהאובייקט מטיפוס המחלקה היורשת, ומאחר ויש בה מימוש לשיטה, מפעיל מימוש זה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מעבר ב- </a:t>
            </a:r>
            <a:r>
              <a:rPr lang="en-US" smtClean="0"/>
              <a:t> d’tor</a:t>
            </a:r>
            <a:r>
              <a:rPr lang="he-IL" smtClean="0"/>
              <a:t>בהורשה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מאחר וסדר הריסת האובייקטים הפוך לסדר יצירתם, עם היציאה מה- </a:t>
            </a:r>
            <a:r>
              <a:rPr lang="en-US" dirty="0" err="1" smtClean="0"/>
              <a:t>d’tor</a:t>
            </a:r>
            <a:r>
              <a:rPr lang="he-IL" dirty="0" smtClean="0"/>
              <a:t> של המחלקה היורשת, </a:t>
            </a:r>
            <a:r>
              <a:rPr lang="he-IL" u="sng" dirty="0" smtClean="0"/>
              <a:t>הקומפיילר עובר באופן אוטומטי</a:t>
            </a:r>
            <a:r>
              <a:rPr lang="he-IL" dirty="0" smtClean="0"/>
              <a:t> ב- </a:t>
            </a:r>
            <a:r>
              <a:rPr lang="en-US" dirty="0" err="1" smtClean="0"/>
              <a:t>d’tor</a:t>
            </a:r>
            <a:r>
              <a:rPr lang="he-IL" dirty="0" smtClean="0"/>
              <a:t> של הבסיס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01E67B-2F64-4B0F-BAC2-2A535FB6C41A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38400"/>
            <a:ext cx="6127750" cy="42672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343400"/>
            <a:ext cx="4848225" cy="1752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590800"/>
            <a:ext cx="23352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85800" y="3657600"/>
            <a:ext cx="3429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762000" y="5943600"/>
            <a:ext cx="3429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מעבר ב- </a:t>
            </a:r>
            <a:r>
              <a:rPr lang="en-US" smtClean="0"/>
              <a:t>copy c’tor</a:t>
            </a:r>
            <a:endParaRPr lang="he-IL" smtClean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dirty="0" smtClean="0"/>
              <a:t>כאשר יש מחלקה יורשת, ה- </a:t>
            </a:r>
            <a:r>
              <a:rPr lang="en-US" sz="2800" dirty="0" smtClean="0"/>
              <a:t>copy </a:t>
            </a:r>
            <a:r>
              <a:rPr lang="en-US" sz="2800" dirty="0" err="1" smtClean="0"/>
              <a:t>c’tor</a:t>
            </a:r>
            <a:r>
              <a:rPr lang="he-IL" sz="2800" dirty="0" smtClean="0"/>
              <a:t> </a:t>
            </a:r>
            <a:r>
              <a:rPr lang="he-IL" sz="2800" b="1" dirty="0" smtClean="0"/>
              <a:t>שמקבלים במתנה </a:t>
            </a:r>
            <a:r>
              <a:rPr lang="he-IL" sz="2800" dirty="0" smtClean="0"/>
              <a:t>עובר ראשית ב- </a:t>
            </a:r>
            <a:r>
              <a:rPr lang="en-US" sz="2800" dirty="0" smtClean="0"/>
              <a:t>copy </a:t>
            </a:r>
            <a:r>
              <a:rPr lang="en-US" sz="2800" dirty="0" err="1" smtClean="0"/>
              <a:t>c’tor</a:t>
            </a:r>
            <a:r>
              <a:rPr lang="he-IL" sz="2800" dirty="0" smtClean="0"/>
              <a:t> של הבסיס</a:t>
            </a:r>
          </a:p>
          <a:p>
            <a:r>
              <a:rPr lang="he-IL" sz="2800" dirty="0" smtClean="0"/>
              <a:t>אם נממש בעצמנו את ה- </a:t>
            </a:r>
            <a:r>
              <a:rPr lang="en-US" sz="2800" dirty="0" smtClean="0"/>
              <a:t>copy </a:t>
            </a:r>
            <a:r>
              <a:rPr lang="en-US" sz="2800" dirty="0" err="1" smtClean="0"/>
              <a:t>c’tor</a:t>
            </a:r>
            <a:r>
              <a:rPr lang="he-IL" sz="2800" dirty="0" smtClean="0"/>
              <a:t> של היורש, עלינו לקרוא בשורת האתחול לבנאי כלשהו של הבסיס, לרוב ה- </a:t>
            </a:r>
            <a:r>
              <a:rPr lang="en-US" sz="2800" dirty="0" smtClean="0"/>
              <a:t>copy </a:t>
            </a:r>
            <a:r>
              <a:rPr lang="en-US" sz="2800" dirty="0" err="1" smtClean="0"/>
              <a:t>c’tor</a:t>
            </a:r>
            <a:endParaRPr lang="he-IL" sz="2800" dirty="0" smtClean="0"/>
          </a:p>
          <a:p>
            <a:r>
              <a:rPr lang="he-IL" sz="2800" dirty="0" smtClean="0"/>
              <a:t>במידה ולא נקרא לבנאי כלשהו של הבסיס, יהיה ניסיון לפנות ל- </a:t>
            </a:r>
            <a:r>
              <a:rPr lang="en-US" sz="2800" dirty="0" smtClean="0"/>
              <a:t>default </a:t>
            </a:r>
            <a:r>
              <a:rPr lang="en-US" sz="2800" dirty="0" err="1" smtClean="0"/>
              <a:t>c’tor</a:t>
            </a:r>
            <a:r>
              <a:rPr lang="he-IL" sz="2800" dirty="0" smtClean="0"/>
              <a:t>, ותתקבל שגיאת קומפילציה אם אינו קיים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52FBA7-0EFF-4804-932D-8B84C49C87CA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מוטיבציה להורשה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ההרשאה </a:t>
            </a:r>
            <a:r>
              <a:rPr lang="en-US" dirty="0" smtClean="0"/>
              <a:t>protected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מעבר בבנאים בהורשה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מעבר ב- </a:t>
            </a:r>
            <a:r>
              <a:rPr lang="en-US" dirty="0" err="1" smtClean="0"/>
              <a:t>d’tor</a:t>
            </a:r>
            <a:r>
              <a:rPr lang="he-IL" dirty="0" smtClean="0"/>
              <a:t> בהורשה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ה- </a:t>
            </a:r>
            <a:r>
              <a:rPr lang="en-US" dirty="0" smtClean="0"/>
              <a:t>copy </a:t>
            </a:r>
            <a:r>
              <a:rPr lang="en-US" dirty="0" err="1" smtClean="0"/>
              <a:t>c’tor</a:t>
            </a:r>
            <a:r>
              <a:rPr lang="he-IL" dirty="0" smtClean="0"/>
              <a:t> שניתן במתנה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אופרטור ההשמה שניתן במתנה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שליחת יורש לפונקציה המצפה לקבל בסיס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הורשה בשרשרת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הורשה מרובה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הורשה מרובה עם אב-קדמון משותף (תבנית יהלום)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סדר האתחול </a:t>
            </a:r>
            <a:r>
              <a:rPr lang="he-IL" sz="2400" dirty="0" smtClean="0"/>
              <a:t>(הורשה מרובה, תבנית יהלום)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הורשת </a:t>
            </a:r>
            <a:r>
              <a:rPr lang="en-US" dirty="0" smtClean="0"/>
              <a:t>protected</a:t>
            </a:r>
            <a:r>
              <a:rPr lang="he-IL" dirty="0" smtClean="0"/>
              <a:t> ו- </a:t>
            </a:r>
            <a:r>
              <a:rPr lang="en-US" dirty="0" smtClean="0"/>
              <a:t> private </a:t>
            </a:r>
            <a:r>
              <a:rPr lang="he-IL" sz="2400" dirty="0" smtClean="0"/>
              <a:t>(הרשאות של ירושה)</a:t>
            </a:r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lvl="1" eaLnBrk="1" hangingPunct="1">
              <a:lnSpc>
                <a:spcPct val="90000"/>
              </a:lnSpc>
            </a:pPr>
            <a:endParaRPr lang="he-IL" dirty="0" smtClean="0"/>
          </a:p>
        </p:txBody>
      </p:sp>
      <p:sp>
        <p:nvSpPr>
          <p:cNvPr id="13316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D9D866-3ECD-41C8-A376-1D1C6844C277}" type="slidenum">
              <a:rPr lang="he-IL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מעבר ב- </a:t>
            </a:r>
            <a:r>
              <a:rPr lang="en-US" smtClean="0"/>
              <a:t>copy c’tor</a:t>
            </a:r>
            <a:r>
              <a:rPr lang="he-IL" smtClean="0"/>
              <a:t>: דוגמא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B3780F-AE9C-4397-88AA-AECEDEB76286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6324600" cy="460851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124200"/>
            <a:ext cx="2205038" cy="174783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4800600"/>
            <a:ext cx="35401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-3810000" y="3288507"/>
            <a:ext cx="3200400" cy="1998662"/>
          </a:xfrm>
          <a:prstGeom prst="wedgeRectCallout">
            <a:avLst>
              <a:gd name="adj1" fmla="val 48657"/>
              <a:gd name="adj2" fmla="val -43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>
                <a:solidFill>
                  <a:schemeClr val="bg1"/>
                </a:solidFill>
              </a:rPr>
              <a:t>בנאי ההעתקה שניתן במתנה למחלקה </a:t>
            </a:r>
            <a:r>
              <a:rPr lang="en-US" b="1" dirty="0" smtClean="0">
                <a:solidFill>
                  <a:schemeClr val="bg1"/>
                </a:solidFill>
              </a:rPr>
              <a:t>B</a:t>
            </a:r>
            <a:r>
              <a:rPr lang="he-IL" b="1" dirty="0" smtClean="0">
                <a:solidFill>
                  <a:schemeClr val="bg1"/>
                </a:solidFill>
              </a:rPr>
              <a:t> קורא באופן אוטומטי לבנאי ההעתקה שנדרס במחלקה </a:t>
            </a:r>
            <a:r>
              <a:rPr lang="en-US" b="1" dirty="0" smtClean="0">
                <a:solidFill>
                  <a:schemeClr val="bg1"/>
                </a:solidFill>
              </a:rPr>
              <a:t>A</a:t>
            </a:r>
            <a:r>
              <a:rPr lang="he-IL" b="1" dirty="0" smtClean="0">
                <a:solidFill>
                  <a:schemeClr val="bg1"/>
                </a:solidFill>
              </a:rPr>
              <a:t>, מחלקת הבסיס שלו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מימוש </a:t>
            </a:r>
            <a:r>
              <a:rPr lang="en-US" smtClean="0"/>
              <a:t>copy c’tor</a:t>
            </a:r>
            <a:r>
              <a:rPr lang="he-IL" smtClean="0"/>
              <a:t> במחלקה יורשת:</a:t>
            </a:r>
            <a:r>
              <a:rPr lang="en-US" smtClean="0"/>
              <a:t> </a:t>
            </a:r>
            <a:r>
              <a:rPr lang="he-IL" smtClean="0"/>
              <a:t>דוגמא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DCBF23-E2AD-4F8C-AF4B-EEF2A939CD5A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6245225" cy="4572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5029200"/>
            <a:ext cx="2057400" cy="163036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4800600"/>
            <a:ext cx="3559175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971800" y="4170363"/>
            <a:ext cx="1371600" cy="2492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181600" y="3657600"/>
            <a:ext cx="3352800" cy="914400"/>
          </a:xfrm>
          <a:prstGeom prst="wedgeRectCallout">
            <a:avLst>
              <a:gd name="adj1" fmla="val -72926"/>
              <a:gd name="adj2" fmla="val 16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</a:rPr>
              <a:t>הפעלת ה- </a:t>
            </a:r>
            <a:r>
              <a:rPr lang="en-US" b="1" dirty="0">
                <a:solidFill>
                  <a:schemeClr val="bg1"/>
                </a:solidFill>
              </a:rPr>
              <a:t>copy </a:t>
            </a:r>
            <a:r>
              <a:rPr lang="en-US" b="1" dirty="0" err="1">
                <a:solidFill>
                  <a:schemeClr val="bg1"/>
                </a:solidFill>
              </a:rPr>
              <a:t>c’tor</a:t>
            </a:r>
            <a:r>
              <a:rPr lang="he-IL" b="1" dirty="0">
                <a:solidFill>
                  <a:schemeClr val="bg1"/>
                </a:solidFill>
              </a:rPr>
              <a:t> של הבסיס. </a:t>
            </a:r>
            <a:r>
              <a:rPr lang="he-IL" b="1" dirty="0"/>
              <a:t>הקומפיילר יודע להתייחס רק לחלק הבסיס של האובייקט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915400" cy="1143000"/>
          </a:xfrm>
        </p:spPr>
        <p:txBody>
          <a:bodyPr/>
          <a:lstStyle/>
          <a:p>
            <a:r>
              <a:rPr lang="he-IL" smtClean="0"/>
              <a:t>מימוש </a:t>
            </a:r>
            <a:r>
              <a:rPr lang="en-US" smtClean="0"/>
              <a:t>copy c’tor</a:t>
            </a:r>
            <a:r>
              <a:rPr lang="he-IL" smtClean="0"/>
              <a:t> במחלקה יורשת:</a:t>
            </a:r>
            <a:r>
              <a:rPr lang="en-US" smtClean="0"/>
              <a:t> </a:t>
            </a:r>
            <a:r>
              <a:rPr lang="he-IL" smtClean="0"/>
              <a:t>דוגמא </a:t>
            </a:r>
            <a:r>
              <a:rPr lang="he-IL" sz="2400" smtClean="0"/>
              <a:t>(2)</a:t>
            </a:r>
            <a:endParaRPr lang="he-IL" smtClean="0"/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7891E-81C9-464D-BE2B-BA305BC6AE3A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5491163" cy="4038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5029200"/>
            <a:ext cx="2057400" cy="163036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5029200"/>
            <a:ext cx="2514600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667000" y="4094163"/>
            <a:ext cx="1371600" cy="2492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486400" y="3352800"/>
            <a:ext cx="3352800" cy="1447800"/>
          </a:xfrm>
          <a:prstGeom prst="wedgeRectCallout">
            <a:avLst>
              <a:gd name="adj1" fmla="val -88028"/>
              <a:gd name="adj2" fmla="val 1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</a:rPr>
              <a:t>במקרה בו אין קריאה מפורשת ל- </a:t>
            </a:r>
            <a:r>
              <a:rPr lang="en-US" b="1" dirty="0" err="1">
                <a:solidFill>
                  <a:schemeClr val="bg1"/>
                </a:solidFill>
              </a:rPr>
              <a:t>c’tor</a:t>
            </a:r>
            <a:r>
              <a:rPr lang="he-IL" b="1" dirty="0">
                <a:solidFill>
                  <a:schemeClr val="bg1"/>
                </a:solidFill>
              </a:rPr>
              <a:t> כלשהו של הבסיס, הקומפיילר פונה ל- </a:t>
            </a:r>
            <a:r>
              <a:rPr lang="en-US" b="1" dirty="0">
                <a:solidFill>
                  <a:schemeClr val="bg1"/>
                </a:solidFill>
              </a:rPr>
              <a:t>default </a:t>
            </a:r>
            <a:r>
              <a:rPr lang="en-US" b="1" dirty="0" err="1">
                <a:solidFill>
                  <a:schemeClr val="bg1"/>
                </a:solidFill>
              </a:rPr>
              <a:t>c’tor</a:t>
            </a:r>
            <a:r>
              <a:rPr lang="he-IL" b="1" dirty="0">
                <a:solidFill>
                  <a:schemeClr val="bg1"/>
                </a:solidFill>
              </a:rPr>
              <a:t> של הבסיס. במקרה ולא קיים, תתקבל שגיאת </a:t>
            </a:r>
            <a:r>
              <a:rPr lang="he-IL" b="1" dirty="0" smtClean="0">
                <a:solidFill>
                  <a:schemeClr val="bg1"/>
                </a:solidFill>
              </a:rPr>
              <a:t>קומפילציה</a:t>
            </a:r>
            <a:r>
              <a:rPr lang="he-IL" b="1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51006" y="1409700"/>
            <a:ext cx="2247900" cy="381000"/>
          </a:xfrm>
          <a:prstGeom prst="wedgeRectCallout">
            <a:avLst>
              <a:gd name="adj1" fmla="val -145660"/>
              <a:gd name="adj2" fmla="val 1313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</a:rPr>
              <a:t>בנאי ברירת מחדל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מעבר באופרטור ההשמה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dirty="0" smtClean="0"/>
              <a:t>כאשר יש מחלקה יורשת, אופרטור ההשמה </a:t>
            </a:r>
            <a:r>
              <a:rPr lang="he-IL" sz="2800" b="1" dirty="0" smtClean="0"/>
              <a:t>המתקבל במתנה </a:t>
            </a:r>
            <a:r>
              <a:rPr lang="he-IL" sz="2800" dirty="0" smtClean="0"/>
              <a:t>עובר ראשית באופרטור ההשמה של הבסיס</a:t>
            </a:r>
          </a:p>
          <a:p>
            <a:r>
              <a:rPr lang="he-IL" sz="2800" dirty="0" smtClean="0"/>
              <a:t>אם נממש בעצמנו את אופרטור ההשמה של היורש, עלינו במפורש לקרוא לאופרטור ההשמה של הבסיס !</a:t>
            </a:r>
          </a:p>
          <a:p>
            <a:r>
              <a:rPr lang="he-IL" sz="2800" dirty="0" smtClean="0">
                <a:solidFill>
                  <a:srgbClr val="00B050"/>
                </a:solidFill>
              </a:rPr>
              <a:t>במידה ולא נקרא לאופרטור ההשמה של הבסיס, לא נקבל שגיאת קומפילציה, לכן חשוב לזכור לקרוא לו!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he-IL" sz="2800" dirty="0" smtClean="0">
              <a:solidFill>
                <a:srgbClr val="00B050"/>
              </a:solidFill>
            </a:endParaRPr>
          </a:p>
          <a:p>
            <a:endParaRPr lang="he-IL" sz="2800" dirty="0" smtClean="0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3D209-2520-4D38-BBD3-48426C42EC09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smtClean="0"/>
              <a:t>אופרטור ההשמה המתקבל במתנה עבור היורש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93DC6B-F2C3-4988-970A-12A0745701F1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90600"/>
            <a:ext cx="4586288" cy="5562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1981200"/>
            <a:ext cx="2071688" cy="246856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4343400"/>
            <a:ext cx="5240338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מימוש אופרטור ההשמה של היורש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45F198-D23C-41BE-98CC-E35DE7414A99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57400"/>
            <a:ext cx="5891213" cy="4572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066800"/>
            <a:ext cx="2071688" cy="246856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5975" y="1066800"/>
            <a:ext cx="40306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057400" y="5334000"/>
            <a:ext cx="3124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715000" y="5181600"/>
            <a:ext cx="1981200" cy="609600"/>
          </a:xfrm>
          <a:prstGeom prst="wedgeRectCallout">
            <a:avLst>
              <a:gd name="adj1" fmla="val -72926"/>
              <a:gd name="adj2" fmla="val 16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הפעלת אופרטור ההשמה של הבסיס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שליחה לפונקציה יורש במקום בסיס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מאחר ואובייקט יורש מכיל את כל הנתונים שיש בבסיס, ניתן לשלוח אותו לפונקציה המצפה לקבל אובייקט מטיפוס הבסיס</a:t>
            </a:r>
          </a:p>
          <a:p>
            <a:r>
              <a:rPr lang="he-IL" dirty="0" smtClean="0"/>
              <a:t>אם הפרמטר הועבר </a:t>
            </a:r>
            <a:r>
              <a:rPr lang="en-US" dirty="0" smtClean="0"/>
              <a:t>by ref</a:t>
            </a:r>
            <a:r>
              <a:rPr lang="he-IL" dirty="0" smtClean="0"/>
              <a:t>, הפונקציה תתייחס רק לחלק הבסיס של האובייקט</a:t>
            </a:r>
          </a:p>
          <a:p>
            <a:r>
              <a:rPr lang="he-IL" dirty="0" smtClean="0"/>
              <a:t>אם הפרמטר הועבר </a:t>
            </a:r>
            <a:r>
              <a:rPr lang="en-US" dirty="0" smtClean="0"/>
              <a:t>by </a:t>
            </a:r>
            <a:r>
              <a:rPr lang="en-US" dirty="0" err="1" smtClean="0"/>
              <a:t>val</a:t>
            </a:r>
            <a:r>
              <a:rPr lang="he-IL" dirty="0" smtClean="0"/>
              <a:t> נעבור ב- </a:t>
            </a:r>
            <a:r>
              <a:rPr lang="en-US" dirty="0" smtClean="0"/>
              <a:t>copy </a:t>
            </a:r>
            <a:r>
              <a:rPr lang="en-US" dirty="0" err="1" smtClean="0"/>
              <a:t>c’tor</a:t>
            </a:r>
            <a:r>
              <a:rPr lang="he-IL" dirty="0" smtClean="0"/>
              <a:t> של </a:t>
            </a:r>
            <a:r>
              <a:rPr lang="he-IL" u="sng" dirty="0" smtClean="0"/>
              <a:t>הבסיס</a:t>
            </a:r>
            <a:r>
              <a:rPr lang="he-IL" dirty="0" smtClean="0"/>
              <a:t> ביצירת ההעתק לפונקציה</a:t>
            </a:r>
          </a:p>
          <a:p>
            <a:r>
              <a:rPr lang="he-IL" dirty="0" smtClean="0">
                <a:solidFill>
                  <a:srgbClr val="FF0000"/>
                </a:solidFill>
              </a:rPr>
              <a:t>פונקציה המצפה לקבל יורש, לא יכולה לקבל בסיס במקום (כי יהיו חסרים נתונים)</a:t>
            </a:r>
          </a:p>
          <a:p>
            <a:pPr lvl="1"/>
            <a:r>
              <a:rPr lang="he-IL" dirty="0" smtClean="0">
                <a:solidFill>
                  <a:srgbClr val="00B050"/>
                </a:solidFill>
              </a:rPr>
              <a:t>אלא אם קיים בנאי ליורש המקבל פרמטר מטיפוס הבסיס </a:t>
            </a:r>
            <a:r>
              <a:rPr lang="en-US" dirty="0" smtClean="0">
                <a:solidFill>
                  <a:srgbClr val="00B050"/>
                </a:solidFill>
              </a:rPr>
              <a:t>(casting)</a:t>
            </a:r>
            <a:endParaRPr lang="he-IL" dirty="0" smtClean="0">
              <a:solidFill>
                <a:srgbClr val="00B050"/>
              </a:solidFill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B90FB7-99EA-45F4-B944-CB541750B2FF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שליחה לפונקציה יורש במקום בסיס: דוגמא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0A91FE-83F2-4885-BFED-3DE68A7CBA2B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52613"/>
            <a:ext cx="6629400" cy="485298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838200"/>
            <a:ext cx="2514600" cy="197802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066800"/>
            <a:ext cx="35544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בשרשרת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smtClean="0"/>
              <a:t>אין מניעה לרשת ממחלקה שיורשת ממחלקה אחרת</a:t>
            </a:r>
          </a:p>
          <a:p>
            <a:r>
              <a:rPr lang="he-IL" sz="2800" smtClean="0"/>
              <a:t>במקרה כזה, כל מחלקה יורשת צריכה לאתחל רק את הבסיס הישיר שלה בלבד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A14E84-7FFE-418C-BE1C-279AF7B07780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he-IL" smtClean="0"/>
              <a:t>הורשה בשרשרת: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</a:t>
            </a:r>
            <a:r>
              <a:rPr lang="he-IL" smtClean="0"/>
              <a:t>דוגמא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57AE34-22AF-4A8F-9EDF-882575E69F44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650" y="304800"/>
            <a:ext cx="460375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4572000" y="4267200"/>
            <a:ext cx="4267200" cy="762000"/>
          </a:xfrm>
          <a:prstGeom prst="wedgeRectCallout">
            <a:avLst>
              <a:gd name="adj1" fmla="val -91053"/>
              <a:gd name="adj2" fmla="val -136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עדיף שכל </a:t>
            </a:r>
            <a:r>
              <a:rPr lang="en-US" b="1" dirty="0" err="1"/>
              <a:t>c’tor</a:t>
            </a:r>
            <a:r>
              <a:rPr lang="he-IL" b="1" dirty="0"/>
              <a:t> יקבל כפרמטר את טיפוס הבסיס כפרמטר, מאשר כל שדה בנפרד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4572000" y="4267200"/>
            <a:ext cx="4267200" cy="762000"/>
          </a:xfrm>
          <a:prstGeom prst="wedgeRectCallout">
            <a:avLst>
              <a:gd name="adj1" fmla="val -89734"/>
              <a:gd name="adj2" fmla="val 145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עדיף שכל </a:t>
            </a:r>
            <a:r>
              <a:rPr lang="en-US" b="1" dirty="0" err="1"/>
              <a:t>c’tor</a:t>
            </a:r>
            <a:r>
              <a:rPr lang="he-IL" b="1" dirty="0"/>
              <a:t> יקבל כפרמטר את טיפוס </a:t>
            </a:r>
            <a:r>
              <a:rPr lang="he-IL" b="1" dirty="0" smtClean="0"/>
              <a:t>הבסיס, </a:t>
            </a:r>
            <a:r>
              <a:rPr lang="he-IL" b="1" dirty="0"/>
              <a:t>מאשר כל שדה בנפרד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מוטיבציה להורשה (</a:t>
            </a:r>
            <a:r>
              <a:rPr lang="en-US" smtClean="0">
                <a:cs typeface="Arial" charset="0"/>
              </a:rPr>
              <a:t>Inheritance</a:t>
            </a:r>
            <a:r>
              <a:rPr lang="he-IL" smtClean="0"/>
              <a:t>)</a:t>
            </a:r>
            <a:endParaRPr lang="en-US" smtClean="0">
              <a:cs typeface="Arial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smtClean="0"/>
              <a:t>לצורך </a:t>
            </a:r>
            <a:r>
              <a:rPr lang="he-IL" sz="2800" u="sng" smtClean="0"/>
              <a:t>שימוש חוזר</a:t>
            </a:r>
            <a:r>
              <a:rPr lang="he-IL" sz="2800" smtClean="0"/>
              <a:t> בקוד</a:t>
            </a:r>
          </a:p>
          <a:p>
            <a:pPr lvl="1"/>
            <a:r>
              <a:rPr lang="he-IL" sz="2800" smtClean="0"/>
              <a:t>יש לנו מחלקת </a:t>
            </a:r>
            <a:r>
              <a:rPr lang="en-US" sz="2800" smtClean="0">
                <a:cs typeface="Arial" charset="0"/>
              </a:rPr>
              <a:t>Person</a:t>
            </a:r>
            <a:r>
              <a:rPr lang="he-IL" sz="2800" smtClean="0"/>
              <a:t> ומחלקת </a:t>
            </a:r>
            <a:r>
              <a:rPr lang="en-US" sz="2800" smtClean="0">
                <a:cs typeface="Arial" charset="0"/>
              </a:rPr>
              <a:t>Student</a:t>
            </a:r>
            <a:r>
              <a:rPr lang="he-IL" sz="2800" smtClean="0"/>
              <a:t>. ב- </a:t>
            </a:r>
            <a:r>
              <a:rPr lang="en-US" sz="2800" smtClean="0">
                <a:cs typeface="Arial" charset="0"/>
              </a:rPr>
              <a:t>Person</a:t>
            </a:r>
            <a:r>
              <a:rPr lang="he-IL" sz="2800" smtClean="0"/>
              <a:t> יש שיטות ותכונות שרלוונטיות גם ל- </a:t>
            </a:r>
            <a:r>
              <a:rPr lang="en-US" sz="2800" smtClean="0">
                <a:cs typeface="Arial" charset="0"/>
              </a:rPr>
              <a:t>Student</a:t>
            </a:r>
            <a:r>
              <a:rPr lang="he-IL" sz="2800" smtClean="0"/>
              <a:t> ולא נרצה לשכפלן.</a:t>
            </a:r>
          </a:p>
          <a:p>
            <a:r>
              <a:rPr lang="he-IL" sz="2800" smtClean="0"/>
              <a:t>לצורך </a:t>
            </a:r>
            <a:r>
              <a:rPr lang="he-IL" sz="2800" u="sng" smtClean="0"/>
              <a:t>דריסת פעולות</a:t>
            </a:r>
            <a:r>
              <a:rPr lang="he-IL" sz="2800" smtClean="0"/>
              <a:t> מסוימות בלי לשנות את הקוד המקורי</a:t>
            </a:r>
          </a:p>
          <a:p>
            <a:pPr lvl="1"/>
            <a:r>
              <a:rPr lang="he-IL" sz="2800" smtClean="0"/>
              <a:t>מישהו כתב את המחלקה </a:t>
            </a:r>
            <a:r>
              <a:rPr lang="en-US" sz="2800" smtClean="0">
                <a:cs typeface="Arial" charset="0"/>
              </a:rPr>
              <a:t>Person</a:t>
            </a:r>
            <a:r>
              <a:rPr lang="he-IL" sz="2800" smtClean="0"/>
              <a:t> וכתב את השיטה </a:t>
            </a:r>
            <a:r>
              <a:rPr lang="en-US" sz="2800" smtClean="0">
                <a:cs typeface="Arial" charset="0"/>
              </a:rPr>
              <a:t>haveFun</a:t>
            </a:r>
            <a:r>
              <a:rPr lang="he-IL" sz="2800" smtClean="0"/>
              <a:t> בצורה מסוימת. המחלקה </a:t>
            </a:r>
            <a:r>
              <a:rPr lang="en-US" sz="2800" smtClean="0">
                <a:cs typeface="Arial" charset="0"/>
              </a:rPr>
              <a:t>Person</a:t>
            </a:r>
            <a:r>
              <a:rPr lang="he-IL" sz="2800" smtClean="0"/>
              <a:t> מתאימה לנו בדיוק, פרט לשיטה </a:t>
            </a:r>
            <a:r>
              <a:rPr lang="en-US" sz="2800" smtClean="0">
                <a:cs typeface="Arial" charset="0"/>
              </a:rPr>
              <a:t>haveFun</a:t>
            </a:r>
            <a:r>
              <a:rPr lang="he-IL" sz="2800" smtClean="0"/>
              <a:t> שהיינו רוצים לממש באופן שונה</a:t>
            </a:r>
          </a:p>
          <a:p>
            <a:r>
              <a:rPr lang="he-IL" sz="2800" smtClean="0"/>
              <a:t>יתכן ואין לנו גישה לקוד המקורי, ובכל זאת היינו רוצים לבצע בו שינויים</a:t>
            </a:r>
            <a:endParaRPr lang="en-US" sz="2800" smtClean="0">
              <a:cs typeface="Arial" charset="0"/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8E4D66-E1EB-4D64-B20F-CCB1A8E7B998}" type="slidenum">
              <a:rPr lang="he-IL"/>
              <a:pPr>
                <a:defRPr/>
              </a:pPr>
              <a:t>3</a:t>
            </a:fld>
            <a:endParaRPr lang="en-US"/>
          </a:p>
        </p:txBody>
      </p:sp>
      <p:sp>
        <p:nvSpPr>
          <p:cNvPr id="14341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E57C10-BA9B-467A-98B7-A34B16220533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8" y="228600"/>
            <a:ext cx="8318500" cy="6096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39941" name="Title 1"/>
          <p:cNvSpPr>
            <a:spLocks noGrp="1"/>
          </p:cNvSpPr>
          <p:nvPr>
            <p:ph type="title"/>
          </p:nvPr>
        </p:nvSpPr>
        <p:spPr>
          <a:xfrm>
            <a:off x="5029200" y="152400"/>
            <a:ext cx="3657600" cy="12192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הורשה בשרשרת: </a:t>
            </a:r>
            <a:br>
              <a:rPr lang="he-IL" smtClean="0"/>
            </a:br>
            <a:r>
              <a:rPr lang="he-IL" smtClean="0"/>
              <a:t>הקוד (1)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341904" y="2682240"/>
            <a:ext cx="1447800" cy="685800"/>
          </a:xfrm>
          <a:prstGeom prst="wedgeRectCallout">
            <a:avLst>
              <a:gd name="adj1" fmla="val -58422"/>
              <a:gd name="adj2" fmla="val -174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תחביר מעניין!</a:t>
            </a:r>
            <a:endParaRPr lang="he-IL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4724400" y="3494116"/>
            <a:ext cx="3657600" cy="1661160"/>
          </a:xfrm>
          <a:prstGeom prst="wedgeRectCallout">
            <a:avLst>
              <a:gd name="adj1" fmla="val -47536"/>
              <a:gd name="adj2" fmla="val -82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4724400" y="3494116"/>
            <a:ext cx="3657600" cy="1661160"/>
          </a:xfrm>
          <a:prstGeom prst="wedgeRectCallout">
            <a:avLst>
              <a:gd name="adj1" fmla="val -107006"/>
              <a:gd name="adj2" fmla="val -47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על מנת למנוע שיכפול קוד בבנאי ההעתקה יש קריאה לאופרטור ההשמה שמבצע אותו דבר (נזכור שניהם זהים מבחינת המימוש אך, מקום הקריאה להם שונה!)</a:t>
            </a:r>
          </a:p>
          <a:p>
            <a:pPr algn="ctr">
              <a:defRPr/>
            </a:pPr>
            <a:r>
              <a:rPr lang="he-IL" b="1" dirty="0" smtClean="0"/>
              <a:t>לכן יש לאפס את המצביע לשם!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7874000" cy="60198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40963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8288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FB92F7-7679-4D8C-94BF-228F3E6011F9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0965" name="Title 1"/>
          <p:cNvSpPr>
            <a:spLocks noGrp="1"/>
          </p:cNvSpPr>
          <p:nvPr>
            <p:ph type="title"/>
          </p:nvPr>
        </p:nvSpPr>
        <p:spPr>
          <a:xfrm>
            <a:off x="4953000" y="228600"/>
            <a:ext cx="3886200" cy="12192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הורשה בשרשרת: </a:t>
            </a:r>
            <a:br>
              <a:rPr lang="he-IL" smtClean="0"/>
            </a:br>
            <a:r>
              <a:rPr lang="he-IL" smtClean="0"/>
              <a:t>הקוד (2)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2209800"/>
            <a:ext cx="1524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705600" y="2971800"/>
            <a:ext cx="1851025" cy="609600"/>
          </a:xfrm>
          <a:prstGeom prst="wedgeRectCallout">
            <a:avLst>
              <a:gd name="adj1" fmla="val -257641"/>
              <a:gd name="adj2" fmla="val -1239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קריאה ל- </a:t>
            </a:r>
            <a:r>
              <a:rPr lang="en-US" b="1">
                <a:solidFill>
                  <a:schemeClr val="bg1"/>
                </a:solidFill>
              </a:rPr>
              <a:t>copy c’tor</a:t>
            </a:r>
            <a:r>
              <a:rPr lang="he-IL" b="1">
                <a:solidFill>
                  <a:schemeClr val="bg1"/>
                </a:solidFill>
              </a:rPr>
              <a:t> של האבא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3733800"/>
            <a:ext cx="1600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962400" y="5029200"/>
            <a:ext cx="1447800" cy="609600"/>
          </a:xfrm>
          <a:prstGeom prst="wedgeRectCallout">
            <a:avLst>
              <a:gd name="adj1" fmla="val -138759"/>
              <a:gd name="adj2" fmla="val 270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הפעלת שיטה של האבא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5562600"/>
            <a:ext cx="18288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8288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4EEBD4-2741-4D47-AE13-6F5AC02B45D2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7086600" cy="6223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41989" name="Title 1"/>
          <p:cNvSpPr>
            <a:spLocks noGrp="1"/>
          </p:cNvSpPr>
          <p:nvPr>
            <p:ph type="title"/>
          </p:nvPr>
        </p:nvSpPr>
        <p:spPr>
          <a:xfrm>
            <a:off x="4953000" y="228600"/>
            <a:ext cx="3886200" cy="12192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הורשה בשרשרת: </a:t>
            </a:r>
            <a:br>
              <a:rPr lang="he-IL" smtClean="0"/>
            </a:br>
            <a:r>
              <a:rPr lang="he-IL" smtClean="0"/>
              <a:t>הקוד (3)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19812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324600" y="2743200"/>
            <a:ext cx="2308225" cy="609600"/>
          </a:xfrm>
          <a:prstGeom prst="wedgeRectCallout">
            <a:avLst>
              <a:gd name="adj1" fmla="val -121792"/>
              <a:gd name="adj2" fmla="val -289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</a:rPr>
              <a:t>קריאה ל-  </a:t>
            </a:r>
            <a:r>
              <a:rPr lang="en-US" b="1" dirty="0" err="1">
                <a:solidFill>
                  <a:schemeClr val="bg1"/>
                </a:solidFill>
              </a:rPr>
              <a:t>c’tor</a:t>
            </a:r>
            <a:r>
              <a:rPr lang="he-IL" b="1" dirty="0">
                <a:solidFill>
                  <a:schemeClr val="bg1"/>
                </a:solidFill>
              </a:rPr>
              <a:t> כלשהו של האבא הישיר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3581400"/>
            <a:ext cx="17526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962400" y="4953000"/>
            <a:ext cx="1447800" cy="609600"/>
          </a:xfrm>
          <a:prstGeom prst="wedgeRectCallout">
            <a:avLst>
              <a:gd name="adj1" fmla="val -151019"/>
              <a:gd name="adj2" fmla="val 3600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הפעלת שיטה של האבא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5486400"/>
            <a:ext cx="1905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בשרשרת: דוגמאת </a:t>
            </a:r>
            <a:r>
              <a:rPr lang="en-US" smtClean="0"/>
              <a:t>main</a:t>
            </a:r>
            <a:r>
              <a:rPr lang="he-IL" smtClean="0"/>
              <a:t> (1)</a:t>
            </a:r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EC40B6-173D-4898-BB4A-CA11D007FE5A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066800"/>
            <a:ext cx="5087938" cy="182721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4301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4172" y="990600"/>
            <a:ext cx="3751263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3185010"/>
            <a:ext cx="5734050" cy="20637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51211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951288"/>
            <a:ext cx="3433763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-2308225" y="457200"/>
            <a:ext cx="2308225" cy="609600"/>
          </a:xfrm>
          <a:prstGeom prst="wedgeRectCallout">
            <a:avLst>
              <a:gd name="adj1" fmla="val 136591"/>
              <a:gd name="adj2" fmla="val 1860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</a:rPr>
              <a:t>נשים לב לאובייקט הזמני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982199" y="3170830"/>
            <a:ext cx="2308225" cy="1609240"/>
          </a:xfrm>
          <a:prstGeom prst="wedgeRectCallout">
            <a:avLst>
              <a:gd name="adj1" fmla="val -144260"/>
              <a:gd name="adj2" fmla="val -124463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</a:rPr>
              <a:t>מת האובייקט הזמני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he-IL" b="1" dirty="0" smtClean="0">
                <a:solidFill>
                  <a:schemeClr val="bg1"/>
                </a:solidFill>
              </a:rPr>
              <a:t>בסוף שורת ההגדרה שלו כלומר בסיום יצירת אובייקט ה-</a:t>
            </a:r>
            <a:r>
              <a:rPr lang="en-US" b="1" dirty="0" smtClean="0">
                <a:solidFill>
                  <a:schemeClr val="bg1"/>
                </a:solidFill>
              </a:rPr>
              <a:t>Athlete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9982199" y="762000"/>
            <a:ext cx="2308225" cy="358136"/>
          </a:xfrm>
          <a:prstGeom prst="wedgeRectCallout">
            <a:avLst>
              <a:gd name="adj1" fmla="val -148990"/>
              <a:gd name="adj2" fmla="val 1082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</a:rPr>
              <a:t>נוצר אובייקט הזמני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0012906" y="1196336"/>
            <a:ext cx="2308225" cy="1822486"/>
          </a:xfrm>
          <a:prstGeom prst="wedgeRectCallout">
            <a:avLst>
              <a:gd name="adj1" fmla="val -117653"/>
              <a:gd name="adj2" fmla="val -31951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</a:rPr>
              <a:t>ערך האובייקט הזמני עובר לבנאי של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Athlete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he-IL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by ref</a:t>
            </a:r>
            <a:endParaRPr lang="he-IL" b="1" dirty="0" smtClean="0">
              <a:solidFill>
                <a:schemeClr val="bg1"/>
              </a:solidFill>
            </a:endParaRPr>
          </a:p>
          <a:p>
            <a:pPr algn="ctr"/>
            <a:r>
              <a:rPr lang="he-IL" b="1" dirty="0" smtClean="0">
                <a:solidFill>
                  <a:schemeClr val="bg1"/>
                </a:solidFill>
              </a:rPr>
              <a:t>שם הוא עובר לבנאי ההעתקה של </a:t>
            </a:r>
            <a:r>
              <a:rPr lang="en-US" b="1" dirty="0" smtClean="0">
                <a:solidFill>
                  <a:schemeClr val="bg1"/>
                </a:solidFill>
              </a:rPr>
              <a:t>Person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753600" y="5248760"/>
            <a:ext cx="2308225" cy="1914040"/>
          </a:xfrm>
          <a:prstGeom prst="wedgeRectCallout">
            <a:avLst>
              <a:gd name="adj1" fmla="val -132759"/>
              <a:gd name="adj2" fmla="val -17818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</a:rPr>
              <a:t>מת הבסיס של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Athlete</a:t>
            </a:r>
          </a:p>
          <a:p>
            <a:pPr algn="ctr"/>
            <a:r>
              <a:rPr lang="he-IL" b="1" dirty="0" smtClean="0">
                <a:solidFill>
                  <a:schemeClr val="bg1"/>
                </a:solidFill>
              </a:rPr>
              <a:t>דהיינו ההעתק של האובייקט הזמני שהועבר כפרמטר ביצירתו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הנפשה של סדר ההתרחשויות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5E7A16-D9E9-418C-9BD0-36FAA098CB12}" type="slidenum">
              <a:rPr lang="he-IL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762000"/>
            <a:ext cx="6288206" cy="527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18073" y="914400"/>
            <a:ext cx="2016327" cy="914400"/>
          </a:xfrm>
          <a:prstGeom prst="wedgeRectCallout">
            <a:avLst>
              <a:gd name="adj1" fmla="val -167957"/>
              <a:gd name="adj2" fmla="val -5289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he-IL" sz="1400" b="1" dirty="0" smtClean="0">
                <a:solidFill>
                  <a:schemeClr val="bg1"/>
                </a:solidFill>
              </a:rPr>
              <a:t>נוצר אובייקט של </a:t>
            </a:r>
            <a:r>
              <a:rPr lang="en-US" sz="1400" b="1" dirty="0" smtClean="0">
                <a:solidFill>
                  <a:schemeClr val="bg1"/>
                </a:solidFill>
              </a:rPr>
              <a:t>Person</a:t>
            </a:r>
            <a:endParaRPr lang="he-IL" sz="1400" b="1" dirty="0" smtClean="0">
              <a:solidFill>
                <a:schemeClr val="bg1"/>
              </a:solidFill>
            </a:endParaRPr>
          </a:p>
          <a:p>
            <a:pPr algn="ctr"/>
            <a:r>
              <a:rPr lang="he-IL" sz="1400" b="1" dirty="0" smtClean="0">
                <a:solidFill>
                  <a:schemeClr val="bg1"/>
                </a:solidFill>
              </a:rPr>
              <a:t>(לא זמני!)</a:t>
            </a:r>
          </a:p>
          <a:p>
            <a:pPr algn="ctr"/>
            <a:r>
              <a:rPr lang="he-IL" sz="1400" b="1" dirty="0" smtClean="0">
                <a:solidFill>
                  <a:schemeClr val="bg1"/>
                </a:solidFill>
              </a:rPr>
              <a:t>מעבר בבנאי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he-IL" sz="1400" b="1" dirty="0" smtClean="0">
                <a:solidFill>
                  <a:schemeClr val="bg1"/>
                </a:solidFill>
              </a:rPr>
              <a:t>(לא העתקה) של </a:t>
            </a:r>
            <a:r>
              <a:rPr lang="en-US" sz="1400" b="1" dirty="0" smtClean="0">
                <a:solidFill>
                  <a:schemeClr val="bg1"/>
                </a:solidFill>
              </a:rPr>
              <a:t>Person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746673" y="1358705"/>
            <a:ext cx="2016327" cy="914400"/>
          </a:xfrm>
          <a:prstGeom prst="wedgeRectCallout">
            <a:avLst>
              <a:gd name="adj1" fmla="val -49350"/>
              <a:gd name="adj2" fmla="val -20673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Runner </a:t>
            </a:r>
            <a:r>
              <a:rPr lang="he-IL" sz="1400" b="1" dirty="0" smtClean="0">
                <a:solidFill>
                  <a:schemeClr val="bg1"/>
                </a:solidFill>
              </a:rPr>
              <a:t> מקבל </a:t>
            </a:r>
            <a:r>
              <a:rPr lang="he-IL" sz="1400" b="1" u="sng" dirty="0" smtClean="0">
                <a:solidFill>
                  <a:schemeClr val="bg1"/>
                </a:solidFill>
              </a:rPr>
              <a:t>אובייקט זמני</a:t>
            </a:r>
            <a:r>
              <a:rPr lang="he-IL" sz="1400" b="1" dirty="0" smtClean="0">
                <a:solidFill>
                  <a:schemeClr val="bg1"/>
                </a:solidFill>
              </a:rPr>
              <a:t> של </a:t>
            </a:r>
            <a:r>
              <a:rPr lang="en-US" sz="1400" b="1" dirty="0" smtClean="0">
                <a:solidFill>
                  <a:schemeClr val="bg1"/>
                </a:solidFill>
              </a:rPr>
              <a:t>Athlete</a:t>
            </a:r>
            <a:endParaRPr lang="he-IL" sz="1400" b="1" dirty="0" smtClean="0">
              <a:solidFill>
                <a:schemeClr val="bg1"/>
              </a:solidFill>
            </a:endParaRPr>
          </a:p>
          <a:p>
            <a:pPr algn="ctr"/>
            <a:r>
              <a:rPr lang="he-IL" sz="1400" b="1" dirty="0" smtClean="0">
                <a:solidFill>
                  <a:schemeClr val="bg1"/>
                </a:solidFill>
              </a:rPr>
              <a:t>ולכן נעבור בבנאי שלו ליצירתו קודם נמשיך..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746673" y="1358704"/>
            <a:ext cx="2016327" cy="1917896"/>
          </a:xfrm>
          <a:prstGeom prst="wedgeRectCallout">
            <a:avLst>
              <a:gd name="adj1" fmla="val -111445"/>
              <a:gd name="adj2" fmla="val -29523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Athlete</a:t>
            </a:r>
            <a:r>
              <a:rPr lang="he-IL" sz="1400" b="1" dirty="0" smtClean="0">
                <a:solidFill>
                  <a:schemeClr val="bg1"/>
                </a:solidFill>
              </a:rPr>
              <a:t> מקבל כפרמטר את האובייקט </a:t>
            </a:r>
            <a:r>
              <a:rPr lang="en-US" sz="1400" b="1" dirty="0" smtClean="0">
                <a:solidFill>
                  <a:schemeClr val="bg1"/>
                </a:solidFill>
              </a:rPr>
              <a:t>Person</a:t>
            </a:r>
            <a:r>
              <a:rPr lang="he-IL" sz="1400" b="1" dirty="0" smtClean="0">
                <a:solidFill>
                  <a:schemeClr val="bg1"/>
                </a:solidFill>
              </a:rPr>
              <a:t> שנוצר קודם!</a:t>
            </a:r>
          </a:p>
          <a:p>
            <a:pPr algn="ctr"/>
            <a:r>
              <a:rPr lang="he-IL" sz="1400" b="1" dirty="0" smtClean="0">
                <a:solidFill>
                  <a:schemeClr val="bg1"/>
                </a:solidFill>
              </a:rPr>
              <a:t>ולכן יש מעבר בבנאי ההעתקה שלו שנקרא מתוך הבנאי (של יצירת אובייקט זמני!!) של </a:t>
            </a:r>
            <a:r>
              <a:rPr lang="en-US" sz="1400" b="1" dirty="0" smtClean="0">
                <a:solidFill>
                  <a:schemeClr val="bg1"/>
                </a:solidFill>
              </a:rPr>
              <a:t>Athlete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746672" y="2057399"/>
            <a:ext cx="2016327" cy="546296"/>
          </a:xfrm>
          <a:prstGeom prst="wedgeRectCallout">
            <a:avLst>
              <a:gd name="adj1" fmla="val -158190"/>
              <a:gd name="adj2" fmla="val -38388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he-IL" sz="1400" b="1" dirty="0" smtClean="0">
                <a:solidFill>
                  <a:schemeClr val="bg1"/>
                </a:solidFill>
              </a:rPr>
              <a:t>אובייקט זמני! מסוג </a:t>
            </a:r>
            <a:r>
              <a:rPr lang="en-US" sz="1400" b="1" dirty="0" smtClean="0">
                <a:solidFill>
                  <a:schemeClr val="bg1"/>
                </a:solidFill>
              </a:rPr>
              <a:t>Athlete</a:t>
            </a:r>
            <a:r>
              <a:rPr lang="he-IL" sz="1400" b="1" dirty="0" smtClean="0">
                <a:solidFill>
                  <a:schemeClr val="bg1"/>
                </a:solidFill>
              </a:rPr>
              <a:t> נוצר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746671" y="2179319"/>
            <a:ext cx="2016327" cy="2011682"/>
          </a:xfrm>
          <a:prstGeom prst="wedgeRectCallout">
            <a:avLst>
              <a:gd name="adj1" fmla="val -40281"/>
              <a:gd name="adj2" fmla="val -29523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he-IL" sz="1400" b="1" dirty="0" smtClean="0">
                <a:solidFill>
                  <a:schemeClr val="bg1"/>
                </a:solidFill>
              </a:rPr>
              <a:t>כעט לאחר יצירתו של האובייקט הזמני </a:t>
            </a:r>
            <a:r>
              <a:rPr lang="en-US" sz="1400" b="1" dirty="0" smtClean="0">
                <a:solidFill>
                  <a:schemeClr val="bg1"/>
                </a:solidFill>
              </a:rPr>
              <a:t>Athlete</a:t>
            </a:r>
            <a:endParaRPr lang="he-IL" sz="1400" b="1" dirty="0" smtClean="0">
              <a:solidFill>
                <a:schemeClr val="bg1"/>
              </a:solidFill>
            </a:endParaRPr>
          </a:p>
          <a:p>
            <a:pPr algn="ctr"/>
            <a:r>
              <a:rPr lang="he-IL" sz="1400" b="1" dirty="0" smtClean="0">
                <a:solidFill>
                  <a:schemeClr val="bg1"/>
                </a:solidFill>
              </a:rPr>
              <a:t>יכולה התוכנית להמשיך "כמצופה" כלומר האובייקט </a:t>
            </a:r>
            <a:r>
              <a:rPr lang="en-US" sz="1400" b="1" dirty="0" smtClean="0">
                <a:solidFill>
                  <a:schemeClr val="bg1"/>
                </a:solidFill>
              </a:rPr>
              <a:t>Runner r1</a:t>
            </a:r>
            <a:r>
              <a:rPr lang="he-IL" sz="1400" b="1" dirty="0" smtClean="0">
                <a:solidFill>
                  <a:schemeClr val="bg1"/>
                </a:solidFill>
              </a:rPr>
              <a:t> מקבל כעט את האובייקט הזמני </a:t>
            </a:r>
            <a:r>
              <a:rPr lang="en-US" sz="1400" b="1" dirty="0" smtClean="0">
                <a:solidFill>
                  <a:schemeClr val="bg1"/>
                </a:solidFill>
              </a:rPr>
              <a:t>Athlete</a:t>
            </a:r>
            <a:r>
              <a:rPr lang="he-IL" sz="1400" b="1" dirty="0" smtClean="0">
                <a:solidFill>
                  <a:schemeClr val="bg1"/>
                </a:solidFill>
              </a:rPr>
              <a:t> ברשימת הפרמטרים שלו לבנאי, ונכנס לבנאי המתאים שלו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746671" y="2185765"/>
            <a:ext cx="2168727" cy="768450"/>
          </a:xfrm>
          <a:prstGeom prst="wedgeRectCallout">
            <a:avLst>
              <a:gd name="adj1" fmla="val -46768"/>
              <a:gd name="adj2" fmla="val -2229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he-IL" sz="1400" b="1" dirty="0" smtClean="0">
                <a:solidFill>
                  <a:schemeClr val="bg1"/>
                </a:solidFill>
              </a:rPr>
              <a:t>בבנאי של </a:t>
            </a:r>
            <a:r>
              <a:rPr lang="en-US" sz="1400" b="1" dirty="0" smtClean="0">
                <a:solidFill>
                  <a:schemeClr val="bg1"/>
                </a:solidFill>
              </a:rPr>
              <a:t>r1</a:t>
            </a:r>
            <a:r>
              <a:rPr lang="he-IL" sz="1400" b="1" dirty="0" smtClean="0">
                <a:solidFill>
                  <a:schemeClr val="bg1"/>
                </a:solidFill>
              </a:rPr>
              <a:t> יש ראשית כל קריאה לבנאי של האבא </a:t>
            </a:r>
            <a:r>
              <a:rPr lang="en-US" sz="1400" b="1" dirty="0" smtClean="0">
                <a:solidFill>
                  <a:schemeClr val="bg1"/>
                </a:solidFill>
              </a:rPr>
              <a:t>Athlete</a:t>
            </a:r>
            <a:endParaRPr lang="he-IL" sz="1400" b="1" dirty="0" smtClean="0">
              <a:solidFill>
                <a:schemeClr val="bg1"/>
              </a:solidFill>
            </a:endParaRP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746670" y="2168475"/>
            <a:ext cx="2168727" cy="1717724"/>
          </a:xfrm>
          <a:prstGeom prst="wedgeRectCallout">
            <a:avLst>
              <a:gd name="adj1" fmla="val -108391"/>
              <a:gd name="adj2" fmla="val -3458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he-IL" sz="1400" b="1" dirty="0" smtClean="0">
                <a:solidFill>
                  <a:schemeClr val="bg1"/>
                </a:solidFill>
              </a:rPr>
              <a:t>בבנאי של </a:t>
            </a:r>
            <a:r>
              <a:rPr lang="en-US" sz="1400" b="1" dirty="0" smtClean="0">
                <a:solidFill>
                  <a:schemeClr val="bg1"/>
                </a:solidFill>
              </a:rPr>
              <a:t>Athlete </a:t>
            </a:r>
            <a:r>
              <a:rPr lang="he-IL" sz="1400" b="1" dirty="0" smtClean="0">
                <a:solidFill>
                  <a:schemeClr val="bg1"/>
                </a:solidFill>
              </a:rPr>
              <a:t> יש ראשית כל קריאה לבנאי של האבא </a:t>
            </a:r>
            <a:r>
              <a:rPr lang="en-US" sz="1400" b="1" dirty="0" smtClean="0">
                <a:solidFill>
                  <a:schemeClr val="bg1"/>
                </a:solidFill>
              </a:rPr>
              <a:t>Person</a:t>
            </a:r>
          </a:p>
          <a:p>
            <a:pPr algn="ctr"/>
            <a:r>
              <a:rPr lang="he-IL" sz="1400" b="1" dirty="0" smtClean="0">
                <a:solidFill>
                  <a:schemeClr val="bg1"/>
                </a:solidFill>
              </a:rPr>
              <a:t>ולכן נכנסים לבנאי ההעתקה</a:t>
            </a:r>
          </a:p>
          <a:p>
            <a:pPr algn="ctr"/>
            <a:r>
              <a:rPr lang="he-IL" sz="1400" b="1" dirty="0" smtClean="0">
                <a:solidFill>
                  <a:schemeClr val="bg1"/>
                </a:solidFill>
              </a:rPr>
              <a:t>שנקרא מ-</a:t>
            </a:r>
            <a:r>
              <a:rPr lang="en-US" sz="1400" b="1" dirty="0" smtClean="0">
                <a:solidFill>
                  <a:schemeClr val="bg1"/>
                </a:solidFill>
              </a:rPr>
              <a:t>Athlete</a:t>
            </a:r>
            <a:r>
              <a:rPr lang="he-IL" sz="1400" b="1" dirty="0">
                <a:solidFill>
                  <a:schemeClr val="bg1"/>
                </a:solidFill>
              </a:rPr>
              <a:t> </a:t>
            </a:r>
            <a:r>
              <a:rPr lang="he-IL" sz="1400" b="1" dirty="0" smtClean="0">
                <a:solidFill>
                  <a:schemeClr val="bg1"/>
                </a:solidFill>
              </a:rPr>
              <a:t>עם הפרמטר </a:t>
            </a:r>
            <a:r>
              <a:rPr lang="en-US" sz="1400" b="1" dirty="0" smtClean="0">
                <a:solidFill>
                  <a:schemeClr val="bg1"/>
                </a:solidFill>
              </a:rPr>
              <a:t>Person</a:t>
            </a:r>
            <a:r>
              <a:rPr lang="he-IL" sz="1400" b="1" dirty="0" smtClean="0">
                <a:solidFill>
                  <a:schemeClr val="bg1"/>
                </a:solidFill>
              </a:rPr>
              <a:t> הזמני!</a:t>
            </a:r>
          </a:p>
          <a:p>
            <a:pPr algn="ctr"/>
            <a:r>
              <a:rPr lang="he-IL" sz="1400" b="1" dirty="0" smtClean="0">
                <a:solidFill>
                  <a:schemeClr val="bg1"/>
                </a:solidFill>
              </a:rPr>
              <a:t>שנוצר בהתחלה!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900336" y="2869809"/>
            <a:ext cx="2168727" cy="1092590"/>
          </a:xfrm>
          <a:prstGeom prst="wedgeRectCallout">
            <a:avLst>
              <a:gd name="adj1" fmla="val -94769"/>
              <a:gd name="adj2" fmla="val -5132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he-IL" sz="1400" b="1" dirty="0" smtClean="0">
                <a:solidFill>
                  <a:schemeClr val="bg1"/>
                </a:solidFill>
              </a:rPr>
              <a:t>לאחר החזרה מהבנאי של </a:t>
            </a:r>
            <a:r>
              <a:rPr lang="en-US" sz="1400" b="1" dirty="0" smtClean="0">
                <a:solidFill>
                  <a:schemeClr val="bg1"/>
                </a:solidFill>
              </a:rPr>
              <a:t>Person</a:t>
            </a:r>
            <a:r>
              <a:rPr lang="he-IL" sz="1400" b="1" dirty="0" smtClean="0">
                <a:solidFill>
                  <a:schemeClr val="bg1"/>
                </a:solidFill>
              </a:rPr>
              <a:t> ממשיכים באיתחול היורש המתאים </a:t>
            </a:r>
            <a:r>
              <a:rPr lang="en-US" sz="1400" b="1" dirty="0" smtClean="0">
                <a:solidFill>
                  <a:schemeClr val="bg1"/>
                </a:solidFill>
              </a:rPr>
              <a:t>Athlete</a:t>
            </a:r>
            <a:endParaRPr lang="he-IL" sz="1400" b="1" dirty="0" smtClean="0">
              <a:solidFill>
                <a:schemeClr val="bg1"/>
              </a:solidFill>
            </a:endParaRPr>
          </a:p>
          <a:p>
            <a:pPr algn="ctr"/>
            <a:r>
              <a:rPr lang="he-IL" sz="1400" b="1" dirty="0" smtClean="0">
                <a:solidFill>
                  <a:schemeClr val="bg1"/>
                </a:solidFill>
              </a:rPr>
              <a:t>נכנסים בשלב מסויים לגוף הבנאי המתאים של היורש...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822868" y="3220329"/>
            <a:ext cx="2168727" cy="1092590"/>
          </a:xfrm>
          <a:prstGeom prst="wedgeRectCallout">
            <a:avLst>
              <a:gd name="adj1" fmla="val -174555"/>
              <a:gd name="adj2" fmla="val -4617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he-IL" sz="1400" b="1" dirty="0" smtClean="0">
                <a:solidFill>
                  <a:schemeClr val="bg1"/>
                </a:solidFill>
              </a:rPr>
              <a:t>לאחר החזרה מהבנאי של </a:t>
            </a:r>
            <a:r>
              <a:rPr lang="en-US" sz="1400" b="1" dirty="0" smtClean="0">
                <a:solidFill>
                  <a:schemeClr val="bg1"/>
                </a:solidFill>
              </a:rPr>
              <a:t>Athlete</a:t>
            </a:r>
            <a:r>
              <a:rPr lang="he-IL" sz="1400" b="1" dirty="0" smtClean="0">
                <a:solidFill>
                  <a:schemeClr val="bg1"/>
                </a:solidFill>
              </a:rPr>
              <a:t> ממשיכים באיתחול היורש המתאים </a:t>
            </a:r>
            <a:r>
              <a:rPr lang="en-US" sz="1400" b="1" dirty="0" smtClean="0">
                <a:solidFill>
                  <a:schemeClr val="bg1"/>
                </a:solidFill>
              </a:rPr>
              <a:t>Runner</a:t>
            </a:r>
            <a:endParaRPr lang="he-IL" sz="1400" b="1" dirty="0" smtClean="0">
              <a:solidFill>
                <a:schemeClr val="bg1"/>
              </a:solidFill>
            </a:endParaRPr>
          </a:p>
          <a:p>
            <a:pPr algn="ctr"/>
            <a:r>
              <a:rPr lang="he-IL" sz="1400" b="1" dirty="0" smtClean="0">
                <a:solidFill>
                  <a:schemeClr val="bg1"/>
                </a:solidFill>
              </a:rPr>
              <a:t>נכנסים בשלב מסויים לגוף הבנאי המתאים של היורש...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6861602" y="4119490"/>
            <a:ext cx="2168727" cy="1196925"/>
          </a:xfrm>
          <a:prstGeom prst="wedgeRectCallout">
            <a:avLst>
              <a:gd name="adj1" fmla="val -45471"/>
              <a:gd name="adj2" fmla="val -3681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he-IL" sz="1400" b="1" dirty="0" smtClean="0">
                <a:solidFill>
                  <a:schemeClr val="bg1"/>
                </a:solidFill>
              </a:rPr>
              <a:t>לאחר שנוצר האובייקט </a:t>
            </a:r>
            <a:r>
              <a:rPr lang="en-US" sz="1400" b="1" dirty="0" smtClean="0">
                <a:solidFill>
                  <a:schemeClr val="bg1"/>
                </a:solidFill>
              </a:rPr>
              <a:t>Runner r1</a:t>
            </a:r>
            <a:r>
              <a:rPr lang="he-IL" sz="1400" b="1" dirty="0" smtClean="0">
                <a:solidFill>
                  <a:schemeClr val="bg1"/>
                </a:solidFill>
              </a:rPr>
              <a:t> מת האובייקט הזמני שנוצר!</a:t>
            </a:r>
          </a:p>
          <a:p>
            <a:pPr algn="ctr"/>
            <a:r>
              <a:rPr lang="he-IL" sz="1400" b="1" dirty="0" smtClean="0">
                <a:solidFill>
                  <a:schemeClr val="bg1"/>
                </a:solidFill>
              </a:rPr>
              <a:t>#סדר </a:t>
            </a:r>
            <a:r>
              <a:rPr lang="he-IL" sz="1400" b="1" dirty="0">
                <a:solidFill>
                  <a:schemeClr val="bg1"/>
                </a:solidFill>
              </a:rPr>
              <a:t>ההריסה הפוך לסדר היצירה </a:t>
            </a:r>
            <a:r>
              <a:rPr lang="he-IL" sz="1400" b="1" dirty="0" smtClean="0">
                <a:solidFill>
                  <a:schemeClr val="bg1"/>
                </a:solidFill>
              </a:rPr>
              <a:t>ולכן..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747792" y="3903489"/>
            <a:ext cx="2168727" cy="520803"/>
          </a:xfrm>
          <a:prstGeom prst="wedgeRectCallout">
            <a:avLst>
              <a:gd name="adj1" fmla="val -167419"/>
              <a:gd name="adj2" fmla="val -133048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Athlete</a:t>
            </a:r>
            <a:r>
              <a:rPr lang="he-IL" sz="1400" b="1" dirty="0" smtClean="0">
                <a:solidFill>
                  <a:schemeClr val="bg1"/>
                </a:solidFill>
              </a:rPr>
              <a:t> מת, מעבר ב-</a:t>
            </a:r>
            <a:r>
              <a:rPr lang="en-US" sz="1400" b="1" dirty="0" err="1" smtClean="0">
                <a:solidFill>
                  <a:schemeClr val="bg1"/>
                </a:solidFill>
              </a:rPr>
              <a:t>d’tor</a:t>
            </a:r>
            <a:r>
              <a:rPr lang="he-IL" sz="1400" b="1" dirty="0" smtClean="0">
                <a:solidFill>
                  <a:schemeClr val="bg1"/>
                </a:solidFill>
              </a:rPr>
              <a:t> שלו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900192" y="4055889"/>
            <a:ext cx="2168727" cy="1189015"/>
          </a:xfrm>
          <a:prstGeom prst="wedgeRectCallout">
            <a:avLst>
              <a:gd name="adj1" fmla="val -168717"/>
              <a:gd name="adj2" fmla="val -81838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Person</a:t>
            </a:r>
            <a:r>
              <a:rPr lang="he-IL" sz="1400" b="1" dirty="0" smtClean="0">
                <a:solidFill>
                  <a:schemeClr val="bg1"/>
                </a:solidFill>
              </a:rPr>
              <a:t> מת, מעבר ב-</a:t>
            </a:r>
            <a:r>
              <a:rPr lang="en-US" sz="1400" b="1" dirty="0" err="1" smtClean="0">
                <a:solidFill>
                  <a:schemeClr val="bg1"/>
                </a:solidFill>
              </a:rPr>
              <a:t>d’tor</a:t>
            </a:r>
            <a:r>
              <a:rPr lang="he-IL" sz="1400" b="1" dirty="0" smtClean="0">
                <a:solidFill>
                  <a:schemeClr val="bg1"/>
                </a:solidFill>
              </a:rPr>
              <a:t> שלו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he-IL" sz="1400" b="1" dirty="0" smtClean="0">
                <a:solidFill>
                  <a:schemeClr val="bg1"/>
                </a:solidFill>
              </a:rPr>
              <a:t>זהו לא האובייקט </a:t>
            </a:r>
            <a:r>
              <a:rPr lang="en-US" sz="1400" b="1" dirty="0" smtClean="0">
                <a:solidFill>
                  <a:schemeClr val="bg1"/>
                </a:solidFill>
              </a:rPr>
              <a:t>p</a:t>
            </a:r>
            <a:r>
              <a:rPr lang="he-IL" sz="1400" b="1" dirty="0" smtClean="0">
                <a:solidFill>
                  <a:schemeClr val="bg1"/>
                </a:solidFill>
              </a:rPr>
              <a:t> אלא ההעתק שנוצר בשביל האובייקט הזמני!!!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752530" y="5534467"/>
            <a:ext cx="2168727" cy="1189015"/>
          </a:xfrm>
          <a:prstGeom prst="wedgeRectCallout">
            <a:avLst>
              <a:gd name="adj1" fmla="val -160933"/>
              <a:gd name="adj2" fmla="val -53443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Person</a:t>
            </a:r>
            <a:r>
              <a:rPr lang="he-IL" sz="1400" b="1" dirty="0" smtClean="0">
                <a:solidFill>
                  <a:schemeClr val="bg1"/>
                </a:solidFill>
              </a:rPr>
              <a:t> מת, מעבר ב-</a:t>
            </a:r>
            <a:r>
              <a:rPr lang="en-US" sz="1400" b="1" dirty="0" err="1" smtClean="0">
                <a:solidFill>
                  <a:schemeClr val="bg1"/>
                </a:solidFill>
              </a:rPr>
              <a:t>d’tor</a:t>
            </a:r>
            <a:r>
              <a:rPr lang="he-IL" sz="1400" b="1" dirty="0" smtClean="0">
                <a:solidFill>
                  <a:schemeClr val="bg1"/>
                </a:solidFill>
              </a:rPr>
              <a:t> שלו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he-IL" sz="1400" b="1" dirty="0" smtClean="0">
                <a:solidFill>
                  <a:schemeClr val="bg1"/>
                </a:solidFill>
              </a:rPr>
              <a:t>זהו הפרמטר שהועבר בפועל ל-</a:t>
            </a:r>
            <a:r>
              <a:rPr lang="en-US" sz="1400" b="1" dirty="0" smtClean="0">
                <a:solidFill>
                  <a:schemeClr val="bg1"/>
                </a:solidFill>
              </a:rPr>
              <a:t>r1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6746669" y="5503989"/>
            <a:ext cx="2168727" cy="820612"/>
          </a:xfrm>
          <a:prstGeom prst="wedgeRectCallout">
            <a:avLst>
              <a:gd name="adj1" fmla="val -160933"/>
              <a:gd name="adj2" fmla="val -1015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Person</a:t>
            </a:r>
            <a:r>
              <a:rPr lang="he-IL" sz="1400" b="1" dirty="0" smtClean="0">
                <a:solidFill>
                  <a:schemeClr val="bg1"/>
                </a:solidFill>
              </a:rPr>
              <a:t> מת, מעבר ב-</a:t>
            </a:r>
            <a:r>
              <a:rPr lang="en-US" sz="1400" b="1" dirty="0" err="1" smtClean="0">
                <a:solidFill>
                  <a:schemeClr val="bg1"/>
                </a:solidFill>
              </a:rPr>
              <a:t>d’tor</a:t>
            </a:r>
            <a:r>
              <a:rPr lang="he-IL" sz="1400" b="1" dirty="0" smtClean="0">
                <a:solidFill>
                  <a:schemeClr val="bg1"/>
                </a:solidFill>
              </a:rPr>
              <a:t> שלו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he-IL" sz="1400" b="1" dirty="0" smtClean="0">
                <a:solidFill>
                  <a:schemeClr val="bg1"/>
                </a:solidFill>
              </a:rPr>
              <a:t>זהו האובייקט </a:t>
            </a:r>
            <a:r>
              <a:rPr lang="en-US" sz="1400" b="1" dirty="0" smtClean="0">
                <a:solidFill>
                  <a:schemeClr val="bg1"/>
                </a:solidFill>
              </a:rPr>
              <a:t>p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3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בשרשרת: דוגמאת </a:t>
            </a:r>
            <a:r>
              <a:rPr lang="en-US" smtClean="0"/>
              <a:t>main</a:t>
            </a:r>
            <a:r>
              <a:rPr lang="he-IL" smtClean="0"/>
              <a:t> (2)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6EA142-E5B8-454A-B598-44B6D54B489A}" type="slidenum">
              <a:rPr lang="he-IL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66800"/>
            <a:ext cx="8005763" cy="223202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4403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3433763"/>
            <a:ext cx="4252913" cy="327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6880930" y="3659982"/>
            <a:ext cx="2048984" cy="307181"/>
            <a:chOff x="6880930" y="3659982"/>
            <a:chExt cx="2048984" cy="30718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880930" y="3673476"/>
              <a:ext cx="2016327" cy="293687"/>
            </a:xfrm>
            <a:prstGeom prst="wedgeRectCallout">
              <a:avLst>
                <a:gd name="adj1" fmla="val -137004"/>
                <a:gd name="adj2" fmla="val 9538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he-IL" sz="1400" b="1" dirty="0" smtClean="0">
                  <a:solidFill>
                    <a:schemeClr val="bg1"/>
                  </a:solidFill>
                </a:rPr>
                <a:t>תאימות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6913587" y="3659982"/>
              <a:ext cx="2016327" cy="293687"/>
            </a:xfrm>
            <a:prstGeom prst="wedgeRectCallout">
              <a:avLst>
                <a:gd name="adj1" fmla="val -130526"/>
                <a:gd name="adj2" fmla="val 55811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he-IL" sz="1400" b="1" dirty="0" smtClean="0">
                  <a:solidFill>
                    <a:schemeClr val="bg1"/>
                  </a:solidFill>
                </a:rPr>
                <a:t>תאימות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49873" y="4762500"/>
            <a:ext cx="2016327" cy="307181"/>
            <a:chOff x="6949873" y="4762500"/>
            <a:chExt cx="2016327" cy="307181"/>
          </a:xfrm>
        </p:grpSpPr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6949873" y="4775994"/>
              <a:ext cx="2016327" cy="293687"/>
            </a:xfrm>
            <a:prstGeom prst="wedgeRectCallout">
              <a:avLst>
                <a:gd name="adj1" fmla="val -94534"/>
                <a:gd name="adj2" fmla="val -282046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he-IL" sz="1400" b="1" dirty="0" smtClean="0">
                  <a:solidFill>
                    <a:schemeClr val="bg1"/>
                  </a:solidFill>
                </a:rPr>
                <a:t>תאימות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6949873" y="4762500"/>
              <a:ext cx="2016327" cy="293687"/>
            </a:xfrm>
            <a:prstGeom prst="wedgeRectCallout">
              <a:avLst>
                <a:gd name="adj1" fmla="val -132685"/>
                <a:gd name="adj2" fmla="val 10343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he-IL" sz="1400" b="1" dirty="0" smtClean="0">
                  <a:solidFill>
                    <a:schemeClr val="bg1"/>
                  </a:solidFill>
                </a:rPr>
                <a:t>תאימות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מרובה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עד כה כל מחלקה ירשה ממחלקה אחת בלבד</a:t>
            </a:r>
          </a:p>
          <a:p>
            <a:r>
              <a:rPr lang="he-IL" dirty="0" smtClean="0"/>
              <a:t>אין מניעה שמחלקה תירש יותר ממחלקה אחת</a:t>
            </a:r>
          </a:p>
          <a:p>
            <a:r>
              <a:rPr lang="he-IL" dirty="0" smtClean="0"/>
              <a:t>דוגמא: קנטאור, דמות מהמיתולוגיה היוונית שהיא הכלאה של סוס ובן-אדם</a:t>
            </a:r>
          </a:p>
          <a:p>
            <a:endParaRPr lang="he-IL" dirty="0" smtClean="0"/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6F64B4-C50A-42BA-8824-6F3EFF12B00F}" type="slidenum">
              <a:rPr lang="he-IL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62400" y="2998296"/>
            <a:ext cx="4991669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1">
            <a:spAutoFit/>
          </a:bodyPr>
          <a:lstStyle/>
          <a:p>
            <a:pPr algn="l" rtl="0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From Wikipedia: In </a:t>
            </a:r>
            <a:r>
              <a:rPr lang="en-US" dirty="0">
                <a:latin typeface="Arial" pitchFamily="34" charset="0"/>
                <a:cs typeface="Arial" pitchFamily="34" charset="0"/>
                <a:hlinkClick r:id="rId3" action="ppaction://hlinkfile" tooltip="Greek mythology"/>
              </a:rPr>
              <a:t>Greek mythology</a:t>
            </a:r>
            <a:r>
              <a:rPr lang="en-US" dirty="0">
                <a:latin typeface="Arial" pitchFamily="34" charset="0"/>
                <a:cs typeface="Arial" pitchFamily="34" charset="0"/>
              </a:rPr>
              <a:t>, the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centaurs</a:t>
            </a:r>
            <a:r>
              <a:rPr lang="en-US" dirty="0">
                <a:latin typeface="Arial" pitchFamily="34" charset="0"/>
                <a:cs typeface="Arial" pitchFamily="34" charset="0"/>
              </a:rPr>
              <a:t> (from </a:t>
            </a:r>
            <a:r>
              <a:rPr lang="en-US" dirty="0">
                <a:latin typeface="Arial" pitchFamily="34" charset="0"/>
                <a:cs typeface="Arial" pitchFamily="34" charset="0"/>
                <a:hlinkClick r:id="rId4" action="ppaction://hlinkfile" tooltip="Ancient Greek language"/>
              </a:rPr>
              <a:t>Ancient Greek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Κένταυροι</a:t>
            </a:r>
            <a:r>
              <a:rPr lang="en-US" dirty="0">
                <a:latin typeface="Arial" pitchFamily="34" charset="0"/>
                <a:cs typeface="Arial" pitchFamily="34" charset="0"/>
              </a:rPr>
              <a:t>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Kéntauroi</a:t>
            </a:r>
            <a:r>
              <a:rPr lang="en-US" dirty="0">
                <a:latin typeface="Arial" pitchFamily="34" charset="0"/>
                <a:cs typeface="Arial" pitchFamily="34" charset="0"/>
              </a:rPr>
              <a:t>) are a race of creatures composed of part </a:t>
            </a:r>
            <a:r>
              <a:rPr lang="en-US" dirty="0">
                <a:latin typeface="Arial" pitchFamily="34" charset="0"/>
                <a:cs typeface="Arial" pitchFamily="34" charset="0"/>
                <a:hlinkClick r:id="rId5" action="ppaction://hlinkfile" tooltip="Human"/>
              </a:rPr>
              <a:t>human</a:t>
            </a:r>
            <a:r>
              <a:rPr lang="en-US" dirty="0">
                <a:latin typeface="Arial" pitchFamily="34" charset="0"/>
                <a:cs typeface="Arial" pitchFamily="34" charset="0"/>
              </a:rPr>
              <a:t> and part </a:t>
            </a:r>
            <a:r>
              <a:rPr lang="en-US" dirty="0">
                <a:latin typeface="Arial" pitchFamily="34" charset="0"/>
                <a:cs typeface="Arial" pitchFamily="34" charset="0"/>
                <a:hlinkClick r:id="rId6" action="ppaction://hlinkfile" tooltip="Horse"/>
              </a:rPr>
              <a:t>horse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34" y="2998296"/>
            <a:ext cx="3638266" cy="3525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83153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מרובה: קנטאור: תרשים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5DB205-4EC7-4FE1-9250-31960D2740AF}" type="slidenum">
              <a:rPr lang="he-IL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096000" y="3810000"/>
            <a:ext cx="2667000" cy="609600"/>
          </a:xfrm>
          <a:prstGeom prst="wedgeRectCallout">
            <a:avLst>
              <a:gd name="adj1" fmla="val -21919"/>
              <a:gd name="adj2" fmla="val 50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השיטה </a:t>
            </a:r>
            <a:r>
              <a:rPr lang="en-US" b="1" dirty="0" err="1"/>
              <a:t>getName</a:t>
            </a:r>
            <a:r>
              <a:rPr lang="he-IL" b="1" dirty="0"/>
              <a:t> נורשה      פעמיים, מכל אב בנפרד...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410200" y="4495800"/>
            <a:ext cx="3352800" cy="609600"/>
          </a:xfrm>
          <a:prstGeom prst="wedgeRectCallout">
            <a:avLst>
              <a:gd name="adj1" fmla="val -21919"/>
              <a:gd name="adj2" fmla="val 50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הבן דורס חלק מהשיטות של האבא (החוקים כמו בהורשה רגילה)</a:t>
            </a:r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rot="16200000" flipV="1">
            <a:off x="4933950" y="1314450"/>
            <a:ext cx="1371600" cy="3619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rot="16200000" flipV="1">
            <a:off x="3371850" y="-247650"/>
            <a:ext cx="1524000" cy="6591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rot="5400000">
            <a:off x="3848100" y="3086100"/>
            <a:ext cx="1219200" cy="5257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מרובה: קנטאור: הקוד (1)</a:t>
            </a:r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61FCB1-BFBA-4C46-AB1F-7C3AEF5F3F84}" type="slidenum">
              <a:rPr lang="he-IL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379788"/>
            <a:ext cx="7207250" cy="3325812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990600"/>
            <a:ext cx="7285038" cy="3014663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981200" y="3124200"/>
            <a:ext cx="3886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609600" y="5791200"/>
            <a:ext cx="4419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1981200" y="3352800"/>
            <a:ext cx="7010400" cy="228600"/>
          </a:xfrm>
          <a:prstGeom prst="rect">
            <a:avLst/>
          </a:prstGeom>
          <a:noFill/>
          <a:ln w="254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609600" y="6248400"/>
            <a:ext cx="6858000" cy="228600"/>
          </a:xfrm>
          <a:prstGeom prst="rect">
            <a:avLst/>
          </a:prstGeom>
          <a:noFill/>
          <a:ln w="254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5181600" y="1219200"/>
            <a:ext cx="3429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נשים לב שבשתי המחלקות יש את השיטות </a:t>
            </a:r>
            <a:r>
              <a:rPr lang="en-US" b="1" dirty="0" err="1"/>
              <a:t>getName</a:t>
            </a:r>
            <a:r>
              <a:rPr lang="en-US" b="1" dirty="0"/>
              <a:t> </a:t>
            </a:r>
            <a:r>
              <a:rPr lang="he-IL" b="1" dirty="0"/>
              <a:t> ו- </a:t>
            </a:r>
            <a:r>
              <a:rPr lang="en-US" b="1" dirty="0"/>
              <a:t>show</a:t>
            </a:r>
            <a:r>
              <a:rPr lang="he-IL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מרובה: קנטאור: הקוד (2)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DC144E-B41C-459F-A126-E84A98EB8836}" type="slidenum">
              <a:rPr lang="he-IL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7696200" cy="5491163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057400" y="914400"/>
            <a:ext cx="3886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1295400" y="3124200"/>
            <a:ext cx="4038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1295400" y="5029200"/>
            <a:ext cx="1981200" cy="53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5257800" y="1219200"/>
            <a:ext cx="3657600" cy="381000"/>
          </a:xfrm>
          <a:prstGeom prst="wedgeRectCallout">
            <a:avLst>
              <a:gd name="adj1" fmla="val -81602"/>
              <a:gd name="adj2" fmla="val -74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ציון כל המחלקות מהן המחלקה יורשת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5943600" y="3048000"/>
            <a:ext cx="3048000" cy="381000"/>
          </a:xfrm>
          <a:prstGeom prst="wedgeRectCallout">
            <a:avLst>
              <a:gd name="adj1" fmla="val -73294"/>
              <a:gd name="adj2" fmla="val -15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אתחול האבות בשורת האתחול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962400" y="5029200"/>
            <a:ext cx="2819400" cy="381000"/>
          </a:xfrm>
          <a:prstGeom prst="wedgeRectCallout">
            <a:avLst>
              <a:gd name="adj1" fmla="val -73294"/>
              <a:gd name="adj2" fmla="val -15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קריאה לשיטה שמומשה באב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0" y="4191000"/>
            <a:ext cx="2286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Rectangular Callout 15"/>
          <p:cNvSpPr/>
          <p:nvPr/>
        </p:nvSpPr>
        <p:spPr>
          <a:xfrm>
            <a:off x="5867400" y="4191000"/>
            <a:ext cx="2819400" cy="381000"/>
          </a:xfrm>
          <a:prstGeom prst="wedgeRectCallout">
            <a:avLst>
              <a:gd name="adj1" fmla="val -149635"/>
              <a:gd name="adj2" fmla="val -29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דריסת שיטה שהוגדרה באב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0" y="5867400"/>
            <a:ext cx="7010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" name="Rectangular Callout 17"/>
          <p:cNvSpPr/>
          <p:nvPr/>
        </p:nvSpPr>
        <p:spPr>
          <a:xfrm>
            <a:off x="5867400" y="4191000"/>
            <a:ext cx="2819400" cy="381000"/>
          </a:xfrm>
          <a:prstGeom prst="wedgeRectCallout">
            <a:avLst>
              <a:gd name="adj1" fmla="val 17018"/>
              <a:gd name="adj2" fmla="val 376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דריסת שיטות שהוגדרו באב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מהי הורשה?</a:t>
            </a:r>
            <a:endParaRPr lang="en-US" smtClean="0">
              <a:cs typeface="Arial" charset="0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הורשה היא הרחבה של מחלקה מסוימת</a:t>
            </a:r>
          </a:p>
          <a:p>
            <a:pPr lvl="1"/>
            <a:r>
              <a:rPr lang="he-IL" sz="2600" dirty="0" smtClean="0"/>
              <a:t>למשל  </a:t>
            </a:r>
            <a:r>
              <a:rPr lang="en-US" sz="2600" dirty="0" smtClean="0">
                <a:cs typeface="Arial" charset="0"/>
              </a:rPr>
              <a:t>Student</a:t>
            </a:r>
            <a:r>
              <a:rPr lang="he-IL" sz="2600" dirty="0" smtClean="0"/>
              <a:t> הוא סוג של </a:t>
            </a:r>
            <a:r>
              <a:rPr lang="en-US" sz="2600" dirty="0" smtClean="0">
                <a:cs typeface="Arial" charset="0"/>
              </a:rPr>
              <a:t>Person</a:t>
            </a:r>
            <a:r>
              <a:rPr lang="he-IL" sz="2600" dirty="0" smtClean="0"/>
              <a:t>, הרחבה שלו</a:t>
            </a:r>
          </a:p>
          <a:p>
            <a:pPr lvl="1"/>
            <a:r>
              <a:rPr lang="he-IL" sz="2600" dirty="0" smtClean="0"/>
              <a:t>נשים לב לא להתבלבל בין הכלה לבין הורשה!</a:t>
            </a:r>
          </a:p>
          <a:p>
            <a:pPr lvl="2"/>
            <a:r>
              <a:rPr lang="he-IL" sz="2600" dirty="0" smtClean="0"/>
              <a:t>אם קיים היחס </a:t>
            </a:r>
            <a:r>
              <a:rPr lang="en-US" sz="2600" dirty="0" smtClean="0">
                <a:cs typeface="Arial" charset="0"/>
              </a:rPr>
              <a:t>B</a:t>
            </a:r>
            <a:r>
              <a:rPr lang="he-IL" sz="2600" dirty="0" smtClean="0"/>
              <a:t> הוא סוג </a:t>
            </a:r>
            <a:r>
              <a:rPr lang="en-US" sz="2600" dirty="0" smtClean="0">
                <a:cs typeface="Arial" charset="0"/>
              </a:rPr>
              <a:t>A</a:t>
            </a:r>
            <a:r>
              <a:rPr lang="he-IL" sz="2600" dirty="0" smtClean="0"/>
              <a:t>, אז </a:t>
            </a:r>
            <a:r>
              <a:rPr lang="en-US" sz="2600" dirty="0" smtClean="0">
                <a:cs typeface="Arial" charset="0"/>
              </a:rPr>
              <a:t>B</a:t>
            </a:r>
            <a:r>
              <a:rPr lang="he-IL" sz="2600" dirty="0" smtClean="0"/>
              <a:t> יורש מ- </a:t>
            </a:r>
            <a:r>
              <a:rPr lang="en-US" sz="2600" dirty="0" smtClean="0">
                <a:cs typeface="Arial" charset="0"/>
              </a:rPr>
              <a:t>A</a:t>
            </a:r>
            <a:endParaRPr lang="he-IL" sz="2600" dirty="0" smtClean="0"/>
          </a:p>
          <a:p>
            <a:pPr lvl="2"/>
            <a:r>
              <a:rPr lang="he-IL" sz="2600" dirty="0" smtClean="0"/>
              <a:t>אם </a:t>
            </a:r>
            <a:r>
              <a:rPr lang="en-US" sz="2600" dirty="0" smtClean="0">
                <a:cs typeface="Arial" charset="0"/>
              </a:rPr>
              <a:t>B</a:t>
            </a:r>
            <a:r>
              <a:rPr lang="he-IL" sz="2600" dirty="0" smtClean="0"/>
              <a:t> הוא חלק מהנתונים של </a:t>
            </a:r>
            <a:r>
              <a:rPr lang="en-US" sz="2600" dirty="0" smtClean="0">
                <a:cs typeface="Arial" charset="0"/>
              </a:rPr>
              <a:t>A</a:t>
            </a:r>
            <a:r>
              <a:rPr lang="he-IL" sz="2600" dirty="0" smtClean="0"/>
              <a:t>, אז זו הכלה (למשל </a:t>
            </a:r>
            <a:r>
              <a:rPr lang="en-US" sz="2600" dirty="0" err="1" smtClean="0">
                <a:cs typeface="Arial" charset="0"/>
              </a:rPr>
              <a:t>DateTime</a:t>
            </a:r>
            <a:r>
              <a:rPr lang="he-IL" sz="2600" dirty="0" smtClean="0"/>
              <a:t> יוכל בתוך </a:t>
            </a:r>
            <a:r>
              <a:rPr lang="en-US" sz="2600" dirty="0" smtClean="0">
                <a:cs typeface="Arial" charset="0"/>
              </a:rPr>
              <a:t>Person</a:t>
            </a:r>
            <a:r>
              <a:rPr lang="he-IL" sz="2600" dirty="0" smtClean="0"/>
              <a:t> מאחר ותאריך לידה זה חלק מנתוני </a:t>
            </a:r>
            <a:r>
              <a:rPr lang="en-US" sz="2600" dirty="0" smtClean="0">
                <a:cs typeface="Arial" charset="0"/>
              </a:rPr>
              <a:t>Person</a:t>
            </a:r>
            <a:r>
              <a:rPr lang="he-IL" sz="2600" dirty="0" smtClean="0"/>
              <a:t>)</a:t>
            </a:r>
          </a:p>
          <a:p>
            <a:r>
              <a:rPr lang="he-IL" dirty="0" smtClean="0"/>
              <a:t>הורשה היא יצירת מחלקה המכילה את כל התכונות והשיטות של המחלקה ממנה ירשה ויכולה להשתמש בהם </a:t>
            </a:r>
            <a:r>
              <a:rPr lang="he-IL" sz="2400" dirty="0" smtClean="0"/>
              <a:t>(</a:t>
            </a:r>
            <a:r>
              <a:rPr lang="he-IL" sz="2400" b="1" u="sng" dirty="0" smtClean="0"/>
              <a:t>בהתאם להרשאה</a:t>
            </a:r>
            <a:r>
              <a:rPr lang="he-IL" sz="2400" dirty="0" smtClean="0"/>
              <a:t>)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C57339-B6D1-4A64-B87F-0D28B541D81D}" type="slidenum">
              <a:rPr lang="he-IL"/>
              <a:pPr>
                <a:defRPr/>
              </a:pPr>
              <a:t>4</a:t>
            </a:fld>
            <a:endParaRPr lang="en-US"/>
          </a:p>
        </p:txBody>
      </p:sp>
      <p:sp>
        <p:nvSpPr>
          <p:cNvPr id="15365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מרובה: קנטאור: הקוד (3)</a:t>
            </a:r>
          </a:p>
        </p:txBody>
      </p:sp>
      <p:sp>
        <p:nvSpPr>
          <p:cNvPr id="4915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7E5EAA-A4C8-43E5-AE14-1A5DF773AB87}" type="slidenum">
              <a:rPr lang="he-IL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736013" cy="1905000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4138" y="3352800"/>
            <a:ext cx="8983662" cy="1150938"/>
            <a:chOff x="84922" y="3352800"/>
            <a:chExt cx="8982878" cy="1151671"/>
          </a:xfrm>
        </p:grpSpPr>
        <p:pic>
          <p:nvPicPr>
            <p:cNvPr id="4916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922" y="3352800"/>
              <a:ext cx="8982878" cy="362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6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8259" y="3657600"/>
              <a:ext cx="8771164" cy="84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153178" y="3352800"/>
              <a:ext cx="8838429" cy="1143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181600" y="2590800"/>
            <a:ext cx="15240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1371600" y="4724400"/>
            <a:ext cx="6248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בהורשה המרובה קיבלנו את כל השיטות והתכונות שהיו </a:t>
            </a:r>
            <a:r>
              <a:rPr lang="he-IL" b="1" dirty="0" smtClean="0"/>
              <a:t>באבות</a:t>
            </a:r>
            <a:r>
              <a:rPr lang="he-IL" b="1" dirty="0"/>
              <a:t>.</a:t>
            </a:r>
          </a:p>
          <a:p>
            <a:pPr algn="ctr">
              <a:defRPr/>
            </a:pPr>
            <a:r>
              <a:rPr lang="he-IL" b="1" dirty="0"/>
              <a:t>המצב הוא שיש ב- </a:t>
            </a:r>
            <a:r>
              <a:rPr lang="en-US" b="1" dirty="0"/>
              <a:t>Centaur</a:t>
            </a:r>
            <a:r>
              <a:rPr lang="he-IL" b="1" dirty="0"/>
              <a:t> את התכונה </a:t>
            </a:r>
            <a:r>
              <a:rPr lang="en-US" b="1" dirty="0"/>
              <a:t>name</a:t>
            </a:r>
            <a:r>
              <a:rPr lang="he-IL" b="1" dirty="0"/>
              <a:t> פעמיים וכן את השיטה </a:t>
            </a:r>
            <a:r>
              <a:rPr lang="en-US" b="1" dirty="0" err="1" smtClean="0"/>
              <a:t>getName</a:t>
            </a:r>
            <a:r>
              <a:rPr lang="he-IL" b="1" dirty="0" smtClean="0"/>
              <a:t> פעמיים. </a:t>
            </a:r>
            <a:r>
              <a:rPr lang="he-IL" b="1" dirty="0"/>
              <a:t>הקומפיילר לא יודע לאיזה מימוש לפנות ולכן נותן שגיאת קומפילציה. הדרך לפתור </a:t>
            </a:r>
            <a:r>
              <a:rPr lang="he-IL" b="1" dirty="0" smtClean="0"/>
              <a:t>בעיה </a:t>
            </a:r>
            <a:r>
              <a:rPr lang="he-IL" b="1" dirty="0"/>
              <a:t>זו היא לדרוס את השיטה שנורשה מכמה אבות ביורש עצמו.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הורשה מרובה עם </a:t>
            </a:r>
            <a:r>
              <a:rPr lang="he-IL" b="1" dirty="0" smtClean="0"/>
              <a:t>אב קדמון משותף </a:t>
            </a:r>
            <a:r>
              <a:rPr lang="he-IL" sz="1800" dirty="0" smtClean="0"/>
              <a:t>(</a:t>
            </a:r>
            <a:r>
              <a:rPr lang="en-US" sz="1800" dirty="0" smtClean="0"/>
              <a:t>diamond</a:t>
            </a:r>
            <a:r>
              <a:rPr lang="he-IL" sz="1800" dirty="0" smtClean="0"/>
              <a:t>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במקרה כזה תהייה כפילות בנכד עבור כל התכונות שיש באב-הקדמון </a:t>
            </a:r>
          </a:p>
          <a:p>
            <a:pPr lvl="1"/>
            <a:r>
              <a:rPr lang="he-IL" dirty="0" smtClean="0"/>
              <a:t>תכונות אלו יגיעו מכל אב בנפרד</a:t>
            </a:r>
          </a:p>
          <a:p>
            <a:r>
              <a:rPr lang="he-IL" dirty="0" smtClean="0"/>
              <a:t>ברוב המקרים, לא נרצה את כפילות התכונות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he-IL" dirty="0" smtClean="0"/>
              <a:t> (בעיית </a:t>
            </a:r>
            <a:r>
              <a:rPr lang="en-US" dirty="0" smtClean="0"/>
              <a:t>ambiguity</a:t>
            </a:r>
            <a:r>
              <a:rPr lang="he-IL" dirty="0" smtClean="0"/>
              <a:t> וכן בזבוז זכרון)</a:t>
            </a: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F4925-E158-4347-829D-C145DC5115AD}" type="slidenum">
              <a:rPr lang="he-IL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501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34292"/>
            <a:ext cx="2590800" cy="351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7391400" cy="641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דוגמאת הקנטאור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439B29-DED5-438E-805B-0284E5023BC6}" type="slidenum">
              <a:rPr lang="he-IL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572000" y="914400"/>
            <a:ext cx="3505200" cy="609600"/>
          </a:xfrm>
          <a:prstGeom prst="wedgeRectCallout">
            <a:avLst>
              <a:gd name="adj1" fmla="val -80438"/>
              <a:gd name="adj2" fmla="val -82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התכונות והשיטות מ- </a:t>
            </a:r>
            <a:r>
              <a:rPr lang="en-US" b="1" dirty="0" err="1"/>
              <a:t>LivingThing</a:t>
            </a:r>
            <a:r>
              <a:rPr lang="he-IL" b="1" dirty="0"/>
              <a:t> יגיעו פעמיים ל- </a:t>
            </a:r>
            <a:r>
              <a:rPr lang="en-US" b="1" dirty="0"/>
              <a:t>Centaur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וירטואלית (1)</a:t>
            </a:r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7E1C35-CE4E-42DC-B45B-B16E58499209}" type="slidenum">
              <a:rPr lang="he-IL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725" y="1346200"/>
            <a:ext cx="7864475" cy="4130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438400" y="5638800"/>
            <a:ext cx="434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במחלקת הבסיס (האב הקדמון) אין שום שינוי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וירטואלית (2)</a:t>
            </a:r>
          </a:p>
        </p:txBody>
      </p:sp>
      <p:sp>
        <p:nvSpPr>
          <p:cNvPr id="5325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C6DC5F-D4C3-4B64-A1FA-7CC1A82F44CD}" type="slidenum">
              <a:rPr lang="he-IL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6510338" cy="28527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325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962400"/>
            <a:ext cx="8543925" cy="21605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828800" y="9906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1752600" y="39624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4724400" y="1295400"/>
            <a:ext cx="419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במחלקות היורשות נציין את המילה </a:t>
            </a:r>
            <a:r>
              <a:rPr lang="en-US" b="1" dirty="0"/>
              <a:t>virtual</a:t>
            </a:r>
            <a:endParaRPr lang="he-IL" b="1" dirty="0"/>
          </a:p>
        </p:txBody>
      </p:sp>
      <p:sp>
        <p:nvSpPr>
          <p:cNvPr id="11" name="Rectangle 10"/>
          <p:cNvSpPr/>
          <p:nvPr/>
        </p:nvSpPr>
        <p:spPr>
          <a:xfrm>
            <a:off x="2743200" y="2438400"/>
            <a:ext cx="617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תוספת זו אינה משפיעה על שימוש במחלקה הנוכחית, אלא רק מצהירה שאם בעתיד ירשו ממחלקה זו וממחלקה נוספת היורשת </a:t>
            </a:r>
            <a:r>
              <a:rPr lang="he-IL" b="1" dirty="0" smtClean="0"/>
              <a:t>מהאב-הקדמון המשותף, </a:t>
            </a:r>
            <a:r>
              <a:rPr lang="he-IL" b="1" dirty="0"/>
              <a:t>תכונות האב הקדמון יועברו פעם אחת בלבד לנכד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הורשה וירטואלית (3)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8B1371-8415-4A02-87DA-BE9605D051F8}" type="slidenum">
              <a:rPr lang="he-IL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7631113" cy="533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447800" y="3352800"/>
            <a:ext cx="3733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3810000" y="1447800"/>
            <a:ext cx="5029200" cy="1371600"/>
          </a:xfrm>
          <a:prstGeom prst="wedgeRectCallout">
            <a:avLst>
              <a:gd name="adj1" fmla="val -45632"/>
              <a:gd name="adj2" fmla="val 95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כאשר יורשים ממחלקות שירשו באופן </a:t>
            </a:r>
            <a:r>
              <a:rPr lang="en-US" b="1" dirty="0"/>
              <a:t>virtual</a:t>
            </a:r>
            <a:r>
              <a:rPr lang="he-IL" b="1" dirty="0"/>
              <a:t> מהסבא, יש לקרוא ל- </a:t>
            </a:r>
            <a:r>
              <a:rPr lang="en-US" b="1" dirty="0" err="1"/>
              <a:t>c’tor</a:t>
            </a:r>
            <a:r>
              <a:rPr lang="he-IL" b="1" dirty="0"/>
              <a:t> של הסבא מהנכד. הסיבה היא ההתלבטות איזה אבא יקרא לאב-הקדמון. </a:t>
            </a:r>
          </a:p>
          <a:p>
            <a:pPr algn="ctr">
              <a:defRPr/>
            </a:pPr>
            <a:r>
              <a:rPr lang="he-IL" b="1" dirty="0"/>
              <a:t>כאשר שניים 2 רבים, שלישי זוכה! </a:t>
            </a:r>
          </a:p>
          <a:p>
            <a:pPr algn="ctr">
              <a:defRPr/>
            </a:pPr>
            <a:r>
              <a:rPr lang="he-IL" b="1" dirty="0">
                <a:solidFill>
                  <a:schemeClr val="tx1"/>
                </a:solidFill>
              </a:rPr>
              <a:t>רק </a:t>
            </a:r>
            <a:r>
              <a:rPr lang="he-IL" b="1" dirty="0" smtClean="0">
                <a:solidFill>
                  <a:schemeClr val="tx1"/>
                </a:solidFill>
              </a:rPr>
              <a:t>הנכד בפועל  </a:t>
            </a:r>
            <a:r>
              <a:rPr lang="he-IL" b="1" dirty="0">
                <a:solidFill>
                  <a:schemeClr val="tx1"/>
                </a:solidFill>
              </a:rPr>
              <a:t>קורא ל- </a:t>
            </a:r>
            <a:r>
              <a:rPr lang="en-US" b="1" dirty="0" err="1">
                <a:solidFill>
                  <a:schemeClr val="tx1"/>
                </a:solidFill>
              </a:rPr>
              <a:t>c’tor</a:t>
            </a:r>
            <a:r>
              <a:rPr lang="he-IL" b="1" dirty="0">
                <a:solidFill>
                  <a:schemeClr val="tx1"/>
                </a:solidFill>
              </a:rPr>
              <a:t> של </a:t>
            </a:r>
            <a:r>
              <a:rPr lang="he-IL" b="1" dirty="0" smtClean="0">
                <a:solidFill>
                  <a:schemeClr val="tx1"/>
                </a:solidFill>
              </a:rPr>
              <a:t>הסבא</a:t>
            </a:r>
            <a:r>
              <a:rPr lang="en-US" b="1" dirty="0" smtClean="0">
                <a:solidFill>
                  <a:schemeClr val="tx1"/>
                </a:solidFill>
              </a:rPr>
              <a:t>!</a:t>
            </a:r>
            <a:endParaRPr lang="he-IL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r>
              <a:rPr lang="he-IL" smtClean="0"/>
              <a:t>הורשה וירטואלית:</a:t>
            </a:r>
            <a:br>
              <a:rPr lang="he-IL" smtClean="0"/>
            </a:br>
            <a:r>
              <a:rPr lang="en-US" smtClean="0"/>
              <a:t> </a:t>
            </a:r>
            <a:r>
              <a:rPr lang="he-IL" smtClean="0"/>
              <a:t>דוגמאת פלט</a:t>
            </a:r>
          </a:p>
        </p:txBody>
      </p:sp>
      <p:sp>
        <p:nvSpPr>
          <p:cNvPr id="5529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1B1AAE-756B-4E93-AEA0-6499EB8751C8}" type="slidenum">
              <a:rPr lang="he-IL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5216525" cy="6400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1295400"/>
            <a:ext cx="3362325" cy="2736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5" y="1524000"/>
            <a:ext cx="1876425" cy="387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8425" y="4122738"/>
            <a:ext cx="2552700" cy="212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295400" y="4876800"/>
            <a:ext cx="457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295400" y="6172200"/>
            <a:ext cx="457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ular Callout 11"/>
          <p:cNvSpPr/>
          <p:nvPr/>
        </p:nvSpPr>
        <p:spPr>
          <a:xfrm>
            <a:off x="2895600" y="5334000"/>
            <a:ext cx="3352800" cy="838200"/>
          </a:xfrm>
          <a:prstGeom prst="wedgeRectCallout">
            <a:avLst>
              <a:gd name="adj1" fmla="val -84190"/>
              <a:gd name="adj2" fmla="val -76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כאשר יורשים ממחלקה שירשה וירטואלית ממחלקה כלשהי, חובה לקרוא ל- </a:t>
            </a:r>
            <a:r>
              <a:rPr lang="en-US" b="1" dirty="0" err="1"/>
              <a:t>c’tor</a:t>
            </a:r>
            <a:r>
              <a:rPr lang="he-IL" b="1" dirty="0"/>
              <a:t> של האב הקדמון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2895600" y="5334000"/>
            <a:ext cx="3352800" cy="838200"/>
          </a:xfrm>
          <a:prstGeom prst="wedgeRectCallout">
            <a:avLst>
              <a:gd name="adj1" fmla="val -88805"/>
              <a:gd name="adj2" fmla="val 47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כאשר יורשים ממחלקה שירשה וירטואלית ממחלקה כלשהי, חובה לקרוא ל- </a:t>
            </a:r>
            <a:r>
              <a:rPr lang="en-US" b="1" dirty="0" err="1"/>
              <a:t>c’tor</a:t>
            </a:r>
            <a:r>
              <a:rPr lang="he-IL" b="1" dirty="0"/>
              <a:t> של האב הקדמון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סדר המעבר בבנאים ב- </a:t>
            </a:r>
            <a:r>
              <a:rPr lang="en-US" smtClean="0"/>
              <a:t>init line</a:t>
            </a:r>
            <a:r>
              <a:rPr lang="he-IL" smtClean="0"/>
              <a:t> (1)</a:t>
            </a:r>
            <a:endParaRPr lang="en-US" smtClean="0"/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865BAB-2D89-4423-82DC-6BD3CC4B74A4}" type="slidenum">
              <a:rPr lang="he-IL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14400"/>
            <a:ext cx="6199188" cy="5743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581400" y="2133600"/>
            <a:ext cx="518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כאשר בשורת האתחול מאתחלים גם את האב וגם אובייקט מוכל, ראשית יאותחל האב ורק אח"כ האובייקט המוכל, ללא קשר לסדר כתיבתם ב- </a:t>
            </a:r>
            <a:r>
              <a:rPr lang="en-US" b="1" dirty="0"/>
              <a:t>init line</a:t>
            </a:r>
            <a:endParaRPr lang="he-IL" b="1" dirty="0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5486400"/>
            <a:ext cx="34734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676400" y="4876800"/>
            <a:ext cx="16764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סדר המעבר בבנאים ב- </a:t>
            </a:r>
            <a:r>
              <a:rPr lang="en-US" smtClean="0"/>
              <a:t>init line</a:t>
            </a:r>
            <a:r>
              <a:rPr lang="he-IL" smtClean="0"/>
              <a:t> (2)</a:t>
            </a:r>
            <a:endParaRPr lang="en-US" smtClean="0"/>
          </a:p>
        </p:txBody>
      </p:sp>
      <p:sp>
        <p:nvSpPr>
          <p:cNvPr id="5734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D125E8-98D3-4AFB-9D25-E9D2AE604030}" type="slidenum">
              <a:rPr lang="he-IL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7204075" cy="5591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581400" y="2133600"/>
            <a:ext cx="518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במקרה של הורשה מרובה, סדר הקריאות לאתחול האבות יהיה כסדר הירושה בהגדרת המחלקה, ללא קשר לסדר כתיבתם ב- </a:t>
            </a:r>
            <a:r>
              <a:rPr lang="en-US" b="1" dirty="0"/>
              <a:t>init line</a:t>
            </a:r>
            <a:endParaRPr lang="he-IL" b="1" dirty="0"/>
          </a:p>
        </p:txBody>
      </p:sp>
      <p:sp>
        <p:nvSpPr>
          <p:cNvPr id="8" name="Rectangle 7"/>
          <p:cNvSpPr/>
          <p:nvPr/>
        </p:nvSpPr>
        <p:spPr>
          <a:xfrm>
            <a:off x="1676400" y="4800600"/>
            <a:ext cx="25146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1676400" y="3962400"/>
            <a:ext cx="38100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5735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5334000"/>
            <a:ext cx="44688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7391400" cy="58658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83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סדר המעבר בבנאים ב- </a:t>
            </a:r>
            <a:r>
              <a:rPr lang="en-US" smtClean="0"/>
              <a:t>init line</a:t>
            </a:r>
            <a:r>
              <a:rPr lang="he-IL" smtClean="0"/>
              <a:t> (3)</a:t>
            </a:r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5334000" y="2057400"/>
            <a:ext cx="3581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במידה ויש הורשה מרובה וירטואלית, סדר הקריאות יהיה ראשית לסב, ורק אח"כ לאבות עפ"י סדר הירושה בהגדרת המחלקה, ללא קשר לסדר כתיבתם ב- </a:t>
            </a:r>
            <a:r>
              <a:rPr lang="en-US" b="1" dirty="0"/>
              <a:t>init line</a:t>
            </a:r>
          </a:p>
        </p:txBody>
      </p:sp>
      <p:sp>
        <p:nvSpPr>
          <p:cNvPr id="58373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2954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416753-95AD-4C87-B943-F6E26F1B574A}" type="slidenum">
              <a:rPr lang="he-IL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5257800"/>
            <a:ext cx="3581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562600"/>
            <a:ext cx="4714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371600" y="4572000"/>
            <a:ext cx="3124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828800" y="3276600"/>
            <a:ext cx="26670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1828800" y="2057400"/>
            <a:ext cx="26670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דוגמאת הבדל בן הורשה להכלה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066800"/>
            <a:ext cx="8534400" cy="5181600"/>
          </a:xfrm>
        </p:spPr>
        <p:txBody>
          <a:bodyPr/>
          <a:lstStyle/>
          <a:p>
            <a:r>
              <a:rPr lang="he-IL" sz="2400" dirty="0" smtClean="0"/>
              <a:t>לחתול נשמור את צבעו ואורך השפם שלו.</a:t>
            </a:r>
          </a:p>
          <a:p>
            <a:pPr lvl="1"/>
            <a:r>
              <a:rPr lang="he-IL" sz="2200" dirty="0" smtClean="0"/>
              <a:t>לחתול-רחוב נשמור </a:t>
            </a:r>
            <a:r>
              <a:rPr lang="he-IL" sz="2200" u="sng" dirty="0" smtClean="0"/>
              <a:t>בנוסף</a:t>
            </a:r>
            <a:r>
              <a:rPr lang="he-IL" sz="2200" dirty="0" smtClean="0"/>
              <a:t> את מספר הקרבות שלו.</a:t>
            </a:r>
          </a:p>
          <a:p>
            <a:pPr lvl="1"/>
            <a:r>
              <a:rPr lang="he-IL" sz="2200" dirty="0" smtClean="0"/>
              <a:t>לחתול-סיאמי נשמור </a:t>
            </a:r>
            <a:r>
              <a:rPr lang="he-IL" sz="2200" u="sng" dirty="0" smtClean="0"/>
              <a:t>בנוסף</a:t>
            </a:r>
            <a:r>
              <a:rPr lang="he-IL" sz="2200" dirty="0" smtClean="0"/>
              <a:t> את האוכל המועדף שלו.</a:t>
            </a:r>
          </a:p>
          <a:p>
            <a:r>
              <a:rPr lang="he-IL" sz="2400" dirty="0" smtClean="0"/>
              <a:t>חתול-רחוב וחתול-סיאמי הם </a:t>
            </a:r>
            <a:r>
              <a:rPr lang="he-IL" sz="2400" u="sng" dirty="0" smtClean="0"/>
              <a:t>סוג של</a:t>
            </a:r>
            <a:r>
              <a:rPr lang="he-IL" sz="2400" dirty="0" smtClean="0"/>
              <a:t> חתול, כלומר מרחיבים אותו מבחינת הנתונים, לכן נשתמש </a:t>
            </a:r>
            <a:r>
              <a:rPr lang="he-IL" sz="2400" u="sng" dirty="0" smtClean="0"/>
              <a:t>בהורשה</a:t>
            </a:r>
            <a:r>
              <a:rPr lang="he-IL" sz="2400" dirty="0" smtClean="0"/>
              <a:t> כדי לתאר מחלקות אלו.</a:t>
            </a:r>
          </a:p>
          <a:p>
            <a:endParaRPr lang="he-IL" sz="2400" dirty="0" smtClean="0"/>
          </a:p>
          <a:p>
            <a:r>
              <a:rPr lang="he-IL" sz="2400" dirty="0" smtClean="0"/>
              <a:t>לכלב נשמור את מספר הפעמים בדקה שהוא מקשקש בזנב והאם הוא רודף אחרי חתולים.</a:t>
            </a:r>
          </a:p>
          <a:p>
            <a:pPr lvl="1"/>
            <a:r>
              <a:rPr lang="he-IL" sz="2200" dirty="0" smtClean="0"/>
              <a:t>יש 2 סוגי כלבים: לאסי ופודל.</a:t>
            </a:r>
          </a:p>
          <a:p>
            <a:r>
              <a:rPr lang="he-IL" sz="2400" dirty="0" smtClean="0"/>
              <a:t>מאחר וללאסי ולפודל אין נתונים נוספים המייחדים אותם, נחזיק את נתון סוג הכלב בתור שדה במחלקה המתארת כלב.</a:t>
            </a:r>
          </a:p>
          <a:p>
            <a:r>
              <a:rPr lang="he-IL" sz="2400" dirty="0" smtClean="0"/>
              <a:t>אם היינו אומרים שלכלב פודל יש לשמור גם את התדירות בה הוא מקבל דלקות אוזניים, היינו משתמשים בהורשה.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5E7A16-D9E9-418C-9BD0-36FAA098CB12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הרשאת ההורשה</a:t>
            </a:r>
            <a:endParaRPr lang="en-US" dirty="0" smtClean="0"/>
          </a:p>
        </p:txBody>
      </p:sp>
      <p:sp>
        <p:nvSpPr>
          <p:cNvPr id="5939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תחביר: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באופן זה משמע שכל התכונות והשיטות שב- </a:t>
            </a:r>
            <a:r>
              <a:rPr lang="en-US" dirty="0" smtClean="0"/>
              <a:t>A</a:t>
            </a:r>
            <a:r>
              <a:rPr lang="he-IL" dirty="0" smtClean="0"/>
              <a:t> נגישות ל- </a:t>
            </a:r>
            <a:r>
              <a:rPr lang="en-US" dirty="0" smtClean="0"/>
              <a:t>B</a:t>
            </a:r>
            <a:r>
              <a:rPr lang="he-IL" dirty="0" smtClean="0"/>
              <a:t> בהתאם </a:t>
            </a:r>
            <a:r>
              <a:rPr lang="he-IL" b="1" u="sng" dirty="0" smtClean="0"/>
              <a:t>להרשאתם המקורית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ניתן להגדיר שהרשאת ההורשה היא </a:t>
            </a:r>
            <a:r>
              <a:rPr lang="en-US" dirty="0" smtClean="0"/>
              <a:t>private</a:t>
            </a:r>
            <a:r>
              <a:rPr lang="he-IL" dirty="0" smtClean="0"/>
              <a:t> או </a:t>
            </a:r>
            <a:r>
              <a:rPr lang="en-US" dirty="0" smtClean="0"/>
              <a:t>protected</a:t>
            </a:r>
            <a:endParaRPr lang="he-IL" dirty="0" smtClean="0"/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כאשר הרשאת ההורשה היא </a:t>
            </a:r>
            <a:r>
              <a:rPr lang="en-US" dirty="0" smtClean="0"/>
              <a:t>private</a:t>
            </a:r>
            <a:r>
              <a:rPr lang="he-IL" dirty="0" smtClean="0"/>
              <a:t> משמע שכל מה שבבסיס יהפוך להיות </a:t>
            </a:r>
            <a:r>
              <a:rPr lang="en-US" dirty="0" smtClean="0"/>
              <a:t>private</a:t>
            </a:r>
            <a:r>
              <a:rPr lang="he-IL" dirty="0" smtClean="0"/>
              <a:t> ברמה(ברמת המחלקה) של היורש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כאשר הרשאת ההורשה היא </a:t>
            </a:r>
            <a:r>
              <a:rPr lang="en-US" dirty="0" smtClean="0"/>
              <a:t>protected</a:t>
            </a:r>
            <a:r>
              <a:rPr lang="he-IL" dirty="0" smtClean="0"/>
              <a:t> משמע שכל מה שבבסיס יהפוך להיות </a:t>
            </a:r>
            <a:r>
              <a:rPr lang="en-US" dirty="0" smtClean="0"/>
              <a:t>protected</a:t>
            </a:r>
            <a:r>
              <a:rPr lang="he-IL" dirty="0" smtClean="0"/>
              <a:t> ברמה של היורש (פרט למה שהיה </a:t>
            </a:r>
            <a:r>
              <a:rPr lang="en-US" dirty="0" smtClean="0"/>
              <a:t>private</a:t>
            </a:r>
            <a:r>
              <a:rPr lang="he-IL" dirty="0" smtClean="0"/>
              <a:t> בבסיס וישאר </a:t>
            </a:r>
            <a:r>
              <a:rPr lang="en-US" dirty="0" smtClean="0"/>
              <a:t>private</a:t>
            </a:r>
            <a:r>
              <a:rPr lang="he-IL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כלומר, הורשה עם הרשאת השונה מ- </a:t>
            </a:r>
            <a:r>
              <a:rPr lang="en-US" dirty="0" smtClean="0"/>
              <a:t>public</a:t>
            </a:r>
            <a:r>
              <a:rPr lang="he-IL" dirty="0" smtClean="0"/>
              <a:t> מורידה את רמת הנגישות של התכונות והשיטות </a:t>
            </a:r>
            <a:r>
              <a:rPr lang="he-IL" b="1" u="sng" dirty="0" smtClean="0">
                <a:solidFill>
                  <a:srgbClr val="C00000"/>
                </a:solidFill>
              </a:rPr>
              <a:t>ברמת המחלקה היורשת</a:t>
            </a:r>
          </a:p>
          <a:p>
            <a:pPr lvl="1" eaLnBrk="1" hangingPunct="1">
              <a:lnSpc>
                <a:spcPct val="90000"/>
              </a:lnSpc>
            </a:pPr>
            <a:endParaRPr lang="he-IL" dirty="0" smtClean="0"/>
          </a:p>
        </p:txBody>
      </p:sp>
      <p:sp>
        <p:nvSpPr>
          <p:cNvPr id="59396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D6666-88C7-44A7-B65A-D08F08BD3B13}" type="slidenum">
              <a:rPr lang="he-IL"/>
              <a:pPr>
                <a:defRPr/>
              </a:pPr>
              <a:t>50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158409"/>
            <a:ext cx="3048000" cy="3361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066800"/>
            <a:ext cx="3098359" cy="15955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2968487" cy="2133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362200"/>
            <a:ext cx="2968487" cy="2133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4592541"/>
            <a:ext cx="2968487" cy="218925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 להרשאות בהורשה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5E7A16-D9E9-418C-9BD0-36FAA098CB12}" type="slidenum">
              <a:rPr lang="he-IL" smtClean="0"/>
              <a:pPr>
                <a:defRPr/>
              </a:pPr>
              <a:t>51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47800" y="457200"/>
            <a:ext cx="9144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7800" y="2667000"/>
            <a:ext cx="12954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47800" y="4876800"/>
            <a:ext cx="9906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76800" y="28194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ניתן לראות שלא משנה מהי הרשאת הירושה, אין הבדל במחלקה היורשת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3098359" cy="15955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956" y="2438400"/>
            <a:ext cx="2968487" cy="2133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572000"/>
            <a:ext cx="3021027" cy="2133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 להרשאות בהורשה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5E7A16-D9E9-418C-9BD0-36FAA098CB12}" type="slidenum">
              <a:rPr lang="he-IL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838200"/>
            <a:ext cx="5562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</a:t>
            </a:r>
            <a:r>
              <a:rPr lang="he-IL" b="1" dirty="0" smtClean="0"/>
              <a:t> יורש מ- </a:t>
            </a:r>
            <a:r>
              <a:rPr lang="en-US" b="1" dirty="0" smtClean="0"/>
              <a:t>A</a:t>
            </a:r>
            <a:r>
              <a:rPr lang="he-IL" b="1" dirty="0" smtClean="0"/>
              <a:t> בהרשאת </a:t>
            </a:r>
            <a:r>
              <a:rPr lang="en-US" b="1" dirty="0" smtClean="0"/>
              <a:t>protected</a:t>
            </a:r>
            <a:r>
              <a:rPr lang="he-IL" b="1" dirty="0" smtClean="0"/>
              <a:t>, משמע שכל מי שישתמש ב- </a:t>
            </a:r>
            <a:r>
              <a:rPr lang="en-US" b="1" dirty="0" smtClean="0"/>
              <a:t>C</a:t>
            </a:r>
            <a:r>
              <a:rPr lang="he-IL" b="1" dirty="0" smtClean="0"/>
              <a:t> (ירש ממנו או יפעיל מתודות שלו) יתקל מקסימום בהרשאת </a:t>
            </a:r>
            <a:r>
              <a:rPr lang="en-US" b="1" dirty="0" smtClean="0"/>
              <a:t>protected</a:t>
            </a:r>
            <a:r>
              <a:rPr lang="he-IL" b="1" dirty="0" smtClean="0"/>
              <a:t>.</a:t>
            </a:r>
          </a:p>
          <a:p>
            <a:pPr algn="ctr"/>
            <a:r>
              <a:rPr lang="he-IL" b="1" dirty="0" smtClean="0"/>
              <a:t>בדוגמה זו ב- </a:t>
            </a:r>
            <a:r>
              <a:rPr lang="en-US" b="1" dirty="0" smtClean="0"/>
              <a:t>C</a:t>
            </a:r>
            <a:r>
              <a:rPr lang="he-IL" b="1" dirty="0" smtClean="0"/>
              <a:t> אין הבדל מאחר והוא בן ולכן הרשאת </a:t>
            </a:r>
            <a:r>
              <a:rPr lang="en-US" b="1" dirty="0" smtClean="0"/>
              <a:t>protected</a:t>
            </a:r>
            <a:r>
              <a:rPr lang="he-IL" b="1" dirty="0" smtClean="0"/>
              <a:t> מספקת.</a:t>
            </a:r>
          </a:p>
          <a:p>
            <a:pPr algn="ctr"/>
            <a:r>
              <a:rPr lang="he-IL" b="1" dirty="0" smtClean="0"/>
              <a:t>אבל ניסיון לפנות דרך אובייקט מסוג </a:t>
            </a:r>
            <a:r>
              <a:rPr lang="en-US" b="1" dirty="0" smtClean="0"/>
              <a:t>C</a:t>
            </a:r>
            <a:r>
              <a:rPr lang="he-IL" b="1" dirty="0" smtClean="0"/>
              <a:t> או יורשיו למתודה שמוגדרת כ- </a:t>
            </a:r>
            <a:r>
              <a:rPr lang="en-US" b="1" dirty="0" smtClean="0"/>
              <a:t>public</a:t>
            </a:r>
            <a:r>
              <a:rPr lang="he-IL" b="1" dirty="0" smtClean="0"/>
              <a:t> ב- </a:t>
            </a:r>
            <a:r>
              <a:rPr lang="en-US" b="1" dirty="0" smtClean="0"/>
              <a:t>A</a:t>
            </a:r>
            <a:r>
              <a:rPr lang="he-IL" b="1" dirty="0" smtClean="0"/>
              <a:t>, נתקלת בשגיאה. 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2971800"/>
            <a:ext cx="2138362" cy="288789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cxnSp>
        <p:nvCxnSpPr>
          <p:cNvPr id="18" name="Straight Connector 17"/>
          <p:cNvCxnSpPr/>
          <p:nvPr/>
        </p:nvCxnSpPr>
        <p:spPr>
          <a:xfrm>
            <a:off x="1447800" y="2743200"/>
            <a:ext cx="12954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81137" y="4876800"/>
            <a:ext cx="12954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 להרשאות בהורשה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5E7A16-D9E9-418C-9BD0-36FAA098CB12}" type="slidenum">
              <a:rPr lang="he-IL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09800"/>
            <a:ext cx="3048000" cy="220452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419600"/>
            <a:ext cx="3048000" cy="22620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886200"/>
            <a:ext cx="1962510" cy="280358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609600"/>
            <a:ext cx="3098359" cy="15955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1524000" y="2514600"/>
            <a:ext cx="12954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19200" y="6096000"/>
            <a:ext cx="9144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29000" y="838200"/>
            <a:ext cx="5562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</a:t>
            </a:r>
            <a:r>
              <a:rPr lang="he-IL" b="1" dirty="0" smtClean="0"/>
              <a:t> יורש מ- </a:t>
            </a:r>
            <a:r>
              <a:rPr lang="en-US" b="1" dirty="0" smtClean="0"/>
              <a:t>A</a:t>
            </a:r>
            <a:r>
              <a:rPr lang="he-IL" b="1" dirty="0" smtClean="0"/>
              <a:t> בהרשאת </a:t>
            </a:r>
            <a:r>
              <a:rPr lang="en-US" b="1" dirty="0" smtClean="0"/>
              <a:t>private</a:t>
            </a:r>
            <a:r>
              <a:rPr lang="he-IL" b="1" dirty="0" smtClean="0"/>
              <a:t>, משמע שכל מי שישתמש ב- </a:t>
            </a:r>
            <a:r>
              <a:rPr lang="en-US" b="1" dirty="0" smtClean="0"/>
              <a:t>E</a:t>
            </a:r>
            <a:r>
              <a:rPr lang="he-IL" b="1" dirty="0" smtClean="0"/>
              <a:t> (ירש ממנו או יפעיל מתודות שלו) יתקל מקסימום בהרשאת </a:t>
            </a:r>
            <a:r>
              <a:rPr lang="en-US" b="1" dirty="0" smtClean="0"/>
              <a:t>private</a:t>
            </a:r>
            <a:r>
              <a:rPr lang="he-IL" b="1" dirty="0" smtClean="0"/>
              <a:t>.</a:t>
            </a:r>
          </a:p>
          <a:p>
            <a:pPr algn="ctr"/>
            <a:r>
              <a:rPr lang="he-IL" b="1" dirty="0" smtClean="0"/>
              <a:t>בדוגמה זו </a:t>
            </a:r>
            <a:r>
              <a:rPr lang="en-US" b="1" dirty="0" smtClean="0"/>
              <a:t>F</a:t>
            </a:r>
            <a:r>
              <a:rPr lang="he-IL" b="1" dirty="0" smtClean="0"/>
              <a:t> אינה יכולה להפעיל שיטות של </a:t>
            </a:r>
            <a:r>
              <a:rPr lang="en-US" b="1" dirty="0" smtClean="0"/>
              <a:t>A</a:t>
            </a:r>
            <a:r>
              <a:rPr lang="he-IL" b="1" dirty="0" smtClean="0"/>
              <a:t> למרות הירושה, מאחר והיא קיבלה את השיטה כ- </a:t>
            </a:r>
            <a:r>
              <a:rPr lang="en-US" b="1" dirty="0" smtClean="0"/>
              <a:t>private</a:t>
            </a:r>
            <a:r>
              <a:rPr lang="he-IL" b="1" dirty="0" smtClean="0"/>
              <a:t>.</a:t>
            </a:r>
          </a:p>
          <a:p>
            <a:pPr algn="ctr"/>
            <a:r>
              <a:rPr lang="he-IL" b="1" dirty="0" smtClean="0"/>
              <a:t>גם ניסיון לפנות דרך אובייקט מסוג </a:t>
            </a:r>
            <a:r>
              <a:rPr lang="en-US" b="1" dirty="0" smtClean="0"/>
              <a:t>E</a:t>
            </a:r>
            <a:r>
              <a:rPr lang="he-IL" b="1" dirty="0" smtClean="0"/>
              <a:t> או יורשיו למתודה שמוגדרת כ- </a:t>
            </a:r>
            <a:r>
              <a:rPr lang="en-US" b="1" dirty="0" smtClean="0"/>
              <a:t>public</a:t>
            </a:r>
            <a:r>
              <a:rPr lang="he-IL" b="1" dirty="0" smtClean="0"/>
              <a:t> ב- </a:t>
            </a:r>
            <a:r>
              <a:rPr lang="en-US" b="1" dirty="0" smtClean="0"/>
              <a:t>A</a:t>
            </a:r>
            <a:r>
              <a:rPr lang="he-IL" b="1" dirty="0" smtClean="0"/>
              <a:t>, נתקלת בשגיאה.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5939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מוטיבציה להורשה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ההרשאה </a:t>
            </a:r>
            <a:r>
              <a:rPr lang="en-US" dirty="0" smtClean="0"/>
              <a:t>protected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מעבר בבנאים בהורשה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מעבר ב- </a:t>
            </a:r>
            <a:r>
              <a:rPr lang="en-US" dirty="0" err="1" smtClean="0"/>
              <a:t>d’tor</a:t>
            </a:r>
            <a:r>
              <a:rPr lang="he-IL" dirty="0" smtClean="0"/>
              <a:t> בהורשה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ה- </a:t>
            </a:r>
            <a:r>
              <a:rPr lang="en-US" dirty="0" smtClean="0"/>
              <a:t>copy </a:t>
            </a:r>
            <a:r>
              <a:rPr lang="en-US" dirty="0" err="1" smtClean="0"/>
              <a:t>c’tor</a:t>
            </a:r>
            <a:r>
              <a:rPr lang="he-IL" dirty="0" smtClean="0"/>
              <a:t> שניתן במתנה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אופרטור ההשמה שניתן במתנה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שליחת יורש לפונקציה המצפה לקבל בסיס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הורשה בשרשרת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הורשה מרובה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הורשה מרובה עם אב-קדמון משותף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סדר האתחול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הורשת </a:t>
            </a:r>
            <a:r>
              <a:rPr lang="en-US" dirty="0" smtClean="0"/>
              <a:t>protected</a:t>
            </a:r>
            <a:r>
              <a:rPr lang="he-IL" dirty="0" smtClean="0"/>
              <a:t> ו- </a:t>
            </a:r>
            <a:r>
              <a:rPr lang="en-US" dirty="0" smtClean="0"/>
              <a:t>private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lvl="1" eaLnBrk="1" hangingPunct="1">
              <a:lnSpc>
                <a:spcPct val="90000"/>
              </a:lnSpc>
            </a:pPr>
            <a:endParaRPr lang="he-IL" dirty="0" smtClean="0"/>
          </a:p>
        </p:txBody>
      </p:sp>
      <p:sp>
        <p:nvSpPr>
          <p:cNvPr id="59396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D6666-88C7-44A7-B65A-D08F08BD3B13}" type="slidenum">
              <a:rPr lang="he-IL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4294967295"/>
          </p:nvPr>
        </p:nvSpPr>
        <p:spPr>
          <a:xfrm>
            <a:off x="914400" y="12192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he-IL" sz="1400" u="sng" dirty="0" smtClean="0"/>
              <a:t>בכל המחלקות יש </a:t>
            </a:r>
            <a:r>
              <a:rPr lang="he-IL" sz="1400" u="sng" dirty="0"/>
              <a:t>להגדיר בנאי המקבל את כל הנתונים, ובמקרה הצורך: בנאי ריק, בנאי העתקה, </a:t>
            </a:r>
            <a:r>
              <a:rPr lang="en-US" sz="1400" u="sng" dirty="0" err="1"/>
              <a:t>d'tor</a:t>
            </a:r>
            <a:r>
              <a:rPr lang="he-IL" sz="1400" u="sng" dirty="0"/>
              <a:t> ואופרטור השמה. לצורך התרגול יש לשים הדפסה במימושים אלו ובסוף לוודא הבנה מעבר בכולם!</a:t>
            </a:r>
            <a:endParaRPr lang="en-US" sz="1400" dirty="0"/>
          </a:p>
          <a:p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he-IL" sz="1400" dirty="0"/>
              <a:t>כתוב את המחלקה </a:t>
            </a:r>
            <a:r>
              <a:rPr lang="en-US" sz="1400" dirty="0"/>
              <a:t>Cat</a:t>
            </a:r>
            <a:r>
              <a:rPr lang="he-IL" sz="1400" dirty="0"/>
              <a:t> המכילה את הנתונים הבאים: שם, אורך שפם, וצבע. </a:t>
            </a:r>
            <a:r>
              <a:rPr lang="he-IL" sz="1400" dirty="0" smtClean="0"/>
              <a:t>השם והצבע צריכים </a:t>
            </a:r>
            <a:r>
              <a:rPr lang="he-IL" sz="1400" dirty="0"/>
              <a:t>להיות מחרוזות דינאמיות.</a:t>
            </a:r>
            <a:endParaRPr lang="en-US" sz="1400" dirty="0"/>
          </a:p>
          <a:p>
            <a:pPr marL="630238" lvl="1" indent="-185738"/>
            <a:r>
              <a:rPr lang="he-IL" sz="1200" dirty="0"/>
              <a:t>האם יש צורך לממש בנאי העתקה, אופרטור השמה ו- </a:t>
            </a:r>
            <a:r>
              <a:rPr lang="en-US" sz="1200" dirty="0" err="1"/>
              <a:t>d'tor</a:t>
            </a:r>
            <a:r>
              <a:rPr lang="he-IL" sz="1200" dirty="0"/>
              <a:t>  למחלקה זו?</a:t>
            </a:r>
            <a:endParaRPr lang="en-US" sz="1200" dirty="0"/>
          </a:p>
          <a:p>
            <a:pPr marL="630238" lvl="1" indent="-185738"/>
            <a:r>
              <a:rPr lang="he-IL" sz="1200" dirty="0"/>
              <a:t>העמס את האופרטור &gt;&gt;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he-IL" sz="1400" dirty="0"/>
              <a:t>כתוב את המחלקה </a:t>
            </a:r>
            <a:r>
              <a:rPr lang="en-US" sz="1400" dirty="0" err="1"/>
              <a:t>StreetCat</a:t>
            </a:r>
            <a:r>
              <a:rPr lang="he-IL" sz="1400" dirty="0"/>
              <a:t> המכילה את כל נתוני </a:t>
            </a:r>
            <a:r>
              <a:rPr lang="en-US" sz="1400" dirty="0"/>
              <a:t>Cat</a:t>
            </a:r>
            <a:r>
              <a:rPr lang="he-IL" sz="1400" dirty="0"/>
              <a:t> ובנוסף את מספר הקרבות בהם השתתף.</a:t>
            </a:r>
            <a:endParaRPr lang="en-US" sz="1400" dirty="0"/>
          </a:p>
          <a:p>
            <a:pPr marL="661988" lvl="1" indent="-342900">
              <a:buFont typeface="+mj-lt"/>
              <a:buAutoNum type="arabicPeriod"/>
            </a:pPr>
            <a:r>
              <a:rPr lang="he-IL" sz="1200" dirty="0"/>
              <a:t>העמס את האופרטור &gt;&gt;</a:t>
            </a:r>
            <a:endParaRPr lang="en-US" sz="1200" dirty="0"/>
          </a:p>
          <a:p>
            <a:pPr marL="661988" lvl="1" indent="-342900">
              <a:buFont typeface="+mj-lt"/>
              <a:buAutoNum type="arabicPeriod"/>
            </a:pPr>
            <a:r>
              <a:rPr lang="he-IL" sz="1200" dirty="0"/>
              <a:t>האם יש צורך לממש בנאי העתקה, אופרטור השמה ומפרק  למחלקה זו?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he-IL" sz="1400" dirty="0"/>
              <a:t>כתוב את המחלקה </a:t>
            </a:r>
            <a:r>
              <a:rPr lang="en-US" sz="1400" dirty="0" err="1"/>
              <a:t>SiamiCat</a:t>
            </a:r>
            <a:r>
              <a:rPr lang="he-IL" sz="1400" dirty="0"/>
              <a:t> המכילה את כל נתוני </a:t>
            </a:r>
            <a:r>
              <a:rPr lang="en-US" sz="1400" dirty="0"/>
              <a:t>Cat</a:t>
            </a:r>
            <a:r>
              <a:rPr lang="he-IL" sz="1400" dirty="0"/>
              <a:t> ובנוסף מהו סוג האוכל המועדף עליו.</a:t>
            </a:r>
            <a:endParaRPr lang="en-US" sz="1400" dirty="0"/>
          </a:p>
          <a:p>
            <a:pPr marL="661988" lvl="1" indent="-342900">
              <a:buFont typeface="+mj-lt"/>
              <a:buAutoNum type="arabicPeriod"/>
            </a:pPr>
            <a:r>
              <a:rPr lang="he-IL" sz="1200" dirty="0"/>
              <a:t>העמס את האופרטור &gt;&gt;</a:t>
            </a:r>
            <a:endParaRPr lang="en-US" sz="1200" dirty="0"/>
          </a:p>
          <a:p>
            <a:pPr marL="661988" lvl="1" indent="-342900">
              <a:buFont typeface="+mj-lt"/>
              <a:buAutoNum type="arabicPeriod"/>
            </a:pPr>
            <a:r>
              <a:rPr lang="he-IL" sz="1200" dirty="0"/>
              <a:t>האם יש צורך לממש בנאי העתקה, אופרטור השמה ומפרק  למחלקה זו?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he-IL" sz="1400" dirty="0"/>
              <a:t>כתוב את המחלקה </a:t>
            </a:r>
            <a:r>
              <a:rPr lang="en-US" sz="1400" dirty="0" err="1"/>
              <a:t>SiamiStreetCat</a:t>
            </a:r>
            <a:r>
              <a:rPr lang="he-IL" sz="1400" dirty="0"/>
              <a:t> שהוא הכלאה בין חתול רחוב לחתול </a:t>
            </a:r>
            <a:r>
              <a:rPr lang="he-IL" sz="1400" dirty="0" err="1"/>
              <a:t>סאמי</a:t>
            </a:r>
            <a:r>
              <a:rPr lang="he-IL" sz="1400" dirty="0"/>
              <a:t>, ולכן יש לו את כל </a:t>
            </a:r>
            <a:r>
              <a:rPr lang="he-IL" sz="1400" dirty="0" err="1"/>
              <a:t>התתכונות</a:t>
            </a:r>
            <a:r>
              <a:rPr lang="he-IL" sz="1400" dirty="0"/>
              <a:t> של שניהם.</a:t>
            </a:r>
            <a:endParaRPr lang="en-US" sz="1400" dirty="0"/>
          </a:p>
          <a:p>
            <a:pPr marL="630238" lvl="1" indent="-185738"/>
            <a:r>
              <a:rPr lang="he-IL" sz="1200" dirty="0"/>
              <a:t>העמס את האופרטור &gt;&gt;</a:t>
            </a:r>
            <a:endParaRPr lang="en-US" sz="1200" dirty="0"/>
          </a:p>
          <a:p>
            <a:pPr marL="630238" lvl="1" indent="-185738"/>
            <a:r>
              <a:rPr lang="he-IL" sz="1200" dirty="0"/>
              <a:t>האם יש צורך לממש בנאי העתקה, אופרטור השמה ומפרק  למחלקה זו?</a:t>
            </a:r>
            <a:endParaRPr lang="en-US" sz="1200" dirty="0"/>
          </a:p>
          <a:p>
            <a:endParaRPr lang="he-IL" sz="1400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Keren </a:t>
            </a:r>
            <a:r>
              <a:rPr lang="en-US" dirty="0" err="1" smtClean="0"/>
              <a:t>Kalif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5E7A16-D9E9-418C-9BD0-36FAA098CB12}" type="slidenum">
              <a:rPr lang="he-IL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</a:t>
            </a:r>
            <a:r>
              <a:rPr lang="en-US" smtClean="0">
                <a:cs typeface="Arial" charset="0"/>
              </a:rPr>
              <a:t>Person</a:t>
            </a:r>
            <a:r>
              <a:rPr lang="he-IL" smtClean="0"/>
              <a:t> ו- </a:t>
            </a:r>
            <a:r>
              <a:rPr lang="en-US" smtClean="0">
                <a:cs typeface="Arial" charset="0"/>
              </a:rPr>
              <a:t>Student</a:t>
            </a:r>
          </a:p>
        </p:txBody>
      </p:sp>
      <p:sp>
        <p:nvSpPr>
          <p:cNvPr id="16387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z="2800" smtClean="0"/>
              <a:t>ל- </a:t>
            </a:r>
            <a:r>
              <a:rPr lang="en-US" sz="2800" smtClean="0">
                <a:cs typeface="Arial" charset="0"/>
              </a:rPr>
              <a:t>Person</a:t>
            </a:r>
            <a:r>
              <a:rPr lang="he-IL" sz="2800" smtClean="0"/>
              <a:t> יש שם ו- ת.ז והוא יודע להחזיר את שמו ולעשות כיף</a:t>
            </a:r>
          </a:p>
          <a:p>
            <a:pPr>
              <a:lnSpc>
                <a:spcPct val="90000"/>
              </a:lnSpc>
            </a:pPr>
            <a:r>
              <a:rPr lang="he-IL" sz="2800" smtClean="0"/>
              <a:t>ל- </a:t>
            </a:r>
            <a:r>
              <a:rPr lang="en-US" sz="2800" smtClean="0">
                <a:cs typeface="Arial" charset="0"/>
              </a:rPr>
              <a:t>Student</a:t>
            </a:r>
            <a:r>
              <a:rPr lang="he-IL" sz="2800" smtClean="0"/>
              <a:t> יש שם, ת.ז. וממוצע, והוא יודע להחזיר את שמו, לעשות כיף (באופן שונה מ- </a:t>
            </a:r>
            <a:r>
              <a:rPr lang="en-US" sz="2800" smtClean="0"/>
              <a:t>Person</a:t>
            </a:r>
            <a:r>
              <a:rPr lang="he-IL" sz="2800" smtClean="0"/>
              <a:t>) ולהירשם לקורסים </a:t>
            </a:r>
          </a:p>
          <a:p>
            <a:pPr>
              <a:lnSpc>
                <a:spcPct val="90000"/>
              </a:lnSpc>
            </a:pPr>
            <a:r>
              <a:rPr lang="he-IL" sz="2800" smtClean="0"/>
              <a:t>ייצור 2 מחלקות אלו יגרור שיכפול בקוד וייצר בעיית תחזוקה</a:t>
            </a:r>
          </a:p>
          <a:p>
            <a:pPr lvl="1">
              <a:lnSpc>
                <a:spcPct val="90000"/>
              </a:lnSpc>
            </a:pPr>
            <a:r>
              <a:rPr lang="he-IL" sz="2800" smtClean="0"/>
              <a:t>אם נחליט שלכל </a:t>
            </a:r>
            <a:r>
              <a:rPr lang="en-US" sz="2800" smtClean="0">
                <a:cs typeface="Arial" charset="0"/>
              </a:rPr>
              <a:t>Person</a:t>
            </a:r>
            <a:r>
              <a:rPr lang="he-IL" sz="2800" smtClean="0"/>
              <a:t> צריך לשמור גם את תאריך הלידה שלו, נצטרך לתחזק זאת ב- 2 מקומות שונים..</a:t>
            </a:r>
          </a:p>
          <a:p>
            <a:pPr>
              <a:lnSpc>
                <a:spcPct val="90000"/>
              </a:lnSpc>
            </a:pPr>
            <a:r>
              <a:rPr lang="he-IL" sz="2800" smtClean="0"/>
              <a:t>מאחר ו- </a:t>
            </a:r>
            <a:r>
              <a:rPr lang="en-US" sz="2800" smtClean="0">
                <a:cs typeface="Arial" charset="0"/>
              </a:rPr>
              <a:t>Student</a:t>
            </a:r>
            <a:r>
              <a:rPr lang="he-IL" sz="2800" smtClean="0"/>
              <a:t> הוא </a:t>
            </a:r>
            <a:r>
              <a:rPr lang="en-US" sz="2800" smtClean="0">
                <a:cs typeface="Arial" charset="0"/>
              </a:rPr>
              <a:t>Person</a:t>
            </a:r>
            <a:r>
              <a:rPr lang="he-IL" sz="2800" smtClean="0"/>
              <a:t> מורחב, נרצה להשתמש במנגנון ההורשה</a:t>
            </a:r>
          </a:p>
          <a:p>
            <a:pPr>
              <a:lnSpc>
                <a:spcPct val="90000"/>
              </a:lnSpc>
            </a:pPr>
            <a:endParaRPr lang="en-US" sz="2800" smtClean="0">
              <a:cs typeface="Arial" charset="0"/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122C6E-524C-4424-851A-AD277A432EF6}" type="slidenum">
              <a:rPr lang="he-IL"/>
              <a:pPr>
                <a:defRPr/>
              </a:pPr>
              <a:t>6</a:t>
            </a:fld>
            <a:endParaRPr lang="en-US"/>
          </a:p>
        </p:txBody>
      </p:sp>
      <p:sp>
        <p:nvSpPr>
          <p:cNvPr id="16389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4800" y="1371600"/>
            <a:ext cx="51276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he-IL" smtClean="0"/>
              <a:t>דוגמא: </a:t>
            </a:r>
            <a:r>
              <a:rPr lang="en-US" smtClean="0">
                <a:cs typeface="Arial" charset="0"/>
              </a:rPr>
              <a:t>Person</a:t>
            </a:r>
            <a:r>
              <a:rPr lang="he-IL" smtClean="0"/>
              <a:t> ו- </a:t>
            </a:r>
            <a:r>
              <a:rPr lang="en-US" smtClean="0">
                <a:cs typeface="Arial" charset="0"/>
              </a:rPr>
              <a:t>Student</a:t>
            </a:r>
            <a:r>
              <a:rPr lang="he-IL" smtClean="0"/>
              <a:t/>
            </a:r>
            <a:br>
              <a:rPr lang="he-IL" smtClean="0"/>
            </a:br>
            <a:r>
              <a:rPr lang="he-IL" smtClean="0"/>
              <a:t>תרשים </a:t>
            </a:r>
            <a:r>
              <a:rPr lang="en-US" smtClean="0">
                <a:cs typeface="Arial" charset="0"/>
              </a:rPr>
              <a:t>UML</a:t>
            </a:r>
          </a:p>
        </p:txBody>
      </p:sp>
      <p:sp>
        <p:nvSpPr>
          <p:cNvPr id="10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260240-494D-4B8B-8E6E-21B257FC2D95}" type="slidenum">
              <a:rPr lang="he-IL"/>
              <a:pPr>
                <a:defRPr/>
              </a:pPr>
              <a:t>7</a:t>
            </a:fld>
            <a:endParaRPr lang="en-US"/>
          </a:p>
        </p:txBody>
      </p:sp>
      <p:sp>
        <p:nvSpPr>
          <p:cNvPr id="17413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685800" y="3657600"/>
            <a:ext cx="1905000" cy="381000"/>
          </a:xfrm>
          <a:prstGeom prst="wedgeRectCallout">
            <a:avLst>
              <a:gd name="adj1" fmla="val 188426"/>
              <a:gd name="adj2" fmla="val -2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סימון של הורשה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304800" y="1600200"/>
            <a:ext cx="2286000" cy="381000"/>
          </a:xfrm>
          <a:prstGeom prst="wedgeRectCallout">
            <a:avLst>
              <a:gd name="adj1" fmla="val 95759"/>
              <a:gd name="adj2" fmla="val 30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- הוא סימון ל- </a:t>
            </a:r>
            <a:r>
              <a:rPr lang="en-US" b="1">
                <a:solidFill>
                  <a:schemeClr val="bg1"/>
                </a:solidFill>
              </a:rPr>
              <a:t>private</a:t>
            </a: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304800" y="2286000"/>
            <a:ext cx="2286000" cy="381000"/>
          </a:xfrm>
          <a:prstGeom prst="wedgeRectCallout">
            <a:avLst>
              <a:gd name="adj1" fmla="val 95949"/>
              <a:gd name="adj2" fmla="val -183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+ הוא סימון ל- </a:t>
            </a:r>
            <a:r>
              <a:rPr lang="en-US" b="1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152400" y="609600"/>
            <a:ext cx="3429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המחלקה שיורשים ממנה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 נקראת "בסיס" </a:t>
            </a:r>
            <a:r>
              <a:rPr lang="en-US" b="1">
                <a:solidFill>
                  <a:schemeClr val="bg1"/>
                </a:solidFill>
              </a:rPr>
              <a:t>(base class)</a:t>
            </a:r>
            <a:endParaRPr lang="he-IL" b="1">
              <a:solidFill>
                <a:schemeClr val="bg1"/>
              </a:solidFill>
            </a:endParaRPr>
          </a:p>
          <a:p>
            <a:pPr algn="ctr"/>
            <a:r>
              <a:rPr lang="he-IL" b="1">
                <a:solidFill>
                  <a:schemeClr val="bg1"/>
                </a:solidFill>
              </a:rPr>
              <a:t>והמחלקה היורשת נקראת </a:t>
            </a:r>
            <a:r>
              <a:rPr lang="en-US" b="1">
                <a:solidFill>
                  <a:schemeClr val="bg1"/>
                </a:solidFill>
              </a:rPr>
              <a:t>derived</a:t>
            </a:r>
          </a:p>
        </p:txBody>
      </p:sp>
      <p:sp>
        <p:nvSpPr>
          <p:cNvPr id="90123" name="AutoShape 11"/>
          <p:cNvSpPr>
            <a:spLocks noChangeArrowheads="1"/>
          </p:cNvSpPr>
          <p:nvPr/>
        </p:nvSpPr>
        <p:spPr bwMode="auto">
          <a:xfrm>
            <a:off x="152400" y="5715000"/>
            <a:ext cx="2438400" cy="914400"/>
          </a:xfrm>
          <a:prstGeom prst="wedgeRectCallout">
            <a:avLst>
              <a:gd name="adj1" fmla="val 59704"/>
              <a:gd name="adj2" fmla="val 4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Student </a:t>
            </a:r>
            <a:r>
              <a:rPr lang="he-IL" b="1">
                <a:solidFill>
                  <a:schemeClr val="bg1"/>
                </a:solidFill>
              </a:rPr>
              <a:t> דורס את המימוש של </a:t>
            </a:r>
            <a:r>
              <a:rPr lang="en-US" b="1">
                <a:solidFill>
                  <a:schemeClr val="bg1"/>
                </a:solidFill>
              </a:rPr>
              <a:t>haveFun </a:t>
            </a:r>
            <a:r>
              <a:rPr lang="he-IL" b="1">
                <a:solidFill>
                  <a:schemeClr val="bg1"/>
                </a:solidFill>
              </a:rPr>
              <a:t> שמומש ב- </a:t>
            </a:r>
            <a:r>
              <a:rPr lang="en-US" b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152400" y="4648200"/>
            <a:ext cx="2438400" cy="914400"/>
          </a:xfrm>
          <a:prstGeom prst="wedgeRectCallout">
            <a:avLst>
              <a:gd name="adj1" fmla="val 60384"/>
              <a:gd name="adj2" fmla="val 50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Student </a:t>
            </a:r>
            <a:r>
              <a:rPr lang="he-IL" b="1">
                <a:solidFill>
                  <a:schemeClr val="bg1"/>
                </a:solidFill>
              </a:rPr>
              <a:t> מממש בעצמו את השיטות שלא הוגדרו ב- </a:t>
            </a:r>
            <a:r>
              <a:rPr lang="en-US" b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5715000" y="3124200"/>
            <a:ext cx="3276600" cy="914400"/>
          </a:xfrm>
          <a:prstGeom prst="wedgeRectCallout">
            <a:avLst>
              <a:gd name="adj1" fmla="val -67620"/>
              <a:gd name="adj2" fmla="val -57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Student </a:t>
            </a:r>
            <a:r>
              <a:rPr lang="he-IL" b="1">
                <a:solidFill>
                  <a:schemeClr val="bg1"/>
                </a:solidFill>
              </a:rPr>
              <a:t> ישתמש בשיטות שהוגדרו בבסיס, שאין צורך לשנותן, ולא יממש אותן מחדש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animBg="1"/>
      <p:bldP spid="90119" grpId="0" animBg="1"/>
      <p:bldP spid="90120" grpId="0" animBg="1"/>
      <p:bldP spid="90121" grpId="0" animBg="1"/>
      <p:bldP spid="9012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הרשאות</a:t>
            </a:r>
            <a:endParaRPr lang="en-US" smtClean="0">
              <a:cs typeface="Arial" charset="0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מחלקה יורשת מכילה את כל תכונות ושיטות הבסיס, אך לא תוכל לגשת אליהם ישירות במידה והוגדרו בבסיס כ- </a:t>
            </a:r>
            <a:r>
              <a:rPr lang="en-US" smtClean="0">
                <a:cs typeface="Arial" charset="0"/>
              </a:rPr>
              <a:t>private</a:t>
            </a:r>
            <a:endParaRPr lang="he-IL" smtClean="0"/>
          </a:p>
          <a:p>
            <a:pPr>
              <a:lnSpc>
                <a:spcPct val="90000"/>
              </a:lnSpc>
            </a:pPr>
            <a:r>
              <a:rPr lang="he-IL" smtClean="0"/>
              <a:t>מחלקה יורשת יכולה לגשת ישירות לכל תכונה או שיטה שהוגדרה בבסיס כ- </a:t>
            </a:r>
            <a:r>
              <a:rPr lang="en-US" smtClean="0">
                <a:cs typeface="Arial" charset="0"/>
              </a:rPr>
              <a:t>public</a:t>
            </a:r>
          </a:p>
          <a:p>
            <a:pPr>
              <a:lnSpc>
                <a:spcPct val="90000"/>
              </a:lnSpc>
            </a:pPr>
            <a:endParaRPr lang="en-US" smtClean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he-IL" smtClean="0"/>
              <a:t>מה נעשה?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לא נרצה להגדיר את כל תכונות הבסיס כ- </a:t>
            </a:r>
            <a:r>
              <a:rPr lang="en-US" smtClean="0">
                <a:cs typeface="Arial" charset="0"/>
              </a:rPr>
              <a:t>public</a:t>
            </a:r>
            <a:r>
              <a:rPr lang="he-IL" smtClean="0"/>
              <a:t> רק כדי שהמחלקה היורשת תוכל לגשת אליהם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בכל זאת נרצה שהמחלקה היורשת תוכל לגשת לשדות ולתכונות שרלוונטיים עבורה</a:t>
            </a:r>
            <a:endParaRPr lang="en-US" smtClean="0">
              <a:cs typeface="Arial" charset="0"/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E52D1D-D9AD-4277-BF60-B2339D3A80B7}" type="slidenum">
              <a:rPr lang="he-IL"/>
              <a:pPr>
                <a:defRPr/>
              </a:pPr>
              <a:t>8</a:t>
            </a:fld>
            <a:endParaRPr lang="en-US"/>
          </a:p>
        </p:txBody>
      </p:sp>
      <p:sp>
        <p:nvSpPr>
          <p:cNvPr id="18437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הרשאת </a:t>
            </a:r>
            <a:r>
              <a:rPr lang="en-US" smtClean="0">
                <a:cs typeface="Arial" charset="0"/>
              </a:rPr>
              <a:t>protected</a:t>
            </a:r>
          </a:p>
        </p:txBody>
      </p:sp>
      <p:sp>
        <p:nvSpPr>
          <p:cNvPr id="19459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כדי לפתור בעיה זו קיימת ההרשאה </a:t>
            </a:r>
            <a:r>
              <a:rPr lang="en-US" dirty="0" smtClean="0">
                <a:cs typeface="Arial" charset="0"/>
              </a:rPr>
              <a:t>protected</a:t>
            </a:r>
            <a:endParaRPr lang="he-IL" dirty="0" smtClean="0"/>
          </a:p>
          <a:p>
            <a:r>
              <a:rPr lang="he-IL" dirty="0" smtClean="0"/>
              <a:t>תכונה או שיטה המוגדרת תחת ההרשאה </a:t>
            </a:r>
            <a:r>
              <a:rPr lang="en-US" dirty="0" smtClean="0">
                <a:cs typeface="Arial" charset="0"/>
              </a:rPr>
              <a:t>protected</a:t>
            </a:r>
            <a:r>
              <a:rPr lang="he-IL" dirty="0" smtClean="0"/>
              <a:t> מאפשרת  גישה ישירה לתכונות ולשיטות </a:t>
            </a:r>
            <a:r>
              <a:rPr lang="he-IL" u="sng" dirty="0" smtClean="0"/>
              <a:t>במחלקה עצמה</a:t>
            </a:r>
            <a:r>
              <a:rPr lang="he-IL" dirty="0" smtClean="0"/>
              <a:t> ו</a:t>
            </a:r>
            <a:r>
              <a:rPr lang="en-US" dirty="0" smtClean="0"/>
              <a:t> </a:t>
            </a:r>
            <a:r>
              <a:rPr lang="he-IL" u="sng" dirty="0" smtClean="0"/>
              <a:t>במחלקות היורשות בלבד</a:t>
            </a:r>
          </a:p>
          <a:p>
            <a:r>
              <a:rPr lang="he-IL" dirty="0" smtClean="0"/>
              <a:t>כלפי חוץ, זה כמו </a:t>
            </a:r>
            <a:r>
              <a:rPr lang="en-US" dirty="0" smtClean="0">
                <a:cs typeface="Arial" charset="0"/>
              </a:rPr>
              <a:t>private</a:t>
            </a:r>
            <a:r>
              <a:rPr lang="he-IL" dirty="0" smtClean="0"/>
              <a:t> </a:t>
            </a:r>
          </a:p>
          <a:p>
            <a:r>
              <a:rPr lang="he-IL" dirty="0" smtClean="0"/>
              <a:t>בצורה זו אנו לא חושפים את תכונות המחלקה כלפי חוץ, ויחד עם זאת מאפשרים למחלקות יורשות לגשת ישירות לתכונות ולשיטות הרלוונטיים עבורם</a:t>
            </a:r>
            <a:endParaRPr lang="en-US" dirty="0" smtClean="0">
              <a:cs typeface="Arial" charset="0"/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27C2F7-8E08-4A4D-B9DD-1CFA28CBBDB3}" type="slidenum">
              <a:rPr lang="he-IL"/>
              <a:pPr>
                <a:defRPr/>
              </a:pPr>
              <a:t>9</a:t>
            </a:fld>
            <a:endParaRPr lang="en-US"/>
          </a:p>
        </p:txBody>
      </p:sp>
      <p:sp>
        <p:nvSpPr>
          <p:cNvPr id="19461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43180</TotalTime>
  <Words>3537</Words>
  <Application>Microsoft Office PowerPoint</Application>
  <PresentationFormat>On-screen Show (4:3)</PresentationFormat>
  <Paragraphs>541</Paragraphs>
  <Slides>55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Equity</vt:lpstr>
      <vt:lpstr>תכנות מכוון עצמים ו- C++ יחידה 07 הורשה</vt:lpstr>
      <vt:lpstr>ביחידה זו נלמד:</vt:lpstr>
      <vt:lpstr>מוטיבציה להורשה (Inheritance)</vt:lpstr>
      <vt:lpstr>מהי הורשה?</vt:lpstr>
      <vt:lpstr>דוגמאת הבדל בן הורשה להכלה</vt:lpstr>
      <vt:lpstr>דוגמא: Person ו- Student</vt:lpstr>
      <vt:lpstr>דוגמא: Person ו- Student תרשים UML</vt:lpstr>
      <vt:lpstr>הרשאות</vt:lpstr>
      <vt:lpstr>הרשאת protected</vt:lpstr>
      <vt:lpstr>דוגמא: Person ו- Student תרשים UML</vt:lpstr>
      <vt:lpstr>הורשה: תחביר מחלקת הבסיס</vt:lpstr>
      <vt:lpstr>הורשה: תחביר המחלקה היורשת</vt:lpstr>
      <vt:lpstr>הפעלת שיטה מהבסיס ביורש</vt:lpstr>
      <vt:lpstr>הפעלת שיטה ב- main</vt:lpstr>
      <vt:lpstr>מעבר בבנאים בהורשה</vt:lpstr>
      <vt:lpstr>קריאה לבנאי הבסיס - תחביר</vt:lpstr>
      <vt:lpstr>מעבר בין בנאים בהורשה - דוגמא</vt:lpstr>
      <vt:lpstr>מעבר ב-  d’torבהורשה</vt:lpstr>
      <vt:lpstr>מעבר ב- copy c’tor</vt:lpstr>
      <vt:lpstr>מעבר ב- copy c’tor: דוגמא</vt:lpstr>
      <vt:lpstr>מימוש copy c’tor במחלקה יורשת: דוגמא</vt:lpstr>
      <vt:lpstr>מימוש copy c’tor במחלקה יורשת: דוגמא (2)</vt:lpstr>
      <vt:lpstr>מעבר באופרטור ההשמה</vt:lpstr>
      <vt:lpstr>אופרטור ההשמה המתקבל במתנה עבור היורש</vt:lpstr>
      <vt:lpstr>מימוש אופרטור ההשמה של היורש</vt:lpstr>
      <vt:lpstr>שליחה לפונקציה יורש במקום בסיס</vt:lpstr>
      <vt:lpstr>שליחה לפונקציה יורש במקום בסיס: דוגמא</vt:lpstr>
      <vt:lpstr>הורשה בשרשרת</vt:lpstr>
      <vt:lpstr>הורשה בשרשרת:  דוגמא</vt:lpstr>
      <vt:lpstr>הורשה בשרשרת:  הקוד (1)</vt:lpstr>
      <vt:lpstr>הורשה בשרשרת:  הקוד (2)</vt:lpstr>
      <vt:lpstr>הורשה בשרשרת:  הקוד (3)</vt:lpstr>
      <vt:lpstr>הורשה בשרשרת: דוגמאת main (1)</vt:lpstr>
      <vt:lpstr>הנפשה של סדר ההתרחשויות</vt:lpstr>
      <vt:lpstr>הורשה בשרשרת: דוגמאת main (2)</vt:lpstr>
      <vt:lpstr>הורשה מרובה</vt:lpstr>
      <vt:lpstr>הורשה מרובה: קנטאור: תרשים</vt:lpstr>
      <vt:lpstr>הורשה מרובה: קנטאור: הקוד (1)</vt:lpstr>
      <vt:lpstr>הורשה מרובה: קנטאור: הקוד (2)</vt:lpstr>
      <vt:lpstr>הורשה מרובה: קנטאור: הקוד (3)</vt:lpstr>
      <vt:lpstr>הורשה מרובה עם אב קדמון משותף (diamond)</vt:lpstr>
      <vt:lpstr>דוגמאת הקנטאור</vt:lpstr>
      <vt:lpstr>הורשה וירטואלית (1)</vt:lpstr>
      <vt:lpstr>הורשה וירטואלית (2)</vt:lpstr>
      <vt:lpstr>הורשה וירטואלית (3)</vt:lpstr>
      <vt:lpstr>הורשה וירטואלית:  דוגמאת פלט</vt:lpstr>
      <vt:lpstr>סדר המעבר בבנאים ב- init line (1)</vt:lpstr>
      <vt:lpstr>סדר המעבר בבנאים ב- init line (2)</vt:lpstr>
      <vt:lpstr>סדר המעבר בבנאים ב- init line (3)</vt:lpstr>
      <vt:lpstr>הרשאת ההורשה</vt:lpstr>
      <vt:lpstr>דוגמאות להרשאות בהורשה</vt:lpstr>
      <vt:lpstr>דוגמאות להרשאות בהורשה</vt:lpstr>
      <vt:lpstr>דוגמאות להרשאות בהורשה</vt:lpstr>
      <vt:lpstr>ביחידה זו למדנו:</vt:lpstr>
      <vt:lpstr>תרגיל</vt:lpstr>
    </vt:vector>
  </TitlesOfParts>
  <Company>Finjan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07- inheritance</dc:title>
  <dc:creator>Keren Kalif</dc:creator>
  <cp:lastModifiedBy>Y-PC</cp:lastModifiedBy>
  <cp:revision>1606</cp:revision>
  <dcterms:created xsi:type="dcterms:W3CDTF">2008-06-01T07:12:10Z</dcterms:created>
  <dcterms:modified xsi:type="dcterms:W3CDTF">2016-07-22T06:20:21Z</dcterms:modified>
</cp:coreProperties>
</file>