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0" r:id="rId1"/>
  </p:sldMasterIdLst>
  <p:notesMasterIdLst>
    <p:notesMasterId r:id="rId59"/>
  </p:notesMasterIdLst>
  <p:handoutMasterIdLst>
    <p:handoutMasterId r:id="rId60"/>
  </p:handoutMasterIdLst>
  <p:sldIdLst>
    <p:sldId id="256" r:id="rId2"/>
    <p:sldId id="324" r:id="rId3"/>
    <p:sldId id="348" r:id="rId4"/>
    <p:sldId id="351" r:id="rId5"/>
    <p:sldId id="349" r:id="rId6"/>
    <p:sldId id="350" r:id="rId7"/>
    <p:sldId id="359" r:id="rId8"/>
    <p:sldId id="352" r:id="rId9"/>
    <p:sldId id="353" r:id="rId10"/>
    <p:sldId id="354" r:id="rId11"/>
    <p:sldId id="355" r:id="rId12"/>
    <p:sldId id="356" r:id="rId13"/>
    <p:sldId id="357" r:id="rId14"/>
    <p:sldId id="360" r:id="rId15"/>
    <p:sldId id="363" r:id="rId16"/>
    <p:sldId id="364" r:id="rId17"/>
    <p:sldId id="358" r:id="rId18"/>
    <p:sldId id="399" r:id="rId19"/>
    <p:sldId id="401" r:id="rId20"/>
    <p:sldId id="385" r:id="rId21"/>
    <p:sldId id="387" r:id="rId22"/>
    <p:sldId id="365" r:id="rId23"/>
    <p:sldId id="372" r:id="rId24"/>
    <p:sldId id="373" r:id="rId25"/>
    <p:sldId id="366" r:id="rId26"/>
    <p:sldId id="374" r:id="rId27"/>
    <p:sldId id="390" r:id="rId28"/>
    <p:sldId id="367" r:id="rId29"/>
    <p:sldId id="393" r:id="rId30"/>
    <p:sldId id="368" r:id="rId31"/>
    <p:sldId id="369" r:id="rId32"/>
    <p:sldId id="375" r:id="rId33"/>
    <p:sldId id="370" r:id="rId34"/>
    <p:sldId id="394" r:id="rId35"/>
    <p:sldId id="395" r:id="rId36"/>
    <p:sldId id="402" r:id="rId37"/>
    <p:sldId id="396" r:id="rId38"/>
    <p:sldId id="397" r:id="rId39"/>
    <p:sldId id="398" r:id="rId40"/>
    <p:sldId id="371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6" r:id="rId50"/>
    <p:sldId id="391" r:id="rId51"/>
    <p:sldId id="392" r:id="rId52"/>
    <p:sldId id="384" r:id="rId53"/>
    <p:sldId id="388" r:id="rId54"/>
    <p:sldId id="361" r:id="rId55"/>
    <p:sldId id="389" r:id="rId56"/>
    <p:sldId id="347" r:id="rId57"/>
    <p:sldId id="400" r:id="rId58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ED03"/>
    <a:srgbClr val="FF0000"/>
    <a:srgbClr val="009900"/>
    <a:srgbClr val="D7EA22"/>
    <a:srgbClr val="FFFF66"/>
    <a:srgbClr val="DA14B0"/>
    <a:srgbClr val="3DB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59" autoAdjust="0"/>
    <p:restoredTop sz="92171" autoAdjust="0"/>
  </p:normalViewPr>
  <p:slideViewPr>
    <p:cSldViewPr>
      <p:cViewPr varScale="1">
        <p:scale>
          <a:sx n="68" d="100"/>
          <a:sy n="68" d="100"/>
        </p:scale>
        <p:origin x="-18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6" y="174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1338FE-5443-4F11-A7EE-A4F13A68FE4A}" type="datetimeFigureOut">
              <a:rPr lang="en-US"/>
              <a:pPr>
                <a:defRPr/>
              </a:pPr>
              <a:t>22-Jul-16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5B19AE7-2756-44E1-B699-3F1F1893E74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08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372F7F-37B5-4339-8DC3-BD2301C9194F}" type="datetimeFigureOut">
              <a:rPr lang="en-US"/>
              <a:pPr>
                <a:defRPr/>
              </a:pPr>
              <a:t>22-Jul-16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F09B78B-5BA2-453D-ADC8-5FF0AE6BCD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699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cpp.com/cpp-tutorial/125-the-virtual-table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1" dirty="0" smtClean="0"/>
              <a:t>יש לשים לב להערה שאומרת שלא חובה לציין את מילת המפתח</a:t>
            </a:r>
          </a:p>
          <a:p>
            <a:pPr algn="r"/>
            <a:r>
              <a:rPr lang="en-US" b="1" dirty="0" smtClean="0"/>
              <a:t>Virtual</a:t>
            </a:r>
          </a:p>
          <a:p>
            <a:pPr algn="r"/>
            <a:r>
              <a:rPr lang="he-IL" b="1" dirty="0" smtClean="0"/>
              <a:t>במתודה המתאימה ביורש/ים</a:t>
            </a:r>
            <a:r>
              <a:rPr lang="he-IL" b="1" baseline="0" dirty="0" smtClean="0"/>
              <a:t> ... מכיוון שהיא נשתלת שם ע"י הקומפיילר באופן אוטומטי! אך, מטעמי בהירות אנו נכתוב נוסיף אותה היכן שצריך!</a:t>
            </a:r>
          </a:p>
          <a:p>
            <a:pPr algn="r"/>
            <a:r>
              <a:rPr lang="he-IL" b="1" baseline="0" dirty="0" smtClean="0"/>
              <a:t>מילת המפתח הנ"ל רלוונטית רק למתודות משותפות באבא ובבן כלומר מתודות </a:t>
            </a:r>
            <a:r>
              <a:rPr lang="he-IL" b="1" u="sng" baseline="0" dirty="0" smtClean="0"/>
              <a:t>שנדרסות</a:t>
            </a:r>
            <a:r>
              <a:rPr lang="he-IL" b="1" baseline="0" dirty="0" smtClean="0"/>
              <a:t>!!!  ביורשים.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13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1" dirty="0" smtClean="0"/>
              <a:t>חסר איתחול</a:t>
            </a:r>
            <a:r>
              <a:rPr lang="he-IL" b="1" baseline="0" dirty="0" smtClean="0"/>
              <a:t> מערך המצביעים ל-</a:t>
            </a:r>
          </a:p>
          <a:p>
            <a:pPr algn="r"/>
            <a:r>
              <a:rPr lang="en-US" b="1" baseline="0" dirty="0" smtClean="0"/>
              <a:t>NULL</a:t>
            </a:r>
            <a:endParaRPr lang="he-IL" b="1" baseline="0" dirty="0" smtClean="0"/>
          </a:p>
          <a:p>
            <a:pPr algn="r"/>
            <a:endParaRPr lang="he-IL" b="1" baseline="0" dirty="0" smtClean="0"/>
          </a:p>
          <a:p>
            <a:pPr algn="r"/>
            <a:r>
              <a:rPr lang="he-IL" b="1" baseline="0" dirty="0" smtClean="0"/>
              <a:t>או בדיקה בשיחרור הזיכרון כמו בלולאה הקודמת לו!</a:t>
            </a:r>
            <a:endParaRPr lang="en-US" b="1" dirty="0" smtClean="0"/>
          </a:p>
          <a:p>
            <a:endParaRPr lang="he-IL" b="1" dirty="0" smtClean="0"/>
          </a:p>
          <a:p>
            <a:pPr algn="r"/>
            <a:r>
              <a:rPr lang="he-IL" b="1" dirty="0" smtClean="0"/>
              <a:t>חסר</a:t>
            </a:r>
            <a:r>
              <a:rPr lang="he-IL" b="1" baseline="0" dirty="0" smtClean="0"/>
              <a:t> גם השיחרור של המצביע למערך...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1478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>
                <a:hlinkClick r:id="rId3"/>
              </a:rPr>
              <a:t>http://www.learncpp.com/cpp-tutorial/125-the-virtual-table</a:t>
            </a:r>
            <a:endParaRPr lang="he-IL" b="1" dirty="0" smtClean="0"/>
          </a:p>
          <a:p>
            <a:pPr algn="r"/>
            <a:endParaRPr lang="he-IL" b="1" dirty="0" smtClean="0"/>
          </a:p>
          <a:p>
            <a:pPr algn="r"/>
            <a:r>
              <a:rPr lang="he-IL" b="1" dirty="0" smtClean="0"/>
              <a:t>מכיוון</a:t>
            </a:r>
            <a:r>
              <a:rPr lang="he-IL" b="1" baseline="0" dirty="0" smtClean="0"/>
              <a:t> שהאבות נוצרים לפני בניהם אז קריאה למתודה שהיא וירטואלית בבנאי שלהם היא כאילו קראנו לאותה מתודה ללא סימונה כוירטואלית כלומר אין לזה כל </a:t>
            </a:r>
          </a:p>
          <a:p>
            <a:pPr algn="r"/>
            <a:r>
              <a:rPr lang="he-IL" b="1" baseline="0" dirty="0" smtClean="0"/>
              <a:t>משמעות מאחר והבנים טרם נוצרו (טרם נוצרו במלואם!)</a:t>
            </a:r>
          </a:p>
        </p:txBody>
      </p:sp>
    </p:spTree>
    <p:extLst>
      <p:ext uri="{BB962C8B-B14F-4D97-AF65-F5344CB8AC3E}">
        <p14:creationId xmlns:p14="http://schemas.microsoft.com/office/powerpoint/2010/main" val="327284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1" dirty="0" smtClean="0"/>
              <a:t>למצביע של הטבלה הווירטואלית אותה כתובת לכן אכן יש עותק</a:t>
            </a:r>
            <a:r>
              <a:rPr lang="he-IL" b="1" baseline="0" dirty="0" smtClean="0"/>
              <a:t> אחד בבסיס שמשתנה בהתאם לוירטואליות (של המתודות בשרשרת הירושה)</a:t>
            </a:r>
          </a:p>
          <a:p>
            <a:pPr algn="r"/>
            <a:r>
              <a:rPr lang="he-IL" b="1" baseline="0" dirty="0" smtClean="0"/>
              <a:t>כמו כן ניתן לראות את סוג ההצבעה לטבלה הוירטואלית לפי :</a:t>
            </a:r>
          </a:p>
          <a:p>
            <a:pPr algn="r"/>
            <a:r>
              <a:rPr lang="en-US" b="1" baseline="0" dirty="0" smtClean="0"/>
              <a:t>VS 2015</a:t>
            </a:r>
          </a:p>
          <a:p>
            <a:pPr algn="r"/>
            <a:endParaRPr lang="en-US" b="1" baseline="0" dirty="0" smtClean="0"/>
          </a:p>
          <a:p>
            <a:pPr algn="r"/>
            <a:r>
              <a:rPr lang="he-IL" b="1" baseline="0" dirty="0" smtClean="0"/>
              <a:t>דברים לא כל כך מובנים נראים בדיבאגר עבור היררכיות ירושה שונות! , נסה וראה עבור ההיררכייה של תבנית היהלום והמחלקה הנוספת שלא יורשת משניהם..</a:t>
            </a:r>
            <a:endParaRPr lang="en-US" b="1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189538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1" dirty="0" smtClean="0"/>
              <a:t>על מנת שזיהוי</a:t>
            </a:r>
            <a:r>
              <a:rPr lang="he-IL" b="1" baseline="0" dirty="0" smtClean="0"/>
              <a:t> מחלקת האובייקט בפועל תפעל כראוי במחלקת הבסיס חייבת להיות מתודה אחת לפחות שהינה וירטואלית!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3191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http://www.learncpp.com/cpp-tutorial/126-pure-virtual-functions-abstract-base-classes-and-interface-classes/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4025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1" dirty="0" smtClean="0"/>
              <a:t>טכניקה</a:t>
            </a:r>
            <a:r>
              <a:rPr lang="he-IL" b="1" baseline="0" dirty="0" smtClean="0"/>
              <a:t> זו היא תבנית בתוכנה הנקראת:</a:t>
            </a:r>
          </a:p>
          <a:p>
            <a:pPr algn="r"/>
            <a:r>
              <a:rPr lang="en-US" b="1" baseline="0" dirty="0" smtClean="0"/>
              <a:t>Prototype</a:t>
            </a:r>
          </a:p>
          <a:p>
            <a:pPr algn="r"/>
            <a:r>
              <a:rPr lang="he-IL" b="1" baseline="0" smtClean="0"/>
              <a:t>(השם לא קשור לתחביר השפה!)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729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88F99-39A1-4135-A5E2-AE66FA7004FF}" type="datetime1">
              <a:rPr lang="en-US"/>
              <a:pPr>
                <a:defRPr/>
              </a:pPr>
              <a:t>22-Jul-16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D81E0D2-87E9-4D03-AEBD-54998A900FD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5DCED-7A51-4607-8EB8-56234CE0D9FB}" type="datetime1">
              <a:rPr lang="en-US"/>
              <a:pPr>
                <a:defRPr/>
              </a:pPr>
              <a:t>22-Jul-16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2C021-77F4-4169-8A3E-D3BA7E3FC05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2390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07B1F-D109-4DF0-A4CB-2C17169EFC6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D6FCF-3A96-40D1-A08D-C88C3FC08C28}" type="datetime1">
              <a:rPr lang="en-US"/>
              <a:pPr>
                <a:defRPr/>
              </a:pPr>
              <a:t>22-Jul-16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85323-A48A-4CFF-A4F5-639BB55262E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F3FC8-AB8A-4025-9A13-ADE18A28585D}" type="datetime1">
              <a:rPr lang="en-US"/>
              <a:pPr>
                <a:defRPr/>
              </a:pPr>
              <a:t>22-Jul-16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F7678-F666-4467-960E-761415C1D07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0C9DA-0E95-4D01-8100-FDE1D43577EC}" type="datetime1">
              <a:rPr lang="en-US"/>
              <a:pPr>
                <a:defRPr/>
              </a:pPr>
              <a:t>22-Jul-16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EC7CE-60C4-4DF8-99F7-12F76ADBE7E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30D3E-1E37-445D-A3C9-A3B2D488DA8D}" type="datetime1">
              <a:rPr lang="en-US"/>
              <a:pPr>
                <a:defRPr/>
              </a:pPr>
              <a:t>22-Jul-16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08ED7-6176-4519-87EB-79FE562B4DE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47ADD-6269-4EEA-BF38-FA5E0393AABD}" type="datetime1">
              <a:rPr lang="en-US"/>
              <a:pPr>
                <a:defRPr/>
              </a:pPr>
              <a:t>22-Jul-16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19D00-F827-4574-A7A7-767DA3515BF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2AD5E-4CB1-4DCF-B2C8-77DB5E960972}" type="datetime1">
              <a:rPr lang="en-US"/>
              <a:pPr>
                <a:defRPr/>
              </a:pPr>
              <a:t>22-Jul-16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DEE8B-8CFD-47C3-BB55-96B363FC8C1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F7C69-1582-439B-A248-0E561FBA352E}" type="datetime1">
              <a:rPr lang="en-US"/>
              <a:pPr>
                <a:defRPr/>
              </a:pPr>
              <a:t>22-Jul-16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1C6DE-7F26-439F-8A6A-1BDF57E31C0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34DBB-71C1-4142-A103-0D7C5CF2DE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2390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58200" y="61722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C47D3-842E-4868-8511-1DBC10F4D6D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28939-E826-4B21-8EF2-3A98A63AB2BC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18B5D-DB64-41BB-903F-2F308B60D4DE}" type="datetime1">
              <a:rPr lang="en-US"/>
              <a:pPr>
                <a:defRPr/>
              </a:pPr>
              <a:t>22-Jul-16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16786-F728-42BA-9C25-70AAAA299B4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rtl="0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419C179-8F36-4D14-91A2-14E8AAF3898D}" type="datetime1">
              <a:rPr lang="en-US"/>
              <a:pPr>
                <a:defRPr/>
              </a:pPr>
              <a:t>22-Jul-16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algn="l" rtl="0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rtl="0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B677EE1A-1897-4FB1-96EE-DB6474DC373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1" r:id="rId1"/>
    <p:sldLayoutId id="2147484407" r:id="rId2"/>
    <p:sldLayoutId id="2147484412" r:id="rId3"/>
    <p:sldLayoutId id="2147484408" r:id="rId4"/>
    <p:sldLayoutId id="2147484409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  <p:sldLayoutId id="2147484410" r:id="rId12"/>
    <p:sldLayoutId id="2147484419" r:id="rId13"/>
    <p:sldLayoutId id="2147484420" r:id="rId14"/>
  </p:sldLayoutIdLst>
  <p:hf hd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AEC7D0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earncpp.com/cpp-tutorial/125-the-virtual-table/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קרן כליף</a:t>
            </a:r>
            <a:endParaRPr lang="en-US" smtClean="0"/>
          </a:p>
        </p:txBody>
      </p:sp>
      <p:sp>
        <p:nvSpPr>
          <p:cNvPr id="12291" name="Title 1"/>
          <p:cNvSpPr>
            <a:spLocks noGrp="1"/>
          </p:cNvSpPr>
          <p:nvPr>
            <p:ph type="ctrTitle"/>
          </p:nvPr>
        </p:nvSpPr>
        <p:spPr>
          <a:xfrm>
            <a:off x="228600" y="1506538"/>
            <a:ext cx="8763000" cy="1470025"/>
          </a:xfrm>
        </p:spPr>
        <p:txBody>
          <a:bodyPr/>
          <a:lstStyle/>
          <a:p>
            <a:pPr eaLnBrk="1" hangingPunct="1"/>
            <a:r>
              <a:rPr lang="he-IL" sz="3200" b="1" smtClean="0"/>
              <a:t>תכנות מכוון עצמים ו- </a:t>
            </a:r>
            <a:r>
              <a:rPr sz="3200" b="1" smtClean="0"/>
              <a:t>C</a:t>
            </a:r>
            <a:r>
              <a:rPr lang="he-IL" sz="3200" b="1" smtClean="0"/>
              <a:t>++</a:t>
            </a:r>
            <a:br>
              <a:rPr lang="he-IL" sz="3200" b="1" smtClean="0"/>
            </a:br>
            <a:r>
              <a:rPr lang="he-IL" sz="3200" b="1" smtClean="0"/>
              <a:t>יחידה 08</a:t>
            </a:r>
            <a:br>
              <a:rPr lang="he-IL" sz="3200" b="1" smtClean="0"/>
            </a:br>
            <a:r>
              <a:rPr lang="he-IL" sz="3200" b="1" smtClean="0"/>
              <a:t>פולימורפיזם</a:t>
            </a:r>
            <a:endParaRPr sz="32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קישור דינאמי - סינטקס</a:t>
            </a:r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53F696-B721-475A-B6F8-0BFD0CFEB7BD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21509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2250" y="990600"/>
            <a:ext cx="7550150" cy="2906713"/>
          </a:xfrm>
          <a:noFill/>
          <a:ln>
            <a:solidFill>
              <a:srgbClr val="0070C0"/>
            </a:solidFill>
          </a:ln>
        </p:spPr>
      </p:pic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038600"/>
            <a:ext cx="7286625" cy="2209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3429000"/>
            <a:ext cx="838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ular Callout 8"/>
          <p:cNvSpPr/>
          <p:nvPr/>
        </p:nvSpPr>
        <p:spPr>
          <a:xfrm>
            <a:off x="5943600" y="2286000"/>
            <a:ext cx="2743200" cy="838200"/>
          </a:xfrm>
          <a:prstGeom prst="wedgeRectCallout">
            <a:avLst>
              <a:gd name="adj1" fmla="val -214899"/>
              <a:gd name="adj2" fmla="val 88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ציון שיש לדחות את הקישור למימוש השיטה לזמן ריצה. </a:t>
            </a:r>
          </a:p>
          <a:p>
            <a:pPr algn="ctr">
              <a:defRPr/>
            </a:pPr>
            <a:r>
              <a:rPr lang="he-IL" b="1" dirty="0"/>
              <a:t>חובה לציין באב.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5791200"/>
            <a:ext cx="838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ular Callout 10"/>
          <p:cNvSpPr/>
          <p:nvPr/>
        </p:nvSpPr>
        <p:spPr>
          <a:xfrm>
            <a:off x="5029200" y="4191000"/>
            <a:ext cx="3657600" cy="838200"/>
          </a:xfrm>
          <a:prstGeom prst="wedgeRectCallout">
            <a:avLst>
              <a:gd name="adj1" fmla="val -164177"/>
              <a:gd name="adj2" fmla="val 138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נהוג לציין גם ביורש, אך אין חובה </a:t>
            </a:r>
            <a:r>
              <a:rPr lang="he-IL" b="1" dirty="0" smtClean="0"/>
              <a:t>לכך.</a:t>
            </a:r>
          </a:p>
          <a:p>
            <a:pPr algn="ctr">
              <a:defRPr/>
            </a:pPr>
            <a:r>
              <a:rPr lang="he-IL" b="1" dirty="0" smtClean="0"/>
              <a:t>(המהדר מוסיף זאת לבד ביורשים)</a:t>
            </a:r>
            <a:endParaRPr lang="he-IL" b="1" dirty="0"/>
          </a:p>
        </p:txBody>
      </p:sp>
      <p:sp>
        <p:nvSpPr>
          <p:cNvPr id="12" name="Rectangle 11"/>
          <p:cNvSpPr/>
          <p:nvPr/>
        </p:nvSpPr>
        <p:spPr>
          <a:xfrm>
            <a:off x="4419600" y="1219200"/>
            <a:ext cx="4267200" cy="685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השימוש במילה </a:t>
            </a:r>
            <a:r>
              <a:rPr lang="en-US" b="1" dirty="0"/>
              <a:t>virtual</a:t>
            </a:r>
            <a:r>
              <a:rPr lang="he-IL" b="1" dirty="0"/>
              <a:t> בפולימורפיזם שונה מהשימוש בה בהורשה, ואין כל קשר </a:t>
            </a:r>
            <a:r>
              <a:rPr lang="he-IL" b="1" dirty="0" smtClean="0"/>
              <a:t>ביניהם</a:t>
            </a:r>
            <a:r>
              <a:rPr lang="he-IL" b="1" dirty="0"/>
              <a:t>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90800" y="6172200"/>
            <a:ext cx="4191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במקרה של הפרדת המימוש מההצהרה, </a:t>
            </a:r>
          </a:p>
          <a:p>
            <a:pPr algn="ctr">
              <a:defRPr/>
            </a:pPr>
            <a:r>
              <a:rPr lang="he-IL" b="1" dirty="0" smtClean="0"/>
              <a:t>את </a:t>
            </a:r>
            <a:r>
              <a:rPr lang="he-IL" b="1" dirty="0"/>
              <a:t>המילה </a:t>
            </a:r>
            <a:r>
              <a:rPr lang="en-US" b="1" dirty="0"/>
              <a:t>virtual</a:t>
            </a:r>
            <a:r>
              <a:rPr lang="he-IL" b="1" dirty="0"/>
              <a:t> מציינים </a:t>
            </a:r>
            <a:r>
              <a:rPr lang="he-IL" b="1" dirty="0" smtClean="0"/>
              <a:t>בהצהרה בלבד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1</a:t>
            </a:r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F42009-F453-44BB-89A8-6186A5E6CFF9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98463"/>
            <a:ext cx="5791200" cy="52403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143000"/>
            <a:ext cx="2667000" cy="25463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3810000"/>
            <a:ext cx="2695575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eft Brace 11"/>
          <p:cNvSpPr/>
          <p:nvPr/>
        </p:nvSpPr>
        <p:spPr>
          <a:xfrm>
            <a:off x="6553200" y="1905000"/>
            <a:ext cx="152400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Left Brace 12"/>
          <p:cNvSpPr/>
          <p:nvPr/>
        </p:nvSpPr>
        <p:spPr>
          <a:xfrm>
            <a:off x="6553200" y="2438400"/>
            <a:ext cx="152400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Rectangular Callout 13"/>
          <p:cNvSpPr/>
          <p:nvPr/>
        </p:nvSpPr>
        <p:spPr>
          <a:xfrm>
            <a:off x="5029200" y="1981200"/>
            <a:ext cx="1295400" cy="381000"/>
          </a:xfrm>
          <a:prstGeom prst="wedgeRectCallout">
            <a:avLst>
              <a:gd name="adj1" fmla="val 67131"/>
              <a:gd name="adj2" fmla="val -11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קישור סטטי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2438400" y="2438400"/>
            <a:ext cx="3886200" cy="609600"/>
          </a:xfrm>
          <a:prstGeom prst="wedgeRectCallout">
            <a:avLst>
              <a:gd name="adj1" fmla="val 56995"/>
              <a:gd name="adj2" fmla="val -13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קישור דינאמי, בגלל שצוין </a:t>
            </a:r>
            <a:r>
              <a:rPr lang="en-US" b="1" dirty="0"/>
              <a:t>virtual</a:t>
            </a:r>
            <a:r>
              <a:rPr lang="he-IL" b="1" dirty="0"/>
              <a:t> לפני שם השיטה בטיפוס המצביע (באב)</a:t>
            </a:r>
          </a:p>
        </p:txBody>
      </p:sp>
      <p:sp>
        <p:nvSpPr>
          <p:cNvPr id="16" name="Oval 15"/>
          <p:cNvSpPr/>
          <p:nvPr/>
        </p:nvSpPr>
        <p:spPr>
          <a:xfrm>
            <a:off x="7772400" y="1600200"/>
            <a:ext cx="1066800" cy="38100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2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6A137C-1B2B-4137-95B4-0B761FC4B1F8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98463"/>
            <a:ext cx="5791200" cy="52403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3463" y="879475"/>
            <a:ext cx="2878137" cy="27781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3733800"/>
            <a:ext cx="27114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7848600" y="1371600"/>
            <a:ext cx="1066800" cy="38100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Left Brace 8"/>
          <p:cNvSpPr/>
          <p:nvPr/>
        </p:nvSpPr>
        <p:spPr>
          <a:xfrm>
            <a:off x="6553200" y="1752600"/>
            <a:ext cx="152400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Left Brace 9"/>
          <p:cNvSpPr/>
          <p:nvPr/>
        </p:nvSpPr>
        <p:spPr>
          <a:xfrm>
            <a:off x="6553200" y="2286000"/>
            <a:ext cx="152400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ular Callout 10"/>
          <p:cNvSpPr/>
          <p:nvPr/>
        </p:nvSpPr>
        <p:spPr>
          <a:xfrm>
            <a:off x="5029200" y="1828800"/>
            <a:ext cx="1295400" cy="381000"/>
          </a:xfrm>
          <a:prstGeom prst="wedgeRectCallout">
            <a:avLst>
              <a:gd name="adj1" fmla="val 67131"/>
              <a:gd name="adj2" fmla="val -11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קישור סטטי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2362200" y="2286000"/>
            <a:ext cx="3886200" cy="533400"/>
          </a:xfrm>
          <a:prstGeom prst="wedgeRectCallout">
            <a:avLst>
              <a:gd name="adj1" fmla="val 58443"/>
              <a:gd name="adj2" fmla="val -11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קישור דינאמי, עבור </a:t>
            </a:r>
            <a:r>
              <a:rPr lang="en-US" b="1" dirty="0" err="1"/>
              <a:t>koo</a:t>
            </a:r>
            <a:r>
              <a:rPr lang="he-IL" b="1" dirty="0"/>
              <a:t> </a:t>
            </a:r>
            <a:r>
              <a:rPr lang="he-IL" b="1" dirty="0" smtClean="0"/>
              <a:t>משתמשים </a:t>
            </a:r>
            <a:r>
              <a:rPr lang="he-IL" b="1" dirty="0"/>
              <a:t>במימוש שב- </a:t>
            </a:r>
            <a:r>
              <a:rPr lang="en-US" b="1" dirty="0"/>
              <a:t>B</a:t>
            </a:r>
            <a:r>
              <a:rPr lang="he-IL" b="1" dirty="0"/>
              <a:t> משום שהוא יותר ספציפי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3</a:t>
            </a: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BDC9A4-E35E-46A1-83B7-CA22313EECA7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98463"/>
            <a:ext cx="5791200" cy="52403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458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1725" y="1066800"/>
            <a:ext cx="2733675" cy="25923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458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24575" y="3733800"/>
            <a:ext cx="2714625" cy="190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ular Callout 9"/>
          <p:cNvSpPr/>
          <p:nvPr/>
        </p:nvSpPr>
        <p:spPr>
          <a:xfrm>
            <a:off x="3200400" y="1981200"/>
            <a:ext cx="2895600" cy="533400"/>
          </a:xfrm>
          <a:prstGeom prst="wedgeRectCallout">
            <a:avLst>
              <a:gd name="adj1" fmla="val 72475"/>
              <a:gd name="adj2" fmla="val -42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הפעם קישור דינאמי, למרות שב- </a:t>
            </a:r>
            <a:r>
              <a:rPr lang="en-US" b="1" dirty="0"/>
              <a:t>A</a:t>
            </a:r>
            <a:r>
              <a:rPr lang="he-IL" b="1" dirty="0"/>
              <a:t> לא צויין </a:t>
            </a:r>
            <a:r>
              <a:rPr lang="en-US" b="1" dirty="0"/>
              <a:t>virtual</a:t>
            </a:r>
            <a:endParaRPr lang="he-IL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2895600" y="2590800"/>
            <a:ext cx="3200400" cy="304800"/>
          </a:xfrm>
          <a:prstGeom prst="wedgeRectCallout">
            <a:avLst>
              <a:gd name="adj1" fmla="val 71156"/>
              <a:gd name="adj2" fmla="val -149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המימוש שהתקבל מ- </a:t>
            </a:r>
            <a:r>
              <a:rPr lang="en-US" b="1" dirty="0"/>
              <a:t>A</a:t>
            </a:r>
            <a:r>
              <a:rPr lang="he-IL" b="1" dirty="0"/>
              <a:t> בירושה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2362200" y="3886200"/>
            <a:ext cx="3657600" cy="838200"/>
          </a:xfrm>
          <a:prstGeom prst="wedgeRectCallout">
            <a:avLst>
              <a:gd name="adj1" fmla="val 70387"/>
              <a:gd name="adj2" fmla="val -207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קישור דינאמי מאחר ובמימוש ב- </a:t>
            </a:r>
            <a:r>
              <a:rPr lang="en-US" b="1" dirty="0"/>
              <a:t>A</a:t>
            </a:r>
            <a:r>
              <a:rPr lang="he-IL" b="1" dirty="0"/>
              <a:t> צויין </a:t>
            </a:r>
            <a:r>
              <a:rPr lang="en-US" b="1" dirty="0"/>
              <a:t>virtual</a:t>
            </a:r>
            <a:r>
              <a:rPr lang="he-IL" b="1" dirty="0"/>
              <a:t>, אז הוא כאילו רשום בכל היורשים, אפילו אם לא צויין במפורש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5715000"/>
            <a:ext cx="601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u="sng" dirty="0"/>
              <a:t>שאלה</a:t>
            </a:r>
            <a:r>
              <a:rPr lang="he-IL" b="1" dirty="0"/>
              <a:t>: כיצד היה משתנה הפלט לו ב- </a:t>
            </a:r>
            <a:r>
              <a:rPr lang="en-US" b="1" dirty="0"/>
              <a:t>C</a:t>
            </a:r>
            <a:r>
              <a:rPr lang="he-IL" b="1" dirty="0"/>
              <a:t> היינו ממשים את </a:t>
            </a:r>
            <a:r>
              <a:rPr lang="en-US" b="1" dirty="0"/>
              <a:t>goo</a:t>
            </a:r>
            <a:r>
              <a:rPr lang="he-IL" b="1" dirty="0"/>
              <a:t>?</a:t>
            </a:r>
          </a:p>
          <a:p>
            <a:pPr algn="ctr">
              <a:defRPr/>
            </a:pPr>
            <a:r>
              <a:rPr lang="he-IL" b="1" dirty="0"/>
              <a:t>לא היה משתנה</a:t>
            </a:r>
            <a:r>
              <a:rPr lang="he-IL" b="1" dirty="0" smtClean="0"/>
              <a:t>!, </a:t>
            </a:r>
            <a:r>
              <a:rPr lang="en-US" b="1" dirty="0" smtClean="0"/>
              <a:t>goo</a:t>
            </a:r>
            <a:r>
              <a:rPr lang="he-IL" b="1" dirty="0" smtClean="0"/>
              <a:t> אומנם התקבלה בירושה אך אינה וירטואלית</a:t>
            </a:r>
            <a:endParaRPr lang="he-IL" b="1" dirty="0"/>
          </a:p>
        </p:txBody>
      </p:sp>
      <p:sp>
        <p:nvSpPr>
          <p:cNvPr id="14" name="Oval 13"/>
          <p:cNvSpPr/>
          <p:nvPr/>
        </p:nvSpPr>
        <p:spPr>
          <a:xfrm>
            <a:off x="6629400" y="1562100"/>
            <a:ext cx="457200" cy="34290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build="allAtOnce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מערך של איברים בעלי בסיס משותף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C46FB-4F30-4FB5-9DEF-8B71B2896DA9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62000"/>
            <a:ext cx="6324600" cy="58737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560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21050" y="3733800"/>
            <a:ext cx="56705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3886200" y="5410200"/>
            <a:ext cx="4800600" cy="381000"/>
          </a:xfrm>
          <a:prstGeom prst="wedgeRectCallout">
            <a:avLst>
              <a:gd name="adj1" fmla="val -68599"/>
              <a:gd name="adj2" fmla="val -37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עבור כל אובייקט מופעלת השיטה המתאימה עבורו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d’tor</a:t>
            </a:r>
            <a:r>
              <a:rPr lang="he-IL" smtClean="0"/>
              <a:t> וירטואלי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במקרה זה לא יופעל ה- </a:t>
            </a:r>
            <a:r>
              <a:rPr lang="en-US" dirty="0" err="1" smtClean="0"/>
              <a:t>d’tor</a:t>
            </a:r>
            <a:r>
              <a:rPr lang="he-IL" dirty="0" smtClean="0"/>
              <a:t> של הבן, ובמידה והיו בבן הקצאות דינאמיות, הן לא ישוחררו</a:t>
            </a:r>
          </a:p>
          <a:p>
            <a:r>
              <a:rPr lang="he-IL" dirty="0" smtClean="0"/>
              <a:t>לכן ה- </a:t>
            </a:r>
            <a:r>
              <a:rPr lang="en-US" dirty="0" err="1" smtClean="0"/>
              <a:t>d’tor</a:t>
            </a:r>
            <a:r>
              <a:rPr lang="he-IL" dirty="0" smtClean="0"/>
              <a:t> בבסיס צריך להיות וירטואלי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026713-7F61-488A-AB03-3395A645DA69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5562600" cy="42449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3581400" y="3581400"/>
            <a:ext cx="5181600" cy="685800"/>
          </a:xfrm>
          <a:prstGeom prst="wedgeRectCallout">
            <a:avLst>
              <a:gd name="adj1" fmla="val -84905"/>
              <a:gd name="adj2" fmla="val 21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מבחינת </a:t>
            </a:r>
            <a:r>
              <a:rPr lang="he-IL" b="1" dirty="0" smtClean="0"/>
              <a:t>הקומפיילר  </a:t>
            </a:r>
            <a:r>
              <a:rPr lang="en-US" b="1" dirty="0"/>
              <a:t>f</a:t>
            </a:r>
            <a:r>
              <a:rPr lang="he-IL" b="1" dirty="0"/>
              <a:t> הוא מטיפוס </a:t>
            </a:r>
            <a:r>
              <a:rPr lang="en-US" b="1" dirty="0"/>
              <a:t>Father</a:t>
            </a:r>
            <a:r>
              <a:rPr lang="he-IL" b="1" dirty="0"/>
              <a:t> ובעת הפקודה </a:t>
            </a:r>
            <a:r>
              <a:rPr lang="en-US" b="1" dirty="0"/>
              <a:t>delete</a:t>
            </a:r>
            <a:r>
              <a:rPr lang="he-IL" b="1" dirty="0"/>
              <a:t> </a:t>
            </a:r>
            <a:r>
              <a:rPr lang="he-IL" b="1" dirty="0" smtClean="0"/>
              <a:t>מופעלת </a:t>
            </a:r>
            <a:r>
              <a:rPr lang="he-IL" b="1" dirty="0"/>
              <a:t>שיטת ה- </a:t>
            </a:r>
            <a:r>
              <a:rPr lang="en-US" b="1" dirty="0" err="1"/>
              <a:t>d’tor</a:t>
            </a:r>
            <a:r>
              <a:rPr lang="he-IL" b="1" dirty="0"/>
              <a:t> </a:t>
            </a:r>
            <a:r>
              <a:rPr lang="he-IL" b="1" dirty="0" smtClean="0"/>
              <a:t>של  </a:t>
            </a:r>
            <a:r>
              <a:rPr lang="en-US" b="1" dirty="0"/>
              <a:t>Father</a:t>
            </a:r>
            <a:endParaRPr lang="he-IL" b="1" dirty="0"/>
          </a:p>
        </p:txBody>
      </p:sp>
      <p:pic>
        <p:nvPicPr>
          <p:cNvPr id="2765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600200"/>
            <a:ext cx="49339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219200"/>
            <a:ext cx="8534400" cy="5181600"/>
          </a:xfrm>
        </p:spPr>
        <p:txBody>
          <a:bodyPr/>
          <a:lstStyle/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en-US" dirty="0" err="1" smtClean="0"/>
              <a:t>d’tor</a:t>
            </a:r>
            <a:r>
              <a:rPr lang="he-IL" dirty="0" smtClean="0"/>
              <a:t> הוא שיטה כמו כל שיטה</a:t>
            </a:r>
            <a:r>
              <a:rPr lang="en-US" dirty="0" smtClean="0"/>
              <a:t> </a:t>
            </a:r>
            <a:r>
              <a:rPr lang="he-IL" dirty="0" smtClean="0"/>
              <a:t> אחרת </a:t>
            </a:r>
            <a:r>
              <a:rPr lang="en-US" sz="1800" dirty="0" smtClean="0"/>
              <a:t>)</a:t>
            </a:r>
            <a:r>
              <a:rPr lang="he-IL" sz="1800" dirty="0" smtClean="0"/>
              <a:t>שהיא </a:t>
            </a:r>
            <a:r>
              <a:rPr lang="en-US" sz="1800" dirty="0" smtClean="0"/>
              <a:t>(member method</a:t>
            </a:r>
            <a:endParaRPr lang="he-IL" sz="1800" dirty="0" smtClean="0"/>
          </a:p>
          <a:p>
            <a:r>
              <a:rPr lang="he-IL" dirty="0" smtClean="0"/>
              <a:t>ברגע שהגדרנו אותו בבסיס כ- </a:t>
            </a:r>
            <a:r>
              <a:rPr lang="en-US" dirty="0" smtClean="0"/>
              <a:t>virtual</a:t>
            </a:r>
            <a:r>
              <a:rPr lang="he-IL" dirty="0" smtClean="0"/>
              <a:t> הקומפיילר מחפש את המימוש של האוביקט בפועל, ולכן מפעיל את ה- </a:t>
            </a:r>
            <a:r>
              <a:rPr lang="en-US" dirty="0" err="1" smtClean="0"/>
              <a:t>d’tor</a:t>
            </a:r>
            <a:r>
              <a:rPr lang="he-IL" dirty="0" smtClean="0"/>
              <a:t> של הבן</a:t>
            </a:r>
          </a:p>
          <a:p>
            <a:pPr lvl="1"/>
            <a:r>
              <a:rPr lang="he-IL" dirty="0" smtClean="0"/>
              <a:t>מתוקף חוקי ההורשה, עם סיום ה- </a:t>
            </a:r>
            <a:r>
              <a:rPr lang="en-US" dirty="0" err="1" smtClean="0"/>
              <a:t>d’tor</a:t>
            </a:r>
            <a:r>
              <a:rPr lang="he-IL" dirty="0" smtClean="0"/>
              <a:t> של הבן מופעל ה- </a:t>
            </a:r>
            <a:r>
              <a:rPr lang="en-US" dirty="0" err="1" smtClean="0"/>
              <a:t>d’tor</a:t>
            </a:r>
            <a:r>
              <a:rPr lang="he-IL" dirty="0" smtClean="0"/>
              <a:t> של האב </a:t>
            </a:r>
            <a:r>
              <a:rPr lang="he-IL" sz="1800" dirty="0" smtClean="0"/>
              <a:t>(האב הישיר...סדר ההריסה הפוך לסדר היצירה), </a:t>
            </a:r>
            <a:r>
              <a:rPr lang="he-IL" dirty="0" smtClean="0"/>
              <a:t>כדרוש</a:t>
            </a: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384E79-FBD5-4998-BC67-FC5E6F2A6E6D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6019800" cy="386873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7413" y="3354388"/>
            <a:ext cx="3449637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85800" y="914400"/>
            <a:ext cx="838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8680" name="Title 1"/>
          <p:cNvSpPr>
            <a:spLocks noGrp="1"/>
          </p:cNvSpPr>
          <p:nvPr>
            <p:ph type="title"/>
          </p:nvPr>
        </p:nvSpPr>
        <p:spPr>
          <a:xfrm>
            <a:off x="5105400" y="304800"/>
            <a:ext cx="3733800" cy="609600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d’tor</a:t>
            </a:r>
            <a:r>
              <a:rPr lang="he-IL" smtClean="0"/>
              <a:t> וירטואלי (2)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9200" y="1676400"/>
            <a:ext cx="3581400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תמיד כאשר משתמשים במנגנון של הפולימורפזים נגדיר את ה- </a:t>
            </a:r>
            <a:r>
              <a:rPr lang="en-US" b="1" dirty="0" err="1"/>
              <a:t>d’tor</a:t>
            </a:r>
            <a:r>
              <a:rPr lang="he-IL" b="1" dirty="0"/>
              <a:t> כ- </a:t>
            </a:r>
            <a:r>
              <a:rPr lang="en-US" b="1" dirty="0"/>
              <a:t>virtual</a:t>
            </a:r>
            <a:r>
              <a:rPr lang="he-IL" b="1" dirty="0"/>
              <a:t>, אפילו אם אין בו צורך!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הטבלה הוירטואלית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כאשר יש ולו שיטה וירטואלית אחת במחלקה, לאובייקט יתווסף פוינטר המצביע לטבלה הוירטואלית, שבעזרתה ניתן לדעת איזה מימוש של </a:t>
            </a:r>
            <a:r>
              <a:rPr lang="he-IL" dirty="0"/>
              <a:t>השיטה </a:t>
            </a:r>
            <a:r>
              <a:rPr lang="he-IL" dirty="0" smtClean="0"/>
              <a:t>להפעיל בפועל </a:t>
            </a:r>
            <a:r>
              <a:rPr lang="he-IL" sz="1800" dirty="0" smtClean="0"/>
              <a:t>(כלומר, בהנחה שהמימוש </a:t>
            </a:r>
            <a:r>
              <a:rPr lang="he-IL" sz="1800" b="1" u="sng" dirty="0" smtClean="0"/>
              <a:t>נדרס</a:t>
            </a:r>
            <a:r>
              <a:rPr lang="he-IL" sz="1800" dirty="0" smtClean="0"/>
              <a:t> מאיזו מחלקה "לקחת" את השיטה)</a:t>
            </a:r>
          </a:p>
          <a:p>
            <a:r>
              <a:rPr lang="he-IL" dirty="0" smtClean="0"/>
              <a:t>גודלו של אובייקט המכיל טבלה וירטואלית (כלומר שיש לו לפחות שיטה אחת וירטואלית) מכיל בנוסף לסכום גודל שדותיו, 4 בתים עבור הפוינטר לטבלה הוירטואלית</a:t>
            </a:r>
            <a:endParaRPr lang="en-US" dirty="0" smtClean="0"/>
          </a:p>
          <a:p>
            <a:endParaRPr lang="he-IL" dirty="0" smtClean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4A8CA1-4610-42BC-8743-65552DDEBD38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 bwMode="auto">
          <a:xfrm>
            <a:off x="304800" y="-2286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דוגמא ל-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vtable</a:t>
            </a: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188640"/>
            <a:ext cx="3807180" cy="35010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2057400"/>
            <a:ext cx="4572000" cy="44862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2438400" y="332656"/>
            <a:ext cx="2934816" cy="360040"/>
          </a:xfrm>
          <a:prstGeom prst="wedgeRectCallout">
            <a:avLst>
              <a:gd name="adj1" fmla="val -65373"/>
              <a:gd name="adj2" fmla="val 89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 smtClean="0">
                <a:solidFill>
                  <a:schemeClr val="bg1"/>
                </a:solidFill>
              </a:rPr>
              <a:t>מכיל גם את השדה </a:t>
            </a:r>
            <a:r>
              <a:rPr lang="en-US" b="1" dirty="0" smtClean="0">
                <a:solidFill>
                  <a:schemeClr val="bg1"/>
                </a:solidFill>
              </a:rPr>
              <a:t>**__</a:t>
            </a:r>
            <a:r>
              <a:rPr lang="en-US" b="1" dirty="0" err="1" smtClean="0">
                <a:solidFill>
                  <a:schemeClr val="bg1"/>
                </a:solidFill>
              </a:rPr>
              <a:t>vptr</a:t>
            </a:r>
            <a:endParaRPr lang="he-IL" b="1" dirty="0">
              <a:solidFill>
                <a:schemeClr val="bg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3789040"/>
            <a:ext cx="3306367" cy="13681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554216" y="990600"/>
            <a:ext cx="3437384" cy="9485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 smtClean="0">
                <a:solidFill>
                  <a:schemeClr val="bg1"/>
                </a:solidFill>
              </a:rPr>
              <a:t>ה- </a:t>
            </a:r>
            <a:r>
              <a:rPr lang="en-US" b="1" dirty="0" smtClean="0">
                <a:solidFill>
                  <a:schemeClr val="bg1"/>
                </a:solidFill>
              </a:rPr>
              <a:t>*__</a:t>
            </a:r>
            <a:r>
              <a:rPr lang="en-US" b="1" dirty="0" err="1" smtClean="0">
                <a:solidFill>
                  <a:schemeClr val="bg1"/>
                </a:solidFill>
              </a:rPr>
              <a:t>vptr</a:t>
            </a:r>
            <a:r>
              <a:rPr lang="he-IL" b="1" dirty="0" smtClean="0">
                <a:solidFill>
                  <a:schemeClr val="bg1"/>
                </a:solidFill>
              </a:rPr>
              <a:t>* נמצא בבסיס, והצבעתו תשתנה ל- 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r>
              <a:rPr lang="he-IL" b="1" dirty="0" smtClean="0">
                <a:solidFill>
                  <a:schemeClr val="bg1"/>
                </a:solidFill>
              </a:rPr>
              <a:t> המתאים בהתאם לטיפוס האובייקט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877272"/>
            <a:ext cx="435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נלקח מתוך: </a:t>
            </a:r>
            <a:r>
              <a:rPr lang="en-US" dirty="0" smtClean="0">
                <a:hlinkClick r:id="rId6"/>
              </a:rPr>
              <a:t>http://www.learncpp.com/cpp-tutorial/125-the-virtual-table/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9592" y="5229200"/>
            <a:ext cx="3437384" cy="5760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 smtClean="0">
                <a:solidFill>
                  <a:schemeClr val="bg1"/>
                </a:solidFill>
              </a:rPr>
              <a:t>ואם יש הפעלה של שיטה וירטואלית מהקונסטרקטור של הבסיס?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152400" y="6400800"/>
            <a:ext cx="3962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l"/>
            <a:r>
              <a:rPr lang="en-US" dirty="0" smtClean="0">
                <a:latin typeface="Arial" charset="0"/>
                <a:cs typeface="Arial" charset="0"/>
              </a:rPr>
              <a:t>© </a:t>
            </a:r>
            <a:r>
              <a:rPr lang="en-US" dirty="0" err="1" smtClean="0">
                <a:latin typeface="Arial" charset="0"/>
                <a:cs typeface="Arial" charset="0"/>
              </a:rPr>
              <a:t>Keren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Kalif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447800" y="6172200"/>
            <a:ext cx="457200" cy="457200"/>
          </a:xfrm>
        </p:spPr>
        <p:txBody>
          <a:bodyPr/>
          <a:lstStyle/>
          <a:p>
            <a:pPr>
              <a:defRPr/>
            </a:pPr>
            <a:fld id="{F64A8CA1-4610-42BC-8743-65552DDEBD38}" type="slidenum">
              <a:rPr lang="he-IL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90" y="1562100"/>
            <a:ext cx="8317819" cy="5029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08ED7-6176-4519-87EB-79FE562B4DE9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6800" y="228600"/>
            <a:ext cx="3665984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 smtClean="0">
                <a:solidFill>
                  <a:schemeClr val="bg1"/>
                </a:solidFill>
              </a:rPr>
              <a:t>ה- </a:t>
            </a:r>
            <a:r>
              <a:rPr lang="en-US" b="1" dirty="0" smtClean="0">
                <a:solidFill>
                  <a:schemeClr val="bg1"/>
                </a:solidFill>
              </a:rPr>
              <a:t>*__</a:t>
            </a:r>
            <a:r>
              <a:rPr lang="en-US" b="1" dirty="0" err="1" smtClean="0">
                <a:solidFill>
                  <a:schemeClr val="bg1"/>
                </a:solidFill>
              </a:rPr>
              <a:t>vptr</a:t>
            </a:r>
            <a:r>
              <a:rPr lang="he-IL" b="1" dirty="0" smtClean="0">
                <a:solidFill>
                  <a:schemeClr val="bg1"/>
                </a:solidFill>
              </a:rPr>
              <a:t>* נמצא בבסיס, והצבעתו תשתנה ל- 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r>
              <a:rPr lang="he-IL" b="1" dirty="0" smtClean="0">
                <a:solidFill>
                  <a:schemeClr val="bg1"/>
                </a:solidFill>
              </a:rPr>
              <a:t> המתאים בהתאם לטיפוס האובייקט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59597" y="3733800"/>
            <a:ext cx="9906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52400" y="4267200"/>
            <a:ext cx="8382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7848600" y="3619500"/>
            <a:ext cx="457200" cy="34290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3048000" y="3619500"/>
            <a:ext cx="838200" cy="34290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3048000" y="4158712"/>
            <a:ext cx="838200" cy="34290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Oval 13"/>
          <p:cNvSpPr/>
          <p:nvPr/>
        </p:nvSpPr>
        <p:spPr>
          <a:xfrm>
            <a:off x="5486400" y="3521344"/>
            <a:ext cx="762000" cy="539212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643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שימוש במצביע לאב ויצירת אובייקט כבן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מוטיבציה לפולימורפיזם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קישור סטטי לעומת קישור דינאמי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הטבלה הוירטואלית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מערך שאיבריו מטיפוסים שונים בעלי בסיס משותף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d’tor</a:t>
            </a:r>
            <a:r>
              <a:rPr lang="he-IL" smtClean="0"/>
              <a:t> וירטואלי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זיהוי טיפוס בזמן ריצה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dynamic cast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מימוש נכון של &gt;&gt; בפולימורפיזם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שיטות ומחלקות אבסטרקטיות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השיטה </a:t>
            </a:r>
            <a:r>
              <a:rPr lang="en-US" smtClean="0"/>
              <a:t>clone</a:t>
            </a:r>
            <a:endParaRPr lang="he-IL" smtClean="0"/>
          </a:p>
        </p:txBody>
      </p:sp>
      <p:sp>
        <p:nvSpPr>
          <p:cNvPr id="13316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BB6765-A053-42A3-B8CB-E25B95766B68}" type="slidenum">
              <a:rPr lang="he-IL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200" smtClean="0"/>
              <a:t>הפעלת שיטה וירטואלית מה- </a:t>
            </a:r>
            <a:r>
              <a:rPr lang="en-US" sz="3200" smtClean="0"/>
              <a:t>c’tor</a:t>
            </a:r>
            <a:r>
              <a:rPr lang="he-IL" sz="3200" smtClean="0"/>
              <a:t> או מה- </a:t>
            </a:r>
            <a:r>
              <a:rPr lang="en-US" sz="3200" smtClean="0"/>
              <a:t>d’tor</a:t>
            </a:r>
            <a:endParaRPr lang="he-IL" sz="3200" smtClean="0"/>
          </a:p>
        </p:txBody>
      </p:sp>
      <p:sp>
        <p:nvSpPr>
          <p:cNvPr id="5734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כאשר מפעילים שיטה וירטאלית מה- </a:t>
            </a:r>
            <a:r>
              <a:rPr lang="en-US" dirty="0" err="1" smtClean="0"/>
              <a:t>c’tor</a:t>
            </a:r>
            <a:r>
              <a:rPr lang="he-IL" dirty="0" smtClean="0"/>
              <a:t> או מה- </a:t>
            </a:r>
            <a:r>
              <a:rPr lang="en-US" dirty="0" err="1" smtClean="0"/>
              <a:t>d’tor</a:t>
            </a:r>
            <a:r>
              <a:rPr lang="he-IL" dirty="0" smtClean="0"/>
              <a:t> של האב, מופעלת השיטה שמומשה באב:</a:t>
            </a:r>
          </a:p>
          <a:p>
            <a:pPr lvl="1"/>
            <a:r>
              <a:rPr lang="he-IL" dirty="0" smtClean="0"/>
              <a:t>ביצירת אובייקט, נכנסים ל- </a:t>
            </a:r>
            <a:r>
              <a:rPr lang="en-US" dirty="0" err="1" smtClean="0"/>
              <a:t>c’tor</a:t>
            </a:r>
            <a:r>
              <a:rPr lang="he-IL" dirty="0" smtClean="0"/>
              <a:t> של האב לפני כניסה לגוף ה- </a:t>
            </a:r>
            <a:r>
              <a:rPr lang="en-US" dirty="0" err="1" smtClean="0"/>
              <a:t>c’tor</a:t>
            </a:r>
            <a:r>
              <a:rPr lang="he-IL" dirty="0" smtClean="0"/>
              <a:t> של הבן, ולכן באב עדיין לא יודעים מהו טיפוס הבן</a:t>
            </a:r>
          </a:p>
          <a:p>
            <a:pPr lvl="1"/>
            <a:r>
              <a:rPr lang="he-IL" dirty="0" smtClean="0"/>
              <a:t>בהריסת אובייקט, כאשר נכנסים ל- </a:t>
            </a:r>
            <a:r>
              <a:rPr lang="en-US" dirty="0" err="1" smtClean="0"/>
              <a:t>d’tor</a:t>
            </a:r>
            <a:r>
              <a:rPr lang="he-IL" dirty="0" smtClean="0"/>
              <a:t> של האב הבן כבר מת, ולכן לא יודעים מהו טיפוס הבן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6485B5-BFA2-46A6-8DF7-4EBA82D34256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8525" y="228600"/>
            <a:ext cx="4206875" cy="5410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583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</a:t>
            </a: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6130EC-12A1-4255-B109-AD95E550D622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837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3624263" cy="40735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812" y="4449066"/>
            <a:ext cx="3154680" cy="210413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065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78492" y="4057648"/>
            <a:ext cx="1871663" cy="25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זיהוי טיפוס בזמן ריצה - מוטיבציה</a:t>
            </a: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660AB7-5E5D-48BA-9590-651D0D32BA76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838200"/>
            <a:ext cx="6323013" cy="5638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2514600" y="5257800"/>
            <a:ext cx="6400800" cy="685800"/>
          </a:xfrm>
          <a:prstGeom prst="wedgeRectCallout">
            <a:avLst>
              <a:gd name="adj1" fmla="val -64350"/>
              <a:gd name="adj2" fmla="val -50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כאשר כותבים את הקוד, נרצה אפשרות לברר מהו טיפוס האובייקט בזמן ריצה, כדי שנוכל לקרוא לשיטות שספציפיות לאובייקט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זיהוי טיפוס בזמן ריצה – פתרון 1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B045C5-D652-4941-8BD9-BFE71286B927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6934200" cy="57388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9600" y="3505200"/>
            <a:ext cx="5334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609600" y="6172200"/>
            <a:ext cx="5334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3048000" y="1219200"/>
            <a:ext cx="579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u="sng" dirty="0"/>
              <a:t>הפתרון:</a:t>
            </a:r>
            <a:r>
              <a:rPr lang="he-IL" b="1" dirty="0"/>
              <a:t> הוספת שיטה וירטואלית המחזירה את שם המחלקה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זיהוי טיפוס בזמן ריצה – שימוש בפתרון 1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8A3C8C-04E5-4177-84E8-9F67280FFB00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6400800" cy="57007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066800" y="5410200"/>
            <a:ext cx="43434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3810000" y="5943600"/>
            <a:ext cx="3276600" cy="609600"/>
          </a:xfrm>
          <a:prstGeom prst="wedgeRectCallout">
            <a:avLst>
              <a:gd name="adj1" fmla="val -107559"/>
              <a:gd name="adj2" fmla="val -78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ה- </a:t>
            </a:r>
            <a:r>
              <a:rPr lang="en-US" b="1" dirty="0"/>
              <a:t>casting</a:t>
            </a:r>
            <a:r>
              <a:rPr lang="he-IL" b="1" dirty="0"/>
              <a:t> תמיד יעבוד כי וידאנו כי המצביע אכן מטיפוס </a:t>
            </a:r>
            <a:r>
              <a:rPr lang="en-US" b="1" dirty="0"/>
              <a:t>Student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זיהוי טיפוס בזמן ריצה  - פתרון 2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400" dirty="0" smtClean="0"/>
              <a:t>מאחר ובירור סוג האובייקט היא פעולה נפוצה בזמן ריצה, יש בספריה </a:t>
            </a:r>
            <a:r>
              <a:rPr lang="en-US" sz="2400" dirty="0" err="1" smtClean="0"/>
              <a:t>typeinfo.h</a:t>
            </a:r>
            <a:r>
              <a:rPr lang="he-IL" sz="2400" dirty="0" smtClean="0"/>
              <a:t> את הפונקציה </a:t>
            </a:r>
            <a:r>
              <a:rPr lang="en-US" sz="2400" dirty="0" err="1" smtClean="0"/>
              <a:t>typeid</a:t>
            </a:r>
            <a:r>
              <a:rPr lang="he-IL" sz="2400" dirty="0" smtClean="0"/>
              <a:t> המקבלת כפרמטר שם של משתנה או טיפוס, ומחזירה משתנה מטיפוס </a:t>
            </a:r>
            <a:r>
              <a:rPr lang="en-US" sz="2400" b="1" dirty="0" err="1" smtClean="0"/>
              <a:t>type_info</a:t>
            </a:r>
            <a:endParaRPr lang="he-IL" sz="2400" b="1" dirty="0" smtClean="0"/>
          </a:p>
          <a:p>
            <a:r>
              <a:rPr lang="he-IL" sz="2400" dirty="0" smtClean="0"/>
              <a:t>לטיפוס </a:t>
            </a:r>
            <a:r>
              <a:rPr lang="en-US" sz="2400" dirty="0" err="1" smtClean="0"/>
              <a:t>type_info</a:t>
            </a:r>
            <a:r>
              <a:rPr lang="he-IL" sz="2400" dirty="0" smtClean="0"/>
              <a:t> יש שיטה </a:t>
            </a:r>
            <a:r>
              <a:rPr lang="en-US" sz="2400" dirty="0" smtClean="0"/>
              <a:t>name</a:t>
            </a:r>
            <a:r>
              <a:rPr lang="he-IL" sz="2400" dirty="0" smtClean="0"/>
              <a:t> המחזירה את שם הטיפוס של הפרמטר שהועבר ל- </a:t>
            </a:r>
            <a:r>
              <a:rPr lang="en-US" sz="2400" dirty="0" err="1" smtClean="0"/>
              <a:t>typeid</a:t>
            </a:r>
            <a:endParaRPr lang="he-IL" sz="2400" dirty="0" smtClean="0"/>
          </a:p>
          <a:p>
            <a:endParaRPr lang="he-IL" sz="2400" dirty="0" smtClean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962400"/>
            <a:ext cx="8064500" cy="2667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0763" y="3262313"/>
            <a:ext cx="5278437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477000"/>
            <a:ext cx="1371600" cy="2286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1470B5-9B84-4174-B1D0-C85A2434B284}" type="slidenum">
              <a:rPr lang="he-IL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זיהוי טיפוס בזמן ריצה – שימוש בפתרון 2</a:t>
            </a: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73B3CE-1A48-4468-9E0C-EB6AA69DCC01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6934200" cy="56800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066800" y="5334000"/>
            <a:ext cx="60198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4343400" y="4419600"/>
            <a:ext cx="4541838" cy="609600"/>
          </a:xfrm>
          <a:prstGeom prst="wedgeRectCallout">
            <a:avLst>
              <a:gd name="adj1" fmla="val -46533"/>
              <a:gd name="adj2" fmla="val 90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שימוש ב- </a:t>
            </a:r>
            <a:r>
              <a:rPr lang="en-US" b="1" dirty="0" err="1"/>
              <a:t>typeid</a:t>
            </a:r>
            <a:r>
              <a:rPr lang="he-IL" b="1" dirty="0"/>
              <a:t>, ולכן אין צורך בהגדרת שיטה המחזירה את שם טיפוס האובייקט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2667000" y="5867400"/>
            <a:ext cx="2209800" cy="381000"/>
          </a:xfrm>
          <a:prstGeom prst="wedgeRectCallout">
            <a:avLst>
              <a:gd name="adj1" fmla="val -38257"/>
              <a:gd name="adj2" fmla="val -142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מקבלת את המשתנה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257800" y="5867400"/>
            <a:ext cx="2209800" cy="381000"/>
          </a:xfrm>
          <a:prstGeom prst="wedgeRectCallout">
            <a:avLst>
              <a:gd name="adj1" fmla="val -38257"/>
              <a:gd name="adj2" fmla="val -142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מקבלת את הטיפוס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839200" cy="1143000"/>
          </a:xfrm>
        </p:spPr>
        <p:txBody>
          <a:bodyPr/>
          <a:lstStyle/>
          <a:p>
            <a:r>
              <a:rPr lang="he-IL" dirty="0" smtClean="0"/>
              <a:t>זיהוי טיפוס בזמן ריצה – </a:t>
            </a:r>
            <a:r>
              <a:rPr lang="he-IL" sz="2800" dirty="0" smtClean="0"/>
              <a:t>האופטור == ל- </a:t>
            </a:r>
            <a:r>
              <a:rPr lang="en-US" sz="2800" dirty="0" err="1" smtClean="0"/>
              <a:t>type_info</a:t>
            </a:r>
            <a:endParaRPr lang="he-IL" dirty="0" smtClean="0"/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0B6DC1-F061-4927-B0DC-3541D9E30C04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6351588" cy="56197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066800" y="5334000"/>
            <a:ext cx="36576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4267200" y="4495800"/>
            <a:ext cx="4724400" cy="609600"/>
          </a:xfrm>
          <a:prstGeom prst="wedgeRectCallout">
            <a:avLst>
              <a:gd name="adj1" fmla="val -46533"/>
              <a:gd name="adj2" fmla="val 90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ניתן לבצע בדיקת שוויון בין 2 אובייקטים מטיפוס </a:t>
            </a:r>
            <a:r>
              <a:rPr lang="en-US" b="1" dirty="0" err="1"/>
              <a:t>typeinfo</a:t>
            </a:r>
            <a:r>
              <a:rPr lang="he-IL" b="1" dirty="0"/>
              <a:t> </a:t>
            </a:r>
            <a:r>
              <a:rPr lang="he-IL" b="1" dirty="0">
                <a:sym typeface="Wingdings" pitchFamily="2" charset="2"/>
              </a:rPr>
              <a:t> האופרטור== מועמס במחלקה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זיהוי טיפוס בזמן ריצה – שימוש ב- </a:t>
            </a:r>
            <a:r>
              <a:rPr lang="en-US" smtClean="0"/>
              <a:t>typeid</a:t>
            </a:r>
            <a:endParaRPr lang="he-IL" smtClean="0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066800"/>
            <a:ext cx="8534400" cy="5181600"/>
          </a:xfrm>
        </p:spPr>
        <p:txBody>
          <a:bodyPr/>
          <a:lstStyle/>
          <a:p>
            <a:r>
              <a:rPr lang="he-IL" smtClean="0"/>
              <a:t>כדי שהפונקציה </a:t>
            </a:r>
            <a:r>
              <a:rPr lang="en-US" smtClean="0"/>
              <a:t>typeid</a:t>
            </a:r>
            <a:r>
              <a:rPr lang="he-IL" smtClean="0"/>
              <a:t> תחזיר את הטיפוס האמיתי, עבור המחלקה צריכה להיות קיימת הטבלה הוירטואלית (כלומר, במחלקה צריכה להיות לפחות פונקציה וירטואלית אחת)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64C7B0-6373-4BE1-B819-EF16A3D56A24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847975"/>
            <a:ext cx="6629400" cy="37814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9575" y="3886200"/>
            <a:ext cx="46196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3505200" y="4876800"/>
            <a:ext cx="4495800" cy="990600"/>
          </a:xfrm>
          <a:prstGeom prst="wedgeRectCallout">
            <a:avLst>
              <a:gd name="adj1" fmla="val -91550"/>
              <a:gd name="adj2" fmla="val -153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בדוגמא זו אין אף פונקציה וירטואלית בבסיס </a:t>
            </a:r>
            <a:r>
              <a:rPr lang="he-IL" b="1" dirty="0">
                <a:sym typeface="Wingdings" pitchFamily="2" charset="2"/>
              </a:rPr>
              <a:t></a:t>
            </a:r>
            <a:r>
              <a:rPr lang="he-IL" b="1" dirty="0"/>
              <a:t>  אין טבלה וירטואלית </a:t>
            </a:r>
            <a:r>
              <a:rPr lang="he-IL" b="1" dirty="0">
                <a:sym typeface="Wingdings" pitchFamily="2" charset="2"/>
              </a:rPr>
              <a:t> </a:t>
            </a:r>
            <a:r>
              <a:rPr lang="en-US" b="1" dirty="0" err="1">
                <a:sym typeface="Wingdings" pitchFamily="2" charset="2"/>
              </a:rPr>
              <a:t>typeid</a:t>
            </a:r>
            <a:r>
              <a:rPr lang="he-IL" b="1" dirty="0">
                <a:sym typeface="Wingdings" pitchFamily="2" charset="2"/>
              </a:rPr>
              <a:t> מתבצע </a:t>
            </a:r>
            <a:r>
              <a:rPr lang="he-IL" b="1" dirty="0">
                <a:solidFill>
                  <a:schemeClr val="tx1"/>
                </a:solidFill>
                <a:sym typeface="Wingdings" pitchFamily="2" charset="2"/>
              </a:rPr>
              <a:t>בזמן קומפילציה </a:t>
            </a:r>
            <a:r>
              <a:rPr lang="he-IL" b="1" dirty="0">
                <a:sym typeface="Wingdings" pitchFamily="2" charset="2"/>
              </a:rPr>
              <a:t>ולכן מחזיר את טיפוס המצביע</a:t>
            </a:r>
            <a:endParaRPr lang="he-IL" b="1" dirty="0"/>
          </a:p>
        </p:txBody>
      </p:sp>
      <p:sp>
        <p:nvSpPr>
          <p:cNvPr id="9" name="Rectangle 8"/>
          <p:cNvSpPr/>
          <p:nvPr/>
        </p:nvSpPr>
        <p:spPr>
          <a:xfrm>
            <a:off x="2819400" y="2438400"/>
            <a:ext cx="601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כאשר עומדים להשתמש במנגנון של הפולימורפיזם תמיד נגדיר את ה- </a:t>
            </a:r>
            <a:r>
              <a:rPr lang="en-US" b="1" dirty="0" err="1"/>
              <a:t>d’tor</a:t>
            </a:r>
            <a:r>
              <a:rPr lang="he-IL" b="1" dirty="0"/>
              <a:t> כ- </a:t>
            </a:r>
            <a:r>
              <a:rPr lang="en-US" b="1" dirty="0"/>
              <a:t>virtual</a:t>
            </a:r>
            <a:r>
              <a:rPr lang="he-IL" b="1" dirty="0"/>
              <a:t>, אפילו אם אין בו צורך (כדי לעבור ב- </a:t>
            </a:r>
            <a:r>
              <a:rPr lang="en-US" b="1" dirty="0" err="1"/>
              <a:t>d’tor</a:t>
            </a:r>
            <a:r>
              <a:rPr lang="he-IL" b="1" dirty="0"/>
              <a:t> של הבן), ולכן אנו לא אמורים </a:t>
            </a:r>
            <a:r>
              <a:rPr lang="he-IL" b="1" dirty="0" smtClean="0"/>
              <a:t>לה</a:t>
            </a:r>
            <a:r>
              <a:rPr lang="he-IL" b="1" dirty="0"/>
              <a:t>י</a:t>
            </a:r>
            <a:r>
              <a:rPr lang="he-IL" b="1" dirty="0" smtClean="0"/>
              <a:t>תקל </a:t>
            </a:r>
            <a:r>
              <a:rPr lang="he-IL" b="1" dirty="0"/>
              <a:t>בבעיה זו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39713"/>
            <a:ext cx="7772400" cy="638016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6867" name="Title 1"/>
          <p:cNvSpPr>
            <a:spLocks noGrp="1"/>
          </p:cNvSpPr>
          <p:nvPr>
            <p:ph type="title"/>
          </p:nvPr>
        </p:nvSpPr>
        <p:spPr>
          <a:xfrm>
            <a:off x="4572000" y="381000"/>
            <a:ext cx="4267200" cy="6096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שליחת בן במקום אב</a:t>
            </a:r>
            <a:endParaRPr lang="en-US" smtClean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400800"/>
            <a:ext cx="1447800" cy="2286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6C5DF-E836-4310-9DF2-E4033D996FC4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914400"/>
            <a:ext cx="37623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3352800" y="4343400"/>
            <a:ext cx="4495800" cy="1371600"/>
          </a:xfrm>
          <a:prstGeom prst="wedgeRectCallout">
            <a:avLst>
              <a:gd name="adj1" fmla="val -90779"/>
              <a:gd name="adj2" fmla="val 17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חוקי ירושה(אין קשר לפולימורפיזם, פרט לגוף)</a:t>
            </a:r>
          </a:p>
          <a:p>
            <a:pPr algn="ctr">
              <a:defRPr/>
            </a:pPr>
            <a:r>
              <a:rPr lang="he-IL" b="1" dirty="0" smtClean="0"/>
              <a:t>עוברים בבנאי ההעתקה של </a:t>
            </a:r>
            <a:r>
              <a:rPr lang="en-US" b="1" dirty="0" smtClean="0"/>
              <a:t>A</a:t>
            </a:r>
            <a:endParaRPr lang="he-IL" b="1" dirty="0" smtClean="0"/>
          </a:p>
          <a:p>
            <a:pPr algn="ctr">
              <a:defRPr/>
            </a:pPr>
            <a:r>
              <a:rPr lang="he-IL" b="1" dirty="0" smtClean="0"/>
              <a:t>עבור החלק של </a:t>
            </a:r>
            <a:r>
              <a:rPr lang="en-US" b="1" dirty="0" smtClean="0"/>
              <a:t>B</a:t>
            </a:r>
            <a:r>
              <a:rPr lang="he-IL" b="1" dirty="0" smtClean="0"/>
              <a:t>.</a:t>
            </a:r>
          </a:p>
          <a:p>
            <a:pPr algn="ctr">
              <a:defRPr/>
            </a:pPr>
            <a:r>
              <a:rPr lang="he-IL" b="1" dirty="0" smtClean="0"/>
              <a:t>יצירת אובייקט זמני מטיפוס </a:t>
            </a:r>
            <a:r>
              <a:rPr lang="en-US" b="1" dirty="0" smtClean="0"/>
              <a:t>A</a:t>
            </a:r>
            <a:endParaRPr lang="he-IL" b="1" dirty="0" smtClean="0"/>
          </a:p>
          <a:p>
            <a:pPr algn="ctr">
              <a:defRPr/>
            </a:pPr>
            <a:r>
              <a:rPr lang="he-IL" b="1" dirty="0" smtClean="0"/>
              <a:t>נחשב להמרה</a:t>
            </a:r>
            <a:endParaRPr lang="he-IL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3505200" y="5910262"/>
            <a:ext cx="4495800" cy="338138"/>
          </a:xfrm>
          <a:prstGeom prst="wedgeRectCallout">
            <a:avLst>
              <a:gd name="adj1" fmla="val -97135"/>
              <a:gd name="adj2" fmla="val -112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פשוט משקפיים...</a:t>
            </a:r>
            <a:endParaRPr lang="he-IL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3171825" y="6450806"/>
            <a:ext cx="4495800" cy="338138"/>
          </a:xfrm>
          <a:prstGeom prst="wedgeRectCallout">
            <a:avLst>
              <a:gd name="adj1" fmla="val -86648"/>
              <a:gd name="adj2" fmla="val -154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כאילו איתחלנו מצביע לאבא ע"י יורש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מצביע לאב שבפועל הוא בן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ראינו בפרק של ההורשה שכאשר יש פונקציה המצפה לקבל משתנה מטיפוס האב, אפשר בפועל לשלוח אליה בן</a:t>
            </a:r>
          </a:p>
          <a:p>
            <a:r>
              <a:rPr lang="he-IL" dirty="0" smtClean="0"/>
              <a:t>ניתן גם כאשר </a:t>
            </a:r>
            <a:r>
              <a:rPr lang="he-IL" b="1" dirty="0" smtClean="0"/>
              <a:t>מגדירים </a:t>
            </a:r>
            <a:r>
              <a:rPr lang="he-IL" b="1" u="sng" dirty="0" smtClean="0"/>
              <a:t>מצביע</a:t>
            </a:r>
            <a:r>
              <a:rPr lang="he-IL" b="1" dirty="0" smtClean="0"/>
              <a:t> לאב</a:t>
            </a:r>
            <a:r>
              <a:rPr lang="he-IL" dirty="0" smtClean="0"/>
              <a:t>, לייצר את האובייקט בפועל כבן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A7D888-8D4C-4853-8C06-07DF7D2DAED3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743200"/>
            <a:ext cx="6286500" cy="3200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038850"/>
            <a:ext cx="700246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3962400" y="4953000"/>
            <a:ext cx="4876800" cy="685800"/>
          </a:xfrm>
          <a:prstGeom prst="wedgeRectCallout">
            <a:avLst>
              <a:gd name="adj1" fmla="val -61691"/>
              <a:gd name="adj2" fmla="val 1003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למרות שהמימוש של </a:t>
            </a:r>
            <a:r>
              <a:rPr lang="en-US" b="1" dirty="0" err="1"/>
              <a:t>haveFun</a:t>
            </a:r>
            <a:r>
              <a:rPr lang="he-IL" b="1" dirty="0"/>
              <a:t> שונה בין האב לבן, עדיין אנו רואים שהופעלה השיטה שהוגדרה באב..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3200400"/>
            <a:ext cx="2819400" cy="533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35238"/>
            <a:ext cx="6400800" cy="41513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dynamic_cast</a:t>
            </a:r>
            <a:r>
              <a:rPr lang="he-IL" smtClean="0"/>
              <a:t> - מוטיבציה</a:t>
            </a:r>
          </a:p>
        </p:txBody>
      </p:sp>
      <p:sp>
        <p:nvSpPr>
          <p:cNvPr id="3789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בהינתן מצביע לאב, כדי לפנות לשיטה שקיימת רק במחלקה היורשת בצענו </a:t>
            </a:r>
            <a:r>
              <a:rPr lang="en-US" smtClean="0"/>
              <a:t>casting</a:t>
            </a:r>
            <a:r>
              <a:rPr lang="he-IL" smtClean="0"/>
              <a:t> למשתנה</a:t>
            </a:r>
          </a:p>
          <a:p>
            <a:r>
              <a:rPr lang="he-IL" smtClean="0"/>
              <a:t>ההנחה הייתה שהאובייקט הוא מטיפוס המחלקה היורשת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4953000"/>
            <a:ext cx="5486400" cy="838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789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553200"/>
            <a:ext cx="1447800" cy="122238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F3CE30-4E68-49EF-BE2A-7E980D0729DF}" type="slidenum">
              <a:rPr lang="he-IL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50" y="3810000"/>
            <a:ext cx="88709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dynamic_cast</a:t>
            </a:r>
            <a:r>
              <a:rPr lang="he-IL" smtClean="0"/>
              <a:t> </a:t>
            </a:r>
          </a:p>
        </p:txBody>
      </p:sp>
      <p:sp>
        <p:nvSpPr>
          <p:cNvPr id="3891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במקרה בו לא ידוע האם האובייקט באמת מטיפוס המחלקה היורשת, נוכל בביטחה להשתמש ב- </a:t>
            </a:r>
            <a:r>
              <a:rPr lang="en-US" dirty="0" smtClean="0"/>
              <a:t>casting</a:t>
            </a:r>
            <a:r>
              <a:rPr lang="he-IL" dirty="0" smtClean="0"/>
              <a:t> כפי שראינו בשקף הקודם, רק לאחר בירור טיפוס האובייקט בפועל</a:t>
            </a:r>
          </a:p>
          <a:p>
            <a:r>
              <a:rPr lang="he-IL" dirty="0" smtClean="0"/>
              <a:t>מאחר ו- </a:t>
            </a:r>
            <a:r>
              <a:rPr lang="en-US" dirty="0" smtClean="0"/>
              <a:t>casting</a:t>
            </a:r>
            <a:r>
              <a:rPr lang="he-IL" dirty="0" smtClean="0"/>
              <a:t> לצורך קבלת טיפוס האובייקט בפועל היא פעולה שכיחה, ישנו פתרון מובנה בשפה והוא  </a:t>
            </a:r>
            <a:r>
              <a:rPr lang="en-US" dirty="0" err="1" smtClean="0"/>
              <a:t>dynamic_cast</a:t>
            </a:r>
            <a:r>
              <a:rPr lang="he-IL" dirty="0" smtClean="0"/>
              <a:t>:</a:t>
            </a:r>
          </a:p>
          <a:p>
            <a:endParaRPr lang="he-IL" dirty="0" smtClean="0"/>
          </a:p>
          <a:p>
            <a:endParaRPr lang="he-IL" dirty="0" smtClean="0"/>
          </a:p>
        </p:txBody>
      </p:sp>
      <p:sp>
        <p:nvSpPr>
          <p:cNvPr id="3891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35C269-D6F3-441B-B25C-BCC532C54409}" type="slidenum">
              <a:rPr lang="he-IL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3657600" y="4419600"/>
            <a:ext cx="4724400" cy="381000"/>
          </a:xfrm>
          <a:prstGeom prst="wedgeRectCallout">
            <a:avLst>
              <a:gd name="adj1" fmla="val 35147"/>
              <a:gd name="adj2" fmla="val -99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הטיפוס אליו נמיר את </a:t>
            </a:r>
            <a:r>
              <a:rPr lang="en-US" b="1" dirty="0"/>
              <a:t>p</a:t>
            </a:r>
            <a:r>
              <a:rPr lang="he-IL" b="1" dirty="0"/>
              <a:t>, יהיה לרוב מחלקה יורשת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657600" y="5410200"/>
            <a:ext cx="4343400" cy="914400"/>
          </a:xfrm>
          <a:prstGeom prst="wedgeRectCallout">
            <a:avLst>
              <a:gd name="adj1" fmla="val -78537"/>
              <a:gd name="adj2" fmla="val -181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/>
              <a:t>temp</a:t>
            </a:r>
            <a:r>
              <a:rPr lang="he-IL" b="1" dirty="0"/>
              <a:t> אינו אובייקט נוסף, אלא מצביע לאובייקט המקורי, רק עם משקפיים המאפשרות לבצע פעולות שיש ב- </a:t>
            </a:r>
            <a:r>
              <a:rPr lang="en-US" b="1" dirty="0"/>
              <a:t>Student</a:t>
            </a:r>
            <a:endParaRPr lang="he-IL" b="1" dirty="0"/>
          </a:p>
        </p:txBody>
      </p:sp>
      <p:sp>
        <p:nvSpPr>
          <p:cNvPr id="10" name="Rectangle 9"/>
          <p:cNvSpPr/>
          <p:nvPr/>
        </p:nvSpPr>
        <p:spPr>
          <a:xfrm>
            <a:off x="152400" y="4953000"/>
            <a:ext cx="3276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במידה ו- </a:t>
            </a:r>
            <a:r>
              <a:rPr lang="en-US" b="1" dirty="0"/>
              <a:t>p</a:t>
            </a:r>
            <a:r>
              <a:rPr lang="he-IL" b="1" dirty="0"/>
              <a:t> אינו מטיפוס </a:t>
            </a:r>
            <a:r>
              <a:rPr lang="en-US" b="1" dirty="0"/>
              <a:t>Student</a:t>
            </a:r>
            <a:r>
              <a:rPr lang="he-IL" b="1" dirty="0"/>
              <a:t> ה- </a:t>
            </a:r>
            <a:r>
              <a:rPr lang="en-US" b="1" dirty="0" err="1"/>
              <a:t>dynamic_cast</a:t>
            </a:r>
            <a:r>
              <a:rPr lang="he-IL" b="1" dirty="0"/>
              <a:t>  יחזיר </a:t>
            </a:r>
            <a:r>
              <a:rPr lang="en-US" b="1" dirty="0"/>
              <a:t>NULL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CAA96D-A98F-4E9A-A0C8-A7A2C25D5751}" type="slidenum">
              <a:rPr lang="he-IL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7497763" cy="2362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552700"/>
            <a:ext cx="6083300" cy="41529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6400800" y="2819400"/>
            <a:ext cx="2209800" cy="685800"/>
          </a:xfrm>
          <a:prstGeom prst="wedgeRectCallout">
            <a:avLst>
              <a:gd name="adj1" fmla="val -167889"/>
              <a:gd name="adj2" fmla="val 17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/>
              <a:t>p1</a:t>
            </a:r>
            <a:r>
              <a:rPr lang="he-IL" b="1" dirty="0"/>
              <a:t> אינו </a:t>
            </a:r>
            <a:r>
              <a:rPr lang="en-US" b="1" dirty="0"/>
              <a:t>Student</a:t>
            </a:r>
            <a:r>
              <a:rPr lang="he-IL" b="1" dirty="0"/>
              <a:t> לכן </a:t>
            </a:r>
            <a:r>
              <a:rPr lang="en-US" b="1" dirty="0"/>
              <a:t>temp1</a:t>
            </a:r>
            <a:r>
              <a:rPr lang="he-IL" b="1" dirty="0"/>
              <a:t> הוא </a:t>
            </a:r>
            <a:r>
              <a:rPr lang="en-US" b="1" dirty="0"/>
              <a:t>NULL</a:t>
            </a:r>
            <a:endParaRPr lang="he-IL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6248400" y="4724400"/>
            <a:ext cx="2819400" cy="1447800"/>
          </a:xfrm>
          <a:prstGeom prst="wedgeRectCallout">
            <a:avLst>
              <a:gd name="adj1" fmla="val -77715"/>
              <a:gd name="adj2" fmla="val 28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/>
              <a:t>p2</a:t>
            </a:r>
            <a:r>
              <a:rPr lang="he-IL" b="1" dirty="0"/>
              <a:t> הוא </a:t>
            </a:r>
            <a:r>
              <a:rPr lang="en-US" b="1" dirty="0"/>
              <a:t>Student</a:t>
            </a:r>
            <a:r>
              <a:rPr lang="he-IL" b="1" dirty="0"/>
              <a:t> לכן ל- </a:t>
            </a:r>
            <a:r>
              <a:rPr lang="en-US" b="1" dirty="0"/>
              <a:t>temp2</a:t>
            </a:r>
            <a:r>
              <a:rPr lang="he-IL" b="1" dirty="0"/>
              <a:t> ול- </a:t>
            </a:r>
            <a:r>
              <a:rPr lang="en-US" b="1" dirty="0"/>
              <a:t>p2</a:t>
            </a:r>
            <a:r>
              <a:rPr lang="he-IL" b="1" dirty="0"/>
              <a:t> אותה כתובת. רק דרך </a:t>
            </a:r>
            <a:r>
              <a:rPr lang="en-US" b="1" dirty="0"/>
              <a:t>temp2</a:t>
            </a:r>
            <a:r>
              <a:rPr lang="he-IL" b="1" dirty="0"/>
              <a:t> הקומפיילר יכול לפנות לשיטות שהוגדרו ב- </a:t>
            </a:r>
            <a:r>
              <a:rPr lang="en-US" b="1" dirty="0"/>
              <a:t>Student</a:t>
            </a:r>
            <a:endParaRPr lang="he-IL" b="1" dirty="0"/>
          </a:p>
        </p:txBody>
      </p:sp>
      <p:sp>
        <p:nvSpPr>
          <p:cNvPr id="39944" name="Titl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400800" cy="533400"/>
          </a:xfrm>
          <a:solidFill>
            <a:schemeClr val="bg1"/>
          </a:solidFill>
        </p:spPr>
        <p:txBody>
          <a:bodyPr/>
          <a:lstStyle/>
          <a:p>
            <a:r>
              <a:rPr lang="he-IL" sz="3200" smtClean="0"/>
              <a:t>דוגמא לערך המוחזר מ-</a:t>
            </a:r>
            <a:r>
              <a:rPr lang="he-IL" smtClean="0"/>
              <a:t> </a:t>
            </a:r>
            <a:r>
              <a:rPr lang="en-US" sz="2800" smtClean="0"/>
              <a:t>dynamic_cast</a:t>
            </a:r>
            <a:endParaRPr lang="he-IL" smtClean="0"/>
          </a:p>
        </p:txBody>
      </p:sp>
      <p:sp>
        <p:nvSpPr>
          <p:cNvPr id="11" name="Rectangle 10"/>
          <p:cNvSpPr/>
          <p:nvPr/>
        </p:nvSpPr>
        <p:spPr>
          <a:xfrm>
            <a:off x="533400" y="5105400"/>
            <a:ext cx="3429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533400" y="3810000"/>
            <a:ext cx="2209800" cy="228600"/>
          </a:xfrm>
          <a:prstGeom prst="rect">
            <a:avLst/>
          </a:prstGeom>
          <a:noFill/>
          <a:ln w="254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533400" y="5867400"/>
            <a:ext cx="2209800" cy="228600"/>
          </a:xfrm>
          <a:prstGeom prst="rect">
            <a:avLst/>
          </a:prstGeom>
          <a:noFill/>
          <a:ln w="254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6629400" cy="649763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4096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397487-4DF7-4740-ABEB-0E832AC943F7}" type="slidenum">
              <a:rPr lang="he-IL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0965" name="Title 1"/>
          <p:cNvSpPr>
            <a:spLocks noGrp="1"/>
          </p:cNvSpPr>
          <p:nvPr>
            <p:ph type="title"/>
          </p:nvPr>
        </p:nvSpPr>
        <p:spPr>
          <a:xfrm>
            <a:off x="3657600" y="304800"/>
            <a:ext cx="5181600" cy="609600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dynamic_cast</a:t>
            </a:r>
            <a:r>
              <a:rPr lang="he-IL" smtClean="0"/>
              <a:t> - שימוש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4343400"/>
            <a:ext cx="27432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5105400" y="3657600"/>
            <a:ext cx="3429000" cy="609600"/>
          </a:xfrm>
          <a:prstGeom prst="wedgeRectCallout">
            <a:avLst>
              <a:gd name="adj1" fmla="val -49961"/>
              <a:gd name="adj2" fmla="val 76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במידה ו- </a:t>
            </a:r>
            <a:r>
              <a:rPr lang="en-US" b="1" dirty="0"/>
              <a:t>p[</a:t>
            </a:r>
            <a:r>
              <a:rPr lang="en-US" b="1" dirty="0" err="1"/>
              <a:t>i</a:t>
            </a:r>
            <a:r>
              <a:rPr lang="en-US" b="1" dirty="0"/>
              <a:t>]</a:t>
            </a:r>
            <a:r>
              <a:rPr lang="he-IL" b="1" dirty="0"/>
              <a:t> אינו מטיפוס </a:t>
            </a:r>
            <a:r>
              <a:rPr lang="en-US" b="1" dirty="0"/>
              <a:t>Student</a:t>
            </a:r>
            <a:r>
              <a:rPr lang="he-IL" b="1" dirty="0"/>
              <a:t> ה- </a:t>
            </a:r>
            <a:r>
              <a:rPr lang="en-US" b="1" dirty="0"/>
              <a:t>casting</a:t>
            </a:r>
            <a:r>
              <a:rPr lang="he-IL" b="1" dirty="0"/>
              <a:t> יחזיר </a:t>
            </a:r>
            <a:r>
              <a:rPr lang="en-US" b="1" dirty="0"/>
              <a:t>NULL</a:t>
            </a:r>
            <a:endParaRPr lang="he-IL" b="1" dirty="0"/>
          </a:p>
        </p:txBody>
      </p:sp>
      <p:sp>
        <p:nvSpPr>
          <p:cNvPr id="9" name="Rectangle 8"/>
          <p:cNvSpPr/>
          <p:nvPr/>
        </p:nvSpPr>
        <p:spPr>
          <a:xfrm>
            <a:off x="1828800" y="6248400"/>
            <a:ext cx="14478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3733800" y="5867400"/>
            <a:ext cx="2590800" cy="609600"/>
          </a:xfrm>
          <a:prstGeom prst="wedgeRectCallout">
            <a:avLst>
              <a:gd name="adj1" fmla="val -63741"/>
              <a:gd name="adj2" fmla="val 25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כעת ניתן להפעיל שיטה של היורש על המצביע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const_cast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כידוע היטב לכולם, על אובייקטים שהם </a:t>
            </a:r>
            <a:r>
              <a:rPr lang="en-US" dirty="0" smtClean="0"/>
              <a:t>const</a:t>
            </a:r>
            <a:r>
              <a:rPr lang="he-IL" dirty="0" smtClean="0"/>
              <a:t> ניתן להפעיל אך ורק שיטות שהן </a:t>
            </a:r>
            <a:r>
              <a:rPr lang="en-US" dirty="0" smtClean="0"/>
              <a:t>const</a:t>
            </a:r>
            <a:r>
              <a:rPr lang="he-IL" dirty="0" smtClean="0"/>
              <a:t>.</a:t>
            </a:r>
          </a:p>
          <a:p>
            <a:r>
              <a:rPr lang="he-IL" dirty="0" smtClean="0"/>
              <a:t>לעיתים במערכות גדולות </a:t>
            </a:r>
            <a:r>
              <a:rPr lang="he-IL" b="1" dirty="0" smtClean="0"/>
              <a:t>שתכנונן לא היה מושלם</a:t>
            </a:r>
            <a:r>
              <a:rPr lang="he-IL" dirty="0" smtClean="0"/>
              <a:t>, יתכן ויגיע לידנו אובייקט שהוא </a:t>
            </a:r>
            <a:r>
              <a:rPr lang="en-US" dirty="0" smtClean="0"/>
              <a:t>const</a:t>
            </a:r>
            <a:r>
              <a:rPr lang="he-IL" dirty="0" smtClean="0"/>
              <a:t> אבל כן נרצה להפעיל עליו שיטה שאינה </a:t>
            </a:r>
            <a:r>
              <a:rPr lang="en-US" dirty="0" smtClean="0"/>
              <a:t>const</a:t>
            </a:r>
            <a:r>
              <a:rPr lang="he-IL" dirty="0" smtClean="0"/>
              <a:t>.</a:t>
            </a:r>
          </a:p>
          <a:p>
            <a:r>
              <a:rPr lang="en-US" dirty="0" err="1" smtClean="0"/>
              <a:t>const_cast</a:t>
            </a:r>
            <a:r>
              <a:rPr lang="he-IL" dirty="0" smtClean="0"/>
              <a:t> מאפשר לנו להסתכל על האובייקט </a:t>
            </a:r>
            <a:r>
              <a:rPr lang="he-IL" b="1" dirty="0" smtClean="0"/>
              <a:t>במשקפיים</a:t>
            </a:r>
            <a:r>
              <a:rPr lang="he-IL" dirty="0" smtClean="0"/>
              <a:t> שאינן </a:t>
            </a:r>
            <a:r>
              <a:rPr lang="en-US" dirty="0" smtClean="0"/>
              <a:t>const</a:t>
            </a:r>
            <a:r>
              <a:rPr lang="he-IL" dirty="0" smtClean="0"/>
              <a:t>.</a:t>
            </a:r>
          </a:p>
          <a:p>
            <a:r>
              <a:rPr lang="he-IL" b="1" dirty="0" smtClean="0"/>
              <a:t>שימו לב: </a:t>
            </a:r>
            <a:r>
              <a:rPr lang="he-IL" dirty="0" smtClean="0"/>
              <a:t>אם יוצא לכם להשתמש בכלי זה כנראה משהו בתכנון המערכת אינו אופטימלי!</a:t>
            </a:r>
            <a:endParaRPr lang="en-US" dirty="0" smtClean="0"/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C3961-875E-45DA-B77A-B5542A2CBFD7}" type="slidenum">
              <a:rPr lang="he-IL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const_cast</a:t>
            </a:r>
            <a:r>
              <a:rPr lang="he-IL" smtClean="0"/>
              <a:t> - דוגמא</a:t>
            </a:r>
            <a:endParaRPr lang="en-US" smtClean="0"/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EEC8FE-DE18-4614-A9CB-74CAF414F651}" type="slidenum">
              <a:rPr lang="he-IL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6781800" cy="478313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5105400" y="4114800"/>
            <a:ext cx="3657600" cy="381000"/>
          </a:xfrm>
          <a:prstGeom prst="wedgeRectCallout">
            <a:avLst>
              <a:gd name="adj1" fmla="val -65325"/>
              <a:gd name="adj2" fmla="val 814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נסתכל </a:t>
            </a:r>
            <a:r>
              <a:rPr lang="he-IL" b="1" dirty="0" smtClean="0"/>
              <a:t>על </a:t>
            </a:r>
            <a:r>
              <a:rPr lang="en-US" b="1" dirty="0"/>
              <a:t>a</a:t>
            </a:r>
            <a:r>
              <a:rPr lang="he-IL" b="1" dirty="0"/>
              <a:t> במשקפיים שאינן </a:t>
            </a:r>
            <a:r>
              <a:rPr lang="en-US" b="1" dirty="0"/>
              <a:t>const</a:t>
            </a:r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867400"/>
            <a:ext cx="6775450" cy="762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0" name="Rectangular Callout 9"/>
          <p:cNvSpPr/>
          <p:nvPr/>
        </p:nvSpPr>
        <p:spPr>
          <a:xfrm>
            <a:off x="3200400" y="5257800"/>
            <a:ext cx="5562600" cy="609600"/>
          </a:xfrm>
          <a:prstGeom prst="wedgeRectCallout">
            <a:avLst>
              <a:gd name="adj1" fmla="val -48"/>
              <a:gd name="adj2" fmla="val 81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ניתן לראות ש- </a:t>
            </a:r>
            <a:r>
              <a:rPr lang="en-US" b="1" dirty="0"/>
              <a:t>temp</a:t>
            </a:r>
            <a:r>
              <a:rPr lang="he-IL" b="1" dirty="0"/>
              <a:t> אינו אובייקט חדש, אלא מצביע לאותה כתובת של </a:t>
            </a:r>
            <a:r>
              <a:rPr lang="en-US" b="1" dirty="0"/>
              <a:t>a</a:t>
            </a:r>
            <a:r>
              <a:rPr lang="he-IL" b="1" dirty="0"/>
              <a:t>, רק יכול להפעיל שיטות שאינן </a:t>
            </a:r>
            <a:r>
              <a:rPr lang="en-US" b="1" dirty="0"/>
              <a:t>const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72198" y="1295400"/>
            <a:ext cx="356700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he-IL" dirty="0" smtClean="0"/>
              <a:t>הסינטקס הינו כמו של </a:t>
            </a:r>
            <a:r>
              <a:rPr lang="en-US" dirty="0" err="1" smtClean="0"/>
              <a:t>dynamic_cast</a:t>
            </a:r>
            <a:endParaRPr lang="he-IL" dirty="0" smtClean="0"/>
          </a:p>
        </p:txBody>
      </p:sp>
      <p:sp>
        <p:nvSpPr>
          <p:cNvPr id="12" name="Rectangular Callout 11"/>
          <p:cNvSpPr/>
          <p:nvPr/>
        </p:nvSpPr>
        <p:spPr>
          <a:xfrm>
            <a:off x="3581400" y="3339306"/>
            <a:ext cx="4191000" cy="685800"/>
          </a:xfrm>
          <a:prstGeom prst="wedgeRectCallout">
            <a:avLst>
              <a:gd name="adj1" fmla="val -66386"/>
              <a:gd name="adj2" fmla="val 102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3576637" y="3339306"/>
            <a:ext cx="4191000" cy="685800"/>
          </a:xfrm>
          <a:prstGeom prst="wedgeRectCallout">
            <a:avLst>
              <a:gd name="adj1" fmla="val -71159"/>
              <a:gd name="adj2" fmla="val 626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האובייקט </a:t>
            </a:r>
            <a:r>
              <a:rPr lang="en-US" b="1" dirty="0"/>
              <a:t>a</a:t>
            </a:r>
            <a:r>
              <a:rPr lang="he-IL" b="1" dirty="0"/>
              <a:t> הוא </a:t>
            </a:r>
            <a:r>
              <a:rPr lang="en-US" b="1" dirty="0" err="1"/>
              <a:t>const</a:t>
            </a:r>
            <a:r>
              <a:rPr lang="he-IL" b="1" dirty="0"/>
              <a:t>, לכן לא ניתן להפעיל עליו את השיטה</a:t>
            </a:r>
            <a:r>
              <a:rPr lang="en-US" b="1" dirty="0"/>
              <a:t> </a:t>
            </a:r>
            <a:r>
              <a:rPr lang="he-IL" b="1" dirty="0"/>
              <a:t> </a:t>
            </a:r>
            <a:r>
              <a:rPr lang="en-US" b="1" dirty="0"/>
              <a:t>foo</a:t>
            </a:r>
            <a:r>
              <a:rPr lang="he-IL" b="1" dirty="0"/>
              <a:t> שאינה </a:t>
            </a:r>
            <a:r>
              <a:rPr lang="en-US" b="1" dirty="0" err="1"/>
              <a:t>const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D34DBB-71C1-4142-A103-0D7C5CF2DE08}" type="slidenum">
              <a:rPr lang="he-IL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88392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מימוש אופרטור == בפולימורפיזם: האב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D34DBB-71C1-4142-A103-0D7C5CF2DE08}" type="slidenum">
              <a:rPr lang="he-IL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6248400" cy="40933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85800" y="3733800"/>
            <a:ext cx="8382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228600" y="5257800"/>
            <a:ext cx="2971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במימוש באב אין שום הבדל...</a:t>
            </a:r>
            <a:endParaRPr lang="he-IL" b="1" dirty="0"/>
          </a:p>
        </p:txBody>
      </p:sp>
      <p:sp>
        <p:nvSpPr>
          <p:cNvPr id="3" name="Oval 2"/>
          <p:cNvSpPr/>
          <p:nvPr/>
        </p:nvSpPr>
        <p:spPr>
          <a:xfrm>
            <a:off x="2133600" y="3224212"/>
            <a:ext cx="1209675" cy="457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90725" y="3595687"/>
            <a:ext cx="1352550" cy="457200"/>
          </a:xfrm>
          <a:prstGeom prst="ellipse">
            <a:avLst/>
          </a:prstGeom>
          <a:noFill/>
          <a:ln>
            <a:solidFill>
              <a:srgbClr val="14E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מימוש אופרטור == בפולימורפיזם: הבן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D34DBB-71C1-4142-A103-0D7C5CF2DE08}" type="slidenum">
              <a:rPr lang="he-IL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800600"/>
            <a:ext cx="8246499" cy="14958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009988"/>
            <a:ext cx="6019800" cy="3657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09600" y="2819400"/>
            <a:ext cx="8382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3810000" y="28194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495800"/>
            <a:ext cx="658721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5257800" y="12192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ניתן לראות שלמעשה הופעל אופרטור == של האב, ולא של הבן...</a:t>
            </a:r>
            <a:endParaRPr lang="he-IL" b="1" dirty="0"/>
          </a:p>
        </p:txBody>
      </p:sp>
      <p:sp>
        <p:nvSpPr>
          <p:cNvPr id="13" name="Rectangle 12"/>
          <p:cNvSpPr/>
          <p:nvPr/>
        </p:nvSpPr>
        <p:spPr>
          <a:xfrm>
            <a:off x="4800600" y="3429000"/>
            <a:ext cx="3962400" cy="838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הסיבה היא שיש לנו פה </a:t>
            </a:r>
            <a:r>
              <a:rPr lang="he-IL" b="1" u="sng" dirty="0" smtClean="0"/>
              <a:t>העמסת פונקציות</a:t>
            </a:r>
            <a:r>
              <a:rPr lang="he-IL" b="1" dirty="0" smtClean="0"/>
              <a:t> ולא </a:t>
            </a:r>
            <a:r>
              <a:rPr lang="he-IL" b="1" u="sng" dirty="0" smtClean="0"/>
              <a:t>דריסה</a:t>
            </a:r>
            <a:r>
              <a:rPr lang="he-IL" b="1" dirty="0" smtClean="0"/>
              <a:t>, מאחר והמימוש באב מקבל </a:t>
            </a:r>
            <a:r>
              <a:rPr lang="en-US" b="1" dirty="0" smtClean="0"/>
              <a:t>Person</a:t>
            </a:r>
            <a:r>
              <a:rPr lang="he-IL" b="1" dirty="0" smtClean="0"/>
              <a:t> והמימוש בבן מקבל  </a:t>
            </a:r>
            <a:r>
              <a:rPr lang="en-US" b="1" dirty="0" smtClean="0"/>
              <a:t>Student</a:t>
            </a:r>
            <a:r>
              <a:rPr lang="he-IL" b="1" dirty="0" smtClean="0"/>
              <a:t>...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מימוש אופרטור == בפולימורפיזם: הפתרון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D34DBB-71C1-4142-A103-0D7C5CF2DE08}" type="slidenum">
              <a:rPr lang="he-IL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6781800" cy="381632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894444"/>
            <a:ext cx="7957981" cy="14514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33400" y="2667000"/>
            <a:ext cx="838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3581400" y="2667000"/>
            <a:ext cx="762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5943600" y="1981200"/>
            <a:ext cx="2971800" cy="914400"/>
          </a:xfrm>
          <a:prstGeom prst="wedgeRectCallout">
            <a:avLst>
              <a:gd name="adj1" fmla="val -103613"/>
              <a:gd name="adj2" fmla="val 24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 smtClean="0"/>
              <a:t>כעת מאחר והפרמטר הוא כמו בחתימה באבא זוהי דריסה, ומה- </a:t>
            </a:r>
            <a:r>
              <a:rPr lang="en-US" b="1" dirty="0" smtClean="0"/>
              <a:t>main</a:t>
            </a:r>
            <a:r>
              <a:rPr lang="he-IL" b="1" dirty="0" smtClean="0"/>
              <a:t> נגיע למימוש זה</a:t>
            </a:r>
            <a:endParaRPr lang="en-US" b="1" dirty="0"/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648200"/>
            <a:ext cx="722287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ular Callout 11"/>
          <p:cNvSpPr/>
          <p:nvPr/>
        </p:nvSpPr>
        <p:spPr>
          <a:xfrm>
            <a:off x="5105400" y="2971800"/>
            <a:ext cx="3810000" cy="609600"/>
          </a:xfrm>
          <a:prstGeom prst="wedgeRectCallout">
            <a:avLst>
              <a:gd name="adj1" fmla="val -71225"/>
              <a:gd name="adj2" fmla="val -13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 smtClean="0"/>
              <a:t>ביצוע שורה זו יגרור רקורסיה אינסופית כי השיטה באב וירטואלית...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4495800" y="3962400"/>
            <a:ext cx="5334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Rectangular Callout 13"/>
          <p:cNvSpPr/>
          <p:nvPr/>
        </p:nvSpPr>
        <p:spPr>
          <a:xfrm>
            <a:off x="5486400" y="4191000"/>
            <a:ext cx="2133600" cy="381000"/>
          </a:xfrm>
          <a:prstGeom prst="wedgeRectCallout">
            <a:avLst>
              <a:gd name="adj1" fmla="val -74472"/>
              <a:gd name="adj2" fmla="val -53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 smtClean="0"/>
              <a:t>כי </a:t>
            </a:r>
            <a:r>
              <a:rPr lang="en-US" b="1" dirty="0" smtClean="0"/>
              <a:t>other</a:t>
            </a:r>
            <a:r>
              <a:rPr lang="he-IL" b="1" dirty="0" smtClean="0"/>
              <a:t> הוא </a:t>
            </a:r>
            <a:r>
              <a:rPr lang="en-US" b="1" dirty="0" smtClean="0"/>
              <a:t>const</a:t>
            </a:r>
            <a:endParaRPr lang="en-US" b="1" dirty="0"/>
          </a:p>
        </p:txBody>
      </p:sp>
      <p:sp>
        <p:nvSpPr>
          <p:cNvPr id="15" name="Rectangular Callout 14"/>
          <p:cNvSpPr/>
          <p:nvPr/>
        </p:nvSpPr>
        <p:spPr>
          <a:xfrm>
            <a:off x="5214938" y="1257300"/>
            <a:ext cx="3700462" cy="533400"/>
          </a:xfrm>
          <a:prstGeom prst="wedgeRectCallout">
            <a:avLst>
              <a:gd name="adj1" fmla="val -40320"/>
              <a:gd name="adj2" fmla="val -20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 smtClean="0"/>
              <a:t>עושים </a:t>
            </a:r>
            <a:r>
              <a:rPr lang="en-US" b="1" dirty="0" err="1" smtClean="0"/>
              <a:t>dynamic_cast</a:t>
            </a:r>
            <a:r>
              <a:rPr lang="he-IL" b="1" dirty="0" smtClean="0"/>
              <a:t> מפני שבחתימה מקבלים </a:t>
            </a:r>
            <a:r>
              <a:rPr lang="en-US" b="1" dirty="0" smtClean="0"/>
              <a:t>Person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מצביע לאב שבפועל הוא בן (2)</a:t>
            </a: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E614AA-5571-42A1-A9FB-5BD3C9AC9384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6262688" cy="3124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105400"/>
            <a:ext cx="8407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838200" y="3733800"/>
            <a:ext cx="16764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ular Callout 8"/>
          <p:cNvSpPr/>
          <p:nvPr/>
        </p:nvSpPr>
        <p:spPr>
          <a:xfrm>
            <a:off x="3581400" y="4114800"/>
            <a:ext cx="5334000" cy="685800"/>
          </a:xfrm>
          <a:prstGeom prst="wedgeRectCallout">
            <a:avLst>
              <a:gd name="adj1" fmla="val -70922"/>
              <a:gd name="adj2" fmla="val -59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כדי שתופעל השיטה שמומשה בבן ניתן לעשות </a:t>
            </a:r>
            <a:r>
              <a:rPr lang="en-US" b="1" dirty="0"/>
              <a:t>casting</a:t>
            </a:r>
            <a:r>
              <a:rPr lang="he-IL" b="1" dirty="0"/>
              <a:t> לבן (</a:t>
            </a:r>
            <a:r>
              <a:rPr lang="he-IL" b="1" dirty="0">
                <a:solidFill>
                  <a:schemeClr val="tx1"/>
                </a:solidFill>
              </a:rPr>
              <a:t>אנו יודעים </a:t>
            </a:r>
            <a:r>
              <a:rPr lang="he-IL" b="1" dirty="0"/>
              <a:t>ש- </a:t>
            </a:r>
            <a:r>
              <a:rPr lang="en-US" b="1" dirty="0"/>
              <a:t>p2</a:t>
            </a:r>
            <a:r>
              <a:rPr lang="he-IL" b="1" dirty="0"/>
              <a:t> הוא מטיפוס </a:t>
            </a:r>
            <a:r>
              <a:rPr lang="en-US" b="1" dirty="0"/>
              <a:t>Student</a:t>
            </a:r>
            <a:r>
              <a:rPr lang="he-IL" b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שיטות ומחלקות אבסטרקטיות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400" dirty="0" smtClean="0"/>
              <a:t>מחלקה אבסטרקטית היא מחלקה אשר לא ניתן לייצר ממנה אובייקטים</a:t>
            </a:r>
          </a:p>
          <a:p>
            <a:r>
              <a:rPr lang="he-IL" sz="2400" dirty="0" smtClean="0"/>
              <a:t>תפקידה להוות מחלקת בסיס לאובייקטים אחרים</a:t>
            </a:r>
          </a:p>
          <a:p>
            <a:r>
              <a:rPr lang="he-IL" sz="2400" dirty="0" smtClean="0"/>
              <a:t>יתכן ולא נרצה לממש את כל השיטות במחלקה זו, אלא רק להשאיר חתימה שלהן</a:t>
            </a:r>
          </a:p>
          <a:p>
            <a:pPr lvl="1"/>
            <a:r>
              <a:rPr lang="he-IL" dirty="0" smtClean="0"/>
              <a:t>לכל שיטה כזו נוסיף בסוף החתימה </a:t>
            </a:r>
            <a:r>
              <a:rPr lang="he-IL" dirty="0" smtClean="0">
                <a:solidFill>
                  <a:srgbClr val="0070C0"/>
                </a:solidFill>
              </a:rPr>
              <a:t>0=</a:t>
            </a:r>
            <a:endParaRPr lang="en-US" dirty="0" smtClean="0">
              <a:solidFill>
                <a:srgbClr val="0070C0"/>
              </a:solidFill>
              <a:cs typeface="Arial" charset="0"/>
            </a:endParaRPr>
          </a:p>
          <a:p>
            <a:pPr lvl="1"/>
            <a:r>
              <a:rPr lang="he-IL" dirty="0" smtClean="0"/>
              <a:t>שיטה ללא מימוש נקראת "שיטה אבסטרקטית", "שיטה טהורה" או </a:t>
            </a:r>
            <a:r>
              <a:rPr lang="en-US" dirty="0" smtClean="0">
                <a:cs typeface="Arial" charset="0"/>
              </a:rPr>
              <a:t>pure virtual</a:t>
            </a:r>
            <a:r>
              <a:rPr lang="he-IL" dirty="0" smtClean="0">
                <a:cs typeface="Arial" charset="0"/>
              </a:rPr>
              <a:t> , מאחר שבהגדרה כזאת מצופה שהיורש יקבע את המימוש ללא מימוש כלשהו של הבסיס</a:t>
            </a:r>
            <a:endParaRPr lang="en-US" dirty="0" smtClean="0">
              <a:cs typeface="Arial" charset="0"/>
            </a:endParaRPr>
          </a:p>
          <a:p>
            <a:pPr lvl="1"/>
            <a:r>
              <a:rPr lang="he-IL" dirty="0" smtClean="0"/>
              <a:t>מחלקה יורשת חייבת לממש את כל השיטות האבסטרקטיות של הבסיס, אחרת גם היא תהיה אבסטרקטית</a:t>
            </a:r>
          </a:p>
          <a:p>
            <a:pPr lvl="1"/>
            <a:r>
              <a:rPr lang="he-IL" dirty="0" smtClean="0"/>
              <a:t>מספיק שיש שיטה אבסטרקטית אחת במחלקה, בכדי שגם היא תהפוך לאבסטרקטית</a:t>
            </a:r>
            <a:endParaRPr lang="en-US" dirty="0" smtClean="0">
              <a:solidFill>
                <a:schemeClr val="hlink"/>
              </a:solidFill>
              <a:cs typeface="Arial" charset="0"/>
            </a:endParaRPr>
          </a:p>
          <a:p>
            <a:endParaRPr lang="he-IL" sz="2800" dirty="0" smtClean="0"/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008DD0-D949-421C-9BC9-381F3CF59E78}" type="slidenum">
              <a:rPr lang="he-IL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30275"/>
            <a:ext cx="81915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4400" smtClean="0"/>
              <a:t>דוגמא: המחלקה </a:t>
            </a:r>
            <a:r>
              <a:rPr lang="en-US" sz="4400" smtClean="0">
                <a:cs typeface="Arial" charset="0"/>
              </a:rPr>
              <a:t>Animal</a:t>
            </a:r>
            <a:r>
              <a:rPr lang="he-IL" sz="4400" smtClean="0"/>
              <a:t> ויורשיה</a:t>
            </a: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E16385-5931-4C42-801E-83DE591F0084}" type="slidenum">
              <a:rPr lang="he-IL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28600" y="990600"/>
            <a:ext cx="2209800" cy="1143000"/>
          </a:xfrm>
          <a:prstGeom prst="wedgeRectCallout">
            <a:avLst>
              <a:gd name="adj1" fmla="val 59481"/>
              <a:gd name="adj2" fmla="val 666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המחלקה </a:t>
            </a:r>
            <a:r>
              <a:rPr lang="en-US" b="1">
                <a:solidFill>
                  <a:schemeClr val="bg1"/>
                </a:solidFill>
              </a:rPr>
              <a:t>Animal</a:t>
            </a:r>
            <a:r>
              <a:rPr lang="he-IL" b="1">
                <a:solidFill>
                  <a:schemeClr val="bg1"/>
                </a:solidFill>
              </a:rPr>
              <a:t> אבסטרקטית, והשיטה </a:t>
            </a:r>
            <a:r>
              <a:rPr lang="en-US" b="1">
                <a:solidFill>
                  <a:schemeClr val="bg1"/>
                </a:solidFill>
              </a:rPr>
              <a:t>makeNoise</a:t>
            </a:r>
            <a:r>
              <a:rPr lang="he-IL" b="1">
                <a:solidFill>
                  <a:schemeClr val="bg1"/>
                </a:solidFill>
              </a:rPr>
              <a:t> היא </a:t>
            </a:r>
            <a:r>
              <a:rPr lang="en-US" b="1">
                <a:solidFill>
                  <a:schemeClr val="bg1"/>
                </a:solidFill>
              </a:rPr>
              <a:t>pure virtual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334000" y="2057400"/>
            <a:ext cx="3581400" cy="914400"/>
          </a:xfrm>
          <a:prstGeom prst="wedgeRectCallout">
            <a:avLst>
              <a:gd name="adj1" fmla="val -85676"/>
              <a:gd name="adj2" fmla="val 1300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המחלקה </a:t>
            </a:r>
            <a:r>
              <a:rPr lang="en-US" b="1">
                <a:solidFill>
                  <a:schemeClr val="bg1"/>
                </a:solidFill>
              </a:rPr>
              <a:t>Cat</a:t>
            </a:r>
            <a:r>
              <a:rPr lang="he-IL" b="1">
                <a:solidFill>
                  <a:schemeClr val="bg1"/>
                </a:solidFill>
              </a:rPr>
              <a:t> גם אבסטרקטית משום שאינה מספקת </a:t>
            </a:r>
            <a:r>
              <a:rPr lang="en-US" b="1">
                <a:solidFill>
                  <a:schemeClr val="bg1"/>
                </a:solidFill>
              </a:rPr>
              <a:t>c’tor</a:t>
            </a:r>
            <a:r>
              <a:rPr lang="he-IL" b="1">
                <a:solidFill>
                  <a:schemeClr val="bg1"/>
                </a:solidFill>
              </a:rPr>
              <a:t> ב- </a:t>
            </a:r>
            <a:r>
              <a:rPr lang="en-US" b="1">
                <a:solidFill>
                  <a:schemeClr val="bg1"/>
                </a:solidFill>
              </a:rPr>
              <a:t>public</a:t>
            </a:r>
            <a:r>
              <a:rPr lang="he-IL" b="1">
                <a:solidFill>
                  <a:schemeClr val="bg1"/>
                </a:solidFill>
              </a:rPr>
              <a:t>, וכך לא ניתן לייצר ממנה אובייקטים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715000" y="990600"/>
            <a:ext cx="2514600" cy="533400"/>
          </a:xfrm>
          <a:prstGeom prst="wedgeRectCallout">
            <a:avLst>
              <a:gd name="adj1" fmla="val -89644"/>
              <a:gd name="adj2" fmla="val -40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נהוג לציין מחלקה אבסטרקטית בגופן נטוי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7651750" cy="533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6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מחלקת הבסיס האבסטרקטית </a:t>
            </a:r>
            <a:r>
              <a:rPr lang="en-US" smtClean="0"/>
              <a:t>Animal</a:t>
            </a:r>
            <a:endParaRPr lang="he-IL" smtClean="0"/>
          </a:p>
        </p:txBody>
      </p:sp>
      <p:sp>
        <p:nvSpPr>
          <p:cNvPr id="8" name="Rectangular Callout 7"/>
          <p:cNvSpPr/>
          <p:nvPr/>
        </p:nvSpPr>
        <p:spPr>
          <a:xfrm>
            <a:off x="5029200" y="1752600"/>
            <a:ext cx="3962400" cy="914400"/>
          </a:xfrm>
          <a:prstGeom prst="wedgeRectCallout">
            <a:avLst>
              <a:gd name="adj1" fmla="val -59433"/>
              <a:gd name="adj2" fmla="val 232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איך "חיה" עושה קול? תלוי בחיה, לכן לא נרצה לממש שיטה זו באב, אלא להכריח כל אחד מהיורשים לממש שיטה זו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029200" y="4114800"/>
            <a:ext cx="3962400" cy="914400"/>
          </a:xfrm>
          <a:prstGeom prst="wedgeRectCallout">
            <a:avLst>
              <a:gd name="adj1" fmla="val -58744"/>
              <a:gd name="adj2" fmla="val 266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נרצה גם שכל חיה תממש את </a:t>
            </a:r>
            <a:r>
              <a:rPr lang="en-US" b="1" dirty="0"/>
              <a:t>show</a:t>
            </a:r>
            <a:r>
              <a:rPr lang="he-IL" b="1" dirty="0"/>
              <a:t> בעצמה, ותציג גם את הנתונים הנוספים. יחד עם זאת כן רצינו לספק מימוש בסיסי.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43400" y="990600"/>
            <a:ext cx="4648200" cy="685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בגלל שבמחלקה זו יש לפחות שיטה אבסטרקטית אחת, לא ניתן לייצר אובייקטים מטיפוס </a:t>
            </a:r>
            <a:r>
              <a:rPr lang="en-US" b="1" dirty="0"/>
              <a:t>Animal</a:t>
            </a:r>
            <a:endParaRPr lang="he-IL" b="1" dirty="0"/>
          </a:p>
        </p:txBody>
      </p:sp>
      <p:sp>
        <p:nvSpPr>
          <p:cNvPr id="46087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4478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0A2262-6E0D-4448-BAC7-80BB10ABFAEE}" type="slidenum">
              <a:rPr lang="he-IL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5943600" y="5562600"/>
            <a:ext cx="3048000" cy="609600"/>
          </a:xfrm>
          <a:prstGeom prst="wedgeRectCallout">
            <a:avLst>
              <a:gd name="adj1" fmla="val -78893"/>
              <a:gd name="adj2" fmla="val -100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קבלת שם המחלקה מהמחרוזת החוזרת מ- </a:t>
            </a:r>
            <a:r>
              <a:rPr lang="en-US" b="1" dirty="0" err="1"/>
              <a:t>typeid</a:t>
            </a:r>
            <a:endParaRPr lang="he-IL" b="1" dirty="0"/>
          </a:p>
        </p:txBody>
      </p:sp>
      <p:sp>
        <p:nvSpPr>
          <p:cNvPr id="12" name="Rectangle 11"/>
          <p:cNvSpPr/>
          <p:nvPr/>
        </p:nvSpPr>
        <p:spPr>
          <a:xfrm>
            <a:off x="685800" y="3505200"/>
            <a:ext cx="9906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ular Callout 12"/>
          <p:cNvSpPr/>
          <p:nvPr/>
        </p:nvSpPr>
        <p:spPr>
          <a:xfrm>
            <a:off x="2667000" y="2057400"/>
            <a:ext cx="2209800" cy="609600"/>
          </a:xfrm>
          <a:prstGeom prst="wedgeRectCallout">
            <a:avLst>
              <a:gd name="adj1" fmla="val -92480"/>
              <a:gd name="adj2" fmla="val 181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לא לשכוח לעשות את ה- </a:t>
            </a:r>
            <a:r>
              <a:rPr lang="en-US" b="1" dirty="0" err="1"/>
              <a:t>d’tor</a:t>
            </a:r>
            <a:r>
              <a:rPr lang="he-IL" b="1" dirty="0"/>
              <a:t> וירטואלי!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המחלקה היורשת </a:t>
            </a:r>
            <a:r>
              <a:rPr lang="en-US" smtClean="0"/>
              <a:t>Fish</a:t>
            </a:r>
            <a:endParaRPr lang="he-IL" smtClean="0"/>
          </a:p>
        </p:txBody>
      </p:sp>
      <p:sp>
        <p:nvSpPr>
          <p:cNvPr id="4710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B2A0FB-5131-48D0-BE23-148A32F3426E}" type="slidenum">
              <a:rPr lang="he-IL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7391400" cy="43656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828800" y="5638800"/>
            <a:ext cx="4267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 err="1"/>
              <a:t>makeNoise</a:t>
            </a:r>
            <a:r>
              <a:rPr lang="he-IL" b="1" dirty="0"/>
              <a:t> ו- </a:t>
            </a:r>
            <a:r>
              <a:rPr lang="en-US" b="1" dirty="0"/>
              <a:t>show</a:t>
            </a:r>
            <a:r>
              <a:rPr lang="he-IL" b="1" dirty="0"/>
              <a:t> דורסות את המימוש שבאב, ולכן מחלקה זו אינה אבסטרקטיות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המחלקה היורשת האבסטרקטית </a:t>
            </a:r>
            <a:r>
              <a:rPr lang="en-US" smtClean="0"/>
              <a:t>Cat</a:t>
            </a:r>
            <a:endParaRPr lang="he-IL" smtClean="0"/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1EAC7E-BEBA-4EBD-9AC5-D09441042EED}" type="slidenum">
              <a:rPr lang="he-IL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400"/>
            <a:ext cx="7029450" cy="4572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838200" y="5715000"/>
            <a:ext cx="548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המחלקה </a:t>
            </a:r>
            <a:r>
              <a:rPr lang="en-US" b="1" dirty="0"/>
              <a:t>Cat</a:t>
            </a:r>
            <a:r>
              <a:rPr lang="he-IL" b="1" dirty="0"/>
              <a:t> מממשת את כל השיטות שבאב, ולכן אינה אבסטרקטית. מאחר ולא רצינו לאפשר </a:t>
            </a:r>
            <a:r>
              <a:rPr lang="he-IL" b="1" dirty="0" smtClean="0"/>
              <a:t>יצירת  </a:t>
            </a:r>
            <a:r>
              <a:rPr lang="en-US" b="1" dirty="0"/>
              <a:t>Cat</a:t>
            </a:r>
            <a:r>
              <a:rPr lang="he-IL" b="1" dirty="0"/>
              <a:t>, שמנו את ה- </a:t>
            </a:r>
            <a:r>
              <a:rPr lang="en-US" b="1" dirty="0" err="1"/>
              <a:t>c’tor</a:t>
            </a:r>
            <a:r>
              <a:rPr lang="he-IL" b="1" dirty="0"/>
              <a:t> ב- </a:t>
            </a:r>
            <a:r>
              <a:rPr lang="en-US" b="1" dirty="0"/>
              <a:t>protected</a:t>
            </a:r>
            <a:r>
              <a:rPr lang="he-IL" b="1" dirty="0"/>
              <a:t>, כך שיהיה נגיש רק לבנים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5200" y="1219200"/>
            <a:ext cx="5410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במידה והיינו מגדירים מצביע ל- </a:t>
            </a:r>
            <a:r>
              <a:rPr lang="en-US" b="1" dirty="0"/>
              <a:t>Cat</a:t>
            </a:r>
            <a:r>
              <a:rPr lang="he-IL" b="1" dirty="0"/>
              <a:t> ובפועל יוצרים אותו כאחד הבנים, היינו מוסיפים במחלקה זו </a:t>
            </a:r>
            <a:r>
              <a:rPr lang="en-US" b="1" dirty="0" err="1"/>
              <a:t>d’tor</a:t>
            </a:r>
            <a:r>
              <a:rPr lang="he-IL" b="1" dirty="0"/>
              <a:t> וירטואלי!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המחלקה </a:t>
            </a:r>
            <a:r>
              <a:rPr lang="en-US" smtClean="0"/>
              <a:t>SiamiCat</a:t>
            </a:r>
            <a:endParaRPr lang="he-IL" smtClean="0"/>
          </a:p>
        </p:txBody>
      </p:sp>
      <p:sp>
        <p:nvSpPr>
          <p:cNvPr id="4915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E84A1-1E9B-4DFF-BDE2-997D2AB598C9}" type="slidenum">
              <a:rPr lang="he-IL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4915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7467600" cy="53609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המחלקה </a:t>
            </a:r>
            <a:r>
              <a:rPr lang="en-US" smtClean="0"/>
              <a:t>StreetCat</a:t>
            </a:r>
            <a:endParaRPr lang="he-IL" smtClean="0"/>
          </a:p>
        </p:txBody>
      </p:sp>
      <p:sp>
        <p:nvSpPr>
          <p:cNvPr id="5017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A8F151-1F80-4B18-B5C1-5D534E93B688}" type="slidenum">
              <a:rPr lang="he-IL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5018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362200"/>
            <a:ext cx="8559800" cy="3581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2590800" y="1295400"/>
            <a:ext cx="6248400" cy="914400"/>
          </a:xfrm>
          <a:prstGeom prst="wedgeRectCallout">
            <a:avLst>
              <a:gd name="adj1" fmla="val -56180"/>
              <a:gd name="adj2" fmla="val 225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נשים לב שה- </a:t>
            </a:r>
            <a:r>
              <a:rPr lang="en-US" b="1" dirty="0" err="1"/>
              <a:t>c’tor</a:t>
            </a:r>
            <a:r>
              <a:rPr lang="he-IL" b="1" dirty="0"/>
              <a:t> לא מקבל כפרמטר </a:t>
            </a:r>
            <a:r>
              <a:rPr lang="en-US" b="1" dirty="0"/>
              <a:t>Cat</a:t>
            </a:r>
            <a:r>
              <a:rPr lang="he-IL" b="1" dirty="0"/>
              <a:t>, אלא את שדותיו כבודדים, מאחר ומי שכותב את ה- </a:t>
            </a:r>
            <a:r>
              <a:rPr lang="en-US" b="1" dirty="0"/>
              <a:t>main</a:t>
            </a:r>
            <a:r>
              <a:rPr lang="he-IL" b="1" dirty="0"/>
              <a:t>, לא יכול לייצר אובייקט מטיפוס </a:t>
            </a:r>
            <a:r>
              <a:rPr lang="en-US" b="1" dirty="0"/>
              <a:t>Cat</a:t>
            </a:r>
            <a:r>
              <a:rPr lang="he-IL" b="1" dirty="0"/>
              <a:t> (ה- </a:t>
            </a:r>
            <a:r>
              <a:rPr lang="en-US" b="1" dirty="0" err="1"/>
              <a:t>c’tor</a:t>
            </a:r>
            <a:r>
              <a:rPr lang="he-IL" b="1" dirty="0"/>
              <a:t> שלו ב- </a:t>
            </a:r>
            <a:r>
              <a:rPr lang="en-US" b="1" dirty="0"/>
              <a:t>protected</a:t>
            </a:r>
            <a:r>
              <a:rPr lang="he-IL" b="1" dirty="0"/>
              <a:t> ולכן נגיש רק ליורשים)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שימוש (1)</a:t>
            </a:r>
          </a:p>
        </p:txBody>
      </p:sp>
      <p:sp>
        <p:nvSpPr>
          <p:cNvPr id="5120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A5E9C4-ADEB-4D94-AC05-9D70A3A65BD0}" type="slidenum">
              <a:rPr lang="he-IL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8115300" cy="4343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3810000" y="1676400"/>
            <a:ext cx="3962400" cy="381000"/>
          </a:xfrm>
          <a:prstGeom prst="wedgeRectCallout">
            <a:avLst>
              <a:gd name="adj1" fmla="val -68052"/>
              <a:gd name="adj2" fmla="val -3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מערך הטרוגני של סוגים שונים של חיות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שימוש (2)</a:t>
            </a:r>
          </a:p>
        </p:txBody>
      </p:sp>
      <p:sp>
        <p:nvSpPr>
          <p:cNvPr id="5222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00AF6A-D104-44CC-B8AE-C81E7EDC9568}" type="slidenum">
              <a:rPr lang="he-IL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8132763" cy="5029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4572000" y="2209800"/>
            <a:ext cx="4495800" cy="609600"/>
          </a:xfrm>
          <a:prstGeom prst="wedgeRectCallout">
            <a:avLst>
              <a:gd name="adj1" fmla="val -61481"/>
              <a:gd name="adj2" fmla="val -29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מופעלת השיטה </a:t>
            </a:r>
            <a:r>
              <a:rPr lang="en-US" b="1" dirty="0"/>
              <a:t>show</a:t>
            </a:r>
            <a:r>
              <a:rPr lang="he-IL" b="1" dirty="0"/>
              <a:t> של האובייקט המתאים, כי השיטה הוגדרה ב- </a:t>
            </a:r>
            <a:r>
              <a:rPr lang="en-US" b="1" dirty="0"/>
              <a:t>Animal</a:t>
            </a:r>
            <a:r>
              <a:rPr lang="he-IL" b="1" dirty="0"/>
              <a:t> כ- </a:t>
            </a:r>
            <a:r>
              <a:rPr lang="en-US" b="1" dirty="0"/>
              <a:t>virtual</a:t>
            </a:r>
            <a:endParaRPr lang="he-IL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4724400" y="3200400"/>
            <a:ext cx="3429000" cy="304800"/>
          </a:xfrm>
          <a:prstGeom prst="wedgeRectCallout">
            <a:avLst>
              <a:gd name="adj1" fmla="val -61481"/>
              <a:gd name="adj2" fmla="val -29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"לגרד" רק אם החיה היא "חתול"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4724400" y="4343400"/>
            <a:ext cx="3429000" cy="304800"/>
          </a:xfrm>
          <a:prstGeom prst="wedgeRectCallout">
            <a:avLst>
              <a:gd name="adj1" fmla="val -61481"/>
              <a:gd name="adj2" fmla="val -29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"לשחות" רק אם החיה היא "דג"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פלט</a:t>
            </a:r>
          </a:p>
        </p:txBody>
      </p:sp>
      <p:sp>
        <p:nvSpPr>
          <p:cNvPr id="5325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58825E-2EAD-47A0-9903-C1D1D80BA948}" type="slidenum">
              <a:rPr lang="he-IL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1676400"/>
            <a:ext cx="84201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שיטות שניתן להפעיל על המצביע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אילו שיטות ניתן להפעיל על המצביע?</a:t>
            </a:r>
          </a:p>
          <a:p>
            <a:pPr lvl="1"/>
            <a:r>
              <a:rPr lang="he-IL" dirty="0" smtClean="0"/>
              <a:t>רק שיטות </a:t>
            </a:r>
            <a:r>
              <a:rPr lang="he-IL" u="sng" dirty="0" smtClean="0"/>
              <a:t>שהמצביע</a:t>
            </a:r>
            <a:r>
              <a:rPr lang="he-IL" dirty="0" smtClean="0"/>
              <a:t> מכיר: מאחר ובזמן </a:t>
            </a:r>
            <a:r>
              <a:rPr lang="he-IL" b="1" dirty="0" smtClean="0"/>
              <a:t>קומפילציה</a:t>
            </a:r>
            <a:r>
              <a:rPr lang="he-IL" dirty="0" smtClean="0"/>
              <a:t> הקומפיילר מכיר רק את טיפוס ההצבעה (ולא את טיפוס האובייקט בפועל) ניתן להפעיל רק שיטות של המצביע </a:t>
            </a:r>
          </a:p>
          <a:p>
            <a:endParaRPr lang="he-IL" dirty="0" smtClean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A65E63-4668-4DF9-A66C-37B277E18B52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95600"/>
            <a:ext cx="6019800" cy="34655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0" y="4953000"/>
            <a:ext cx="3962400" cy="533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5257800" y="4724400"/>
            <a:ext cx="3200400" cy="838200"/>
          </a:xfrm>
          <a:prstGeom prst="wedgeRectCallout">
            <a:avLst>
              <a:gd name="adj1" fmla="val -65668"/>
              <a:gd name="adj2" fmla="val 11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אם </a:t>
            </a:r>
            <a:r>
              <a:rPr lang="en-US" b="1" dirty="0"/>
              <a:t>p2</a:t>
            </a:r>
            <a:r>
              <a:rPr lang="he-IL" b="1" dirty="0"/>
              <a:t> אינו מטיפוס </a:t>
            </a:r>
            <a:r>
              <a:rPr lang="en-US" b="1" dirty="0"/>
              <a:t>Student</a:t>
            </a:r>
            <a:r>
              <a:rPr lang="he-IL" b="1" dirty="0"/>
              <a:t> התוכנית </a:t>
            </a:r>
            <a:r>
              <a:rPr lang="he-IL" b="1" u="sng" dirty="0"/>
              <a:t>עלולה</a:t>
            </a:r>
            <a:r>
              <a:rPr lang="he-IL" b="1" dirty="0"/>
              <a:t> לעוף </a:t>
            </a:r>
            <a:r>
              <a:rPr lang="he-IL" b="1" dirty="0">
                <a:solidFill>
                  <a:schemeClr val="tx1"/>
                </a:solidFill>
              </a:rPr>
              <a:t>בזמן ריצה</a:t>
            </a:r>
            <a:r>
              <a:rPr lang="he-IL" b="1" dirty="0"/>
              <a:t>.</a:t>
            </a:r>
          </a:p>
          <a:p>
            <a:pPr algn="ctr">
              <a:defRPr/>
            </a:pPr>
            <a:r>
              <a:rPr lang="he-IL" b="1" dirty="0"/>
              <a:t>נראה פתרון אלגנטי בהמשך...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79400"/>
            <a:ext cx="6400800" cy="6426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4275" name="Title 1"/>
          <p:cNvSpPr>
            <a:spLocks noGrp="1"/>
          </p:cNvSpPr>
          <p:nvPr>
            <p:ph type="title"/>
          </p:nvPr>
        </p:nvSpPr>
        <p:spPr>
          <a:xfrm>
            <a:off x="3048000" y="152400"/>
            <a:ext cx="5791200" cy="7620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מימוש האופרטור&gt;&gt;: הבעיה</a:t>
            </a:r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0BB634-1772-494D-AC05-94C79BC916D8}" type="slidenum">
              <a:rPr lang="he-IL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9213" y="2133600"/>
            <a:ext cx="3862387" cy="2279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4191000"/>
            <a:ext cx="2867025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038600" y="762000"/>
            <a:ext cx="4953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u="sng" dirty="0"/>
              <a:t>הבעיה</a:t>
            </a:r>
            <a:r>
              <a:rPr lang="he-IL" b="1" dirty="0"/>
              <a:t>: עבור </a:t>
            </a:r>
            <a:r>
              <a:rPr lang="en-US" b="1" dirty="0"/>
              <a:t>b</a:t>
            </a:r>
            <a:r>
              <a:rPr lang="he-IL" b="1" dirty="0"/>
              <a:t> יש פניה לאופרטור &gt;&gt; שהוגדר באב, מאחר והשיטה &gt;&gt;</a:t>
            </a:r>
            <a:r>
              <a:rPr lang="en-US" b="1" dirty="0"/>
              <a:t> </a:t>
            </a:r>
            <a:r>
              <a:rPr lang="he-IL" b="1" dirty="0"/>
              <a:t>לא יכולה להיות וירטואלית (היא </a:t>
            </a:r>
            <a:r>
              <a:rPr lang="he-IL" b="1" dirty="0">
                <a:solidFill>
                  <a:schemeClr val="tx1"/>
                </a:solidFill>
              </a:rPr>
              <a:t>גלובלית</a:t>
            </a:r>
            <a:r>
              <a:rPr lang="he-IL" b="1" dirty="0"/>
              <a:t>, ולכן אין אובייקט </a:t>
            </a:r>
            <a:r>
              <a:rPr lang="he-IL" b="1" dirty="0" smtClean="0"/>
              <a:t>מפעיל </a:t>
            </a:r>
            <a:r>
              <a:rPr lang="en-US" b="1" dirty="0" smtClean="0"/>
              <a:t>!</a:t>
            </a:r>
            <a:r>
              <a:rPr lang="he-IL" b="1" dirty="0" smtClean="0"/>
              <a:t>)</a:t>
            </a:r>
            <a:endParaRPr lang="he-IL" b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2667000" y="6172200"/>
            <a:ext cx="2743200" cy="381000"/>
          </a:xfrm>
          <a:prstGeom prst="wedgeRectCallout">
            <a:avLst>
              <a:gd name="adj1" fmla="val -62269"/>
              <a:gd name="adj2" fmla="val -89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קריאה לאופרטור &gt;&gt; שבאב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71600" y="5791200"/>
            <a:ext cx="12954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98F611-16A5-48E0-9BDD-EAD2C7E2F953}" type="slidenum">
              <a:rPr lang="he-IL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6353175" cy="6191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5301" name="Title 1"/>
          <p:cNvSpPr>
            <a:spLocks noGrp="1"/>
          </p:cNvSpPr>
          <p:nvPr>
            <p:ph type="title"/>
          </p:nvPr>
        </p:nvSpPr>
        <p:spPr>
          <a:xfrm>
            <a:off x="2971800" y="228600"/>
            <a:ext cx="5867400" cy="6858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מימוש האופרטור&gt;&gt;: הפתרון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444750"/>
            <a:ext cx="3862388" cy="2279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85800" y="1676400"/>
            <a:ext cx="44196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1066800" y="2819400"/>
            <a:ext cx="13716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609600" y="5334000"/>
            <a:ext cx="4038600" cy="914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572000"/>
            <a:ext cx="3181350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Generic Algorithm</a:t>
            </a:r>
            <a:endParaRPr lang="he-IL" smtClean="0"/>
          </a:p>
        </p:txBody>
      </p:sp>
      <p:sp>
        <p:nvSpPr>
          <p:cNvPr id="5632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השיטה </a:t>
            </a:r>
            <a:r>
              <a:rPr lang="en-US" smtClean="0"/>
              <a:t>show</a:t>
            </a:r>
            <a:r>
              <a:rPr lang="he-IL" smtClean="0"/>
              <a:t> כפי שהוגדרה באב מהווה אלגוריתם כללי להדפסת נתוני חיה:</a:t>
            </a:r>
          </a:p>
          <a:p>
            <a:pPr lvl="1"/>
            <a:r>
              <a:rPr lang="he-IL" smtClean="0"/>
              <a:t>הדפס נתונים</a:t>
            </a:r>
          </a:p>
          <a:p>
            <a:pPr lvl="1"/>
            <a:r>
              <a:rPr lang="en-US" smtClean="0"/>
              <a:t>makeNoise</a:t>
            </a:r>
            <a:endParaRPr lang="he-IL" smtClean="0"/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591BE6-8B56-46AD-982D-6E8ACAF2C0BA}" type="slidenum">
              <a:rPr lang="he-IL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304800" y="2209800"/>
            <a:ext cx="3429000" cy="609600"/>
          </a:xfrm>
          <a:prstGeom prst="wedgeRectCallout">
            <a:avLst>
              <a:gd name="adj1" fmla="val -38884"/>
              <a:gd name="adj2" fmla="val 108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אם המימוש ב- </a:t>
            </a:r>
            <a:r>
              <a:rPr lang="en-US" b="1" dirty="0" err="1"/>
              <a:t>cpp</a:t>
            </a:r>
            <a:r>
              <a:rPr lang="he-IL" b="1" dirty="0"/>
              <a:t> מחוץ למחלקה, לא מציינים שוב </a:t>
            </a:r>
            <a:r>
              <a:rPr lang="en-US" b="1" dirty="0"/>
              <a:t>virtual</a:t>
            </a:r>
            <a:r>
              <a:rPr lang="he-IL" b="1" dirty="0"/>
              <a:t> ו- 0=</a:t>
            </a:r>
          </a:p>
        </p:txBody>
      </p:sp>
      <p:pic>
        <p:nvPicPr>
          <p:cNvPr id="5018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200400"/>
            <a:ext cx="7727950" cy="2057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5486400" y="4953000"/>
            <a:ext cx="2971800" cy="685800"/>
          </a:xfrm>
          <a:prstGeom prst="wedgeRectCallout">
            <a:avLst>
              <a:gd name="adj1" fmla="val -150063"/>
              <a:gd name="adj2" fmla="val -62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מהאב מופעלת שיטה וירטואלית הממומשת בבנים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18147"/>
            <a:ext cx="7315200" cy="558265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93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שיכפול איברים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5240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B2C225-C8B7-4809-A7E9-2BC325157700}" type="slidenum">
              <a:rPr lang="he-IL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5410200" y="2362200"/>
            <a:ext cx="3429000" cy="685800"/>
          </a:xfrm>
          <a:prstGeom prst="wedgeRectCallout">
            <a:avLst>
              <a:gd name="adj1" fmla="val -118824"/>
              <a:gd name="adj2" fmla="val 74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בדיקת מה טיפוס האיבר ה- </a:t>
            </a:r>
            <a:r>
              <a:rPr lang="en-US" b="1" dirty="0" err="1"/>
              <a:t>i</a:t>
            </a:r>
            <a:r>
              <a:rPr lang="he-IL" b="1" dirty="0"/>
              <a:t> כדי לדעת איזה </a:t>
            </a:r>
            <a:r>
              <a:rPr lang="en-US" b="1" dirty="0" smtClean="0"/>
              <a:t>copy </a:t>
            </a:r>
            <a:r>
              <a:rPr lang="en-US" b="1" dirty="0" err="1" smtClean="0"/>
              <a:t>c’tor</a:t>
            </a:r>
            <a:r>
              <a:rPr lang="he-IL" b="1" dirty="0" smtClean="0"/>
              <a:t> </a:t>
            </a:r>
            <a:r>
              <a:rPr lang="he-IL" b="1" dirty="0"/>
              <a:t>להפעיל...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0" y="5105400"/>
            <a:ext cx="3429000" cy="838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מימוש זה אינו אלגנטי, ותוספת של מחלקה יורשת חדשה תגרור שינוי בקוד המשכפל את המערך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0025"/>
            <a:ext cx="6324600" cy="6429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524000" cy="3048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287141-C7EE-4DD9-9503-DBB44255FD26}" type="slidenum">
              <a:rPr lang="he-IL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8200" y="838200"/>
            <a:ext cx="4343400" cy="685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משמש </a:t>
            </a:r>
            <a:r>
              <a:rPr lang="he-IL" b="1" dirty="0" smtClean="0"/>
              <a:t>ליצירת העתק של עצם </a:t>
            </a:r>
            <a:r>
              <a:rPr lang="he-IL" b="1" dirty="0"/>
              <a:t>בזמן ריצה</a:t>
            </a:r>
            <a:r>
              <a:rPr lang="he-IL" b="1"/>
              <a:t>, </a:t>
            </a:r>
            <a:r>
              <a:rPr lang="he-IL" b="1" smtClean="0"/>
              <a:t>מאחר ורק </a:t>
            </a:r>
            <a:r>
              <a:rPr lang="he-IL" b="1" dirty="0"/>
              <a:t>טיפוס הבסיס ידוע בזמן קומפילציה </a:t>
            </a:r>
          </a:p>
        </p:txBody>
      </p:sp>
      <p:sp>
        <p:nvSpPr>
          <p:cNvPr id="60422" name="Title 1"/>
          <p:cNvSpPr>
            <a:spLocks noGrp="1"/>
          </p:cNvSpPr>
          <p:nvPr>
            <p:ph type="title"/>
          </p:nvPr>
        </p:nvSpPr>
        <p:spPr>
          <a:xfrm>
            <a:off x="4114800" y="381000"/>
            <a:ext cx="4724400" cy="5334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הפתרון: השיטה </a:t>
            </a:r>
            <a:r>
              <a:rPr lang="en-US" smtClean="0"/>
              <a:t>clone</a:t>
            </a:r>
            <a:r>
              <a:rPr lang="he-IL" smtClean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3124200"/>
            <a:ext cx="36576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ular Callout 10"/>
          <p:cNvSpPr/>
          <p:nvPr/>
        </p:nvSpPr>
        <p:spPr>
          <a:xfrm>
            <a:off x="4648200" y="2743200"/>
            <a:ext cx="4343400" cy="1219200"/>
          </a:xfrm>
          <a:prstGeom prst="wedgeRectCallout">
            <a:avLst>
              <a:gd name="adj1" fmla="val -61449"/>
              <a:gd name="adj2" fmla="val 24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just">
              <a:buFont typeface="Arial" pitchFamily="34" charset="0"/>
              <a:buChar char="•"/>
              <a:defRPr/>
            </a:pPr>
            <a:r>
              <a:rPr lang="he-IL" b="1" dirty="0"/>
              <a:t>  מטרת השיטה להחזיר העתק של האובייקט.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he-IL" b="1" dirty="0"/>
              <a:t>  צריכה להיות ממומשת בכל היורשים.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he-IL" b="1" dirty="0"/>
              <a:t>  תמיד תחזיר מצביע לאבא, שכן כך הוא יוכל         להיות כל יורש.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" y="6172200"/>
            <a:ext cx="58674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ular Callout 12"/>
          <p:cNvSpPr/>
          <p:nvPr/>
        </p:nvSpPr>
        <p:spPr>
          <a:xfrm>
            <a:off x="4572000" y="4038600"/>
            <a:ext cx="4419600" cy="609600"/>
          </a:xfrm>
          <a:prstGeom prst="wedgeRectCallout">
            <a:avLst>
              <a:gd name="adj1" fmla="val -89551"/>
              <a:gd name="adj2" fmla="val 290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מימוש השיטה בכל היורשים, כך </a:t>
            </a:r>
            <a:r>
              <a:rPr lang="he-IL" b="1" dirty="0" smtClean="0"/>
              <a:t>שיצירת העתק האובייקט תהייה </a:t>
            </a:r>
            <a:r>
              <a:rPr lang="he-IL" b="1" dirty="0"/>
              <a:t>דרך מעבר ב- </a:t>
            </a:r>
            <a:r>
              <a:rPr lang="en-US" b="1" dirty="0"/>
              <a:t>copy </a:t>
            </a:r>
            <a:r>
              <a:rPr lang="en-US" b="1" dirty="0" err="1" smtClean="0"/>
              <a:t>c’tor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שימוש ב- </a:t>
            </a:r>
            <a:r>
              <a:rPr lang="en-US" smtClean="0"/>
              <a:t>clone</a:t>
            </a:r>
            <a:endParaRPr lang="he-IL" smtClean="0"/>
          </a:p>
        </p:txBody>
      </p:sp>
      <p:sp>
        <p:nvSpPr>
          <p:cNvPr id="6144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48E780-BFCF-4D16-8A16-25018B34DA78}" type="slidenum">
              <a:rPr lang="he-IL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614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6248400" cy="42021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5715000" y="3429000"/>
            <a:ext cx="3200400" cy="685800"/>
          </a:xfrm>
          <a:prstGeom prst="wedgeRectCallout">
            <a:avLst>
              <a:gd name="adj1" fmla="val -81492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שיכפול כל איבר, בלי צורך לבדוק מהו טיפוס האובייקט בפועל!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624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שימוש במצביע לאב ויצירת אובייקט כבן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מוטיבציה לפולימורפיזם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קישור סטטי לעומת קישור דינאמי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הטבלה הוירטואלית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מערך שאיבריו מטיפוסים שונים בעלי בסיס משותף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d’tor</a:t>
            </a:r>
            <a:r>
              <a:rPr lang="he-IL" smtClean="0"/>
              <a:t> וירטואלי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זיהוי טיפוס בזמן ריצה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dynamic cast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מימוש נכון של &gt;&gt; בפולימורפיזם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שיטות ומחלקות אבסטרקטיות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השיטה </a:t>
            </a:r>
            <a:r>
              <a:rPr lang="en-US" smtClean="0"/>
              <a:t>clone</a:t>
            </a:r>
            <a:endParaRPr lang="he-IL" smtClean="0"/>
          </a:p>
          <a:p>
            <a:pPr lvl="1" eaLnBrk="1" hangingPunct="1">
              <a:lnSpc>
                <a:spcPct val="90000"/>
              </a:lnSpc>
            </a:pPr>
            <a:endParaRPr lang="he-IL" smtClean="0"/>
          </a:p>
        </p:txBody>
      </p:sp>
      <p:sp>
        <p:nvSpPr>
          <p:cNvPr id="62468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5705C8-2446-4C6A-9E21-51A79A3E5E54}" type="slidenum">
              <a:rPr lang="he-IL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תרגול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sz="1200" u="sng" dirty="0"/>
              <a:t>תמיד יש להגדיר בנאי המקבל את כל הנתונים, ובמקרה הצורך: בנאי ריק, בנאי העתקה, </a:t>
            </a:r>
            <a:r>
              <a:rPr lang="en-US" sz="1200" u="sng" dirty="0" err="1"/>
              <a:t>d'tor</a:t>
            </a:r>
            <a:r>
              <a:rPr lang="he-IL" sz="1200" u="sng" dirty="0"/>
              <a:t> ואופרטור השמה. לצורך התרגול יש לשים הדפסה במימושים אלו ובסוף לוודא הבנה מעבר בכולם!</a:t>
            </a:r>
            <a:endParaRPr lang="en-US" sz="1200" dirty="0"/>
          </a:p>
          <a:p>
            <a:pPr marL="0" indent="0">
              <a:buNone/>
            </a:pPr>
            <a:r>
              <a:rPr lang="he-IL" sz="1200" u="sng" dirty="0" smtClean="0"/>
              <a:t>לא </a:t>
            </a:r>
            <a:r>
              <a:rPr lang="he-IL" sz="1200" u="sng" dirty="0"/>
              <a:t>לשכוח להשתמש ב- </a:t>
            </a:r>
            <a:r>
              <a:rPr lang="en-US" sz="1200" u="sng" dirty="0"/>
              <a:t>virtual</a:t>
            </a:r>
            <a:r>
              <a:rPr lang="he-IL" sz="1200" u="sng" dirty="0"/>
              <a:t>!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 </a:t>
            </a:r>
          </a:p>
          <a:p>
            <a:pPr marL="177800" lvl="0" indent="-177800">
              <a:buFont typeface="+mj-lt"/>
              <a:buAutoNum type="arabicPeriod"/>
            </a:pPr>
            <a:r>
              <a:rPr lang="he-IL" sz="1200" dirty="0"/>
              <a:t>כתוב את המחלקה </a:t>
            </a:r>
            <a:r>
              <a:rPr lang="en-US" sz="1200" dirty="0"/>
              <a:t>Shape</a:t>
            </a:r>
            <a:r>
              <a:rPr lang="he-IL" sz="1200" dirty="0"/>
              <a:t>:</a:t>
            </a:r>
            <a:endParaRPr lang="en-US" sz="1200" dirty="0"/>
          </a:p>
          <a:p>
            <a:pPr lvl="1"/>
            <a:r>
              <a:rPr lang="he-IL" sz="1100" dirty="0"/>
              <a:t>נתוני המחלקה</a:t>
            </a:r>
            <a:r>
              <a:rPr lang="he-IL" sz="1100"/>
              <a:t>: </a:t>
            </a:r>
            <a:r>
              <a:rPr lang="he-IL" sz="1100" smtClean="0"/>
              <a:t>עובי מסגרת </a:t>
            </a:r>
            <a:r>
              <a:rPr lang="he-IL" sz="1100" dirty="0"/>
              <a:t>וצבע (מחרוזת דינאמית)</a:t>
            </a:r>
            <a:endParaRPr lang="en-US" sz="1100" dirty="0"/>
          </a:p>
          <a:p>
            <a:pPr lvl="1"/>
            <a:r>
              <a:rPr lang="he-IL" sz="1100" dirty="0"/>
              <a:t>ממש את השיטה </a:t>
            </a:r>
            <a:r>
              <a:rPr lang="en-US" sz="1100" dirty="0"/>
              <a:t>show</a:t>
            </a:r>
            <a:r>
              <a:rPr lang="he-IL" sz="1100" dirty="0"/>
              <a:t> אשר מדפיסה את נתוני </a:t>
            </a:r>
            <a:r>
              <a:rPr lang="he-IL" sz="1100" dirty="0" smtClean="0"/>
              <a:t>הצורה</a:t>
            </a:r>
            <a:endParaRPr lang="en-US" sz="1100" dirty="0"/>
          </a:p>
          <a:p>
            <a:pPr lvl="1"/>
            <a:r>
              <a:rPr lang="he-IL" sz="1100" dirty="0"/>
              <a:t>הגדר  את השיטות האבסטרקטיות הבאות:</a:t>
            </a:r>
            <a:r>
              <a:rPr lang="en-US" sz="1100" dirty="0"/>
              <a:t> </a:t>
            </a:r>
            <a:r>
              <a:rPr lang="en-US" sz="1100" dirty="0" err="1"/>
              <a:t>getArea</a:t>
            </a:r>
            <a:r>
              <a:rPr lang="en-US" sz="1100" dirty="0"/>
              <a:t>, </a:t>
            </a:r>
            <a:r>
              <a:rPr lang="en-US" sz="1100" dirty="0" err="1"/>
              <a:t>getPerimeter</a:t>
            </a:r>
            <a:endParaRPr lang="en-US" sz="1100" dirty="0"/>
          </a:p>
          <a:p>
            <a:pPr marL="0" indent="0">
              <a:buNone/>
            </a:pPr>
            <a:r>
              <a:rPr lang="en-US" sz="1200" dirty="0"/>
              <a:t> 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he-IL" sz="1200" dirty="0"/>
              <a:t>כתוב את המחלקה </a:t>
            </a:r>
            <a:r>
              <a:rPr lang="en-US" sz="1200" dirty="0"/>
              <a:t>Square</a:t>
            </a:r>
            <a:r>
              <a:rPr lang="he-IL" sz="1200" dirty="0"/>
              <a:t> היורשת מ- </a:t>
            </a:r>
            <a:r>
              <a:rPr lang="en-US" sz="1200" dirty="0"/>
              <a:t>Shape</a:t>
            </a:r>
            <a:r>
              <a:rPr lang="he-IL" sz="1200" dirty="0"/>
              <a:t>:</a:t>
            </a:r>
            <a:endParaRPr lang="en-US" sz="1200" dirty="0"/>
          </a:p>
          <a:p>
            <a:pPr lvl="1"/>
            <a:r>
              <a:rPr lang="he-IL" sz="1100" dirty="0"/>
              <a:t>נתוני המחלקה בנוסף הם </a:t>
            </a:r>
            <a:r>
              <a:rPr lang="he-IL" sz="1100" dirty="0" smtClean="0"/>
              <a:t>אורך הרוחב המרובע</a:t>
            </a:r>
            <a:endParaRPr lang="en-US" sz="1100" dirty="0"/>
          </a:p>
          <a:p>
            <a:pPr lvl="1"/>
            <a:r>
              <a:rPr lang="he-IL" sz="1100" dirty="0"/>
              <a:t>ממש את השיטה </a:t>
            </a:r>
            <a:r>
              <a:rPr lang="en-US" sz="1100" dirty="0"/>
              <a:t>draw</a:t>
            </a:r>
            <a:r>
              <a:rPr lang="he-IL" sz="1100" dirty="0"/>
              <a:t> אשר מציירת את </a:t>
            </a:r>
            <a:r>
              <a:rPr lang="he-IL" sz="1100" dirty="0" smtClean="0"/>
              <a:t>המרובע למסך</a:t>
            </a:r>
            <a:endParaRPr lang="en-US" sz="1100" dirty="0"/>
          </a:p>
          <a:p>
            <a:pPr marL="0" indent="0">
              <a:buNone/>
            </a:pPr>
            <a:r>
              <a:rPr lang="en-US" sz="1200" dirty="0"/>
              <a:t> </a:t>
            </a:r>
          </a:p>
          <a:p>
            <a:pPr marL="228600" lvl="0" indent="-228600">
              <a:buFont typeface="+mj-lt"/>
              <a:buAutoNum type="arabicPeriod" startAt="3"/>
            </a:pPr>
            <a:r>
              <a:rPr lang="he-IL" sz="1200" dirty="0"/>
              <a:t>כתוב את המחלקה </a:t>
            </a:r>
            <a:r>
              <a:rPr lang="en-US" sz="1200" dirty="0"/>
              <a:t>Circle</a:t>
            </a:r>
            <a:r>
              <a:rPr lang="he-IL" sz="1200" dirty="0"/>
              <a:t> היורשת מ- </a:t>
            </a:r>
            <a:r>
              <a:rPr lang="en-US" sz="1200" dirty="0"/>
              <a:t>Shape</a:t>
            </a:r>
            <a:r>
              <a:rPr lang="he-IL" sz="1200" dirty="0"/>
              <a:t>:</a:t>
            </a:r>
            <a:endParaRPr lang="en-US" sz="1200" dirty="0"/>
          </a:p>
          <a:p>
            <a:pPr lvl="1"/>
            <a:r>
              <a:rPr lang="he-IL" sz="1100" dirty="0"/>
              <a:t>נתון המחלקה הנוסף הוא אורך רדיוס המעגל</a:t>
            </a:r>
            <a:endParaRPr lang="en-US" sz="1100" dirty="0"/>
          </a:p>
          <a:p>
            <a:endParaRPr lang="en-US" sz="1200" dirty="0"/>
          </a:p>
          <a:p>
            <a:pPr marL="228600" indent="-228600">
              <a:buFont typeface="+mj-lt"/>
              <a:buAutoNum type="arabicPeriod" startAt="4"/>
            </a:pPr>
            <a:r>
              <a:rPr lang="he-IL" sz="1200" dirty="0"/>
              <a:t>כתוב </a:t>
            </a:r>
            <a:r>
              <a:rPr lang="en-US" sz="1200" dirty="0"/>
              <a:t>main</a:t>
            </a:r>
            <a:r>
              <a:rPr lang="he-IL" sz="1200" dirty="0"/>
              <a:t>:</a:t>
            </a:r>
            <a:endParaRPr lang="en-US" sz="1200" dirty="0"/>
          </a:p>
          <a:p>
            <a:pPr lvl="1"/>
            <a:r>
              <a:rPr lang="he-IL" sz="1100" dirty="0"/>
              <a:t>שאל את המשתמש כמה צורות ברצונו לייצר והקצה מערך בהתאם</a:t>
            </a:r>
            <a:endParaRPr lang="en-US" sz="1100" dirty="0"/>
          </a:p>
          <a:p>
            <a:pPr lvl="1"/>
            <a:r>
              <a:rPr lang="he-IL" sz="1100" dirty="0"/>
              <a:t>עבור כל צורה שאל את המשתמש האם זהו ריבוע או עיגול</a:t>
            </a:r>
            <a:endParaRPr lang="en-US" sz="1100" dirty="0"/>
          </a:p>
          <a:p>
            <a:pPr lvl="1"/>
            <a:r>
              <a:rPr lang="he-IL" sz="1100" dirty="0"/>
              <a:t>עבור כל צורה הצג נתוניה, וכן אם הצורה היא מלבן יש גם לצייר </a:t>
            </a:r>
            <a:r>
              <a:rPr lang="he-IL" sz="1100" dirty="0" smtClean="0"/>
              <a:t>אותו</a:t>
            </a:r>
            <a:endParaRPr lang="en-US" sz="1100" dirty="0"/>
          </a:p>
          <a:p>
            <a:pPr lvl="1"/>
            <a:r>
              <a:rPr lang="he-IL" sz="1100" dirty="0"/>
              <a:t>צור מערך המכיל העתקים של איברי המערך המקורי</a:t>
            </a:r>
            <a:endParaRPr lang="en-US" sz="1100" dirty="0"/>
          </a:p>
          <a:p>
            <a:r>
              <a:rPr lang="he-IL" sz="1200" dirty="0"/>
              <a:t> </a:t>
            </a:r>
            <a:endParaRPr lang="en-US" sz="1200" dirty="0"/>
          </a:p>
          <a:p>
            <a:endParaRPr lang="he-IL" sz="1200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D34DBB-71C1-4142-A103-0D7C5CF2DE08}" type="slidenum">
              <a:rPr lang="he-IL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5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פולימורפיזם (רב-תצורתיות) - מוטיבציה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e-IL" dirty="0" smtClean="0"/>
              <a:t>מנגנון אוטומטי להפעלת שיטה לפי טיפוס האובייקט בפועל, ולא לפי טיפוס המצביע</a:t>
            </a:r>
          </a:p>
          <a:p>
            <a:pPr lvl="1">
              <a:lnSpc>
                <a:spcPct val="90000"/>
              </a:lnSpc>
            </a:pPr>
            <a:r>
              <a:rPr lang="he-IL" dirty="0" smtClean="0"/>
              <a:t>ראינו שאם יש מצביע לטיפוס מסוים והאובייקט בפועל הוא מטיפוס יורש, תקרא השיטה הממומשת במחלקה מטיפוס המצביע (האב)</a:t>
            </a:r>
          </a:p>
          <a:p>
            <a:pPr lvl="1">
              <a:lnSpc>
                <a:spcPct val="90000"/>
              </a:lnSpc>
            </a:pPr>
            <a:r>
              <a:rPr lang="he-IL" dirty="0" smtClean="0"/>
              <a:t>כדי לפנות לשיטה מטיפוס האובייקט בפועל, היינו צריכים לבצע </a:t>
            </a:r>
            <a:r>
              <a:rPr lang="en-US" dirty="0" smtClean="0">
                <a:cs typeface="Arial" charset="0"/>
              </a:rPr>
              <a:t>casting</a:t>
            </a:r>
            <a:endParaRPr lang="he-IL" dirty="0" smtClean="0"/>
          </a:p>
          <a:p>
            <a:pPr lvl="1">
              <a:lnSpc>
                <a:spcPct val="90000"/>
              </a:lnSpc>
            </a:pPr>
            <a:r>
              <a:rPr lang="he-IL" dirty="0" smtClean="0"/>
              <a:t>מנגנון הפולימורפיזם מאפשר לפנות לשיטה לפי האובייקט שנוצר בפועל, ולא לפי ההפניה, ללא שימוש ב- </a:t>
            </a:r>
            <a:r>
              <a:rPr lang="en-US" dirty="0" smtClean="0">
                <a:cs typeface="Arial" charset="0"/>
              </a:rPr>
              <a:t>casting</a:t>
            </a:r>
            <a:r>
              <a:rPr lang="he-IL" dirty="0" smtClean="0"/>
              <a:t>!</a:t>
            </a:r>
          </a:p>
          <a:p>
            <a:r>
              <a:rPr lang="he-IL" dirty="0" smtClean="0"/>
              <a:t>אוספים של אובייקטים שונים</a:t>
            </a:r>
          </a:p>
          <a:p>
            <a:pPr lvl="1"/>
            <a:r>
              <a:rPr lang="he-IL" dirty="0" smtClean="0"/>
              <a:t>ע"י יצירת מערך של מצביעים לבסיס מסויים, נוכל לייצר מערך שכל אחד מאיבריו מטיפוס שונה בפועל</a:t>
            </a:r>
          </a:p>
          <a:p>
            <a:pPr lvl="2"/>
            <a:r>
              <a:rPr lang="he-IL" dirty="0" smtClean="0"/>
              <a:t>דוגמא: מחלקת בסיס "חיה", שממנה יורשים "דג", "סוס" ו"חתול"</a:t>
            </a:r>
          </a:p>
          <a:p>
            <a:pPr lvl="1"/>
            <a:r>
              <a:rPr lang="he-IL" dirty="0" smtClean="0"/>
              <a:t>מאפשר רב-תצורתיות למצביע, כל פעם להיות אובייקט שונה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7CBA66-6DEF-48C4-923F-EEB55E754417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למוטיבציה</a:t>
            </a: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8FC504-F9CF-44E3-9D8F-30151C3E1A54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7010400" cy="5511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360488"/>
            <a:ext cx="61722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2438400"/>
            <a:ext cx="59086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3124200" y="5105400"/>
            <a:ext cx="5334000" cy="1219200"/>
          </a:xfrm>
          <a:prstGeom prst="wedgeRectCallout">
            <a:avLst>
              <a:gd name="adj1" fmla="val -58020"/>
              <a:gd name="adj2" fmla="val -367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הקומפיילר לא יכול לנחש מה יהיה הטיפוס בפועל, שיוקלד ע"י המשתמש בזמן ריצה.</a:t>
            </a:r>
          </a:p>
          <a:p>
            <a:pPr algn="ctr">
              <a:defRPr/>
            </a:pPr>
            <a:r>
              <a:rPr lang="he-IL" b="1" dirty="0"/>
              <a:t>בכל זאת היינו רוצים שתופעל השיטה עם המימוש המתאים, בלי סירבול של ה- </a:t>
            </a:r>
            <a:r>
              <a:rPr lang="en-US" b="1" dirty="0"/>
              <a:t>main</a:t>
            </a:r>
            <a:r>
              <a:rPr lang="he-IL" b="1" dirty="0"/>
              <a:t> בשימוש ב-  </a:t>
            </a:r>
            <a:r>
              <a:rPr lang="en-US" b="1" dirty="0"/>
              <a:t>casting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קישור סטטי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dirty="0" smtClean="0"/>
              <a:t>"קישור סטטי":</a:t>
            </a:r>
            <a:r>
              <a:rPr lang="en-US" sz="2800" dirty="0" smtClean="0"/>
              <a:t> </a:t>
            </a:r>
            <a:r>
              <a:rPr lang="he-IL" sz="2800" dirty="0" smtClean="0"/>
              <a:t>כאשר הקומפיילר פונה לשיטה שמומשה בטיפוס המצביע, ולא לפי הטיפוס שנוצר בפועל</a:t>
            </a:r>
          </a:p>
          <a:p>
            <a:pPr lvl="1"/>
            <a:r>
              <a:rPr lang="he-IL" dirty="0" smtClean="0"/>
              <a:t>כלומר, כבר בזמן קומפילציה הקומפיילר רוצה לדעת באיזו מחלקה נמצא המימוש לשיטה המבוקשת</a:t>
            </a:r>
          </a:p>
          <a:p>
            <a:endParaRPr lang="he-IL" sz="2800" dirty="0" smtClean="0"/>
          </a:p>
          <a:p>
            <a:r>
              <a:rPr lang="he-IL" sz="2800" dirty="0" smtClean="0"/>
              <a:t>מאחר ובזמן קומפילציה לא ניתן לדעת מה יהיה טיפוס האובייקט בפועל, בסיס או יורש, הקומפיילר מתייחס לשיטות של המצביע, שטיפוסו תמיד ידוע בזמן קומפילציה</a:t>
            </a:r>
          </a:p>
          <a:p>
            <a:endParaRPr lang="he-IL" sz="2800" dirty="0" smtClean="0"/>
          </a:p>
          <a:p>
            <a:r>
              <a:rPr lang="he-IL" sz="2800" dirty="0" smtClean="0"/>
              <a:t>הקישור הסטטי הוא מה שקורה במערכת כברירת-מחדל, ואין צורך להוסיף לתחביר דבר</a:t>
            </a:r>
          </a:p>
          <a:p>
            <a:endParaRPr lang="en-US" sz="2800" dirty="0" smtClean="0">
              <a:cs typeface="Arial" charset="0"/>
            </a:endParaRPr>
          </a:p>
          <a:p>
            <a:endParaRPr lang="he-IL" sz="2800" dirty="0" smtClean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87B9BE-6C16-4BA0-9BD5-D1C37323CC0E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קישור דינאמי </a:t>
            </a:r>
            <a:r>
              <a:rPr lang="he-IL" sz="2800" smtClean="0"/>
              <a:t>(קישור מאוחר, </a:t>
            </a:r>
            <a:r>
              <a:rPr lang="en-US" sz="2800" smtClean="0"/>
              <a:t>late binding</a:t>
            </a:r>
            <a:r>
              <a:rPr lang="he-IL" sz="2800" smtClean="0"/>
              <a:t>)</a:t>
            </a:r>
            <a:endParaRPr lang="he-IL" smtClean="0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1143000"/>
            <a:ext cx="8686800" cy="5181600"/>
          </a:xfrm>
        </p:spPr>
        <p:txBody>
          <a:bodyPr/>
          <a:lstStyle/>
          <a:p>
            <a:r>
              <a:rPr lang="he-IL" sz="2800" dirty="0" smtClean="0"/>
              <a:t>בקישור דינאמי הקומפיילר דוחה את ההחלטה לאיזה מימוש של השיטה לפנות לזמן ריצה, בו כבר ידוע מה טיפוס האובייקט בפועל</a:t>
            </a:r>
          </a:p>
          <a:p>
            <a:r>
              <a:rPr lang="he-IL" sz="2800" dirty="0" smtClean="0"/>
              <a:t>כאשר הקומפיילר נתקל בשיטה של אובייקט מטיפוס המצביע, הוא בודק האם עליו לחפש מימוש בעל עדיפות גבוהה יותר במחלקה שממנה נוצר האובייקט בפועל</a:t>
            </a:r>
          </a:p>
          <a:p>
            <a:endParaRPr lang="he-IL" sz="2800" dirty="0" smtClean="0"/>
          </a:p>
          <a:p>
            <a:r>
              <a:rPr lang="he-IL" sz="2800" dirty="0" smtClean="0"/>
              <a:t>כדי לתמוך בקישור דינאמי צריך לבצע תוספת לתחביר</a:t>
            </a:r>
            <a:endParaRPr lang="en-US" sz="2800" dirty="0" smtClean="0">
              <a:cs typeface="Arial" charset="0"/>
            </a:endParaRPr>
          </a:p>
          <a:p>
            <a:endParaRPr lang="he-IL" sz="2800" dirty="0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583771-E9AF-4051-AB0A-FE3C2752DB90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44880</TotalTime>
  <Words>2708</Words>
  <Application>Microsoft Office PowerPoint</Application>
  <PresentationFormat>On-screen Show (4:3)</PresentationFormat>
  <Paragraphs>393</Paragraphs>
  <Slides>57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Equity</vt:lpstr>
      <vt:lpstr>תכנות מכוון עצמים ו- C++ יחידה 08 פולימורפיזם</vt:lpstr>
      <vt:lpstr>ביחידה זו נלמד:</vt:lpstr>
      <vt:lpstr>מצביע לאב שבפועל הוא בן</vt:lpstr>
      <vt:lpstr>מצביע לאב שבפועל הוא בן (2)</vt:lpstr>
      <vt:lpstr>שיטות שניתן להפעיל על המצביע</vt:lpstr>
      <vt:lpstr>פולימורפיזם (רב-תצורתיות) - מוטיבציה</vt:lpstr>
      <vt:lpstr>דוגמא למוטיבציה</vt:lpstr>
      <vt:lpstr>קישור סטטי</vt:lpstr>
      <vt:lpstr>קישור דינאמי (קישור מאוחר, late binding)</vt:lpstr>
      <vt:lpstr>קישור דינאמי - סינטקס</vt:lpstr>
      <vt:lpstr>דוגמא 1</vt:lpstr>
      <vt:lpstr>דוגמא 2</vt:lpstr>
      <vt:lpstr>דוגמא 3</vt:lpstr>
      <vt:lpstr>מערך של איברים בעלי בסיס משותף</vt:lpstr>
      <vt:lpstr>d’tor וירטואלי</vt:lpstr>
      <vt:lpstr>d’tor וירטואלי (2)</vt:lpstr>
      <vt:lpstr>הטבלה הוירטואלית</vt:lpstr>
      <vt:lpstr>PowerPoint Presentation</vt:lpstr>
      <vt:lpstr>PowerPoint Presentation</vt:lpstr>
      <vt:lpstr>הפעלת שיטה וירטואלית מה- c’tor או מה- d’tor</vt:lpstr>
      <vt:lpstr>דוגמא</vt:lpstr>
      <vt:lpstr>זיהוי טיפוס בזמן ריצה - מוטיבציה</vt:lpstr>
      <vt:lpstr>זיהוי טיפוס בזמן ריצה – פתרון 1</vt:lpstr>
      <vt:lpstr>זיהוי טיפוס בזמן ריצה – שימוש בפתרון 1</vt:lpstr>
      <vt:lpstr>זיהוי טיפוס בזמן ריצה  - פתרון 2</vt:lpstr>
      <vt:lpstr>זיהוי טיפוס בזמן ריצה – שימוש בפתרון 2</vt:lpstr>
      <vt:lpstr>זיהוי טיפוס בזמן ריצה – האופטור == ל- type_info</vt:lpstr>
      <vt:lpstr>זיהוי טיפוס בזמן ריצה – שימוש ב- typeid</vt:lpstr>
      <vt:lpstr>שליחת בן במקום אב</vt:lpstr>
      <vt:lpstr>dynamic_cast - מוטיבציה</vt:lpstr>
      <vt:lpstr>dynamic_cast </vt:lpstr>
      <vt:lpstr>דוגמא לערך המוחזר מ- dynamic_cast</vt:lpstr>
      <vt:lpstr>dynamic_cast - שימוש</vt:lpstr>
      <vt:lpstr>const_cast</vt:lpstr>
      <vt:lpstr>const_cast - דוגמא</vt:lpstr>
      <vt:lpstr>PowerPoint Presentation</vt:lpstr>
      <vt:lpstr>מימוש אופרטור == בפולימורפיזם: האב</vt:lpstr>
      <vt:lpstr>מימוש אופרטור == בפולימורפיזם: הבן</vt:lpstr>
      <vt:lpstr>מימוש אופרטור == בפולימורפיזם: הפתרון</vt:lpstr>
      <vt:lpstr>שיטות ומחלקות אבסטרקטיות</vt:lpstr>
      <vt:lpstr>דוגמא: המחלקה Animal ויורשיה</vt:lpstr>
      <vt:lpstr>מחלקת הבסיס האבסטרקטית Animal</vt:lpstr>
      <vt:lpstr>המחלקה היורשת Fish</vt:lpstr>
      <vt:lpstr>המחלקה היורשת האבסטרקטית Cat</vt:lpstr>
      <vt:lpstr>המחלקה SiamiCat</vt:lpstr>
      <vt:lpstr>המחלקה StreetCat</vt:lpstr>
      <vt:lpstr>שימוש (1)</vt:lpstr>
      <vt:lpstr>שימוש (2)</vt:lpstr>
      <vt:lpstr>פלט</vt:lpstr>
      <vt:lpstr>מימוש האופרטור&gt;&gt;: הבעיה</vt:lpstr>
      <vt:lpstr>מימוש האופרטור&gt;&gt;: הפתרון</vt:lpstr>
      <vt:lpstr>Generic Algorithm</vt:lpstr>
      <vt:lpstr>שיכפול איברים</vt:lpstr>
      <vt:lpstr>הפתרון: השיטה clone </vt:lpstr>
      <vt:lpstr>שימוש ב- clone</vt:lpstr>
      <vt:lpstr>ביחידה זו למדנו:</vt:lpstr>
      <vt:lpstr>תרגול</vt:lpstr>
    </vt:vector>
  </TitlesOfParts>
  <Company>Finjan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08- polymorphism</dc:title>
  <dc:creator>Keren Kalif</dc:creator>
  <cp:lastModifiedBy>Y-PC</cp:lastModifiedBy>
  <cp:revision>1638</cp:revision>
  <dcterms:created xsi:type="dcterms:W3CDTF">2008-06-01T07:12:10Z</dcterms:created>
  <dcterms:modified xsi:type="dcterms:W3CDTF">2016-07-22T06:12:52Z</dcterms:modified>
</cp:coreProperties>
</file>