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50" r:id="rId1"/>
  </p:sldMasterIdLst>
  <p:notesMasterIdLst>
    <p:notesMasterId r:id="rId33"/>
  </p:notesMasterIdLst>
  <p:handoutMasterIdLst>
    <p:handoutMasterId r:id="rId34"/>
  </p:handoutMasterIdLst>
  <p:sldIdLst>
    <p:sldId id="256" r:id="rId2"/>
    <p:sldId id="366" r:id="rId3"/>
    <p:sldId id="398" r:id="rId4"/>
    <p:sldId id="367" r:id="rId5"/>
    <p:sldId id="368" r:id="rId6"/>
    <p:sldId id="403" r:id="rId7"/>
    <p:sldId id="404" r:id="rId8"/>
    <p:sldId id="374" r:id="rId9"/>
    <p:sldId id="406" r:id="rId10"/>
    <p:sldId id="370" r:id="rId11"/>
    <p:sldId id="371" r:id="rId12"/>
    <p:sldId id="383" r:id="rId13"/>
    <p:sldId id="372" r:id="rId14"/>
    <p:sldId id="402" r:id="rId15"/>
    <p:sldId id="373" r:id="rId16"/>
    <p:sldId id="376" r:id="rId17"/>
    <p:sldId id="377" r:id="rId18"/>
    <p:sldId id="378" r:id="rId19"/>
    <p:sldId id="386" r:id="rId20"/>
    <p:sldId id="387" r:id="rId21"/>
    <p:sldId id="388" r:id="rId22"/>
    <p:sldId id="389" r:id="rId23"/>
    <p:sldId id="379" r:id="rId24"/>
    <p:sldId id="380" r:id="rId25"/>
    <p:sldId id="381" r:id="rId26"/>
    <p:sldId id="382" r:id="rId27"/>
    <p:sldId id="405" r:id="rId28"/>
    <p:sldId id="384" r:id="rId29"/>
    <p:sldId id="407" r:id="rId30"/>
    <p:sldId id="385" r:id="rId31"/>
    <p:sldId id="365" r:id="rId32"/>
  </p:sldIdLst>
  <p:sldSz cx="9144000" cy="6858000" type="screen4x3"/>
  <p:notesSz cx="6858000" cy="9144000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D7EA22"/>
    <a:srgbClr val="FF0000"/>
    <a:srgbClr val="FFFF66"/>
    <a:srgbClr val="14ED03"/>
    <a:srgbClr val="DA14B0"/>
    <a:srgbClr val="3DB7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248" autoAdjust="0"/>
    <p:restoredTop sz="92527" autoAdjust="0"/>
  </p:normalViewPr>
  <p:slideViewPr>
    <p:cSldViewPr>
      <p:cViewPr varScale="1">
        <p:scale>
          <a:sx n="68" d="100"/>
          <a:sy n="68" d="100"/>
        </p:scale>
        <p:origin x="-183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456"/>
    </p:cViewPr>
  </p:sorterViewPr>
  <p:notesViewPr>
    <p:cSldViewPr>
      <p:cViewPr varScale="1">
        <p:scale>
          <a:sx n="57" d="100"/>
          <a:sy n="57" d="100"/>
        </p:scale>
        <p:origin x="-2520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DBFDBB1-79A6-4B3B-92BA-6461D9C3B60B}" type="datetimeFigureOut">
              <a:rPr lang="en-US"/>
              <a:pPr>
                <a:defRPr/>
              </a:pPr>
              <a:t>19-Sep-15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1794A6C-19E5-489D-8AE4-E571BB5E514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1653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B685453-CB36-4152-AFB4-F5ED12BFD028}" type="datetimeFigureOut">
              <a:rPr lang="en-US"/>
              <a:pPr>
                <a:defRPr/>
              </a:pPr>
              <a:t>19-Sep-15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455BEEA-3231-4A22-999A-C2CAD92139D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2053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http://programmers.stackexchange.com/questions/197562/why-is-there-no-finally-construct-in-c</a:t>
            </a:r>
          </a:p>
          <a:p>
            <a:endParaRPr lang="en-US" dirty="0" smtClean="0"/>
          </a:p>
          <a:p>
            <a:r>
              <a:rPr lang="en-US" dirty="0" smtClean="0"/>
              <a:t>http://www.stroustrup.com/bs_faq2.html#finally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86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he-IL" b="1" dirty="0" smtClean="0"/>
              <a:t>הבעיה</a:t>
            </a:r>
            <a:r>
              <a:rPr lang="he-IL" b="1" baseline="0" dirty="0" smtClean="0"/>
              <a:t> הנוצרת בהדפסת השגיאה בלוגיקה של המחלקה היא שאנחנו מדפיסים לקונסול או לכל הפחות לאפיק מוגדר מראש!!</a:t>
            </a:r>
          </a:p>
          <a:p>
            <a:pPr algn="r"/>
            <a:r>
              <a:rPr lang="he-IL" b="1" baseline="0" dirty="0" smtClean="0"/>
              <a:t>אם מחר נרצה לקחת את המחלקה הזאת ולהלביש עליה גואי כל השגיאות יצטרכו להיות מנותבות איכשהו לאמצעי פלט אחר, הגואי...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77798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he-IL" b="1" dirty="0" smtClean="0"/>
              <a:t>האופציה האחרונה כללית מידי ואין כל רמז למתכנת אחר שיתעסק עם התוכנית מהי</a:t>
            </a:r>
            <a:r>
              <a:rPr lang="he-IL" b="1" baseline="0" dirty="0" smtClean="0"/>
              <a:t> החריגה כלומר, ממה היא נובעת ועליו יהיה להיכנס </a:t>
            </a:r>
            <a:r>
              <a:rPr lang="he-IL" b="1" baseline="0" dirty="0" smtClean="0"/>
              <a:t>לתוך </a:t>
            </a:r>
            <a:r>
              <a:rPr lang="he-IL" b="1" baseline="0" dirty="0" smtClean="0"/>
              <a:t>הפונקציה/יות  ולהבינן, מטלה צורכת זמן שלא להגיד מאמץ!</a:t>
            </a:r>
          </a:p>
          <a:p>
            <a:pPr algn="r"/>
            <a:endParaRPr lang="he-IL" b="1" baseline="0" dirty="0" smtClean="0"/>
          </a:p>
          <a:p>
            <a:pPr algn="r"/>
            <a:endParaRPr lang="he-IL" b="1" baseline="0" dirty="0" smtClean="0"/>
          </a:p>
          <a:p>
            <a:pPr algn="r"/>
            <a:endParaRPr lang="he-IL" b="1" baseline="0" dirty="0" smtClean="0"/>
          </a:p>
          <a:p>
            <a:pPr algn="l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1208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he-IL" b="1" dirty="0" smtClean="0"/>
              <a:t>נשים </a:t>
            </a:r>
            <a:r>
              <a:rPr lang="he-IL" b="1" dirty="0" smtClean="0"/>
              <a:t>לב שמקבלים רק אזהרה במקרה זה</a:t>
            </a:r>
            <a:r>
              <a:rPr lang="he-IL" b="1" baseline="0" dirty="0" smtClean="0"/>
              <a:t> כלומר, אין טעות בתחביר</a:t>
            </a:r>
            <a:r>
              <a:rPr lang="he-IL" b="1" baseline="0" dirty="0" smtClean="0"/>
              <a:t>...התוכנית מתקמפלת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49409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he-IL" b="1" dirty="0" smtClean="0"/>
              <a:t>הכוונה בריבוע</a:t>
            </a:r>
            <a:r>
              <a:rPr lang="he-IL" b="1" baseline="0" dirty="0" smtClean="0"/>
              <a:t> ההערה הראשון היא שהחריגה </a:t>
            </a:r>
            <a:r>
              <a:rPr lang="he-IL" b="1" u="sng" baseline="0" dirty="0" smtClean="0"/>
              <a:t>גם ככה</a:t>
            </a:r>
            <a:r>
              <a:rPr lang="he-IL" b="1" u="none" baseline="0" dirty="0" smtClean="0"/>
              <a:t> תתגלגל</a:t>
            </a:r>
            <a:r>
              <a:rPr lang="he-IL" b="1" baseline="0" dirty="0" smtClean="0"/>
              <a:t> הלאה</a:t>
            </a:r>
            <a:r>
              <a:rPr lang="he-IL" b="1" u="none" baseline="0" dirty="0" smtClean="0"/>
              <a:t>(בין אם הצהרנו עליה בחתימה או לא!!) </a:t>
            </a:r>
            <a:r>
              <a:rPr lang="he-IL" b="1" baseline="0" dirty="0" smtClean="0"/>
              <a:t> במחסנית הקריאות עד שתגיע לבלוק</a:t>
            </a:r>
          </a:p>
          <a:p>
            <a:pPr algn="r"/>
            <a:r>
              <a:rPr lang="en-US" b="1" baseline="0" dirty="0" smtClean="0"/>
              <a:t>Try-catch</a:t>
            </a:r>
            <a:r>
              <a:rPr lang="he-IL" b="1" baseline="0" dirty="0" smtClean="0"/>
              <a:t> </a:t>
            </a:r>
          </a:p>
          <a:p>
            <a:pPr algn="r"/>
            <a:r>
              <a:rPr lang="he-IL" b="1" baseline="0" dirty="0" smtClean="0"/>
              <a:t>או שתגיע לפונקציית ה-</a:t>
            </a:r>
          </a:p>
          <a:p>
            <a:pPr algn="r"/>
            <a:r>
              <a:rPr lang="en-US" b="1" baseline="0" dirty="0" smtClean="0"/>
              <a:t>main</a:t>
            </a:r>
            <a:endParaRPr lang="he-IL" b="1" baseline="0" dirty="0" smtClean="0"/>
          </a:p>
          <a:p>
            <a:pPr algn="r"/>
            <a:r>
              <a:rPr lang="he-IL" b="1" baseline="0" dirty="0" smtClean="0"/>
              <a:t>ומשם תיקרא המערכת לפונקציית ספריית הריצה</a:t>
            </a:r>
          </a:p>
          <a:p>
            <a:pPr algn="r"/>
            <a:r>
              <a:rPr lang="en-US" b="1" baseline="0" dirty="0" smtClean="0"/>
              <a:t>abort</a:t>
            </a:r>
          </a:p>
          <a:p>
            <a:pPr algn="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73501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he-IL" b="1" dirty="0" smtClean="0"/>
              <a:t>ראה בספר:</a:t>
            </a:r>
          </a:p>
          <a:p>
            <a:pPr algn="r"/>
            <a:r>
              <a:rPr lang="en-US" b="1" dirty="0" err="1" smtClean="0"/>
              <a:t>Deitel</a:t>
            </a:r>
            <a:r>
              <a:rPr lang="en-US" b="1" baseline="0" dirty="0" smtClean="0"/>
              <a:t> &amp; </a:t>
            </a:r>
            <a:r>
              <a:rPr lang="en-US" b="1" baseline="0" dirty="0" err="1" smtClean="0"/>
              <a:t>Deitel</a:t>
            </a:r>
            <a:r>
              <a:rPr lang="en-US" b="1" baseline="0" dirty="0" smtClean="0"/>
              <a:t> C++ how to program 3th edition</a:t>
            </a:r>
          </a:p>
          <a:p>
            <a:pPr algn="r"/>
            <a:r>
              <a:rPr lang="he-IL" b="1" baseline="0" dirty="0" smtClean="0"/>
              <a:t>פרק 7 (אולי..)    על </a:t>
            </a:r>
            <a:endParaRPr lang="en-US" b="1" baseline="0" dirty="0" smtClean="0"/>
          </a:p>
          <a:p>
            <a:pPr algn="r"/>
            <a:r>
              <a:rPr lang="en-US" b="1" baseline="0" dirty="0" smtClean="0"/>
              <a:t>Abort</a:t>
            </a:r>
          </a:p>
          <a:p>
            <a:pPr algn="r"/>
            <a:endParaRPr lang="en-US" b="1" baseline="0" dirty="0" smtClean="0"/>
          </a:p>
          <a:p>
            <a:pPr algn="r"/>
            <a:r>
              <a:rPr lang="he-IL" b="1" baseline="0" dirty="0" smtClean="0"/>
              <a:t>במקרה זה יש לייחס חשיבות לשחרור המשאבים שהוקצו באופן דינאמי ואולי לא ישוחררו ללא התערבות המתכנת!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1218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he-IL" b="1" dirty="0" smtClean="0">
                <a:solidFill>
                  <a:schemeClr val="tx1"/>
                </a:solidFill>
              </a:rPr>
              <a:t>למרות הזריקה/ המעבר ל –</a:t>
            </a:r>
          </a:p>
          <a:p>
            <a:pPr algn="r"/>
            <a:r>
              <a:rPr lang="en-US" b="1" dirty="0" smtClean="0">
                <a:solidFill>
                  <a:schemeClr val="tx1"/>
                </a:solidFill>
              </a:rPr>
              <a:t>Catch</a:t>
            </a:r>
            <a:endParaRPr lang="he-IL" b="1" dirty="0" smtClean="0">
              <a:solidFill>
                <a:schemeClr val="tx1"/>
              </a:solidFill>
            </a:endParaRPr>
          </a:p>
          <a:p>
            <a:pPr algn="r"/>
            <a:r>
              <a:rPr lang="he-IL" b="1" dirty="0" smtClean="0">
                <a:solidFill>
                  <a:schemeClr val="tx1"/>
                </a:solidFill>
              </a:rPr>
              <a:t>מופעל ה-</a:t>
            </a:r>
          </a:p>
          <a:p>
            <a:pPr algn="r"/>
            <a:r>
              <a:rPr lang="en-US" b="1" dirty="0" err="1" smtClean="0">
                <a:solidFill>
                  <a:schemeClr val="tx1"/>
                </a:solidFill>
              </a:rPr>
              <a:t>dtor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494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he-IL" b="1" dirty="0" smtClean="0"/>
              <a:t>למה</a:t>
            </a:r>
          </a:p>
          <a:p>
            <a:pPr algn="r"/>
            <a:r>
              <a:rPr lang="en-US" b="1" dirty="0" smtClean="0"/>
              <a:t>By ref</a:t>
            </a:r>
            <a:endParaRPr lang="he-IL" b="1" dirty="0" smtClean="0"/>
          </a:p>
          <a:p>
            <a:pPr algn="r"/>
            <a:r>
              <a:rPr lang="he-IL" b="1" dirty="0" smtClean="0"/>
              <a:t>....</a:t>
            </a:r>
            <a:r>
              <a:rPr lang="he-IL" b="1" baseline="0" dirty="0" smtClean="0"/>
              <a:t>  בגלל שראינו דוגמא שאם ההעברה היא לא ע"י מצביע או </a:t>
            </a:r>
            <a:endParaRPr lang="en-US" b="1" baseline="0" dirty="0" smtClean="0"/>
          </a:p>
          <a:p>
            <a:pPr algn="r"/>
            <a:r>
              <a:rPr lang="en-US" b="1" baseline="0" dirty="0" smtClean="0"/>
              <a:t>Ref</a:t>
            </a:r>
          </a:p>
          <a:p>
            <a:pPr algn="r"/>
            <a:r>
              <a:rPr lang="he-IL" b="1" baseline="0" dirty="0" smtClean="0"/>
              <a:t>יש מעבר בבנאי ההעתקה של הבסיס ונוצר אובייקט שהוא מסוג הבסיס!! , אין טעם לוגית להשתמש בפולימורפיזם כלומר, </a:t>
            </a:r>
            <a:endParaRPr lang="en-US" b="1" baseline="0" dirty="0" smtClean="0"/>
          </a:p>
          <a:p>
            <a:pPr algn="r"/>
            <a:r>
              <a:rPr lang="en-US" b="1" baseline="0" dirty="0" smtClean="0"/>
              <a:t>Late binding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41443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D2823-249A-4918-9DBE-36C89A68E653}" type="datetime1">
              <a:rPr lang="en-US"/>
              <a:pPr>
                <a:defRPr/>
              </a:pPr>
              <a:t>19-Sep-15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CBCEEAD-08AB-434F-BC6E-EF8B776ADC2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DD869-9461-4E66-9D5D-B2A54CB6B575}" type="datetime1">
              <a:rPr lang="en-US"/>
              <a:pPr>
                <a:defRPr/>
              </a:pPr>
              <a:t>19-Sep-15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8022C5-47D5-4753-8F34-F075515AC7A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239000" y="63246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C8D6D-2F81-4D08-98CF-1A8650839E1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36F305-C1EA-4B21-BA51-2CF67D49CC78}" type="datetime1">
              <a:rPr lang="en-US"/>
              <a:pPr>
                <a:defRPr/>
              </a:pPr>
              <a:t>19-Sep-15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67FD0-1C3A-4E97-A97E-BDA5F623866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12775" y="1600200"/>
            <a:ext cx="40005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5675" y="1600200"/>
            <a:ext cx="40005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290F1A-6955-4E4D-A527-D858994D7D4B}" type="datetime1">
              <a:rPr lang="en-US"/>
              <a:pPr>
                <a:defRPr/>
              </a:pPr>
              <a:t>19-Sep-15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CA8ED-55A3-4EE5-864B-84B63D6A559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12775" y="1600200"/>
            <a:ext cx="8153400" cy="4525963"/>
          </a:xfrm>
        </p:spPr>
        <p:txBody>
          <a:bodyPr/>
          <a:lstStyle/>
          <a:p>
            <a:pPr lvl="0"/>
            <a:endParaRPr lang="he-IL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EEAB15-4D4F-49F1-B141-03721035FCDA}" type="datetime1">
              <a:rPr lang="en-US"/>
              <a:pPr>
                <a:defRPr/>
              </a:pPr>
              <a:t>19-Sep-15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54213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4AE0AD-602F-4D54-B8A8-D57F3153CEE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44AD9A-A46D-49BB-ABF4-7A9EFD466E9F}" type="datetime1">
              <a:rPr lang="en-US"/>
              <a:pPr>
                <a:defRPr/>
              </a:pPr>
              <a:t>19-Sep-15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6F5473-1532-4E77-9C62-E8108AAE6E8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DD8FA2-69AB-40BC-ADC0-F843BA93FEAC}" type="datetime1">
              <a:rPr lang="en-US"/>
              <a:pPr>
                <a:defRPr/>
              </a:pPr>
              <a:t>19-Sep-15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6E27A5-89A7-4DC9-8AF2-C152CBE23F1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198B52-DDFA-4854-92E2-63667F20E33F}" type="datetime1">
              <a:rPr lang="en-US"/>
              <a:pPr>
                <a:defRPr/>
              </a:pPr>
              <a:t>19-Sep-15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988EB-8479-45AA-957B-42BF79C0A05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783DA2-87FF-4AE1-93C5-C9A217B174F8}" type="datetime1">
              <a:rPr lang="en-US"/>
              <a:pPr>
                <a:defRPr/>
              </a:pPr>
              <a:t>19-Sep-15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F2DF1-B4BE-425D-83DE-4DACF4C1F6D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521931-5F50-488E-AE69-2112390A87F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239000" y="62484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458200" y="61722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306E7-C852-46D5-949C-0FEF69AD317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AD849A-2D28-4C87-B470-2284468F15F8}" type="slidenum">
              <a:rPr lang="he-IL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41B461-A649-4FBB-8220-D1F0D788AB20}" type="datetime1">
              <a:rPr lang="en-US"/>
              <a:pPr>
                <a:defRPr/>
              </a:pPr>
              <a:t>19-Sep-15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9206EE-710A-496F-AD8D-3FB1936F9E9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rtl="0"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2867184-C199-4820-B6D1-52391831B5E2}" type="datetime1">
              <a:rPr lang="en-US"/>
              <a:pPr>
                <a:defRPr/>
              </a:pPr>
              <a:t>19-Sep-15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algn="l" rtl="0"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rtl="0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5049AF97-278C-492D-BDD5-15D5D2EA0FD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5" r:id="rId1"/>
    <p:sldLayoutId id="2147484431" r:id="rId2"/>
    <p:sldLayoutId id="2147484436" r:id="rId3"/>
    <p:sldLayoutId id="2147484432" r:id="rId4"/>
    <p:sldLayoutId id="2147484433" r:id="rId5"/>
    <p:sldLayoutId id="2147484437" r:id="rId6"/>
    <p:sldLayoutId id="2147484438" r:id="rId7"/>
    <p:sldLayoutId id="2147484439" r:id="rId8"/>
    <p:sldLayoutId id="2147484440" r:id="rId9"/>
    <p:sldLayoutId id="2147484441" r:id="rId10"/>
    <p:sldLayoutId id="2147484442" r:id="rId11"/>
    <p:sldLayoutId id="2147484434" r:id="rId12"/>
    <p:sldLayoutId id="2147484443" r:id="rId13"/>
    <p:sldLayoutId id="2147484444" r:id="rId14"/>
  </p:sldLayoutIdLst>
  <p:hf hdr="0" dt="0"/>
  <p:txStyles>
    <p:titleStyle>
      <a:lvl1pPr algn="l" rtl="1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2pPr>
      <a:lvl3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3pPr>
      <a:lvl4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4pPr>
      <a:lvl5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5pPr>
      <a:lvl6pPr marL="4572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r" rtl="1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r" rtl="1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r" rtl="1" eaLnBrk="0" fontAlgn="base" hangingPunct="0">
        <a:spcBef>
          <a:spcPts val="375"/>
        </a:spcBef>
        <a:spcAft>
          <a:spcPct val="0"/>
        </a:spcAft>
        <a:buClr>
          <a:srgbClr val="AEC7D0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r" rtl="1" eaLnBrk="0" fontAlgn="base" hangingPunct="0">
        <a:spcBef>
          <a:spcPts val="375"/>
        </a:spcBef>
        <a:spcAft>
          <a:spcPct val="0"/>
        </a:spcAft>
        <a:buClr>
          <a:srgbClr val="C32D2E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0" fontAlgn="base" hangingPunct="0">
        <a:spcBef>
          <a:spcPts val="375"/>
        </a:spcBef>
        <a:spcAft>
          <a:spcPct val="0"/>
        </a:spcAft>
        <a:buClr>
          <a:srgbClr val="C32D2E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r" rtl="1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r" rtl="1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r" rtl="1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r" rtl="1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קרן כליף</a:t>
            </a:r>
            <a:endParaRPr lang="en-US" smtClean="0"/>
          </a:p>
        </p:txBody>
      </p:sp>
      <p:sp>
        <p:nvSpPr>
          <p:cNvPr id="12291" name="Title 1"/>
          <p:cNvSpPr>
            <a:spLocks noGrp="1"/>
          </p:cNvSpPr>
          <p:nvPr>
            <p:ph type="ctrTitle"/>
          </p:nvPr>
        </p:nvSpPr>
        <p:spPr>
          <a:xfrm>
            <a:off x="228600" y="1506538"/>
            <a:ext cx="8763000" cy="1470025"/>
          </a:xfrm>
        </p:spPr>
        <p:txBody>
          <a:bodyPr/>
          <a:lstStyle/>
          <a:p>
            <a:pPr eaLnBrk="1" hangingPunct="1"/>
            <a:r>
              <a:rPr lang="he-IL" sz="3200" b="1" smtClean="0"/>
              <a:t>תכנות מכוון עצמים ו- </a:t>
            </a:r>
            <a:r>
              <a:rPr sz="3200" b="1" smtClean="0"/>
              <a:t>C</a:t>
            </a:r>
            <a:r>
              <a:rPr lang="he-IL" sz="3200" b="1" smtClean="0"/>
              <a:t>++</a:t>
            </a:r>
            <a:br>
              <a:rPr lang="he-IL" sz="3200" b="1" smtClean="0"/>
            </a:br>
            <a:r>
              <a:rPr lang="he-IL" sz="3200" b="1" smtClean="0"/>
              <a:t>יחידה 09</a:t>
            </a:r>
            <a:br>
              <a:rPr lang="he-IL" sz="3200" b="1" smtClean="0"/>
            </a:br>
            <a:r>
              <a:rPr lang="he-IL" sz="3200" b="1" smtClean="0"/>
              <a:t>חריגות - </a:t>
            </a:r>
            <a:r>
              <a:rPr sz="3200" b="1" smtClean="0"/>
              <a:t>Exceptions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078038"/>
            <a:ext cx="5562600" cy="4627562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174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e-IL" smtClean="0"/>
              <a:t>דוגמא נוספת</a:t>
            </a:r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0158FE-E434-4C49-A017-07377D4CB3F6}" type="slidenum">
              <a:rPr lang="he-IL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1741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152400"/>
            <a:ext cx="4676775" cy="5778500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9" name="Rectangular Callout 8"/>
          <p:cNvSpPr/>
          <p:nvPr/>
        </p:nvSpPr>
        <p:spPr>
          <a:xfrm>
            <a:off x="6096000" y="5791200"/>
            <a:ext cx="2857500" cy="419100"/>
          </a:xfrm>
          <a:prstGeom prst="wedgeRectCallout">
            <a:avLst>
              <a:gd name="adj1" fmla="val -63006"/>
              <a:gd name="adj2" fmla="val -1151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catch(…)</a:t>
            </a:r>
            <a:r>
              <a:rPr lang="he-IL" b="1" dirty="0"/>
              <a:t> תופס כל שגיאה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1562100" y="1738313"/>
            <a:ext cx="2857500" cy="928687"/>
          </a:xfrm>
          <a:prstGeom prst="wedgeRectCallout">
            <a:avLst>
              <a:gd name="adj1" fmla="val 57137"/>
              <a:gd name="adj2" fmla="val 3088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e-IL" b="1" dirty="0"/>
              <a:t>ניתן להגדיר יותר מקטע </a:t>
            </a:r>
            <a:r>
              <a:rPr lang="en-US" b="1" dirty="0"/>
              <a:t>catch</a:t>
            </a:r>
            <a:r>
              <a:rPr lang="he-IL" b="1" dirty="0"/>
              <a:t> אחד, </a:t>
            </a:r>
            <a:r>
              <a:rPr lang="he-IL" b="1" dirty="0" smtClean="0"/>
              <a:t>כך </a:t>
            </a:r>
            <a:r>
              <a:rPr lang="he-IL" b="1" dirty="0"/>
              <a:t>שכל אחד מטפל בשגיאה מטיפוס שונה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400" y="3505200"/>
            <a:ext cx="2438400" cy="2286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2" name="Rectangle 11"/>
          <p:cNvSpPr/>
          <p:nvPr/>
        </p:nvSpPr>
        <p:spPr>
          <a:xfrm>
            <a:off x="1295400" y="4495800"/>
            <a:ext cx="2971800" cy="2286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4572000" y="4343400"/>
            <a:ext cx="4343400" cy="13716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4" name="Rectangle 13"/>
          <p:cNvSpPr/>
          <p:nvPr/>
        </p:nvSpPr>
        <p:spPr>
          <a:xfrm>
            <a:off x="1295400" y="4114800"/>
            <a:ext cx="990600" cy="1524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5" name="Rectangle 14"/>
          <p:cNvSpPr/>
          <p:nvPr/>
        </p:nvSpPr>
        <p:spPr>
          <a:xfrm>
            <a:off x="4267200" y="152400"/>
            <a:ext cx="3048000" cy="838200"/>
          </a:xfrm>
          <a:prstGeom prst="rect">
            <a:avLst/>
          </a:prstGeom>
          <a:noFill/>
          <a:ln w="28575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דוגמאות פלט</a:t>
            </a:r>
          </a:p>
        </p:txBody>
      </p:sp>
      <p:sp>
        <p:nvSpPr>
          <p:cNvPr id="18435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06E903-8D3D-4860-B1AE-86A1D83BEFFF}" type="slidenum">
              <a:rPr lang="he-IL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1843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350" y="3225800"/>
            <a:ext cx="6240463" cy="156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3" y="1643063"/>
            <a:ext cx="6245225" cy="130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9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50" y="5072063"/>
            <a:ext cx="5522913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6253C2F-8803-4ADD-B46B-97D702D84026}" type="slidenum">
              <a:rPr lang="he-IL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60350"/>
            <a:ext cx="6096000" cy="6426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9461" name="Title 1"/>
          <p:cNvSpPr>
            <a:spLocks noGrp="1"/>
          </p:cNvSpPr>
          <p:nvPr>
            <p:ph type="title"/>
          </p:nvPr>
        </p:nvSpPr>
        <p:spPr>
          <a:xfrm>
            <a:off x="4114800" y="152400"/>
            <a:ext cx="4724400" cy="1219200"/>
          </a:xfrm>
          <a:solidFill>
            <a:schemeClr val="bg1"/>
          </a:solidFill>
        </p:spPr>
        <p:txBody>
          <a:bodyPr/>
          <a:lstStyle/>
          <a:p>
            <a:r>
              <a:rPr lang="he-IL" smtClean="0"/>
              <a:t>דוגמא לקבלת נתון נוסף בעקבות השגיאה</a:t>
            </a:r>
          </a:p>
        </p:txBody>
      </p:sp>
      <p:pic>
        <p:nvPicPr>
          <p:cNvPr id="1946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9338" y="2057400"/>
            <a:ext cx="4132262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תפיסת השגיאה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066800"/>
            <a:ext cx="8534400" cy="5181600"/>
          </a:xfrm>
        </p:spPr>
        <p:txBody>
          <a:bodyPr/>
          <a:lstStyle/>
          <a:p>
            <a:pPr marL="319088" indent="-319088">
              <a:buFont typeface="Wingdings" pitchFamily="2" charset="2"/>
              <a:buChar char=""/>
              <a:defRPr/>
            </a:pPr>
            <a:r>
              <a:rPr lang="he-IL" sz="2800" dirty="0" smtClean="0"/>
              <a:t>כל </a:t>
            </a:r>
            <a:r>
              <a:rPr lang="en-US" sz="2800" dirty="0" smtClean="0"/>
              <a:t>catch</a:t>
            </a:r>
            <a:r>
              <a:rPr lang="he-IL" sz="2800" dirty="0" smtClean="0"/>
              <a:t> יודע לתפוס שגיאות מהטיפוס שלו בלבד, אין </a:t>
            </a:r>
            <a:r>
              <a:rPr lang="en-US" sz="2800" dirty="0" smtClean="0"/>
              <a:t>casting</a:t>
            </a:r>
          </a:p>
          <a:p>
            <a:pPr marL="639763" lvl="1" indent="-273050">
              <a:buFont typeface="Wingdings 2" pitchFamily="18" charset="2"/>
              <a:buChar char=""/>
              <a:defRPr/>
            </a:pPr>
            <a:r>
              <a:rPr lang="he-IL" sz="2800" dirty="0" smtClean="0"/>
              <a:t>דוגמא: אם יש </a:t>
            </a:r>
            <a:r>
              <a:rPr lang="en-US" sz="2800" dirty="0" smtClean="0"/>
              <a:t>catch</a:t>
            </a:r>
            <a:r>
              <a:rPr lang="he-IL" sz="2800" dirty="0" smtClean="0"/>
              <a:t> שתופס </a:t>
            </a:r>
            <a:r>
              <a:rPr lang="en-US" sz="2800" dirty="0" smtClean="0"/>
              <a:t>double</a:t>
            </a:r>
            <a:r>
              <a:rPr lang="he-IL" sz="2800" dirty="0" smtClean="0"/>
              <a:t> הוא לא יתפוס שגיאה מטיפוס </a:t>
            </a:r>
            <a:r>
              <a:rPr lang="en-US" sz="2800" dirty="0" err="1" smtClean="0"/>
              <a:t>int</a:t>
            </a:r>
            <a:r>
              <a:rPr lang="he-IL" sz="2800" dirty="0" smtClean="0"/>
              <a:t> (וההיפך !)</a:t>
            </a:r>
          </a:p>
          <a:p>
            <a:pPr marL="639763" lvl="1" indent="-273050">
              <a:buFont typeface="Wingdings 2" pitchFamily="18" charset="2"/>
              <a:buChar char=""/>
              <a:defRPr/>
            </a:pPr>
            <a:endParaRPr lang="he-IL" sz="2800" dirty="0" smtClean="0"/>
          </a:p>
          <a:p>
            <a:pPr marL="319088" indent="-319088">
              <a:buFont typeface="Wingdings" pitchFamily="2" charset="2"/>
              <a:buChar char=""/>
              <a:defRPr/>
            </a:pPr>
            <a:r>
              <a:rPr lang="he-IL" sz="2800" dirty="0" smtClean="0"/>
              <a:t>במידה ושגיאה מסויימת מתאימה לכמה טיפוסים בבלוקי </a:t>
            </a:r>
            <a:r>
              <a:rPr lang="en-US" sz="2800" dirty="0" smtClean="0"/>
              <a:t>catch</a:t>
            </a:r>
            <a:r>
              <a:rPr lang="he-IL" sz="2800" dirty="0" smtClean="0"/>
              <a:t> שונים היא תתפס ותטופל בראשון (למשל בירושה!)</a:t>
            </a:r>
          </a:p>
          <a:p>
            <a:pPr marL="639763" lvl="1" indent="-273050">
              <a:buFont typeface="Wingdings 2" pitchFamily="18" charset="2"/>
              <a:buChar char=""/>
              <a:defRPr/>
            </a:pPr>
            <a:r>
              <a:rPr lang="he-IL" sz="2800" dirty="0" smtClean="0"/>
              <a:t>למשל אם יש  </a:t>
            </a:r>
            <a:r>
              <a:rPr lang="en-US" sz="2800" dirty="0" smtClean="0"/>
              <a:t>catch</a:t>
            </a:r>
            <a:r>
              <a:rPr lang="he-IL" sz="2800" dirty="0" smtClean="0"/>
              <a:t> התופס </a:t>
            </a:r>
            <a:r>
              <a:rPr lang="en-US" sz="2800" dirty="0" smtClean="0"/>
              <a:t>void*</a:t>
            </a:r>
            <a:r>
              <a:rPr lang="he-IL" sz="2800" dirty="0" smtClean="0"/>
              <a:t> הוא יתפוס גם </a:t>
            </a:r>
            <a:r>
              <a:rPr lang="en-US" sz="2800" dirty="0" err="1" smtClean="0"/>
              <a:t>int</a:t>
            </a:r>
            <a:r>
              <a:rPr lang="en-US" sz="2800" dirty="0" smtClean="0"/>
              <a:t>*</a:t>
            </a:r>
            <a:r>
              <a:rPr lang="he-IL" sz="2800" dirty="0" smtClean="0"/>
              <a:t>, אפילו אם אחריו יהיה בלוק שתופס </a:t>
            </a:r>
            <a:r>
              <a:rPr lang="en-US" sz="2800" dirty="0" err="1" smtClean="0"/>
              <a:t>int</a:t>
            </a:r>
            <a:r>
              <a:rPr lang="en-US" sz="2800" dirty="0" smtClean="0"/>
              <a:t>*</a:t>
            </a:r>
            <a:endParaRPr lang="he-IL" sz="2800" dirty="0" smtClean="0"/>
          </a:p>
          <a:p>
            <a:pPr marL="639763" lvl="1" indent="-273050">
              <a:buFont typeface="Wingdings 2" pitchFamily="18" charset="2"/>
              <a:buChar char=""/>
              <a:defRPr/>
            </a:pPr>
            <a:r>
              <a:rPr lang="he-IL" sz="2800" dirty="0" smtClean="0"/>
              <a:t>נראה דוגמא בהמשך עם זריקת אובייקטים</a:t>
            </a:r>
          </a:p>
          <a:p>
            <a:pPr marL="639763" lvl="1" indent="-273050">
              <a:buFont typeface="Wingdings 2" pitchFamily="18" charset="2"/>
              <a:buChar char=""/>
              <a:defRPr/>
            </a:pPr>
            <a:r>
              <a:rPr lang="he-IL" sz="2800" dirty="0" smtClean="0"/>
              <a:t>לכן </a:t>
            </a:r>
            <a:r>
              <a:rPr lang="en-US" sz="2800" dirty="0" smtClean="0"/>
              <a:t>catch(…)</a:t>
            </a:r>
            <a:r>
              <a:rPr lang="he-IL" sz="2800" dirty="0" smtClean="0"/>
              <a:t> תמיד יהיה אחרון</a:t>
            </a:r>
          </a:p>
          <a:p>
            <a:pPr marL="319088" indent="-319088">
              <a:buFont typeface="Wingdings" pitchFamily="2" charset="2"/>
              <a:buChar char=""/>
              <a:defRPr/>
            </a:pPr>
            <a:endParaRPr lang="he-IL" sz="2800" dirty="0" smtClean="0"/>
          </a:p>
          <a:p>
            <a:pPr>
              <a:defRPr/>
            </a:pPr>
            <a:endParaRPr lang="he-IL" sz="2800" dirty="0"/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A8659BC-D1A5-4324-9694-D5E9CD0C33CC}" type="slidenum">
              <a:rPr lang="he-IL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גלגול השגיאה</a:t>
            </a: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A8659BC-D1A5-4324-9694-D5E9CD0C33CC}" type="slidenum">
              <a:rPr lang="he-IL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28600"/>
            <a:ext cx="5757154" cy="6391275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7" name="Rectangular Callout 6"/>
          <p:cNvSpPr/>
          <p:nvPr/>
        </p:nvSpPr>
        <p:spPr>
          <a:xfrm>
            <a:off x="5638800" y="1981201"/>
            <a:ext cx="3086100" cy="685800"/>
          </a:xfrm>
          <a:prstGeom prst="wedgeRectCallout">
            <a:avLst>
              <a:gd name="adj1" fmla="val -82326"/>
              <a:gd name="adj2" fmla="val 192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e-IL" b="1" dirty="0" smtClean="0"/>
              <a:t>קטע הקוד </a:t>
            </a:r>
            <a:r>
              <a:rPr lang="he-IL" b="1" dirty="0" smtClean="0"/>
              <a:t>שעלול </a:t>
            </a:r>
            <a:r>
              <a:rPr lang="he-IL" b="1" dirty="0" smtClean="0"/>
              <a:t>לייצר </a:t>
            </a:r>
            <a:r>
              <a:rPr lang="he-IL" b="1" dirty="0" smtClean="0"/>
              <a:t>חריגה </a:t>
            </a:r>
            <a:r>
              <a:rPr lang="he-IL" b="1" dirty="0" smtClean="0"/>
              <a:t>שאנו לא מטפלים בה כאן</a:t>
            </a:r>
            <a:endParaRPr lang="he-IL" b="1" dirty="0"/>
          </a:p>
        </p:txBody>
      </p:sp>
      <p:sp>
        <p:nvSpPr>
          <p:cNvPr id="8" name="Rectangular Callout 7"/>
          <p:cNvSpPr/>
          <p:nvPr/>
        </p:nvSpPr>
        <p:spPr>
          <a:xfrm>
            <a:off x="5334000" y="838200"/>
            <a:ext cx="3390900" cy="609600"/>
          </a:xfrm>
          <a:prstGeom prst="wedgeRectCallout">
            <a:avLst>
              <a:gd name="adj1" fmla="val -84054"/>
              <a:gd name="adj2" fmla="val -830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e-IL" b="1" dirty="0" smtClean="0"/>
              <a:t>ולכן </a:t>
            </a:r>
            <a:r>
              <a:rPr lang="he-IL" b="1" u="sng" dirty="0" smtClean="0"/>
              <a:t>רצוי</a:t>
            </a:r>
            <a:r>
              <a:rPr lang="he-IL" b="1" dirty="0" smtClean="0"/>
              <a:t> להצהיר בחתימה באופן מפורש שהשיטה מייצרת חריגה</a:t>
            </a:r>
            <a:endParaRPr lang="he-IL" b="1" dirty="0"/>
          </a:p>
        </p:txBody>
      </p:sp>
      <p:sp>
        <p:nvSpPr>
          <p:cNvPr id="9" name="Rectangular Callout 8"/>
          <p:cNvSpPr/>
          <p:nvPr/>
        </p:nvSpPr>
        <p:spPr>
          <a:xfrm>
            <a:off x="5641428" y="3424236"/>
            <a:ext cx="3086100" cy="2138363"/>
          </a:xfrm>
          <a:prstGeom prst="wedgeRectCallout">
            <a:avLst>
              <a:gd name="adj1" fmla="val -129325"/>
              <a:gd name="adj2" fmla="val -867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e-IL" b="1" dirty="0" smtClean="0"/>
              <a:t>נשים לב שהיצירה נעשית בשורת החזרה ולכן,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e-IL" b="1" dirty="0" smtClean="0"/>
              <a:t>למרות שהחזרה היא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/>
              <a:t>By value</a:t>
            </a:r>
            <a:endParaRPr lang="he-IL" b="1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e-IL" b="1" dirty="0" smtClean="0"/>
              <a:t>לא נעבור  בבנאי ההעתקה</a:t>
            </a:r>
            <a:endParaRPr lang="en-US" b="1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e-IL" b="1" dirty="0" smtClean="0"/>
              <a:t>אלא רק בבנאי היצירה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4058308" y="5562599"/>
            <a:ext cx="4690241" cy="1057276"/>
          </a:xfrm>
          <a:prstGeom prst="wedgeRectCallout">
            <a:avLst>
              <a:gd name="adj1" fmla="val -37371"/>
              <a:gd name="adj2" fmla="val -248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e-IL" b="1" dirty="0" smtClean="0">
                <a:solidFill>
                  <a:schemeClr val="tx1"/>
                </a:solidFill>
              </a:rPr>
              <a:t>במקרה זה טווח החיים של האובייקט שנוצר עובר להיות הטווח של המתודה המקבלת אותו!!!!</a:t>
            </a:r>
            <a:endParaRPr lang="en-US" b="1" dirty="0" smtClean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e-IL" b="1" dirty="0" smtClean="0">
                <a:solidFill>
                  <a:schemeClr val="tx1"/>
                </a:solidFill>
              </a:rPr>
              <a:t>במקרה זה </a:t>
            </a:r>
            <a:r>
              <a:rPr lang="he-IL" b="1" dirty="0" smtClean="0">
                <a:solidFill>
                  <a:schemeClr val="tx1"/>
                </a:solidFill>
              </a:rPr>
              <a:t>בבלוק </a:t>
            </a:r>
            <a:r>
              <a:rPr lang="he-IL" b="1" dirty="0" smtClean="0">
                <a:solidFill>
                  <a:schemeClr val="tx1"/>
                </a:solidFill>
              </a:rPr>
              <a:t>של ה- </a:t>
            </a:r>
            <a:r>
              <a:rPr lang="en-US" b="1" dirty="0" smtClean="0">
                <a:solidFill>
                  <a:schemeClr val="tx1"/>
                </a:solidFill>
              </a:rPr>
              <a:t>try</a:t>
            </a:r>
            <a:r>
              <a:rPr lang="he-IL" b="1" dirty="0" smtClean="0">
                <a:solidFill>
                  <a:schemeClr val="tx1"/>
                </a:solidFill>
              </a:rPr>
              <a:t> בשורת האיתחול</a:t>
            </a:r>
            <a:endParaRPr lang="he-IL" b="1" dirty="0" smtClean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גילגול השגיאה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z="2800" dirty="0" smtClean="0"/>
              <a:t>במידה ופונקציה </a:t>
            </a:r>
            <a:r>
              <a:rPr lang="en-US" sz="2800" dirty="0" smtClean="0">
                <a:cs typeface="Arial" charset="0"/>
              </a:rPr>
              <a:t>A</a:t>
            </a:r>
            <a:r>
              <a:rPr lang="he-IL" sz="2800" dirty="0" smtClean="0"/>
              <a:t> קראה לפונקציה </a:t>
            </a:r>
            <a:r>
              <a:rPr lang="en-US" sz="2800" dirty="0" smtClean="0">
                <a:cs typeface="Arial" charset="0"/>
              </a:rPr>
              <a:t>B</a:t>
            </a:r>
            <a:r>
              <a:rPr lang="he-IL" sz="2800" dirty="0" smtClean="0"/>
              <a:t> שזרקה שגיאה, </a:t>
            </a:r>
            <a:r>
              <a:rPr lang="en-US" sz="2800" dirty="0" smtClean="0">
                <a:cs typeface="Arial" charset="0"/>
              </a:rPr>
              <a:t>A</a:t>
            </a:r>
            <a:r>
              <a:rPr lang="he-IL" sz="2800" dirty="0" smtClean="0"/>
              <a:t> אמורה לתפוס את השגיאה ולטפל בה</a:t>
            </a:r>
          </a:p>
          <a:p>
            <a:endParaRPr lang="he-IL" sz="2800" dirty="0" smtClean="0"/>
          </a:p>
          <a:p>
            <a:r>
              <a:rPr lang="he-IL" sz="2800" dirty="0" smtClean="0"/>
              <a:t>במידה ו- </a:t>
            </a:r>
            <a:r>
              <a:rPr lang="en-US" sz="2800" dirty="0" smtClean="0">
                <a:cs typeface="Arial" charset="0"/>
              </a:rPr>
              <a:t>A</a:t>
            </a:r>
            <a:r>
              <a:rPr lang="he-IL" sz="2800" dirty="0" smtClean="0"/>
              <a:t> לא תפסה את השגיאה, השגיאה תתגלגל לפונקציה אשר קראה ל- </a:t>
            </a:r>
            <a:r>
              <a:rPr lang="en-US" sz="2800" dirty="0" smtClean="0">
                <a:cs typeface="Arial" charset="0"/>
              </a:rPr>
              <a:t>A</a:t>
            </a:r>
            <a:r>
              <a:rPr lang="he-IL" sz="2800" dirty="0" smtClean="0"/>
              <a:t> וכן הלאה, עד אשר השגיאה תתפס</a:t>
            </a:r>
          </a:p>
          <a:p>
            <a:endParaRPr lang="he-IL" sz="2800" dirty="0" smtClean="0"/>
          </a:p>
          <a:p>
            <a:r>
              <a:rPr lang="he-IL" sz="2800" dirty="0" smtClean="0"/>
              <a:t>במידה והשגיאה לא נתפסה ב- </a:t>
            </a:r>
            <a:r>
              <a:rPr lang="en-US" sz="2800" dirty="0" smtClean="0">
                <a:cs typeface="Arial" charset="0"/>
              </a:rPr>
              <a:t>main</a:t>
            </a:r>
            <a:r>
              <a:rPr lang="he-IL" sz="2800" dirty="0" smtClean="0"/>
              <a:t> התוכנית תעוף</a:t>
            </a:r>
          </a:p>
          <a:p>
            <a:pPr lvl="1"/>
            <a:r>
              <a:rPr lang="he-IL" sz="2800" dirty="0" smtClean="0"/>
              <a:t>למעשה תקרא פונקצית הספריה </a:t>
            </a:r>
            <a:r>
              <a:rPr lang="en-US" sz="2800" dirty="0" smtClean="0">
                <a:cs typeface="Arial" charset="0"/>
              </a:rPr>
              <a:t>abort</a:t>
            </a:r>
            <a:r>
              <a:rPr lang="he-IL" sz="2800" dirty="0" smtClean="0"/>
              <a:t> שתעיף את התוכנית עם הודעה מתאימה</a:t>
            </a:r>
          </a:p>
          <a:p>
            <a:endParaRPr lang="he-IL" sz="2800" dirty="0" smtClean="0"/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461824-222C-4D9A-882F-CB53CAF4775C}" type="slidenum">
              <a:rPr lang="he-IL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855788"/>
            <a:ext cx="6477000" cy="4830762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235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טיפול בשגיאות בתוך בנאים</a:t>
            </a:r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4B3B205-C8C9-44B9-BF8C-738BE0C9FD9D}" type="slidenum">
              <a:rPr lang="he-IL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23558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52400" y="1143000"/>
            <a:ext cx="8686800" cy="533400"/>
          </a:xfrm>
          <a:solidFill>
            <a:schemeClr val="bg1"/>
          </a:solidFill>
        </p:spPr>
        <p:txBody>
          <a:bodyPr/>
          <a:lstStyle/>
          <a:p>
            <a:r>
              <a:rPr lang="he-IL" smtClean="0"/>
              <a:t>באם זרקנו שגיאה מתוך </a:t>
            </a:r>
            <a:r>
              <a:rPr lang="en-US" smtClean="0">
                <a:cs typeface="Arial" charset="0"/>
              </a:rPr>
              <a:t>c’tor</a:t>
            </a:r>
            <a:r>
              <a:rPr lang="he-IL" smtClean="0"/>
              <a:t> במחלקה, לא יופעל ה- </a:t>
            </a:r>
            <a:r>
              <a:rPr lang="en-US" smtClean="0">
                <a:cs typeface="Arial" charset="0"/>
              </a:rPr>
              <a:t>d’tor</a:t>
            </a:r>
            <a:r>
              <a:rPr lang="he-IL" smtClean="0"/>
              <a:t>!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895600" y="1600200"/>
            <a:ext cx="5943600" cy="1143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47688" lvl="1" indent="-22860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/>
            </a:pPr>
            <a:r>
              <a:rPr lang="he-IL" sz="2400" dirty="0">
                <a:solidFill>
                  <a:srgbClr val="009900"/>
                </a:solidFill>
                <a:latin typeface="+mn-lt"/>
                <a:cs typeface="+mn-cs"/>
              </a:rPr>
              <a:t>לכן באחריותנו לפני זריקת השגיאה לשחרר משאבים שהוקצו </a:t>
            </a:r>
            <a:r>
              <a:rPr lang="he-IL" sz="2400" dirty="0">
                <a:latin typeface="+mn-lt"/>
                <a:cs typeface="+mn-cs"/>
              </a:rPr>
              <a:t>(שחרור הקצאות דינאמיות, סגירת קבצים וכד')</a:t>
            </a:r>
          </a:p>
          <a:p>
            <a:pPr marL="273050" indent="-273050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endParaRPr lang="he-IL" sz="2600" dirty="0">
              <a:latin typeface="+mn-lt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47800" y="4191000"/>
            <a:ext cx="4724400" cy="4572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דוגמא מעבר ב- </a:t>
            </a:r>
            <a:r>
              <a:rPr lang="en-US" smtClean="0">
                <a:cs typeface="Arial" charset="0"/>
              </a:rPr>
              <a:t>d’tor</a:t>
            </a:r>
            <a:r>
              <a:rPr lang="he-IL" smtClean="0"/>
              <a:t>'ים ב- </a:t>
            </a:r>
            <a:r>
              <a:rPr lang="en-US" smtClean="0">
                <a:cs typeface="Arial" charset="0"/>
              </a:rPr>
              <a:t>main</a:t>
            </a:r>
            <a:endParaRPr lang="he-IL" smtClean="0"/>
          </a:p>
        </p:txBody>
      </p:sp>
      <p:sp>
        <p:nvSpPr>
          <p:cNvPr id="24579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48CFF5-6A72-4B7C-B792-08C5267F0850}" type="slidenum">
              <a:rPr lang="he-IL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2458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354263"/>
            <a:ext cx="4495800" cy="4246562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8" name="Rectangular Callout 7"/>
          <p:cNvSpPr/>
          <p:nvPr/>
        </p:nvSpPr>
        <p:spPr>
          <a:xfrm>
            <a:off x="6096000" y="4171950"/>
            <a:ext cx="2857500" cy="1162050"/>
          </a:xfrm>
          <a:prstGeom prst="wedgeRectCallout">
            <a:avLst>
              <a:gd name="adj1" fmla="val -225658"/>
              <a:gd name="adj2" fmla="val 67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e-IL" b="1" dirty="0"/>
              <a:t>יציאה מבלוק ה- </a:t>
            </a:r>
            <a:r>
              <a:rPr lang="en-US" b="1" dirty="0"/>
              <a:t>try</a:t>
            </a:r>
            <a:r>
              <a:rPr lang="he-IL" b="1" dirty="0"/>
              <a:t> ולכן הריסה של המשתנים שהוגדרו בו בהצלחה עד </a:t>
            </a:r>
            <a:r>
              <a:rPr lang="he-IL" b="1" dirty="0" smtClean="0"/>
              <a:t>כה לפני הכניסה ל-</a:t>
            </a:r>
            <a:r>
              <a:rPr lang="en-US" b="1" dirty="0" smtClean="0"/>
              <a:t>catch</a:t>
            </a:r>
            <a:endParaRPr lang="he-IL" b="1" dirty="0"/>
          </a:p>
        </p:txBody>
      </p:sp>
      <p:sp>
        <p:nvSpPr>
          <p:cNvPr id="9" name="Rectangular Callout 8"/>
          <p:cNvSpPr/>
          <p:nvPr/>
        </p:nvSpPr>
        <p:spPr>
          <a:xfrm>
            <a:off x="6096000" y="5605463"/>
            <a:ext cx="2857500" cy="490537"/>
          </a:xfrm>
          <a:prstGeom prst="wedgeRectCallout">
            <a:avLst>
              <a:gd name="adj1" fmla="val -141503"/>
              <a:gd name="adj2" fmla="val -597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e-IL" b="1" dirty="0"/>
              <a:t>הדפסה מה- </a:t>
            </a:r>
            <a:r>
              <a:rPr lang="en-US" b="1" dirty="0"/>
              <a:t>catch</a:t>
            </a:r>
            <a:r>
              <a:rPr lang="he-IL" b="1" dirty="0"/>
              <a:t> עבור </a:t>
            </a:r>
            <a:r>
              <a:rPr lang="en-US" b="1" dirty="0"/>
              <a:t>e2</a:t>
            </a:r>
            <a:endParaRPr lang="he-IL" b="1" dirty="0"/>
          </a:p>
        </p:txBody>
      </p:sp>
      <p:sp>
        <p:nvSpPr>
          <p:cNvPr id="10" name="Rectangular Callout 9"/>
          <p:cNvSpPr/>
          <p:nvPr/>
        </p:nvSpPr>
        <p:spPr>
          <a:xfrm>
            <a:off x="6096000" y="3581400"/>
            <a:ext cx="1857375" cy="428625"/>
          </a:xfrm>
          <a:prstGeom prst="wedgeRectCallout">
            <a:avLst>
              <a:gd name="adj1" fmla="val -146009"/>
              <a:gd name="adj2" fmla="val 1397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e3</a:t>
            </a:r>
            <a:r>
              <a:rPr lang="he-IL" b="1" dirty="0"/>
              <a:t> כלל לא נוצר..</a:t>
            </a:r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3200" y="1752600"/>
            <a:ext cx="598805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שגיאות בבנאים בהורשה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dirty="0" smtClean="0"/>
              <a:t>באם נזרקה שגיאה מ- </a:t>
            </a:r>
            <a:r>
              <a:rPr lang="en-US" dirty="0" err="1" smtClean="0">
                <a:cs typeface="Arial" charset="0"/>
              </a:rPr>
              <a:t>c’tor</a:t>
            </a:r>
            <a:r>
              <a:rPr lang="he-IL" dirty="0" smtClean="0"/>
              <a:t> של מחלקה יורשת, כן יופעל ה- </a:t>
            </a:r>
            <a:r>
              <a:rPr lang="en-US" dirty="0" err="1" smtClean="0">
                <a:cs typeface="Arial" charset="0"/>
              </a:rPr>
              <a:t>d’tor</a:t>
            </a:r>
            <a:r>
              <a:rPr lang="he-IL" dirty="0" smtClean="0"/>
              <a:t> של מחלקת הבסיס, מאחר וה- </a:t>
            </a:r>
            <a:r>
              <a:rPr lang="en-US" dirty="0" err="1" smtClean="0">
                <a:cs typeface="Arial" charset="0"/>
              </a:rPr>
              <a:t>c’tor</a:t>
            </a:r>
            <a:r>
              <a:rPr lang="he-IL" dirty="0" smtClean="0"/>
              <a:t> של הבסיס כבר סיים את פעולתו</a:t>
            </a:r>
          </a:p>
          <a:p>
            <a:endParaRPr lang="he-IL" dirty="0" smtClean="0"/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606E32-D2C7-4A70-A88E-77A8C2E82AE8}" type="slidenum">
              <a:rPr lang="he-IL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2667000"/>
            <a:ext cx="4008438" cy="119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667000"/>
            <a:ext cx="3733800" cy="410368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2560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0" y="4114800"/>
            <a:ext cx="3236913" cy="26543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דוגמאת מחלקה ללא שימוש בחריגות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Keren Kalif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521931-5F50-488E-AE69-2112390A87FD}" type="slidenum">
              <a:rPr lang="he-IL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14400"/>
            <a:ext cx="6248400" cy="5676464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6" name="Rectangular Callout 5"/>
          <p:cNvSpPr/>
          <p:nvPr/>
        </p:nvSpPr>
        <p:spPr>
          <a:xfrm>
            <a:off x="6629400" y="1581807"/>
            <a:ext cx="2362200" cy="1219200"/>
          </a:xfrm>
          <a:prstGeom prst="wedgeRectCallout">
            <a:avLst>
              <a:gd name="adj1" fmla="val -115976"/>
              <a:gd name="adj2" fmla="val 233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e-IL" b="1" dirty="0" smtClean="0"/>
              <a:t>נשים לב לתחביר המאתחל בתוך המחלקה </a:t>
            </a:r>
            <a:r>
              <a:rPr lang="he-IL" b="1" dirty="0" smtClean="0"/>
              <a:t>משתנה </a:t>
            </a:r>
            <a:r>
              <a:rPr lang="he-IL" b="1" dirty="0" smtClean="0"/>
              <a:t>סטטי </a:t>
            </a:r>
            <a:r>
              <a:rPr lang="he-IL" b="1" u="sng" dirty="0" smtClean="0"/>
              <a:t>קבוע</a:t>
            </a:r>
            <a:r>
              <a:rPr lang="he-IL" b="1" dirty="0" smtClean="0"/>
              <a:t> !</a:t>
            </a:r>
            <a:endParaRPr lang="he-IL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ביחידה זו נלמד: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endParaRPr lang="he-IL" sz="3200" smtClean="0"/>
          </a:p>
          <a:p>
            <a:r>
              <a:rPr lang="he-IL" sz="3200" smtClean="0"/>
              <a:t>מוטיבציה לטיפול בשגיאות</a:t>
            </a:r>
          </a:p>
          <a:p>
            <a:r>
              <a:rPr lang="he-IL" sz="3200" smtClean="0"/>
              <a:t>המנגנון לטיפול בשגיאות</a:t>
            </a:r>
          </a:p>
          <a:p>
            <a:r>
              <a:rPr lang="he-IL" sz="3200" smtClean="0"/>
              <a:t>גילגול שגיאות</a:t>
            </a:r>
          </a:p>
          <a:p>
            <a:r>
              <a:rPr lang="he-IL" sz="3200" smtClean="0"/>
              <a:t>שגיאות ובנאים</a:t>
            </a:r>
          </a:p>
          <a:p>
            <a:r>
              <a:rPr lang="he-IL" sz="3200" smtClean="0"/>
              <a:t>יצירת אובייקטי שגיאה</a:t>
            </a:r>
          </a:p>
          <a:p>
            <a:r>
              <a:rPr lang="he-IL" sz="3200" smtClean="0"/>
              <a:t>הפונקציה </a:t>
            </a:r>
            <a:r>
              <a:rPr lang="en-US" sz="3200" smtClean="0"/>
              <a:t>terminate</a:t>
            </a:r>
            <a:endParaRPr lang="he-IL" sz="3200" smtClean="0"/>
          </a:p>
          <a:p>
            <a:endParaRPr lang="he-IL" sz="3200" smtClean="0"/>
          </a:p>
          <a:p>
            <a:endParaRPr lang="he-IL" sz="3200" smtClean="0"/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3422DA-0CAD-466D-882A-6F9E058099BB}" type="slidenum">
              <a:rPr lang="he-IL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Keren Kalif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521931-5F50-488E-AE69-2112390A87FD}" type="slidenum">
              <a:rPr lang="he-IL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"/>
            <a:ext cx="6477000" cy="6477000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00" y="304800"/>
            <a:ext cx="4800600" cy="609600"/>
          </a:xfrm>
          <a:solidFill>
            <a:schemeClr val="bg1"/>
          </a:solidFill>
        </p:spPr>
        <p:txBody>
          <a:bodyPr/>
          <a:lstStyle/>
          <a:p>
            <a:r>
              <a:rPr lang="he-IL" dirty="0" smtClean="0"/>
              <a:t>דוגמאת ה- </a:t>
            </a:r>
            <a:r>
              <a:rPr lang="en-US" dirty="0" smtClean="0"/>
              <a:t>main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Keren Kalif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521931-5F50-488E-AE69-2112390A87FD}" type="slidenum">
              <a:rPr lang="he-IL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14458"/>
            <a:ext cx="5791200" cy="6405418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0" y="457200"/>
            <a:ext cx="4419600" cy="1295400"/>
          </a:xfrm>
          <a:solidFill>
            <a:schemeClr val="bg1"/>
          </a:solidFill>
        </p:spPr>
        <p:txBody>
          <a:bodyPr/>
          <a:lstStyle/>
          <a:p>
            <a:r>
              <a:rPr lang="he-IL" dirty="0" smtClean="0"/>
              <a:t>דוגמאת מחלקה עם שימוש בחריגות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Keren Kalif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521931-5F50-488E-AE69-2112390A87FD}" type="slidenum">
              <a:rPr lang="he-IL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00" y="304800"/>
            <a:ext cx="4800600" cy="609600"/>
          </a:xfrm>
          <a:solidFill>
            <a:schemeClr val="bg1"/>
          </a:solidFill>
        </p:spPr>
        <p:txBody>
          <a:bodyPr/>
          <a:lstStyle/>
          <a:p>
            <a:r>
              <a:rPr lang="he-IL" dirty="0" smtClean="0"/>
              <a:t>דוגמאת ה- </a:t>
            </a:r>
            <a:r>
              <a:rPr lang="en-US" dirty="0" smtClean="0"/>
              <a:t>main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19200"/>
            <a:ext cx="6934200" cy="4550082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זריקת אובייקטים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z="2800" dirty="0" smtClean="0"/>
              <a:t>עד כה זרקנו מפונקציות רק משתנים מטיפוסים בסיסיים</a:t>
            </a:r>
          </a:p>
          <a:p>
            <a:r>
              <a:rPr lang="he-IL" sz="2800" dirty="0" smtClean="0"/>
              <a:t>ניתן גם לזרוק אובייקטים</a:t>
            </a:r>
          </a:p>
          <a:p>
            <a:r>
              <a:rPr lang="he-IL" sz="2800" dirty="0" smtClean="0"/>
              <a:t>היתרון הוא ש- </a:t>
            </a:r>
            <a:r>
              <a:rPr lang="en-US" sz="2800" dirty="0" smtClean="0">
                <a:cs typeface="Arial" charset="0"/>
              </a:rPr>
              <a:t>catch </a:t>
            </a:r>
            <a:r>
              <a:rPr lang="he-IL" sz="2800" dirty="0" smtClean="0"/>
              <a:t> ל- </a:t>
            </a:r>
            <a:r>
              <a:rPr lang="en-US" sz="2800" dirty="0" smtClean="0">
                <a:cs typeface="Arial" charset="0"/>
              </a:rPr>
              <a:t>reference</a:t>
            </a:r>
            <a:r>
              <a:rPr lang="he-IL" sz="2800" dirty="0" smtClean="0"/>
              <a:t> למחלקת בסיס כן יתפוס אובייקטים מטיפוסי יורשים</a:t>
            </a:r>
          </a:p>
          <a:p>
            <a:r>
              <a:rPr lang="he-IL" sz="2800" dirty="0" smtClean="0"/>
              <a:t>בעזרת מנגנון הפולימורפיזם נוכל להדפיס הודעה מתאימה</a:t>
            </a:r>
          </a:p>
          <a:p>
            <a:endParaRPr lang="he-IL" sz="2800" dirty="0" smtClean="0"/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3855931-37B7-4C9B-B0BC-55B446396108}" type="slidenum">
              <a:rPr lang="he-IL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-228600" y="228600"/>
            <a:ext cx="3352800" cy="1143000"/>
          </a:xfrm>
        </p:spPr>
        <p:txBody>
          <a:bodyPr/>
          <a:lstStyle/>
          <a:p>
            <a:r>
              <a:rPr lang="he-IL" smtClean="0"/>
              <a:t>דוגמא לזריקת אובייקטים</a:t>
            </a:r>
          </a:p>
        </p:txBody>
      </p:sp>
      <p:sp>
        <p:nvSpPr>
          <p:cNvPr id="27651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A9076C-8656-44C9-87BD-DAA5CBFD8F58}" type="slidenum">
              <a:rPr lang="he-IL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27653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301875"/>
            <a:ext cx="6667500" cy="44037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7654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228600"/>
            <a:ext cx="5757863" cy="36544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765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29175" y="4786313"/>
            <a:ext cx="41719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6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10125" y="5824538"/>
            <a:ext cx="41910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ular Callout 8"/>
          <p:cNvSpPr/>
          <p:nvPr/>
        </p:nvSpPr>
        <p:spPr>
          <a:xfrm>
            <a:off x="6400800" y="3200400"/>
            <a:ext cx="2362200" cy="381000"/>
          </a:xfrm>
          <a:prstGeom prst="wedgeRectCallout">
            <a:avLst>
              <a:gd name="adj1" fmla="val -63159"/>
              <a:gd name="adj2" fmla="val -833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/>
              <a:t>reference</a:t>
            </a:r>
            <a:endParaRPr lang="he-IL" b="1" dirty="0"/>
          </a:p>
        </p:txBody>
      </p:sp>
      <p:sp>
        <p:nvSpPr>
          <p:cNvPr id="10" name="Rectangular Callout 9"/>
          <p:cNvSpPr/>
          <p:nvPr/>
        </p:nvSpPr>
        <p:spPr>
          <a:xfrm>
            <a:off x="-3810000" y="4267200"/>
            <a:ext cx="2362200" cy="709613"/>
          </a:xfrm>
          <a:prstGeom prst="wedgeRectCallout">
            <a:avLst>
              <a:gd name="adj1" fmla="val 132967"/>
              <a:gd name="adj2" fmla="val 381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e-IL" b="1" dirty="0" smtClean="0"/>
              <a:t>דריסת המתודה הוירטואלית שבאב</a:t>
            </a:r>
            <a:endParaRPr lang="he-IL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419600"/>
            <a:ext cx="8609013" cy="2057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8675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7315200" y="6324600"/>
            <a:ext cx="1447800" cy="381000"/>
          </a:xfrm>
          <a:solidFill>
            <a:schemeClr val="bg1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CBB13A-35A0-4E66-97A3-53764C664D31}" type="slidenum">
              <a:rPr lang="he-IL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2867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273300"/>
            <a:ext cx="7224713" cy="20701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8678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306388"/>
            <a:ext cx="5486400" cy="19034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8679" name="Title 1"/>
          <p:cNvSpPr>
            <a:spLocks noGrp="1"/>
          </p:cNvSpPr>
          <p:nvPr>
            <p:ph type="title"/>
          </p:nvPr>
        </p:nvSpPr>
        <p:spPr>
          <a:xfrm>
            <a:off x="2895600" y="228600"/>
            <a:ext cx="5943600" cy="685800"/>
          </a:xfrm>
          <a:solidFill>
            <a:schemeClr val="bg1"/>
          </a:solidFill>
        </p:spPr>
        <p:txBody>
          <a:bodyPr/>
          <a:lstStyle/>
          <a:p>
            <a:r>
              <a:rPr lang="he-IL" smtClean="0"/>
              <a:t>דוגמא לזריקת אובייקטים (1)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6211888" cy="45545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2151063"/>
            <a:ext cx="3609975" cy="45545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970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EE3AB87-0ACB-4CAB-B07F-EFB83608516F}" type="slidenum">
              <a:rPr lang="he-IL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29702" name="Title 1"/>
          <p:cNvSpPr>
            <a:spLocks noGrp="1"/>
          </p:cNvSpPr>
          <p:nvPr>
            <p:ph type="title"/>
          </p:nvPr>
        </p:nvSpPr>
        <p:spPr>
          <a:xfrm>
            <a:off x="2895600" y="304800"/>
            <a:ext cx="5943600" cy="609600"/>
          </a:xfrm>
          <a:solidFill>
            <a:schemeClr val="bg1"/>
          </a:solidFill>
        </p:spPr>
        <p:txBody>
          <a:bodyPr/>
          <a:lstStyle/>
          <a:p>
            <a:r>
              <a:rPr lang="he-IL" smtClean="0"/>
              <a:t>דוגמא לזריקת אובייקטים (2)</a:t>
            </a:r>
          </a:p>
        </p:txBody>
      </p:sp>
      <p:pic>
        <p:nvPicPr>
          <p:cNvPr id="2970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4343400"/>
            <a:ext cx="35433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4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50" y="5181600"/>
            <a:ext cx="48958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5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200" y="6019800"/>
            <a:ext cx="84582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זהירות!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Keren Kalif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521931-5F50-488E-AE69-2112390A87FD}" type="slidenum">
              <a:rPr lang="he-IL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6" name="Picture 3" descr="C:\Data\Dropbox\לסנכרן\Teaching\בדיחות מתכנתים\excepti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799"/>
            <a:ext cx="6172200" cy="63082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הפונקציה </a:t>
            </a:r>
            <a:r>
              <a:rPr lang="en-US" smtClean="0"/>
              <a:t>terminate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0" y="1143000"/>
            <a:ext cx="8839200" cy="5181600"/>
          </a:xfrm>
        </p:spPr>
        <p:txBody>
          <a:bodyPr/>
          <a:lstStyle/>
          <a:p>
            <a:r>
              <a:rPr lang="he-IL" dirty="0" smtClean="0"/>
              <a:t>כאשר נזרקת חריגה </a:t>
            </a:r>
            <a:r>
              <a:rPr lang="he-IL" b="1" u="sng" dirty="0" smtClean="0"/>
              <a:t>שלא מטופלת</a:t>
            </a:r>
            <a:r>
              <a:rPr lang="he-IL" b="1" dirty="0" smtClean="0"/>
              <a:t> </a:t>
            </a:r>
            <a:r>
              <a:rPr lang="he-IL" dirty="0" smtClean="0"/>
              <a:t>מופעלת פונקציית המערכת </a:t>
            </a:r>
            <a:r>
              <a:rPr lang="en-US" dirty="0" smtClean="0"/>
              <a:t>terminate</a:t>
            </a:r>
            <a:r>
              <a:rPr lang="he-IL" dirty="0" smtClean="0"/>
              <a:t> המסיימת את התוכנית, המוגדרת בספריה  </a:t>
            </a:r>
            <a:r>
              <a:rPr lang="en-US" dirty="0" smtClean="0"/>
              <a:t>exception</a:t>
            </a:r>
            <a:endParaRPr lang="he-IL" dirty="0" smtClean="0"/>
          </a:p>
          <a:p>
            <a:endParaRPr lang="en-US" dirty="0" smtClean="0"/>
          </a:p>
        </p:txBody>
      </p:sp>
      <p:sp>
        <p:nvSpPr>
          <p:cNvPr id="3072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8D34D34-68B1-47E0-9287-8DE614442B29}" type="slidenum">
              <a:rPr lang="he-IL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307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179638"/>
            <a:ext cx="5105400" cy="4481512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7" name="Rectangular Callout 6"/>
          <p:cNvSpPr/>
          <p:nvPr/>
        </p:nvSpPr>
        <p:spPr>
          <a:xfrm>
            <a:off x="5257800" y="2209800"/>
            <a:ext cx="3505200" cy="533400"/>
          </a:xfrm>
          <a:prstGeom prst="wedgeRectCallout">
            <a:avLst>
              <a:gd name="adj1" fmla="val -71495"/>
              <a:gd name="adj2" fmla="val 475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e-IL" b="1" dirty="0"/>
              <a:t>זריקת מחרוזת, וב- </a:t>
            </a:r>
            <a:r>
              <a:rPr lang="en-US" b="1" dirty="0"/>
              <a:t>main</a:t>
            </a:r>
            <a:r>
              <a:rPr lang="he-IL" b="1" dirty="0"/>
              <a:t> אין טיפול בחריגות מטיפוס מחרוזת</a:t>
            </a:r>
            <a:endParaRPr lang="en-US" b="1" dirty="0"/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3016250"/>
            <a:ext cx="5334000" cy="260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4038600" y="4191000"/>
            <a:ext cx="4419600" cy="3810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9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 2015 community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62000"/>
            <a:ext cx="8678370" cy="58674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Keren Kalif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521931-5F50-488E-AE69-2112390A87FD}" type="slidenum">
              <a:rPr lang="he-IL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14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he-IL" dirty="0" smtClean="0"/>
              <a:t>טיפול בחריגות</a:t>
            </a: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A8659BC-D1A5-4324-9694-D5E9CD0C33CC}" type="slidenum">
              <a:rPr lang="he-IL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902174"/>
            <a:ext cx="6400800" cy="5708176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276600" y="533400"/>
            <a:ext cx="563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73050" lvl="8" indent="-273050" algn="r" rtl="1" fontAlgn="base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r>
              <a:rPr lang="he-IL" sz="2000" b="1" dirty="0" smtClean="0">
                <a:latin typeface="Arial" pitchFamily="34" charset="0"/>
                <a:cs typeface="Arial" pitchFamily="34" charset="0"/>
              </a:rPr>
              <a:t>עד היום:</a:t>
            </a:r>
          </a:p>
          <a:p>
            <a:pPr marL="273050" lvl="8" indent="-273050" algn="r" rtl="1" fontAlgn="base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r>
              <a:rPr lang="he-IL" sz="2000" b="1" dirty="0" smtClean="0">
                <a:latin typeface="Arial" pitchFamily="34" charset="0"/>
                <a:cs typeface="Arial" pitchFamily="34" charset="0"/>
              </a:rPr>
              <a:t>הנחנו שהקלט שלנו תקין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b="1" dirty="0" smtClean="0">
                <a:latin typeface="Arial" pitchFamily="34" charset="0"/>
                <a:cs typeface="Arial" pitchFamily="34" charset="0"/>
              </a:rPr>
            </a:br>
            <a:r>
              <a:rPr lang="he-IL" sz="2000" b="1" dirty="0" smtClean="0">
                <a:latin typeface="Arial" pitchFamily="34" charset="0"/>
                <a:cs typeface="Arial" pitchFamily="34" charset="0"/>
              </a:rPr>
              <a:t>או שטיפלנו בשגיאות לוגיות אפשריות בצורה יזומה</a:t>
            </a:r>
            <a:endParaRPr lang="he-IL" sz="2000" b="1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2362199"/>
            <a:ext cx="3200400" cy="1553135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43400" y="4191000"/>
            <a:ext cx="4600575" cy="769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5943600" y="5181600"/>
            <a:ext cx="2971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73050" lvl="8" indent="-273050" algn="ctr" rtl="1" fontAlgn="base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r>
              <a:rPr lang="he-IL" sz="2000" b="1" dirty="0" smtClean="0">
                <a:latin typeface="Arial" pitchFamily="34" charset="0"/>
                <a:cs typeface="Arial" pitchFamily="34" charset="0"/>
              </a:rPr>
              <a:t>הקוד המטפל בלוגיקה ובשגיאות מעורבב ביחד</a:t>
            </a:r>
            <a:endParaRPr lang="he-IL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דריסת </a:t>
            </a:r>
            <a:r>
              <a:rPr lang="en-US" smtClean="0"/>
              <a:t>terminate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0" y="1143000"/>
            <a:ext cx="8839200" cy="5181600"/>
          </a:xfrm>
        </p:spPr>
        <p:txBody>
          <a:bodyPr/>
          <a:lstStyle/>
          <a:p>
            <a:r>
              <a:rPr lang="he-IL" smtClean="0"/>
              <a:t>כדי שהתוכנית לא תעוף עם חלון שגיאה, ניתן לדרוס את הפונקציה </a:t>
            </a:r>
            <a:r>
              <a:rPr lang="en-US" smtClean="0"/>
              <a:t>terminate</a:t>
            </a:r>
            <a:r>
              <a:rPr lang="he-IL" smtClean="0"/>
              <a:t>, ובה לדאוג שיבוצע קטע קוד שלנו, שבסופו נצא מהתוכנית</a:t>
            </a:r>
            <a:endParaRPr lang="en-US" smtClean="0"/>
          </a:p>
        </p:txBody>
      </p:sp>
      <p:sp>
        <p:nvSpPr>
          <p:cNvPr id="3174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C023156-2831-4709-908D-3158C85F1561}" type="slidenum">
              <a:rPr lang="he-IL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317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438" y="2209800"/>
            <a:ext cx="5516562" cy="44704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7" name="Rectangular Callout 6"/>
          <p:cNvSpPr/>
          <p:nvPr/>
        </p:nvSpPr>
        <p:spPr>
          <a:xfrm>
            <a:off x="3810000" y="3810000"/>
            <a:ext cx="3505200" cy="762000"/>
          </a:xfrm>
          <a:prstGeom prst="wedgeRectCallout">
            <a:avLst>
              <a:gd name="adj1" fmla="val -71495"/>
              <a:gd name="adj2" fmla="val 475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e-IL" b="1" dirty="0"/>
              <a:t>דריסת הפונקציה </a:t>
            </a:r>
            <a:r>
              <a:rPr lang="en-US" b="1" dirty="0"/>
              <a:t>terminate</a:t>
            </a:r>
            <a:r>
              <a:rPr lang="he-IL" b="1" dirty="0"/>
              <a:t> עם הפונקציה שלנו, שחייבת לקבל ולהחזיר </a:t>
            </a:r>
            <a:r>
              <a:rPr lang="en-US" b="1" dirty="0"/>
              <a:t>void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5410200" y="2819400"/>
            <a:ext cx="3276600" cy="609600"/>
          </a:xfrm>
          <a:prstGeom prst="wedgeRectCallout">
            <a:avLst>
              <a:gd name="adj1" fmla="val -173821"/>
              <a:gd name="adj2" fmla="val -415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e-IL" b="1" dirty="0"/>
              <a:t>יציאה מהתוכנית בסיום הפונקציה הדורסת את </a:t>
            </a:r>
            <a:r>
              <a:rPr lang="en-US" b="1" dirty="0"/>
              <a:t>terminate</a:t>
            </a:r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4876800"/>
            <a:ext cx="6445250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algn="r"/>
            <a:r>
              <a:rPr lang="he-IL" smtClean="0"/>
              <a:t>ביחידה זו למדנו: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AC4A7A3E-696D-4A3F-938B-01A53C9FC693}" type="slidenum">
              <a:rPr lang="he-IL"/>
              <a:pPr>
                <a:defRPr/>
              </a:pPr>
              <a:t>31</a:t>
            </a:fld>
            <a:endParaRPr lang="he-IL"/>
          </a:p>
        </p:txBody>
      </p:sp>
      <p:sp>
        <p:nvSpPr>
          <p:cNvPr id="32772" name="Content Placeholder 3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he-IL" sz="3200" dirty="0" smtClean="0"/>
              <a:t>מוטיבציה לטיפול בשגיאות</a:t>
            </a:r>
          </a:p>
          <a:p>
            <a:r>
              <a:rPr lang="he-IL" sz="3200" dirty="0" smtClean="0"/>
              <a:t>המנגנון לטיפול בשגיאות</a:t>
            </a:r>
          </a:p>
          <a:p>
            <a:r>
              <a:rPr lang="he-IL" sz="3200" dirty="0" smtClean="0"/>
              <a:t>גילגול שגיאות</a:t>
            </a:r>
          </a:p>
          <a:p>
            <a:r>
              <a:rPr lang="he-IL" sz="3200" dirty="0" smtClean="0"/>
              <a:t>שגיאות ובנאים</a:t>
            </a:r>
          </a:p>
          <a:p>
            <a:r>
              <a:rPr lang="he-IL" sz="3200" dirty="0" smtClean="0"/>
              <a:t>יצירת אובייקטי שגיאה</a:t>
            </a:r>
          </a:p>
          <a:p>
            <a:r>
              <a:rPr lang="he-IL" sz="3200" dirty="0" smtClean="0"/>
              <a:t>הפונקציה </a:t>
            </a:r>
            <a:r>
              <a:rPr lang="en-US" sz="3200" dirty="0" smtClean="0"/>
              <a:t>terminate</a:t>
            </a:r>
            <a:endParaRPr lang="he-IL" sz="3200" dirty="0" smtClean="0"/>
          </a:p>
          <a:p>
            <a:endParaRPr lang="he-IL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טיפול בשגיאות - מוטיבציה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0" y="1143000"/>
            <a:ext cx="8839200" cy="5181600"/>
          </a:xfrm>
        </p:spPr>
        <p:txBody>
          <a:bodyPr/>
          <a:lstStyle/>
          <a:p>
            <a:pPr marL="365125" indent="-365125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he-IL" sz="2500" dirty="0" smtClean="0"/>
              <a:t>במהלך התוכנית יכולות להיות שגיאות לוגיות שנרצה לטפל בהן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he-IL" sz="2500" dirty="0" smtClean="0"/>
              <a:t>למשל: אתחול אובייקט שעון עם ערכי דקות או שעות שאינם בטווח</a:t>
            </a:r>
          </a:p>
          <a:p>
            <a:pPr lvl="2" fontAlgn="auto">
              <a:spcAft>
                <a:spcPts val="0"/>
              </a:spcAft>
              <a:buFont typeface="Wingdings"/>
              <a:buChar char=""/>
              <a:defRPr/>
            </a:pPr>
            <a:r>
              <a:rPr lang="he-IL" sz="2500" dirty="0" smtClean="0"/>
              <a:t>עד היום, הדפסנו הודעת שגיאה ושמנו ערך </a:t>
            </a:r>
            <a:r>
              <a:rPr lang="en-US" sz="2500" dirty="0" smtClean="0"/>
              <a:t>dummy</a:t>
            </a:r>
            <a:r>
              <a:rPr lang="he-IL" sz="2500" dirty="0" smtClean="0"/>
              <a:t> </a:t>
            </a:r>
          </a:p>
          <a:p>
            <a:pPr lvl="2" fontAlgn="auto">
              <a:spcAft>
                <a:spcPts val="0"/>
              </a:spcAft>
              <a:buFont typeface="Wingdings"/>
              <a:buChar char=""/>
              <a:defRPr/>
            </a:pPr>
            <a:r>
              <a:rPr lang="he-IL" sz="2500" dirty="0" smtClean="0"/>
              <a:t>היינו רוצים במקרה כזה להפסיק את </a:t>
            </a:r>
            <a:r>
              <a:rPr lang="he-IL" sz="2500" u="sng" dirty="0" smtClean="0"/>
              <a:t>זרימת התוכנית</a:t>
            </a:r>
            <a:r>
              <a:rPr lang="he-IL" sz="2500" dirty="0" smtClean="0"/>
              <a:t> עד תיקון הטעות</a:t>
            </a:r>
          </a:p>
          <a:p>
            <a:pPr marL="365125" indent="-365125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he-IL" sz="2500" dirty="0" smtClean="0"/>
              <a:t>היו מקרים בהן פונקציות החזירו ערך שהעיד על שגיאה והתמודדנו עם הערך המוחזר 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he-IL" sz="2500" dirty="0" smtClean="0"/>
              <a:t>לא תמיד פונקציה יכולה להחזיר ערך: למשל פונקציה המבצעת חלוקה, איזה ערך תחזיר כאשר המכנה הוא 0 ?</a:t>
            </a:r>
          </a:p>
          <a:p>
            <a:pPr marL="365760" lvl="1" indent="0" fontAlgn="auto">
              <a:spcAft>
                <a:spcPts val="0"/>
              </a:spcAft>
              <a:buNone/>
              <a:defRPr/>
            </a:pPr>
            <a:r>
              <a:rPr lang="he-IL" sz="2500" dirty="0"/>
              <a:t> </a:t>
            </a:r>
            <a:r>
              <a:rPr lang="he-IL" sz="2500" dirty="0" smtClean="0"/>
              <a:t>   (</a:t>
            </a:r>
            <a:r>
              <a:rPr lang="he-IL" dirty="0" smtClean="0"/>
              <a:t>בגלל שתהיה תעופה, לא תהיה בכלל אפשרות להחזיר ערך...</a:t>
            </a:r>
            <a:r>
              <a:rPr lang="he-IL" sz="2500" dirty="0" smtClean="0"/>
              <a:t>)</a:t>
            </a:r>
          </a:p>
          <a:p>
            <a:pPr marL="365125" indent="-365125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he-IL" sz="2500" dirty="0" smtClean="0"/>
              <a:t>הפרדת קטע הקוד המבצע את לב העבודה מקטע הקוד המטפל בשגיאה</a:t>
            </a:r>
          </a:p>
          <a:p>
            <a:pPr>
              <a:defRPr/>
            </a:pPr>
            <a:endParaRPr lang="he-IL" sz="2500" dirty="0"/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AEE314-E6E4-4035-8B03-F81790002E6E}" type="slidenum">
              <a:rPr lang="he-IL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הפתרון המוצע בתכנות מכוון עצמים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z="2800" dirty="0" smtClean="0"/>
              <a:t>מנגנון של טיפול בשגיאות המורכב מ- 3 חלקים:</a:t>
            </a:r>
          </a:p>
          <a:p>
            <a:pPr marL="833438" lvl="1" indent="-514350">
              <a:buFont typeface="Arial" charset="0"/>
              <a:buAutoNum type="arabicPeriod"/>
            </a:pPr>
            <a:r>
              <a:rPr lang="he-IL" sz="2800" dirty="0" smtClean="0"/>
              <a:t>זריקת שגיאה במקרה הצורך:</a:t>
            </a:r>
          </a:p>
          <a:p>
            <a:pPr marL="1082675" lvl="2" indent="-280988"/>
            <a:r>
              <a:rPr lang="he-IL" sz="2400" dirty="0" smtClean="0"/>
              <a:t>שגיאה יכולה להיות מחרוזת, מספר, אובייקט: נעל, צלחת, כדור או משהו יותר נחמד – נראה בהמשך</a:t>
            </a:r>
          </a:p>
          <a:p>
            <a:pPr marL="1082675" lvl="2" indent="-280988"/>
            <a:r>
              <a:rPr lang="he-IL" sz="2400" dirty="0" smtClean="0"/>
              <a:t>השגיאה נזרקת למי שקרא לפונקציה</a:t>
            </a:r>
          </a:p>
          <a:p>
            <a:pPr marL="1082675" lvl="2" indent="-280988"/>
            <a:r>
              <a:rPr lang="he-IL" sz="2400" dirty="0" smtClean="0"/>
              <a:t>פונקציה יכולה לזרוק יותר משגיאה אחת</a:t>
            </a:r>
          </a:p>
          <a:p>
            <a:pPr marL="833438" lvl="1" indent="-514350">
              <a:buFont typeface="Arial" charset="0"/>
              <a:buAutoNum type="arabicPeriod"/>
            </a:pPr>
            <a:r>
              <a:rPr lang="he-IL" sz="2800" dirty="0" smtClean="0"/>
              <a:t>בדיקת קטע קוד לביצוע המועד "לפורענות":</a:t>
            </a:r>
          </a:p>
          <a:p>
            <a:pPr marL="833438" lvl="1" indent="-514350">
              <a:buFont typeface="Wingdings 2" pitchFamily="18" charset="2"/>
              <a:buNone/>
            </a:pPr>
            <a:r>
              <a:rPr lang="he-IL" sz="2800" dirty="0" smtClean="0"/>
              <a:t>	ביצוע הפקודות לפי הסדר, במידה וקרתה שגיאה נעבור מיד לקטע הקוד המטפל בשגיאה, ללא ביצוע יתר הפעולות</a:t>
            </a:r>
          </a:p>
          <a:p>
            <a:pPr marL="833438" lvl="1" indent="-514350">
              <a:buFont typeface="Arial" charset="0"/>
              <a:buAutoNum type="arabicPeriod" startAt="3"/>
            </a:pPr>
            <a:r>
              <a:rPr lang="he-IL" sz="2800" dirty="0" smtClean="0"/>
              <a:t>טיפול בשגיאות אפשריות שנבעו מקטע הקוד הנ"ל</a:t>
            </a:r>
          </a:p>
          <a:p>
            <a:endParaRPr lang="he-IL" sz="2800" dirty="0" smtClean="0"/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5F4AF1F-6BD1-4C1D-AB44-0B50C5D3BE13}" type="slidenum">
              <a:rPr lang="he-IL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066800"/>
            <a:ext cx="8178366" cy="5181600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דוגמא: איתור שגיאה פוטנציאלית</a:t>
            </a: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A8659BC-D1A5-4324-9694-D5E9CD0C33CC}" type="slidenum">
              <a:rPr lang="he-IL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6915150" y="1752600"/>
            <a:ext cx="2000250" cy="561975"/>
          </a:xfrm>
          <a:prstGeom prst="wedgeRectCallout">
            <a:avLst>
              <a:gd name="adj1" fmla="val -97479"/>
              <a:gd name="adj2" fmla="val 397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e-IL" b="1" dirty="0"/>
              <a:t>הצהרה שהפונקציה זורקת מחרוזת</a:t>
            </a:r>
          </a:p>
        </p:txBody>
      </p:sp>
      <p:sp>
        <p:nvSpPr>
          <p:cNvPr id="9" name="Rectangle 8"/>
          <p:cNvSpPr/>
          <p:nvPr/>
        </p:nvSpPr>
        <p:spPr>
          <a:xfrm>
            <a:off x="4267200" y="2286000"/>
            <a:ext cx="2362200" cy="2286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1143000" y="2971800"/>
            <a:ext cx="4876800" cy="10668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7" name="Rectangular Callout 6"/>
          <p:cNvSpPr/>
          <p:nvPr/>
        </p:nvSpPr>
        <p:spPr>
          <a:xfrm>
            <a:off x="5257800" y="3886200"/>
            <a:ext cx="3581400" cy="990600"/>
          </a:xfrm>
          <a:prstGeom prst="wedgeRectCallout">
            <a:avLst>
              <a:gd name="adj1" fmla="val -73146"/>
              <a:gd name="adj2" fmla="val -602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e-IL" b="1" dirty="0"/>
              <a:t>בדיקת תקינות לוגית. במידה ויש שגיאה </a:t>
            </a:r>
            <a:r>
              <a:rPr lang="he-IL" b="1" dirty="0" smtClean="0"/>
              <a:t>נזרוק חריגה מתאימה, לא נתקן! </a:t>
            </a:r>
            <a:r>
              <a:rPr lang="he-IL" b="1" dirty="0" smtClean="0">
                <a:solidFill>
                  <a:schemeClr val="tx1"/>
                </a:solidFill>
              </a:rPr>
              <a:t>תמיד נטפל רק במקרה התקין</a:t>
            </a:r>
            <a:r>
              <a:rPr lang="he-IL" b="1" dirty="0" smtClean="0"/>
              <a:t>!</a:t>
            </a:r>
            <a:endParaRPr lang="he-IL" b="1" dirty="0"/>
          </a:p>
        </p:txBody>
      </p:sp>
      <p:sp>
        <p:nvSpPr>
          <p:cNvPr id="12" name="Rectangle 11"/>
          <p:cNvSpPr/>
          <p:nvPr/>
        </p:nvSpPr>
        <p:spPr>
          <a:xfrm>
            <a:off x="4267200" y="1066800"/>
            <a:ext cx="46482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 smtClean="0"/>
              <a:t>מעכשיו והלאה לא יהיו הדפסות בתוך המחלקה!!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7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דוגמא: טיפול בשגיאה פוטנציאלית</a:t>
            </a: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A8659BC-D1A5-4324-9694-D5E9CD0C33CC}" type="slidenum">
              <a:rPr lang="he-IL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90600"/>
            <a:ext cx="6575720" cy="5562600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962025" y="3276600"/>
            <a:ext cx="5257800" cy="16002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9" name="Rectangle 8"/>
          <p:cNvSpPr/>
          <p:nvPr/>
        </p:nvSpPr>
        <p:spPr>
          <a:xfrm>
            <a:off x="962025" y="4953000"/>
            <a:ext cx="5257800" cy="12192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Rectangular Callout 9"/>
          <p:cNvSpPr/>
          <p:nvPr/>
        </p:nvSpPr>
        <p:spPr>
          <a:xfrm>
            <a:off x="5867400" y="3810000"/>
            <a:ext cx="3000375" cy="581025"/>
          </a:xfrm>
          <a:prstGeom prst="wedgeRectCallout">
            <a:avLst>
              <a:gd name="adj1" fmla="val -99885"/>
              <a:gd name="adj2" fmla="val 23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e-IL" b="1" dirty="0"/>
              <a:t>קטע קוד שעלול לזרוק </a:t>
            </a:r>
            <a:r>
              <a:rPr lang="he-IL" b="1" dirty="0" smtClean="0"/>
              <a:t>שגיאה, מכיל רק לוגיקה</a:t>
            </a:r>
            <a:endParaRPr lang="he-IL" b="1" dirty="0"/>
          </a:p>
        </p:txBody>
      </p:sp>
      <p:sp>
        <p:nvSpPr>
          <p:cNvPr id="7" name="Rectangular Callout 6"/>
          <p:cNvSpPr/>
          <p:nvPr/>
        </p:nvSpPr>
        <p:spPr>
          <a:xfrm>
            <a:off x="6172200" y="5105400"/>
            <a:ext cx="2643187" cy="428625"/>
          </a:xfrm>
          <a:prstGeom prst="wedgeRectCallout">
            <a:avLst>
              <a:gd name="adj1" fmla="val -73212"/>
              <a:gd name="adj2" fmla="val -17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e-IL" b="1" dirty="0"/>
              <a:t>קטע קוד המטפל בשגיאה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838200"/>
            <a:ext cx="4963888" cy="77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2895600"/>
            <a:ext cx="5600700" cy="815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הצהרה על טיפוסי השגיאות 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z="2800" dirty="0" smtClean="0"/>
              <a:t>פונקציה יכולה להצהיר על סוגי השגיאות שהיא זורקת</a:t>
            </a:r>
          </a:p>
          <a:p>
            <a:pPr lvl="1"/>
            <a:r>
              <a:rPr lang="he-IL" sz="2800" dirty="0" smtClean="0"/>
              <a:t>זאת כדי שיהיה מרוכז למשתמש במחלקה מה השגיאות האפשריות, בלי להתעמק בקוד הפונקציה, כדי שהוא יוכל לטפל בכל המקרים</a:t>
            </a:r>
          </a:p>
          <a:p>
            <a:r>
              <a:rPr lang="he-IL" sz="2800" dirty="0" smtClean="0"/>
              <a:t>מבחינת תחביר: לאחר רשימת הפרמטרים נצהיר על הטיפוסים שהפונקציה זורקת</a:t>
            </a:r>
          </a:p>
          <a:p>
            <a:pPr lvl="1"/>
            <a:r>
              <a:rPr lang="he-IL" sz="2800" dirty="0" smtClean="0"/>
              <a:t>דוגמאות:</a:t>
            </a:r>
          </a:p>
          <a:p>
            <a:pPr lvl="2"/>
            <a:r>
              <a:rPr lang="he-IL" sz="2400" dirty="0" smtClean="0"/>
              <a:t> </a:t>
            </a:r>
            <a:r>
              <a:rPr lang="en-US" sz="2400" dirty="0" smtClean="0">
                <a:cs typeface="Arial" charset="0"/>
              </a:rPr>
              <a:t>void </a:t>
            </a:r>
            <a:r>
              <a:rPr lang="en-US" sz="2400" dirty="0" err="1" smtClean="0">
                <a:cs typeface="Arial" charset="0"/>
              </a:rPr>
              <a:t>foo</a:t>
            </a:r>
            <a:r>
              <a:rPr lang="en-US" sz="2400" dirty="0" smtClean="0">
                <a:cs typeface="Arial" charset="0"/>
              </a:rPr>
              <a:t>() throw(char*, Ball)</a:t>
            </a:r>
            <a:r>
              <a:rPr lang="he-IL" sz="2400" dirty="0" smtClean="0"/>
              <a:t> – הפונקציה זורקת מחרוזת או אובייקט מטיפוס </a:t>
            </a:r>
            <a:r>
              <a:rPr lang="en-US" sz="2400" dirty="0" smtClean="0">
                <a:cs typeface="Arial" charset="0"/>
              </a:rPr>
              <a:t>Ball</a:t>
            </a:r>
            <a:endParaRPr lang="he-IL" sz="2400" dirty="0" smtClean="0"/>
          </a:p>
          <a:p>
            <a:pPr lvl="2"/>
            <a:r>
              <a:rPr lang="en-US" sz="2400" dirty="0" smtClean="0">
                <a:solidFill>
                  <a:srgbClr val="00B050"/>
                </a:solidFill>
                <a:cs typeface="Arial" charset="0"/>
              </a:rPr>
              <a:t>void </a:t>
            </a:r>
            <a:r>
              <a:rPr lang="en-US" sz="2400" dirty="0" err="1" smtClean="0">
                <a:solidFill>
                  <a:srgbClr val="00B050"/>
                </a:solidFill>
                <a:cs typeface="Arial" charset="0"/>
              </a:rPr>
              <a:t>foo</a:t>
            </a:r>
            <a:r>
              <a:rPr lang="en-US" sz="2400" dirty="0" smtClean="0">
                <a:solidFill>
                  <a:srgbClr val="00B050"/>
                </a:solidFill>
                <a:cs typeface="Arial" charset="0"/>
              </a:rPr>
              <a:t>() throw ()</a:t>
            </a:r>
            <a:r>
              <a:rPr lang="he-IL" sz="2400" dirty="0" smtClean="0">
                <a:solidFill>
                  <a:srgbClr val="00B050"/>
                </a:solidFill>
              </a:rPr>
              <a:t> – הפונקציה אינה זורקת דבר</a:t>
            </a:r>
          </a:p>
          <a:p>
            <a:pPr lvl="2"/>
            <a:r>
              <a:rPr lang="en-US" sz="2400" dirty="0" smtClean="0">
                <a:solidFill>
                  <a:srgbClr val="00B050"/>
                </a:solidFill>
                <a:cs typeface="Arial" charset="0"/>
              </a:rPr>
              <a:t>void </a:t>
            </a:r>
            <a:r>
              <a:rPr lang="en-US" sz="2400" dirty="0" err="1" smtClean="0">
                <a:solidFill>
                  <a:srgbClr val="00B050"/>
                </a:solidFill>
                <a:cs typeface="Arial" charset="0"/>
              </a:rPr>
              <a:t>foo</a:t>
            </a:r>
            <a:r>
              <a:rPr lang="en-US" sz="2400" dirty="0" smtClean="0">
                <a:solidFill>
                  <a:srgbClr val="00B050"/>
                </a:solidFill>
                <a:cs typeface="Arial" charset="0"/>
              </a:rPr>
              <a:t>()</a:t>
            </a:r>
            <a:r>
              <a:rPr lang="he-IL" sz="2400" dirty="0" smtClean="0">
                <a:solidFill>
                  <a:srgbClr val="00B050"/>
                </a:solidFill>
              </a:rPr>
              <a:t> – הפונקציה יכולה לזרוק כל דבר</a:t>
            </a:r>
          </a:p>
          <a:p>
            <a:endParaRPr lang="he-IL" sz="2800" dirty="0" smtClean="0"/>
          </a:p>
          <a:p>
            <a:pPr>
              <a:buFont typeface="Wingdings" pitchFamily="2" charset="2"/>
              <a:buNone/>
            </a:pPr>
            <a:endParaRPr lang="he-IL" sz="2800" dirty="0" smtClean="0"/>
          </a:p>
          <a:p>
            <a:endParaRPr lang="he-IL" sz="2800" dirty="0" smtClean="0"/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E2BB5B-F998-4C5C-948D-30A0D2D9289C}" type="slidenum">
              <a:rPr lang="he-IL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304800" y="6172200"/>
            <a:ext cx="2947987" cy="428625"/>
          </a:xfrm>
          <a:prstGeom prst="wedgeRectCallout">
            <a:avLst>
              <a:gd name="adj1" fmla="val 38024"/>
              <a:gd name="adj2" fmla="val -973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e-IL" b="1" dirty="0" smtClean="0"/>
              <a:t>מדוע לא נשתמש באופציה זו?</a:t>
            </a:r>
            <a:endParaRPr lang="he-IL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81000"/>
            <a:ext cx="8534400" cy="577327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Keren Kalif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521931-5F50-488E-AE69-2112390A87FD}" type="slidenum">
              <a:rPr lang="he-IL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8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47617</TotalTime>
  <Words>1179</Words>
  <Application>Microsoft Office PowerPoint</Application>
  <PresentationFormat>On-screen Show (4:3)</PresentationFormat>
  <Paragraphs>209</Paragraphs>
  <Slides>31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Equity</vt:lpstr>
      <vt:lpstr>תכנות מכוון עצמים ו- C++ יחידה 09 חריגות - Exceptions</vt:lpstr>
      <vt:lpstr>ביחידה זו נלמד:</vt:lpstr>
      <vt:lpstr>טיפול בחריגות</vt:lpstr>
      <vt:lpstr>טיפול בשגיאות - מוטיבציה</vt:lpstr>
      <vt:lpstr>הפתרון המוצע בתכנות מכוון עצמים</vt:lpstr>
      <vt:lpstr>דוגמא: איתור שגיאה פוטנציאלית</vt:lpstr>
      <vt:lpstr>דוגמא: טיפול בשגיאה פוטנציאלית</vt:lpstr>
      <vt:lpstr>הצהרה על טיפוסי השגיאות </vt:lpstr>
      <vt:lpstr>PowerPoint Presentation</vt:lpstr>
      <vt:lpstr>דוגמא נוספת</vt:lpstr>
      <vt:lpstr>דוגמאות פלט</vt:lpstr>
      <vt:lpstr>דוגמא לקבלת נתון נוסף בעקבות השגיאה</vt:lpstr>
      <vt:lpstr>תפיסת השגיאה</vt:lpstr>
      <vt:lpstr>גלגול השגיאה</vt:lpstr>
      <vt:lpstr>גילגול השגיאה</vt:lpstr>
      <vt:lpstr>טיפול בשגיאות בתוך בנאים</vt:lpstr>
      <vt:lpstr>דוגמא מעבר ב- d’tor'ים ב- main</vt:lpstr>
      <vt:lpstr>שגיאות בבנאים בהורשה</vt:lpstr>
      <vt:lpstr>דוגמאת מחלקה ללא שימוש בחריגות</vt:lpstr>
      <vt:lpstr>דוגמאת ה- main</vt:lpstr>
      <vt:lpstr>דוגמאת מחלקה עם שימוש בחריגות</vt:lpstr>
      <vt:lpstr>דוגמאת ה- main</vt:lpstr>
      <vt:lpstr>זריקת אובייקטים</vt:lpstr>
      <vt:lpstr>דוגמא לזריקת אובייקטים</vt:lpstr>
      <vt:lpstr>דוגמא לזריקת אובייקטים (1)</vt:lpstr>
      <vt:lpstr>דוגמא לזריקת אובייקטים (2)</vt:lpstr>
      <vt:lpstr>זהירות!</vt:lpstr>
      <vt:lpstr>הפונקציה terminate</vt:lpstr>
      <vt:lpstr>VS 2015 community</vt:lpstr>
      <vt:lpstr>דריסת terminate</vt:lpstr>
      <vt:lpstr>ביחידה זו למדנו:</vt:lpstr>
    </vt:vector>
  </TitlesOfParts>
  <Company>Finjan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09- exceptions</dc:title>
  <dc:creator>Keren Kalif</dc:creator>
  <cp:lastModifiedBy>Y-PC</cp:lastModifiedBy>
  <cp:revision>1644</cp:revision>
  <dcterms:created xsi:type="dcterms:W3CDTF">2008-06-01T07:12:10Z</dcterms:created>
  <dcterms:modified xsi:type="dcterms:W3CDTF">2015-09-19T13:31:55Z</dcterms:modified>
</cp:coreProperties>
</file>