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48"/>
  </p:notesMasterIdLst>
  <p:handoutMasterIdLst>
    <p:handoutMasterId r:id="rId49"/>
  </p:handoutMasterIdLst>
  <p:sldIdLst>
    <p:sldId id="256" r:id="rId2"/>
    <p:sldId id="366" r:id="rId3"/>
    <p:sldId id="368" r:id="rId4"/>
    <p:sldId id="369" r:id="rId5"/>
    <p:sldId id="371" r:id="rId6"/>
    <p:sldId id="370" r:id="rId7"/>
    <p:sldId id="373" r:id="rId8"/>
    <p:sldId id="374" r:id="rId9"/>
    <p:sldId id="382" r:id="rId10"/>
    <p:sldId id="377" r:id="rId11"/>
    <p:sldId id="375" r:id="rId12"/>
    <p:sldId id="376" r:id="rId13"/>
    <p:sldId id="398" r:id="rId14"/>
    <p:sldId id="399" r:id="rId15"/>
    <p:sldId id="406" r:id="rId16"/>
    <p:sldId id="378" r:id="rId17"/>
    <p:sldId id="383" r:id="rId18"/>
    <p:sldId id="379" r:id="rId19"/>
    <p:sldId id="408" r:id="rId20"/>
    <p:sldId id="380" r:id="rId21"/>
    <p:sldId id="407" r:id="rId22"/>
    <p:sldId id="386" r:id="rId23"/>
    <p:sldId id="384" r:id="rId24"/>
    <p:sldId id="405" r:id="rId25"/>
    <p:sldId id="409" r:id="rId26"/>
    <p:sldId id="410" r:id="rId27"/>
    <p:sldId id="372" r:id="rId28"/>
    <p:sldId id="387" r:id="rId29"/>
    <p:sldId id="381" r:id="rId30"/>
    <p:sldId id="388" r:id="rId31"/>
    <p:sldId id="389" r:id="rId32"/>
    <p:sldId id="385" r:id="rId33"/>
    <p:sldId id="390" r:id="rId34"/>
    <p:sldId id="391" r:id="rId35"/>
    <p:sldId id="392" r:id="rId36"/>
    <p:sldId id="393" r:id="rId37"/>
    <p:sldId id="396" r:id="rId38"/>
    <p:sldId id="394" r:id="rId39"/>
    <p:sldId id="397" r:id="rId40"/>
    <p:sldId id="395" r:id="rId41"/>
    <p:sldId id="400" r:id="rId42"/>
    <p:sldId id="402" r:id="rId43"/>
    <p:sldId id="401" r:id="rId44"/>
    <p:sldId id="403" r:id="rId45"/>
    <p:sldId id="404" r:id="rId46"/>
    <p:sldId id="367" r:id="rId47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D7EA22"/>
    <a:srgbClr val="FF0000"/>
    <a:srgbClr val="FFFF66"/>
    <a:srgbClr val="14ED03"/>
    <a:srgbClr val="DA14B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45" autoAdjust="0"/>
    <p:restoredTop sz="91459" autoAdjust="0"/>
  </p:normalViewPr>
  <p:slideViewPr>
    <p:cSldViewPr>
      <p:cViewPr varScale="1">
        <p:scale>
          <a:sx n="67" d="100"/>
          <a:sy n="67" d="100"/>
        </p:scale>
        <p:origin x="-18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92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CE474F-98E1-4DC3-B570-5937B505B651}" type="datetimeFigureOut">
              <a:rPr lang="en-US"/>
              <a:pPr>
                <a:defRPr/>
              </a:pPr>
              <a:t>28-Aug-16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736FDA-1540-47B8-93F6-23A8481C59B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4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094CD36-CA08-442C-939F-C7B79C28F0FE}" type="datetimeFigureOut">
              <a:rPr lang="en-US"/>
              <a:pPr>
                <a:defRPr/>
              </a:pPr>
              <a:t>28-Aug-16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12493D-EC3B-42D2-A94A-EA0EE62628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34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http://www.cplusplus.com/doc/tutorial/files/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345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FCD23-E3DA-4D64-A99E-B83EDD71A135}" type="datetime1">
              <a:rPr lang="en-US"/>
              <a:pPr>
                <a:defRPr/>
              </a:pPr>
              <a:t>28-Aug-16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F572CE6-E0C9-4C7B-946C-56C4AE25A4D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CF7B5-352E-4D13-B713-E62EFE3A8643}" type="datetime1">
              <a:rPr lang="en-US"/>
              <a:pPr>
                <a:defRPr/>
              </a:pPr>
              <a:t>28-Aug-16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6E006-87AB-4AE4-8324-233AC38ABB8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6D434-2FD2-4F6A-850D-A01E06A599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2C437-DBF4-403F-BEF5-178D3967EFBF}" type="datetime1">
              <a:rPr lang="en-US"/>
              <a:pPr>
                <a:defRPr/>
              </a:pPr>
              <a:t>28-Aug-16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A376-F7ED-4F00-BB31-F039D0E1A19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7D804-F775-4FB0-888C-A07421B07215}" type="datetime1">
              <a:rPr lang="en-US"/>
              <a:pPr>
                <a:defRPr/>
              </a:pPr>
              <a:t>28-Aug-16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67201-5CF9-4854-A736-9F439A877E7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EB555-A3ED-4D1A-B72C-FA7E71001042}" type="datetime1">
              <a:rPr lang="en-US"/>
              <a:pPr>
                <a:defRPr/>
              </a:pPr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16DF5-B10E-4BF8-A056-1E883FDE9FC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CB923-0659-4BFC-834C-9FC46B343BB0}" type="datetime1">
              <a:rPr lang="en-US"/>
              <a:pPr>
                <a:defRPr/>
              </a:pPr>
              <a:t>28-Aug-16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01FF5-4EAB-413E-9A3D-7A9FE405287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55B05-0679-4555-BFDA-54E5F332553C}" type="datetime1">
              <a:rPr lang="en-US"/>
              <a:pPr>
                <a:defRPr/>
              </a:pPr>
              <a:t>28-Aug-16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F7133-48BA-471F-BC0E-63278763A6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4E2DE-D56A-429A-A175-B3AE6D9D634A}" type="datetime1">
              <a:rPr lang="en-US"/>
              <a:pPr>
                <a:defRPr/>
              </a:pPr>
              <a:t>28-Aug-16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E24A8-678B-41A9-A680-4FC2B070089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B6FDF-2B98-4D07-9F37-814FB5D7AD27}" type="datetime1">
              <a:rPr lang="en-US"/>
              <a:pPr>
                <a:defRPr/>
              </a:pPr>
              <a:t>28-Aug-16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CF210-F943-466D-A5DE-251D0D8E1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C997B-3514-4D04-B9D0-0AAD165E6AA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94364-7036-40AC-A39B-A74B2A22C9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6B2F-91F0-478E-8033-8C0C1795E9E7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33223-9D15-4555-A090-586977EB9D9E}" type="datetime1">
              <a:rPr lang="en-US"/>
              <a:pPr>
                <a:defRPr/>
              </a:pPr>
              <a:t>28-Aug-16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D947D-F2FD-4840-8CCB-B41E3C27CCD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66D6A-922C-4460-BE54-365EE392A4A8}" type="datetime1">
              <a:rPr lang="en-US"/>
              <a:pPr>
                <a:defRPr/>
              </a:pPr>
              <a:t>28-Aug-16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EA671EF-CD21-4FE5-8C95-486506BF1BF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79" r:id="rId2"/>
    <p:sldLayoutId id="2147484484" r:id="rId3"/>
    <p:sldLayoutId id="2147484480" r:id="rId4"/>
    <p:sldLayoutId id="2147484481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  <p:sldLayoutId id="2147484482" r:id="rId12"/>
    <p:sldLayoutId id="2147484491" r:id="rId13"/>
    <p:sldLayoutId id="2147484492" r:id="rId14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strea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10</a:t>
            </a:r>
            <a:br>
              <a:rPr lang="he-IL" sz="3200" b="1" smtClean="0"/>
            </a:br>
            <a:r>
              <a:rPr lang="he-IL" sz="3200" b="1" smtClean="0"/>
              <a:t>עבודה עם קבצים</a:t>
            </a:r>
            <a:endParaRPr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8763000" cy="45958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קבצי טקסט: דוגמא – ה- </a:t>
            </a:r>
            <a:r>
              <a:rPr lang="en-US" smtClean="0"/>
              <a:t>main</a:t>
            </a:r>
            <a:endParaRPr lang="he-IL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167639-3522-46F7-B089-2E5198EE98CB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1905000"/>
            <a:ext cx="2133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609600" y="3429000"/>
            <a:ext cx="5105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609600" y="3657600"/>
            <a:ext cx="7543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609600" y="3886200"/>
            <a:ext cx="1905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609600" y="4876800"/>
            <a:ext cx="3505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09600" y="5105400"/>
            <a:ext cx="32004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524000"/>
            <a:ext cx="3028950" cy="1524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9" name="Rectangular Callout 18"/>
          <p:cNvSpPr/>
          <p:nvPr/>
        </p:nvSpPr>
        <p:spPr>
          <a:xfrm>
            <a:off x="2514600" y="2743200"/>
            <a:ext cx="3124200" cy="304800"/>
          </a:xfrm>
          <a:prstGeom prst="wedgeRectCallout">
            <a:avLst>
              <a:gd name="adj1" fmla="val 8831"/>
              <a:gd name="adj2" fmla="val 169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פתיחת קובץ טקסט ריק לכתיבה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5181600" y="4038600"/>
            <a:ext cx="3505200" cy="304800"/>
          </a:xfrm>
          <a:prstGeom prst="wedgeRectCallout">
            <a:avLst>
              <a:gd name="adj1" fmla="val -73045"/>
              <a:gd name="adj2" fmla="val -89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כתיבה </a:t>
            </a:r>
            <a:r>
              <a:rPr lang="he-IL" b="1" dirty="0" smtClean="0"/>
              <a:t>לקובץ באמצעות אופרטור &gt;&gt;</a:t>
            </a:r>
            <a:endParaRPr lang="he-IL" b="1" dirty="0"/>
          </a:p>
        </p:txBody>
      </p:sp>
      <p:sp>
        <p:nvSpPr>
          <p:cNvPr id="21" name="Rectangular Callout 20"/>
          <p:cNvSpPr/>
          <p:nvPr/>
        </p:nvSpPr>
        <p:spPr>
          <a:xfrm>
            <a:off x="2971800" y="4191000"/>
            <a:ext cx="1600200" cy="304800"/>
          </a:xfrm>
          <a:prstGeom prst="wedgeRectCallout">
            <a:avLst>
              <a:gd name="adj1" fmla="val -73045"/>
              <a:gd name="adj2" fmla="val -89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סגירת הקובץ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4800600" y="4648200"/>
            <a:ext cx="2743200" cy="381000"/>
          </a:xfrm>
          <a:prstGeom prst="wedgeRectCallout">
            <a:avLst>
              <a:gd name="adj1" fmla="val -74751"/>
              <a:gd name="adj2" fmla="val 12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פתיחת קובץ טקסט לקריאה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4800600" y="5181600"/>
            <a:ext cx="3657600" cy="304800"/>
          </a:xfrm>
          <a:prstGeom prst="wedgeRectCallout">
            <a:avLst>
              <a:gd name="adj1" fmla="val -112277"/>
              <a:gd name="adj2" fmla="val -4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קריאה </a:t>
            </a:r>
            <a:r>
              <a:rPr lang="he-IL" b="1" dirty="0" smtClean="0"/>
              <a:t>מהקובץ באמצעות אופרטור &lt;&lt;</a:t>
            </a:r>
            <a:endParaRPr lang="he-IL" b="1" dirty="0"/>
          </a:p>
        </p:txBody>
      </p:sp>
      <p:sp>
        <p:nvSpPr>
          <p:cNvPr id="25" name="Rectangle 24"/>
          <p:cNvSpPr/>
          <p:nvPr/>
        </p:nvSpPr>
        <p:spPr>
          <a:xfrm>
            <a:off x="609600" y="5867400"/>
            <a:ext cx="1905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6" name="Rectangular Callout 25"/>
          <p:cNvSpPr/>
          <p:nvPr/>
        </p:nvSpPr>
        <p:spPr>
          <a:xfrm>
            <a:off x="2895600" y="6248400"/>
            <a:ext cx="1600200" cy="304800"/>
          </a:xfrm>
          <a:prstGeom prst="wedgeRectCallout">
            <a:avLst>
              <a:gd name="adj1" fmla="val -73045"/>
              <a:gd name="adj2" fmla="val -89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סגירת הקובץ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פתיחת קובץ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990600"/>
            <a:ext cx="8686800" cy="5181600"/>
          </a:xfrm>
        </p:spPr>
        <p:txBody>
          <a:bodyPr/>
          <a:lstStyle/>
          <a:p>
            <a:r>
              <a:rPr lang="he-IL" sz="2400" dirty="0" smtClean="0"/>
              <a:t>למחלקות העובדות עם קבצים יש </a:t>
            </a:r>
            <a:r>
              <a:rPr lang="en-US" sz="2400" dirty="0" err="1" smtClean="0"/>
              <a:t>c’tor</a:t>
            </a:r>
            <a:r>
              <a:rPr lang="he-IL" sz="2400" dirty="0" smtClean="0"/>
              <a:t> המקבל כפרמטר את שם הקובץ לפתיחה וכן פרמטר שהוא קומבינציה של דגלים לאופן פתיחת הקובץ</a:t>
            </a:r>
          </a:p>
          <a:p>
            <a:r>
              <a:rPr lang="he-IL" sz="2400" dirty="0" smtClean="0"/>
              <a:t>קיימת גם שיטת </a:t>
            </a:r>
            <a:r>
              <a:rPr lang="en-US" sz="2400" dirty="0" smtClean="0"/>
              <a:t>open</a:t>
            </a:r>
            <a:r>
              <a:rPr lang="he-IL" sz="2400" dirty="0" smtClean="0"/>
              <a:t> המקבלת את אותם נתונים בדיוק</a:t>
            </a:r>
          </a:p>
          <a:p>
            <a:r>
              <a:rPr lang="he-IL" sz="2400" dirty="0" smtClean="0"/>
              <a:t>דגלים שניתן לשלוח כאופן פתיחת הקובץ (רשימה חלקית):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::binary</a:t>
            </a:r>
            <a:r>
              <a:rPr lang="he-IL" dirty="0" smtClean="0"/>
              <a:t> פתיחת הקובץ כבינארי. ברירת-המחדל היא קובץ טקסט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::in</a:t>
            </a:r>
            <a:r>
              <a:rPr lang="he-IL" dirty="0" smtClean="0"/>
              <a:t>  פתיחת הקובץ לקריאה. מסופק כב"מ כאשר עובדים עם </a:t>
            </a:r>
            <a:r>
              <a:rPr lang="en-US" dirty="0" err="1" smtClean="0"/>
              <a:t>ifstream</a:t>
            </a:r>
            <a:endParaRPr lang="he-IL" dirty="0" smtClean="0"/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::out</a:t>
            </a:r>
            <a:r>
              <a:rPr lang="he-IL" dirty="0" smtClean="0"/>
              <a:t> פתיחת הקובץ לכתיבה. מסופק כב"מ כאשר עובדים עם </a:t>
            </a:r>
            <a:r>
              <a:rPr lang="en-US" dirty="0" err="1" smtClean="0"/>
              <a:t>ofstream</a:t>
            </a:r>
            <a:endParaRPr lang="he-IL" dirty="0" smtClean="0"/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::app</a:t>
            </a:r>
            <a:r>
              <a:rPr lang="he-IL" dirty="0" smtClean="0"/>
              <a:t> כתיבה לסוף הקובץ, נתונים קיימים לא ידרסו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nocreate</a:t>
            </a:r>
            <a:r>
              <a:rPr lang="he-IL" dirty="0" smtClean="0"/>
              <a:t> דרישה שהקובץ יהיה קיים (מתאים לקריאה)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noreplace</a:t>
            </a:r>
            <a:r>
              <a:rPr lang="he-IL" dirty="0" smtClean="0"/>
              <a:t> דרישה שהקובץ לא יהיה קיים (מתאים לכתיבה)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trunc</a:t>
            </a:r>
            <a:r>
              <a:rPr lang="he-IL" dirty="0" smtClean="0"/>
              <a:t> פתיחת קובץ ריק, אם היה קיים ידרס (מתאים לכתיבה)</a:t>
            </a:r>
          </a:p>
          <a:p>
            <a:pPr lvl="2"/>
            <a:endParaRPr lang="he-IL" sz="2400" dirty="0" smtClean="0"/>
          </a:p>
          <a:p>
            <a:pPr lvl="1"/>
            <a:endParaRPr lang="he-IL" dirty="0" smtClean="0"/>
          </a:p>
          <a:p>
            <a:endParaRPr lang="he-IL" sz="2400" dirty="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D0FF6-90A1-429A-8D16-D4F246597162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קבצי טקסט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כאשר רוצים לכתוב לקובץ טקסט עובדים עם אובייקט מטיפוס </a:t>
            </a:r>
            <a:r>
              <a:rPr lang="en-US" sz="2800" dirty="0" err="1" smtClean="0"/>
              <a:t>ofstream</a:t>
            </a:r>
            <a:r>
              <a:rPr lang="he-IL" sz="2800" dirty="0" smtClean="0"/>
              <a:t> אשר יורש מ- </a:t>
            </a:r>
            <a:r>
              <a:rPr lang="en-US" sz="2800" dirty="0" err="1" smtClean="0"/>
              <a:t>ostream</a:t>
            </a:r>
            <a:endParaRPr lang="he-IL" sz="2800" dirty="0" smtClean="0"/>
          </a:p>
          <a:p>
            <a:pPr lvl="1"/>
            <a:r>
              <a:rPr lang="he-IL" sz="2800" dirty="0" smtClean="0"/>
              <a:t>לכן ניתן לכתוב לקובץ באמצעות אופרטור &gt;&gt;</a:t>
            </a:r>
            <a:endParaRPr lang="he-IL" dirty="0" smtClean="0"/>
          </a:p>
          <a:p>
            <a:endParaRPr lang="he-IL" sz="2800" dirty="0" smtClean="0"/>
          </a:p>
          <a:p>
            <a:r>
              <a:rPr lang="he-IL" sz="2800" dirty="0" smtClean="0"/>
              <a:t>כאשר רוצים לקרוא מקובץ טקסט עובדים עם אובייקט מטיפוס </a:t>
            </a:r>
            <a:r>
              <a:rPr lang="en-US" sz="2800" dirty="0" err="1" smtClean="0"/>
              <a:t>ifstream</a:t>
            </a:r>
            <a:r>
              <a:rPr lang="he-IL" sz="2800" dirty="0" smtClean="0"/>
              <a:t> אשר יורש מ- </a:t>
            </a:r>
            <a:r>
              <a:rPr lang="en-US" sz="2800" dirty="0" err="1" smtClean="0"/>
              <a:t>istream</a:t>
            </a:r>
            <a:endParaRPr lang="he-IL" sz="2800" dirty="0" smtClean="0"/>
          </a:p>
          <a:p>
            <a:r>
              <a:rPr lang="he-IL" sz="3000" dirty="0" smtClean="0"/>
              <a:t>לכן ניתן לקרוא מהקובץ באמצעות:</a:t>
            </a:r>
          </a:p>
          <a:p>
            <a:pPr lvl="1"/>
            <a:r>
              <a:rPr lang="he-IL" dirty="0" smtClean="0"/>
              <a:t>אופרטור &lt;&lt;</a:t>
            </a:r>
          </a:p>
          <a:p>
            <a:pPr lvl="1"/>
            <a:r>
              <a:rPr lang="en-US" dirty="0" smtClean="0"/>
              <a:t>get</a:t>
            </a:r>
            <a:endParaRPr lang="he-IL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getline</a:t>
            </a:r>
            <a:endParaRPr lang="he-IL" dirty="0" smtClean="0"/>
          </a:p>
          <a:p>
            <a:endParaRPr lang="he-IL" sz="2800" dirty="0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CF8112-48BE-4B09-BE1E-8F5DAEB68D29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/>
              <a:t>כתיבת תוכן שונה לקובץ ולמסך באמצעות &gt;&gt;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ראינו שניתן להשתמש באופרטור &gt;&gt; גם כדי לכתוב למסך וגם כדי לכתוב לקובץ</a:t>
            </a:r>
          </a:p>
          <a:p>
            <a:r>
              <a:rPr lang="he-IL" dirty="0" smtClean="0"/>
              <a:t>יתכן ונרצה לכתוב תוכן שונה בשני המקרים, אבל עדיין כן נרצה להשתמש באופרטור &gt;&gt;</a:t>
            </a:r>
          </a:p>
          <a:p>
            <a:r>
              <a:rPr lang="he-IL" u="sng" dirty="0" smtClean="0"/>
              <a:t>דוגמא</a:t>
            </a:r>
            <a:r>
              <a:rPr lang="he-IL" dirty="0" smtClean="0"/>
              <a:t>: למשל עבור </a:t>
            </a:r>
            <a:r>
              <a:rPr lang="en-US" dirty="0" smtClean="0"/>
              <a:t>Point</a:t>
            </a:r>
            <a:endParaRPr lang="he-IL" dirty="0" smtClean="0"/>
          </a:p>
          <a:p>
            <a:pPr lvl="1"/>
            <a:r>
              <a:rPr lang="he-IL" dirty="0" smtClean="0"/>
              <a:t>למסך נרצה להדפיס עם סוגריים ופסיק בין השדות:</a:t>
            </a:r>
          </a:p>
          <a:p>
            <a:pPr algn="l">
              <a:buFont typeface="Wingdings 2" pitchFamily="18" charset="2"/>
              <a:buNone/>
            </a:pPr>
            <a:r>
              <a:rPr lang="en-US" dirty="0" smtClean="0"/>
              <a:t>(1, 2)</a:t>
            </a:r>
            <a:endParaRPr lang="he-IL" dirty="0" smtClean="0"/>
          </a:p>
          <a:p>
            <a:pPr lvl="1"/>
            <a:r>
              <a:rPr lang="he-IL" dirty="0" smtClean="0"/>
              <a:t>לקובץ נרצה לכתוב רק את ערכי השדות, בלי קישוטים שיסרבלו את הקריאה:</a:t>
            </a:r>
          </a:p>
          <a:p>
            <a:pPr marL="546100" lvl="2" indent="-273050" algn="l">
              <a:spcBef>
                <a:spcPts val="575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z="2400" dirty="0" smtClean="0"/>
              <a:t>1  2</a:t>
            </a:r>
            <a:endParaRPr lang="he-IL" sz="2400" dirty="0" smtClean="0"/>
          </a:p>
          <a:p>
            <a:pPr marL="546100" lvl="2" indent="-273050" algn="just">
              <a:spcBef>
                <a:spcPts val="575"/>
              </a:spcBef>
              <a:buClr>
                <a:schemeClr val="accent1"/>
              </a:buClr>
            </a:pPr>
            <a:endParaRPr lang="he-IL" sz="2400" dirty="0" smtClean="0"/>
          </a:p>
          <a:p>
            <a:pPr marL="546100" lvl="2" indent="-273050" algn="just">
              <a:spcBef>
                <a:spcPts val="575"/>
              </a:spcBef>
              <a:buClr>
                <a:schemeClr val="accent1"/>
              </a:buClr>
            </a:pPr>
            <a:endParaRPr lang="he-IL" sz="2400" dirty="0" smtClean="0"/>
          </a:p>
          <a:p>
            <a:pPr algn="ctr">
              <a:buFont typeface="Wingdings 2" pitchFamily="18" charset="2"/>
              <a:buNone/>
            </a:pPr>
            <a:endParaRPr lang="he-IL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CD7532-05AF-4508-A39A-CC102C27C118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44628"/>
            <a:ext cx="5867400" cy="57466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כתיבת תוכן שונה לקובץ ולמסך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F616F5-40D3-4FE0-960C-CCAC421E6946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438400"/>
            <a:ext cx="3657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914400" y="2895600"/>
            <a:ext cx="4038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914400" y="4343400"/>
            <a:ext cx="3657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בכתיבת תוכן שונה לקובץ ולמסך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C997B-3514-4D04-B9D0-0AAD165E6AA2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33450"/>
            <a:ext cx="6705600" cy="5657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752600"/>
            <a:ext cx="1515342" cy="39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191000"/>
            <a:ext cx="4940014" cy="36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9568" y="5105400"/>
            <a:ext cx="636443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5943600"/>
            <a:ext cx="3151911" cy="36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2743200"/>
            <a:ext cx="1371600" cy="8033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762000" y="1828800"/>
            <a:ext cx="2743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762000" y="2743200"/>
            <a:ext cx="3276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4267200" y="44958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762000" y="5410200"/>
            <a:ext cx="4572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3352800" y="60198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762000" y="4191000"/>
            <a:ext cx="1905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762000" y="5715000"/>
            <a:ext cx="1600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7848600" y="4953000"/>
            <a:ext cx="12954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68068"/>
            <a:ext cx="7162800" cy="569943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c’tor</a:t>
            </a:r>
            <a:r>
              <a:rPr lang="he-IL" smtClean="0"/>
              <a:t> המקבל קובץ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07C8B0-05CB-41C7-A9A8-4FF753897BEF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267200" y="2514600"/>
            <a:ext cx="4419600" cy="914400"/>
          </a:xfrm>
          <a:prstGeom prst="wedgeRectCallout">
            <a:avLst>
              <a:gd name="adj1" fmla="val -91893"/>
              <a:gd name="adj2" fmla="val -14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 err="1"/>
              <a:t>c’tor</a:t>
            </a:r>
            <a:r>
              <a:rPr lang="he-IL" b="1" dirty="0"/>
              <a:t> המאתחל את התכונות מתוך קובץ.</a:t>
            </a:r>
          </a:p>
          <a:p>
            <a:pPr algn="ctr">
              <a:defRPr/>
            </a:pPr>
            <a:r>
              <a:rPr lang="he-IL" b="1" u="sng" dirty="0"/>
              <a:t>הנחה</a:t>
            </a:r>
            <a:r>
              <a:rPr lang="he-IL" b="1" dirty="0"/>
              <a:t>: הקובץ כבר פתוח, </a:t>
            </a:r>
            <a:r>
              <a:rPr lang="he-IL" b="1" dirty="0" smtClean="0"/>
              <a:t>שכן אחרת כל פעם הסמן יהיה בהתחלה ויקרא את אותם נתונים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609600" y="2514600"/>
            <a:ext cx="2057400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2038"/>
            <a:ext cx="6705600" cy="55673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ב- </a:t>
            </a:r>
            <a:r>
              <a:rPr lang="en-US" smtClean="0"/>
              <a:t>c’tor</a:t>
            </a:r>
            <a:r>
              <a:rPr lang="he-IL" smtClean="0"/>
              <a:t> המקבל קובץ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97400-E458-42CF-9300-8C2B62CDA7F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828800"/>
            <a:ext cx="6019800" cy="990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5105400" y="1447800"/>
            <a:ext cx="1600200" cy="304800"/>
          </a:xfrm>
          <a:prstGeom prst="wedgeRectCallout">
            <a:avLst>
              <a:gd name="adj1" fmla="val 8831"/>
              <a:gd name="adj2" fmla="val 169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הקובץ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3276600"/>
            <a:ext cx="3733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4876800" y="2895600"/>
            <a:ext cx="2286000" cy="381000"/>
          </a:xfrm>
          <a:prstGeom prst="wedgeRectCallout">
            <a:avLst>
              <a:gd name="adj1" fmla="val -74751"/>
              <a:gd name="adj2" fmla="val 45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פתיחת הקובץ לקריאה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3505200"/>
            <a:ext cx="5105400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5257800" y="4038600"/>
            <a:ext cx="2286000" cy="533400"/>
          </a:xfrm>
          <a:prstGeom prst="wedgeRectCallout">
            <a:avLst>
              <a:gd name="adj1" fmla="val -68597"/>
              <a:gd name="adj2" fmla="val -6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קריאת מספר הנקודות והקצאת המערך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3000" y="4495800"/>
            <a:ext cx="3810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ular Callout 14"/>
          <p:cNvSpPr/>
          <p:nvPr/>
        </p:nvSpPr>
        <p:spPr>
          <a:xfrm>
            <a:off x="6172200" y="4800600"/>
            <a:ext cx="2743200" cy="304800"/>
          </a:xfrm>
          <a:prstGeom prst="wedgeRectCallout">
            <a:avLst>
              <a:gd name="adj1" fmla="val -96392"/>
              <a:gd name="adj2" fmla="val -79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נקודה מנתוני הקובץ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5800" y="5181600"/>
            <a:ext cx="1905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Rectangular Callout 16"/>
          <p:cNvSpPr/>
          <p:nvPr/>
        </p:nvSpPr>
        <p:spPr>
          <a:xfrm>
            <a:off x="3048000" y="5334000"/>
            <a:ext cx="1600200" cy="304800"/>
          </a:xfrm>
          <a:prstGeom prst="wedgeRectCallout">
            <a:avLst>
              <a:gd name="adj1" fmla="val -73045"/>
              <a:gd name="adj2" fmla="val -89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סגירת הקובץ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5181600"/>
            <a:ext cx="3986213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773" y="1066800"/>
            <a:ext cx="1669627" cy="2590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524875" cy="63531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4495800" y="152400"/>
            <a:ext cx="4343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קריאה עד סוף הקובץ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261B8-A8C8-472C-8D56-24A21E9E7BB6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990600"/>
            <a:ext cx="6096000" cy="762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7239000" y="838200"/>
            <a:ext cx="1600200" cy="914400"/>
          </a:xfrm>
          <a:prstGeom prst="wedgeRectCallout">
            <a:avLst>
              <a:gd name="adj1" fmla="val -95220"/>
              <a:gd name="adj2" fmla="val -7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הקובץ מבלי לציין את כמות השורות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3733800"/>
            <a:ext cx="2057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6096000" y="3733800"/>
            <a:ext cx="2590800" cy="1143000"/>
          </a:xfrm>
          <a:prstGeom prst="wedgeRectCallout">
            <a:avLst>
              <a:gd name="adj1" fmla="val -159688"/>
              <a:gd name="adj2" fmla="val -24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בדיקה האם הקובץ </a:t>
            </a:r>
            <a:r>
              <a:rPr lang="he-IL" b="1" dirty="0" smtClean="0"/>
              <a:t>נגמר. יש לקרוא את התו המסיים את סוף הקובץ, לכן תמיד תהיה קריאה אחת נוספת.</a:t>
            </a:r>
            <a:endParaRPr lang="he-IL" b="1" dirty="0"/>
          </a:p>
        </p:txBody>
      </p:sp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905000"/>
            <a:ext cx="1485900" cy="1733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טעינה מקובץ בהורשה – מחלקת הבסיס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C997B-3514-4D04-B9D0-0AAD165E6AA2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32900"/>
            <a:ext cx="6934200" cy="5596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3276600"/>
            <a:ext cx="4419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1143000" y="5181600"/>
            <a:ext cx="1447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ביחידה זו נלמד: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מוטיבציה לעבודה עם קבצים</a:t>
            </a:r>
          </a:p>
          <a:p>
            <a:r>
              <a:rPr lang="he-IL" sz="2800" smtClean="0"/>
              <a:t>עבודה עם קבצים ב- </a:t>
            </a:r>
            <a:r>
              <a:rPr lang="en-US" sz="2800" smtClean="0"/>
              <a:t>C</a:t>
            </a:r>
            <a:r>
              <a:rPr lang="he-IL" sz="2800" smtClean="0"/>
              <a:t>++ לעומת </a:t>
            </a:r>
            <a:r>
              <a:rPr lang="en-US" sz="2800" smtClean="0"/>
              <a:t>C</a:t>
            </a:r>
            <a:endParaRPr lang="he-IL" sz="2800" smtClean="0"/>
          </a:p>
          <a:p>
            <a:r>
              <a:rPr lang="he-IL" sz="2800" smtClean="0"/>
              <a:t>כתיבה לקובץ טקסט לעומת כתיבה לקובץ בינארי</a:t>
            </a:r>
          </a:p>
          <a:p>
            <a:r>
              <a:rPr lang="he-IL" sz="2800" smtClean="0"/>
              <a:t>פקודות כלליות לעבודה עם קבצים</a:t>
            </a:r>
          </a:p>
          <a:p>
            <a:r>
              <a:rPr lang="he-IL" sz="2800" smtClean="0"/>
              <a:t>כתיבה לקובץ טקסט</a:t>
            </a:r>
          </a:p>
          <a:p>
            <a:pPr lvl="1"/>
            <a:r>
              <a:rPr lang="he-IL" sz="2800" smtClean="0"/>
              <a:t>שימוש באופרטורים המועמסים &gt;&gt;</a:t>
            </a:r>
            <a:r>
              <a:rPr lang="en-US" sz="2800" smtClean="0"/>
              <a:t> </a:t>
            </a:r>
            <a:r>
              <a:rPr lang="he-IL" sz="2800" smtClean="0"/>
              <a:t>ו- &lt;&lt;</a:t>
            </a:r>
          </a:p>
          <a:p>
            <a:r>
              <a:rPr lang="he-IL" sz="2800" smtClean="0"/>
              <a:t>כתיבה לקובץ בינארי</a:t>
            </a:r>
          </a:p>
          <a:p>
            <a:r>
              <a:rPr lang="he-IL" sz="2800" smtClean="0"/>
              <a:t>כתיבת וטעינת אובייקטים מקובץ בינארי</a:t>
            </a:r>
          </a:p>
          <a:p>
            <a:endParaRPr lang="he-IL" sz="2800" smtClean="0"/>
          </a:p>
          <a:p>
            <a:endParaRPr lang="he-IL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06704-108F-4657-8B17-9F03CD562D25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8563141" cy="58102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2514600"/>
            <a:ext cx="5181600" cy="838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334000" y="1143000"/>
            <a:ext cx="3581400" cy="1143000"/>
          </a:xfrm>
          <a:prstGeom prst="wedgeRectCallout">
            <a:avLst>
              <a:gd name="adj1" fmla="val -63064"/>
              <a:gd name="adj2" fmla="val 66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אתחול היורש ושימוש באופרטור &lt;&lt;. </a:t>
            </a:r>
            <a:r>
              <a:rPr lang="he-IL" b="1" dirty="0" smtClean="0"/>
              <a:t>נשים לב שיש קריאה ל- </a:t>
            </a:r>
            <a:r>
              <a:rPr lang="en-US" b="1" dirty="0" smtClean="0"/>
              <a:t>default </a:t>
            </a:r>
            <a:r>
              <a:rPr lang="en-US" b="1" dirty="0" err="1" smtClean="0"/>
              <a:t>c’tor</a:t>
            </a:r>
            <a:r>
              <a:rPr lang="he-IL" b="1" dirty="0" smtClean="0"/>
              <a:t> של האב ולכן נקרא את כל נתוני היורש במחלקה זו.</a:t>
            </a:r>
            <a:endParaRPr lang="he-IL" b="1" dirty="0"/>
          </a:p>
        </p:txBody>
      </p:sp>
      <p:sp>
        <p:nvSpPr>
          <p:cNvPr id="30725" name="Title 1"/>
          <p:cNvSpPr>
            <a:spLocks noGrp="1"/>
          </p:cNvSpPr>
          <p:nvPr>
            <p:ph type="title"/>
          </p:nvPr>
        </p:nvSpPr>
        <p:spPr>
          <a:xfrm>
            <a:off x="4267200" y="152400"/>
            <a:ext cx="4572000" cy="7620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טעינה מקובץ בהורשה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3716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© </a:t>
            </a:r>
            <a:r>
              <a:rPr lang="en-US" dirty="0" err="1" smtClean="0">
                <a:latin typeface="Arial" charset="0"/>
                <a:cs typeface="Arial" charset="0"/>
              </a:rPr>
              <a:t>Keren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Kalif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5EBB15-BCB2-46B3-A5E3-8504C02E0B50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724400"/>
            <a:ext cx="2133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63513"/>
            <a:ext cx="7391400" cy="42610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טעינה מקובץ בהורשה (גירסא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C997B-3514-4D04-B9D0-0AAD165E6AA2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892313"/>
            <a:ext cx="5867400" cy="1447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505200" y="1066800"/>
            <a:ext cx="5257800" cy="1219200"/>
          </a:xfrm>
          <a:prstGeom prst="wedgeRectCallout">
            <a:avLst>
              <a:gd name="adj1" fmla="val -103773"/>
              <a:gd name="adj2" fmla="val 179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קריאה ל- </a:t>
            </a:r>
            <a:r>
              <a:rPr lang="en-US" b="1" dirty="0" err="1" smtClean="0"/>
              <a:t>c’tor</a:t>
            </a:r>
            <a:r>
              <a:rPr lang="he-IL" b="1" dirty="0" smtClean="0"/>
              <a:t> של האבא עם הקובץ, ולכן לא ניתן בגוף לקרוא לאופרטור &lt;&lt;, שיקרא גם הוא ל- &lt;&lt;</a:t>
            </a:r>
            <a:r>
              <a:rPr lang="en-US" b="1" dirty="0" smtClean="0"/>
              <a:t> </a:t>
            </a:r>
            <a:r>
              <a:rPr lang="he-IL" b="1" dirty="0" smtClean="0"/>
              <a:t>של האב, מאחר ותהייה ציפיה לקרוא את נתוני האב פעמיים. </a:t>
            </a:r>
          </a:p>
          <a:p>
            <a:pPr algn="ctr">
              <a:defRPr/>
            </a:pPr>
            <a:r>
              <a:rPr lang="he-IL" b="1" dirty="0" smtClean="0"/>
              <a:t>לכן נקרא את הנתונים הנוספים בגוף ה- </a:t>
            </a:r>
            <a:r>
              <a:rPr lang="en-US" b="1" dirty="0" err="1" smtClean="0"/>
              <a:t>c’tor</a:t>
            </a:r>
            <a:r>
              <a:rPr lang="he-IL" b="1" dirty="0" smtClean="0"/>
              <a:t> עצמו.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טעינה מקובץ בהורשה – ה- </a:t>
            </a:r>
            <a:r>
              <a:rPr lang="en-US" smtClean="0"/>
              <a:t>main</a:t>
            </a:r>
            <a:endParaRPr lang="he-IL" smtClean="0"/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6EEE56-DAC8-4AAC-9D3E-285C6D7C05E4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7013575" cy="46450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867400"/>
            <a:ext cx="51339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066800"/>
            <a:ext cx="3076755" cy="1524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he-IL" sz="3600" smtClean="0"/>
              <a:t>תיאור התהליך הכללי של כתיבה לקובץ כאשר יש פולימורפיזם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676400"/>
            <a:ext cx="8534400" cy="4495800"/>
          </a:xfrm>
        </p:spPr>
        <p:txBody>
          <a:bodyPr/>
          <a:lstStyle/>
          <a:p>
            <a:r>
              <a:rPr lang="he-IL" smtClean="0"/>
              <a:t>כאשר בקובץ יש נתונים של אובייקטים מטיפוסים שונים (למשל כאשר משתמשים בפולימורפיזם), יש לכתוב לפני כל אובייקט סימן מזהה לטיפוסו, כדי לדעת איזה </a:t>
            </a:r>
            <a:r>
              <a:rPr lang="en-US" smtClean="0"/>
              <a:t>c’tor</a:t>
            </a:r>
            <a:r>
              <a:rPr lang="he-IL" smtClean="0"/>
              <a:t> להפעיל ביצירת האובייקט</a:t>
            </a:r>
          </a:p>
          <a:p>
            <a:r>
              <a:rPr lang="he-IL" smtClean="0"/>
              <a:t>לשם כך, נוסיף באב שיטה שיודעת לכתוב לקובץ את טיפוס האובייקט בפועל</a:t>
            </a:r>
          </a:p>
          <a:p>
            <a:r>
              <a:rPr lang="he-IL" smtClean="0"/>
              <a:t>ב- </a:t>
            </a:r>
            <a:r>
              <a:rPr lang="en-US" smtClean="0"/>
              <a:t>main</a:t>
            </a:r>
            <a:r>
              <a:rPr lang="he-IL" smtClean="0"/>
              <a:t> (או במחלקה המנהלת שלנו) תהייה פוקציה שתדע להפעיל את ה- </a:t>
            </a:r>
            <a:r>
              <a:rPr lang="en-US" smtClean="0"/>
              <a:t>c’tor</a:t>
            </a:r>
            <a:r>
              <a:rPr lang="he-IL" smtClean="0"/>
              <a:t> הנכון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54AD34-F3F1-4B38-9702-72DA2881E30B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כתיבה לקובץ מערך הטרוגני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C997B-3514-4D04-B9D0-0AAD165E6AA2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999" y="1828800"/>
            <a:ext cx="8661401" cy="3352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953000" y="3200400"/>
            <a:ext cx="3886200" cy="381000"/>
          </a:xfrm>
          <a:prstGeom prst="wedgeRectCallout">
            <a:avLst>
              <a:gd name="adj1" fmla="val -57272"/>
              <a:gd name="adj2" fmla="val 85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שמירת שם הטיפוס לפני נתוני האובייקט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2743200" y="3733800"/>
            <a:ext cx="4343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724400"/>
            <a:ext cx="2819400" cy="16916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077200" cy="505444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קריאה מקובץ מערך הטרוגני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1295400" cy="38100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C997B-3514-4D04-B9D0-0AAD165E6AA2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"/>
            <a:ext cx="2057400" cy="12344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581400" y="3429000"/>
            <a:ext cx="1447800" cy="304800"/>
          </a:xfrm>
          <a:prstGeom prst="wedgeRectCallout">
            <a:avLst>
              <a:gd name="adj1" fmla="val -65457"/>
              <a:gd name="adj2" fmla="val 58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קריאת טיפוס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838200" y="2362200"/>
            <a:ext cx="29718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371600" y="3733800"/>
            <a:ext cx="2057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371600" y="4038600"/>
            <a:ext cx="6781800" cy="1143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5867400" y="3581400"/>
            <a:ext cx="2286000" cy="304800"/>
          </a:xfrm>
          <a:prstGeom prst="wedgeRectCallout">
            <a:avLst>
              <a:gd name="adj1" fmla="val -69636"/>
              <a:gd name="adj2" fmla="val 89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יצירת הטיפוס המתאים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5C997B-3514-4D04-B9D0-0AAD165E6AA2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7198486" cy="63722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38800" y="152400"/>
            <a:ext cx="3200400" cy="7620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דוגמא ל- </a:t>
            </a:r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400881"/>
            <a:ext cx="3800475" cy="140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914400"/>
            <a:ext cx="2819400" cy="16916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קובץ טקסט לעומת קובץ בינארי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כאשר כותבים לקובץ טקסט, יש לכתוב כל אחד משדות האובייקט בנפרד לקובץ</a:t>
            </a:r>
          </a:p>
          <a:p>
            <a:pPr lvl="1"/>
            <a:r>
              <a:rPr lang="he-IL" u="sng" smtClean="0"/>
              <a:t>חסרון</a:t>
            </a:r>
            <a:r>
              <a:rPr lang="he-IL" smtClean="0"/>
              <a:t>: יכול להיות מייגע במקרה ולאובייקט יש הרבה שדות</a:t>
            </a:r>
          </a:p>
          <a:p>
            <a:pPr lvl="1"/>
            <a:r>
              <a:rPr lang="he-IL" u="sng" smtClean="0"/>
              <a:t>יתרון</a:t>
            </a:r>
            <a:r>
              <a:rPr lang="he-IL" smtClean="0"/>
              <a:t>: ניתן להשתמש באופרטור המועמס &gt;&gt;</a:t>
            </a:r>
          </a:p>
          <a:p>
            <a:r>
              <a:rPr lang="he-IL" smtClean="0"/>
              <a:t>כאשר כותבים לקובץ בינארי ניתן לכתוב את כל האובייקט לקובץ כיחידה אחת, כל עוד אין במחלקה מצביעים</a:t>
            </a:r>
          </a:p>
          <a:p>
            <a:pPr lvl="1"/>
            <a:r>
              <a:rPr lang="he-IL" smtClean="0"/>
              <a:t>לא נרצה לכתוב כתובות לקובץ, שכן לא ניתן להבטיח שבהרצה הבאה הנתונים ישארו באותה הכתובת</a:t>
            </a:r>
          </a:p>
          <a:p>
            <a:pPr lvl="1"/>
            <a:r>
              <a:rPr lang="he-IL" u="sng" smtClean="0"/>
              <a:t>יתרון</a:t>
            </a:r>
            <a:r>
              <a:rPr lang="he-IL" smtClean="0"/>
              <a:t>: שימוש קל</a:t>
            </a:r>
          </a:p>
          <a:p>
            <a:pPr lvl="1"/>
            <a:r>
              <a:rPr lang="he-IL" u="sng" smtClean="0"/>
              <a:t>חסרון</a:t>
            </a:r>
            <a:r>
              <a:rPr lang="he-IL" smtClean="0"/>
              <a:t>: כל עוד יש מצביעים במחלקה יש לזכור לכתוב כל שדה בנפרד, ולא לכתוב את כל האובייקט כיחידה אחת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F1CB16-736C-46D4-A0E3-943B9503C0C3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קבצים בינאריים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גם כשכותבים לקובץ בינארי עובדים עם האובייקט </a:t>
            </a:r>
            <a:r>
              <a:rPr lang="en-US" smtClean="0"/>
              <a:t>ofstream</a:t>
            </a:r>
            <a:endParaRPr lang="he-IL" smtClean="0"/>
          </a:p>
          <a:p>
            <a:pPr lvl="1"/>
            <a:r>
              <a:rPr lang="he-IL" smtClean="0"/>
              <a:t>יש לסמן את הדגל </a:t>
            </a:r>
            <a:r>
              <a:rPr lang="en-US" smtClean="0"/>
              <a:t>ios::binary</a:t>
            </a:r>
            <a:r>
              <a:rPr lang="he-IL" smtClean="0"/>
              <a:t> בפרמטר פתיחת הקובץ</a:t>
            </a:r>
          </a:p>
          <a:p>
            <a:pPr lvl="1"/>
            <a:r>
              <a:rPr lang="he-IL" smtClean="0"/>
              <a:t>פעולת הכתיבה היא באמצעות השיטה </a:t>
            </a:r>
            <a:r>
              <a:rPr lang="en-US" smtClean="0"/>
              <a:t>write</a:t>
            </a:r>
            <a:endParaRPr lang="he-IL" smtClean="0"/>
          </a:p>
          <a:p>
            <a:pPr lvl="1"/>
            <a:r>
              <a:rPr lang="he-IL" smtClean="0"/>
              <a:t>מאחר ופעולת הכתיבה אינה פשוטה כמו עבור קבצי טקסט (שימוש באופרטור &gt;&gt;) , נכתוב במחלקה שיטת </a:t>
            </a:r>
            <a:r>
              <a:rPr lang="en-US" smtClean="0"/>
              <a:t>save</a:t>
            </a:r>
            <a:endParaRPr lang="he-IL" smtClean="0"/>
          </a:p>
          <a:p>
            <a:r>
              <a:rPr lang="he-IL" smtClean="0"/>
              <a:t>גם כשקוראים מקובץ בינארי עובדים עם האובייקט </a:t>
            </a:r>
            <a:r>
              <a:rPr lang="en-US" smtClean="0"/>
              <a:t>ifstream</a:t>
            </a:r>
            <a:endParaRPr lang="he-IL" smtClean="0"/>
          </a:p>
          <a:p>
            <a:pPr lvl="1"/>
            <a:r>
              <a:rPr lang="he-IL" smtClean="0"/>
              <a:t>יש לסמן את הדגל </a:t>
            </a:r>
            <a:r>
              <a:rPr lang="en-US" smtClean="0"/>
              <a:t>ios::binary</a:t>
            </a:r>
            <a:r>
              <a:rPr lang="he-IL" smtClean="0"/>
              <a:t> בפרמטר פתיחת הקובץ</a:t>
            </a:r>
          </a:p>
          <a:p>
            <a:pPr lvl="1"/>
            <a:r>
              <a:rPr lang="he-IL" smtClean="0"/>
              <a:t>פעולת הקריאה היא באמצעות השיטה </a:t>
            </a:r>
            <a:r>
              <a:rPr lang="en-US" smtClean="0"/>
              <a:t>read</a:t>
            </a:r>
            <a:endParaRPr lang="he-IL" smtClean="0"/>
          </a:p>
          <a:p>
            <a:r>
              <a:rPr lang="he-IL" u="sng" smtClean="0"/>
              <a:t>תזכורת</a:t>
            </a:r>
            <a:r>
              <a:rPr lang="he-IL" smtClean="0"/>
              <a:t>: בכתיבה לקובץ בינארי ניתן לכתוב את האובייקט כיחידה אחת, ולא כל שדה בנפרד (כל עוד אין הקצאות דינאמיות)</a:t>
            </a:r>
          </a:p>
          <a:p>
            <a:pPr lvl="1"/>
            <a:r>
              <a:rPr lang="he-IL" smtClean="0"/>
              <a:t>תכונות סטטיות אינן נשמרות כאשר שומרים אובייקט. במידת הצורך יש לשמור את השדה בנפרד.</a:t>
            </a:r>
          </a:p>
          <a:p>
            <a:pPr lvl="1"/>
            <a:endParaRPr lang="he-IL" smtClean="0"/>
          </a:p>
          <a:p>
            <a:endParaRPr lang="he-IL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C17081-3438-45EA-A840-7B9FA35C37A0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קבצים בינאריים:</a:t>
            </a:r>
            <a:r>
              <a:rPr lang="en-US" smtClean="0"/>
              <a:t> </a:t>
            </a:r>
            <a:r>
              <a:rPr lang="he-IL" smtClean="0"/>
              <a:t> דוגמאת המחלקה </a:t>
            </a:r>
            <a:r>
              <a:rPr lang="en-US" smtClean="0"/>
              <a:t>Point</a:t>
            </a:r>
            <a:endParaRPr lang="he-IL" smtClean="0"/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6D4804-969A-4A69-A127-AD399AA731BF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143000"/>
            <a:ext cx="8328025" cy="47529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4724400"/>
            <a:ext cx="5562600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562600" y="4572000"/>
            <a:ext cx="2971800" cy="609600"/>
          </a:xfrm>
          <a:prstGeom prst="wedgeRectCallout">
            <a:avLst>
              <a:gd name="adj1" fmla="val -65800"/>
              <a:gd name="adj2" fmla="val 43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השיטה שומרת לקובץ את כל נתוני האובייקט כיחידה אחת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33400" y="5867400"/>
            <a:ext cx="4572000" cy="762000"/>
          </a:xfrm>
          <a:prstGeom prst="wedgeRectCallout">
            <a:avLst>
              <a:gd name="adj1" fmla="val 24705"/>
              <a:gd name="adj2" fmla="val -101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הפרמטר הראשון הוא כתובת השדה אותו רוצים לכתוב, תמיד עושים </a:t>
            </a:r>
            <a:r>
              <a:rPr lang="en-US" b="1" dirty="0"/>
              <a:t>casting</a:t>
            </a:r>
            <a:r>
              <a:rPr lang="he-IL" b="1" dirty="0"/>
              <a:t> ל- </a:t>
            </a:r>
            <a:r>
              <a:rPr lang="en-US" b="1" dirty="0"/>
              <a:t>const char*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5867400" y="5562600"/>
            <a:ext cx="2438400" cy="762000"/>
          </a:xfrm>
          <a:prstGeom prst="wedgeRectCallout">
            <a:avLst>
              <a:gd name="adj1" fmla="val -71064"/>
              <a:gd name="adj2" fmla="val -68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הפרמטר השני הוא כמות הבתים שכותבים לקובץ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2819400"/>
            <a:ext cx="4572000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5638800" y="2895600"/>
            <a:ext cx="2590800" cy="609600"/>
          </a:xfrm>
          <a:prstGeom prst="wedgeRectCallout">
            <a:avLst>
              <a:gd name="adj1" fmla="val -73945"/>
              <a:gd name="adj2" fmla="val -9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טעינת כל נתוני האובייקט מהקובץ כיחידה אחת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מוטיבציה לעבודה עם קבצים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800" smtClean="0"/>
              <a:t>כאשר אנחנו כותבים תוכנה, המידע אשר אנחנו מכניסים בכל הרצה הולך לאיבוד עם סיומה, מאחר והתוכנה רצה בזיכרון ה- </a:t>
            </a:r>
            <a:r>
              <a:rPr lang="en-US" sz="2800" smtClean="0"/>
              <a:t>RAM</a:t>
            </a:r>
            <a:r>
              <a:rPr lang="he-IL" sz="2800" smtClean="0"/>
              <a:t> של המחשב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smtClean="0"/>
              <a:t>היינו רוצים לשמור את המידע בין ההרצות בזיכרון הקבוע (</a:t>
            </a:r>
            <a:r>
              <a:rPr lang="en-US" sz="2800" smtClean="0"/>
              <a:t>Hard Disk</a:t>
            </a:r>
            <a:r>
              <a:rPr lang="he-IL" sz="2800" smtClean="0"/>
              <a:t>) כדי: 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800" smtClean="0"/>
              <a:t>ליצור תוכנה בעלת משמעות ורצף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800" smtClean="0"/>
              <a:t>להקל עלינו בעת בדיקות התוכנה</a:t>
            </a:r>
          </a:p>
          <a:p>
            <a:pPr lvl="2" eaLnBrk="1" hangingPunct="1">
              <a:lnSpc>
                <a:spcPct val="90000"/>
              </a:lnSpc>
            </a:pPr>
            <a:r>
              <a:rPr lang="he-IL" sz="2400" smtClean="0"/>
              <a:t>קריאת נתונים מקובץ מוכן מראש ולא מהמשתמש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800" smtClean="0"/>
              <a:t>שמירת נתונים לשימוש ע"י תוכניות אחרות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smtClean="0"/>
              <a:t>ניתן לשמור את המידע בכמה אופנים שונים: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DB</a:t>
            </a:r>
            <a:r>
              <a:rPr lang="he-IL" sz="2800" smtClean="0"/>
              <a:t> (לא יילמד בקורס זה)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800" smtClean="0"/>
              <a:t>קבצים</a:t>
            </a: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  <a:p>
            <a:endParaRPr lang="he-IL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ECDCF0-72F3-47B8-8BB0-4E7982227EFB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קבצים בינאריים:</a:t>
            </a:r>
            <a:r>
              <a:rPr lang="en-US" smtClean="0"/>
              <a:t> </a:t>
            </a:r>
            <a:r>
              <a:rPr lang="he-IL" smtClean="0"/>
              <a:t> דוגמאת המחלקה </a:t>
            </a:r>
            <a:r>
              <a:rPr lang="en-US" smtClean="0"/>
              <a:t>Pixel</a:t>
            </a:r>
            <a:endParaRPr lang="he-IL" smtClean="0"/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3E4C62-B13A-4EA2-8BF1-9E559F2D94ED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0263"/>
            <a:ext cx="6781800" cy="58277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4343400"/>
            <a:ext cx="5638800" cy="1600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4724400" y="4572000"/>
            <a:ext cx="4191000" cy="609600"/>
          </a:xfrm>
          <a:prstGeom prst="wedgeRectCallout">
            <a:avLst>
              <a:gd name="adj1" fmla="val -83926"/>
              <a:gd name="adj2" fmla="val 70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מאחר ויש הקצאות דינאמיות במחלקה, יש לשמור את גודל המערך, ורק אז את תוכנו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2514600"/>
            <a:ext cx="4953000" cy="1600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562600" y="3200400"/>
            <a:ext cx="2590800" cy="838200"/>
          </a:xfrm>
          <a:prstGeom prst="wedgeRectCallout">
            <a:avLst>
              <a:gd name="adj1" fmla="val -127158"/>
              <a:gd name="adj2" fmla="val -31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בטעינה נקרא את גודל ההקצאה, נקצה ואז נקרא את הנתון מהקובץ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562600" y="2362200"/>
            <a:ext cx="3124200" cy="609600"/>
          </a:xfrm>
          <a:prstGeom prst="wedgeRectCallout">
            <a:avLst>
              <a:gd name="adj1" fmla="val -95773"/>
              <a:gd name="adj2" fmla="val -3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קריאה ל- </a:t>
            </a:r>
            <a:r>
              <a:rPr lang="en-US" b="1" dirty="0" err="1"/>
              <a:t>c’tor</a:t>
            </a:r>
            <a:r>
              <a:rPr lang="he-IL" b="1" dirty="0"/>
              <a:t> של האב שיקרא את נתוני הבסיס מהקובץ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קבצים בינאריים:</a:t>
            </a:r>
            <a:r>
              <a:rPr lang="en-US" smtClean="0"/>
              <a:t> </a:t>
            </a:r>
            <a:r>
              <a:rPr lang="he-IL" smtClean="0"/>
              <a:t> דוגמאת ה- </a:t>
            </a:r>
            <a:r>
              <a:rPr lang="en-US" smtClean="0"/>
              <a:t>main</a:t>
            </a:r>
            <a:endParaRPr lang="he-IL" smtClean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54200"/>
            <a:ext cx="8382000" cy="47545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226C7E-E9D3-43F9-8D0D-04776310C97E}" type="slidenum">
              <a:rPr lang="he-IL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352800"/>
            <a:ext cx="7772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8" name="Rectangular Callout 7"/>
          <p:cNvSpPr/>
          <p:nvPr/>
        </p:nvSpPr>
        <p:spPr>
          <a:xfrm>
            <a:off x="6096000" y="2743200"/>
            <a:ext cx="2819400" cy="381000"/>
          </a:xfrm>
          <a:prstGeom prst="wedgeRectCallout">
            <a:avLst>
              <a:gd name="adj1" fmla="val -74751"/>
              <a:gd name="adj2" fmla="val 102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פתיחת קובץ בינארי לכתיבה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3657600"/>
            <a:ext cx="25908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962400" y="3657600"/>
            <a:ext cx="2286000" cy="381000"/>
          </a:xfrm>
          <a:prstGeom prst="wedgeRectCallout">
            <a:avLst>
              <a:gd name="adj1" fmla="val -74751"/>
              <a:gd name="adj2" fmla="val 45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שמירת הנתונים לקובץ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4876800"/>
            <a:ext cx="6096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12" name="Rectangular Callout 11"/>
          <p:cNvSpPr/>
          <p:nvPr/>
        </p:nvSpPr>
        <p:spPr>
          <a:xfrm>
            <a:off x="6096000" y="4267200"/>
            <a:ext cx="2819400" cy="381000"/>
          </a:xfrm>
          <a:prstGeom prst="wedgeRectCallout">
            <a:avLst>
              <a:gd name="adj1" fmla="val -74751"/>
              <a:gd name="adj2" fmla="val 102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פתיחת קובץ בינארי לקריאה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5105400"/>
            <a:ext cx="4419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14" name="Rectangular Callout 13"/>
          <p:cNvSpPr/>
          <p:nvPr/>
        </p:nvSpPr>
        <p:spPr>
          <a:xfrm>
            <a:off x="6400800" y="5257800"/>
            <a:ext cx="2501900" cy="838200"/>
          </a:xfrm>
          <a:prstGeom prst="wedgeRectCallout">
            <a:avLst>
              <a:gd name="adj1" fmla="val -95485"/>
              <a:gd name="adj2" fmla="val -37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האובייקטים דרך ה- </a:t>
            </a:r>
            <a:r>
              <a:rPr lang="en-US" b="1" dirty="0" err="1"/>
              <a:t>c’tor</a:t>
            </a:r>
            <a:r>
              <a:rPr lang="he-IL" b="1" dirty="0"/>
              <a:t> המקבל קובץ בינארי פתוח כפרמטר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14400"/>
            <a:ext cx="4267200" cy="13763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58DC52-3EFC-4488-A381-34C63987225F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6858000" cy="57324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038" y="228600"/>
            <a:ext cx="6024562" cy="15319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7894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534400" cy="1143000"/>
          </a:xfrm>
        </p:spPr>
        <p:txBody>
          <a:bodyPr/>
          <a:lstStyle/>
          <a:p>
            <a:pPr algn="l"/>
            <a:r>
              <a:rPr lang="he-IL" sz="2800" smtClean="0"/>
              <a:t>דוגמאת החיות: </a:t>
            </a:r>
            <a:br>
              <a:rPr lang="he-IL" sz="2800" smtClean="0"/>
            </a:br>
            <a:r>
              <a:rPr lang="he-IL" sz="2800" smtClean="0"/>
              <a:t>האב </a:t>
            </a:r>
            <a:r>
              <a:rPr lang="en-US" sz="2800" smtClean="0"/>
              <a:t>Animal</a:t>
            </a:r>
            <a:endParaRPr lang="he-IL" sz="2800" smtClean="0"/>
          </a:p>
        </p:txBody>
      </p:sp>
      <p:sp>
        <p:nvSpPr>
          <p:cNvPr id="8" name="Rectangle 7"/>
          <p:cNvSpPr/>
          <p:nvPr/>
        </p:nvSpPr>
        <p:spPr>
          <a:xfrm>
            <a:off x="609600" y="2438400"/>
            <a:ext cx="4953000" cy="1676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5638800" y="2590800"/>
            <a:ext cx="2971800" cy="914400"/>
          </a:xfrm>
          <a:prstGeom prst="wedgeRectCallout">
            <a:avLst>
              <a:gd name="adj1" fmla="val -74751"/>
              <a:gd name="adj2" fmla="val 45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 err="1"/>
              <a:t>c’tor</a:t>
            </a:r>
            <a:r>
              <a:rPr lang="he-IL" b="1" dirty="0"/>
              <a:t> הקורא את כל נתוני האובייקט מהקובץ שדה-שדה (כי יש הקצאה דינאמית)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5257800"/>
            <a:ext cx="4953000" cy="1371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029200" y="5334000"/>
            <a:ext cx="3581400" cy="609600"/>
          </a:xfrm>
          <a:prstGeom prst="wedgeRectCallout">
            <a:avLst>
              <a:gd name="adj1" fmla="val -74751"/>
              <a:gd name="adj2" fmla="val 45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שיטה הכותבת לקובץ את 3 האותיות הראשונות של טיפוס האובייקט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2800" y="228600"/>
            <a:ext cx="5638800" cy="1371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5715000" y="1676400"/>
            <a:ext cx="2895600" cy="609600"/>
          </a:xfrm>
          <a:prstGeom prst="wedgeRectCallout">
            <a:avLst>
              <a:gd name="adj1" fmla="val -92727"/>
              <a:gd name="adj2" fmla="val -9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שיטה הכותבת לקובץ את כל נתוני האובייקט שדה-שדה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המחלקה </a:t>
            </a:r>
            <a:r>
              <a:rPr lang="en-US" smtClean="0"/>
              <a:t>Fish</a:t>
            </a:r>
            <a:endParaRPr lang="he-IL" smtClean="0"/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51AFD5-3523-4117-A0C7-0C23ADF8CD4D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29600" cy="44545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14400" y="2667000"/>
            <a:ext cx="6858000" cy="1066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943600" y="2590800"/>
            <a:ext cx="2971800" cy="609600"/>
          </a:xfrm>
          <a:prstGeom prst="wedgeRectCallout">
            <a:avLst>
              <a:gd name="adj1" fmla="val -74751"/>
              <a:gd name="adj2" fmla="val 45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 err="1"/>
              <a:t>c’tor</a:t>
            </a:r>
            <a:r>
              <a:rPr lang="he-IL" b="1" dirty="0"/>
              <a:t> הקורא ל- </a:t>
            </a:r>
            <a:r>
              <a:rPr lang="en-US" b="1" dirty="0" err="1"/>
              <a:t>c’tor</a:t>
            </a:r>
            <a:r>
              <a:rPr lang="he-IL" b="1" dirty="0"/>
              <a:t> של האב וקורא את השדות הנוספים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4267200"/>
            <a:ext cx="7772400" cy="1295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810000" y="5486400"/>
            <a:ext cx="3368675" cy="838200"/>
          </a:xfrm>
          <a:prstGeom prst="wedgeRectCallout">
            <a:avLst>
              <a:gd name="adj1" fmla="val -88535"/>
              <a:gd name="adj2" fmla="val -66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השיטה הקוראת לשיטה שבאב כדי לכתוב את נתוני הבסיס, ואז מוסיפה את הנתונים הנוספים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המחלקה </a:t>
            </a:r>
            <a:r>
              <a:rPr lang="en-US" smtClean="0"/>
              <a:t>Cat</a:t>
            </a:r>
            <a:endParaRPr lang="he-IL" smtClean="0"/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73C620-F754-43ED-A7DA-F9A0EC23DB6B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76338"/>
            <a:ext cx="8077200" cy="47672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2667000"/>
            <a:ext cx="6858000" cy="1066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762000" y="4419600"/>
            <a:ext cx="7620000" cy="1295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המחלקה </a:t>
            </a:r>
            <a:r>
              <a:rPr lang="en-US" smtClean="0"/>
              <a:t>StreetCat</a:t>
            </a:r>
            <a:endParaRPr lang="he-IL" smtClean="0"/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10A6FC-A2E1-43F0-B281-06BD9A1EF5E8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45525" cy="4114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2590800"/>
            <a:ext cx="6858000" cy="1066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762000" y="4038600"/>
            <a:ext cx="7620000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המחלקה </a:t>
            </a:r>
            <a:r>
              <a:rPr lang="en-US" smtClean="0"/>
              <a:t>SiamiCat</a:t>
            </a:r>
            <a:endParaRPr lang="he-IL" smtClean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029575" cy="5743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3716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4D8891-CD0B-4C6B-85B7-A0FDD3C81988}" type="slidenum">
              <a:rPr lang="he-IL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905000"/>
            <a:ext cx="6477000" cy="1676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609600" y="4800600"/>
            <a:ext cx="7239000" cy="1676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ה- </a:t>
            </a:r>
            <a:r>
              <a:rPr lang="en-US" smtClean="0"/>
              <a:t>main</a:t>
            </a:r>
            <a:r>
              <a:rPr lang="he-IL" smtClean="0"/>
              <a:t> – </a:t>
            </a:r>
            <a:r>
              <a:rPr lang="he-IL" sz="3200" smtClean="0"/>
              <a:t>פונקציה לשמירה</a:t>
            </a:r>
            <a:endParaRPr lang="he-IL" smtClean="0"/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549B8-F384-4111-BF11-4BB2220E689B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5181600"/>
            <a:ext cx="3886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>
              <a:buFont typeface="+mj-lt"/>
              <a:buAutoNum type="arabicPeriod"/>
              <a:defRPr/>
            </a:pPr>
            <a:r>
              <a:rPr lang="he-IL" b="1" dirty="0"/>
              <a:t>שומרת לקובץ את מספר האיברים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he-IL" b="1" dirty="0"/>
              <a:t>עבור כל אובייקט:</a:t>
            </a:r>
          </a:p>
          <a:p>
            <a:pPr marL="800100" lvl="1" indent="-342900">
              <a:buFont typeface="+mj-cs"/>
              <a:buAutoNum type="hebrew2Minus"/>
              <a:defRPr/>
            </a:pPr>
            <a:r>
              <a:rPr lang="he-IL" b="1" dirty="0"/>
              <a:t>שומרת את טיפוס האובייקט</a:t>
            </a:r>
          </a:p>
          <a:p>
            <a:pPr marL="800100" lvl="1" indent="-342900">
              <a:buFont typeface="+mj-lt"/>
              <a:buAutoNum type="hebrew2Minus"/>
              <a:defRPr/>
            </a:pPr>
            <a:r>
              <a:rPr lang="he-IL" b="1" dirty="0"/>
              <a:t>שומרת את נתוני האובייקט</a:t>
            </a: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158163" cy="3257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ה- </a:t>
            </a:r>
            <a:r>
              <a:rPr lang="en-US" smtClean="0"/>
              <a:t>main</a:t>
            </a:r>
            <a:r>
              <a:rPr lang="he-IL" smtClean="0"/>
              <a:t> – </a:t>
            </a:r>
            <a:r>
              <a:rPr lang="he-IL" sz="3200" smtClean="0"/>
              <a:t>פונקציות לקריאה</a:t>
            </a:r>
            <a:endParaRPr lang="he-IL" smtClean="0"/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533400" y="762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52400" y="152400"/>
            <a:ext cx="457200" cy="457200"/>
          </a:xfrm>
        </p:spPr>
        <p:txBody>
          <a:bodyPr/>
          <a:lstStyle/>
          <a:p>
            <a:pPr>
              <a:defRPr/>
            </a:pPr>
            <a:fld id="{5DEAF5A4-87CA-4851-9BC6-26F5FD3A62D4}" type="slidenum">
              <a:rPr lang="he-IL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077200" cy="57277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536700"/>
            <a:ext cx="4572000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5410200" y="1155700"/>
            <a:ext cx="2895600" cy="381000"/>
          </a:xfrm>
          <a:prstGeom prst="wedgeRectCallout">
            <a:avLst>
              <a:gd name="adj1" fmla="val -59699"/>
              <a:gd name="adj2" fmla="val 4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קוראת את טיפוס האובייקט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1993900"/>
            <a:ext cx="7696200" cy="1752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410200" y="3136900"/>
            <a:ext cx="3429000" cy="381000"/>
          </a:xfrm>
          <a:prstGeom prst="wedgeRectCallout">
            <a:avLst>
              <a:gd name="adj1" fmla="val -75699"/>
              <a:gd name="adj2" fmla="val -59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האובייקט מהטיפוס המבוקש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4114800"/>
            <a:ext cx="6705600" cy="2438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419600" y="5791200"/>
            <a:ext cx="457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>
              <a:buFont typeface="+mj-lt"/>
              <a:buAutoNum type="arabicPeriod"/>
              <a:defRPr/>
            </a:pPr>
            <a:r>
              <a:rPr lang="he-IL" b="1" dirty="0"/>
              <a:t>קוראת מהקובץ את מספר האיברים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he-IL" b="1" dirty="0"/>
              <a:t>מקצה מערך של מצביעים בגודל המתאים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he-IL" b="1" dirty="0"/>
              <a:t>עבור כל </a:t>
            </a:r>
            <a:r>
              <a:rPr lang="he-IL" b="1" dirty="0" smtClean="0"/>
              <a:t>אובייקט: קוראת </a:t>
            </a:r>
            <a:r>
              <a:rPr lang="he-IL" b="1" dirty="0"/>
              <a:t>את נתוניו מהקובץ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1768B-4478-4773-B9EA-DDA8A332AA34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3513"/>
            <a:ext cx="7010400" cy="64563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5061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5105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דוגמאת החיות:</a:t>
            </a:r>
            <a:r>
              <a:rPr lang="en-US" smtClean="0"/>
              <a:t> </a:t>
            </a:r>
            <a:r>
              <a:rPr lang="he-IL" smtClean="0"/>
              <a:t>ה- </a:t>
            </a:r>
            <a:r>
              <a:rPr lang="en-US" smtClean="0"/>
              <a:t>main</a:t>
            </a:r>
            <a:r>
              <a:rPr lang="he-IL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3886200"/>
            <a:ext cx="3657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4419600" y="3505200"/>
            <a:ext cx="2590800" cy="381000"/>
          </a:xfrm>
          <a:prstGeom prst="wedgeRectCallout">
            <a:avLst>
              <a:gd name="adj1" fmla="val -59699"/>
              <a:gd name="adj2" fmla="val 4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שמירת האובייקטים לקובץ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4648200"/>
            <a:ext cx="6629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562600" y="4114800"/>
            <a:ext cx="3276600" cy="381000"/>
          </a:xfrm>
          <a:prstGeom prst="wedgeRectCallout">
            <a:avLst>
              <a:gd name="adj1" fmla="val -61845"/>
              <a:gd name="adj2" fmla="val 8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האובייקטים מנתוני הקובץ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מוטיבציה לעבודה עם קבצים (2)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z="2800" smtClean="0"/>
              <a:t>יתכן ותהייה לנו תוכנית שנרצה לשמור את הפלט שלה לקובץ</a:t>
            </a:r>
          </a:p>
          <a:p>
            <a:pPr eaLnBrk="1" hangingPunct="1"/>
            <a:r>
              <a:rPr lang="he-IL" sz="2800" smtClean="0"/>
              <a:t>יתכן ותהייה לנו תוכנית שנרצה שהקלט שלה יהיה מקובץ, ולא מהמקלדת</a:t>
            </a:r>
          </a:p>
          <a:p>
            <a:pPr eaLnBrk="1" hangingPunct="1"/>
            <a:r>
              <a:rPr lang="he-IL" sz="2800" smtClean="0"/>
              <a:t>דוגמא: </a:t>
            </a:r>
          </a:p>
          <a:p>
            <a:pPr lvl="1" eaLnBrk="1" hangingPunct="1"/>
            <a:r>
              <a:rPr lang="he-IL" sz="2800" smtClean="0"/>
              <a:t>קריאת נתוני סטודנטים בכיתה</a:t>
            </a:r>
          </a:p>
          <a:p>
            <a:pPr lvl="1" eaLnBrk="1" hangingPunct="1"/>
            <a:r>
              <a:rPr lang="he-IL" sz="2800" smtClean="0"/>
              <a:t>כתיבת תוכנית המכינה דו"ח כלשהו ושומרת את הדוח בקובץ, בנוסף להצגתו על המסך</a:t>
            </a:r>
            <a:endParaRPr lang="en-US" sz="2800" smtClean="0"/>
          </a:p>
          <a:p>
            <a:endParaRPr lang="he-IL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036247-4E17-42F0-9DC4-FC5B463BA52A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smtClean="0"/>
              <a:t>סיכום שלבי העבודה בכתיבת וקריאת נתונים מקובץ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עבור כל מחלקה יש לכתוב את השיטה </a:t>
            </a:r>
            <a:r>
              <a:rPr lang="en-US" smtClean="0"/>
              <a:t>save</a:t>
            </a:r>
            <a:r>
              <a:rPr lang="he-IL" smtClean="0"/>
              <a:t> וכן </a:t>
            </a:r>
            <a:r>
              <a:rPr lang="en-US" smtClean="0"/>
              <a:t>c’tor</a:t>
            </a:r>
            <a:r>
              <a:rPr lang="he-IL" smtClean="0"/>
              <a:t> המקבלים קובץ פתוח לעבודה במוד המתאים (כתיבה או קריאה)</a:t>
            </a:r>
          </a:p>
          <a:p>
            <a:r>
              <a:rPr lang="he-IL" smtClean="0"/>
              <a:t>במידה ומשתמשים בפולימורפיזם, יש לכתוב באב שיטת </a:t>
            </a:r>
            <a:r>
              <a:rPr lang="en-US" smtClean="0"/>
              <a:t>saveType</a:t>
            </a:r>
            <a:r>
              <a:rPr lang="he-IL" smtClean="0"/>
              <a:t> הכותבת סימון של מה הטיפוס של האובייקט שיכתב בפועל לקובץ</a:t>
            </a:r>
          </a:p>
          <a:p>
            <a:r>
              <a:rPr lang="he-IL" smtClean="0"/>
              <a:t>נכתוב פונקציה שיודעת לטעון את כל האובייקטים, עפ"י טיפוסם האמיתי</a:t>
            </a:r>
          </a:p>
          <a:p>
            <a:r>
              <a:rPr lang="he-IL" smtClean="0"/>
              <a:t>נכתוב פונקציה שודעת לכתוב את כל האובייקטים לקובץ</a:t>
            </a:r>
          </a:p>
          <a:p>
            <a:endParaRPr lang="he-IL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0D2B82-8981-4E24-B5BC-2E211ED54A39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סייגים לפתרון הנ"ל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בפתרון הנ"ל לכתיבת אובייקטים לקובץ כתבנו מחרוזת המייצגת את טיפוס האובייקט</a:t>
            </a:r>
          </a:p>
          <a:p>
            <a:r>
              <a:rPr lang="he-IL" smtClean="0"/>
              <a:t>עבודה עם מחרוזות פחות יעילה מעבודה עם מספרים, ולכן היינו רוצים לכתוב לקובץ מספר המייצג את סוג האובייקט</a:t>
            </a:r>
          </a:p>
          <a:p>
            <a:r>
              <a:rPr lang="he-IL" u="sng" smtClean="0"/>
              <a:t>הפתרון</a:t>
            </a:r>
            <a:r>
              <a:rPr lang="he-IL" smtClean="0"/>
              <a:t>: נייצר מחלקה שתדע לנהל את טיפוסי האובייקטים:</a:t>
            </a:r>
          </a:p>
          <a:p>
            <a:pPr lvl="1"/>
            <a:r>
              <a:rPr lang="he-IL" smtClean="0"/>
              <a:t>למחלקה לא יהיו תכונות</a:t>
            </a:r>
          </a:p>
          <a:p>
            <a:pPr lvl="1"/>
            <a:r>
              <a:rPr lang="he-IL" smtClean="0"/>
              <a:t>היא תחזיק </a:t>
            </a:r>
            <a:r>
              <a:rPr lang="en-US" smtClean="0"/>
              <a:t>enum</a:t>
            </a:r>
            <a:r>
              <a:rPr lang="he-IL" smtClean="0"/>
              <a:t> עבור כל הטיפוסים</a:t>
            </a:r>
          </a:p>
          <a:p>
            <a:pPr lvl="1"/>
            <a:r>
              <a:rPr lang="he-IL" smtClean="0"/>
              <a:t>תדע לייצר אובייקט לפי הטיפוס שלו מתוך קובץ (שיטה סטטית)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F99A4B-D9AC-4B1C-AD54-835CA9432A8B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6570663" cy="4981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המחלקה </a:t>
            </a:r>
            <a:r>
              <a:rPr lang="en-US" smtClean="0"/>
              <a:t>AnimalsGenerator</a:t>
            </a:r>
            <a:endParaRPr lang="he-IL" smtClean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13398E-7CCC-427C-BB6E-3CC1C3EAD3DE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276600"/>
            <a:ext cx="1676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2819400" y="2819400"/>
            <a:ext cx="5029200" cy="838200"/>
          </a:xfrm>
          <a:prstGeom prst="wedgeRectCallout">
            <a:avLst>
              <a:gd name="adj1" fmla="val -67690"/>
              <a:gd name="adj2" fmla="val 6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forward declaration</a:t>
            </a:r>
            <a:r>
              <a:rPr lang="he-IL" b="1" dirty="0"/>
              <a:t>: הצהרה על שימוש במחלקה. כל עוד אין </a:t>
            </a:r>
            <a:r>
              <a:rPr lang="en-US" b="1" dirty="0"/>
              <a:t>include</a:t>
            </a:r>
            <a:r>
              <a:rPr lang="he-IL" b="1" dirty="0"/>
              <a:t>, ניתן להגדיר רק מצביע. </a:t>
            </a:r>
          </a:p>
          <a:p>
            <a:pPr algn="ctr">
              <a:defRPr/>
            </a:pPr>
            <a:r>
              <a:rPr lang="he-IL" b="1" dirty="0"/>
              <a:t>נמנע מלעשות </a:t>
            </a:r>
            <a:r>
              <a:rPr lang="en-US" b="1" dirty="0"/>
              <a:t>include </a:t>
            </a:r>
            <a:r>
              <a:rPr lang="he-IL" b="1" dirty="0"/>
              <a:t> בגלל בעית הצבעות כפולות.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572000"/>
            <a:ext cx="58674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334000" y="4114800"/>
            <a:ext cx="2514600" cy="381000"/>
          </a:xfrm>
          <a:prstGeom prst="wedgeRectCallout">
            <a:avLst>
              <a:gd name="adj1" fmla="val -67690"/>
              <a:gd name="adj2" fmla="val 79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כל הטיפוסים האפשריים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1143000"/>
            <a:ext cx="3429000" cy="838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u="sng" dirty="0"/>
              <a:t>חסרון</a:t>
            </a:r>
            <a:r>
              <a:rPr lang="he-IL" b="1" dirty="0"/>
              <a:t>: הוספת טיפוס חדש להיררכיה יגרור עדכון מחלקה זו</a:t>
            </a:r>
          </a:p>
          <a:p>
            <a:pPr algn="ctr">
              <a:defRPr/>
            </a:pPr>
            <a:r>
              <a:rPr lang="he-IL" b="1" u="sng" dirty="0"/>
              <a:t>יתרון</a:t>
            </a:r>
            <a:r>
              <a:rPr lang="he-IL" b="1" dirty="0"/>
              <a:t>: יעילות, לא שומרים מחרוזת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מימוש המחלקה </a:t>
            </a:r>
            <a:r>
              <a:rPr lang="en-US" smtClean="0"/>
              <a:t>AnimalsGenerator</a:t>
            </a:r>
            <a:endParaRPr lang="he-IL" smtClean="0"/>
          </a:p>
        </p:txBody>
      </p:sp>
      <p:pic>
        <p:nvPicPr>
          <p:cNvPr id="4915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12800"/>
            <a:ext cx="7620000" cy="5883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797C35-F2B8-4466-94AD-27B6D9FF1C41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63613"/>
            <a:ext cx="8305800" cy="56657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שינוי במחלקת הבסיס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286518-C65B-4E3D-B2E5-5B18F50E7777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648200"/>
            <a:ext cx="7924800" cy="1371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715000" y="2895600"/>
            <a:ext cx="2895600" cy="1143000"/>
          </a:xfrm>
          <a:prstGeom prst="wedgeRectCallout">
            <a:avLst>
              <a:gd name="adj1" fmla="val 47694"/>
              <a:gd name="adj2" fmla="val 114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השינוי בשיטה </a:t>
            </a:r>
            <a:r>
              <a:rPr lang="en-US" b="1" dirty="0" err="1"/>
              <a:t>saveType</a:t>
            </a:r>
            <a:r>
              <a:rPr lang="he-IL" b="1" dirty="0"/>
              <a:t> שכעת מזהה את טיפוס האובייקט באמצעות המחלקה </a:t>
            </a:r>
            <a:r>
              <a:rPr lang="en-US" b="1" dirty="0" err="1"/>
              <a:t>AnimalsGenerator</a:t>
            </a:r>
            <a:r>
              <a:rPr lang="en-US" b="1" dirty="0"/>
              <a:t> </a:t>
            </a:r>
            <a:r>
              <a:rPr lang="he-IL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38400"/>
            <a:ext cx="8556625" cy="298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השינוי בפונקצית הטעינה של כל המערך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877FCA-6FF0-421A-8A43-E88701BA882A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4038600"/>
            <a:ext cx="4800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4572000" y="4495800"/>
            <a:ext cx="3276600" cy="609600"/>
          </a:xfrm>
          <a:prstGeom prst="wedgeRectCallout">
            <a:avLst>
              <a:gd name="adj1" fmla="val -57870"/>
              <a:gd name="adj2" fmla="val -74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כעת הפונקציה שטוענת איבר אחד משוייכת למחלקה החדשה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ביחידה זו למדנו: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מוטיבציה לעבודה עם קבצים</a:t>
            </a:r>
          </a:p>
          <a:p>
            <a:r>
              <a:rPr lang="he-IL" sz="2800" smtClean="0"/>
              <a:t>עבודה עם קבצים ב- </a:t>
            </a:r>
            <a:r>
              <a:rPr lang="en-US" sz="2800" smtClean="0"/>
              <a:t>C</a:t>
            </a:r>
            <a:r>
              <a:rPr lang="he-IL" sz="2800" smtClean="0"/>
              <a:t>++ לעומת </a:t>
            </a:r>
            <a:r>
              <a:rPr lang="en-US" sz="2800" smtClean="0"/>
              <a:t>C</a:t>
            </a:r>
            <a:endParaRPr lang="he-IL" sz="2800" smtClean="0"/>
          </a:p>
          <a:p>
            <a:r>
              <a:rPr lang="he-IL" sz="2800" smtClean="0"/>
              <a:t>כתיבה לקובץ טקסט לעומת כתיבה לקובץ בינארי</a:t>
            </a:r>
          </a:p>
          <a:p>
            <a:r>
              <a:rPr lang="he-IL" sz="2800" smtClean="0"/>
              <a:t>פקודות כלליות לעבודה עם קבצים</a:t>
            </a:r>
          </a:p>
          <a:p>
            <a:r>
              <a:rPr lang="he-IL" sz="2800" smtClean="0"/>
              <a:t>כתיבה לקובץ טקסט</a:t>
            </a:r>
          </a:p>
          <a:p>
            <a:pPr lvl="1"/>
            <a:r>
              <a:rPr lang="he-IL" sz="2800" smtClean="0"/>
              <a:t>שימוש באופרטורים המועמסים &gt;&gt;</a:t>
            </a:r>
            <a:r>
              <a:rPr lang="en-US" sz="2800" smtClean="0"/>
              <a:t> </a:t>
            </a:r>
            <a:r>
              <a:rPr lang="he-IL" sz="2800" smtClean="0"/>
              <a:t>ו- &lt;&lt;</a:t>
            </a:r>
          </a:p>
          <a:p>
            <a:r>
              <a:rPr lang="he-IL" sz="2800" smtClean="0"/>
              <a:t>כתיבה לקובץ בינארי</a:t>
            </a:r>
          </a:p>
          <a:p>
            <a:r>
              <a:rPr lang="he-IL" sz="2800" smtClean="0"/>
              <a:t>כתיבת וטעינת אובייקטים מקובץ בינארי</a:t>
            </a:r>
          </a:p>
          <a:p>
            <a:endParaRPr lang="he-IL" sz="2800" smtClean="0"/>
          </a:p>
          <a:p>
            <a:endParaRPr lang="he-IL" smtClean="0"/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8432B4-551C-4764-83C8-9D578F3FE4D8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עבודה עם קבצים ב- </a:t>
            </a:r>
            <a:r>
              <a:rPr lang="en-US" smtClean="0"/>
              <a:t>C</a:t>
            </a:r>
            <a:r>
              <a:rPr lang="he-IL" smtClean="0"/>
              <a:t>++ לעומת </a:t>
            </a:r>
            <a:r>
              <a:rPr lang="en-US" smtClean="0"/>
              <a:t>C</a:t>
            </a:r>
            <a:endParaRPr lang="he-IL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 השתמשנו במשתנה מטיפוס </a:t>
            </a:r>
            <a:r>
              <a:rPr lang="en-US" smtClean="0"/>
              <a:t>FILE*</a:t>
            </a:r>
            <a:r>
              <a:rPr lang="he-IL" smtClean="0"/>
              <a:t> והשתמשנו בפונקציות כתיבה וקריאה שקיבלו את הקובץ כפרמטר</a:t>
            </a:r>
          </a:p>
          <a:p>
            <a:pPr lvl="1"/>
            <a:r>
              <a:rPr lang="he-IL" smtClean="0"/>
              <a:t>סגנון כתיבה פרוצדורלי</a:t>
            </a:r>
          </a:p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++ נעבוד עם משתנה המייצג קובץ, אבל נפעיל עליו שיטות לקריאה ולכתיבה</a:t>
            </a:r>
          </a:p>
          <a:p>
            <a:pPr lvl="1"/>
            <a:r>
              <a:rPr lang="he-IL" smtClean="0"/>
              <a:t>סגנון כתיבה מכוון עצמים</a:t>
            </a:r>
          </a:p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++ ניתן להשתמש בטיפוסים ובפקודות שבהם משתמשים בשפת </a:t>
            </a:r>
            <a:r>
              <a:rPr lang="en-US" smtClean="0"/>
              <a:t>C</a:t>
            </a:r>
            <a:r>
              <a:rPr lang="he-IL" smtClean="0"/>
              <a:t> לצורך כתיבה וקריאה מקובץ, אבל בגלל שאנחנו כותבים בסגנון מכוון-עצמים, נעדיף שגם העבודה עם הקבצים תהייה בסגנון זה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13485B-AFC1-4586-9FB7-B7E8681DED22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סוג קבצים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z="2800" smtClean="0"/>
              <a:t>קובץ טקסט:</a:t>
            </a:r>
          </a:p>
          <a:p>
            <a:pPr lvl="1" eaLnBrk="1" hangingPunct="1"/>
            <a:r>
              <a:rPr lang="he-IL" sz="2800" smtClean="0"/>
              <a:t>כתוב בשפה אותה אנו יכולים לקרוא ולהבין</a:t>
            </a:r>
          </a:p>
          <a:p>
            <a:pPr lvl="1" eaLnBrk="1" hangingPunct="1">
              <a:buFont typeface="Wingdings" pitchFamily="2" charset="2"/>
              <a:buNone/>
            </a:pPr>
            <a:endParaRPr lang="he-IL" sz="2800" smtClean="0"/>
          </a:p>
          <a:p>
            <a:pPr eaLnBrk="1" hangingPunct="1"/>
            <a:endParaRPr lang="he-IL" sz="2800" smtClean="0"/>
          </a:p>
          <a:p>
            <a:pPr eaLnBrk="1" hangingPunct="1"/>
            <a:endParaRPr lang="he-IL" sz="2800" smtClean="0"/>
          </a:p>
          <a:p>
            <a:pPr eaLnBrk="1" hangingPunct="1"/>
            <a:r>
              <a:rPr lang="he-IL" sz="2800" smtClean="0"/>
              <a:t>קובץ בינארי:</a:t>
            </a:r>
          </a:p>
          <a:p>
            <a:pPr lvl="1" eaLnBrk="1" hangingPunct="1"/>
            <a:r>
              <a:rPr lang="he-IL" sz="2800" smtClean="0"/>
              <a:t>לא ניתן להבין את התוכן </a:t>
            </a:r>
            <a:endParaRPr lang="en-US" sz="2800" smtClean="0"/>
          </a:p>
          <a:p>
            <a:endParaRPr lang="he-IL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D8291-26D6-45F1-BB74-56D463DC7BA0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3365500" cy="146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724400"/>
            <a:ext cx="4724400" cy="113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מחלקות לעבודה עם קבצים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בספריה </a:t>
            </a:r>
            <a:r>
              <a:rPr lang="en-US" dirty="0" err="1" smtClean="0"/>
              <a:t>fstream</a:t>
            </a:r>
            <a:r>
              <a:rPr lang="he-IL" dirty="0" smtClean="0"/>
              <a:t> מוגדרות המחלקות הבאות לעבודה עם קבצים</a:t>
            </a:r>
          </a:p>
          <a:p>
            <a:pPr lvl="1"/>
            <a:r>
              <a:rPr lang="en-US" dirty="0" err="1" smtClean="0"/>
              <a:t>ofstream</a:t>
            </a:r>
            <a:r>
              <a:rPr lang="he-IL" dirty="0" smtClean="0"/>
              <a:t>: אובייקט המאפשר כתיבה לקובץ</a:t>
            </a:r>
          </a:p>
          <a:p>
            <a:pPr lvl="1"/>
            <a:r>
              <a:rPr lang="en-US" dirty="0" err="1" smtClean="0"/>
              <a:t>ifstream</a:t>
            </a:r>
            <a:r>
              <a:rPr lang="he-IL" dirty="0" smtClean="0"/>
              <a:t>: אובייקט המאפשר קריאה מקובץ</a:t>
            </a:r>
          </a:p>
          <a:p>
            <a:pPr lvl="1"/>
            <a:r>
              <a:rPr lang="en-US" dirty="0" err="1" smtClean="0"/>
              <a:t>fstream</a:t>
            </a:r>
            <a:r>
              <a:rPr lang="he-IL" dirty="0" smtClean="0"/>
              <a:t>: אובייקט המאפשר כתיבה וקריאה מקובץ</a:t>
            </a:r>
          </a:p>
          <a:p>
            <a:r>
              <a:rPr lang="he-IL" dirty="0" smtClean="0"/>
              <a:t>אובייקטים אלו יורשים מהאובייקטים </a:t>
            </a:r>
            <a:r>
              <a:rPr lang="en-US" dirty="0" err="1" smtClean="0"/>
              <a:t>istream</a:t>
            </a:r>
            <a:r>
              <a:rPr lang="he-IL" dirty="0" smtClean="0"/>
              <a:t> ו- </a:t>
            </a:r>
            <a:r>
              <a:rPr lang="en-US" dirty="0" err="1" smtClean="0"/>
              <a:t>ostream</a:t>
            </a:r>
            <a:r>
              <a:rPr lang="he-IL" dirty="0" smtClean="0"/>
              <a:t> שהשתמשנו בהם עד היום כדי לכתוב למסך ולקרוא מהמקלדת (</a:t>
            </a:r>
            <a:r>
              <a:rPr lang="en-US" dirty="0" smtClean="0"/>
              <a:t>standard input and output</a:t>
            </a:r>
            <a:r>
              <a:rPr lang="he-IL" dirty="0" smtClean="0"/>
              <a:t>)</a:t>
            </a:r>
          </a:p>
          <a:p>
            <a:pPr lvl="1"/>
            <a:endParaRPr lang="he-IL" dirty="0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E6998F-9014-4F95-B9DC-633D3F7254A5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754438"/>
            <a:ext cx="3505200" cy="2951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מחלקות לעבודה עם קבצים (2)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931398-54C3-4113-B0DE-9F9F49A241F7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9538"/>
            <a:ext cx="868680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0" y="4743450"/>
            <a:ext cx="899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e-IL" dirty="0"/>
              <a:t>תמונה מתוך ה-  </a:t>
            </a:r>
            <a:r>
              <a:rPr lang="en-US" dirty="0"/>
              <a:t>C++ Reference</a:t>
            </a:r>
            <a:r>
              <a:rPr lang="he-IL" dirty="0"/>
              <a:t>:</a:t>
            </a:r>
          </a:p>
          <a:p>
            <a:pPr algn="ctr"/>
            <a:r>
              <a:rPr lang="en-US" dirty="0">
                <a:hlinkClick r:id="rId3"/>
              </a:rPr>
              <a:t>http://www.cplusplus.com/reference/iostream/</a:t>
            </a:r>
            <a:endParaRPr lang="he-IL" dirty="0"/>
          </a:p>
          <a:p>
            <a:pPr algn="ctr"/>
            <a:r>
              <a:rPr lang="he-IL" u="sng" dirty="0"/>
              <a:t>מקרא</a:t>
            </a:r>
            <a:r>
              <a:rPr lang="he-IL" dirty="0"/>
              <a:t>: ראש החץ הוא הבן (בניגוד לדוגמאות שאנחנו ראינו)</a:t>
            </a:r>
          </a:p>
          <a:p>
            <a:pPr algn="ctr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קבצי טקסט: דוגמא – המחלקה </a:t>
            </a:r>
            <a:r>
              <a:rPr lang="en-US" smtClean="0"/>
              <a:t>Point</a:t>
            </a:r>
            <a:endParaRPr lang="he-IL" smtClean="0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6ABB7C-8BB4-4047-87CA-AB8168FBF4D6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7010400" cy="5146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19800" y="12954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אין הבדל במימוש מחלקה זו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48294</TotalTime>
  <Words>1828</Words>
  <Application>Microsoft Office PowerPoint</Application>
  <PresentationFormat>On-screen Show (4:3)</PresentationFormat>
  <Paragraphs>300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Equity</vt:lpstr>
      <vt:lpstr>תכנות מכוון עצמים ו- C++ יחידה 10 עבודה עם קבצים</vt:lpstr>
      <vt:lpstr>ביחידה זו נלמד:</vt:lpstr>
      <vt:lpstr>מוטיבציה לעבודה עם קבצים</vt:lpstr>
      <vt:lpstr>מוטיבציה לעבודה עם קבצים (2)</vt:lpstr>
      <vt:lpstr>עבודה עם קבצים ב- C++ לעומת C</vt:lpstr>
      <vt:lpstr>סוג קבצים</vt:lpstr>
      <vt:lpstr>מחלקות לעבודה עם קבצים</vt:lpstr>
      <vt:lpstr>מחלקות לעבודה עם קבצים (2)</vt:lpstr>
      <vt:lpstr>קבצי טקסט: דוגמא – המחלקה Point</vt:lpstr>
      <vt:lpstr>קבצי טקסט: דוגמא – ה- main</vt:lpstr>
      <vt:lpstr>פתיחת קובץ</vt:lpstr>
      <vt:lpstr>קבצי טקסט</vt:lpstr>
      <vt:lpstr>כתיבת תוכן שונה לקובץ ולמסך באמצעות &gt;&gt;</vt:lpstr>
      <vt:lpstr>מימוש כתיבת תוכן שונה לקובץ ולמסך</vt:lpstr>
      <vt:lpstr>שימוש בכתיבת תוכן שונה לקובץ ולמסך</vt:lpstr>
      <vt:lpstr>c’tor המקבל קובץ</vt:lpstr>
      <vt:lpstr>שימוש ב- c’tor המקבל קובץ</vt:lpstr>
      <vt:lpstr>קריאה עד סוף הקובץ</vt:lpstr>
      <vt:lpstr>טעינה מקובץ בהורשה – מחלקת הבסיס</vt:lpstr>
      <vt:lpstr>טעינה מקובץ בהורשה</vt:lpstr>
      <vt:lpstr>טעינה מקובץ בהורשה (גירסא 2)</vt:lpstr>
      <vt:lpstr>טעינה מקובץ בהורשה – ה- main</vt:lpstr>
      <vt:lpstr>תיאור התהליך הכללי של כתיבה לקובץ כאשר יש פולימורפיזם</vt:lpstr>
      <vt:lpstr>כתיבה לקובץ מערך הטרוגני</vt:lpstr>
      <vt:lpstr>קריאה מקובץ מערך הטרוגני</vt:lpstr>
      <vt:lpstr>דוגמא ל- main</vt:lpstr>
      <vt:lpstr>קובץ טקסט לעומת קובץ בינארי</vt:lpstr>
      <vt:lpstr>קבצים בינאריים</vt:lpstr>
      <vt:lpstr>קבצים בינאריים:  דוגמאת המחלקה Point</vt:lpstr>
      <vt:lpstr>קבצים בינאריים:  דוגמאת המחלקה Pixel</vt:lpstr>
      <vt:lpstr>קבצים בינאריים:  דוגמאת ה- main</vt:lpstr>
      <vt:lpstr>דוגמאת החיות:  האב Animal</vt:lpstr>
      <vt:lpstr>דוגמאת החיות: המחלקה Fish</vt:lpstr>
      <vt:lpstr>דוגמאת החיות: המחלקה Cat</vt:lpstr>
      <vt:lpstr>דוגמאת החיות: המחלקה StreetCat</vt:lpstr>
      <vt:lpstr>דוגמאת החיות: המחלקה SiamiCat</vt:lpstr>
      <vt:lpstr>דוגמאת החיות: ה- main – פונקציה לשמירה</vt:lpstr>
      <vt:lpstr>דוגמאת החיות: ה- main – פונקציות לקריאה</vt:lpstr>
      <vt:lpstr>דוגמאת החיות: ה- main </vt:lpstr>
      <vt:lpstr>סיכום שלבי העבודה בכתיבת וקריאת נתונים מקובץ</vt:lpstr>
      <vt:lpstr>סייגים לפתרון הנ"ל</vt:lpstr>
      <vt:lpstr>המחלקה AnimalsGenerator</vt:lpstr>
      <vt:lpstr>מימוש המחלקה AnimalsGenerator</vt:lpstr>
      <vt:lpstr>שינוי במחלקת הבסיס</vt:lpstr>
      <vt:lpstr>השינוי בפונקצית הטעינה של כל המערך</vt:lpstr>
      <vt:lpstr>ביחידה זו למדנו:</vt:lpstr>
    </vt:vector>
  </TitlesOfParts>
  <Company>Finjan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 files</dc:title>
  <dc:creator>Keren Kalif</dc:creator>
  <cp:lastModifiedBy>Y-PC</cp:lastModifiedBy>
  <cp:revision>1730</cp:revision>
  <dcterms:created xsi:type="dcterms:W3CDTF">2008-06-01T07:12:10Z</dcterms:created>
  <dcterms:modified xsi:type="dcterms:W3CDTF">2016-08-28T15:02:56Z</dcterms:modified>
</cp:coreProperties>
</file>