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6" r:id="rId3"/>
    <p:sldId id="368" r:id="rId4"/>
    <p:sldId id="369" r:id="rId5"/>
    <p:sldId id="387" r:id="rId6"/>
    <p:sldId id="388" r:id="rId7"/>
    <p:sldId id="371" r:id="rId8"/>
    <p:sldId id="372" r:id="rId9"/>
    <p:sldId id="373" r:id="rId10"/>
    <p:sldId id="370" r:id="rId11"/>
    <p:sldId id="394" r:id="rId12"/>
    <p:sldId id="395" r:id="rId13"/>
    <p:sldId id="396" r:id="rId14"/>
    <p:sldId id="393" r:id="rId15"/>
    <p:sldId id="386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3" r:id="rId25"/>
    <p:sldId id="384" r:id="rId26"/>
    <p:sldId id="385" r:id="rId27"/>
    <p:sldId id="389" r:id="rId28"/>
    <p:sldId id="390" r:id="rId29"/>
    <p:sldId id="391" r:id="rId30"/>
    <p:sldId id="392" r:id="rId31"/>
    <p:sldId id="367" r:id="rId32"/>
    <p:sldId id="397" r:id="rId33"/>
    <p:sldId id="398" r:id="rId34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4A056C3-7CB3-4C99-A1D9-FD1D6558E685}">
          <p14:sldIdLst>
            <p14:sldId id="256"/>
            <p14:sldId id="366"/>
            <p14:sldId id="368"/>
            <p14:sldId id="369"/>
            <p14:sldId id="387"/>
            <p14:sldId id="388"/>
            <p14:sldId id="371"/>
            <p14:sldId id="372"/>
            <p14:sldId id="373"/>
            <p14:sldId id="370"/>
            <p14:sldId id="394"/>
            <p14:sldId id="395"/>
            <p14:sldId id="396"/>
            <p14:sldId id="393"/>
            <p14:sldId id="386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3"/>
            <p14:sldId id="384"/>
            <p14:sldId id="385"/>
            <p14:sldId id="389"/>
            <p14:sldId id="390"/>
            <p14:sldId id="391"/>
            <p14:sldId id="392"/>
            <p14:sldId id="367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D7EA22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45" autoAdjust="0"/>
    <p:restoredTop sz="88256" autoAdjust="0"/>
  </p:normalViewPr>
  <p:slideViewPr>
    <p:cSldViewPr>
      <p:cViewPr varScale="1">
        <p:scale>
          <a:sx n="65" d="100"/>
          <a:sy n="65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143CF8-F370-435A-AA8F-FF2FAB27840A}" type="datetimeFigureOut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C9556B-2A8D-4684-82BF-145FC3D043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3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206ED-29B7-4120-B105-6A3A76B54523}" type="datetimeFigureOut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681997-8642-41B2-B905-A9EF4F7997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6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926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Explicit specialization of a</a:t>
            </a:r>
            <a:r>
              <a:rPr lang="en-US" b="1" baseline="0" dirty="0" smtClean="0"/>
              <a:t> template allows you to tailor a version of a generic function to accommodate a unique situation.</a:t>
            </a:r>
          </a:p>
          <a:p>
            <a:pPr algn="l"/>
            <a:r>
              <a:rPr lang="en-US" b="1" baseline="0" dirty="0" smtClean="0"/>
              <a:t>Perhaps to take advantage of some performance boost that applies to only one type of data.</a:t>
            </a:r>
          </a:p>
          <a:p>
            <a:pPr algn="l"/>
            <a:endParaRPr lang="en-US" b="1" baseline="0" dirty="0" smtClean="0"/>
          </a:p>
          <a:p>
            <a:pPr algn="l"/>
            <a:r>
              <a:rPr lang="en-US" b="1" baseline="0" dirty="0" smtClean="0"/>
              <a:t>As a general rule, if you need to have different versions(implementations) of functions for different data types, you should use overloading functions rather than templates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599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*התוכנית</a:t>
            </a:r>
            <a:r>
              <a:rPr lang="he-IL" b="1" baseline="0" dirty="0" smtClean="0"/>
              <a:t> קיימת כתובה לצורך הרצות ומשחקים.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67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 ה-</a:t>
            </a:r>
          </a:p>
          <a:p>
            <a:pPr algn="r"/>
            <a:endParaRPr lang="he-IL" b="1" dirty="0" smtClean="0"/>
          </a:p>
          <a:p>
            <a:pPr algn="r"/>
            <a:r>
              <a:rPr lang="en-US" b="1" dirty="0" err="1" smtClean="0"/>
              <a:t>typeid</a:t>
            </a:r>
            <a:endParaRPr lang="he-IL" b="1" dirty="0" smtClean="0"/>
          </a:p>
          <a:p>
            <a:pPr algn="r"/>
            <a:endParaRPr lang="he-IL" b="1" dirty="0" smtClean="0"/>
          </a:p>
          <a:p>
            <a:pPr algn="r"/>
            <a:r>
              <a:rPr lang="he-IL" b="1" dirty="0" smtClean="0"/>
              <a:t>יראה</a:t>
            </a:r>
            <a:r>
              <a:rPr lang="he-IL" b="1" baseline="0" dirty="0" smtClean="0"/>
              <a:t> שהמחלקה היא מחלקת הבסיס ולא המחלקה היורשת...</a:t>
            </a:r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בנוסף יש טעות תחבירית בשקף...הקוד לא יתקמפל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17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יש קריאה לבנאי ההעתקה שניתן במתנה, תיווצר בעיה אם היו במחלקה </a:t>
            </a:r>
          </a:p>
          <a:p>
            <a:pPr algn="r" rtl="1"/>
            <a:r>
              <a:rPr lang="en-US" b="1" dirty="0" smtClean="0"/>
              <a:t>A</a:t>
            </a:r>
            <a:endParaRPr lang="he-IL" b="1" dirty="0" smtClean="0"/>
          </a:p>
          <a:p>
            <a:pPr algn="r" rtl="1"/>
            <a:r>
              <a:rPr lang="he-IL" b="1" dirty="0" smtClean="0"/>
              <a:t>הקצאות</a:t>
            </a:r>
            <a:r>
              <a:rPr lang="he-IL" b="1" baseline="0" dirty="0" smtClean="0"/>
              <a:t> דינאמיות...</a:t>
            </a:r>
          </a:p>
          <a:p>
            <a:pPr algn="r" rtl="1"/>
            <a:endParaRPr lang="he-IL" b="1" baseline="0" dirty="0" smtClean="0"/>
          </a:p>
          <a:p>
            <a:pPr algn="r" rtl="1"/>
            <a:endParaRPr lang="he-IL" b="1" baseline="0" dirty="0" smtClean="0"/>
          </a:p>
          <a:p>
            <a:pPr algn="r" rtl="1"/>
            <a:r>
              <a:rPr lang="he-IL" b="1" baseline="0" dirty="0" smtClean="0"/>
              <a:t>"קודם אני מת ואז עוקרים לי את העיניים"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58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הפתרון</a:t>
            </a:r>
            <a:r>
              <a:rPr lang="he-IL" baseline="0" dirty="0" smtClean="0"/>
              <a:t> בשקפעם קודמים:</a:t>
            </a:r>
          </a:p>
          <a:p>
            <a:r>
              <a:rPr lang="en-US" baseline="0" dirty="0" smtClean="0"/>
              <a:t>Print&lt;class/type&gt;(…)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9F7B-0FC9-4A58-99E9-9FA7561F3731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E2C0A-D986-4653-B1D0-409B84C6D376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5F26D4-9CEE-49F5-96FD-F264E3B7CBE4}" type="datetime1">
              <a:rPr lang="en-US"/>
              <a:pPr>
                <a:defRPr/>
              </a:pPr>
              <a:t>19-Sep-15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7" r:id="rId2"/>
    <p:sldLayoutId id="2147484532" r:id="rId3"/>
    <p:sldLayoutId id="2147484528" r:id="rId4"/>
    <p:sldLayoutId id="2147484529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0" r:id="rId12"/>
    <p:sldLayoutId id="2147484539" r:id="rId13"/>
    <p:sldLayoutId id="2147484540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11</a:t>
            </a:r>
            <a:br>
              <a:rPr lang="he-IL" sz="3200" b="1" smtClean="0"/>
            </a:br>
            <a:r>
              <a:rPr lang="he-IL" sz="3200" b="1" smtClean="0"/>
              <a:t>תבניות - </a:t>
            </a:r>
            <a:r>
              <a:rPr sz="3200" b="1" smtClean="0"/>
              <a:t>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הארות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066800"/>
            <a:ext cx="8839200" cy="5181600"/>
          </a:xfrm>
        </p:spPr>
        <p:txBody>
          <a:bodyPr/>
          <a:lstStyle/>
          <a:p>
            <a:r>
              <a:rPr lang="he-IL" dirty="0" smtClean="0"/>
              <a:t>תמיד נתעד מהן הדרישות או ההגבלות על הטיפוסים שהם הפרמטר לפונקציה</a:t>
            </a:r>
          </a:p>
          <a:p>
            <a:r>
              <a:rPr lang="he-IL" dirty="0" smtClean="0"/>
              <a:t>ניתן להגדיר פונקציית </a:t>
            </a:r>
            <a:r>
              <a:rPr lang="en-US" dirty="0" smtClean="0"/>
              <a:t>template</a:t>
            </a:r>
            <a:r>
              <a:rPr lang="he-IL" dirty="0" smtClean="0"/>
              <a:t> עם יותר מטיפוס אחד:</a:t>
            </a:r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template&lt;class T, class S&gt;</a:t>
            </a:r>
            <a:endParaRPr lang="he-IL" dirty="0" smtClean="0"/>
          </a:p>
          <a:p>
            <a:r>
              <a:rPr lang="he-IL" dirty="0" smtClean="0"/>
              <a:t>פונקצי</a:t>
            </a:r>
            <a:r>
              <a:rPr lang="he-IL" dirty="0"/>
              <a:t>ו</a:t>
            </a:r>
            <a:r>
              <a:rPr lang="he-IL" dirty="0" smtClean="0"/>
              <a:t>ת </a:t>
            </a:r>
            <a:r>
              <a:rPr lang="en-US" dirty="0" smtClean="0"/>
              <a:t>template</a:t>
            </a:r>
            <a:r>
              <a:rPr lang="he-IL" dirty="0" smtClean="0"/>
              <a:t> אינן פונקציה אחת, אלא אוסף של פונקציות בעלות שם זהה, </a:t>
            </a:r>
            <a:r>
              <a:rPr lang="he-IL" b="1" dirty="0" smtClean="0"/>
              <a:t>המבצעות את אותן פעולות</a:t>
            </a:r>
            <a:r>
              <a:rPr lang="he-IL" dirty="0" smtClean="0"/>
              <a:t>, על טיפוסים שונים</a:t>
            </a:r>
          </a:p>
          <a:p>
            <a:r>
              <a:rPr lang="he-IL" dirty="0" smtClean="0"/>
              <a:t>עבור כל קריאה לפונקצית </a:t>
            </a:r>
            <a:r>
              <a:rPr lang="en-US" dirty="0" smtClean="0"/>
              <a:t>template</a:t>
            </a:r>
            <a:r>
              <a:rPr lang="he-IL" dirty="0" smtClean="0"/>
              <a:t>, הקומפיילר מייצר גירסא של הפונקציה עבור הטיפוס המבוקש (ניפוח ה- </a:t>
            </a:r>
            <a:r>
              <a:rPr lang="en-US" dirty="0" smtClean="0"/>
              <a:t>exe</a:t>
            </a:r>
            <a:r>
              <a:rPr lang="he-IL" dirty="0" smtClean="0"/>
              <a:t>)</a:t>
            </a:r>
          </a:p>
          <a:p>
            <a:endParaRPr lang="he-IL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C59482-7A4C-49A8-A419-78A8E0B42449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23950"/>
            <a:ext cx="5729288" cy="44845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38600"/>
            <a:ext cx="919163" cy="139267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0512" y="5746648"/>
            <a:ext cx="5181600" cy="577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מן הסתם הפונקציה לא עובדת כראוי עבור מחרוזות..</a:t>
            </a:r>
          </a:p>
          <a:p>
            <a:pPr algn="ctr"/>
            <a:r>
              <a:rPr lang="he-IL" b="1" dirty="0" smtClean="0"/>
              <a:t>(משווה כתובות ולא תוכן)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32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14400"/>
            <a:ext cx="7344610" cy="5105400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52400" y="2362200"/>
            <a:ext cx="7315200" cy="1219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0" y="4267200"/>
            <a:ext cx="1219200" cy="1524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090737" y="6127648"/>
            <a:ext cx="4005263" cy="577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הפונקציה עובדת רק עבור </a:t>
            </a:r>
            <a:r>
              <a:rPr lang="en-US" b="1" dirty="0" err="1" smtClean="0"/>
              <a:t>const</a:t>
            </a:r>
            <a:r>
              <a:rPr lang="en-US" b="1" dirty="0" smtClean="0"/>
              <a:t> char*</a:t>
            </a:r>
            <a:r>
              <a:rPr lang="he-IL" b="1" dirty="0" smtClean="0"/>
              <a:t>, ולכן נעמיס גרסה גם עבור </a:t>
            </a:r>
            <a:r>
              <a:rPr lang="en-US" b="1" dirty="0" smtClean="0"/>
              <a:t>char*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-2667000" y="1219200"/>
            <a:ext cx="2057400" cy="685800"/>
          </a:xfrm>
          <a:prstGeom prst="wedgeRectCallout">
            <a:avLst>
              <a:gd name="adj1" fmla="val 197662"/>
              <a:gd name="adj2" fmla="val 166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-2667000" y="1219200"/>
            <a:ext cx="2057400" cy="685800"/>
          </a:xfrm>
          <a:prstGeom prst="wedgeRectCallout">
            <a:avLst>
              <a:gd name="adj1" fmla="val 185609"/>
              <a:gd name="adj2" fmla="val 493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מכיוון שזו מחרוזת סטטית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223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09600"/>
            <a:ext cx="2438400" cy="1143000"/>
          </a:xfrm>
        </p:spPr>
        <p:txBody>
          <a:bodyPr/>
          <a:lstStyle/>
          <a:p>
            <a:r>
              <a:rPr lang="he-IL" sz="3600" dirty="0" smtClean="0"/>
              <a:t>סדר עדיפויות הקריאה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199"/>
            <a:ext cx="6324600" cy="670383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828800" y="41910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419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4572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800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5181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4102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5562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57912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6019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6172200"/>
            <a:ext cx="838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800" y="6324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6324600" cy="670383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733800" y="5848350"/>
            <a:ext cx="331946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פונקציה רגילה</a:t>
            </a:r>
          </a:p>
          <a:p>
            <a:pPr algn="ctr"/>
            <a:r>
              <a:rPr lang="he-IL" b="1" dirty="0" smtClean="0"/>
              <a:t>פונקצית </a:t>
            </a:r>
            <a:r>
              <a:rPr lang="en-US" b="1" dirty="0" smtClean="0"/>
              <a:t>template specialized</a:t>
            </a:r>
          </a:p>
          <a:p>
            <a:pPr algn="ctr"/>
            <a:r>
              <a:rPr lang="he-IL" b="1" dirty="0" smtClean="0"/>
              <a:t>פונקצית </a:t>
            </a:r>
            <a:r>
              <a:rPr lang="en-US" b="1" dirty="0" smtClean="0"/>
              <a:t>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25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686800" cy="1143000"/>
          </a:xfrm>
        </p:spPr>
        <p:txBody>
          <a:bodyPr/>
          <a:lstStyle/>
          <a:p>
            <a:r>
              <a:rPr lang="he-IL" sz="3200" dirty="0" smtClean="0"/>
              <a:t>מדוע המימושים צריכים להיות ב- </a:t>
            </a:r>
            <a:r>
              <a:rPr lang="en-US" sz="3200" dirty="0" smtClean="0"/>
              <a:t>h</a:t>
            </a:r>
            <a:r>
              <a:rPr lang="he-IL" sz="3200" dirty="0" smtClean="0"/>
              <a:t> ולא ב- </a:t>
            </a:r>
            <a:r>
              <a:rPr lang="en-US" sz="3200" dirty="0" err="1" smtClean="0"/>
              <a:t>cpp</a:t>
            </a:r>
            <a:r>
              <a:rPr lang="he-IL" sz="3200" dirty="0" smtClean="0"/>
              <a:t> נפרד?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dirty="0"/>
              <a:t>כי המימוש צריך להיות זמין בזמן קומפילציה. אבל מדוע?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4128685" cy="3205163"/>
          </a:xfrm>
          <a:prstGeom prst="rect">
            <a:avLst/>
          </a:prstGeom>
          <a:noFill/>
          <a:ln w="22225">
            <a:solidFill>
              <a:srgbClr val="0070C0"/>
            </a:solidFill>
          </a:ln>
          <a:effectLst>
            <a:softEdge rad="12700"/>
          </a:effectLst>
        </p:spPr>
      </p:pic>
      <p:sp>
        <p:nvSpPr>
          <p:cNvPr id="8" name="Rounded Rectangular Callout 7"/>
          <p:cNvSpPr/>
          <p:nvPr/>
        </p:nvSpPr>
        <p:spPr>
          <a:xfrm>
            <a:off x="4572000" y="4419600"/>
            <a:ext cx="4267200" cy="642937"/>
          </a:xfrm>
          <a:prstGeom prst="wedgeRoundRectCallout">
            <a:avLst>
              <a:gd name="adj1" fmla="val -55320"/>
              <a:gd name="adj2" fmla="val 6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הקומפיילר צריך לתת שגיאת קומפילציה על </a:t>
            </a:r>
            <a:r>
              <a:rPr lang="he-IL" b="1" dirty="0" smtClean="0"/>
              <a:t>השורה זו,  כי </a:t>
            </a:r>
            <a:r>
              <a:rPr lang="he-IL" b="1" dirty="0"/>
              <a:t>אין פעולת כפל עבור מחרוזות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900" y="5448300"/>
            <a:ext cx="65151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FFFF00"/>
                </a:solidFill>
              </a:rPr>
              <a:t>אם המימוש היה ב- </a:t>
            </a:r>
            <a:r>
              <a:rPr lang="en-US" b="1" dirty="0">
                <a:solidFill>
                  <a:srgbClr val="FFFF00"/>
                </a:solidFill>
              </a:rPr>
              <a:t>CPP </a:t>
            </a:r>
            <a:r>
              <a:rPr lang="he-IL" b="1" dirty="0">
                <a:solidFill>
                  <a:srgbClr val="FFFF00"/>
                </a:solidFill>
              </a:rPr>
              <a:t> נפרד, הקומפיילר היה מקמפל את המימוש בנפרד, </a:t>
            </a:r>
            <a:r>
              <a:rPr lang="he-IL" b="1" dirty="0" smtClean="0">
                <a:solidFill>
                  <a:srgbClr val="FFFF00"/>
                </a:solidFill>
              </a:rPr>
              <a:t>ולא </a:t>
            </a:r>
            <a:r>
              <a:rPr lang="he-IL" b="1" dirty="0">
                <a:solidFill>
                  <a:srgbClr val="FFFF00"/>
                </a:solidFill>
              </a:rPr>
              <a:t>הייתה אינדיקציה לכך </a:t>
            </a:r>
            <a:r>
              <a:rPr lang="he-IL" b="1" dirty="0" smtClean="0">
                <a:solidFill>
                  <a:srgbClr val="FFFF00"/>
                </a:solidFill>
              </a:rPr>
              <a:t>ששורה זו אינה מתקמפלת. </a:t>
            </a:r>
          </a:p>
          <a:p>
            <a:pPr algn="ctr"/>
            <a:r>
              <a:rPr lang="he-IL" b="1" dirty="0" smtClean="0">
                <a:solidFill>
                  <a:srgbClr val="FFFF00"/>
                </a:solidFill>
              </a:rPr>
              <a:t>תהליך הלינקר רק אמור לבצע קישורים ולא לבדוק תקינות.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template</a:t>
            </a:r>
            <a:r>
              <a:rPr lang="he-IL" smtClean="0"/>
              <a:t> לעומת פולימורפיזם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בדוגמא הקודמת ראינו אלגוריתם כללי להדפסת נתוני צורה</a:t>
            </a:r>
          </a:p>
          <a:p>
            <a:r>
              <a:rPr lang="he-IL" smtClean="0"/>
              <a:t>ניתן היה לבצע זאת גם באמצעות פולימורפיזם בעזרת שיטות וירטואליות</a:t>
            </a:r>
          </a:p>
          <a:p>
            <a:endParaRPr lang="he-IL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C24AD8-287C-43BA-A4EE-4E44D54FBEE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2895600"/>
          <a:ext cx="8686799" cy="1737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1735"/>
                <a:gridCol w="3622532"/>
                <a:gridCol w="3622532"/>
              </a:tblGrid>
              <a:tr h="4572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template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פולימורפיזם</a:t>
                      </a:r>
                      <a:endParaRPr lang="he-IL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נפח הקוד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גדול, מאחר ויש שכפול עבור כל טיפוס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קטן,</a:t>
                      </a:r>
                      <a:r>
                        <a:rPr lang="he-IL" baseline="0" dirty="0" smtClean="0"/>
                        <a:t> מאחר והאלגוריתם נמצא בבסיס פעם אחת בלבד</a:t>
                      </a:r>
                      <a:endParaRPr lang="he-IL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זמן</a:t>
                      </a:r>
                      <a:r>
                        <a:rPr lang="he-IL" b="1" baseline="0" dirty="0" smtClean="0"/>
                        <a:t> ריצה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הקישור מתבצע בזמן קומפילציה, לכן</a:t>
                      </a:r>
                      <a:r>
                        <a:rPr lang="he-IL" baseline="0" dirty="0" smtClean="0"/>
                        <a:t> טיפה יותר מהיר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הקישור</a:t>
                      </a:r>
                      <a:r>
                        <a:rPr lang="he-IL" baseline="0" dirty="0" smtClean="0"/>
                        <a:t> דינאמי, ולכן טיפה יותר איטי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מחלקת </a:t>
            </a:r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ניתן להרחיב את השימוש ב- </a:t>
            </a:r>
            <a:r>
              <a:rPr lang="en-US" dirty="0" smtClean="0"/>
              <a:t>template</a:t>
            </a:r>
            <a:r>
              <a:rPr lang="he-IL" dirty="0" smtClean="0"/>
              <a:t> גם עבור מחלקות שלמות</a:t>
            </a:r>
          </a:p>
          <a:p>
            <a:r>
              <a:rPr lang="he-IL" dirty="0" smtClean="0"/>
              <a:t>דוגמאות:</a:t>
            </a:r>
          </a:p>
          <a:p>
            <a:pPr lvl="1"/>
            <a:r>
              <a:rPr lang="he-IL" dirty="0" smtClean="0"/>
              <a:t>המחלקה </a:t>
            </a:r>
            <a:r>
              <a:rPr lang="en-US" dirty="0" smtClean="0"/>
              <a:t>Array</a:t>
            </a:r>
            <a:r>
              <a:rPr lang="he-IL" dirty="0" smtClean="0"/>
              <a:t> שיודעת להחזיק נתוני מערך. אין הבדל בתפעול בין מערך של מספרים, תווים או נקודות</a:t>
            </a:r>
          </a:p>
          <a:p>
            <a:pPr lvl="1"/>
            <a:r>
              <a:rPr lang="he-IL" dirty="0" smtClean="0"/>
              <a:t>המחלקה </a:t>
            </a:r>
            <a:r>
              <a:rPr lang="en-US" dirty="0" smtClean="0"/>
              <a:t>List</a:t>
            </a:r>
            <a:r>
              <a:rPr lang="he-IL" dirty="0" smtClean="0"/>
              <a:t> שיודעת להחזיק נתוני רשימה מקושרת. פעולות ההכנסה, הוצאה וכו' זהות עבור כל טיפוס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בהמשך תראו שיש את ה- </a:t>
            </a:r>
            <a:r>
              <a:rPr lang="en-US" dirty="0" smtClean="0"/>
              <a:t>STL </a:t>
            </a:r>
            <a:r>
              <a:rPr lang="he-IL" dirty="0" smtClean="0"/>
              <a:t> (</a:t>
            </a:r>
            <a:r>
              <a:rPr lang="en-US" sz="2000" dirty="0" smtClean="0"/>
              <a:t>Standard Template Library</a:t>
            </a:r>
            <a:r>
              <a:rPr lang="he-IL" dirty="0" smtClean="0"/>
              <a:t>) אשר מממשת מבני-נתונים אלו בעזרת </a:t>
            </a:r>
            <a:r>
              <a:rPr lang="en-US" dirty="0" smtClean="0"/>
              <a:t>template</a:t>
            </a:r>
            <a:endParaRPr lang="he-IL" dirty="0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0FF99-C95F-479D-B27C-62C4540F9A4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6645275" cy="6400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C5EB6C-66D4-4D15-BF01-4AB261363831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>
          <a:xfrm>
            <a:off x="4038600" y="228600"/>
            <a:ext cx="4800600" cy="5334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המחלקה </a:t>
            </a:r>
            <a:r>
              <a:rPr lang="en-US" smtClean="0"/>
              <a:t>Array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C8C0FD-D959-47FD-8C06-30DC611A39BB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0960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המחלקה </a:t>
            </a:r>
            <a:r>
              <a:rPr lang="en-US" smtClean="0"/>
              <a:t>Array</a:t>
            </a:r>
            <a:r>
              <a:rPr lang="he-IL" smtClean="0"/>
              <a:t> (2)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0413"/>
            <a:ext cx="6477000" cy="58880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43600" y="14478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כל הפונקציות ממומשות ב- </a:t>
            </a:r>
            <a:r>
              <a:rPr lang="en-US" b="1" dirty="0"/>
              <a:t>h</a:t>
            </a:r>
            <a:r>
              <a:rPr lang="he-IL" b="1" dirty="0"/>
              <a:t> מתחת למחלקה, מאחר והקומפיילר צריך שהקוד יהיה נגיש בזמן קומפילציה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352800"/>
            <a:ext cx="1828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28600" y="2133600"/>
            <a:ext cx="1828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228600" y="762000"/>
            <a:ext cx="1828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638800" y="25908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</a:t>
            </a:r>
            <a:r>
              <a:rPr lang="he-IL" b="1" dirty="0" smtClean="0"/>
              <a:t>מממשים </a:t>
            </a:r>
            <a:r>
              <a:rPr lang="he-IL" b="1" dirty="0"/>
              <a:t>את הפונקציות מתחת למחלקה יש לציין שוב שזוהי פונקציית </a:t>
            </a:r>
            <a:r>
              <a:rPr lang="en-US" b="1" dirty="0"/>
              <a:t>template</a:t>
            </a:r>
            <a:endParaRPr lang="he-IL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990600"/>
            <a:ext cx="9906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228600" y="2362200"/>
            <a:ext cx="9906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1752600" y="3581400"/>
            <a:ext cx="10668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6705600" y="35814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שם המחלקה המלא הוא עם הטיפוס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61349-4550-4FE3-9BF1-93A268A550F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0960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המחלקה </a:t>
            </a:r>
            <a:r>
              <a:rPr lang="en-US" smtClean="0"/>
              <a:t>Array</a:t>
            </a:r>
            <a:r>
              <a:rPr lang="he-IL" smtClean="0"/>
              <a:t> (3)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772150" cy="23193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נלמד: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</a:t>
            </a:r>
            <a:r>
              <a:rPr lang="en-US" sz="2800" smtClean="0"/>
              <a:t>templates</a:t>
            </a:r>
            <a:endParaRPr lang="he-IL" sz="2800" smtClean="0"/>
          </a:p>
          <a:p>
            <a:r>
              <a:rPr lang="he-IL" sz="2800" smtClean="0"/>
              <a:t>פונקציות </a:t>
            </a:r>
            <a:r>
              <a:rPr lang="en-US" sz="2800" smtClean="0"/>
              <a:t>template</a:t>
            </a:r>
            <a:endParaRPr lang="he-IL" sz="2800" smtClean="0"/>
          </a:p>
          <a:p>
            <a:r>
              <a:rPr lang="he-IL" sz="2800" smtClean="0"/>
              <a:t>מחלקות </a:t>
            </a:r>
            <a:r>
              <a:rPr lang="en-US" sz="2800" smtClean="0"/>
              <a:t>template</a:t>
            </a:r>
            <a:endParaRPr lang="he-IL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EF00F-9802-46C9-9C9F-1CD37C8E94B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במחלקה </a:t>
            </a:r>
            <a:r>
              <a:rPr lang="en-US" smtClean="0"/>
              <a:t>Array</a:t>
            </a:r>
            <a:endParaRPr lang="he-IL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46E35-A6D1-457D-90A0-7C5AE01EC8A8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547938"/>
            <a:ext cx="7118350" cy="32432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0"/>
            <a:ext cx="4946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A5AB9-5F0B-459A-BBBD-568274F74B85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170738" cy="30289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52800"/>
            <a:ext cx="5522913" cy="25987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8678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102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שימוש במחלקה </a:t>
            </a:r>
            <a:r>
              <a:rPr lang="en-US" smtClean="0"/>
              <a:t>Array</a:t>
            </a:r>
            <a:r>
              <a:rPr lang="he-IL" smtClean="0"/>
              <a:t> (2)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943600"/>
            <a:ext cx="8505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פרמטר הטיפוס יכול להיות מורכב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69960-4C0E-4E24-87F2-AFC0C410FB1F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5363"/>
            <a:ext cx="5943600" cy="57102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209800"/>
          <a:ext cx="3048000" cy="187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62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1295400"/>
            <a:ext cx="3048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matArr</a:t>
            </a:r>
            <a:r>
              <a:rPr lang="he-IL" dirty="0" smtClean="0"/>
              <a:t> מכיל 3 איברים ש- '</a:t>
            </a:r>
            <a:r>
              <a:rPr lang="en-US" dirty="0" smtClean="0"/>
              <a:t>n</a:t>
            </a:r>
            <a:r>
              <a:rPr lang="he-IL" dirty="0" smtClean="0"/>
              <a:t>\' </a:t>
            </a:r>
          </a:p>
          <a:p>
            <a:pPr algn="ctr"/>
            <a:r>
              <a:rPr lang="he-IL" dirty="0" smtClean="0"/>
              <a:t>מפריד בינהם בהדפסה, וכל איבר ב</a:t>
            </a:r>
            <a:r>
              <a:rPr lang="he-IL" dirty="0"/>
              <a:t>ו</a:t>
            </a:r>
            <a:r>
              <a:rPr lang="he-IL" dirty="0" smtClean="0"/>
              <a:t> הוא מערך של 10 </a:t>
            </a:r>
            <a:r>
              <a:rPr lang="en-US" dirty="0" err="1" smtClean="0"/>
              <a:t>int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0" y="48768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1200" y="4154269"/>
            <a:ext cx="3048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intArr1</a:t>
            </a:r>
            <a:r>
              <a:rPr lang="he-IL" dirty="0" smtClean="0"/>
              <a:t> מכיל 5 איברים ש- ' ' </a:t>
            </a:r>
          </a:p>
          <a:p>
            <a:pPr algn="ctr"/>
            <a:r>
              <a:rPr lang="he-IL" dirty="0" smtClean="0"/>
              <a:t>מפריד בינהם בהדפסה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1524000"/>
            <a:ext cx="51054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1828800"/>
            <a:ext cx="32766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" y="2133600"/>
            <a:ext cx="1981200" cy="6096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96000" y="48768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85800" y="3048000"/>
            <a:ext cx="2667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91200" y="5307429"/>
            <a:ext cx="3048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intArr2</a:t>
            </a:r>
            <a:r>
              <a:rPr lang="he-IL" dirty="0" smtClean="0"/>
              <a:t> מכיל </a:t>
            </a:r>
            <a:r>
              <a:rPr lang="en-US" dirty="0" smtClean="0"/>
              <a:t>2</a:t>
            </a:r>
            <a:r>
              <a:rPr lang="he-IL" dirty="0" smtClean="0"/>
              <a:t> איברים ש- ' ' </a:t>
            </a:r>
          </a:p>
          <a:p>
            <a:pPr algn="ctr"/>
            <a:r>
              <a:rPr lang="he-IL" dirty="0" smtClean="0"/>
              <a:t>מפריד בינהם בהדפסה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76800" y="5410200"/>
          <a:ext cx="1097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85800" y="3657600"/>
            <a:ext cx="32004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0" y="3962400"/>
            <a:ext cx="1981200" cy="6096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876800" y="5410200"/>
          <a:ext cx="1097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85800" y="4572000"/>
            <a:ext cx="2667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" y="5181600"/>
            <a:ext cx="19812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96000" y="48768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685800" y="5486400"/>
            <a:ext cx="2667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" y="6096000"/>
            <a:ext cx="5334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114800"/>
            <a:ext cx="267652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943600" y="2296160"/>
          <a:ext cx="27432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943600" y="2981960"/>
          <a:ext cx="27432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943600" y="3591560"/>
          <a:ext cx="27432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43600" y="22860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943600" y="35814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943600" y="2971800"/>
          <a:ext cx="1097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1752600" y="762000"/>
            <a:ext cx="4267200" cy="609600"/>
          </a:xfrm>
          <a:prstGeom prst="wedgeRectCallout">
            <a:avLst>
              <a:gd name="adj1" fmla="val -21210"/>
              <a:gd name="adj2" fmla="val 78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הפרמטר הוא טיפוס </a:t>
            </a:r>
            <a:r>
              <a:rPr lang="en-US" b="1" dirty="0" err="1"/>
              <a:t>temaplte</a:t>
            </a:r>
            <a:r>
              <a:rPr lang="he-IL" b="1" dirty="0"/>
              <a:t>, יש קומפיילרים שצריכים את הרווח בין 2 ה- &lt;&lt;</a:t>
            </a:r>
            <a:r>
              <a:rPr lang="en-US" b="1" dirty="0"/>
              <a:t> 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3525"/>
            <a:ext cx="5791200" cy="644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4AA51-37FE-411F-86BE-ED7632EA657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0725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3962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מורכבת (1)</a:t>
            </a:r>
          </a:p>
        </p:txBody>
      </p:sp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143000"/>
            <a:ext cx="3476625" cy="1423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943600" y="54102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כיצד ישתנה הפלט אם לא יהיה </a:t>
            </a:r>
            <a:r>
              <a:rPr lang="en-US" b="1" dirty="0"/>
              <a:t>virtual </a:t>
            </a:r>
            <a:r>
              <a:rPr lang="en-US" b="1" dirty="0" err="1"/>
              <a:t>d’tor</a:t>
            </a:r>
            <a:r>
              <a:rPr lang="he-IL" b="1" dirty="0"/>
              <a:t> ב- </a:t>
            </a:r>
            <a:r>
              <a:rPr lang="en-US" b="1" dirty="0"/>
              <a:t>Base</a:t>
            </a:r>
            <a:r>
              <a:rPr lang="he-IL" b="1" dirty="0"/>
              <a:t>?</a:t>
            </a:r>
          </a:p>
        </p:txBody>
      </p:sp>
      <p:pic>
        <p:nvPicPr>
          <p:cNvPr id="7988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9825" y="4038600"/>
            <a:ext cx="6581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3525"/>
            <a:ext cx="5791200" cy="644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FC27CA-743B-47A0-BF35-813EF6A8472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1749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3962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מורכבת (2)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46150"/>
            <a:ext cx="3692525" cy="1568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87630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71800" y="2362200"/>
            <a:ext cx="60198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 smtClean="0"/>
              <a:t>b </a:t>
            </a:r>
            <a:r>
              <a:rPr lang="en-US" sz="2400" baseline="-25000" dirty="0" smtClean="0"/>
              <a:t>(Base&lt;Derived&lt;</a:t>
            </a:r>
            <a:r>
              <a:rPr lang="en-US" sz="2400" baseline="-25000" dirty="0" err="1" smtClean="0"/>
              <a:t>int</a:t>
            </a:r>
            <a:r>
              <a:rPr lang="en-US" sz="2400" baseline="-25000" dirty="0" smtClean="0"/>
              <a:t>&gt;&gt;)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(Derived&lt;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&gt;)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)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3525"/>
            <a:ext cx="5791200" cy="644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093346-46CC-4F52-B449-CF2259AF39F7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2773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3962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מורכבת (3)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990600"/>
            <a:ext cx="3865563" cy="160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88947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95600" y="2362200"/>
            <a:ext cx="60198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 err="1" smtClean="0"/>
              <a:t>bd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(Derived&lt;Base&lt;</a:t>
            </a:r>
            <a:r>
              <a:rPr lang="en-US" sz="2400" baseline="-25000" dirty="0" err="1" smtClean="0"/>
              <a:t>int</a:t>
            </a:r>
            <a:r>
              <a:rPr lang="en-US" sz="2400" baseline="-25000" dirty="0" smtClean="0"/>
              <a:t>&gt;&gt;)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(Base&lt;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&gt;)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)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למחלקה המקבלת 2 טיפוסים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BACDCB-1AE8-4A9B-9571-04AEBCF81A7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6872288" cy="46926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975" y="914400"/>
            <a:ext cx="4264025" cy="2540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14400"/>
            <a:ext cx="434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C75130-13BE-49A9-BC97-0BD7A0301EF6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478588" cy="5810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962400" y="4953000"/>
            <a:ext cx="2971800" cy="609600"/>
          </a:xfrm>
          <a:prstGeom prst="wedgeRectCallout">
            <a:avLst>
              <a:gd name="adj1" fmla="val -100209"/>
              <a:gd name="adj2" fmla="val 55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מאחר יש דרישה של- </a:t>
            </a:r>
            <a:r>
              <a:rPr lang="en-US" b="1" dirty="0"/>
              <a:t>Tem</a:t>
            </a:r>
            <a:r>
              <a:rPr lang="he-IL" b="1" dirty="0"/>
              <a:t> יהיה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7735888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343400"/>
            <a:ext cx="37338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1676400" y="3429000"/>
            <a:ext cx="1752600" cy="533400"/>
          </a:xfrm>
          <a:prstGeom prst="wedgeRectCallout">
            <a:avLst>
              <a:gd name="adj1" fmla="val -45083"/>
              <a:gd name="adj2" fmla="val 10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נשים לב </a:t>
            </a:r>
            <a:r>
              <a:rPr lang="he-IL" b="1" dirty="0" smtClean="0"/>
              <a:t>שזה </a:t>
            </a:r>
            <a:r>
              <a:rPr lang="he-IL" b="1" dirty="0"/>
              <a:t>לא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!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BA5DF9-7F17-4057-9602-7DFFCA4C51D8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1143000"/>
            <a:ext cx="4572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/>
              <a:t>t1 </a:t>
            </a:r>
            <a:r>
              <a:rPr lang="en-US" sz="2400" baseline="-25000" dirty="0"/>
              <a:t>(Tem&lt;Tem&lt;A&gt;&gt;) </a:t>
            </a:r>
            <a:r>
              <a:rPr lang="en-US" sz="2400" dirty="0">
                <a:sym typeface="Wingdings" pitchFamily="2" charset="2"/>
              </a:rPr>
              <a:t> t </a:t>
            </a:r>
            <a:r>
              <a:rPr lang="en-US" sz="2400" baseline="-25000" dirty="0">
                <a:sym typeface="Wingdings" pitchFamily="2" charset="2"/>
              </a:rPr>
              <a:t>(Tem&lt;A&gt;) </a:t>
            </a:r>
            <a:r>
              <a:rPr lang="en-US" sz="2400" dirty="0">
                <a:sym typeface="Wingdings" pitchFamily="2" charset="2"/>
              </a:rPr>
              <a:t> t </a:t>
            </a:r>
            <a:r>
              <a:rPr lang="en-US" sz="2400" baseline="-25000" dirty="0">
                <a:sym typeface="Wingdings" pitchFamily="2" charset="2"/>
              </a:rPr>
              <a:t>(A)</a:t>
            </a:r>
            <a:endParaRPr lang="en-US" sz="2400" baseline="-25000" dirty="0"/>
          </a:p>
        </p:txBody>
      </p:sp>
      <p:sp>
        <p:nvSpPr>
          <p:cNvPr id="9" name="Rectangular Callout 8"/>
          <p:cNvSpPr/>
          <p:nvPr/>
        </p:nvSpPr>
        <p:spPr>
          <a:xfrm>
            <a:off x="9753600" y="4495800"/>
            <a:ext cx="2971800" cy="533400"/>
          </a:xfrm>
          <a:prstGeom prst="wedgeRectCallout">
            <a:avLst>
              <a:gd name="adj1" fmla="val -168160"/>
              <a:gd name="adj2" fmla="val 10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נשים לב </a:t>
            </a:r>
            <a:r>
              <a:rPr lang="he-IL" b="1" dirty="0" smtClean="0"/>
              <a:t>שזה </a:t>
            </a:r>
            <a:r>
              <a:rPr lang="he-IL" b="1" dirty="0"/>
              <a:t>לא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!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9753600" y="4495800"/>
            <a:ext cx="2971800" cy="533400"/>
          </a:xfrm>
          <a:prstGeom prst="wedgeRectCallout">
            <a:avLst>
              <a:gd name="adj1" fmla="val -168160"/>
              <a:gd name="adj2" fmla="val 10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נשים לב </a:t>
            </a:r>
            <a:r>
              <a:rPr lang="he-IL" b="1" dirty="0" smtClean="0"/>
              <a:t>שזה </a:t>
            </a:r>
            <a:r>
              <a:rPr lang="he-IL" b="1" dirty="0"/>
              <a:t>לא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!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467600" y="2667000"/>
            <a:ext cx="4572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 smtClean="0"/>
              <a:t>t2 </a:t>
            </a:r>
            <a:r>
              <a:rPr lang="en-US" sz="2400" baseline="-25000" dirty="0"/>
              <a:t>(Tem&lt;Tem&lt;A&gt;&gt;) </a:t>
            </a:r>
            <a:r>
              <a:rPr lang="en-US" sz="2400" dirty="0">
                <a:sym typeface="Wingdings" pitchFamily="2" charset="2"/>
              </a:rPr>
              <a:t> t </a:t>
            </a:r>
            <a:r>
              <a:rPr lang="en-US" sz="2400" baseline="-25000" dirty="0">
                <a:sym typeface="Wingdings" pitchFamily="2" charset="2"/>
              </a:rPr>
              <a:t>(Tem&lt;A&gt;) </a:t>
            </a:r>
            <a:r>
              <a:rPr lang="en-US" sz="2400" dirty="0">
                <a:sym typeface="Wingdings" pitchFamily="2" charset="2"/>
              </a:rPr>
              <a:t> t </a:t>
            </a:r>
            <a:r>
              <a:rPr lang="en-US" sz="2400" baseline="-25000" dirty="0">
                <a:sym typeface="Wingdings" pitchFamily="2" charset="2"/>
              </a:rPr>
              <a:t>(A)</a:t>
            </a:r>
            <a:endParaRPr lang="en-US" sz="2400" baseline="-25000" dirty="0"/>
          </a:p>
        </p:txBody>
      </p:sp>
      <p:sp>
        <p:nvSpPr>
          <p:cNvPr id="14" name="Rectangular Callout 13"/>
          <p:cNvSpPr/>
          <p:nvPr/>
        </p:nvSpPr>
        <p:spPr>
          <a:xfrm>
            <a:off x="9765323" y="4495800"/>
            <a:ext cx="2971800" cy="533400"/>
          </a:xfrm>
          <a:prstGeom prst="wedgeRectCallout">
            <a:avLst>
              <a:gd name="adj1" fmla="val -116089"/>
              <a:gd name="adj2" fmla="val -313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9787597" y="5596597"/>
            <a:ext cx="2971800" cy="533400"/>
          </a:xfrm>
          <a:prstGeom prst="wedgeRectCallout">
            <a:avLst>
              <a:gd name="adj1" fmla="val -171474"/>
              <a:gd name="adj2" fmla="val -62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האובייקט המוכל של </a:t>
            </a:r>
            <a:r>
              <a:rPr lang="en-US" b="1" dirty="0"/>
              <a:t>t2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9787597" y="5596597"/>
            <a:ext cx="2971800" cy="533400"/>
          </a:xfrm>
          <a:prstGeom prst="wedgeRectCallout">
            <a:avLst>
              <a:gd name="adj1" fmla="val -42243"/>
              <a:gd name="adj2" fmla="val -52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האובייקט המוכל של </a:t>
            </a:r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7" name="Rectangular Callout 16"/>
          <p:cNvSpPr/>
          <p:nvPr/>
        </p:nvSpPr>
        <p:spPr>
          <a:xfrm>
            <a:off x="9448800" y="6348706"/>
            <a:ext cx="2971800" cy="533400"/>
          </a:xfrm>
          <a:prstGeom prst="wedgeRectCallout">
            <a:avLst>
              <a:gd name="adj1" fmla="val -168160"/>
              <a:gd name="adj2" fmla="val -168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האובייקט המוכל של האובייקט המוכל של </a:t>
            </a:r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9" name="Rectangular Callout 18"/>
          <p:cNvSpPr/>
          <p:nvPr/>
        </p:nvSpPr>
        <p:spPr>
          <a:xfrm>
            <a:off x="9448800" y="6324600"/>
            <a:ext cx="2971800" cy="533400"/>
          </a:xfrm>
          <a:prstGeom prst="wedgeRectCallout">
            <a:avLst>
              <a:gd name="adj1" fmla="val 15509"/>
              <a:gd name="adj2" fmla="val -674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האובייקט המוכל של האובייקט המוכל של </a:t>
            </a:r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601200" y="0"/>
            <a:ext cx="315819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he-IL" b="1" dirty="0" smtClean="0"/>
              <a:t>סדר ההריסה הפוך לסדר היצירה,</a:t>
            </a:r>
          </a:p>
          <a:p>
            <a:r>
              <a:rPr lang="he-IL" b="1" dirty="0" smtClean="0"/>
              <a:t>קודם אני מת ואז עוקרים לי את העיניים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6A28D6-2DC2-40DC-BC1A-8F5AC9501ADC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4267200" cy="2828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971800"/>
            <a:ext cx="4476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916113"/>
            <a:ext cx="2514600" cy="19764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" name="Rectangular Callout 13"/>
          <p:cNvSpPr/>
          <p:nvPr/>
        </p:nvSpPr>
        <p:spPr>
          <a:xfrm>
            <a:off x="6477000" y="3581400"/>
            <a:ext cx="2514600" cy="685800"/>
          </a:xfrm>
          <a:prstGeom prst="wedgeRectCallout">
            <a:avLst>
              <a:gd name="adj1" fmla="val -41319"/>
              <a:gd name="adj2" fmla="val -68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כי הקומפיילר לא ידע להסיק מהו  </a:t>
            </a:r>
            <a:r>
              <a:rPr lang="en-US" b="1" dirty="0"/>
              <a:t>S</a:t>
            </a:r>
            <a:r>
              <a:rPr lang="he-IL" b="1" dirty="0"/>
              <a:t> </a:t>
            </a:r>
            <a:endParaRPr lang="en-US" b="1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114800"/>
            <a:ext cx="3408363" cy="160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3962400" y="4648200"/>
            <a:ext cx="2514600" cy="838200"/>
          </a:xfrm>
          <a:prstGeom prst="wedgeRectCallout">
            <a:avLst>
              <a:gd name="adj1" fmla="val -72561"/>
              <a:gd name="adj2" fmla="val -13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כי הקומפיילר לא ידע להסיק מהו  </a:t>
            </a:r>
            <a:r>
              <a:rPr lang="en-US" b="1" dirty="0"/>
              <a:t>S</a:t>
            </a:r>
            <a:r>
              <a:rPr lang="he-IL" b="1" dirty="0"/>
              <a:t>: </a:t>
            </a:r>
            <a:r>
              <a:rPr lang="en-US" b="1" dirty="0"/>
              <a:t>double</a:t>
            </a:r>
            <a:r>
              <a:rPr lang="he-IL" b="1" dirty="0"/>
              <a:t> או </a:t>
            </a:r>
            <a:r>
              <a:rPr lang="en-US" b="1" dirty="0" err="1"/>
              <a:t>int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לשימוש ב- </a:t>
            </a:r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לפעמים יש פונקציות שעושות את אותה פעולה רק על טיפוסים שונים</a:t>
            </a:r>
          </a:p>
          <a:p>
            <a:r>
              <a:rPr lang="he-IL" dirty="0" smtClean="0"/>
              <a:t>דוגמאות: </a:t>
            </a:r>
            <a:r>
              <a:rPr lang="en-US" dirty="0" smtClean="0"/>
              <a:t>swap</a:t>
            </a:r>
            <a:r>
              <a:rPr lang="he-IL" dirty="0" smtClean="0"/>
              <a:t>, </a:t>
            </a:r>
            <a:r>
              <a:rPr lang="en-US" dirty="0" smtClean="0"/>
              <a:t>find, </a:t>
            </a:r>
            <a:r>
              <a:rPr lang="en-US" dirty="0" err="1" smtClean="0"/>
              <a:t>bubleSort</a:t>
            </a:r>
            <a:r>
              <a:rPr lang="en-US" dirty="0" smtClean="0"/>
              <a:t>, max</a:t>
            </a:r>
            <a:r>
              <a:rPr lang="he-IL" dirty="0" smtClean="0"/>
              <a:t> וכד'</a:t>
            </a:r>
          </a:p>
          <a:p>
            <a:r>
              <a:rPr lang="he-IL" dirty="0" smtClean="0"/>
              <a:t>כיום עלינו להעמיס את הפונקציה כך שכל פעם תקבל את הטיפוסים השונים</a:t>
            </a:r>
          </a:p>
          <a:p>
            <a:r>
              <a:rPr lang="he-IL" dirty="0" smtClean="0"/>
              <a:t>בשפת </a:t>
            </a:r>
            <a:r>
              <a:rPr lang="en-US" dirty="0" smtClean="0"/>
              <a:t>C</a:t>
            </a:r>
            <a:r>
              <a:rPr lang="he-IL" dirty="0" smtClean="0"/>
              <a:t> פתרנו זאת באמצעות </a:t>
            </a:r>
            <a:r>
              <a:rPr lang="en-US" dirty="0" smtClean="0"/>
              <a:t>void*</a:t>
            </a:r>
            <a:endParaRPr lang="he-IL" dirty="0" smtClean="0"/>
          </a:p>
          <a:p>
            <a:r>
              <a:rPr lang="he-IL" dirty="0" smtClean="0"/>
              <a:t>בשפת </a:t>
            </a:r>
            <a:r>
              <a:rPr lang="en-US" dirty="0" smtClean="0"/>
              <a:t> C++</a:t>
            </a:r>
            <a:r>
              <a:rPr lang="he-IL" dirty="0" smtClean="0"/>
              <a:t>נפתור </a:t>
            </a:r>
            <a:r>
              <a:rPr lang="he-IL" dirty="0" smtClean="0"/>
              <a:t>זאת באמצעות </a:t>
            </a:r>
            <a:r>
              <a:rPr lang="en-US" dirty="0" smtClean="0"/>
              <a:t>template</a:t>
            </a:r>
            <a:r>
              <a:rPr lang="he-IL" dirty="0" smtClean="0"/>
              <a:t>: כתיבת פונקציה כללית ללא ציון טיפוס ספציפי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D3729-BE01-476A-B520-615053E6091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04875"/>
            <a:ext cx="4953000" cy="5705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830F30-322D-48E3-9F0E-CB02B5DA6C15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495800" y="3733800"/>
            <a:ext cx="2743200" cy="914400"/>
          </a:xfrm>
          <a:prstGeom prst="wedgeRectCallout">
            <a:avLst>
              <a:gd name="adj1" fmla="val -94545"/>
              <a:gd name="adj2" fmla="val 41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כי ל- </a:t>
            </a:r>
            <a:r>
              <a:rPr lang="en-US" b="1" dirty="0"/>
              <a:t>Double</a:t>
            </a:r>
            <a:r>
              <a:rPr lang="he-IL" b="1" dirty="0"/>
              <a:t> אין בנאי המקבל </a:t>
            </a:r>
            <a:r>
              <a:rPr lang="he-IL" b="1" dirty="0" smtClean="0"/>
              <a:t>ערכים במקרה זה </a:t>
            </a:r>
            <a:r>
              <a:rPr lang="en-US" b="1" dirty="0" err="1" smtClean="0"/>
              <a:t>int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למדנו: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</a:t>
            </a:r>
            <a:r>
              <a:rPr lang="en-US" sz="2800" smtClean="0"/>
              <a:t>templates</a:t>
            </a:r>
            <a:endParaRPr lang="he-IL" sz="2800" smtClean="0"/>
          </a:p>
          <a:p>
            <a:r>
              <a:rPr lang="he-IL" sz="2800" smtClean="0"/>
              <a:t>פונקציות </a:t>
            </a:r>
            <a:r>
              <a:rPr lang="en-US" sz="2800" smtClean="0"/>
              <a:t>template</a:t>
            </a:r>
            <a:endParaRPr lang="he-IL" sz="2800" smtClean="0"/>
          </a:p>
          <a:p>
            <a:r>
              <a:rPr lang="he-IL" sz="2800" smtClean="0"/>
              <a:t>מחלקות </a:t>
            </a:r>
            <a:r>
              <a:rPr lang="en-US" sz="2800" smtClean="0"/>
              <a:t>template</a:t>
            </a:r>
            <a:endParaRPr lang="he-IL" sz="280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57A10B-E21D-41BD-8CAA-7445C9B67604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lvl="0"/>
            <a:r>
              <a:rPr lang="he-IL" sz="2000" dirty="0"/>
              <a:t>כתוב את המחלקה </a:t>
            </a:r>
            <a:r>
              <a:rPr lang="en-US" sz="2000" dirty="0"/>
              <a:t>Pair</a:t>
            </a:r>
            <a:r>
              <a:rPr lang="he-IL" sz="2000" dirty="0"/>
              <a:t> כ- </a:t>
            </a:r>
            <a:r>
              <a:rPr lang="en-US" sz="2000" dirty="0"/>
              <a:t>template</a:t>
            </a:r>
            <a:r>
              <a:rPr lang="he-IL" sz="2000" dirty="0"/>
              <a:t> אשר תחזיק 2 נתונים מטיפוסים </a:t>
            </a:r>
            <a:r>
              <a:rPr lang="he-IL" sz="2000" dirty="0" smtClean="0"/>
              <a:t>כלשהם</a:t>
            </a:r>
            <a:endParaRPr lang="en-US" sz="2000" dirty="0"/>
          </a:p>
          <a:p>
            <a:r>
              <a:rPr lang="he-IL" sz="2000" dirty="0"/>
              <a:t>יש לספק למחלקה </a:t>
            </a:r>
            <a:r>
              <a:rPr lang="en-US" sz="2000" dirty="0" err="1"/>
              <a:t>c'tor</a:t>
            </a:r>
            <a:r>
              <a:rPr lang="he-IL" sz="2000" dirty="0"/>
              <a:t> המקבל את שני הנתונים וכן </a:t>
            </a:r>
            <a:r>
              <a:rPr lang="en-US" sz="2000" dirty="0"/>
              <a:t>default </a:t>
            </a:r>
            <a:r>
              <a:rPr lang="en-US" sz="2000" dirty="0" err="1" smtClean="0"/>
              <a:t>c'tor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he-IL" sz="2000" dirty="0"/>
              <a:t>כתוב את המחלקה </a:t>
            </a:r>
            <a:r>
              <a:rPr lang="en-US" sz="2000" dirty="0"/>
              <a:t>Map</a:t>
            </a:r>
            <a:r>
              <a:rPr lang="he-IL" sz="2000" dirty="0"/>
              <a:t> כ- </a:t>
            </a:r>
            <a:r>
              <a:rPr lang="en-US" sz="2000" dirty="0"/>
              <a:t>template </a:t>
            </a:r>
            <a:r>
              <a:rPr lang="he-IL" sz="2000" dirty="0"/>
              <a:t> אשר תכיל מקסימום 10 זוגות של </a:t>
            </a:r>
            <a:r>
              <a:rPr lang="en-US" sz="2000" dirty="0" smtClean="0"/>
              <a:t>key-value</a:t>
            </a:r>
            <a:endParaRPr lang="en-US" sz="2000" dirty="0"/>
          </a:p>
          <a:p>
            <a:pPr lvl="1"/>
            <a:r>
              <a:rPr lang="he-IL" sz="1800" dirty="0"/>
              <a:t>(לצורך כך, המחלקה תחזיק מערך של איברים מטיפוס </a:t>
            </a:r>
            <a:r>
              <a:rPr lang="en-US" sz="1800" dirty="0"/>
              <a:t>Pair</a:t>
            </a:r>
            <a:r>
              <a:rPr lang="he-IL" sz="1800" dirty="0"/>
              <a:t>, כך שהערך הראשון יהיה המפתח והשני הערך</a:t>
            </a:r>
            <a:r>
              <a:rPr lang="he-IL" sz="1800" dirty="0" smtClean="0"/>
              <a:t>)</a:t>
            </a:r>
            <a:endParaRPr lang="en-US" sz="1800" dirty="0"/>
          </a:p>
          <a:p>
            <a:endParaRPr lang="en-US" sz="2000" dirty="0"/>
          </a:p>
          <a:p>
            <a:pPr lvl="0"/>
            <a:r>
              <a:rPr lang="he-IL" sz="2000" dirty="0"/>
              <a:t>יש לעמיס את האופרטור [  ] אשר יקבל משתנה מטיפוס המפתח ויחזיר משתנה מטיפוס </a:t>
            </a:r>
            <a:r>
              <a:rPr lang="he-IL" sz="2000" dirty="0" smtClean="0"/>
              <a:t>הערך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he-IL" sz="2000" dirty="0"/>
              <a:t>יש לממש את האופרטור &gt;&gt;</a:t>
            </a:r>
            <a:endParaRPr lang="en-US" sz="2000" dirty="0"/>
          </a:p>
          <a:p>
            <a:endParaRPr lang="en-US" sz="2000" dirty="0"/>
          </a:p>
          <a:p>
            <a:r>
              <a:rPr lang="he-IL" sz="2000" dirty="0" smtClean="0"/>
              <a:t>בשקף הבא דוגמא </a:t>
            </a:r>
            <a:r>
              <a:rPr lang="he-IL" sz="2000" dirty="0"/>
              <a:t>ל- </a:t>
            </a:r>
            <a:r>
              <a:rPr lang="en-US" sz="2000" dirty="0" smtClean="0"/>
              <a:t>main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"/>
            <a:ext cx="6553200" cy="609600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map.h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Map&lt;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char*&gt; int2string;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int2string[111] =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int2string[222] =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int2string[333] = "yoyo";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int2string;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int2string[222] = "mama";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int2string;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"---------------------\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n\n";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Map&lt;char*, double&gt;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"] = 1000;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"] = 2000;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["yoyo"] = 3000;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0" y="1905000"/>
            <a:ext cx="388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EC7D0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111 --&gt;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222 --&gt;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333 --&gt; yoyo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is full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111 --&gt;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222 --&gt; mama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333 --&gt; yoyo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 1000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 2000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yoyo --&gt; 3000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Press any key to continue . . . */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534400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פונקצית ה- </a:t>
            </a:r>
            <a:r>
              <a:rPr lang="en-US" smtClean="0"/>
              <a:t>template</a:t>
            </a:r>
            <a:r>
              <a:rPr lang="he-IL" smtClean="0"/>
              <a:t>: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089FC-F043-4888-9876-3F022381D03B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2590800" cy="160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895600" y="1752600"/>
            <a:ext cx="3733800" cy="685800"/>
          </a:xfrm>
          <a:prstGeom prst="wedgeRectCallout">
            <a:avLst>
              <a:gd name="adj1" fmla="val -67985"/>
              <a:gd name="adj2" fmla="val -21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הגדרה שהפונקציה היא תבנית ומתן שם לטיפוס שאיתו עובדת הפונקציה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276600" y="2590800"/>
            <a:ext cx="3352800" cy="685800"/>
          </a:xfrm>
          <a:prstGeom prst="wedgeRectCallout">
            <a:avLst>
              <a:gd name="adj1" fmla="val -98175"/>
              <a:gd name="adj2" fmla="val -27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הפונקציה משתמשת באופרטור=  וב- </a:t>
            </a:r>
            <a:r>
              <a:rPr lang="en-US" b="1" dirty="0"/>
              <a:t> copy </a:t>
            </a:r>
            <a:r>
              <a:rPr lang="en-US" b="1" dirty="0" err="1"/>
              <a:t>c’tor</a:t>
            </a:r>
            <a:r>
              <a:rPr lang="en-US" b="1" dirty="0"/>
              <a:t> </a:t>
            </a:r>
            <a:r>
              <a:rPr lang="he-IL" b="1" dirty="0"/>
              <a:t> של האובייקט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990600"/>
            <a:ext cx="30480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עבור כל פונקצית </a:t>
            </a:r>
            <a:r>
              <a:rPr lang="en-US" b="1" dirty="0"/>
              <a:t>template</a:t>
            </a:r>
            <a:r>
              <a:rPr lang="he-IL" b="1" dirty="0"/>
              <a:t> נזהה מהן הדרישות מהטיפוס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550" y="3419475"/>
            <a:ext cx="51006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276600" y="990600"/>
            <a:ext cx="2209800" cy="685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האם הפונקציה תעבוד עבור מחרוזות?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שליחת הפרמטר לפונקצית </a:t>
            </a:r>
            <a:r>
              <a:rPr lang="en-US" smtClean="0"/>
              <a:t>template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2EAC8-2F36-4E83-AD04-2C3CF516217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3087688" cy="1695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7731125" cy="1433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352800" y="1524000"/>
            <a:ext cx="2362200" cy="609600"/>
          </a:xfrm>
          <a:prstGeom prst="wedgeRectCallout">
            <a:avLst>
              <a:gd name="adj1" fmla="val -67985"/>
              <a:gd name="adj2" fmla="val -21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פונקציה כללית להחזרת סכום שני ערכים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76600" y="2819400"/>
            <a:ext cx="4191000" cy="609600"/>
          </a:xfrm>
          <a:prstGeom prst="wedgeRectCallout">
            <a:avLst>
              <a:gd name="adj1" fmla="val 3477"/>
              <a:gd name="adj2" fmla="val 6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הקומפיילר יודע לזהות ששני הפרמטרים הם </a:t>
            </a:r>
            <a:r>
              <a:rPr lang="en-US" b="1" dirty="0" err="1"/>
              <a:t>int</a:t>
            </a:r>
            <a:r>
              <a:rPr lang="he-IL" b="1" dirty="0"/>
              <a:t> ולכן יודע להסיק שה- </a:t>
            </a:r>
            <a:r>
              <a:rPr lang="en-US" b="1" dirty="0"/>
              <a:t>T</a:t>
            </a:r>
            <a:r>
              <a:rPr lang="he-IL" b="1" dirty="0"/>
              <a:t> הוא </a:t>
            </a:r>
            <a:r>
              <a:rPr lang="en-US" b="1" dirty="0" err="1"/>
              <a:t>int</a:t>
            </a:r>
            <a:endParaRPr lang="he-IL" b="1" dirty="0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405313"/>
            <a:ext cx="7620000" cy="1385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3886200"/>
            <a:ext cx="314801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>
          <a:xfrm>
            <a:off x="5867400" y="4114800"/>
            <a:ext cx="3048000" cy="838200"/>
          </a:xfrm>
          <a:prstGeom prst="wedgeRectCallout">
            <a:avLst>
              <a:gd name="adj1" fmla="val -57748"/>
              <a:gd name="adj2" fmla="val 74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במקרה זה הקומפיילר לא יכול לקבוע באופן חד משמעי מה יהיה ה- </a:t>
            </a:r>
            <a:r>
              <a:rPr lang="en-US" b="1" dirty="0"/>
              <a:t>T</a:t>
            </a:r>
            <a:r>
              <a:rPr lang="he-IL" b="1" dirty="0"/>
              <a:t>: </a:t>
            </a:r>
            <a:r>
              <a:rPr lang="en-US" b="1" dirty="0" err="1"/>
              <a:t>int</a:t>
            </a:r>
            <a:r>
              <a:rPr lang="he-IL" b="1" dirty="0"/>
              <a:t> או </a:t>
            </a:r>
            <a:r>
              <a:rPr lang="en-US" b="1" dirty="0"/>
              <a:t>double</a:t>
            </a:r>
            <a:r>
              <a:rPr lang="he-IL" b="1" dirty="0"/>
              <a:t> </a:t>
            </a: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867400"/>
            <a:ext cx="8610600" cy="50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שליחת הפרמטר לפונקצית </a:t>
            </a:r>
            <a:r>
              <a:rPr lang="en-US" smtClean="0"/>
              <a:t>template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4D0D3-F287-47DF-AC72-260EEF9625B2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20125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572000" y="1295400"/>
            <a:ext cx="4114800" cy="609600"/>
          </a:xfrm>
          <a:prstGeom prst="wedgeRectCallout">
            <a:avLst>
              <a:gd name="adj1" fmla="val -36814"/>
              <a:gd name="adj2" fmla="val 89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הפתרון</a:t>
            </a:r>
            <a:r>
              <a:rPr lang="he-IL" b="1" dirty="0"/>
              <a:t>: במקרה של </a:t>
            </a:r>
            <a:r>
              <a:rPr lang="en-US" b="1" dirty="0"/>
              <a:t>ambiguity</a:t>
            </a:r>
            <a:r>
              <a:rPr lang="he-IL" b="1" dirty="0"/>
              <a:t> יש לשלוח בתוך &lt;</a:t>
            </a:r>
            <a:r>
              <a:rPr lang="en-US" b="1" dirty="0"/>
              <a:t> </a:t>
            </a:r>
            <a:r>
              <a:rPr lang="he-IL" b="1" dirty="0"/>
              <a:t>&gt; את הטיפוס </a:t>
            </a:r>
            <a:r>
              <a:rPr lang="en-US" b="1" dirty="0"/>
              <a:t>T</a:t>
            </a:r>
            <a:r>
              <a:rPr lang="he-IL" b="1" dirty="0"/>
              <a:t> באופן מפורש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2121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פונקציה המדפיסה את כל איברי המערך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C1D5A-D784-4F74-8FBC-D0DA094867B8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6526213" cy="406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3781425" cy="16144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914400"/>
            <a:ext cx="4010025" cy="38750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676400" y="1828800"/>
            <a:ext cx="1066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2590800" y="2133600"/>
            <a:ext cx="2057400" cy="685800"/>
          </a:xfrm>
          <a:prstGeom prst="wedgeRectCallout">
            <a:avLst>
              <a:gd name="adj1" fmla="val -72771"/>
              <a:gd name="adj2" fmla="val -62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דרישה שלטיפוס </a:t>
            </a:r>
            <a:r>
              <a:rPr lang="en-US" b="1" dirty="0"/>
              <a:t>T</a:t>
            </a:r>
            <a:r>
              <a:rPr lang="he-IL" b="1" dirty="0"/>
              <a:t> יהיה אופרטור &gt;&gt;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648200"/>
            <a:ext cx="3676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3886200"/>
            <a:ext cx="3276600" cy="1143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2743200" y="4495800"/>
            <a:ext cx="2057400" cy="381000"/>
          </a:xfrm>
          <a:prstGeom prst="wedgeRectCallout">
            <a:avLst>
              <a:gd name="adj1" fmla="val -70720"/>
              <a:gd name="adj2" fmla="val -131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תזכורת: אופרטור ()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315200" y="2286000"/>
            <a:ext cx="1371600" cy="533400"/>
          </a:xfrm>
          <a:prstGeom prst="wedgeRectCallout">
            <a:avLst>
              <a:gd name="adj1" fmla="val -65933"/>
              <a:gd name="adj2" fmla="val -7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שימוש </a:t>
            </a:r>
          </a:p>
          <a:p>
            <a:pPr algn="ctr">
              <a:defRPr/>
            </a:pPr>
            <a:r>
              <a:rPr lang="he-IL" b="1" dirty="0"/>
              <a:t>באופרטור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ההגבלות על המחלקה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במידה ובדוגמא הקודמת לא היה ממומש האופרטור &gt;&gt; עבור המחלקה </a:t>
            </a:r>
            <a:r>
              <a:rPr lang="en-US" smtClean="0"/>
              <a:t>Point</a:t>
            </a:r>
            <a:r>
              <a:rPr lang="he-IL" smtClean="0"/>
              <a:t> הייתה מתקבלת שגיאת הקומפילציה הבאה: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E90910-C025-4B01-8C31-2F98D7E0E389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286000"/>
            <a:ext cx="8305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71763"/>
            <a:ext cx="8963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775" y="3059113"/>
            <a:ext cx="69135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2209800"/>
            <a:ext cx="8839200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נוספת להגבלות על המחלקה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בדוגמא זו ההגבלות על הטיפוס </a:t>
            </a:r>
            <a:r>
              <a:rPr lang="en-US" dirty="0" smtClean="0"/>
              <a:t>T</a:t>
            </a:r>
            <a:r>
              <a:rPr lang="he-IL" dirty="0" smtClean="0"/>
              <a:t> הן:</a:t>
            </a:r>
          </a:p>
          <a:p>
            <a:pPr lvl="1"/>
            <a:r>
              <a:rPr lang="he-IL" dirty="0" smtClean="0"/>
              <a:t>שתהייה עבורו השיטה </a:t>
            </a:r>
            <a:r>
              <a:rPr lang="en-US" dirty="0" err="1" smtClean="0"/>
              <a:t>getArea</a:t>
            </a:r>
            <a:r>
              <a:rPr lang="he-IL" dirty="0" smtClean="0"/>
              <a:t> ו- שתחזיר משתנה מטיפוס שניתן לבצע עליו &gt;&gt;</a:t>
            </a:r>
          </a:p>
          <a:p>
            <a:pPr lvl="1"/>
            <a:r>
              <a:rPr lang="he-IL" dirty="0" smtClean="0"/>
              <a:t>שתהייה עבורו השיטה </a:t>
            </a:r>
            <a:r>
              <a:rPr lang="en-US" dirty="0" err="1" smtClean="0"/>
              <a:t>getPerimiter</a:t>
            </a:r>
            <a:r>
              <a:rPr lang="he-IL" dirty="0" smtClean="0"/>
              <a:t> ו- שתחזיר משתנה מטיפוס שניתן לבצע עליו &gt;&gt;</a:t>
            </a:r>
          </a:p>
          <a:p>
            <a:pPr lvl="1"/>
            <a:endParaRPr lang="he-IL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D4FC5-6B63-4236-8DAE-123755C57732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524000"/>
            <a:ext cx="8140700" cy="1828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56138</TotalTime>
  <Words>1334</Words>
  <Application>Microsoft Office PowerPoint</Application>
  <PresentationFormat>On-screen Show (4:3)</PresentationFormat>
  <Paragraphs>276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תכנות מכוון עצמים ו- C++ יחידה 11 תבניות - templates</vt:lpstr>
      <vt:lpstr>ביחידה זו נלמד:</vt:lpstr>
      <vt:lpstr>מוטיבציה לשימוש ב- template</vt:lpstr>
      <vt:lpstr>פונקצית ה- template: swap</vt:lpstr>
      <vt:lpstr>שליחת הפרמטר לפונקצית template</vt:lpstr>
      <vt:lpstr>שליחת הפרמטר לפונקצית template (2)</vt:lpstr>
      <vt:lpstr>פונקציה המדפיסה את כל איברי המערך</vt:lpstr>
      <vt:lpstr>ההגבלות על המחלקה</vt:lpstr>
      <vt:lpstr>דוגמא נוספת להגבלות על המחלקה</vt:lpstr>
      <vt:lpstr>הארות</vt:lpstr>
      <vt:lpstr>specialization</vt:lpstr>
      <vt:lpstr>specialization</vt:lpstr>
      <vt:lpstr>סדר עדיפויות הקריאה</vt:lpstr>
      <vt:lpstr>מדוע המימושים צריכים להיות ב- h ולא ב- cpp נפרד?</vt:lpstr>
      <vt:lpstr>שימוש ב- template לעומת פולימורפיזם </vt:lpstr>
      <vt:lpstr>מחלקת template</vt:lpstr>
      <vt:lpstr>דוגמא: המחלקה Array</vt:lpstr>
      <vt:lpstr>דוגמא: המחלקה Array (2)</vt:lpstr>
      <vt:lpstr>דוגמא: המחלקה Array (3)</vt:lpstr>
      <vt:lpstr>שימוש במחלקה Array</vt:lpstr>
      <vt:lpstr>שימוש במחלקה Array (2)</vt:lpstr>
      <vt:lpstr>פרמטר הטיפוס יכול להיות מורכב</vt:lpstr>
      <vt:lpstr>דוגמא מורכבת (1)</vt:lpstr>
      <vt:lpstr>דוגמא מורכבת (2)</vt:lpstr>
      <vt:lpstr>דוגמא מורכבת (3)</vt:lpstr>
      <vt:lpstr>דוגמא למחלקה המקבלת 2 טיפוסים</vt:lpstr>
      <vt:lpstr>האם יתקמפל? אם כן מה הפלט, אחרת מהי השגיאה?</vt:lpstr>
      <vt:lpstr>האם יתקמפל? אם כן מה הפלט, אחרת מהי השגיאה?</vt:lpstr>
      <vt:lpstr>האם יתקמפל? אם כן מה הפלט, אחרת מהי השגיאה?</vt:lpstr>
      <vt:lpstr>האם יתקמפל? אם כן מה הפלט, אחרת מהי השגיאה?</vt:lpstr>
      <vt:lpstr>ביחידה זו למדנו:</vt:lpstr>
      <vt:lpstr>תרגול</vt:lpstr>
      <vt:lpstr>תרגול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 templates</dc:title>
  <dc:creator>Keren Kalif</dc:creator>
  <cp:lastModifiedBy>Y-PC</cp:lastModifiedBy>
  <cp:revision>1820</cp:revision>
  <dcterms:created xsi:type="dcterms:W3CDTF">2008-06-01T07:12:10Z</dcterms:created>
  <dcterms:modified xsi:type="dcterms:W3CDTF">2015-09-19T15:39:54Z</dcterms:modified>
</cp:coreProperties>
</file>