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  <p:sldMasterId id="2147484541" r:id="rId2"/>
  </p:sldMasterIdLst>
  <p:notesMasterIdLst>
    <p:notesMasterId r:id="rId58"/>
  </p:notesMasterIdLst>
  <p:handoutMasterIdLst>
    <p:handoutMasterId r:id="rId59"/>
  </p:handoutMasterIdLst>
  <p:sldIdLst>
    <p:sldId id="256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2" r:id="rId12"/>
    <p:sldId id="403" r:id="rId13"/>
    <p:sldId id="444" r:id="rId14"/>
    <p:sldId id="406" r:id="rId15"/>
    <p:sldId id="407" r:id="rId16"/>
    <p:sldId id="408" r:id="rId17"/>
    <p:sldId id="409" r:id="rId18"/>
    <p:sldId id="401" r:id="rId19"/>
    <p:sldId id="445" r:id="rId20"/>
    <p:sldId id="442" r:id="rId21"/>
    <p:sldId id="443" r:id="rId22"/>
    <p:sldId id="410" r:id="rId23"/>
    <p:sldId id="411" r:id="rId24"/>
    <p:sldId id="448" r:id="rId25"/>
    <p:sldId id="447" r:id="rId26"/>
    <p:sldId id="446" r:id="rId27"/>
    <p:sldId id="449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39" r:id="rId55"/>
    <p:sldId id="450" r:id="rId56"/>
    <p:sldId id="440" r:id="rId57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009900"/>
    <a:srgbClr val="D7EA22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64" autoAdjust="0"/>
    <p:restoredTop sz="86299" autoAdjust="0"/>
  </p:normalViewPr>
  <p:slideViewPr>
    <p:cSldViewPr>
      <p:cViewPr varScale="1">
        <p:scale>
          <a:sx n="63" d="100"/>
          <a:sy n="63" d="100"/>
        </p:scale>
        <p:origin x="-20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143CF8-F370-435A-AA8F-FF2FAB27840A}" type="datetimeFigureOut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C9556B-2A8D-4684-82BF-145FC3D043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5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206ED-29B7-4120-B105-6A3A76B54523}" type="datetimeFigureOut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81997-8642-41B2-B905-A9EF4F7997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2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gi.com/tech/stl/table_of_content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http://www.sgi.com/tech/stl/table_of_contents.html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9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B9F7B-0FC9-4A58-99E9-9FA7561F3731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10-Jul-16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391400" y="64770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7" r:id="rId2"/>
    <p:sldLayoutId id="2147484532" r:id="rId3"/>
    <p:sldLayoutId id="2147484528" r:id="rId4"/>
    <p:sldLayoutId id="2147484529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0" r:id="rId12"/>
    <p:sldLayoutId id="2147484539" r:id="rId13"/>
    <p:sldLayoutId id="214748454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52400" y="274638"/>
            <a:ext cx="87630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524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33400" y="6553200"/>
            <a:ext cx="1295400" cy="3048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r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gi.com/tech/stl/table_of_contents.html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dirty="0" smtClean="0"/>
              <a:t>תכנות מכוון עצמים ו- </a:t>
            </a:r>
            <a:r>
              <a:rPr sz="3200" b="1" dirty="0" smtClean="0"/>
              <a:t>C</a:t>
            </a:r>
            <a:r>
              <a:rPr lang="he-IL" sz="3200" b="1" dirty="0" smtClean="0"/>
              <a:t>++</a:t>
            </a:r>
            <a:br>
              <a:rPr lang="he-IL" sz="3200" b="1" dirty="0" smtClean="0"/>
            </a:br>
            <a:r>
              <a:rPr lang="he-IL" sz="3200" b="1" dirty="0" smtClean="0"/>
              <a:t>יחידה </a:t>
            </a:r>
            <a:r>
              <a:rPr lang="en-US" sz="3200" b="1" dirty="0" smtClean="0"/>
              <a:t>12</a:t>
            </a:r>
            <a:r>
              <a:rPr lang="he-IL" sz="3200" b="1" dirty="0" smtClean="0"/>
              <a:t/>
            </a:r>
            <a:br>
              <a:rPr lang="he-IL" sz="3200" b="1" dirty="0" smtClean="0"/>
            </a:br>
            <a:r>
              <a:rPr lang="en-US" sz="3200" b="1" dirty="0" smtClean="0"/>
              <a:t>STL – Standard Templates Library</a:t>
            </a:r>
            <a:endParaRPr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vector</a:t>
            </a:r>
            <a:r>
              <a:rPr lang="he-IL" dirty="0" smtClean="0"/>
              <a:t> 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43DF4C-F1F8-446A-B0C8-09E3FD1540E7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0485" name="Content Placeholder 2"/>
          <p:cNvSpPr txBox="1">
            <a:spLocks/>
          </p:cNvSpPr>
          <p:nvPr/>
        </p:nvSpPr>
        <p:spPr bwMode="auto">
          <a:xfrm>
            <a:off x="152400" y="381000"/>
            <a:ext cx="8839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main()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r>
              <a:rPr lang="he-IL" sz="1600" dirty="0">
                <a:latin typeface="Consolas" pitchFamily="49" charset="0"/>
                <a:cs typeface="Aharoni" pitchFamily="2" charset="-79"/>
              </a:rPr>
              <a:t>}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b="1" dirty="0">
                <a:latin typeface="Consolas" pitchFamily="49" charset="0"/>
              </a:rPr>
              <a:t>vector&lt;</a:t>
            </a:r>
            <a:r>
              <a:rPr lang="en-US" sz="1600" b="1" dirty="0" err="1">
                <a:latin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</a:rPr>
              <a:t>&gt;</a:t>
            </a:r>
            <a:r>
              <a:rPr lang="en-US" sz="1600" dirty="0">
                <a:latin typeface="Consolas" pitchFamily="49" charset="0"/>
              </a:rPr>
              <a:t> numbers</a:t>
            </a:r>
            <a:r>
              <a:rPr lang="en-US" sz="1600" dirty="0" smtClean="0">
                <a:latin typeface="Consolas" pitchFamily="49" charset="0"/>
              </a:rPr>
              <a:t>;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"Is collection empty? "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.empty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.size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1257300" lvl="2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  &lt;&lt;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.capacity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</a:t>
            </a:r>
            <a:r>
              <a:rPr lang="en-US" sz="1600" dirty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   </a:t>
            </a: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</a:rPr>
              <a:t>numbers</a:t>
            </a:r>
            <a:r>
              <a:rPr lang="en-US" sz="1600" b="1" dirty="0" err="1" smtClean="0">
                <a:latin typeface="Consolas" pitchFamily="49" charset="0"/>
              </a:rPr>
              <a:t>.push_back</a:t>
            </a:r>
            <a:r>
              <a:rPr lang="en-US" sz="1600" dirty="0" smtClean="0">
                <a:latin typeface="Consolas" pitchFamily="49" charset="0"/>
              </a:rPr>
              <a:t>(4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800100" lvl="1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	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r>
              <a:rPr lang="en-US" sz="1600" dirty="0" smtClean="0">
                <a:latin typeface="Consolas" pitchFamily="49" charset="0"/>
              </a:rPr>
              <a:t>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(8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numbers.push_back</a:t>
            </a:r>
            <a:r>
              <a:rPr lang="en-US" sz="1600" dirty="0">
                <a:latin typeface="Consolas" pitchFamily="49" charset="0"/>
              </a:rPr>
              <a:t>(2);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	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3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"Is collection empty? " &lt;&lt; </a:t>
            </a:r>
            <a:r>
              <a:rPr lang="en-US" sz="1600" dirty="0" err="1">
                <a:latin typeface="Consolas" pitchFamily="49" charset="0"/>
              </a:rPr>
              <a:t>numbers.empty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3"/>
              <a:tabLst>
                <a:tab pos="746125" algn="l"/>
              </a:tabLs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        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  <a:cs typeface="Aharoni" pitchFamily="2" charset="-79"/>
              </a:rPr>
              <a:t>                      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17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11092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Collection is empty!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1600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1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809089" y="20998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size=0 capacity=0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791200" y="30904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size=1 capacity=1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809089" y="426720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size=3 capacity=3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791200" y="5257800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size=3 capacity=3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099818" y="5486400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values in the vector: 4 8 2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04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4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048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048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048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048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048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 txBox="1">
            <a:spLocks/>
          </p:cNvSpPr>
          <p:nvPr/>
        </p:nvSpPr>
        <p:spPr bwMode="auto">
          <a:xfrm>
            <a:off x="381000" y="9906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firstValue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.front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"first value is " &lt;&lt; </a:t>
            </a:r>
            <a:r>
              <a:rPr lang="en-US" sz="1600" dirty="0" err="1">
                <a:latin typeface="Consolas" pitchFamily="49" charset="0"/>
              </a:rPr>
              <a:t>firstValue</a:t>
            </a:r>
            <a:r>
              <a:rPr lang="en-US" sz="1600" dirty="0">
                <a:latin typeface="Consolas" pitchFamily="49" charset="0"/>
              </a:rPr>
              <a:t>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>
                <a:latin typeface="Consolas" pitchFamily="49" charset="0"/>
              </a:rPr>
              <a:t>;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         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3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5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.pop_back</a:t>
            </a:r>
            <a:r>
              <a:rPr lang="en-US" sz="1600" b="1" dirty="0" smtClean="0">
                <a:latin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</a:rPr>
              <a:t>; </a:t>
            </a:r>
            <a:endParaRPr lang="he-IL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5"/>
            </a:pPr>
            <a:r>
              <a:rPr lang="he-IL" sz="1600" dirty="0" smtClean="0">
                <a:solidFill>
                  <a:srgbClr val="009900"/>
                </a:solidFill>
                <a:latin typeface="Consolas" pitchFamily="49" charset="0"/>
              </a:rPr>
              <a:t>          </a:t>
            </a:r>
            <a:r>
              <a:rPr lang="en-US" sz="1600" dirty="0" err="1" smtClean="0">
                <a:latin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</a:rPr>
              <a:t> &lt;&lt; "size=" &lt;&lt; </a:t>
            </a:r>
            <a:r>
              <a:rPr lang="en-US" sz="1600" dirty="0" err="1" smtClean="0">
                <a:latin typeface="Consolas" pitchFamily="49" charset="0"/>
              </a:rPr>
              <a:t>numbers.size</a:t>
            </a:r>
            <a:r>
              <a:rPr lang="en-US" sz="1600" dirty="0" smtClean="0">
                <a:latin typeface="Consolas" pitchFamily="49" charset="0"/>
              </a:rPr>
              <a:t>() &lt;&lt; " capacity="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 smtClean="0">
                <a:latin typeface="Consolas" pitchFamily="49" charset="0"/>
              </a:rPr>
              <a:t>numbers.capacity</a:t>
            </a:r>
            <a:r>
              <a:rPr lang="en-US" sz="1600" dirty="0" smtClean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7"/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</a:t>
            </a:r>
            <a:r>
              <a:rPr lang="en-US" sz="1600" b="1" dirty="0" err="1" smtClean="0">
                <a:latin typeface="Consolas" pitchFamily="49" charset="0"/>
              </a:rPr>
              <a:t>.reserve</a:t>
            </a:r>
            <a:r>
              <a:rPr lang="en-US" sz="1600" b="1" dirty="0" smtClean="0">
                <a:latin typeface="Consolas" pitchFamily="49" charset="0"/>
              </a:rPr>
              <a:t>(10);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7"/>
            </a:pPr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     </a:t>
            </a:r>
            <a:r>
              <a:rPr lang="en-US" sz="1600" dirty="0" err="1" smtClean="0">
                <a:latin typeface="Consolas" pitchFamily="49" charset="0"/>
              </a:rPr>
              <a:t>cout</a:t>
            </a:r>
            <a:r>
              <a:rPr lang="en-US" sz="1600" dirty="0" smtClean="0">
                <a:latin typeface="Consolas" pitchFamily="49" charset="0"/>
              </a:rPr>
              <a:t> &lt;&lt; "size=" &lt;&lt; </a:t>
            </a:r>
            <a:r>
              <a:rPr lang="en-US" sz="1600" dirty="0" err="1" smtClean="0">
                <a:latin typeface="Consolas" pitchFamily="49" charset="0"/>
              </a:rPr>
              <a:t>numbers.size</a:t>
            </a:r>
            <a:r>
              <a:rPr lang="en-US" sz="1600" dirty="0" smtClean="0">
                <a:latin typeface="Consolas" pitchFamily="49" charset="0"/>
              </a:rPr>
              <a:t>() &lt;&lt; " capacity=" 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 smtClean="0">
                <a:latin typeface="Consolas" pitchFamily="49" charset="0"/>
              </a:rPr>
              <a:t>numbers.capacity</a:t>
            </a:r>
            <a:r>
              <a:rPr lang="en-US" sz="1600" dirty="0" smtClean="0">
                <a:latin typeface="Consolas" pitchFamily="49" charset="0"/>
              </a:rPr>
              <a:t>() &lt;&lt; </a:t>
            </a:r>
            <a:r>
              <a:rPr lang="en-US" sz="1600" dirty="0" err="1" smtClean="0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29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numbers</a:t>
            </a:r>
            <a:r>
              <a:rPr lang="en-US" sz="1600" b="1" dirty="0" err="1">
                <a:latin typeface="Consolas" pitchFamily="49" charset="0"/>
              </a:rPr>
              <a:t>.clear</a:t>
            </a:r>
            <a:r>
              <a:rPr lang="en-US" sz="1600" b="1" dirty="0">
                <a:latin typeface="Consolas" pitchFamily="49" charset="0"/>
              </a:rPr>
              <a:t>()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29"/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cout</a:t>
            </a:r>
            <a:r>
              <a:rPr lang="en-US" sz="1600" dirty="0">
                <a:latin typeface="Consolas" pitchFamily="49" charset="0"/>
              </a:rPr>
              <a:t> &lt;&lt; "size=" &lt;&lt; </a:t>
            </a:r>
            <a:r>
              <a:rPr lang="en-US" sz="1600" dirty="0" err="1">
                <a:latin typeface="Consolas" pitchFamily="49" charset="0"/>
              </a:rPr>
              <a:t>numbers.size</a:t>
            </a:r>
            <a:r>
              <a:rPr lang="en-US" sz="1600" dirty="0">
                <a:latin typeface="Consolas" pitchFamily="49" charset="0"/>
              </a:rPr>
              <a:t>() &lt;&lt; " capacity=" </a:t>
            </a:r>
            <a:endParaRPr lang="en-US" sz="1600" dirty="0" smtClean="0"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</a:pPr>
            <a:r>
              <a:rPr lang="en-US" sz="1600" dirty="0" smtClean="0">
                <a:latin typeface="Consolas" pitchFamily="49" charset="0"/>
              </a:rPr>
              <a:t>              &lt;&lt; </a:t>
            </a:r>
            <a:r>
              <a:rPr lang="en-US" sz="1600" dirty="0" err="1">
                <a:latin typeface="Consolas" pitchFamily="49" charset="0"/>
              </a:rPr>
              <a:t>numbers.capacity</a:t>
            </a:r>
            <a:r>
              <a:rPr lang="en-US" sz="1600" dirty="0">
                <a:latin typeface="Consolas" pitchFamily="49" charset="0"/>
              </a:rPr>
              <a:t>() &lt;&lt; </a:t>
            </a:r>
            <a:r>
              <a:rPr lang="en-US" sz="1600" dirty="0" err="1">
                <a:latin typeface="Consolas" pitchFamily="49" charset="0"/>
              </a:rPr>
              <a:t>endl</a:t>
            </a:r>
            <a:r>
              <a:rPr lang="en-US" sz="1600" dirty="0" smtClean="0">
                <a:latin typeface="Consolas" pitchFamily="49" charset="0"/>
              </a:rPr>
              <a:t>;     </a:t>
            </a:r>
            <a:endParaRPr lang="en-US" sz="1600" dirty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+mj-lt"/>
              <a:buAutoNum type="arabicPeriod" startAt="31"/>
            </a:pPr>
            <a:r>
              <a:rPr lang="he-IL" sz="1600" dirty="0">
                <a:latin typeface="Consolas" pitchFamily="49" charset="0"/>
                <a:cs typeface="Aharoni" pitchFamily="2" charset="-79"/>
              </a:rPr>
              <a:t>{</a:t>
            </a:r>
          </a:p>
          <a:p>
            <a:pPr marL="342900" indent="-342900" algn="l" rtl="0" eaLnBrk="0" hangingPunct="0">
              <a:buClr>
                <a:schemeClr val="accent1"/>
              </a:buClr>
              <a:buSzPct val="85000"/>
              <a:buFont typeface="Franklin Gothic Book" pitchFamily="34" charset="0"/>
              <a:buAutoNum type="arabicPeriod" startAt="31"/>
            </a:pPr>
            <a:endParaRPr lang="he-IL" sz="1600" dirty="0">
              <a:latin typeface="Consolas" pitchFamily="49" charset="0"/>
              <a:cs typeface="Aharoni" pitchFamily="2" charset="-79"/>
            </a:endParaRPr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vector</a:t>
            </a:r>
            <a:r>
              <a:rPr lang="he-IL" dirty="0" smtClean="0"/>
              <a:t> </a:t>
            </a:r>
            <a:r>
              <a:rPr lang="he-IL" sz="3200" dirty="0" smtClean="0"/>
              <a:t>(המשך)</a:t>
            </a:r>
            <a:endParaRPr lang="he-IL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984A31-748C-4E67-B391-171E7BB172BE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57637" y="1947446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first value is 4, values in the vector: 4 8 2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733800" y="2438400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values in the vector: 4 8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62600" y="2938046"/>
            <a:ext cx="2877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size=2 capacity=3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392864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size=2 capacity=10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486400" y="4919246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9900"/>
                </a:solidFill>
                <a:latin typeface="Consolas" pitchFamily="49" charset="0"/>
              </a:rPr>
              <a:t>// --&gt; size=0 capacity=10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52400"/>
            <a:ext cx="4800600" cy="1371600"/>
          </a:xfrm>
        </p:spPr>
        <p:txBody>
          <a:bodyPr/>
          <a:lstStyle/>
          <a:p>
            <a:r>
              <a:rPr lang="he-IL" dirty="0" smtClean="0"/>
              <a:t>דוגמא לאוסף המכיל אובייקטים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3703039" cy="647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603" y="4114800"/>
            <a:ext cx="5054307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086600" y="5791200"/>
            <a:ext cx="6858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5181600"/>
            <a:ext cx="5334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00800" y="4572000"/>
            <a:ext cx="533400" cy="228600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mtClean="0"/>
              <a:t>איטרטורים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C918BB-559E-4B22-8847-9A84E673C028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איטרטורים</a:t>
            </a:r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990600"/>
            <a:ext cx="8839200" cy="5029200"/>
          </a:xfrm>
        </p:spPr>
        <p:txBody>
          <a:bodyPr/>
          <a:lstStyle/>
          <a:p>
            <a:r>
              <a:rPr lang="he-IL" dirty="0" smtClean="0"/>
              <a:t>בכל מחלקה המממשת מבנה-נתונים ב- </a:t>
            </a:r>
            <a:r>
              <a:rPr lang="en-US" dirty="0" smtClean="0"/>
              <a:t>STL</a:t>
            </a:r>
            <a:r>
              <a:rPr lang="he-IL" dirty="0" smtClean="0"/>
              <a:t> ממומשות 2 מחלקות פנימיות: </a:t>
            </a:r>
            <a:r>
              <a:rPr lang="en-US" dirty="0" err="1" smtClean="0"/>
              <a:t>iterator</a:t>
            </a:r>
            <a:r>
              <a:rPr lang="he-IL" dirty="0" smtClean="0"/>
              <a:t> ו- </a:t>
            </a:r>
            <a:r>
              <a:rPr lang="en-US" dirty="0" err="1" smtClean="0"/>
              <a:t>const_iterator</a:t>
            </a:r>
            <a:endParaRPr lang="he-IL" dirty="0" smtClean="0"/>
          </a:p>
          <a:p>
            <a:r>
              <a:rPr lang="he-IL" dirty="0" smtClean="0"/>
              <a:t>איטרטור הוא אובייקט שמכיל הצבעה לאיבר מסויים באוסף</a:t>
            </a:r>
          </a:p>
          <a:p>
            <a:pPr lvl="1"/>
            <a:r>
              <a:rPr lang="he-IL" dirty="0" smtClean="0"/>
              <a:t>לכן אנחנו מתייחסים לאיטרטור כמעין מצביע</a:t>
            </a:r>
          </a:p>
          <a:p>
            <a:r>
              <a:rPr lang="he-IL" dirty="0" smtClean="0"/>
              <a:t>מחלקת האיטרטור מספקת מימשק למעבר על כל איברי האוסף באופן סדרתי</a:t>
            </a:r>
          </a:p>
          <a:p>
            <a:r>
              <a:rPr lang="he-IL" dirty="0" smtClean="0"/>
              <a:t>בכל מחלקה המממשת מבנה נתונים יש את השיטות:</a:t>
            </a:r>
          </a:p>
          <a:p>
            <a:pPr lvl="1"/>
            <a:r>
              <a:rPr lang="en-US" dirty="0" smtClean="0"/>
              <a:t>begin()</a:t>
            </a:r>
            <a:r>
              <a:rPr lang="he-IL" dirty="0" smtClean="0"/>
              <a:t> – המחזירה איטרטור לאיבר הראשון באוסף</a:t>
            </a:r>
          </a:p>
          <a:p>
            <a:pPr lvl="1"/>
            <a:r>
              <a:rPr lang="en-US" dirty="0" smtClean="0"/>
              <a:t>end()</a:t>
            </a:r>
            <a:r>
              <a:rPr lang="he-IL" dirty="0" smtClean="0"/>
              <a:t> – המחזירה איטרטור לאיבר אחרי האחרון באוסף</a:t>
            </a:r>
          </a:p>
          <a:p>
            <a:r>
              <a:rPr lang="he-IL" dirty="0" smtClean="0"/>
              <a:t>היתרון: </a:t>
            </a:r>
          </a:p>
          <a:p>
            <a:pPr lvl="1"/>
            <a:r>
              <a:rPr lang="he-IL" dirty="0" smtClean="0"/>
              <a:t>החלפת מבנה-נתונים אחד באחר לא תגרור שינוי בשימוש</a:t>
            </a:r>
            <a:endParaRPr lang="en-US" dirty="0" smtClean="0"/>
          </a:p>
          <a:p>
            <a:r>
              <a:rPr lang="he-IL" dirty="0" smtClean="0"/>
              <a:t>כאשר מבנה הנתונים עליו רצים הוא </a:t>
            </a:r>
            <a:r>
              <a:rPr lang="en-US" dirty="0" smtClean="0"/>
              <a:t>const</a:t>
            </a:r>
            <a:r>
              <a:rPr lang="he-IL" dirty="0" smtClean="0"/>
              <a:t> נעבוד עם </a:t>
            </a:r>
            <a:r>
              <a:rPr lang="en-US" dirty="0" err="1" smtClean="0"/>
              <a:t>const_iterator</a:t>
            </a:r>
            <a:endParaRPr lang="he-IL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C2E2E0-DE9B-44AB-9A26-C8E1ABE17DDB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228600"/>
            <a:ext cx="76200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#include &lt;</a:t>
            </a:r>
            <a:r>
              <a:rPr lang="en-US" sz="1800" dirty="0" err="1" smtClean="0">
                <a:latin typeface="Consolas" pitchFamily="49" charset="0"/>
              </a:rPr>
              <a:t>iostream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 </a:t>
            </a: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 v1;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v1.push_back(3);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v1.push_back(2);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8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&gt;::</a:t>
            </a:r>
            <a:r>
              <a:rPr lang="en-US" sz="1800" dirty="0" err="1" smtClean="0">
                <a:latin typeface="Consolas" pitchFamily="49" charset="0"/>
              </a:rPr>
              <a:t>iterator</a:t>
            </a: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itr</a:t>
            </a:r>
            <a:r>
              <a:rPr lang="en-US" sz="1800" dirty="0" smtClean="0">
                <a:latin typeface="Consolas" pitchFamily="49" charset="0"/>
              </a:rPr>
              <a:t>    = v1.begin();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vector&lt;</a:t>
            </a:r>
            <a:r>
              <a:rPr lang="en-US" sz="1800" dirty="0" err="1" smtClean="0">
                <a:latin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</a:rPr>
              <a:t>&gt;::</a:t>
            </a:r>
            <a:r>
              <a:rPr lang="en-US" sz="1800" dirty="0" err="1" smtClean="0">
                <a:latin typeface="Consolas" pitchFamily="49" charset="0"/>
              </a:rPr>
              <a:t>iterator</a:t>
            </a:r>
            <a:r>
              <a:rPr lang="en-US" sz="1800" dirty="0" smtClean="0">
                <a:latin typeface="Consolas" pitchFamily="49" charset="0"/>
              </a:rPr>
              <a:t>  </a:t>
            </a:r>
            <a:r>
              <a:rPr lang="en-US" sz="1800" dirty="0" err="1" smtClean="0">
                <a:latin typeface="Consolas" pitchFamily="49" charset="0"/>
              </a:rPr>
              <a:t>itrEnd</a:t>
            </a:r>
            <a:r>
              <a:rPr lang="en-US" sz="1800" dirty="0" smtClean="0">
                <a:latin typeface="Consolas" pitchFamily="49" charset="0"/>
              </a:rPr>
              <a:t> = v1.end();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for ( ;                ;         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    </a:t>
            </a:r>
            <a:r>
              <a:rPr lang="en-US" sz="1800" dirty="0" err="1" smtClean="0">
                <a:latin typeface="Consolas" pitchFamily="49" charset="0"/>
              </a:rPr>
              <a:t>cout</a:t>
            </a:r>
            <a:r>
              <a:rPr lang="en-US" sz="1800" dirty="0" smtClean="0">
                <a:latin typeface="Consolas" pitchFamily="49" charset="0"/>
              </a:rPr>
              <a:t> &lt;&lt; *</a:t>
            </a:r>
            <a:r>
              <a:rPr lang="en-US" sz="1800" dirty="0" err="1" smtClean="0">
                <a:latin typeface="Consolas" pitchFamily="49" charset="0"/>
              </a:rPr>
              <a:t>itr</a:t>
            </a:r>
            <a:r>
              <a:rPr lang="en-US" sz="1800" dirty="0" smtClean="0">
                <a:latin typeface="Consolas" pitchFamily="49" charset="0"/>
              </a:rPr>
              <a:t> &lt;&lt; " 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800" dirty="0" smtClean="0">
                <a:latin typeface="Consolas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</a:rPr>
              <a:t>cout</a:t>
            </a:r>
            <a:r>
              <a:rPr lang="en-US" sz="1800" dirty="0" smtClean="0">
                <a:latin typeface="Consolas" pitchFamily="49" charset="0"/>
              </a:rPr>
              <a:t> &lt;&lt; </a:t>
            </a:r>
            <a:r>
              <a:rPr lang="en-US" sz="1800" dirty="0" err="1" smtClean="0">
                <a:latin typeface="Consolas" pitchFamily="49" charset="0"/>
              </a:rPr>
              <a:t>endl</a:t>
            </a:r>
            <a:r>
              <a:rPr lang="en-US" sz="18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800" dirty="0" smtClean="0">
                <a:latin typeface="Consolas" pitchFamily="49" charset="0"/>
              </a:rPr>
              <a:t>{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באיטרטור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712446-6152-4107-93F9-B29925EA09D1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5562600"/>
          <a:ext cx="16764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58800"/>
                <a:gridCol w="558800"/>
                <a:gridCol w="5588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600200" y="55626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v1:</a:t>
            </a:r>
            <a:endParaRPr lang="he-IL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371600" y="6248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100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itrEnd</a:t>
            </a:r>
            <a:endParaRPr lang="he-IL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019300" y="60579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V="1">
            <a:off x="3929856" y="5911057"/>
            <a:ext cx="4460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52599" y="4343400"/>
            <a:ext cx="243416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72390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Consolas" pitchFamily="49" charset="0"/>
                <a:cs typeface="+mn-cs"/>
              </a:rPr>
              <a:t>	</a:t>
            </a:r>
            <a:r>
              <a:rPr lang="en-US" dirty="0" err="1">
                <a:latin typeface="Consolas" pitchFamily="49" charset="0"/>
                <a:cs typeface="+mn-cs"/>
              </a:rPr>
              <a:t>itr</a:t>
            </a:r>
            <a:r>
              <a:rPr lang="en-US" dirty="0">
                <a:latin typeface="Consolas" pitchFamily="49" charset="0"/>
                <a:cs typeface="+mn-cs"/>
              </a:rPr>
              <a:t> != </a:t>
            </a:r>
            <a:r>
              <a:rPr lang="en-US" dirty="0" err="1">
                <a:latin typeface="Consolas" pitchFamily="49" charset="0"/>
                <a:cs typeface="+mn-cs"/>
              </a:rPr>
              <a:t>itrEnd</a:t>
            </a:r>
            <a:endParaRPr lang="he-IL" dirty="0">
              <a:latin typeface="Consolas" pitchFamily="49" charset="0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191000" y="43434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723900" eaLnBrk="0" hangingPunct="0">
              <a:spcBef>
                <a:spcPts val="0"/>
              </a:spcBef>
              <a:buClr>
                <a:schemeClr val="accent1"/>
              </a:buClr>
              <a:buSzPct val="85000"/>
              <a:defRPr/>
            </a:pPr>
            <a:r>
              <a:rPr lang="en-US" dirty="0">
                <a:latin typeface="Consolas" pitchFamily="49" charset="0"/>
                <a:cs typeface="+mn-cs"/>
              </a:rPr>
              <a:t>++</a:t>
            </a:r>
            <a:r>
              <a:rPr lang="en-US" dirty="0" err="1">
                <a:latin typeface="Consolas" pitchFamily="49" charset="0"/>
                <a:cs typeface="+mn-cs"/>
              </a:rPr>
              <a:t>itr</a:t>
            </a:r>
            <a:endParaRPr lang="he-IL" dirty="0">
              <a:latin typeface="Consolas" pitchFamily="49" charset="0"/>
              <a:cs typeface="+mn-cs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05000" y="4659313"/>
            <a:ext cx="373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050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25527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209800" y="4648200"/>
            <a:ext cx="3733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   3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438400" y="6259513"/>
            <a:ext cx="91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30861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62400" y="46482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00"/>
                </a:solidFill>
              </a:rPr>
              <a:t>// </a:t>
            </a:r>
            <a:r>
              <a:rPr lang="en-US" dirty="0">
                <a:solidFill>
                  <a:srgbClr val="009900"/>
                </a:solidFill>
                <a:sym typeface="Wingdings" pitchFamily="2" charset="2"/>
              </a:rPr>
              <a:t> 1   3   2</a:t>
            </a:r>
            <a:endParaRPr lang="he-IL" dirty="0">
              <a:solidFill>
                <a:srgbClr val="0099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048000" y="6248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itr</a:t>
            </a:r>
            <a:endParaRPr lang="he-IL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3695700" y="6069013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6477000" y="2514600"/>
            <a:ext cx="2362200" cy="381000"/>
          </a:xfrm>
          <a:prstGeom prst="wedgeRectCallout">
            <a:avLst>
              <a:gd name="adj1" fmla="val -207236"/>
              <a:gd name="adj2" fmla="val 453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=!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6477000" y="5257800"/>
            <a:ext cx="2362200" cy="381000"/>
          </a:xfrm>
          <a:prstGeom prst="wedgeRectCallout">
            <a:avLst>
              <a:gd name="adj1" fmla="val -189370"/>
              <a:gd name="adj2" fmla="val -122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*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6477000" y="4267200"/>
            <a:ext cx="2362200" cy="381000"/>
          </a:xfrm>
          <a:prstGeom prst="wedgeRectCallout">
            <a:avLst>
              <a:gd name="adj1" fmla="val -107782"/>
              <a:gd name="adj2" fmla="val 26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dirty="0"/>
              <a:t>שימוש באופרטור  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3" grpId="0"/>
      <p:bldP spid="13" grpId="1"/>
      <p:bldP spid="13" grpId="2"/>
      <p:bldP spid="13" grpId="3"/>
      <p:bldP spid="13" grpId="4"/>
      <p:bldP spid="14" grpId="0" build="allAtOnce"/>
      <p:bldP spid="14" grpId="1" build="allAtOnce"/>
      <p:bldP spid="14" grpId="2" build="allAtOnce"/>
      <p:bldP spid="15" grpId="0"/>
      <p:bldP spid="16" grpId="0"/>
      <p:bldP spid="16" grpId="1"/>
      <p:bldP spid="18" grpId="0"/>
      <p:bldP spid="19" grpId="0"/>
      <p:bldP spid="19" grpId="1"/>
      <p:bldP spid="22" grpId="0"/>
      <p:bldP spid="23" grpId="0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שיש בכל מחלקת </a:t>
            </a:r>
            <a:r>
              <a:rPr lang="en-US" smtClean="0"/>
              <a:t>iterator</a:t>
            </a:r>
            <a:endParaRPr lang="he-IL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אופרטור ++</a:t>
            </a:r>
          </a:p>
          <a:p>
            <a:pPr lvl="1"/>
            <a:r>
              <a:rPr lang="he-IL" dirty="0" smtClean="0"/>
              <a:t>מקדם את האיטרטור להכיל הצבעה לאיבר הבא באוסף</a:t>
            </a:r>
          </a:p>
          <a:p>
            <a:r>
              <a:rPr lang="he-IL" dirty="0" smtClean="0"/>
              <a:t>אופרטור *</a:t>
            </a:r>
          </a:p>
          <a:p>
            <a:pPr lvl="1"/>
            <a:r>
              <a:rPr lang="he-IL" dirty="0" smtClean="0"/>
              <a:t>מחזיר את התוכן של האיבר אליו האיטרטור מכיל הצבעה</a:t>
            </a:r>
          </a:p>
          <a:p>
            <a:r>
              <a:rPr lang="he-IL" dirty="0" smtClean="0"/>
              <a:t>אופרטור ==</a:t>
            </a:r>
          </a:p>
          <a:p>
            <a:pPr lvl="1"/>
            <a:r>
              <a:rPr lang="he-IL" dirty="0" smtClean="0"/>
              <a:t>בודק ששני איטרטורים מכילים הצבעה לאותו איבר</a:t>
            </a:r>
          </a:p>
          <a:p>
            <a:r>
              <a:rPr lang="he-IL" dirty="0" smtClean="0"/>
              <a:t>אופרטור =!</a:t>
            </a:r>
          </a:p>
          <a:p>
            <a:pPr lvl="1"/>
            <a:r>
              <a:rPr lang="he-IL" dirty="0" smtClean="0"/>
              <a:t>בודק ששני איטרטורים אינם מכילים הצבעה לאותו איבר</a:t>
            </a:r>
          </a:p>
          <a:p>
            <a:endParaRPr lang="he-IL" dirty="0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06AF1-3A8D-4970-9F0A-3EBBBC6BC50A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דוגמאות לפונקציות המדפיסות אוספים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7DD13D-5C8B-4D1F-BCB1-43F83E4B1AF2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1"/>
            <a:ext cx="5410200" cy="314662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810000"/>
            <a:ext cx="6081813" cy="296006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4724400" y="4038600"/>
            <a:ext cx="533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52800" y="4191000"/>
            <a:ext cx="28194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2667000"/>
            <a:ext cx="3581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כאשר האוסף עליו אנחנו רצים הוא </a:t>
            </a:r>
            <a:r>
              <a:rPr lang="en-US" b="1" dirty="0" smtClean="0"/>
              <a:t>const</a:t>
            </a:r>
            <a:r>
              <a:rPr lang="he-IL" b="1" dirty="0" smtClean="0"/>
              <a:t>, או כאשר השיטה היא </a:t>
            </a:r>
            <a:r>
              <a:rPr lang="en-US" b="1" dirty="0" smtClean="0"/>
              <a:t>const</a:t>
            </a:r>
            <a:r>
              <a:rPr lang="he-IL" b="1" dirty="0" smtClean="0"/>
              <a:t>, יש להשתמש ב- </a:t>
            </a:r>
            <a:r>
              <a:rPr lang="en-US" b="1" dirty="0" err="1" smtClean="0"/>
              <a:t>const_iterator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פונקציית הדפסת כל אוסף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CA276-191E-4CFB-8976-FDF841235309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143000"/>
            <a:ext cx="6802011" cy="5105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לשימוש ב- </a:t>
            </a:r>
            <a:r>
              <a:rPr lang="en-US" dirty="0" smtClean="0"/>
              <a:t>erase</a:t>
            </a:r>
            <a:r>
              <a:rPr lang="he-IL" dirty="0" smtClean="0"/>
              <a:t> וב- </a:t>
            </a: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list&lt;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numbers.push_back</a:t>
            </a:r>
            <a:r>
              <a:rPr lang="en-US" sz="16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numbers.push_front</a:t>
            </a:r>
            <a:r>
              <a:rPr lang="en-US" sz="1600" dirty="0" smtClean="0">
                <a:latin typeface="Consolas" pitchFamily="49" charset="0"/>
              </a:rPr>
              <a:t>(3);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list&lt;</a:t>
            </a:r>
            <a:r>
              <a:rPr lang="en-US" sz="1600" dirty="0" err="1" smtClean="0">
                <a:latin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</a:rPr>
              <a:t>&gt;::</a:t>
            </a:r>
            <a:r>
              <a:rPr lang="en-US" sz="1600" dirty="0" err="1" smtClean="0">
                <a:latin typeface="Consolas" pitchFamily="49" charset="0"/>
              </a:rPr>
              <a:t>iterator</a:t>
            </a:r>
            <a:r>
              <a:rPr lang="en-US" sz="1600" dirty="0" smtClean="0">
                <a:latin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numbers.begin</a:t>
            </a:r>
            <a:r>
              <a:rPr lang="en-US" sz="16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++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numbers.insert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, 4);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numbers.insert</a:t>
            </a:r>
            <a:r>
              <a:rPr lang="en-US" sz="1600" dirty="0" smtClean="0">
                <a:latin typeface="Consolas" pitchFamily="49" charset="0"/>
              </a:rPr>
              <a:t>(--</a:t>
            </a:r>
            <a:r>
              <a:rPr lang="en-US" sz="1600" dirty="0" err="1" smtClean="0">
                <a:latin typeface="Consolas" pitchFamily="49" charset="0"/>
              </a:rPr>
              <a:t>numbers.end</a:t>
            </a:r>
            <a:r>
              <a:rPr lang="en-US" sz="1600" dirty="0" smtClean="0">
                <a:latin typeface="Consolas" pitchFamily="49" charset="0"/>
              </a:rPr>
              <a:t>(), 5);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printCollection</a:t>
            </a:r>
            <a:r>
              <a:rPr lang="en-US" sz="1600" dirty="0" smtClean="0">
                <a:latin typeface="Consolas" pitchFamily="49" charset="0"/>
              </a:rPr>
              <a:t>(numbers);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++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numbers.erase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printCollection</a:t>
            </a:r>
            <a:r>
              <a:rPr lang="en-US" sz="1600" dirty="0" smtClean="0">
                <a:latin typeface="Consolas" pitchFamily="49" charset="0"/>
              </a:rPr>
              <a:t>(numbers);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endParaRPr lang="en-US" sz="1600" dirty="0" smtClean="0">
              <a:latin typeface="Consolas" pitchFamily="49" charset="0"/>
            </a:endParaRP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  <a:tabLst>
                <a:tab pos="746125" algn="l"/>
              </a:tabLst>
            </a:pPr>
            <a:r>
              <a:rPr lang="en-US" sz="1600" dirty="0" smtClean="0">
                <a:latin typeface="Consolas" pitchFamily="49" charset="0"/>
              </a:rPr>
              <a:t>	</a:t>
            </a:r>
            <a:r>
              <a:rPr lang="en-US" sz="1600" dirty="0" err="1" smtClean="0">
                <a:latin typeface="Consolas" pitchFamily="49" charset="0"/>
              </a:rPr>
              <a:t>numbers.erase</a:t>
            </a:r>
            <a:r>
              <a:rPr lang="en-US" sz="1600" dirty="0" smtClean="0">
                <a:latin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</a:rPr>
              <a:t>itr</a:t>
            </a:r>
            <a:r>
              <a:rPr lang="en-US" sz="1600" dirty="0" smtClean="0">
                <a:latin typeface="Consolas" pitchFamily="49" charset="0"/>
              </a:rPr>
              <a:t>); 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228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solidFill>
                  <a:schemeClr val="tx2"/>
                </a:solidFill>
              </a:rPr>
              <a:t>numbers: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705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467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222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6324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86600" y="2362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1600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chemeClr val="tx2"/>
                </a:solidFill>
              </a:rPr>
              <a:t>itr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91200" y="19050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1200" y="1905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91200" y="1905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81200" y="580286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nsolas" pitchFamily="49" charset="0"/>
              </a:rPr>
              <a:t>// crashes! The </a:t>
            </a:r>
            <a:r>
              <a:rPr lang="en-US" b="1" dirty="0" err="1" smtClean="0">
                <a:solidFill>
                  <a:srgbClr val="00B050"/>
                </a:solidFill>
                <a:latin typeface="Consolas" pitchFamily="49" charset="0"/>
              </a:rPr>
              <a:t>iterator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</a:rPr>
              <a:t> points to no-where..</a:t>
            </a:r>
            <a:endParaRPr lang="en-US" b="1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3200" dirty="0" smtClean="0"/>
              <a:t>סקירת ה- </a:t>
            </a:r>
            <a:r>
              <a:rPr lang="en-US" sz="3200" dirty="0" smtClean="0"/>
              <a:t>STL</a:t>
            </a:r>
            <a:endParaRPr lang="he-IL" sz="3200" dirty="0" smtClean="0"/>
          </a:p>
          <a:p>
            <a:r>
              <a:rPr lang="he-IL" sz="3200" dirty="0" smtClean="0"/>
              <a:t>סוגים של </a:t>
            </a:r>
            <a:r>
              <a:rPr lang="en-US" sz="3200" dirty="0" err="1" smtClean="0"/>
              <a:t>conatiner</a:t>
            </a:r>
            <a:r>
              <a:rPr lang="he-IL" sz="3200" dirty="0" smtClean="0"/>
              <a:t>'ים</a:t>
            </a:r>
          </a:p>
          <a:p>
            <a:r>
              <a:rPr lang="he-IL" sz="3200" dirty="0" smtClean="0"/>
              <a:t>איטרטור</a:t>
            </a:r>
          </a:p>
          <a:p>
            <a:r>
              <a:rPr lang="en-US" sz="3200" dirty="0" smtClean="0"/>
              <a:t>Object Functions</a:t>
            </a:r>
            <a:endParaRPr lang="he-IL" sz="3200" dirty="0" smtClean="0"/>
          </a:p>
          <a:p>
            <a:r>
              <a:rPr lang="he-IL" sz="3200" dirty="0" smtClean="0"/>
              <a:t>אלגוריתמים</a:t>
            </a:r>
          </a:p>
          <a:p>
            <a:r>
              <a:rPr lang="he-IL" sz="3200" dirty="0" smtClean="0"/>
              <a:t>המחלקה </a:t>
            </a:r>
            <a:r>
              <a:rPr lang="en-US" sz="3200" dirty="0" smtClean="0"/>
              <a:t>string</a:t>
            </a:r>
            <a:endParaRPr lang="he-IL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11268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F2310-C9E3-4135-9282-15337CB5033F}" type="slidenum">
              <a:rPr lang="he-IL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81000" y="4953000"/>
          <a:ext cx="2020887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Package" r:id="rId3" imgW="638280" imgH="485640" progId="Package">
                  <p:embed/>
                </p:oleObj>
              </mc:Choice>
              <mc:Fallback>
                <p:oleObj name="Package" r:id="rId3" imgW="638280" imgH="485640" progId="Packag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2020887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למימוש איטרטור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33118"/>
              </p:ext>
            </p:extLst>
          </p:nvPr>
        </p:nvGraphicFramePr>
        <p:xfrm>
          <a:off x="381000" y="4800600"/>
          <a:ext cx="20177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914400" imgH="714240" progId="Package">
                  <p:embed/>
                </p:oleObj>
              </mc:Choice>
              <mc:Fallback>
                <p:oleObj name="Packager Shell Object" showAsIcon="1" r:id="rId3" imgW="914400" imgH="714240" progId="Packag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2017775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Object Function</a:t>
            </a:r>
            <a:endParaRPr lang="he-IL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420DB-0F6F-40BF-B6B1-54F8297554D8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מהו </a:t>
            </a:r>
            <a:r>
              <a:rPr lang="en-US" smtClean="0"/>
              <a:t>Object Function</a:t>
            </a:r>
            <a:endParaRPr lang="he-IL" smtClean="0"/>
          </a:p>
        </p:txBody>
      </p:sp>
      <p:sp>
        <p:nvSpPr>
          <p:cNvPr id="2969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יכולנו להגדיר פונקציה שאחד הפרמטרים שלה הוא מצביע לפונקציה</a:t>
            </a:r>
          </a:p>
          <a:p>
            <a:pPr lvl="1"/>
            <a:r>
              <a:rPr lang="he-IL" smtClean="0"/>
              <a:t>כלומר, אחד הפרמטרים הוא שם של פונקציה בעלת חתימה ספציפית</a:t>
            </a:r>
          </a:p>
          <a:p>
            <a:r>
              <a:rPr lang="en-US" smtClean="0"/>
              <a:t>C</a:t>
            </a:r>
            <a:r>
              <a:rPr lang="he-IL" smtClean="0"/>
              <a:t>++ היא שפה מכוונת עצמים, ולכן הדגש הוא על אובייקטים. במקום לשלוח שם של פונקציה, נשלח אובייקט שיתאר את הפעולה שאנחנו רוצים לבצע</a:t>
            </a:r>
          </a:p>
          <a:p>
            <a:r>
              <a:rPr lang="he-IL" smtClean="0"/>
              <a:t>במחלקה זו נעמיס את האופרטור()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05E840-AF57-4C89-8A46-D8FDCC299E0C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5452844" cy="5486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914400"/>
            <a:ext cx="2438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4648200"/>
            <a:ext cx="2438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410200" y="1066800"/>
            <a:ext cx="3581400" cy="685800"/>
          </a:xfrm>
          <a:prstGeom prst="wedgeRectCallout">
            <a:avLst>
              <a:gd name="adj1" fmla="val -123258"/>
              <a:gd name="adj2" fmla="val -72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הגדרת ה- </a:t>
            </a:r>
            <a:r>
              <a:rPr lang="en-US" b="1" dirty="0" smtClean="0"/>
              <a:t>template</a:t>
            </a:r>
            <a:r>
              <a:rPr lang="he-IL" b="1" dirty="0" smtClean="0"/>
              <a:t> יכולה להיות אן על המחלקה כולה או רק על המתודה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5410200" y="1066800"/>
            <a:ext cx="3581400" cy="685800"/>
          </a:xfrm>
          <a:prstGeom prst="wedgeRectCallout">
            <a:avLst>
              <a:gd name="adj1" fmla="val -106368"/>
              <a:gd name="adj2" fmla="val 469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הגדרת ה- </a:t>
            </a:r>
            <a:r>
              <a:rPr lang="en-US" b="1" dirty="0" smtClean="0"/>
              <a:t>template</a:t>
            </a:r>
            <a:r>
              <a:rPr lang="he-IL" b="1" dirty="0" smtClean="0"/>
              <a:t> יכולה להיות או על המחלקה כולה או רק על המתודה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5410200" y="4419600"/>
            <a:ext cx="3124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למחלקות אלו קוראים </a:t>
            </a:r>
            <a:endParaRPr lang="en-US" b="1" dirty="0" smtClean="0"/>
          </a:p>
          <a:p>
            <a:pPr algn="ctr"/>
            <a:r>
              <a:rPr lang="en-US" b="1" dirty="0" smtClean="0"/>
              <a:t>Object Function</a:t>
            </a:r>
            <a:r>
              <a:rPr lang="he-IL" b="1" dirty="0" smtClean="0"/>
              <a:t> </a:t>
            </a:r>
            <a:endParaRPr lang="en-US" b="1" dirty="0" smtClean="0"/>
          </a:p>
          <a:p>
            <a:pPr algn="ctr"/>
            <a:r>
              <a:rPr lang="he-IL" b="1" dirty="0" smtClean="0"/>
              <a:t>משום שתפקידו של האובייקט הוא לייצג פעולה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16341"/>
            <a:ext cx="7415645" cy="34130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smtClean="0"/>
              <a:t>Object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7756951" cy="15513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867400" y="2438400"/>
            <a:ext cx="3048000" cy="609600"/>
          </a:xfrm>
          <a:prstGeom prst="wedgeRectCallout">
            <a:avLst>
              <a:gd name="adj1" fmla="val -87438"/>
              <a:gd name="adj2" fmla="val -207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פונקציה המקבלת 2 איטרטורים ואובייקט המייצג פעולה</a:t>
            </a:r>
            <a:endParaRPr lang="he-IL" b="1" dirty="0"/>
          </a:p>
        </p:txBody>
      </p:sp>
      <p:sp>
        <p:nvSpPr>
          <p:cNvPr id="12" name="Rectangular Callout 11"/>
          <p:cNvSpPr/>
          <p:nvPr/>
        </p:nvSpPr>
        <p:spPr>
          <a:xfrm>
            <a:off x="2819400" y="2438400"/>
            <a:ext cx="2895600" cy="609600"/>
          </a:xfrm>
          <a:prstGeom prst="wedgeRectCallout">
            <a:avLst>
              <a:gd name="adj1" fmla="val -94442"/>
              <a:gd name="adj2" fmla="val -86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הפעלת אופרטור () של האובייקט </a:t>
            </a:r>
            <a:r>
              <a:rPr lang="en-US" b="1" dirty="0" smtClean="0"/>
              <a:t>f</a:t>
            </a:r>
            <a:r>
              <a:rPr lang="he-IL" b="1" dirty="0" smtClean="0"/>
              <a:t> על כל איבר בטווח</a:t>
            </a:r>
            <a:endParaRPr lang="he-IL" b="1" dirty="0"/>
          </a:p>
        </p:txBody>
      </p:sp>
      <p:sp>
        <p:nvSpPr>
          <p:cNvPr id="13" name="Rectangle 12"/>
          <p:cNvSpPr/>
          <p:nvPr/>
        </p:nvSpPr>
        <p:spPr>
          <a:xfrm>
            <a:off x="5791200" y="5029200"/>
            <a:ext cx="1828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5562600"/>
            <a:ext cx="18288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6088380" y="3352800"/>
            <a:ext cx="2606040" cy="1066800"/>
          </a:xfrm>
          <a:prstGeom prst="wedgeRectCallout">
            <a:avLst>
              <a:gd name="adj1" fmla="val -36047"/>
              <a:gd name="adj2" fmla="val 98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>
                <a:solidFill>
                  <a:srgbClr val="FFFF00"/>
                </a:solidFill>
              </a:rPr>
              <a:t>אובייקטים זמניים</a:t>
            </a:r>
            <a:endParaRPr lang="en-US" b="1" dirty="0" smtClean="0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he-IL" b="1" dirty="0" smtClean="0">
                <a:solidFill>
                  <a:srgbClr val="FFFF00"/>
                </a:solidFill>
              </a:rPr>
              <a:t>ימותו בסוף השורה </a:t>
            </a:r>
          </a:p>
          <a:p>
            <a:pPr algn="ctr">
              <a:defRPr/>
            </a:pPr>
            <a:r>
              <a:rPr lang="he-IL" b="1" dirty="0" smtClean="0">
                <a:solidFill>
                  <a:srgbClr val="FFFF00"/>
                </a:solidFill>
              </a:rPr>
              <a:t>(קריאה מפורשת !לבנאי)</a:t>
            </a:r>
            <a:endParaRPr lang="he-IL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דוגמאת מיון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7091963" cy="541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62400" y="3352800"/>
            <a:ext cx="3352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0" y="4953000"/>
            <a:ext cx="32766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במיון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43000"/>
            <a:ext cx="8110071" cy="3505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743200" y="1371600"/>
            <a:ext cx="3810000" cy="266700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19400" y="4876800"/>
            <a:ext cx="419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ניתן לשלוח במקום אובייקט עם העמסת () שם של פונקציה עם חתימה זהה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Associative Container</a:t>
            </a:r>
            <a:endParaRPr lang="he-IL" smtClean="0"/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07D5F8-E1D8-4865-9D36-DB4C5F977B74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Containers </a:t>
            </a:r>
            <a:endParaRPr lang="he-IL" smtClean="0"/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אלו מבני נתונים אשר ניתן לגשת אליהם עפ"י מפתח, ולא בהכרח עפ"י אינדקס (מספר).</a:t>
            </a:r>
          </a:p>
          <a:p>
            <a:r>
              <a:rPr lang="he-IL" smtClean="0"/>
              <a:t>מבני נתונים אלו ממוינים עפ"י המפתח, לכן צריך לספק עבורם מתודה השוואה. במידה ולא נספק, מבנה הנתונים ישתמש ב- </a:t>
            </a:r>
            <a:r>
              <a:rPr lang="en-US" smtClean="0"/>
              <a:t>default</a:t>
            </a:r>
            <a:r>
              <a:rPr lang="he-IL" smtClean="0"/>
              <a:t>, אם קיים, אחרת יתן שגיאת קומפילציה</a:t>
            </a:r>
          </a:p>
          <a:p>
            <a:endParaRPr lang="he-IL" smtClean="0"/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249C82-4D49-4AEB-A951-DBD1283DD9C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endParaRPr lang="he-IL" smtClean="0"/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1981200"/>
          </a:xfrm>
        </p:spPr>
        <p:txBody>
          <a:bodyPr/>
          <a:lstStyle/>
          <a:p>
            <a:r>
              <a:rPr lang="en-US" dirty="0" smtClean="0"/>
              <a:t>set</a:t>
            </a:r>
            <a:r>
              <a:rPr lang="he-IL" dirty="0" smtClean="0"/>
              <a:t> הוא מבנה נתונים לשמירת מפתחות בלבד. כל מפתח הוא יחודי. נסיון הוספה של מפתח קיים לא יבוצע.</a:t>
            </a:r>
          </a:p>
          <a:p>
            <a:r>
              <a:rPr lang="he-IL" dirty="0" smtClean="0"/>
              <a:t>איברי ה- </a:t>
            </a:r>
            <a:r>
              <a:rPr lang="en-US" dirty="0" smtClean="0"/>
              <a:t>set </a:t>
            </a:r>
            <a:r>
              <a:rPr lang="he-IL" dirty="0" smtClean="0"/>
              <a:t> ממוינים ומוחזקים בעץ בינארי</a:t>
            </a:r>
            <a:r>
              <a:rPr lang="en-US" dirty="0" smtClean="0"/>
              <a:t> </a:t>
            </a:r>
            <a:r>
              <a:rPr lang="he-IL" dirty="0" smtClean="0"/>
              <a:t>(מאוזן,אדום-שחור)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FA5666-5DDA-4F96-9DC9-2B12EDD1175A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26670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r" rtl="1" eaLnBrk="0" hangingPunct="0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multiset</a:t>
            </a:r>
            <a:endParaRPr lang="he-IL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3733800"/>
            <a:ext cx="853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כמו </a:t>
            </a:r>
            <a:r>
              <a:rPr lang="en-US" sz="2600" dirty="0">
                <a:latin typeface="+mn-lt"/>
                <a:cs typeface="+mn-cs"/>
              </a:rPr>
              <a:t>set</a:t>
            </a:r>
            <a:r>
              <a:rPr lang="he-IL" sz="2600" dirty="0">
                <a:latin typeface="+mn-lt"/>
                <a:cs typeface="+mn-cs"/>
              </a:rPr>
              <a:t> אך כל מפתח יכול להיות קיים יותר מפעם אחת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כאשר נוריד איבר מהקבוצה, במידה וקיימים כמה העתקים, ירד רק מופע אחד שלו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 – Standard Template Library</a:t>
            </a:r>
            <a:endParaRPr lang="he-IL" smtClean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ה- </a:t>
            </a:r>
            <a:r>
              <a:rPr lang="en-US" smtClean="0"/>
              <a:t>STL</a:t>
            </a:r>
            <a:r>
              <a:rPr lang="he-IL" smtClean="0"/>
              <a:t> הוא אוסף מימושים למבני-נתונים ואלגוריתמים בשפת </a:t>
            </a:r>
            <a:r>
              <a:rPr lang="en-US" smtClean="0"/>
              <a:t>C</a:t>
            </a:r>
            <a:r>
              <a:rPr lang="he-IL" smtClean="0"/>
              <a:t>++</a:t>
            </a:r>
          </a:p>
          <a:p>
            <a:r>
              <a:rPr lang="he-IL" smtClean="0"/>
              <a:t>מימושים אלו מתבססים על </a:t>
            </a:r>
            <a:r>
              <a:rPr lang="en-US" smtClean="0"/>
              <a:t>templates</a:t>
            </a:r>
            <a:r>
              <a:rPr lang="he-IL" smtClean="0"/>
              <a:t> </a:t>
            </a:r>
          </a:p>
          <a:p>
            <a:r>
              <a:rPr lang="he-IL" smtClean="0"/>
              <a:t>בין מבני-הנתונים הממומשים ניתן למצוא:</a:t>
            </a:r>
          </a:p>
          <a:p>
            <a:pPr lvl="1"/>
            <a:r>
              <a:rPr lang="he-IL" smtClean="0"/>
              <a:t>מערך</a:t>
            </a:r>
          </a:p>
          <a:p>
            <a:pPr lvl="1"/>
            <a:r>
              <a:rPr lang="he-IL" smtClean="0"/>
              <a:t>רשימה מקושרת</a:t>
            </a:r>
          </a:p>
          <a:p>
            <a:pPr lvl="1"/>
            <a:r>
              <a:rPr lang="he-IL" smtClean="0"/>
              <a:t>מפה </a:t>
            </a:r>
          </a:p>
          <a:p>
            <a:pPr lvl="1"/>
            <a:r>
              <a:rPr lang="he-IL" smtClean="0"/>
              <a:t>קבוצה</a:t>
            </a:r>
          </a:p>
          <a:p>
            <a:r>
              <a:rPr lang="he-IL" smtClean="0"/>
              <a:t>בין האלגוריתמים הממומשים ניתן למצוא:</a:t>
            </a:r>
          </a:p>
          <a:p>
            <a:pPr lvl="1"/>
            <a:r>
              <a:rPr lang="he-IL" smtClean="0"/>
              <a:t>חיפוש</a:t>
            </a:r>
          </a:p>
          <a:p>
            <a:pPr lvl="1"/>
            <a:r>
              <a:rPr lang="he-IL" smtClean="0"/>
              <a:t>מיון</a:t>
            </a:r>
          </a:p>
          <a:p>
            <a:pPr lvl="1"/>
            <a:r>
              <a:rPr lang="he-IL" smtClean="0"/>
              <a:t>מינימום ומקסימום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DE4CF8-22E6-48E7-972A-E7D33D3AF1F5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76200"/>
            <a:ext cx="89916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(4);    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(2);    </a:t>
            </a:r>
            <a:r>
              <a:rPr lang="en-US" sz="1500" b="1" dirty="0" err="1" smtClean="0">
                <a:latin typeface="Consolas" pitchFamily="49" charset="0"/>
              </a:rPr>
              <a:t>intSet.insert</a:t>
            </a:r>
            <a:r>
              <a:rPr lang="en-US" sz="1500" b="1" dirty="0" smtClean="0">
                <a:latin typeface="Consolas" pitchFamily="49" charset="0"/>
              </a:rPr>
              <a:t>(1);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		 </a:t>
            </a:r>
            <a:r>
              <a:rPr lang="en-US" sz="1500" dirty="0" err="1" smtClean="0">
                <a:latin typeface="Consolas" pitchFamily="49" charset="0"/>
              </a:rPr>
              <a:t>intSet.insert</a:t>
            </a:r>
            <a:r>
              <a:rPr lang="en-US" sz="1500" dirty="0" smtClean="0">
                <a:latin typeface="Consolas" pitchFamily="49" charset="0"/>
              </a:rPr>
              <a:t>(3);   </a:t>
            </a:r>
            <a:r>
              <a:rPr lang="en-US" sz="1500" b="1" dirty="0" err="1" smtClean="0">
                <a:latin typeface="Consolas" pitchFamily="49" charset="0"/>
              </a:rPr>
              <a:t>intSet.insert</a:t>
            </a:r>
            <a:r>
              <a:rPr lang="en-US" sz="1500" b="1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1 2 3 4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"Is set empty?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empty</a:t>
            </a:r>
            <a:r>
              <a:rPr lang="en-US" sz="1500" dirty="0" smtClean="0">
                <a:latin typeface="Consolas" pitchFamily="49" charset="0"/>
              </a:rPr>
              <a:t>()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Is set empty? 0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1 appears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coun</a:t>
            </a:r>
            <a:r>
              <a:rPr lang="en-US" sz="1500" dirty="0" err="1" smtClean="0">
                <a:latin typeface="Consolas" pitchFamily="49" charset="0"/>
              </a:rPr>
              <a:t>t</a:t>
            </a:r>
            <a:r>
              <a:rPr lang="en-US" sz="1500" dirty="0" smtClean="0">
                <a:latin typeface="Consolas" pitchFamily="49" charset="0"/>
              </a:rPr>
              <a:t>(1) &lt;&lt; " times\n";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he-IL" sz="1500" b="1" dirty="0" smtClean="0">
                <a:solidFill>
                  <a:srgbClr val="009900"/>
                </a:solidFill>
                <a:latin typeface="Consolas" pitchFamily="49" charset="0"/>
              </a:rPr>
              <a:t>						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Value 1 appears 1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8 appears " &lt;&lt; </a:t>
            </a:r>
            <a:r>
              <a:rPr lang="en-US" sz="1500" dirty="0" err="1" smtClean="0">
                <a:latin typeface="Consolas" pitchFamily="49" charset="0"/>
              </a:rPr>
              <a:t>intSet.count</a:t>
            </a:r>
            <a:r>
              <a:rPr lang="en-US" sz="1500" dirty="0" smtClean="0">
                <a:latin typeface="Consolas" pitchFamily="49" charset="0"/>
              </a:rPr>
              <a:t>(8) &lt;&lt; " times\n";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						// Value 8 appears 0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erase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1 3 4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are 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size</a:t>
            </a:r>
            <a:r>
              <a:rPr lang="en-US" sz="1500" dirty="0" smtClean="0">
                <a:latin typeface="Consolas" pitchFamily="49" charset="0"/>
              </a:rPr>
              <a:t>() &lt;&lt; " values in the set\n";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                                          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are 3 values in the set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can be max" &lt;&lt;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max_size</a:t>
            </a:r>
            <a:r>
              <a:rPr lang="en-US" sz="1500" dirty="0" smtClean="0">
                <a:latin typeface="Consolas" pitchFamily="49" charset="0"/>
              </a:rPr>
              <a:t>() &lt;&lt; " elements\n";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                                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can be max 1073741823 elements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&gt;::</a:t>
            </a:r>
            <a:r>
              <a:rPr lang="en-US" sz="1500" dirty="0" err="1" smtClean="0">
                <a:latin typeface="Consolas" pitchFamily="49" charset="0"/>
              </a:rPr>
              <a:t>iterator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itr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find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if (</a:t>
            </a:r>
            <a:r>
              <a:rPr lang="en-US" sz="1500" dirty="0" err="1" smtClean="0">
                <a:latin typeface="Consolas" pitchFamily="49" charset="0"/>
              </a:rPr>
              <a:t>itr</a:t>
            </a:r>
            <a:r>
              <a:rPr lang="en-US" sz="1500" dirty="0" smtClean="0">
                <a:latin typeface="Consolas" pitchFamily="49" charset="0"/>
              </a:rPr>
              <a:t> != </a:t>
            </a:r>
            <a:r>
              <a:rPr lang="en-US" sz="1500" dirty="0" err="1" smtClean="0">
                <a:latin typeface="Consolas" pitchFamily="49" charset="0"/>
              </a:rPr>
              <a:t>intSet.end</a:t>
            </a:r>
            <a:r>
              <a:rPr lang="en-US" sz="1500" dirty="0" smtClean="0">
                <a:latin typeface="Consolas" pitchFamily="49" charset="0"/>
              </a:rPr>
              <a:t>())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"4 is found\n";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4 is found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b="1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</a:t>
            </a:r>
            <a:r>
              <a:rPr lang="en-US" sz="1500" dirty="0" err="1" smtClean="0">
                <a:latin typeface="Consolas" pitchFamily="49" charset="0"/>
              </a:rPr>
              <a:t>intSet.</a:t>
            </a:r>
            <a:r>
              <a:rPr lang="en-US" sz="1500" b="1" dirty="0" err="1" smtClean="0">
                <a:latin typeface="Consolas" pitchFamily="49" charset="0"/>
              </a:rPr>
              <a:t>clear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intSet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There cam be maximum can be 1073741823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</a:t>
            </a: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he-IL" smtClean="0"/>
              <a:t> - דוגמא</a:t>
            </a:r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B2BF2E-58B5-444C-A34E-9A3E15BA273B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7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7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37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37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37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379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79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379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379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379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79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379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381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template &lt;class T&gt;  void 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(const T&amp; collection)  { … 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char* words[] = {"shalom",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alef</a:t>
            </a:r>
            <a:r>
              <a:rPr lang="en-US" sz="1500" dirty="0" smtClean="0">
                <a:latin typeface="Consolas" pitchFamily="49" charset="0"/>
              </a:rPr>
              <a:t>", 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beit</a:t>
            </a:r>
            <a:r>
              <a:rPr lang="en-US" sz="1500" dirty="0" smtClean="0">
                <a:latin typeface="Consolas" pitchFamily="49" charset="0"/>
              </a:rPr>
              <a:t>"};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set&lt;char*&gt; 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(words)/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(words[0]);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for (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=0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 &lt;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 </a:t>
            </a:r>
            <a:r>
              <a:rPr lang="en-US" sz="1500" dirty="0" err="1" smtClean="0">
                <a:latin typeface="Consolas" pitchFamily="49" charset="0"/>
              </a:rPr>
              <a:t>wordsSet.insert</a:t>
            </a:r>
            <a:r>
              <a:rPr lang="en-US" sz="1500" dirty="0" smtClean="0">
                <a:latin typeface="Consolas" pitchFamily="49" charset="0"/>
              </a:rPr>
              <a:t>(words[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//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beit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alef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dirty="0" err="1" smtClean="0">
                <a:solidFill>
                  <a:srgbClr val="009900"/>
                </a:solidFill>
                <a:latin typeface="Consolas" pitchFamily="49" charset="0"/>
              </a:rPr>
              <a:t>kita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 shalom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wordsSet.clear</a:t>
            </a:r>
            <a:r>
              <a:rPr lang="en-US" sz="1500" dirty="0" smtClean="0">
                <a:latin typeface="Consolas" pitchFamily="49" charset="0"/>
              </a:rPr>
              <a:t>();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 after clear:\n");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dirty="0" smtClean="0">
                <a:solidFill>
                  <a:srgbClr val="009900"/>
                </a:solidFill>
                <a:latin typeface="Consolas" pitchFamily="49" charset="0"/>
              </a:rPr>
              <a:t>// Collection is empty!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</a:t>
            </a:r>
            <a:r>
              <a:rPr lang="he-IL" smtClean="0"/>
              <a:t> – דוגמא (2)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1B7C4E-763E-42CD-A85A-DF6CC5CE78A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594360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ההגדרה של </a:t>
            </a:r>
            <a:r>
              <a:rPr lang="en-US" b="1" dirty="0"/>
              <a:t>set</a:t>
            </a:r>
            <a:r>
              <a:rPr lang="he-IL" b="1" dirty="0"/>
              <a:t> היא אוסף ממוין, אך בפועל אנחנו רואים שלא...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48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8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48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48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48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48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מיון </a:t>
            </a:r>
            <a:r>
              <a:rPr lang="en-US" smtClean="0"/>
              <a:t>set</a:t>
            </a:r>
            <a:endParaRPr lang="he-IL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בדוגמא הקודמת ראנו שאיברי ה- </a:t>
            </a:r>
            <a:r>
              <a:rPr lang="en-US" dirty="0" smtClean="0"/>
              <a:t>set</a:t>
            </a:r>
            <a:r>
              <a:rPr lang="he-IL" dirty="0" smtClean="0"/>
              <a:t> אינם ממוינים כצפוי</a:t>
            </a:r>
          </a:p>
          <a:p>
            <a:r>
              <a:rPr lang="en-US" dirty="0" smtClean="0"/>
              <a:t>set</a:t>
            </a:r>
            <a:r>
              <a:rPr lang="he-IL" dirty="0" smtClean="0"/>
              <a:t> ממיין את איבריו בעזרת האופרטור &gt;</a:t>
            </a:r>
          </a:p>
          <a:p>
            <a:r>
              <a:rPr lang="he-IL" dirty="0" smtClean="0"/>
              <a:t>מאחר ואיברי ה- </a:t>
            </a:r>
            <a:r>
              <a:rPr lang="en-US" dirty="0" smtClean="0"/>
              <a:t>set</a:t>
            </a:r>
            <a:r>
              <a:rPr lang="he-IL" dirty="0" smtClean="0"/>
              <a:t> בדוגמא הקודמת הם מטיפוס מצביע, המיון נעשה לפי כתובתם, ולא לפי תוכנם</a:t>
            </a:r>
          </a:p>
          <a:p>
            <a:r>
              <a:rPr lang="he-IL" dirty="0" smtClean="0"/>
              <a:t>במידה ולא ממומש אופרטור &gt; עבור </a:t>
            </a:r>
            <a:r>
              <a:rPr lang="en-US" dirty="0" smtClean="0"/>
              <a:t>T</a:t>
            </a:r>
            <a:r>
              <a:rPr lang="he-IL" dirty="0" smtClean="0"/>
              <a:t>, נקבל שגיאת קומפילציה</a:t>
            </a:r>
          </a:p>
          <a:p>
            <a:r>
              <a:rPr lang="he-IL" dirty="0" smtClean="0"/>
              <a:t>ניתן להגדיר </a:t>
            </a:r>
            <a:r>
              <a:rPr lang="en-US" dirty="0" smtClean="0"/>
              <a:t>set</a:t>
            </a:r>
            <a:r>
              <a:rPr lang="he-IL" dirty="0" smtClean="0"/>
              <a:t> ולספק כארגומנט אובייקט שייצג את פונקציית ההשוואה</a:t>
            </a:r>
          </a:p>
          <a:p>
            <a:pPr lvl="1"/>
            <a:r>
              <a:rPr lang="he-IL" dirty="0" smtClean="0"/>
              <a:t>כאמור, אובייקט כזה נקרא </a:t>
            </a:r>
            <a:r>
              <a:rPr lang="en-US" dirty="0" smtClean="0"/>
              <a:t>object function</a:t>
            </a:r>
            <a:r>
              <a:rPr lang="he-IL" dirty="0" smtClean="0"/>
              <a:t> ונממש עבורו את האופרטור ()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8F4728-510F-400C-A67E-21B1237B94F8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מיון </a:t>
            </a:r>
            <a:r>
              <a:rPr lang="en-US" smtClean="0"/>
              <a:t>set</a:t>
            </a:r>
            <a:r>
              <a:rPr lang="he-IL" smtClean="0"/>
              <a:t> – דוגמא (2)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685800"/>
            <a:ext cx="8534400" cy="59436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&lt;set&gt;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template &lt;class T&gt;  void 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(const T&amp; collection) {…}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class </a:t>
            </a:r>
            <a:r>
              <a:rPr lang="en-US" sz="1500" dirty="0" err="1" smtClean="0">
                <a:latin typeface="Consolas" pitchFamily="49" charset="0"/>
              </a:rPr>
              <a:t>ltstr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public: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</a:t>
            </a:r>
            <a:r>
              <a:rPr lang="en-US" sz="1500" dirty="0" err="1" smtClean="0">
                <a:latin typeface="Consolas" pitchFamily="49" charset="0"/>
              </a:rPr>
              <a:t>bool</a:t>
            </a:r>
            <a:r>
              <a:rPr lang="en-US" sz="1500" dirty="0" smtClean="0">
                <a:latin typeface="Consolas" pitchFamily="49" charset="0"/>
              </a:rPr>
              <a:t> operator()(const char* s1, const char* s2) const 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			{return </a:t>
            </a:r>
            <a:r>
              <a:rPr lang="en-US" sz="1500" dirty="0" err="1" smtClean="0">
                <a:latin typeface="Consolas" pitchFamily="49" charset="0"/>
              </a:rPr>
              <a:t>strcmp</a:t>
            </a:r>
            <a:r>
              <a:rPr lang="en-US" sz="1500" dirty="0" smtClean="0">
                <a:latin typeface="Consolas" pitchFamily="49" charset="0"/>
              </a:rPr>
              <a:t>(s1, s2) &lt; 0;}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};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char* words[] = {"shalom",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alef</a:t>
            </a:r>
            <a:r>
              <a:rPr lang="en-US" sz="1500" dirty="0" smtClean="0">
                <a:latin typeface="Consolas" pitchFamily="49" charset="0"/>
              </a:rPr>
              <a:t>", "shalom", "</a:t>
            </a:r>
            <a:r>
              <a:rPr lang="en-US" sz="1500" dirty="0" err="1" smtClean="0">
                <a:latin typeface="Consolas" pitchFamily="49" charset="0"/>
              </a:rPr>
              <a:t>kita</a:t>
            </a:r>
            <a:r>
              <a:rPr lang="en-US" sz="1500" dirty="0" smtClean="0">
                <a:latin typeface="Consolas" pitchFamily="49" charset="0"/>
              </a:rPr>
              <a:t>", "</a:t>
            </a:r>
            <a:r>
              <a:rPr lang="en-US" sz="1500" dirty="0" err="1" smtClean="0">
                <a:latin typeface="Consolas" pitchFamily="49" charset="0"/>
              </a:rPr>
              <a:t>beit</a:t>
            </a:r>
            <a:r>
              <a:rPr lang="en-US" sz="1500" dirty="0" smtClean="0">
                <a:latin typeface="Consolas" pitchFamily="49" charset="0"/>
              </a:rPr>
              <a:t>"};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(words)/</a:t>
            </a:r>
            <a:r>
              <a:rPr lang="en-US" sz="1500" dirty="0" err="1" smtClean="0">
                <a:latin typeface="Consolas" pitchFamily="49" charset="0"/>
              </a:rPr>
              <a:t>sizeof</a:t>
            </a:r>
            <a:r>
              <a:rPr lang="en-US" sz="1500" dirty="0" smtClean="0">
                <a:latin typeface="Consolas" pitchFamily="49" charset="0"/>
              </a:rPr>
              <a:t>(words[0]);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set&lt;char*, </a:t>
            </a:r>
            <a:r>
              <a:rPr lang="en-US" sz="1500" dirty="0" err="1" smtClean="0">
                <a:latin typeface="Consolas" pitchFamily="49" charset="0"/>
              </a:rPr>
              <a:t>ltstr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for (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=0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 &lt; </a:t>
            </a:r>
            <a:r>
              <a:rPr lang="en-US" sz="1500" dirty="0" err="1" smtClean="0">
                <a:latin typeface="Consolas" pitchFamily="49" charset="0"/>
              </a:rPr>
              <a:t>numOfWords</a:t>
            </a:r>
            <a:r>
              <a:rPr lang="en-US" sz="1500" dirty="0" smtClean="0">
                <a:latin typeface="Consolas" pitchFamily="49" charset="0"/>
              </a:rPr>
              <a:t> ; 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</a:t>
            </a:r>
            <a:r>
              <a:rPr lang="en-US" sz="1500" dirty="0" err="1" smtClean="0">
                <a:latin typeface="Consolas" pitchFamily="49" charset="0"/>
              </a:rPr>
              <a:t>wordsSet.insert</a:t>
            </a:r>
            <a:r>
              <a:rPr lang="en-US" sz="1500" dirty="0" smtClean="0">
                <a:latin typeface="Consolas" pitchFamily="49" charset="0"/>
              </a:rPr>
              <a:t>(words[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]);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("The words in the set:\n");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printCollection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wordsSet</a:t>
            </a:r>
            <a:r>
              <a:rPr lang="en-US" sz="1500" dirty="0" smtClean="0">
                <a:latin typeface="Consolas" pitchFamily="49" charset="0"/>
              </a:rPr>
              <a:t>);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alef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beit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en-US" sz="1500" b="1" dirty="0" err="1" smtClean="0">
                <a:solidFill>
                  <a:srgbClr val="009900"/>
                </a:solidFill>
                <a:latin typeface="Consolas" pitchFamily="49" charset="0"/>
              </a:rPr>
              <a:t>kita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shalom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1B996A-2D52-44A3-AB10-DAC62BBD9F68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24400" y="1981200"/>
            <a:ext cx="3962400" cy="609600"/>
          </a:xfrm>
          <a:prstGeom prst="wedgeRectCallout">
            <a:avLst>
              <a:gd name="adj1" fmla="val -120175"/>
              <a:gd name="adj2" fmla="val -4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אובייקט המעמיס את אופרטור () ויודע להשוות בין שני משתנים מטיפוס </a:t>
            </a:r>
            <a:r>
              <a:rPr lang="he-IL" b="1" dirty="0" smtClean="0"/>
              <a:t>מחרוזת</a:t>
            </a:r>
            <a:endParaRPr lang="he-IL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4648200"/>
            <a:ext cx="3505200" cy="609600"/>
          </a:xfrm>
          <a:prstGeom prst="wedgeRectCallout">
            <a:avLst>
              <a:gd name="adj1" fmla="val -108251"/>
              <a:gd name="adj2" fmla="val -6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יצירת האובייקט תכלול את האובייקט שיודע לבצע את ההשוואה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</a:t>
            </a:r>
            <a:endParaRPr lang="he-IL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2667000"/>
          </a:xfrm>
        </p:spPr>
        <p:txBody>
          <a:bodyPr/>
          <a:lstStyle/>
          <a:p>
            <a:r>
              <a:rPr lang="he-IL" dirty="0" smtClean="0"/>
              <a:t>מבנה נתונים המכיל זוגות של </a:t>
            </a:r>
            <a:r>
              <a:rPr lang="en-US" dirty="0" smtClean="0"/>
              <a:t>key</a:t>
            </a:r>
            <a:r>
              <a:rPr lang="he-IL" dirty="0" smtClean="0"/>
              <a:t> ו- </a:t>
            </a:r>
            <a:r>
              <a:rPr lang="en-US" dirty="0" smtClean="0"/>
              <a:t>value</a:t>
            </a:r>
            <a:endParaRPr lang="he-IL" dirty="0" smtClean="0"/>
          </a:p>
          <a:p>
            <a:pPr lvl="1"/>
            <a:r>
              <a:rPr lang="he-IL" dirty="0" smtClean="0"/>
              <a:t>לכל </a:t>
            </a:r>
            <a:r>
              <a:rPr lang="en-US" dirty="0" smtClean="0"/>
              <a:t>value</a:t>
            </a:r>
            <a:r>
              <a:rPr lang="he-IL" dirty="0" smtClean="0"/>
              <a:t> יש מפתח יחיד. ניסיון הכנסה נוספת של </a:t>
            </a:r>
            <a:r>
              <a:rPr lang="en-US" dirty="0" smtClean="0"/>
              <a:t>key</a:t>
            </a:r>
            <a:r>
              <a:rPr lang="he-IL" dirty="0" smtClean="0"/>
              <a:t> קיים תדרוס את ה- </a:t>
            </a:r>
            <a:r>
              <a:rPr lang="en-US" dirty="0" smtClean="0"/>
              <a:t>value</a:t>
            </a:r>
            <a:r>
              <a:rPr lang="he-IL" dirty="0" smtClean="0"/>
              <a:t> המקורי</a:t>
            </a:r>
          </a:p>
          <a:p>
            <a:pPr lvl="1"/>
            <a:r>
              <a:rPr lang="he-IL" dirty="0" smtClean="0"/>
              <a:t>בעת הכנסה של </a:t>
            </a:r>
            <a:r>
              <a:rPr lang="en-US" dirty="0" smtClean="0"/>
              <a:t>key</a:t>
            </a:r>
            <a:r>
              <a:rPr lang="he-IL" dirty="0" smtClean="0"/>
              <a:t> קיים, יש לבדוק האם צריך לשחרר את הזיכרון של ה- </a:t>
            </a:r>
            <a:r>
              <a:rPr lang="en-US" dirty="0" smtClean="0"/>
              <a:t>value</a:t>
            </a:r>
            <a:r>
              <a:rPr lang="he-IL" dirty="0" smtClean="0"/>
              <a:t> הנוכחי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387B35-8B99-4138-935D-994A89EBB912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304800" y="3200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r" rtl="1" eaLnBrk="0" hangingPunct="0">
              <a:defRPr/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multimap</a:t>
            </a:r>
            <a:endParaRPr lang="he-IL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267200"/>
            <a:ext cx="8534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כמו </a:t>
            </a:r>
            <a:r>
              <a:rPr lang="en-US" sz="2600" dirty="0">
                <a:latin typeface="+mn-lt"/>
                <a:cs typeface="+mn-cs"/>
              </a:rPr>
              <a:t>map</a:t>
            </a:r>
            <a:r>
              <a:rPr lang="he-IL" sz="2600" dirty="0">
                <a:latin typeface="+mn-lt"/>
                <a:cs typeface="+mn-cs"/>
              </a:rPr>
              <a:t> אך כל מפתח יכול להיות קיים יותר מפעם אחת</a:t>
            </a: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כאשר נוריד מפתח, ירד ה- </a:t>
            </a:r>
            <a:r>
              <a:rPr lang="en-US" sz="2600" dirty="0">
                <a:latin typeface="+mn-lt"/>
                <a:cs typeface="+mn-cs"/>
              </a:rPr>
              <a:t>value</a:t>
            </a:r>
            <a:r>
              <a:rPr lang="he-IL" sz="2600" dirty="0">
                <a:latin typeface="+mn-lt"/>
                <a:cs typeface="+mn-cs"/>
              </a:rPr>
              <a:t> </a:t>
            </a:r>
            <a:r>
              <a:rPr lang="he-IL" sz="2600" dirty="0" smtClean="0">
                <a:latin typeface="+mn-lt"/>
                <a:cs typeface="+mn-cs"/>
              </a:rPr>
              <a:t>הראשון</a:t>
            </a:r>
            <a:r>
              <a:rPr lang="en-US" sz="2600" dirty="0" smtClean="0">
                <a:latin typeface="+mn-lt"/>
                <a:cs typeface="+mn-cs"/>
              </a:rPr>
              <a:t> </a:t>
            </a:r>
            <a:r>
              <a:rPr lang="he-IL" sz="2600" dirty="0" smtClean="0">
                <a:latin typeface="+mn-lt"/>
                <a:cs typeface="+mn-cs"/>
              </a:rPr>
              <a:t> </a:t>
            </a:r>
          </a:p>
          <a:p>
            <a:pPr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r>
              <a:rPr lang="he-IL" sz="2600" dirty="0" smtClean="0">
                <a:latin typeface="+mn-lt"/>
                <a:cs typeface="+mn-cs"/>
              </a:rPr>
              <a:t>(</a:t>
            </a:r>
            <a:r>
              <a:rPr lang="he-IL" sz="2400" dirty="0" smtClean="0">
                <a:latin typeface="+mn-lt"/>
                <a:cs typeface="+mn-cs"/>
              </a:rPr>
              <a:t>בסדר שנקבע להם ברירת מחדל או ע"י המתכנת כלומר הראשון בכל פעם לפי סדר הדפסתם)</a:t>
            </a:r>
            <a:endParaRPr lang="he-IL" sz="240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map</a:t>
            </a:r>
            <a:endParaRPr lang="he-IL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E85531-1614-4BAC-8D12-0A58311CB006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315200" cy="504035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33600" y="5410200"/>
            <a:ext cx="12954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5410200"/>
            <a:ext cx="1447800" cy="3048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map</a:t>
            </a:r>
            <a:r>
              <a:rPr lang="he-IL" smtClean="0"/>
              <a:t> (2)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FF2653-A1CD-4511-8133-FA805FA9FAD5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990600"/>
            <a:ext cx="7950994" cy="480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5105400"/>
            <a:ext cx="3856653" cy="121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167255" cy="480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he-IL" dirty="0" smtClean="0"/>
              <a:t>דוגמא נוספת לשימוש ב- </a:t>
            </a:r>
            <a:r>
              <a:rPr lang="en-US" dirty="0" smtClean="0"/>
              <a:t>map</a:t>
            </a:r>
            <a:br>
              <a:rPr lang="en-US" dirty="0" smtClean="0"/>
            </a:br>
            <a:r>
              <a:rPr lang="he-IL" sz="2800" dirty="0" smtClean="0"/>
              <a:t>(מתוך </a:t>
            </a:r>
            <a:r>
              <a:rPr lang="en-US" sz="2800" dirty="0" smtClean="0"/>
              <a:t>STL Reference</a:t>
            </a:r>
            <a:r>
              <a:rPr lang="he-IL" sz="2800" dirty="0" smtClean="0"/>
              <a:t>)</a:t>
            </a:r>
            <a:endParaRPr lang="he-IL" dirty="0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48E1A-6A1F-49D1-837B-626211FDD088}" type="slidenum">
              <a:rPr lang="he-IL" smtClean="0"/>
              <a:pPr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6096000"/>
            <a:ext cx="434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/>
              <a:t>האיברים מסודרים הפוך </a:t>
            </a:r>
            <a:r>
              <a:rPr lang="he-IL" sz="2000" b="1" dirty="0" smtClean="0"/>
              <a:t>לסדר </a:t>
            </a:r>
            <a:r>
              <a:rPr lang="he-IL" sz="2000" b="1" dirty="0"/>
              <a:t>הכנסתם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לשימוש ב- </a:t>
            </a:r>
            <a:r>
              <a:rPr lang="en-US" smtClean="0"/>
              <a:t>multimap</a:t>
            </a:r>
            <a:endParaRPr lang="he-IL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F7B325-84AB-4C64-8749-D84EB04D9858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43600" y="18288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	</a:t>
            </a: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*/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koko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050-7534218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momo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054-8866553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yoyo    052-8529632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050-5566778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050-5555555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054-8888888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	/*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latin typeface="+mn-lt"/>
                <a:cs typeface="+mn-cs"/>
              </a:rPr>
              <a:t>	</a:t>
            </a: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*/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koko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050-7534218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momo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054-8866553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yoyo    052-8529632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050-5555555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	</a:t>
            </a:r>
            <a:r>
              <a:rPr lang="en-US" dirty="0" err="1">
                <a:solidFill>
                  <a:srgbClr val="009900"/>
                </a:solidFill>
                <a:latin typeface="+mn-lt"/>
                <a:cs typeface="+mn-cs"/>
              </a:rPr>
              <a:t>gogo</a:t>
            </a:r>
            <a:r>
              <a:rPr lang="en-US" dirty="0">
                <a:solidFill>
                  <a:srgbClr val="009900"/>
                </a:solidFill>
                <a:latin typeface="+mn-lt"/>
                <a:cs typeface="+mn-cs"/>
              </a:rPr>
              <a:t>    054-8888888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he-IL" dirty="0">
                <a:solidFill>
                  <a:srgbClr val="009900"/>
                </a:solidFill>
                <a:latin typeface="+mn-lt"/>
                <a:cs typeface="+mn-cs"/>
              </a:rPr>
              <a:t>	/*</a:t>
            </a: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endParaRPr lang="he-IL" dirty="0">
              <a:latin typeface="+mn-lt"/>
              <a:cs typeface="+mn-cs"/>
            </a:endParaRPr>
          </a:p>
          <a:p>
            <a:pPr marL="273050" indent="-273050" eaLnBrk="0" hangingPunct="0">
              <a:spcBef>
                <a:spcPts val="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	</a:t>
            </a:r>
            <a:endParaRPr lang="he-IL" dirty="0">
              <a:latin typeface="+mn-lt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7839635" cy="5257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838200"/>
            <a:ext cx="2667000" cy="305371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mtClean="0"/>
              <a:t>אלגוריתמים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96B92B-85CB-4F75-A36B-F02BB8A5F1DE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STL</a:t>
            </a:r>
            <a:r>
              <a:rPr lang="he-IL" smtClean="0"/>
              <a:t> - יתרונות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שימוש בקוד מוכן לפעולות שכיחות</a:t>
            </a:r>
          </a:p>
          <a:p>
            <a:r>
              <a:rPr lang="he-IL" dirty="0" smtClean="0"/>
              <a:t>ניהול זכרון</a:t>
            </a:r>
          </a:p>
          <a:p>
            <a:r>
              <a:rPr lang="he-IL" dirty="0" smtClean="0"/>
              <a:t>מימושי האוספים השונים בעלי ממשק כמעט זהה</a:t>
            </a:r>
          </a:p>
          <a:p>
            <a:pPr lvl="1"/>
            <a:r>
              <a:rPr lang="he-IL" dirty="0" smtClean="0"/>
              <a:t>מקל על למידתם</a:t>
            </a:r>
          </a:p>
          <a:p>
            <a:pPr lvl="1"/>
            <a:r>
              <a:rPr lang="he-IL" dirty="0" smtClean="0"/>
              <a:t>מקל על החלפת שימוש אחד באחר</a:t>
            </a:r>
          </a:p>
          <a:p>
            <a:pPr lvl="1"/>
            <a:endParaRPr lang="he-IL" dirty="0" smtClean="0"/>
          </a:p>
          <a:p>
            <a:r>
              <a:rPr lang="he-IL" dirty="0" smtClean="0"/>
              <a:t>בקישור הבא נתן למצוא את כל מה שה- </a:t>
            </a:r>
            <a:r>
              <a:rPr lang="en-US" dirty="0" smtClean="0"/>
              <a:t>STL</a:t>
            </a:r>
            <a:r>
              <a:rPr lang="he-IL" dirty="0" smtClean="0"/>
              <a:t> מכיל</a:t>
            </a:r>
          </a:p>
          <a:p>
            <a:pPr lvl="1">
              <a:buFont typeface="Wingdings 2" pitchFamily="18" charset="2"/>
              <a:buNone/>
            </a:pPr>
            <a:r>
              <a:rPr lang="en-US" dirty="0" smtClean="0">
                <a:hlinkClick r:id="rId2"/>
              </a:rPr>
              <a:t>http://www.sgi.com/tech/stl/table_of_contents.html</a:t>
            </a: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en-US" dirty="0" smtClean="0"/>
          </a:p>
          <a:p>
            <a:pPr lvl="1">
              <a:buFont typeface="Wingdings 2" pitchFamily="18" charset="2"/>
              <a:buNone/>
            </a:pPr>
            <a:endParaRPr lang="he-IL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9AFB00-6B33-4646-B7F8-4782811FA9AD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אלגוריתמים שנסקור: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914400"/>
            <a:ext cx="7772400" cy="4572000"/>
          </a:xfrm>
        </p:spPr>
        <p:txBody>
          <a:bodyPr/>
          <a:lstStyle/>
          <a:p>
            <a:pPr algn="l" rtl="0"/>
            <a:r>
              <a:rPr lang="en-US" sz="3200" smtClean="0"/>
              <a:t>min_element, max_element</a:t>
            </a:r>
          </a:p>
          <a:p>
            <a:pPr algn="l" rtl="0"/>
            <a:r>
              <a:rPr lang="en-US" sz="3200" smtClean="0"/>
              <a:t>sort</a:t>
            </a:r>
          </a:p>
          <a:p>
            <a:pPr algn="l" rtl="0"/>
            <a:r>
              <a:rPr lang="en-US" sz="3200" smtClean="0"/>
              <a:t>reverse</a:t>
            </a:r>
          </a:p>
          <a:p>
            <a:pPr algn="l" rtl="0"/>
            <a:r>
              <a:rPr lang="en-US" sz="3200" smtClean="0"/>
              <a:t>swap, itr_swap</a:t>
            </a:r>
          </a:p>
          <a:p>
            <a:pPr algn="l" rtl="0"/>
            <a:r>
              <a:rPr lang="en-US" sz="3200" smtClean="0"/>
              <a:t>find, find_if</a:t>
            </a:r>
          </a:p>
          <a:p>
            <a:pPr algn="l" rtl="0"/>
            <a:r>
              <a:rPr lang="en-US" sz="3200" smtClean="0"/>
              <a:t>count, count_if</a:t>
            </a:r>
          </a:p>
          <a:p>
            <a:pPr algn="l" rtl="0"/>
            <a:r>
              <a:rPr lang="en-US" sz="3200" smtClean="0"/>
              <a:t>for_each</a:t>
            </a:r>
          </a:p>
          <a:p>
            <a:pPr algn="l" rtl="0"/>
            <a:r>
              <a:rPr lang="en-US" sz="3200" smtClean="0"/>
              <a:t>transform</a:t>
            </a:r>
          </a:p>
          <a:p>
            <a:pPr algn="l" rtl="0"/>
            <a:r>
              <a:rPr lang="en-US" sz="3200" smtClean="0"/>
              <a:t>copy</a:t>
            </a:r>
          </a:p>
          <a:p>
            <a:pPr algn="l" rtl="0"/>
            <a:endParaRPr lang="en-US" sz="3200" smtClean="0"/>
          </a:p>
          <a:p>
            <a:pPr algn="l" rtl="0"/>
            <a:endParaRPr lang="he-IL" sz="3200" smtClean="0"/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smtClean="0"/>
          </a:p>
        </p:txBody>
      </p:sp>
      <p:sp>
        <p:nvSpPr>
          <p:cNvPr id="4506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434E6-6422-48CB-B76D-8F2A5BEDF68C}" type="slidenum">
              <a:rPr lang="he-IL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24600" y="38862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יש להוסיף:</a:t>
            </a:r>
          </a:p>
          <a:p>
            <a:pPr algn="ctr">
              <a:defRPr/>
            </a:pPr>
            <a:r>
              <a:rPr lang="en-US" b="1" dirty="0"/>
              <a:t>#include &lt;algorithm&gt;</a:t>
            </a:r>
            <a:endParaRPr lang="he-IL" b="1" dirty="0"/>
          </a:p>
        </p:txBody>
      </p:sp>
      <p:sp>
        <p:nvSpPr>
          <p:cNvPr id="8" name="Rectangle 7"/>
          <p:cNvSpPr/>
          <p:nvPr/>
        </p:nvSpPr>
        <p:spPr>
          <a:xfrm>
            <a:off x="4191000" y="4648200"/>
            <a:ext cx="472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אלו פונקציות גלובליות, שהסינטקס של רובן הוא ששני הפרמטרים הראשונים שלהן הם טווח איברים עליהם תבוצע הפעולה (לרוב, איטרטור </a:t>
            </a:r>
            <a:r>
              <a:rPr lang="en-US" b="1" dirty="0"/>
              <a:t>begin</a:t>
            </a:r>
            <a:r>
              <a:rPr lang="he-IL" b="1" dirty="0"/>
              <a:t> ואיטרטור </a:t>
            </a:r>
            <a:r>
              <a:rPr lang="en-US" b="1" dirty="0"/>
              <a:t>(end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min_element, max_element</a:t>
            </a:r>
            <a:endParaRPr lang="he-IL" smtClean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14400"/>
            <a:ext cx="8534400" cy="5791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</a:t>
            </a:r>
            <a:r>
              <a:rPr lang="en-US" sz="1500" b="1" dirty="0" err="1" smtClean="0">
                <a:latin typeface="Consolas" pitchFamily="49" charset="0"/>
              </a:rPr>
              <a:t>iostream</a:t>
            </a:r>
            <a:r>
              <a:rPr lang="en-US" sz="1500" b="1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max = </a:t>
            </a:r>
            <a:r>
              <a:rPr lang="en-US" sz="1500" b="1" dirty="0" err="1" smtClean="0">
                <a:latin typeface="Consolas" pitchFamily="49" charset="0"/>
              </a:rPr>
              <a:t>max_element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 max is " &lt;&lt; *max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--&gt; The max is 7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</a:rPr>
              <a:t>min = </a:t>
            </a:r>
            <a:r>
              <a:rPr lang="en-US" sz="1500" b="1" dirty="0" err="1" smtClean="0">
                <a:latin typeface="Consolas" pitchFamily="49" charset="0"/>
              </a:rPr>
              <a:t>min_element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defTabSz="688975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 min is " &lt;&lt; *min &lt;&lt; </a:t>
            </a:r>
            <a:r>
              <a:rPr lang="en-US" sz="1500" dirty="0" err="1" smtClean="0">
                <a:latin typeface="Consolas" pitchFamily="49" charset="0"/>
              </a:rPr>
              <a:t>endl</a:t>
            </a:r>
            <a:r>
              <a:rPr lang="en-US" sz="1500" dirty="0" smtClean="0">
                <a:latin typeface="Consolas" pitchFamily="49" charset="0"/>
              </a:rPr>
              <a:t>;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--&gt; The min is 1</a:t>
            </a:r>
            <a:endParaRPr lang="he-IL" sz="1500" b="1" dirty="0" smtClean="0">
              <a:solidFill>
                <a:srgbClr val="009900"/>
              </a:solidFill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F95EF8-56F9-4AFC-AEEC-A82CCF43F85D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2451100"/>
            <a:ext cx="29718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הפונקציות מקבלות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r>
              <a:rPr lang="he-IL" b="1" dirty="0"/>
              <a:t> ומחזירות איטרטור לאיבר המתאים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8942" y="3581400"/>
            <a:ext cx="353785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דורשות של- </a:t>
            </a:r>
            <a:r>
              <a:rPr lang="en-US" b="1" dirty="0"/>
              <a:t>T</a:t>
            </a:r>
            <a:r>
              <a:rPr lang="he-IL" b="1" dirty="0"/>
              <a:t> יועמס האופרטור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sort(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</a:t>
            </a:r>
            <a:endParaRPr lang="he-IL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908DD9-A388-4132-8D50-9E1CA2BE4002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9328" y="2997200"/>
            <a:ext cx="4157472" cy="35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endParaRPr lang="he-IL" b="1" dirty="0"/>
          </a:p>
        </p:txBody>
      </p:sp>
      <p:sp>
        <p:nvSpPr>
          <p:cNvPr id="7" name="Rectangle 6"/>
          <p:cNvSpPr/>
          <p:nvPr/>
        </p:nvSpPr>
        <p:spPr>
          <a:xfrm>
            <a:off x="5334000" y="3657600"/>
            <a:ext cx="3352800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&gt;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09800" y="51165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09800" y="57261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1 2 4 4 5 7</a:t>
            </a:r>
            <a:endParaRPr lang="he-IL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</a:t>
            </a:r>
            <a:endParaRPr lang="he-IL" smtClean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741ABD-EB09-413C-96D1-DCCB894A6DDC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813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reverse(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895600"/>
            <a:ext cx="419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ו- </a:t>
            </a:r>
            <a:r>
              <a:rPr lang="en-US" b="1" dirty="0"/>
              <a:t>end</a:t>
            </a:r>
            <a:endParaRPr lang="he-IL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8400" y="51165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438400" y="5726113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5 2 4 7 1 4</a:t>
            </a:r>
            <a:endParaRPr lang="he-IL" b="1">
              <a:solidFill>
                <a:srgbClr val="0099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624942"/>
            <a:ext cx="3962400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שני משתנים </a:t>
            </a:r>
            <a:r>
              <a:rPr lang="he-IL" b="1" dirty="0" smtClean="0"/>
              <a:t>מאותו טיפוס </a:t>
            </a:r>
            <a:r>
              <a:rPr lang="he-IL" b="1" dirty="0"/>
              <a:t>ומשתמשת באופרטור= שלהם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19200"/>
            <a:ext cx="6858000" cy="45720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void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x=2, y=3;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swap(x, y);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 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char str1[10]=“hello”, str2[10]=“world”;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</a:t>
            </a:r>
            <a:r>
              <a:rPr lang="en-US" sz="1500" b="1" dirty="0" smtClean="0">
                <a:latin typeface="Consolas" pitchFamily="49" charset="0"/>
              </a:rPr>
              <a:t>swap(str1, str2);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swap</a:t>
            </a:r>
            <a:endParaRPr lang="he-IL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41CE0F-261A-4494-815D-6FA00AEE08A1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22860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שני משתנים </a:t>
            </a:r>
            <a:r>
              <a:rPr lang="he-IL" b="1" dirty="0" smtClean="0"/>
              <a:t>מאותו טיפוס </a:t>
            </a:r>
            <a:r>
              <a:rPr lang="he-IL" b="1" dirty="0"/>
              <a:t>ומשתמשת באופרטור= שלהם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57400" y="32766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x=2, y=3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7400" y="3821113"/>
            <a:ext cx="1600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x=3, y=2</a:t>
            </a:r>
            <a:endParaRPr lang="he-IL" b="1">
              <a:solidFill>
                <a:srgbClr val="0099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4800600"/>
            <a:ext cx="18288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71800" y="4648200"/>
            <a:ext cx="586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doesn’t compile, can’t change addresses</a:t>
            </a:r>
            <a:endParaRPr lang="he-IL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itr_swap</a:t>
            </a:r>
            <a:endParaRPr lang="he-IL" smtClean="0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F83016-5C3D-4631-BF84-CF16E43BE642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018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itr_swap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 ++(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0200" y="27432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2 איטרטורים ומחליפה את תוכנם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0600" y="3581400"/>
            <a:ext cx="388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משתמשת באופרטור= של </a:t>
            </a:r>
            <a:r>
              <a:rPr lang="en-US" b="1" dirty="0"/>
              <a:t>T</a:t>
            </a:r>
            <a:endParaRPr lang="he-IL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48000" y="5029200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4 1 7 4 2 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048000" y="5638800"/>
            <a:ext cx="441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9900"/>
                </a:solidFill>
              </a:rPr>
              <a:t>// 1 4 7 4 2 5</a:t>
            </a:r>
            <a:endParaRPr lang="he-IL" b="1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</a:t>
            </a:r>
            <a:endParaRPr lang="he-IL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06A9FB-C8FA-44F9-8FFE-68B2F6FDA904}" type="slidenum">
              <a:rPr lang="he-IL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733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5120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4572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found = find(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8);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if (found ==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())	</a:t>
            </a:r>
          </a:p>
          <a:p>
            <a:pPr marL="342900" indent="-342900" algn="l" defTabSz="633413" rtl="0">
              <a:spcBef>
                <a:spcPct val="0"/>
              </a:spcBef>
              <a:buFont typeface="+mj-lt"/>
              <a:buAutoNum type="arabicPeriod"/>
              <a:tabLst>
                <a:tab pos="1435100" algn="l"/>
              </a:tabLst>
            </a:pPr>
            <a:r>
              <a:rPr lang="en-US" sz="1500" b="1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doesn't exist\n";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else                  		                  </a:t>
            </a:r>
          </a:p>
          <a:p>
            <a:pPr marL="342900" indent="-342900" algn="l" defTabSz="520700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		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exists\n";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found = find(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if (found ==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())		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 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"value doesn't exist\n";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else		                                   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exists\n";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1752600"/>
            <a:ext cx="426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ואיבר לחיפוש, ומחזירה איטרטור לאיבר הראשון באוסף שזהה לאיבר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find_if</a:t>
            </a:r>
            <a:endParaRPr lang="he-IL" smtClean="0"/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BFB7B-4B34-4B50-8A5B-76F2A6C87EB9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222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4572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err="1" smtClean="0">
                <a:latin typeface="Consolas" pitchFamily="49" charset="0"/>
              </a:rPr>
              <a:t>bool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 num) {return num%2==1;}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vector&lt;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&gt;::</a:t>
            </a:r>
            <a:r>
              <a:rPr lang="en-US" sz="1500" b="1" dirty="0" err="1" smtClean="0">
                <a:latin typeface="Consolas" pitchFamily="49" charset="0"/>
              </a:rPr>
              <a:t>iterator</a:t>
            </a:r>
            <a:r>
              <a:rPr lang="en-US" sz="1500" b="1" dirty="0" smtClean="0">
                <a:latin typeface="Consolas" pitchFamily="49" charset="0"/>
              </a:rPr>
              <a:t> found =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        </a:t>
            </a:r>
            <a:r>
              <a:rPr lang="en-US" sz="1500" b="1" dirty="0" err="1" smtClean="0">
                <a:latin typeface="Consolas" pitchFamily="49" charset="0"/>
              </a:rPr>
              <a:t>find_if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 if (found ==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    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“No value is odd\n";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else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	    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 &lt;&lt; "value exists: " &lt;&lt; *found &lt;&lt; "\n";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value exists: 1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3657600"/>
            <a:ext cx="3581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286000"/>
            <a:ext cx="4343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ומחזירה </a:t>
            </a:r>
            <a:r>
              <a:rPr lang="en-US" b="1" dirty="0" err="1"/>
              <a:t>bool</a:t>
            </a:r>
            <a:r>
              <a:rPr lang="he-IL" b="1" dirty="0"/>
              <a:t>, ומחזירה איטרטור </a:t>
            </a:r>
            <a:r>
              <a:rPr lang="he-IL" b="1" u="sng" dirty="0"/>
              <a:t>לאיבר הראשון </a:t>
            </a:r>
            <a:r>
              <a:rPr lang="he-IL" b="1" dirty="0"/>
              <a:t>באוסף שהפעלת הפונקציה עליו מחזירה </a:t>
            </a:r>
            <a:r>
              <a:rPr lang="en-US" b="1" dirty="0"/>
              <a:t>true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5715000" y="1143000"/>
            <a:ext cx="2971800" cy="609600"/>
          </a:xfrm>
          <a:prstGeom prst="wedgeRectCallout">
            <a:avLst>
              <a:gd name="adj1" fmla="val -91773"/>
              <a:gd name="adj2" fmla="val -2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 smtClean="0"/>
              <a:t>במקום פונקציה, אפשר לשלוח גם </a:t>
            </a:r>
            <a:r>
              <a:rPr lang="en-US" b="1" dirty="0" smtClean="0"/>
              <a:t>Object Function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</a:t>
            </a:r>
            <a:endParaRPr lang="he-IL" smtClean="0"/>
          </a:p>
        </p:txBody>
      </p:sp>
      <p:sp>
        <p:nvSpPr>
          <p:cNvPr id="532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98A6F7-228A-470B-9EB7-AECF9607E9CE}" type="slidenum">
              <a:rPr lang="he-IL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325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num4 = </a:t>
            </a:r>
            <a:r>
              <a:rPr lang="en-US" sz="1500" b="1" dirty="0" smtClean="0">
                <a:latin typeface="Consolas" pitchFamily="49" charset="0"/>
              </a:rPr>
              <a:t>count(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"4 appears " &lt;&lt; num4 &lt;&lt; "times\n";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// 4 appears 2 times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9200" y="3581400"/>
            <a:ext cx="3657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3622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ואיבר לחיפוש, ומחזירה את כמות המופעים שלו באוסף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count_if</a:t>
            </a:r>
            <a:endParaRPr lang="he-IL" smtClean="0"/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096430-987D-4BE0-9B9C-930C68CB4EE3}" type="slidenum">
              <a:rPr lang="he-IL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427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8392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err="1" smtClean="0">
                <a:latin typeface="Consolas" pitchFamily="49" charset="0"/>
              </a:rPr>
              <a:t>bool</a:t>
            </a:r>
            <a:r>
              <a:rPr lang="en-US" sz="1500" b="1" dirty="0" smtClean="0">
                <a:latin typeface="Consolas" pitchFamily="49" charset="0"/>
              </a:rPr>
              <a:t>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 num) {return num%2==1;}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(1);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numOfOdd</a:t>
            </a:r>
            <a:r>
              <a:rPr lang="en-US" sz="1500" dirty="0" smtClean="0">
                <a:latin typeface="Consolas" pitchFamily="49" charset="0"/>
              </a:rPr>
              <a:t> = </a:t>
            </a:r>
            <a:r>
              <a:rPr lang="en-US" sz="1500" b="1" dirty="0" err="1" smtClean="0">
                <a:latin typeface="Consolas" pitchFamily="49" charset="0"/>
              </a:rPr>
              <a:t>count_if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isOdd</a:t>
            </a:r>
            <a:r>
              <a:rPr lang="en-US" sz="1500" b="1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cout</a:t>
            </a:r>
            <a:r>
              <a:rPr lang="en-US" sz="1500" dirty="0" smtClean="0">
                <a:latin typeface="Consolas" pitchFamily="49" charset="0"/>
              </a:rPr>
              <a:t> &lt;&lt; "There are " &lt;&lt; </a:t>
            </a:r>
            <a:r>
              <a:rPr lang="en-US" sz="1500" dirty="0" err="1" smtClean="0">
                <a:latin typeface="Consolas" pitchFamily="49" charset="0"/>
              </a:rPr>
              <a:t>numOfOdd</a:t>
            </a:r>
            <a:r>
              <a:rPr lang="en-US" sz="1500" dirty="0" smtClean="0">
                <a:latin typeface="Consolas" pitchFamily="49" charset="0"/>
              </a:rPr>
              <a:t> &lt;&lt; " odd values\n";  </a:t>
            </a:r>
          </a:p>
          <a:p>
            <a:pPr marL="342900" indent="-342900" algn="l" rtl="0">
              <a:spcBef>
                <a:spcPct val="0"/>
              </a:spcBef>
              <a:buFont typeface="+mj-lt"/>
              <a:buAutoNum type="arabicPeriod"/>
            </a:pP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			                 // There are 3 odd values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1600" y="4724400"/>
            <a:ext cx="350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דורשת של- </a:t>
            </a:r>
            <a:r>
              <a:rPr lang="en-US" b="1" dirty="0"/>
              <a:t>T</a:t>
            </a:r>
            <a:r>
              <a:rPr lang="he-IL" b="1" dirty="0"/>
              <a:t> יועמס האופרטור ==</a:t>
            </a:r>
          </a:p>
        </p:txBody>
      </p:sp>
      <p:sp>
        <p:nvSpPr>
          <p:cNvPr id="8" name="Rectangle 7"/>
          <p:cNvSpPr/>
          <p:nvPr/>
        </p:nvSpPr>
        <p:spPr>
          <a:xfrm>
            <a:off x="4267200" y="3352800"/>
            <a:ext cx="4419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endParaRPr lang="he-IL" b="1" dirty="0"/>
          </a:p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ומחזירה </a:t>
            </a:r>
            <a:r>
              <a:rPr lang="en-US" b="1" dirty="0" err="1"/>
              <a:t>bool</a:t>
            </a:r>
            <a:r>
              <a:rPr lang="he-IL" b="1" dirty="0"/>
              <a:t>, ומחזירה את כמות האיברים באוסף שהפעלת הפונקציה עליהם מחזירה </a:t>
            </a:r>
            <a:r>
              <a:rPr lang="en-US" b="1" dirty="0"/>
              <a:t>true</a:t>
            </a:r>
            <a:endParaRPr lang="he-IL" b="1" dirty="0"/>
          </a:p>
          <a:p>
            <a:pPr algn="ctr" rtl="1">
              <a:defRPr/>
            </a:pP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מבני הנתונים מה- </a:t>
            </a:r>
            <a:r>
              <a:rPr lang="en-US" smtClean="0"/>
              <a:t>STL</a:t>
            </a:r>
            <a:r>
              <a:rPr lang="he-IL" smtClean="0"/>
              <a:t> שנסקור במצגת זו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smtClean="0"/>
              <a:t>מבני נתונים שהם </a:t>
            </a:r>
            <a:r>
              <a:rPr lang="en-US" smtClean="0"/>
              <a:t>Sequences Container</a:t>
            </a:r>
            <a:r>
              <a:rPr lang="he-IL" smtClean="0"/>
              <a:t> (פניה לאיבר לפי מיקומו)</a:t>
            </a:r>
          </a:p>
          <a:p>
            <a:pPr lvl="1"/>
            <a:r>
              <a:rPr lang="en-US" smtClean="0"/>
              <a:t>vector</a:t>
            </a:r>
            <a:r>
              <a:rPr lang="he-IL" smtClean="0"/>
              <a:t> – מימוש למערך שיודע להגדיל את עצמו</a:t>
            </a:r>
          </a:p>
          <a:p>
            <a:pPr lvl="1"/>
            <a:r>
              <a:rPr lang="en-US" smtClean="0"/>
              <a:t>list</a:t>
            </a:r>
            <a:r>
              <a:rPr lang="he-IL" smtClean="0"/>
              <a:t> – מימוש לרשימה מקושרת דו-כיוונית</a:t>
            </a:r>
          </a:p>
          <a:p>
            <a:pPr lvl="1">
              <a:buFont typeface="Wingdings 2" pitchFamily="18" charset="2"/>
              <a:buNone/>
            </a:pPr>
            <a:endParaRPr lang="he-IL" smtClean="0"/>
          </a:p>
          <a:p>
            <a:r>
              <a:rPr lang="he-IL" smtClean="0"/>
              <a:t>מבני נתונים שהם </a:t>
            </a:r>
            <a:r>
              <a:rPr lang="en-US" smtClean="0"/>
              <a:t>Associative Container</a:t>
            </a:r>
            <a:r>
              <a:rPr lang="he-IL" smtClean="0"/>
              <a:t> (פניה לאיבר לפי מפתח)</a:t>
            </a:r>
          </a:p>
          <a:p>
            <a:pPr lvl="1"/>
            <a:r>
              <a:rPr lang="en-US" smtClean="0"/>
              <a:t>set</a:t>
            </a:r>
            <a:r>
              <a:rPr lang="he-IL" smtClean="0"/>
              <a:t> – מימוש לקבוצה בלי כפילות איברים. הנתונים שמורים בעץ בינארי</a:t>
            </a:r>
            <a:endParaRPr lang="en-US" smtClean="0"/>
          </a:p>
          <a:p>
            <a:pPr lvl="1"/>
            <a:r>
              <a:rPr lang="en-US" smtClean="0"/>
              <a:t>multiset</a:t>
            </a:r>
            <a:r>
              <a:rPr lang="he-IL" smtClean="0"/>
              <a:t> – כנ"ל, אך מאפשר כפילות איברים</a:t>
            </a:r>
            <a:endParaRPr lang="en-US" smtClean="0"/>
          </a:p>
          <a:p>
            <a:pPr lvl="1"/>
            <a:r>
              <a:rPr lang="en-US" smtClean="0"/>
              <a:t>map</a:t>
            </a:r>
            <a:r>
              <a:rPr lang="he-IL" smtClean="0"/>
              <a:t> – מימוש למפה: אוסף של זוגות: </a:t>
            </a:r>
            <a:r>
              <a:rPr lang="en-US" smtClean="0"/>
              <a:t>key+value</a:t>
            </a:r>
            <a:r>
              <a:rPr lang="he-IL" smtClean="0"/>
              <a:t>. לכל </a:t>
            </a:r>
            <a:r>
              <a:rPr lang="en-US" smtClean="0"/>
              <a:t>key</a:t>
            </a:r>
            <a:r>
              <a:rPr lang="he-IL" smtClean="0"/>
              <a:t> יהיה מפתח יחיד</a:t>
            </a:r>
            <a:endParaRPr lang="en-US" smtClean="0"/>
          </a:p>
          <a:p>
            <a:pPr lvl="1"/>
            <a:r>
              <a:rPr lang="en-US" smtClean="0"/>
              <a:t>multimap</a:t>
            </a:r>
            <a:r>
              <a:rPr lang="he-IL" smtClean="0"/>
              <a:t> – כנ"ל, אבל לכל </a:t>
            </a:r>
            <a:r>
              <a:rPr lang="en-US" smtClean="0"/>
              <a:t>key</a:t>
            </a:r>
            <a:r>
              <a:rPr lang="he-IL" smtClean="0"/>
              <a:t> יכולים להיות כמה מפתחות</a:t>
            </a:r>
            <a:endParaRPr lang="en-US" smtClean="0"/>
          </a:p>
          <a:p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EA0B65-7E64-4877-9A5A-12842E6F9A3A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for_each</a:t>
            </a:r>
            <a:endParaRPr lang="he-IL" smtClean="0"/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990600"/>
            <a:ext cx="8534400" cy="51054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fr-FR" sz="1500" b="1" dirty="0" err="1" smtClean="0">
                <a:latin typeface="Consolas" pitchFamily="49" charset="0"/>
              </a:rPr>
              <a:t>void</a:t>
            </a:r>
            <a:r>
              <a:rPr lang="fr-FR" sz="1500" b="1" dirty="0" smtClean="0">
                <a:latin typeface="Consolas" pitchFamily="49" charset="0"/>
              </a:rPr>
              <a:t> </a:t>
            </a:r>
            <a:r>
              <a:rPr lang="fr-FR" sz="1500" b="1" dirty="0" err="1" smtClean="0">
                <a:latin typeface="Consolas" pitchFamily="49" charset="0"/>
              </a:rPr>
              <a:t>print</a:t>
            </a:r>
            <a:r>
              <a:rPr lang="fr-FR" sz="1500" b="1" dirty="0" smtClean="0">
                <a:latin typeface="Consolas" pitchFamily="49" charset="0"/>
              </a:rPr>
              <a:t>(</a:t>
            </a:r>
            <a:r>
              <a:rPr lang="fr-FR" sz="1500" b="1" dirty="0" err="1" smtClean="0">
                <a:latin typeface="Consolas" pitchFamily="49" charset="0"/>
              </a:rPr>
              <a:t>int</a:t>
            </a:r>
            <a:r>
              <a:rPr lang="fr-FR" sz="1500" b="1" dirty="0" smtClean="0">
                <a:latin typeface="Consolas" pitchFamily="49" charset="0"/>
              </a:rPr>
              <a:t> </a:t>
            </a:r>
            <a:r>
              <a:rPr lang="fr-FR" sz="1500" b="1" dirty="0" err="1" smtClean="0">
                <a:latin typeface="Consolas" pitchFamily="49" charset="0"/>
              </a:rPr>
              <a:t>num</a:t>
            </a:r>
            <a:r>
              <a:rPr lang="fr-FR" sz="1500" b="1" dirty="0" smtClean="0">
                <a:latin typeface="Consolas" pitchFamily="49" charset="0"/>
              </a:rPr>
              <a:t>) {cout &lt;&lt; </a:t>
            </a:r>
            <a:r>
              <a:rPr lang="fr-FR" sz="1500" b="1" dirty="0" err="1" smtClean="0">
                <a:latin typeface="Consolas" pitchFamily="49" charset="0"/>
              </a:rPr>
              <a:t>num</a:t>
            </a:r>
            <a:r>
              <a:rPr lang="fr-FR" sz="1500" b="1" dirty="0" smtClean="0">
                <a:latin typeface="Consolas" pitchFamily="49" charset="0"/>
              </a:rPr>
              <a:t> &lt;&lt; " ";}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fr-FR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err="1" smtClean="0">
                <a:latin typeface="Consolas" pitchFamily="49" charset="0"/>
              </a:rPr>
              <a:t>for_each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print);    </a:t>
            </a:r>
            <a:r>
              <a:rPr lang="en-US" sz="1500" b="1" dirty="0" smtClean="0">
                <a:solidFill>
                  <a:srgbClr val="009900"/>
                </a:solidFill>
                <a:latin typeface="Consolas" pitchFamily="49" charset="0"/>
              </a:rPr>
              <a:t> // 4 2 7 4 2 5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72C2FF-4F38-4623-9659-3A15219D358A}" type="slidenum">
              <a:rPr lang="he-IL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429000"/>
            <a:ext cx="457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איטרטור </a:t>
            </a:r>
            <a:r>
              <a:rPr lang="en-US" b="1" dirty="0"/>
              <a:t>begin</a:t>
            </a:r>
            <a:r>
              <a:rPr lang="he-IL" b="1" dirty="0"/>
              <a:t> , איטרטור </a:t>
            </a:r>
            <a:r>
              <a:rPr lang="en-US" b="1" dirty="0"/>
              <a:t>end</a:t>
            </a:r>
            <a:r>
              <a:rPr lang="he-IL" b="1" dirty="0"/>
              <a:t> ושם של פונקציה המקבלת </a:t>
            </a:r>
            <a:r>
              <a:rPr lang="en-US" b="1" dirty="0"/>
              <a:t>T</a:t>
            </a:r>
            <a:r>
              <a:rPr lang="he-IL" b="1" dirty="0"/>
              <a:t> ושאינה מחזירה דבר.  </a:t>
            </a:r>
            <a:r>
              <a:rPr lang="en-US" b="1" dirty="0" err="1"/>
              <a:t>for_each</a:t>
            </a:r>
            <a:r>
              <a:rPr lang="he-IL" b="1" dirty="0"/>
              <a:t> מפעילה את הפונקציה שהתקבלה על כל אחד מאיברי הטווח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</a:t>
            </a:r>
            <a:endParaRPr lang="he-IL" smtClean="0"/>
          </a:p>
        </p:txBody>
      </p:sp>
      <p:sp>
        <p:nvSpPr>
          <p:cNvPr id="563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pt-BR" sz="1500" b="1" dirty="0" smtClean="0">
                <a:latin typeface="Consolas" pitchFamily="49" charset="0"/>
              </a:rPr>
              <a:t>int square(int num) {return num*num;}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std::list&lt;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   </a:t>
            </a:r>
            <a:r>
              <a:rPr lang="en-US" sz="1500" dirty="0" err="1" smtClean="0">
                <a:latin typeface="Consolas" pitchFamily="49" charset="0"/>
              </a:rPr>
              <a:t>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   std::vector&lt;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 </a:t>
            </a:r>
            <a:r>
              <a:rPr lang="en-US" sz="1500" dirty="0" err="1" smtClean="0">
                <a:latin typeface="Consolas" pitchFamily="49" charset="0"/>
              </a:rPr>
              <a:t>intArr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1500" dirty="0" smtClean="0">
                <a:latin typeface="Consolas" pitchFamily="49" charset="0"/>
              </a:rPr>
              <a:t>    for (int i=1; i&lt;=5; ++i)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he-IL" sz="1500" dirty="0" smtClean="0">
                <a:latin typeface="Consolas" pitchFamily="49" charset="0"/>
              </a:rPr>
              <a:t>   </a:t>
            </a:r>
            <a:r>
              <a:rPr lang="en-US" sz="1500" dirty="0" err="1" smtClean="0">
                <a:latin typeface="Consolas" pitchFamily="49" charset="0"/>
              </a:rPr>
              <a:t>intList.push_back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i</a:t>
            </a:r>
            <a:r>
              <a:rPr lang="en-US" sz="1500" dirty="0" smtClean="0">
                <a:latin typeface="Consolas" pitchFamily="49" charset="0"/>
              </a:rPr>
              <a:t>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 </a:t>
            </a:r>
            <a:endParaRPr lang="en-US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std::transform (</a:t>
            </a:r>
            <a:r>
              <a:rPr lang="en-US" sz="1500" b="1" dirty="0" err="1" smtClean="0">
                <a:latin typeface="Consolas" pitchFamily="49" charset="0"/>
              </a:rPr>
              <a:t>intList.begin</a:t>
            </a:r>
            <a:r>
              <a:rPr lang="en-US" sz="1500" b="1" dirty="0" smtClean="0">
                <a:latin typeface="Consolas" pitchFamily="49" charset="0"/>
              </a:rPr>
              <a:t>(),  </a:t>
            </a:r>
            <a:r>
              <a:rPr lang="en-US" sz="1500" b="1" dirty="0" err="1" smtClean="0">
                <a:latin typeface="Consolas" pitchFamily="49" charset="0"/>
              </a:rPr>
              <a:t>intList.end</a:t>
            </a:r>
            <a:r>
              <a:rPr lang="en-US" sz="1500" b="1" dirty="0" smtClean="0">
                <a:latin typeface="Consolas" pitchFamily="49" charset="0"/>
              </a:rPr>
              <a:t>(),   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std::</a:t>
            </a:r>
            <a:r>
              <a:rPr lang="en-US" sz="1500" b="1" dirty="0" err="1" smtClean="0">
                <a:latin typeface="Consolas" pitchFamily="49" charset="0"/>
              </a:rPr>
              <a:t>back_inserter</a:t>
            </a:r>
            <a:r>
              <a:rPr lang="en-US" sz="1500" b="1" dirty="0" smtClean="0">
                <a:latin typeface="Consolas" pitchFamily="49" charset="0"/>
              </a:rPr>
              <a:t>(</a:t>
            </a:r>
            <a:r>
              <a:rPr lang="en-US" sz="1500" b="1" dirty="0" err="1" smtClean="0">
                <a:latin typeface="Consolas" pitchFamily="49" charset="0"/>
              </a:rPr>
              <a:t>intArr</a:t>
            </a:r>
            <a:r>
              <a:rPr lang="en-US" sz="1500" b="1" dirty="0" smtClean="0">
                <a:latin typeface="Consolas" pitchFamily="49" charset="0"/>
              </a:rPr>
              <a:t>),    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               square);  </a:t>
            </a:r>
            <a:r>
              <a:rPr lang="en-US" sz="1500" dirty="0" smtClean="0">
                <a:latin typeface="Consolas" pitchFamily="49" charset="0"/>
              </a:rPr>
              <a:t>                    		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}</a:t>
            </a: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DA17A5-4406-4C16-B59B-21CA39E4A098}" type="slidenum">
              <a:rPr lang="he-IL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86200"/>
            <a:ext cx="266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intList</a:t>
            </a:r>
            <a:r>
              <a:rPr lang="en-US" b="1" dirty="0">
                <a:solidFill>
                  <a:srgbClr val="009900"/>
                </a:solidFill>
              </a:rPr>
              <a:t>: 1 2 3 4 5</a:t>
            </a:r>
          </a:p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</a:t>
            </a:r>
            <a:r>
              <a:rPr lang="en-US" b="1" dirty="0">
                <a:solidFill>
                  <a:srgbClr val="009900"/>
                </a:solidFill>
              </a:rPr>
              <a:t> </a:t>
            </a:r>
            <a:r>
              <a:rPr lang="en-US" b="1" dirty="0" err="1">
                <a:solidFill>
                  <a:srgbClr val="009900"/>
                </a:solidFill>
              </a:rPr>
              <a:t>arr</a:t>
            </a:r>
            <a:r>
              <a:rPr lang="en-US" b="1" dirty="0">
                <a:solidFill>
                  <a:srgbClr val="009900"/>
                </a:solidFill>
              </a:rPr>
              <a:t>: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5486400"/>
            <a:ext cx="2438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intList</a:t>
            </a:r>
            <a:r>
              <a:rPr lang="en-US" b="1" dirty="0">
                <a:solidFill>
                  <a:srgbClr val="009900"/>
                </a:solidFill>
              </a:rPr>
              <a:t>: 1 2 3 4 5</a:t>
            </a:r>
          </a:p>
          <a:p>
            <a:pPr algn="l" rtl="0"/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int</a:t>
            </a:r>
            <a:r>
              <a:rPr lang="en-US" b="1" dirty="0">
                <a:solidFill>
                  <a:srgbClr val="009900"/>
                </a:solidFill>
              </a:rPr>
              <a:t> </a:t>
            </a:r>
            <a:r>
              <a:rPr lang="en-US" b="1" dirty="0" err="1">
                <a:solidFill>
                  <a:srgbClr val="009900"/>
                </a:solidFill>
              </a:rPr>
              <a:t>arr</a:t>
            </a:r>
            <a:r>
              <a:rPr lang="en-US" b="1" dirty="0">
                <a:solidFill>
                  <a:srgbClr val="009900"/>
                </a:solidFill>
              </a:rPr>
              <a:t>: 1 4 9 16 25</a:t>
            </a:r>
            <a:endParaRPr lang="he-IL" b="1" dirty="0">
              <a:solidFill>
                <a:srgbClr val="0099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1524000"/>
            <a:ext cx="4267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שולחת כל איבר בטווח לפונקציה המבוקשת, ואת התוצאה מוסיפה לאוסף השני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477000" y="4267200"/>
            <a:ext cx="2438400" cy="381000"/>
          </a:xfrm>
          <a:prstGeom prst="wedgeRectCallout">
            <a:avLst>
              <a:gd name="adj1" fmla="val -132605"/>
              <a:gd name="adj2" fmla="val 108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טווח איברים עליו נעבוד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400800" y="4953000"/>
            <a:ext cx="2514600" cy="533400"/>
          </a:xfrm>
          <a:prstGeom prst="wedgeRectCallout">
            <a:avLst>
              <a:gd name="adj1" fmla="val -80164"/>
              <a:gd name="adj2" fmla="val -1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האוסף אליו נוסיף את </a:t>
            </a:r>
            <a:r>
              <a:rPr lang="he-IL" b="1" dirty="0" smtClean="0"/>
              <a:t>התוצאה ומיקום ההוספה</a:t>
            </a:r>
            <a:endParaRPr lang="he-IL" b="1" dirty="0"/>
          </a:p>
        </p:txBody>
      </p:sp>
      <p:sp>
        <p:nvSpPr>
          <p:cNvPr id="13" name="Rectangular Callout 12"/>
          <p:cNvSpPr/>
          <p:nvPr/>
        </p:nvSpPr>
        <p:spPr>
          <a:xfrm>
            <a:off x="914400" y="5562600"/>
            <a:ext cx="1981200" cy="304800"/>
          </a:xfrm>
          <a:prstGeom prst="wedgeRectCallout">
            <a:avLst>
              <a:gd name="adj1" fmla="val 44119"/>
              <a:gd name="adj2" fmla="val -9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לחישוב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</a:t>
            </a:r>
            <a:endParaRPr lang="he-IL" smtClean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685800"/>
            <a:ext cx="85344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copy(</a:t>
            </a:r>
            <a:r>
              <a:rPr lang="en-US" sz="1500" dirty="0" err="1" smtClean="0">
                <a:latin typeface="Consolas" pitchFamily="49" charset="0"/>
              </a:rPr>
              <a:t>numbers.begin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back_inserter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copy(</a:t>
            </a:r>
            <a:r>
              <a:rPr lang="en-US" sz="1500" dirty="0" err="1" smtClean="0">
                <a:latin typeface="Consolas" pitchFamily="49" charset="0"/>
              </a:rPr>
              <a:t>numbers.begin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numbers.end</a:t>
            </a:r>
            <a:r>
              <a:rPr lang="en-US" sz="1500" dirty="0" smtClean="0">
                <a:latin typeface="Consolas" pitchFamily="49" charset="0"/>
              </a:rPr>
              <a:t>(), </a:t>
            </a:r>
            <a:r>
              <a:rPr lang="en-US" sz="1500" dirty="0" err="1" smtClean="0">
                <a:latin typeface="Consolas" pitchFamily="49" charset="0"/>
              </a:rPr>
              <a:t>front_inserter</a:t>
            </a:r>
            <a:r>
              <a:rPr lang="en-US" sz="1500" dirty="0" smtClean="0">
                <a:latin typeface="Consolas" pitchFamily="49" charset="0"/>
              </a:rPr>
              <a:t>(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C09270-74B9-45C4-8D41-0BCDC51E7B4D}" type="slidenum">
              <a:rPr lang="he-IL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1600200"/>
            <a:ext cx="4114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הפונקציה מקבלת טווח איטרטורים </a:t>
            </a:r>
            <a:r>
              <a:rPr lang="he-IL" b="1" dirty="0" smtClean="0"/>
              <a:t>וסדר הוספה </a:t>
            </a:r>
            <a:r>
              <a:rPr lang="he-IL" b="1" dirty="0"/>
              <a:t>לאוסף אחר (</a:t>
            </a:r>
            <a:r>
              <a:rPr lang="en-US" b="1" dirty="0"/>
              <a:t>front/back</a:t>
            </a:r>
            <a:r>
              <a:rPr lang="he-IL" b="1" dirty="0"/>
              <a:t>) ומוסיפה את כל האיברים בטווח לאוסף האחר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5200" y="5562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backIntList</a:t>
            </a:r>
            <a:r>
              <a:rPr lang="en-US" b="1" dirty="0">
                <a:solidFill>
                  <a:srgbClr val="009900"/>
                </a:solidFill>
              </a:rPr>
              <a:t>: 4 2 7 4 2 5</a:t>
            </a:r>
          </a:p>
          <a:p>
            <a:r>
              <a:rPr lang="en-US" b="1" dirty="0">
                <a:solidFill>
                  <a:srgbClr val="009900"/>
                </a:solidFill>
              </a:rPr>
              <a:t>// </a:t>
            </a:r>
            <a:r>
              <a:rPr lang="en-US" b="1" dirty="0" err="1">
                <a:solidFill>
                  <a:srgbClr val="009900"/>
                </a:solidFill>
              </a:rPr>
              <a:t>frontIntList</a:t>
            </a:r>
            <a:r>
              <a:rPr lang="en-US" b="1" dirty="0">
                <a:solidFill>
                  <a:srgbClr val="009900"/>
                </a:solidFill>
              </a:rPr>
              <a:t>: 5 2 4 7 2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copy</a:t>
            </a:r>
            <a:r>
              <a:rPr lang="he-IL" smtClean="0"/>
              <a:t> לצורך הדפסה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838200"/>
            <a:ext cx="8991600" cy="5029200"/>
          </a:xfrm>
        </p:spPr>
        <p:txBody>
          <a:bodyPr/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</a:t>
            </a:r>
            <a:r>
              <a:rPr lang="en-US" sz="1500" dirty="0" err="1" smtClean="0">
                <a:latin typeface="Consolas" pitchFamily="49" charset="0"/>
              </a:rPr>
              <a:t>iostream</a:t>
            </a:r>
            <a:r>
              <a:rPr lang="en-US" sz="1500" dirty="0" smtClean="0">
                <a:latin typeface="Consolas" pitchFamily="49" charset="0"/>
              </a:rPr>
              <a:t>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using namespace std;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&lt;algorithm&gt;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&lt;vector&gt;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#include &lt;list&gt;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 main()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{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vector&lt;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list&lt;</a:t>
            </a:r>
            <a:r>
              <a:rPr lang="en-US" sz="1500" dirty="0" err="1" smtClean="0">
                <a:latin typeface="Consolas" pitchFamily="49" charset="0"/>
              </a:rPr>
              <a:t>int</a:t>
            </a:r>
            <a:r>
              <a:rPr lang="en-US" sz="1500" dirty="0" smtClean="0">
                <a:latin typeface="Consolas" pitchFamily="49" charset="0"/>
              </a:rPr>
              <a:t>&gt; </a:t>
            </a:r>
            <a:r>
              <a:rPr lang="en-US" sz="1500" dirty="0" err="1" smtClean="0">
                <a:latin typeface="Consolas" pitchFamily="49" charset="0"/>
              </a:rPr>
              <a:t>frontIntList</a:t>
            </a:r>
            <a:r>
              <a:rPr lang="en-US" sz="1500" dirty="0" smtClean="0">
                <a:latin typeface="Consolas" pitchFamily="49" charset="0"/>
              </a:rPr>
              <a:t>, </a:t>
            </a:r>
            <a:r>
              <a:rPr lang="en-US" sz="1500" dirty="0" err="1" smtClean="0">
                <a:latin typeface="Consolas" pitchFamily="49" charset="0"/>
              </a:rPr>
              <a:t>backIntList</a:t>
            </a:r>
            <a:r>
              <a:rPr lang="en-US" sz="1500" dirty="0" smtClean="0">
                <a:latin typeface="Consolas" pitchFamily="49" charset="0"/>
              </a:rPr>
              <a:t>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(7);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(4);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dirty="0" err="1" smtClean="0">
                <a:latin typeface="Consolas" pitchFamily="49" charset="0"/>
              </a:rPr>
              <a:t>numbers.push_back</a:t>
            </a:r>
            <a:r>
              <a:rPr lang="en-US" sz="1500" dirty="0" smtClean="0">
                <a:latin typeface="Consolas" pitchFamily="49" charset="0"/>
              </a:rPr>
              <a:t>(5);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 </a:t>
            </a:r>
            <a:endParaRPr lang="he-IL" sz="1500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dirty="0" smtClean="0">
                <a:latin typeface="Consolas" pitchFamily="49" charset="0"/>
              </a:rPr>
              <a:t>	</a:t>
            </a:r>
            <a:r>
              <a:rPr lang="en-US" sz="1500" b="1" dirty="0" smtClean="0">
                <a:latin typeface="Consolas" pitchFamily="49" charset="0"/>
              </a:rPr>
              <a:t>copy(</a:t>
            </a:r>
            <a:r>
              <a:rPr lang="en-US" sz="1500" b="1" dirty="0" err="1" smtClean="0">
                <a:latin typeface="Consolas" pitchFamily="49" charset="0"/>
              </a:rPr>
              <a:t>numbers.begin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numbers.end</a:t>
            </a:r>
            <a:r>
              <a:rPr lang="en-US" sz="1500" b="1" dirty="0" smtClean="0">
                <a:latin typeface="Consolas" pitchFamily="49" charset="0"/>
              </a:rPr>
              <a:t>(), </a:t>
            </a:r>
            <a:r>
              <a:rPr lang="en-US" sz="1500" b="1" dirty="0" err="1" smtClean="0">
                <a:latin typeface="Consolas" pitchFamily="49" charset="0"/>
              </a:rPr>
              <a:t>ostream_iterator</a:t>
            </a:r>
            <a:r>
              <a:rPr lang="en-US" sz="1500" b="1" dirty="0" smtClean="0">
                <a:latin typeface="Consolas" pitchFamily="49" charset="0"/>
              </a:rPr>
              <a:t>&lt;</a:t>
            </a:r>
            <a:r>
              <a:rPr lang="en-US" sz="1500" b="1" dirty="0" err="1" smtClean="0">
                <a:latin typeface="Consolas" pitchFamily="49" charset="0"/>
              </a:rPr>
              <a:t>int</a:t>
            </a:r>
            <a:r>
              <a:rPr lang="en-US" sz="1500" b="1" dirty="0" smtClean="0">
                <a:latin typeface="Consolas" pitchFamily="49" charset="0"/>
              </a:rPr>
              <a:t>&gt;(</a:t>
            </a:r>
            <a:r>
              <a:rPr lang="en-US" sz="1500" b="1" dirty="0" err="1" smtClean="0">
                <a:latin typeface="Consolas" pitchFamily="49" charset="0"/>
              </a:rPr>
              <a:t>cout</a:t>
            </a:r>
            <a:r>
              <a:rPr lang="en-US" sz="1500" b="1" dirty="0" smtClean="0">
                <a:latin typeface="Consolas" pitchFamily="49" charset="0"/>
              </a:rPr>
              <a:t>, "_"));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500" b="1" dirty="0" smtClean="0">
                <a:latin typeface="Consolas" pitchFamily="49" charset="0"/>
              </a:rPr>
              <a:t>     </a:t>
            </a:r>
            <a:r>
              <a:rPr lang="he-IL" sz="1500" b="1" dirty="0" smtClean="0">
                <a:latin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</a:rPr>
              <a:t>printf</a:t>
            </a:r>
            <a:r>
              <a:rPr lang="en-US" sz="1500" dirty="0" smtClean="0">
                <a:latin typeface="Consolas" pitchFamily="49" charset="0"/>
              </a:rPr>
              <a:t>(“\n”);</a:t>
            </a:r>
            <a:endParaRPr lang="en-US" sz="1500" b="1" dirty="0" smtClean="0">
              <a:latin typeface="Consolas" pitchFamily="49" charset="0"/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500" dirty="0" smtClean="0">
                <a:latin typeface="Consolas" pitchFamily="49" charset="0"/>
              </a:rPr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500" dirty="0" smtClean="0">
              <a:latin typeface="Consolas" pitchFamily="49" charset="0"/>
            </a:endParaRP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EACDE7-BDEB-4057-A73B-DA9B782E24E3}" type="slidenum">
              <a:rPr lang="he-IL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800600" y="4419600"/>
            <a:ext cx="4114800" cy="685800"/>
          </a:xfrm>
          <a:prstGeom prst="wedgeRectCallout">
            <a:avLst>
              <a:gd name="adj1" fmla="val -42174"/>
              <a:gd name="adj2" fmla="val 7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 err="1"/>
              <a:t>ostream_inserter</a:t>
            </a:r>
            <a:r>
              <a:rPr lang="he-IL" b="1" dirty="0"/>
              <a:t> כותב איברים מטיפוס </a:t>
            </a:r>
            <a:r>
              <a:rPr lang="en-US" b="1" dirty="0"/>
              <a:t>T</a:t>
            </a:r>
            <a:r>
              <a:rPr lang="he-IL" b="1" dirty="0"/>
              <a:t> למסך, עם מפריד '_' בין האיברים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19800"/>
            <a:ext cx="4206784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6596301" cy="632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304800"/>
            <a:ext cx="3352800" cy="609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המחלקה </a:t>
            </a:r>
            <a:r>
              <a:rPr lang="en-US" dirty="0" smtClean="0"/>
              <a:t>string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5800" y="762000"/>
            <a:ext cx="1066800" cy="152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05" y="678236"/>
            <a:ext cx="2383790" cy="2815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85800" y="1524000"/>
            <a:ext cx="3962400" cy="76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5800" y="1743075"/>
            <a:ext cx="6019800" cy="76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" y="1990725"/>
            <a:ext cx="2917150" cy="6667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71512" y="2514600"/>
            <a:ext cx="4662488" cy="17287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38200" y="2514600"/>
            <a:ext cx="4495800" cy="13716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1512" y="4700588"/>
            <a:ext cx="4662488" cy="3333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267200"/>
            <a:ext cx="5893762" cy="319089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838200" y="4953000"/>
            <a:ext cx="4357688" cy="1295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0088" y="4953000"/>
            <a:ext cx="4160163" cy="890588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795" y="4875259"/>
            <a:ext cx="4298316" cy="122004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41" y="6115829"/>
            <a:ext cx="6119001" cy="3378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079953"/>
            <a:ext cx="4204456" cy="3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r>
              <a:rPr lang="he-IL" sz="3200" dirty="0" smtClean="0"/>
              <a:t>סקירת ה- </a:t>
            </a:r>
            <a:r>
              <a:rPr lang="en-US" sz="3200" dirty="0" smtClean="0"/>
              <a:t>STL</a:t>
            </a:r>
            <a:endParaRPr lang="he-IL" sz="3200" dirty="0" smtClean="0"/>
          </a:p>
          <a:p>
            <a:r>
              <a:rPr lang="he-IL" sz="3200" dirty="0" smtClean="0"/>
              <a:t>סוגים של </a:t>
            </a:r>
            <a:r>
              <a:rPr lang="en-US" sz="3200" dirty="0" err="1" smtClean="0"/>
              <a:t>conatiner</a:t>
            </a:r>
            <a:r>
              <a:rPr lang="he-IL" sz="3200" dirty="0" smtClean="0"/>
              <a:t>'ים</a:t>
            </a:r>
          </a:p>
          <a:p>
            <a:r>
              <a:rPr lang="he-IL" sz="3200" dirty="0" smtClean="0"/>
              <a:t>איטרטור</a:t>
            </a:r>
          </a:p>
          <a:p>
            <a:r>
              <a:rPr lang="en-US" sz="3200" dirty="0" smtClean="0"/>
              <a:t>Object Functions</a:t>
            </a:r>
            <a:endParaRPr lang="he-IL" sz="3200" dirty="0" smtClean="0"/>
          </a:p>
          <a:p>
            <a:r>
              <a:rPr lang="he-IL" sz="3200" dirty="0" smtClean="0"/>
              <a:t>אלגוריתמים</a:t>
            </a:r>
          </a:p>
          <a:p>
            <a:r>
              <a:rPr lang="he-IL" sz="3200" dirty="0" smtClean="0"/>
              <a:t>המחלקה </a:t>
            </a:r>
            <a:r>
              <a:rPr lang="en-US" sz="3200" dirty="0" smtClean="0"/>
              <a:t>string</a:t>
            </a:r>
            <a:endParaRPr lang="he-IL" sz="32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sz="2800" dirty="0" smtClean="0"/>
          </a:p>
        </p:txBody>
      </p:sp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704486-B862-4F88-8D39-E59E675F231D}" type="slidenum">
              <a:rPr lang="he-IL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Sequences Container</a:t>
            </a:r>
            <a:endParaRPr lang="he-IL" smtClean="0"/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75A2A-C5F1-4F5D-B49F-A092D2D6B0F9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 Container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52400" y="1066800"/>
            <a:ext cx="9144000" cy="5029200"/>
          </a:xfrm>
        </p:spPr>
        <p:txBody>
          <a:bodyPr/>
          <a:lstStyle/>
          <a:p>
            <a:r>
              <a:rPr lang="he-IL" smtClean="0"/>
              <a:t>לכולם יש את המתודות הבאות (ועוד):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90CA53-D9ED-4D84-B8A5-8E1A82DFBA9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32002"/>
              </p:ext>
            </p:extLst>
          </p:nvPr>
        </p:nvGraphicFramePr>
        <p:xfrm>
          <a:off x="278296" y="1676400"/>
          <a:ext cx="8637104" cy="4719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51530"/>
                <a:gridCol w="528557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push_back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(const T&amp;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val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מקבלת ערך ומוסיפה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="1" baseline="0" dirty="0" smtClean="0"/>
                        <a:t> </a:t>
                      </a:r>
                      <a:r>
                        <a:rPr lang="he-IL" sz="1800" baseline="0" dirty="0" smtClean="0"/>
                        <a:t>שלו </a:t>
                      </a:r>
                      <a:r>
                        <a:rPr lang="he-IL" sz="1800" dirty="0" smtClean="0"/>
                        <a:t>לסוף האוסף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bool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empty()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אמת אם באוסף אין איברים, שקר אחרת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T front()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aseline="0" dirty="0" smtClean="0"/>
                        <a:t> של האיבר הראשון באוסף. עף אם האוסף ריק.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</a:t>
                      </a:r>
                      <a:r>
                        <a:rPr lang="en-US" sz="1600" baseline="0" dirty="0" smtClean="0">
                          <a:latin typeface="Consolas" pitchFamily="49" charset="0"/>
                        </a:rPr>
                        <a:t> clear()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מרוקנת את כל איברי האוסף. עוברת</a:t>
                      </a:r>
                      <a:r>
                        <a:rPr lang="he-IL" sz="1800" baseline="0" dirty="0" smtClean="0"/>
                        <a:t> ב- </a:t>
                      </a:r>
                      <a:r>
                        <a:rPr lang="en-US" sz="1800" baseline="0" dirty="0" err="1" smtClean="0"/>
                        <a:t>d’tor</a:t>
                      </a:r>
                      <a:r>
                        <a:rPr lang="he-IL" sz="1800" baseline="0" dirty="0" smtClean="0"/>
                        <a:t> של כל איבר. יש לשים לב שאם האיברים הם מצביעים, אינה משחררת אותם.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pop_back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מורידה מהאוסף את האיבר האחרון, ומשחררת אותו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int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size()</a:t>
                      </a:r>
                      <a:r>
                        <a:rPr lang="en-US" sz="1600" baseline="0" dirty="0" smtClean="0">
                          <a:latin typeface="Consolas" pitchFamily="49" charset="0"/>
                        </a:rPr>
                        <a:t> const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את</a:t>
                      </a:r>
                      <a:r>
                        <a:rPr lang="he-IL" sz="1800" baseline="0" dirty="0" smtClean="0"/>
                        <a:t> כמות האיברים באוסף (גודל לוגי)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operator=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מימוש אופרטור השמה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operator==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פונקציית </a:t>
                      </a:r>
                      <a:r>
                        <a:rPr lang="en-US" sz="1800" dirty="0" smtClean="0"/>
                        <a:t>friend</a:t>
                      </a:r>
                      <a:r>
                        <a:rPr lang="he-IL" sz="1800" dirty="0" smtClean="0"/>
                        <a:t> הבודקת האם איברי</a:t>
                      </a:r>
                      <a:r>
                        <a:rPr lang="he-IL" sz="1800" baseline="0" dirty="0" smtClean="0"/>
                        <a:t> האוסף זהים (גם בסדר הופעתם, כמובן בודקת האם האוספים בעלי גודל זהה)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 Container</a:t>
            </a:r>
            <a:r>
              <a:rPr lang="he-IL" smtClean="0"/>
              <a:t>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52400" y="1066800"/>
            <a:ext cx="9144000" cy="5029200"/>
          </a:xfrm>
        </p:spPr>
        <p:txBody>
          <a:bodyPr/>
          <a:lstStyle/>
          <a:p>
            <a:r>
              <a:rPr lang="he-IL" smtClean="0"/>
              <a:t>ל- </a:t>
            </a:r>
            <a:r>
              <a:rPr lang="en-US" smtClean="0"/>
              <a:t>list</a:t>
            </a:r>
            <a:r>
              <a:rPr lang="he-IL" smtClean="0"/>
              <a:t> יש גם את המתודות הבאות: 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ל- </a:t>
            </a:r>
            <a:r>
              <a:rPr lang="en-US" smtClean="0"/>
              <a:t>vector</a:t>
            </a:r>
            <a:r>
              <a:rPr lang="he-IL" smtClean="0"/>
              <a:t> יש גם את המתודות:</a:t>
            </a:r>
          </a:p>
          <a:p>
            <a:pPr lvl="1"/>
            <a:endParaRPr lang="he-IL" smtClean="0"/>
          </a:p>
          <a:p>
            <a:endParaRPr lang="he-IL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A4869C-EFC5-4A79-BCD3-E4C3867BFA97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0314" y="3962400"/>
          <a:ext cx="8516036" cy="1407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2336"/>
                <a:gridCol w="5623700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1" eaLnBrk="1" latinLnBrk="0" hangingPunct="1"/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capacity() const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מחזירה את הגודל הפיזי של</a:t>
                      </a:r>
                      <a:r>
                        <a:rPr lang="he-IL" sz="1800" baseline="0" dirty="0" smtClean="0"/>
                        <a:t> המערך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rtl="1" eaLnBrk="1" latinLnBrk="0" hangingPunct="1"/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void reserve(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n)</a:t>
                      </a:r>
                      <a:r>
                        <a:rPr kumimoji="0" lang="he-IL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במידה</a:t>
                      </a:r>
                      <a:r>
                        <a:rPr lang="he-IL" sz="1800" baseline="0" dirty="0" smtClean="0"/>
                        <a:t> ו- </a:t>
                      </a:r>
                      <a:r>
                        <a:rPr lang="en-US" sz="1800" baseline="0" dirty="0" smtClean="0"/>
                        <a:t>capacity &lt; n</a:t>
                      </a:r>
                      <a:r>
                        <a:rPr lang="he-IL" sz="1800" baseline="0" dirty="0" smtClean="0"/>
                        <a:t> מגדילה את </a:t>
                      </a:r>
                      <a:r>
                        <a:rPr lang="en-US" sz="1800" baseline="0" dirty="0" smtClean="0"/>
                        <a:t>capacity</a:t>
                      </a:r>
                      <a:r>
                        <a:rPr lang="he-IL" sz="1800" baseline="0" dirty="0" smtClean="0"/>
                        <a:t> בהתאם. משמש לצרכי יעילות.</a:t>
                      </a:r>
                      <a:endParaRPr lang="he-IL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676400"/>
          <a:ext cx="8535988" cy="1137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62655"/>
                <a:gridCol w="5073333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push_front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(const T&amp;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val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מקבלת ערך ומוסיפה </a:t>
                      </a:r>
                      <a:r>
                        <a:rPr lang="he-IL" sz="1800" b="1" dirty="0" smtClean="0"/>
                        <a:t>העתק</a:t>
                      </a:r>
                      <a:r>
                        <a:rPr lang="he-IL" sz="1800" baseline="0" dirty="0" smtClean="0"/>
                        <a:t> שלו </a:t>
                      </a:r>
                      <a:r>
                        <a:rPr lang="he-IL" sz="1800" dirty="0" smtClean="0"/>
                        <a:t>לתחילת האוסף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void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pop_front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()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מורידה מהאוסף את האיבר הראשון, ומשחררת אותו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 </a:t>
            </a:r>
            <a:r>
              <a:rPr lang="en-US" smtClean="0"/>
              <a:t>Sequences Container</a:t>
            </a:r>
            <a:r>
              <a:rPr lang="he-IL" smtClean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r>
              <a:rPr lang="he-IL" dirty="0" smtClean="0"/>
              <a:t>לכולם יש את המתודות הבאות (ועוד):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איטרטורים: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FE74D7-FEAA-439B-AFBD-6F8F74DC40DD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1486" y="1697038"/>
          <a:ext cx="8442464" cy="2565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81010"/>
                <a:gridCol w="4661454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insert(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pos, 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               const T&amp;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הוספת הערך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en-US" sz="1800" baseline="0" dirty="0" err="1" smtClean="0"/>
                        <a:t>val</a:t>
                      </a:r>
                      <a:r>
                        <a:rPr lang="he-IL" sz="1800" baseline="0" dirty="0" smtClean="0"/>
                        <a:t> </a:t>
                      </a:r>
                      <a:r>
                        <a:rPr lang="he-IL" sz="1800" dirty="0" smtClean="0"/>
                        <a:t>לפני האיבר</a:t>
                      </a:r>
                      <a:r>
                        <a:rPr lang="he-IL" sz="1800" baseline="0" dirty="0" smtClean="0"/>
                        <a:t> במיקום </a:t>
                      </a:r>
                      <a:r>
                        <a:rPr lang="en-US" sz="1800" baseline="0" dirty="0" smtClean="0"/>
                        <a:t>pos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void insert(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pos,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n,</a:t>
                      </a: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           const T&amp; 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הוספת </a:t>
                      </a:r>
                      <a:r>
                        <a:rPr lang="en-US" sz="1800" dirty="0" smtClean="0"/>
                        <a:t>n</a:t>
                      </a:r>
                      <a:r>
                        <a:rPr lang="he-IL" sz="1800" dirty="0" smtClean="0"/>
                        <a:t> ערכים </a:t>
                      </a:r>
                      <a:r>
                        <a:rPr lang="en-US" sz="1800" dirty="0" err="1" smtClean="0"/>
                        <a:t>val</a:t>
                      </a:r>
                      <a:r>
                        <a:rPr lang="he-IL" sz="1800" baseline="0" dirty="0" smtClean="0"/>
                        <a:t> לפני האיבר במיקום </a:t>
                      </a:r>
                      <a:r>
                        <a:rPr lang="en-US" sz="1800" baseline="0" dirty="0" smtClean="0"/>
                        <a:t>pos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erase(</a:t>
                      </a: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pos) </a:t>
                      </a:r>
                      <a:endParaRPr kumimoji="0" lang="he-IL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מסירה את האיבר במיקום </a:t>
                      </a:r>
                      <a:r>
                        <a:rPr lang="en-US" sz="1800" dirty="0" smtClean="0"/>
                        <a:t>pos</a:t>
                      </a:r>
                      <a:r>
                        <a:rPr lang="he-IL" sz="1800" dirty="0" smtClean="0"/>
                        <a:t> ומשחררת אותו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erase(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first,</a:t>
                      </a:r>
                    </a:p>
                    <a:p>
                      <a:pPr algn="l" rtl="1"/>
                      <a:r>
                        <a:rPr lang="en-US" sz="1600" dirty="0" smtClean="0">
                          <a:latin typeface="Consolas" pitchFamily="49" charset="0"/>
                        </a:rPr>
                        <a:t>               </a:t>
                      </a:r>
                      <a:r>
                        <a:rPr lang="en-US" sz="1600" dirty="0" err="1" smtClean="0">
                          <a:latin typeface="Consolas" pitchFamily="49" charset="0"/>
                        </a:rPr>
                        <a:t>iterator</a:t>
                      </a:r>
                      <a:r>
                        <a:rPr lang="en-US" sz="1600" dirty="0" smtClean="0">
                          <a:latin typeface="Consolas" pitchFamily="49" charset="0"/>
                        </a:rPr>
                        <a:t> last)</a:t>
                      </a:r>
                      <a:endParaRPr lang="he-IL" sz="16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800" dirty="0" smtClean="0"/>
                        <a:t>מסירה את כל האיברים בטווח בין </a:t>
                      </a:r>
                      <a:r>
                        <a:rPr lang="en-US" sz="1800" dirty="0" smtClean="0"/>
                        <a:t>first</a:t>
                      </a:r>
                      <a:r>
                        <a:rPr lang="he-IL" sz="1800" dirty="0" smtClean="0"/>
                        <a:t> ל- </a:t>
                      </a:r>
                      <a:r>
                        <a:rPr lang="en-US" sz="1800" dirty="0" smtClean="0"/>
                        <a:t>last</a:t>
                      </a:r>
                      <a:r>
                        <a:rPr lang="he-IL" sz="1800" dirty="0" smtClean="0"/>
                        <a:t> (לא כולל </a:t>
                      </a:r>
                      <a:r>
                        <a:rPr lang="en-US" sz="1800" dirty="0" smtClean="0"/>
                        <a:t>last</a:t>
                      </a:r>
                      <a:r>
                        <a:rPr lang="he-IL" sz="1800" dirty="0" smtClean="0"/>
                        <a:t>)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97" y="4953000"/>
          <a:ext cx="8398469" cy="1137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13922"/>
                <a:gridCol w="4684547"/>
              </a:tblGrid>
              <a:tr h="0"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שם המתודה</a:t>
                      </a:r>
                      <a:endParaRPr lang="he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000" dirty="0" smtClean="0"/>
                        <a:t>פעולה</a:t>
                      </a:r>
                      <a:endParaRPr lang="he-I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begin()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איטרטור לאיבר הראשון באוסף</a:t>
                      </a:r>
                      <a:endParaRPr lang="he-IL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dirty="0" err="1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iterator</a:t>
                      </a:r>
                      <a:r>
                        <a:rPr kumimoji="0" lang="en-US" sz="1600" kern="120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 end() </a:t>
                      </a:r>
                      <a:endParaRPr kumimoji="0" lang="he-IL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מחזיר</a:t>
                      </a:r>
                      <a:r>
                        <a:rPr lang="he-IL" sz="1800" baseline="0" dirty="0" smtClean="0"/>
                        <a:t> איטרטור לאיבר </a:t>
                      </a:r>
                      <a:r>
                        <a:rPr lang="he-IL" sz="1800" u="sng" baseline="0" dirty="0" smtClean="0"/>
                        <a:t>אחרי האחרון</a:t>
                      </a:r>
                      <a:r>
                        <a:rPr lang="he-IL" sz="1800" baseline="0" dirty="0" smtClean="0"/>
                        <a:t> באוסף</a:t>
                      </a:r>
                      <a:endParaRPr lang="he-IL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ody le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56287</TotalTime>
  <Words>2516</Words>
  <Application>Microsoft Office PowerPoint</Application>
  <PresentationFormat>On-screen Show (4:3)</PresentationFormat>
  <Paragraphs>877</Paragraphs>
  <Slides>55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Equity</vt:lpstr>
      <vt:lpstr>body left</vt:lpstr>
      <vt:lpstr>Package</vt:lpstr>
      <vt:lpstr>Packager Shell Object</vt:lpstr>
      <vt:lpstr>תכנות מכוון עצמים ו- C++ יחידה 12 STL – Standard Templates Library</vt:lpstr>
      <vt:lpstr>ביחידה זו נלמד:</vt:lpstr>
      <vt:lpstr>STL – Standard Template Library</vt:lpstr>
      <vt:lpstr>STL - יתרונות</vt:lpstr>
      <vt:lpstr>מבני הנתונים מה- STL שנסקור במצגת זו</vt:lpstr>
      <vt:lpstr>Sequences Container</vt:lpstr>
      <vt:lpstr>Sequences Container</vt:lpstr>
      <vt:lpstr>Sequences Container (2)</vt:lpstr>
      <vt:lpstr> Sequences Container (3)</vt:lpstr>
      <vt:lpstr>דוגמא לשימוש ב- vector </vt:lpstr>
      <vt:lpstr>דוגמא לשימוש ב- vector (המשך)</vt:lpstr>
      <vt:lpstr>דוגמא לאוסף המכיל אובייקטים</vt:lpstr>
      <vt:lpstr>איטרטורים</vt:lpstr>
      <vt:lpstr>איטרטורים</vt:lpstr>
      <vt:lpstr>דוגמא לשימוש באיטרטור</vt:lpstr>
      <vt:lpstr>שיטות שיש בכל מחלקת iterator</vt:lpstr>
      <vt:lpstr>דוגמאות לפונקציות המדפיסות אוספים</vt:lpstr>
      <vt:lpstr>פונקציית הדפסת כל אוסף</vt:lpstr>
      <vt:lpstr>דוגמא לשימוש ב- erase וב- insert</vt:lpstr>
      <vt:lpstr>דוגמא למימוש איטרטור</vt:lpstr>
      <vt:lpstr>Object Function</vt:lpstr>
      <vt:lpstr>מהו Object Function</vt:lpstr>
      <vt:lpstr>דוגמא</vt:lpstr>
      <vt:lpstr>שימוש ב- Object Functions</vt:lpstr>
      <vt:lpstr>דוגמאת מיון</vt:lpstr>
      <vt:lpstr>שימוש במיון</vt:lpstr>
      <vt:lpstr>Associative Container</vt:lpstr>
      <vt:lpstr>Associative Containers </vt:lpstr>
      <vt:lpstr>set</vt:lpstr>
      <vt:lpstr>set - דוגמא</vt:lpstr>
      <vt:lpstr>set – דוגמא (2)</vt:lpstr>
      <vt:lpstr>מיון set</vt:lpstr>
      <vt:lpstr>מיון set – דוגמא (2)</vt:lpstr>
      <vt:lpstr>map</vt:lpstr>
      <vt:lpstr>דוגמא לשימוש ב- map</vt:lpstr>
      <vt:lpstr>דוגמא לשימוש ב- map (2)</vt:lpstr>
      <vt:lpstr>דוגמא נוספת לשימוש ב- map (מתוך STL Reference)</vt:lpstr>
      <vt:lpstr>דוגמא לשימוש ב- multimap</vt:lpstr>
      <vt:lpstr>אלגוריתמים</vt:lpstr>
      <vt:lpstr>אלגוריתמים שנסקור:</vt:lpstr>
      <vt:lpstr>min_element, max_element</vt:lpstr>
      <vt:lpstr>sort</vt:lpstr>
      <vt:lpstr>reverse</vt:lpstr>
      <vt:lpstr>swap</vt:lpstr>
      <vt:lpstr>itr_swap</vt:lpstr>
      <vt:lpstr>find</vt:lpstr>
      <vt:lpstr>find_if</vt:lpstr>
      <vt:lpstr>count</vt:lpstr>
      <vt:lpstr>count_if</vt:lpstr>
      <vt:lpstr>for_each</vt:lpstr>
      <vt:lpstr>transform</vt:lpstr>
      <vt:lpstr>copy</vt:lpstr>
      <vt:lpstr>שימוש ב- copy לצורך הדפסה</vt:lpstr>
      <vt:lpstr>המחלקה string</vt:lpstr>
      <vt:lpstr>ביחידה זו למדנו: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12- STL</dc:title>
  <dc:creator>Keren Kalif</dc:creator>
  <cp:lastModifiedBy>Y-PC</cp:lastModifiedBy>
  <cp:revision>1840</cp:revision>
  <dcterms:created xsi:type="dcterms:W3CDTF">2008-06-01T07:12:10Z</dcterms:created>
  <dcterms:modified xsi:type="dcterms:W3CDTF">2016-07-10T17:41:57Z</dcterms:modified>
</cp:coreProperties>
</file>