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  <p:sldMasterId id="2147484541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84" r:id="rId23"/>
    <p:sldId id="285" r:id="rId24"/>
    <p:sldId id="274" r:id="rId25"/>
    <p:sldId id="275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76" r:id="rId34"/>
    <p:sldId id="277" r:id="rId35"/>
    <p:sldId id="278" r:id="rId36"/>
    <p:sldId id="286" r:id="rId37"/>
    <p:sldId id="287" r:id="rId38"/>
    <p:sldId id="288" r:id="rId39"/>
    <p:sldId id="279" r:id="rId40"/>
    <p:sldId id="280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281" r:id="rId52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9900"/>
    <a:srgbClr val="D7EA22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77" autoAdjust="0"/>
    <p:restoredTop sz="76690" autoAdjust="0"/>
  </p:normalViewPr>
  <p:slideViewPr>
    <p:cSldViewPr>
      <p:cViewPr varScale="1">
        <p:scale>
          <a:sx n="55" d="100"/>
          <a:sy n="55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143CF8-F370-435A-AA8F-FF2FAB27840A}" type="datetimeFigureOut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C9556B-2A8D-4684-82BF-145FC3D043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97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206ED-29B7-4120-B105-6A3A76B54523}" type="datetimeFigureOut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681997-8642-41B2-B905-A9EF4F7997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18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לא יחס ירושה</a:t>
            </a:r>
            <a:r>
              <a:rPr lang="he-IL" b="1" baseline="0" dirty="0" smtClean="0"/>
              <a:t> אלא הכלה כי זו אינה הרחבה של המחלקה!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39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9F7B-0FC9-4A58-99E9-9FA7561F3731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11-Sep-15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76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91400" y="6477000"/>
            <a:ext cx="1295400" cy="3048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7" r:id="rId2"/>
    <p:sldLayoutId id="2147484532" r:id="rId3"/>
    <p:sldLayoutId id="2147484528" r:id="rId4"/>
    <p:sldLayoutId id="2147484529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0" r:id="rId12"/>
    <p:sldLayoutId id="2147484539" r:id="rId13"/>
    <p:sldLayoutId id="214748454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76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553200"/>
            <a:ext cx="1295400" cy="3048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dirty="0" smtClean="0"/>
              <a:t>תכנות מכוון עצמים ו- </a:t>
            </a:r>
            <a:r>
              <a:rPr sz="3200" b="1" dirty="0" smtClean="0"/>
              <a:t>C</a:t>
            </a:r>
            <a:r>
              <a:rPr lang="he-IL" sz="3200" b="1" dirty="0" smtClean="0"/>
              <a:t>++</a:t>
            </a:r>
            <a:br>
              <a:rPr lang="he-IL" sz="3200" b="1" dirty="0" smtClean="0"/>
            </a:br>
            <a:r>
              <a:rPr lang="he-IL" sz="3200" b="1" dirty="0" smtClean="0"/>
              <a:t>יחידה </a:t>
            </a:r>
            <a:r>
              <a:rPr lang="en-US" sz="3200" b="1" dirty="0" smtClean="0"/>
              <a:t>13</a:t>
            </a:r>
            <a:r>
              <a:rPr lang="he-IL" sz="3200" b="1" dirty="0" smtClean="0"/>
              <a:t/>
            </a:r>
            <a:br>
              <a:rPr lang="he-IL" sz="3200" b="1" dirty="0" smtClean="0"/>
            </a:br>
            <a:r>
              <a:rPr lang="en-US" sz="3200" b="1" dirty="0" smtClean="0"/>
              <a:t>Design Patterns</a:t>
            </a:r>
            <a:endParaRPr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 </a:t>
            </a:r>
            <a:r>
              <a:rPr lang="en-US" smtClean="0"/>
              <a:t>Abstract Factory</a:t>
            </a:r>
            <a:r>
              <a:rPr lang="he-IL" smtClean="0"/>
              <a:t> – תרשים כללי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E28DD-5CAF-4E98-91E0-FA0111F14F49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9461" name="Picture 4" descr="Z:\biu\dp\hires\Pictures\abfac10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524000"/>
            <a:ext cx="90503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280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 </a:t>
            </a:r>
            <a:r>
              <a:rPr lang="en-US" smtClean="0"/>
              <a:t>Abstract Factory</a:t>
            </a:r>
            <a:r>
              <a:rPr lang="he-IL" smtClean="0"/>
              <a:t> – דוגמאת עולם החיות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147382-97D0-4FED-95C2-A7F7F643EE14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6019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02 </a:t>
            </a:r>
            <a:r>
              <a:rPr lang="he-IL" sz="2000" b="1" dirty="0"/>
              <a:t>בזיפ</a:t>
            </a:r>
          </a:p>
        </p:txBody>
      </p:sp>
    </p:spTree>
    <p:extLst>
      <p:ext uri="{BB962C8B-B14F-4D97-AF65-F5344CB8AC3E}">
        <p14:creationId xmlns:p14="http://schemas.microsoft.com/office/powerpoint/2010/main" val="42891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095500"/>
            <a:ext cx="39338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</a:t>
            </a:r>
            <a:endParaRPr lang="he-IL" smtClean="0"/>
          </a:p>
        </p:txBody>
      </p:sp>
      <p:sp>
        <p:nvSpPr>
          <p:cNvPr id="2150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משמש ליצור עצם בזמן ריצה, כאשר רק טיפוס הבסיס ידוע בזמן קומפילציה (נקרא גם </a:t>
            </a:r>
            <a:r>
              <a:rPr lang="en-US" dirty="0" smtClean="0"/>
              <a:t>Virtual Constructor</a:t>
            </a:r>
            <a:r>
              <a:rPr lang="he-IL" dirty="0" smtClean="0"/>
              <a:t>)</a:t>
            </a:r>
          </a:p>
          <a:p>
            <a:r>
              <a:rPr lang="he-IL" dirty="0" smtClean="0"/>
              <a:t>דוגמאות: 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pPr lvl="1"/>
            <a:r>
              <a:rPr lang="he-IL" dirty="0" smtClean="0"/>
              <a:t>בצייר: </a:t>
            </a:r>
            <a:r>
              <a:rPr lang="en-US" dirty="0" smtClean="0"/>
              <a:t>copy &amp; paste</a:t>
            </a:r>
            <a:r>
              <a:rPr lang="he-IL" dirty="0" smtClean="0"/>
              <a:t> לצורה מסוימת</a:t>
            </a:r>
          </a:p>
          <a:p>
            <a:pPr lvl="1"/>
            <a:r>
              <a:rPr lang="he-IL" dirty="0" smtClean="0"/>
              <a:t>בתוכנית המועדונים: פאב או מועדון ריקודים</a:t>
            </a:r>
          </a:p>
          <a:p>
            <a:pPr lvl="1"/>
            <a:r>
              <a:rPr lang="he-IL" dirty="0" smtClean="0"/>
              <a:t>שיכפול תיבת נוח</a:t>
            </a:r>
          </a:p>
        </p:txBody>
      </p:sp>
      <p:sp>
        <p:nvSpPr>
          <p:cNvPr id="2150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C0FF3-6539-42C3-89AA-6E8E55CD51E9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2329543"/>
            <a:ext cx="4886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8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ctr">
              <a:defRPr/>
            </a:pPr>
            <a:r>
              <a:rPr lang="en-US" sz="2800" b="1" dirty="0" smtClean="0"/>
              <a:t>Composite</a:t>
            </a:r>
            <a:endParaRPr lang="he-IL" sz="2800" b="1" dirty="0" smtClean="0"/>
          </a:p>
          <a:p>
            <a:pPr lvl="1" algn="ctr">
              <a:defRPr/>
            </a:pPr>
            <a:r>
              <a:rPr lang="en-US" sz="2800" b="1" dirty="0" smtClean="0"/>
              <a:t>Adapter</a:t>
            </a:r>
          </a:p>
          <a:p>
            <a:pPr lvl="1" algn="ctr">
              <a:defRPr/>
            </a:pPr>
            <a:r>
              <a:rPr lang="en-US" sz="2800" b="1" dirty="0" smtClean="0"/>
              <a:t>Decorator</a:t>
            </a:r>
          </a:p>
          <a:p>
            <a:pPr lvl="1" algn="ctr">
              <a:defRPr/>
            </a:pPr>
            <a:r>
              <a:rPr lang="en-US" sz="2800" b="1" dirty="0" smtClean="0"/>
              <a:t>Proxy</a:t>
            </a:r>
            <a:endParaRPr lang="he-IL" sz="2800" b="1" dirty="0" smtClean="0"/>
          </a:p>
          <a:p>
            <a:pPr lvl="1" algn="ctr">
              <a:defRPr/>
            </a:pPr>
            <a:r>
              <a:rPr lang="en-US" sz="2800" b="1" dirty="0" smtClean="0"/>
              <a:t>Builder</a:t>
            </a:r>
            <a:endParaRPr lang="he-IL" sz="2800" b="1" dirty="0" smtClean="0"/>
          </a:p>
          <a:p>
            <a:pPr lvl="1" algn="ctr">
              <a:defRPr/>
            </a:pPr>
            <a:r>
              <a:rPr lang="en-US" sz="2800" b="1" dirty="0" smtClean="0"/>
              <a:t>Facade</a:t>
            </a:r>
            <a:endParaRPr lang="he-IL" sz="2800" b="1" dirty="0" smtClean="0"/>
          </a:p>
          <a:p>
            <a:pPr lvl="1" algn="ctr">
              <a:defRPr/>
            </a:pPr>
            <a:endParaRPr lang="he-IL" sz="2800" b="1" dirty="0" smtClean="0"/>
          </a:p>
          <a:p>
            <a:pPr lvl="1" algn="ctr">
              <a:defRPr/>
            </a:pPr>
            <a:endParaRPr lang="he-IL" sz="2800" b="1" dirty="0" smtClean="0"/>
          </a:p>
          <a:p>
            <a:pPr lvl="1" algn="ctr">
              <a:defRPr/>
            </a:pPr>
            <a:endParaRPr lang="en-US" sz="2800" b="1" dirty="0" smtClean="0"/>
          </a:p>
          <a:p>
            <a:pPr lvl="1" algn="ctr">
              <a:defRPr/>
            </a:pPr>
            <a:endParaRPr lang="en-US" sz="2800" dirty="0" smtClean="0"/>
          </a:p>
          <a:p>
            <a:pPr lvl="1" algn="ctr">
              <a:defRPr/>
            </a:pPr>
            <a:endParaRPr lang="en-US" sz="3600" dirty="0" smtClean="0"/>
          </a:p>
        </p:txBody>
      </p:sp>
      <p:sp>
        <p:nvSpPr>
          <p:cNvPr id="2253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Structural Patterns</a:t>
            </a:r>
            <a:endParaRPr lang="he-IL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99F81-ED38-44A7-9F0F-33AAC46ABD6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</a:t>
            </a:r>
            <a:endParaRPr lang="he-IL" smtClean="0"/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/>
              <a:t>משמש ליצוג מבנה נתונים רקורסיבי והטרגוני לאיברים שונים בעלי בסיס משותף. כל איבר הוא "עלה" או </a:t>
            </a:r>
            <a:r>
              <a:rPr lang="en-US" smtClean="0"/>
              <a:t>composite</a:t>
            </a:r>
            <a:endParaRPr lang="he-IL" smtClean="0"/>
          </a:p>
          <a:p>
            <a:r>
              <a:rPr lang="he-IL" smtClean="0"/>
              <a:t>דוגמאות:</a:t>
            </a:r>
          </a:p>
          <a:p>
            <a:pPr lvl="1"/>
            <a:r>
              <a:rPr lang="en-US" smtClean="0"/>
              <a:t>XML</a:t>
            </a:r>
            <a:r>
              <a:rPr lang="he-IL" smtClean="0"/>
              <a:t>: מכיל </a:t>
            </a:r>
            <a:r>
              <a:rPr lang="en-US" smtClean="0"/>
              <a:t>element</a:t>
            </a:r>
            <a:r>
              <a:rPr lang="he-IL" smtClean="0"/>
              <a:t>'ים ו- </a:t>
            </a:r>
            <a:r>
              <a:rPr lang="en-US" smtClean="0"/>
              <a:t>attribute</a:t>
            </a:r>
            <a:r>
              <a:rPr lang="he-IL" smtClean="0"/>
              <a:t>'ים, וכל </a:t>
            </a:r>
            <a:r>
              <a:rPr lang="en-US" smtClean="0"/>
              <a:t>element</a:t>
            </a:r>
            <a:r>
              <a:rPr lang="he-IL" smtClean="0"/>
              <a:t> יכול להכיל בתוכו </a:t>
            </a:r>
            <a:r>
              <a:rPr lang="en-US" smtClean="0"/>
              <a:t>element</a:t>
            </a:r>
            <a:r>
              <a:rPr lang="he-IL" smtClean="0"/>
              <a:t>ים נוספים</a:t>
            </a:r>
          </a:p>
          <a:p>
            <a:pPr lvl="1"/>
            <a:r>
              <a:rPr lang="he-IL" smtClean="0"/>
              <a:t>תיקיה במחשב: כל תיקיה יכולה להכילתיקיות נוספות וקבצים</a:t>
            </a:r>
          </a:p>
          <a:p>
            <a:pPr lvl="1"/>
            <a:r>
              <a:rPr lang="he-IL" smtClean="0"/>
              <a:t>קטגוריות בדפי זהב: כל קטגוריה יכולה להכיל תתי קטגוריות, או נתונים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42280-0975-4E7B-91D9-3AD6B37A99E1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</a:t>
            </a:r>
            <a:r>
              <a:rPr lang="he-IL" smtClean="0"/>
              <a:t> – צורה כללית לפתרון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DDE87-CBC7-40A7-BCC9-5C3F39648716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88338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</a:t>
            </a:r>
            <a:r>
              <a:rPr lang="he-IL" smtClean="0"/>
              <a:t> - דוגמא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62413-6C69-476B-A946-A1D2A3F20B9E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914400"/>
            <a:ext cx="77470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60198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03 </a:t>
            </a:r>
            <a:r>
              <a:rPr lang="he-IL" sz="2000" b="1" dirty="0"/>
              <a:t>בזיפ</a:t>
            </a:r>
          </a:p>
        </p:txBody>
      </p:sp>
    </p:spTree>
    <p:extLst>
      <p:ext uri="{BB962C8B-B14F-4D97-AF65-F5344CB8AC3E}">
        <p14:creationId xmlns:p14="http://schemas.microsoft.com/office/powerpoint/2010/main" val="17422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</a:t>
            </a:r>
            <a:endParaRPr lang="he-IL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 design pattern</a:t>
            </a:r>
            <a:r>
              <a:rPr lang="he-IL" smtClean="0"/>
              <a:t> זה בא לפתור את הבעיה שיש לנו מחלקה המצפה לקבל נתונים מסוימים, ולנו יש נתונים אחרים שצריכים לעבור מניפולציה כלשהי כדי להתאם לממשק</a:t>
            </a:r>
          </a:p>
          <a:p>
            <a:r>
              <a:rPr lang="he-IL" smtClean="0"/>
              <a:t>מאפשר תקשורת בין מחלקות שכרגע לא יכולות לתקשר</a:t>
            </a:r>
          </a:p>
          <a:p>
            <a:r>
              <a:rPr lang="he-IL" smtClean="0"/>
              <a:t>נשתמש בו כאשר איננו רוצים או יכולים לשנות את הממשק של המחלקה עימה נרצה לעבוד</a:t>
            </a:r>
          </a:p>
          <a:p>
            <a:r>
              <a:rPr lang="he-IL" smtClean="0"/>
              <a:t>דימוי: מתאם שקע-תקע לחו"ל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D52ED-BC1C-4670-8623-296DFC58B8C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</a:t>
            </a:r>
            <a:r>
              <a:rPr lang="he-IL" smtClean="0"/>
              <a:t> - צורה כללית לפתרון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1472A-4E9C-4DB8-B3C7-854689DAD69E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524000"/>
            <a:ext cx="81422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105400" y="1676400"/>
            <a:ext cx="2438400" cy="533400"/>
          </a:xfrm>
          <a:prstGeom prst="wedgeRectCallout">
            <a:avLst>
              <a:gd name="adj1" fmla="val -58910"/>
              <a:gd name="adj2" fmla="val -16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הממשק הרצוי איתו הקליינט ירצה לעבור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172200" y="2667000"/>
            <a:ext cx="2667000" cy="381000"/>
          </a:xfrm>
          <a:prstGeom prst="wedgeRectCallout">
            <a:avLst>
              <a:gd name="adj1" fmla="val 27596"/>
              <a:gd name="adj2" fmla="val 164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המקורית הקיימת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143000" y="3505200"/>
            <a:ext cx="2057400" cy="381000"/>
          </a:xfrm>
          <a:prstGeom prst="wedgeRectCallout">
            <a:avLst>
              <a:gd name="adj1" fmla="val 61100"/>
              <a:gd name="adj2" fmla="val 86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המתאמת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5791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04 </a:t>
            </a:r>
            <a:r>
              <a:rPr lang="he-IL" sz="2000" b="1" dirty="0"/>
              <a:t>בזיפ (יצירת ריבוע)</a:t>
            </a:r>
          </a:p>
        </p:txBody>
      </p:sp>
    </p:spTree>
    <p:extLst>
      <p:ext uri="{BB962C8B-B14F-4D97-AF65-F5344CB8AC3E}">
        <p14:creationId xmlns:p14="http://schemas.microsoft.com/office/powerpoint/2010/main" val="6189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he-IL" dirty="0" smtClean="0"/>
              <a:t>נועד לאפשר סוגי קומבינציות שונות של אובייקטים ללא ירושה עבור כל טיפוס</a:t>
            </a:r>
          </a:p>
          <a:p>
            <a:pPr lvl="1"/>
            <a:r>
              <a:rPr lang="he-IL" u="sng" dirty="0" smtClean="0"/>
              <a:t>דוגמה</a:t>
            </a:r>
            <a:r>
              <a:rPr lang="he-IL" dirty="0" smtClean="0"/>
              <a:t>: מחלקת "צורה" שיורשים ממנה "ריבוע" ו"עיגול". עכשיו נרצה להוסיף פונקציונליות של "מסגרת"</a:t>
            </a:r>
            <a:r>
              <a:rPr lang="en-US" dirty="0" smtClean="0"/>
              <a:t> </a:t>
            </a:r>
            <a:r>
              <a:rPr lang="he-IL" dirty="0" smtClean="0"/>
              <a:t>ו"צבע"</a:t>
            </a:r>
          </a:p>
          <a:p>
            <a:pPr lvl="1"/>
            <a:r>
              <a:rPr lang="he-IL" u="sng" dirty="0" smtClean="0"/>
              <a:t>הפתרון הרע</a:t>
            </a:r>
            <a:r>
              <a:rPr lang="he-IL" dirty="0" smtClean="0"/>
              <a:t>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81000" y="3429000"/>
            <a:ext cx="8382000" cy="2819400"/>
            <a:chOff x="381000" y="3429000"/>
            <a:chExt cx="8382000" cy="2819400"/>
          </a:xfrm>
        </p:grpSpPr>
        <p:sp>
          <p:nvSpPr>
            <p:cNvPr id="6" name="Rectangle 5"/>
            <p:cNvSpPr/>
            <p:nvPr/>
          </p:nvSpPr>
          <p:spPr>
            <a:xfrm>
              <a:off x="4267200" y="34290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i="1" dirty="0" smtClean="0"/>
                <a:t>Shape</a:t>
              </a:r>
              <a:endParaRPr lang="he-IL" b="1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4114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Rectangle</a:t>
              </a:r>
              <a:endParaRPr lang="he-IL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05400" y="4114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Circle</a:t>
              </a:r>
              <a:endParaRPr lang="he-IL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50292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ColoredRectangle</a:t>
              </a:r>
              <a:endParaRPr lang="he-IL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50292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ColoredCircle</a:t>
              </a:r>
              <a:endParaRPr lang="he-IL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50292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FramedRectangle</a:t>
              </a:r>
              <a:endParaRPr lang="he-IL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0400" y="50292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FramedCircle</a:t>
              </a:r>
              <a:endParaRPr lang="he-IL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4114800"/>
              <a:ext cx="1905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i="1" dirty="0" err="1" smtClean="0"/>
                <a:t>ColoredShape</a:t>
              </a:r>
              <a:endParaRPr lang="he-IL" b="1" i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4114800"/>
              <a:ext cx="1905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i="1" dirty="0" err="1" smtClean="0"/>
                <a:t>FramedShape</a:t>
              </a:r>
              <a:endParaRPr lang="he-IL" b="1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5791200"/>
              <a:ext cx="3352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ColoredFramedRectangle</a:t>
              </a:r>
              <a:endParaRPr lang="he-IL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5791200"/>
              <a:ext cx="2819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ColoredFramedCircle</a:t>
              </a:r>
              <a:endParaRPr lang="he-IL" b="1" dirty="0"/>
            </a:p>
          </p:txBody>
        </p:sp>
        <p:cxnSp>
          <p:nvCxnSpPr>
            <p:cNvPr id="18" name="Straight Arrow Connector 17"/>
            <p:cNvCxnSpPr>
              <a:stCxn id="14" idx="0"/>
              <a:endCxn id="6" idx="1"/>
            </p:cNvCxnSpPr>
            <p:nvPr/>
          </p:nvCxnSpPr>
          <p:spPr>
            <a:xfrm flipV="1">
              <a:off x="1562100" y="3657600"/>
              <a:ext cx="27051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0"/>
              <a:endCxn id="6" idx="3"/>
            </p:cNvCxnSpPr>
            <p:nvPr/>
          </p:nvCxnSpPr>
          <p:spPr>
            <a:xfrm flipH="1" flipV="1">
              <a:off x="5334000" y="3657600"/>
              <a:ext cx="23241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0"/>
              <a:endCxn id="6" idx="2"/>
            </p:cNvCxnSpPr>
            <p:nvPr/>
          </p:nvCxnSpPr>
          <p:spPr>
            <a:xfrm flipV="1">
              <a:off x="3467100" y="3886200"/>
              <a:ext cx="13335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0"/>
              <a:endCxn id="6" idx="2"/>
            </p:cNvCxnSpPr>
            <p:nvPr/>
          </p:nvCxnSpPr>
          <p:spPr>
            <a:xfrm flipH="1" flipV="1">
              <a:off x="4800600" y="3886200"/>
              <a:ext cx="9525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0"/>
              <a:endCxn id="7" idx="2"/>
            </p:cNvCxnSpPr>
            <p:nvPr/>
          </p:nvCxnSpPr>
          <p:spPr>
            <a:xfrm flipV="1">
              <a:off x="1485900" y="45720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0"/>
              <a:endCxn id="13" idx="2"/>
            </p:cNvCxnSpPr>
            <p:nvPr/>
          </p:nvCxnSpPr>
          <p:spPr>
            <a:xfrm flipV="1">
              <a:off x="1485900" y="4572000"/>
              <a:ext cx="6172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7" idx="2"/>
            </p:cNvCxnSpPr>
            <p:nvPr/>
          </p:nvCxnSpPr>
          <p:spPr>
            <a:xfrm flipH="1" flipV="1">
              <a:off x="3467100" y="45720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  <a:endCxn id="14" idx="2"/>
            </p:cNvCxnSpPr>
            <p:nvPr/>
          </p:nvCxnSpPr>
          <p:spPr>
            <a:xfrm flipH="1" flipV="1">
              <a:off x="1562100" y="4572000"/>
              <a:ext cx="2209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0"/>
              <a:endCxn id="13" idx="2"/>
            </p:cNvCxnSpPr>
            <p:nvPr/>
          </p:nvCxnSpPr>
          <p:spPr>
            <a:xfrm flipV="1">
              <a:off x="6057900" y="4572000"/>
              <a:ext cx="1600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0"/>
              <a:endCxn id="8" idx="2"/>
            </p:cNvCxnSpPr>
            <p:nvPr/>
          </p:nvCxnSpPr>
          <p:spPr>
            <a:xfrm flipH="1" flipV="1">
              <a:off x="5753100" y="45720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" idx="0"/>
              <a:endCxn id="8" idx="2"/>
            </p:cNvCxnSpPr>
            <p:nvPr/>
          </p:nvCxnSpPr>
          <p:spPr>
            <a:xfrm flipH="1" flipV="1">
              <a:off x="5753100" y="4572000"/>
              <a:ext cx="2133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0"/>
              <a:endCxn id="14" idx="2"/>
            </p:cNvCxnSpPr>
            <p:nvPr/>
          </p:nvCxnSpPr>
          <p:spPr>
            <a:xfrm flipH="1" flipV="1">
              <a:off x="1562100" y="4572000"/>
              <a:ext cx="6324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5" idx="0"/>
              <a:endCxn id="9" idx="2"/>
            </p:cNvCxnSpPr>
            <p:nvPr/>
          </p:nvCxnSpPr>
          <p:spPr>
            <a:xfrm flipH="1" flipV="1">
              <a:off x="1485900" y="5486400"/>
              <a:ext cx="9525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5" idx="0"/>
              <a:endCxn id="11" idx="2"/>
            </p:cNvCxnSpPr>
            <p:nvPr/>
          </p:nvCxnSpPr>
          <p:spPr>
            <a:xfrm flipV="1">
              <a:off x="2438400" y="5486400"/>
              <a:ext cx="13335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6" idx="0"/>
              <a:endCxn id="10" idx="2"/>
            </p:cNvCxnSpPr>
            <p:nvPr/>
          </p:nvCxnSpPr>
          <p:spPr>
            <a:xfrm flipH="1" flipV="1">
              <a:off x="6057900" y="5486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6" idx="0"/>
              <a:endCxn id="12" idx="2"/>
            </p:cNvCxnSpPr>
            <p:nvPr/>
          </p:nvCxnSpPr>
          <p:spPr>
            <a:xfrm flipV="1">
              <a:off x="7048500" y="54864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3200" smtClean="0"/>
              <a:t>מהם </a:t>
            </a:r>
            <a:r>
              <a:rPr lang="en-US" sz="3200" smtClean="0"/>
              <a:t>Design Patterns</a:t>
            </a:r>
            <a:endParaRPr lang="he-IL" sz="3200" smtClean="0"/>
          </a:p>
          <a:p>
            <a:r>
              <a:rPr lang="en-US" sz="3200" smtClean="0"/>
              <a:t>Creational Patterns</a:t>
            </a:r>
            <a:endParaRPr lang="he-IL" sz="3200" smtClean="0"/>
          </a:p>
          <a:p>
            <a:r>
              <a:rPr lang="en-US" sz="3200" smtClean="0"/>
              <a:t>Structural Patterns</a:t>
            </a:r>
            <a:endParaRPr lang="he-IL" sz="3200" smtClean="0"/>
          </a:p>
          <a:p>
            <a:r>
              <a:rPr lang="en-US" sz="3200" smtClean="0"/>
              <a:t>Behavioral Patterns</a:t>
            </a:r>
          </a:p>
        </p:txBody>
      </p:sp>
      <p:sp>
        <p:nvSpPr>
          <p:cNvPr id="1029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164DB-B29B-494B-B7A9-536853145FE2}" type="slidenum">
              <a:rPr lang="he-IL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34907"/>
              </p:ext>
            </p:extLst>
          </p:nvPr>
        </p:nvGraphicFramePr>
        <p:xfrm>
          <a:off x="457200" y="5181600"/>
          <a:ext cx="458187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Packager Shell Object" showAsIcon="1" r:id="rId3" imgW="2426400" imgH="685800" progId="Package">
                  <p:embed/>
                </p:oleObj>
              </mc:Choice>
              <mc:Fallback>
                <p:oleObj name="Packager Shell Object" showAsIcon="1" r:id="rId3" imgW="2426400" imgH="685800" progId="Packag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458187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5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he-IL" dirty="0" smtClean="0"/>
              <a:t> – תצורת פתרון כללית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6082" name="Picture 2" descr="http://3.bp.blogspot.com/-zzLaF2f7KzI/UsAdGOueWnI/AAAAAAAAFn4/YPqEdmiWdbQ/s640/dec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74514"/>
            <a:ext cx="6629400" cy="52310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6172200"/>
            <a:ext cx="7467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http://3.bp.blogspot.com/-zzLaF2f7KzI/UsAdGOueWnI/AAAAAAAAFn4/YPqEdmiWdbQ/s1600/dec_1.png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he-IL" dirty="0" smtClean="0"/>
              <a:t> – שימוש בפתרון לבעית הצורות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2" descr="http://3.bp.blogspot.com/-zzLaF2f7KzI/UsAdGOueWnI/AAAAAAAAFn4/YPqEdmiWdbQ/s640/dec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5526"/>
            <a:ext cx="6019800" cy="47499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6172200"/>
            <a:ext cx="7467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http://3.bp.blogspot.com/-zzLaF2f7KzI/UsAdGOueWnI/AAAAAAAAFn4/YPqEdmiWdbQ/s1600/dec_1.png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1447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Shapeable</a:t>
            </a:r>
            <a:endParaRPr lang="he-IL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514600" y="1981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447800" y="3962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505200" y="3962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447800" y="32004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Shape</a:t>
            </a:r>
            <a:endParaRPr lang="he-IL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2004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 smtClean="0"/>
              <a:t>ShapeProperty</a:t>
            </a:r>
            <a:endParaRPr lang="he-IL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4953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 smtClean="0"/>
              <a:t>ShapeWithBorder</a:t>
            </a:r>
            <a:endParaRPr lang="he-IL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581400" y="4953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 smtClean="0"/>
              <a:t>ShapeWithColor</a:t>
            </a:r>
            <a:endParaRPr lang="he-IL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1981200" y="5715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581400" y="5715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28600" y="4648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Circle</a:t>
            </a:r>
            <a:endParaRPr lang="he-IL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1371600" y="4648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Rectangle</a:t>
            </a:r>
            <a:endParaRPr lang="he-IL" sz="1200" b="1" dirty="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723900" y="3810000"/>
            <a:ext cx="6477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1371600" y="3810000"/>
            <a:ext cx="4953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he-IL" dirty="0" smtClean="0"/>
              <a:t> – ה- </a:t>
            </a:r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599"/>
            <a:ext cx="8077200" cy="3932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5486400"/>
            <a:ext cx="685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מה מקבל ה- </a:t>
            </a:r>
            <a:r>
              <a:rPr lang="en-US" b="1" dirty="0" err="1" smtClean="0"/>
              <a:t>c’tor</a:t>
            </a:r>
            <a:r>
              <a:rPr lang="he-IL" b="1" dirty="0" smtClean="0"/>
              <a:t> של כל אחת מהמחלקות על מנת שקוד זה יתקמפל?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381000" y="6019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07 </a:t>
            </a:r>
            <a:r>
              <a:rPr lang="he-IL" sz="2000" b="1" dirty="0"/>
              <a:t>בזיפ (יצירת </a:t>
            </a:r>
            <a:r>
              <a:rPr lang="he-IL" sz="2000" b="1" dirty="0" smtClean="0"/>
              <a:t>סוגי צורות)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proxy</a:t>
            </a:r>
            <a:endParaRPr lang="he-IL" smtClean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מייצר תחליף לאובייקט דרכו ניתן לשלוט באובייקט</a:t>
            </a:r>
          </a:p>
          <a:p>
            <a:r>
              <a:rPr lang="he-IL" dirty="0" smtClean="0"/>
              <a:t>ל- </a:t>
            </a:r>
            <a:r>
              <a:rPr lang="en-US" dirty="0" smtClean="0"/>
              <a:t>proxy</a:t>
            </a:r>
            <a:r>
              <a:rPr lang="he-IL" smtClean="0"/>
              <a:t> יהיה ממשק זהה ודרכו ניגש לאובייקט המקורי</a:t>
            </a:r>
            <a:endParaRPr lang="he-IL" dirty="0" smtClean="0"/>
          </a:p>
          <a:p>
            <a:r>
              <a:rPr lang="he-IL" dirty="0" smtClean="0"/>
              <a:t>למשל, ניתן למשוך כסף מהחשבון שלנו באמצעות כרטיס אשראי</a:t>
            </a:r>
          </a:p>
          <a:p>
            <a:r>
              <a:rPr lang="he-IL" dirty="0" smtClean="0"/>
              <a:t>נשתמש בו כאשר נרצה לחשוף ממשק מסויים אך להסתיר את אופן המימוש או יצוג הנתונים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75C80-97F6-4DB1-AA7C-88A946B2D742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he-IL" dirty="0" smtClean="0"/>
              <a:t> - תצורת פתרון כללית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EAD34-DE3E-41D8-8A24-F0361AD9470D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29688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85800" y="5524500"/>
            <a:ext cx="1676400" cy="571500"/>
          </a:xfrm>
          <a:prstGeom prst="wedgeRectCallout">
            <a:avLst>
              <a:gd name="adj1" fmla="val -51913"/>
              <a:gd name="adj2" fmla="val -14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האוביקט אותו נרצה להסתיר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00600" y="1600200"/>
            <a:ext cx="2743200" cy="762000"/>
          </a:xfrm>
          <a:prstGeom prst="wedgeRectCallout">
            <a:avLst>
              <a:gd name="adj1" fmla="val -56928"/>
              <a:gd name="adj2" fmla="val -63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הממשק עבור ה- </a:t>
            </a:r>
            <a:r>
              <a:rPr lang="en-US" b="1" dirty="0"/>
              <a:t>proxy</a:t>
            </a:r>
            <a:r>
              <a:rPr lang="he-IL" b="1" dirty="0"/>
              <a:t> וה- </a:t>
            </a:r>
            <a:r>
              <a:rPr lang="en-US" b="1" dirty="0" err="1"/>
              <a:t>RealSubject</a:t>
            </a:r>
            <a:r>
              <a:rPr lang="he-IL" b="1" dirty="0"/>
              <a:t>, כך שניתן להחליף בינם בקלות</a:t>
            </a:r>
          </a:p>
        </p:txBody>
      </p:sp>
    </p:spTree>
    <p:extLst>
      <p:ext uri="{BB962C8B-B14F-4D97-AF65-F5344CB8AC3E}">
        <p14:creationId xmlns:p14="http://schemas.microsoft.com/office/powerpoint/2010/main" val="28941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builder</a:t>
            </a:r>
            <a:endParaRPr lang="he-IL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משמש להפרדה בין הגדרת השלבים ליצירת אובייקט לבין המימוש</a:t>
            </a:r>
          </a:p>
          <a:p>
            <a:r>
              <a:rPr lang="he-IL" dirty="0" smtClean="0"/>
              <a:t>דוגמה: עבור בניית מסמך כלשהו, יש לבצע את השלבים הבאים:</a:t>
            </a:r>
          </a:p>
          <a:p>
            <a:pPr lvl="1"/>
            <a:r>
              <a:rPr lang="he-IL" dirty="0" smtClean="0"/>
              <a:t>שם המסמך</a:t>
            </a:r>
          </a:p>
          <a:p>
            <a:pPr lvl="1"/>
            <a:r>
              <a:rPr lang="he-IL" dirty="0" smtClean="0"/>
              <a:t>שמות המחברים</a:t>
            </a:r>
          </a:p>
          <a:p>
            <a:pPr lvl="1"/>
            <a:r>
              <a:rPr lang="he-IL" dirty="0" smtClean="0"/>
              <a:t>תוכן עניינים</a:t>
            </a:r>
          </a:p>
          <a:p>
            <a:pPr lvl="1"/>
            <a:r>
              <a:rPr lang="he-IL" dirty="0" smtClean="0"/>
              <a:t>תוכן המסמך</a:t>
            </a:r>
          </a:p>
          <a:p>
            <a:pPr lvl="2"/>
            <a:r>
              <a:rPr lang="he-IL" dirty="0" smtClean="0"/>
              <a:t>עבור מכתב אהבה, חוזה משפטי, טופס מבחן וכד', עבור כולם נזדקק באופן כזה או אחר לשלבים הנ"ל, רק אופן הביצוע שונה</a:t>
            </a:r>
          </a:p>
          <a:p>
            <a:r>
              <a:rPr lang="he-IL" dirty="0" smtClean="0"/>
              <a:t>בעזרת תבנית זו קוד הלקוח לא צריך להיות מודע לאופן יצירת העצם ויוצר אי תלות בין שימוש למימוש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27ED87-5D47-4F6C-A7CC-8A89CEB57A1A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buil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3" y="1905000"/>
            <a:ext cx="890428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builder</a:t>
            </a:r>
            <a:r>
              <a:rPr lang="he-IL" smtClean="0"/>
              <a:t> – צורה כללית לפתרון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73408-34F0-4D3B-B2C6-9412A00E5AA7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58674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400" dirty="0" smtClean="0"/>
              <a:t>דוגמא 09 בזיפ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001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builder</a:t>
            </a:r>
            <a:r>
              <a:rPr lang="he-IL" smtClean="0"/>
              <a:t> – דומאת המרת מסמך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FD6219-1886-45ED-9F46-EE0B41A8FF4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marL="342900" indent="-342900">
              <a:defRPr/>
            </a:pPr>
            <a:r>
              <a:rPr lang="he-IL" dirty="0" smtClean="0"/>
              <a:t>מטרתו להוות ממשק יחיד לכמה ממשקים שונים בתת-מערכת מורכבת כלשהי</a:t>
            </a:r>
          </a:p>
          <a:p>
            <a:pPr marL="342900" indent="-342900">
              <a:defRPr/>
            </a:pPr>
            <a:r>
              <a:rPr lang="he-IL" dirty="0" smtClean="0"/>
              <a:t>כאשר יש הרבה תתי-מערכות התקשורת בינהן מסובכת</a:t>
            </a:r>
          </a:p>
          <a:p>
            <a:pPr marL="342900" indent="-342900">
              <a:defRPr/>
            </a:pPr>
            <a:r>
              <a:rPr lang="he-IL" dirty="0" smtClean="0"/>
              <a:t>ה </a:t>
            </a:r>
            <a:r>
              <a:rPr lang="en-US" dirty="0" smtClean="0"/>
              <a:t>façade</a:t>
            </a:r>
            <a:r>
              <a:rPr lang="he-IL" dirty="0" smtClean="0"/>
              <a:t> מגדיר ממשק </a:t>
            </a:r>
            <a:r>
              <a:rPr lang="en-US" dirty="0" smtClean="0"/>
              <a:t>high-level</a:t>
            </a:r>
            <a:r>
              <a:rPr lang="he-IL" dirty="0" smtClean="0"/>
              <a:t> יחיד ובכך מקל על העבודה עם תת-המערכת</a:t>
            </a:r>
          </a:p>
          <a:p>
            <a:pPr marL="342900" indent="-342900">
              <a:defRPr/>
            </a:pPr>
            <a:r>
              <a:rPr lang="he-IL" dirty="0" smtClean="0"/>
              <a:t>המטרה היא לצמצם ככל הניתן את התקשורת והתלות בין תת-המערכות במערכת</a:t>
            </a:r>
          </a:p>
          <a:p>
            <a:pPr>
              <a:defRPr/>
            </a:pPr>
            <a:endParaRPr lang="he-IL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1E634F-5EE8-4AE1-8BEF-DCF24CC1F152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r>
              <a:rPr lang="he-IL" smtClean="0"/>
              <a:t> – הצגת הפתרון והבעיה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4AC831-ED48-4644-8112-933CDB3E064C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01"/>
            <a:ext cx="890690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מהם </a:t>
            </a:r>
            <a:r>
              <a:rPr lang="en-US" smtClean="0"/>
              <a:t>Design Patterns</a:t>
            </a:r>
            <a:endParaRPr lang="he-IL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Design Pattern</a:t>
            </a:r>
            <a:r>
              <a:rPr lang="he-IL" sz="2800" smtClean="0"/>
              <a:t> (תבנית תיכון) הוא פתרון מקובל וידוע מראש לבעיה נפוצה</a:t>
            </a:r>
          </a:p>
          <a:p>
            <a:r>
              <a:rPr lang="he-IL" sz="2800" smtClean="0"/>
              <a:t>התבנית מציגה את המחלקות הדרושות כדי לפתור את הבעיה המבוקשת</a:t>
            </a:r>
          </a:p>
          <a:p>
            <a:r>
              <a:rPr lang="he-IL" sz="2800" smtClean="0"/>
              <a:t>מתארת את הקשרים שבין המחלקות</a:t>
            </a:r>
          </a:p>
          <a:p>
            <a:endParaRPr lang="he-IL" sz="2800" smtClean="0"/>
          </a:p>
          <a:p>
            <a:r>
              <a:rPr lang="he-IL" sz="2800" smtClean="0"/>
              <a:t>המושג </a:t>
            </a:r>
            <a:r>
              <a:rPr lang="en-US" sz="2800" smtClean="0"/>
              <a:t>Design Pattern</a:t>
            </a:r>
            <a:r>
              <a:rPr lang="he-IL" sz="2800" smtClean="0"/>
              <a:t> הומצא ע"י הקבוצה </a:t>
            </a:r>
            <a:r>
              <a:rPr lang="en-US" sz="2800" smtClean="0"/>
              <a:t>GOF</a:t>
            </a:r>
            <a:r>
              <a:rPr lang="he-IL" sz="2800" smtClean="0"/>
              <a:t> (</a:t>
            </a:r>
            <a:r>
              <a:rPr lang="en-US" sz="2800" smtClean="0"/>
              <a:t>Group Of Four</a:t>
            </a:r>
            <a:r>
              <a:rPr lang="he-IL" sz="2800" smtClean="0"/>
              <a:t>) שהגדירו אוסף פתרונות לבעיות נפוצות</a:t>
            </a:r>
          </a:p>
          <a:p>
            <a:endParaRPr lang="he-IL" sz="2800" smtClean="0"/>
          </a:p>
          <a:p>
            <a:pPr lvl="1"/>
            <a:endParaRPr lang="he-IL" sz="2800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8BEB5-F3C8-4D23-AFE6-07BAA94FD278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r>
              <a:rPr lang="he-IL" smtClean="0"/>
              <a:t>– צורה כללית לפתרון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9E3F54-9FE6-47E5-8864-A9B12CAF376C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39838"/>
            <a:ext cx="670560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r>
              <a:rPr lang="he-IL" smtClean="0"/>
              <a:t> – דוגמאת המשכנתא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F8F06-2359-40AD-8E6C-D30F7B5104BD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93750"/>
            <a:ext cx="7620000" cy="549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24600" y="16002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400" dirty="0" smtClean="0"/>
              <a:t>דוגמה 10 בזיפ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Behavioral Patterns</a:t>
            </a:r>
            <a:endParaRPr lang="he-IL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ctr">
              <a:defRPr/>
            </a:pPr>
            <a:r>
              <a:rPr lang="en-US" sz="3600" b="1" dirty="0" smtClean="0"/>
              <a:t>Observer</a:t>
            </a:r>
          </a:p>
          <a:p>
            <a:pPr lvl="1" algn="ctr">
              <a:defRPr/>
            </a:pPr>
            <a:r>
              <a:rPr lang="en-US" sz="3600" b="1" dirty="0" smtClean="0"/>
              <a:t>Command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Template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Mediator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Visitor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State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Strategy</a:t>
            </a:r>
            <a:endParaRPr lang="he-IL" sz="3600" b="1" dirty="0" smtClean="0"/>
          </a:p>
          <a:p>
            <a:pPr lvl="1" algn="ctr">
              <a:defRPr/>
            </a:pPr>
            <a:endParaRPr lang="en-US" sz="3600" b="1" dirty="0" smtClean="0"/>
          </a:p>
          <a:p>
            <a:pPr lvl="1" algn="ctr">
              <a:defRPr/>
            </a:pPr>
            <a:endParaRPr lang="en-US" sz="3600" b="1" dirty="0" smtClean="0"/>
          </a:p>
          <a:p>
            <a:pPr lvl="1" algn="ctr">
              <a:defRPr/>
            </a:pPr>
            <a:endParaRPr lang="en-US" sz="3600" dirty="0" smtClean="0"/>
          </a:p>
          <a:p>
            <a:pPr lvl="1" algn="ctr">
              <a:defRPr/>
            </a:pPr>
            <a:endParaRPr lang="en-US" sz="3600" dirty="0" smtClean="0"/>
          </a:p>
          <a:p>
            <a:pPr lvl="1" algn="ctr">
              <a:defRPr/>
            </a:pPr>
            <a:endParaRPr lang="en-US" sz="3600" dirty="0" smtClean="0"/>
          </a:p>
          <a:p>
            <a:pPr algn="ctr">
              <a:defRPr/>
            </a:pPr>
            <a:endParaRPr lang="he-IL" sz="4400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4CC32-D8EE-4A13-8BAF-09195C304EF2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Observer</a:t>
            </a:r>
            <a:endParaRPr lang="he-IL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he-IL" dirty="0" smtClean="0"/>
              <a:t>מגדיר יחס של אחד לרבים בין אובייקטים, כך ששינוי באובייקט המרכזי ישודר לאוביקטים התלויים בו</a:t>
            </a:r>
          </a:p>
          <a:p>
            <a:r>
              <a:rPr lang="he-IL" dirty="0" smtClean="0"/>
              <a:t>דוגמא: </a:t>
            </a:r>
          </a:p>
          <a:p>
            <a:pPr lvl="1"/>
            <a:r>
              <a:rPr lang="he-IL" dirty="0" smtClean="0"/>
              <a:t>כדי לדעת האם יש מבצע בחנות מסוימת, כל הלקוחות יכולים להתקשר כל יום ולשאול האם יש מבצע</a:t>
            </a:r>
          </a:p>
          <a:p>
            <a:pPr lvl="1"/>
            <a:r>
              <a:rPr lang="he-IL" dirty="0" smtClean="0"/>
              <a:t>אבל עדיף היה שהחנות הייתה יוזמת פעולת הודעה רק ללקוחות המעוניינים בכך</a:t>
            </a:r>
          </a:p>
          <a:p>
            <a:pPr lvl="1"/>
            <a:r>
              <a:rPr lang="he-IL" dirty="0" smtClean="0"/>
              <a:t>כלומר, מי שיוזם את הפעולה הוא האובייקט המרכזי, וכל השאר הם ה"צופים" </a:t>
            </a:r>
            <a:r>
              <a:rPr lang="en-US" dirty="0" smtClean="0"/>
              <a:t>(observers)</a:t>
            </a:r>
            <a:r>
              <a:rPr lang="he-IL" dirty="0" smtClean="0"/>
              <a:t>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7A6CA-DA2E-4CFA-ADB8-746597635988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he-IL" dirty="0" smtClean="0"/>
              <a:t>– תצורה פתרון כללית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59717-1D65-4E56-91B7-E3765F9450E7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1257300"/>
            <a:ext cx="756443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601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05 בזיפ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803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נועד לאפשר שמירת היסטוריה של פקודות </a:t>
            </a:r>
          </a:p>
          <a:p>
            <a:pPr lvl="1"/>
            <a:r>
              <a:rPr lang="he-IL" dirty="0" smtClean="0"/>
              <a:t>לצורך </a:t>
            </a:r>
            <a:r>
              <a:rPr lang="en-US" dirty="0" smtClean="0"/>
              <a:t>undo</a:t>
            </a:r>
            <a:r>
              <a:rPr lang="he-IL" dirty="0" smtClean="0"/>
              <a:t> ו- </a:t>
            </a:r>
            <a:r>
              <a:rPr lang="en-US" dirty="0" smtClean="0"/>
              <a:t>redo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לכן פעולה צריכה להיות מיוצגת ע"י אובייקט</a:t>
            </a:r>
          </a:p>
          <a:p>
            <a:endParaRPr lang="he-IL" dirty="0" smtClean="0"/>
          </a:p>
          <a:p>
            <a:r>
              <a:rPr lang="he-IL" dirty="0" smtClean="0"/>
              <a:t>דוגמה:</a:t>
            </a:r>
          </a:p>
          <a:p>
            <a:pPr lvl="1"/>
            <a:r>
              <a:rPr lang="he-IL" dirty="0" smtClean="0"/>
              <a:t>מעקב אחר פקודות בתפריט</a:t>
            </a:r>
          </a:p>
          <a:p>
            <a:pPr lvl="1"/>
            <a:endParaRPr lang="he-IL" dirty="0" smtClean="0"/>
          </a:p>
          <a:p>
            <a:pPr lvl="1"/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r>
              <a:rPr lang="he-IL" dirty="0" smtClean="0"/>
              <a:t> – תצורת הפתרון הכללית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7106" name="Picture 2" descr="http://www.dofactory.com/Patterns/Diagrams/comma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6518398" cy="4267200"/>
          </a:xfrm>
          <a:prstGeom prst="rect">
            <a:avLst/>
          </a:prstGeom>
          <a:noFill/>
        </p:spPr>
      </p:pic>
      <p:sp>
        <p:nvSpPr>
          <p:cNvPr id="7" name="Rectangular Callout 6"/>
          <p:cNvSpPr/>
          <p:nvPr/>
        </p:nvSpPr>
        <p:spPr>
          <a:xfrm>
            <a:off x="6781800" y="1828800"/>
            <a:ext cx="2209800" cy="609600"/>
          </a:xfrm>
          <a:prstGeom prst="wedgeRectCallout">
            <a:avLst>
              <a:gd name="adj1" fmla="val -61556"/>
              <a:gd name="adj2" fmla="val 5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מחלקה אבסטרקטית המייצגת פעולה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934200" y="4267200"/>
            <a:ext cx="1981200" cy="609600"/>
          </a:xfrm>
          <a:prstGeom prst="wedgeRectCallout">
            <a:avLst>
              <a:gd name="adj1" fmla="val -82574"/>
              <a:gd name="adj2" fmla="val -7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מחלקה המייצגת פעולה ספציפית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09600" y="5334000"/>
            <a:ext cx="2743200" cy="609600"/>
          </a:xfrm>
          <a:prstGeom prst="wedgeRectCallout">
            <a:avLst>
              <a:gd name="adj1" fmla="val 57190"/>
              <a:gd name="adj2" fmla="val -16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מבקש הפעלה של הפעולה המקושרת לבקשה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886200" y="1143000"/>
            <a:ext cx="2057400" cy="609600"/>
          </a:xfrm>
          <a:prstGeom prst="wedgeRectCallout">
            <a:avLst>
              <a:gd name="adj1" fmla="val -66689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מכיל מיפוי לכל הפעולות האפשריות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304800" y="6248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08 בזיפ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r>
              <a:rPr lang="he-IL" dirty="0" smtClean="0"/>
              <a:t> – </a:t>
            </a:r>
            <a:r>
              <a:rPr lang="he-IL" sz="3600" dirty="0" smtClean="0"/>
              <a:t>שימוש בפתרון לבעית המחשבון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2" descr="http://www.dofactory.com/Patterns/Diagrams/comma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6518398" cy="4267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2362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Operator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5791200" y="40386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Plus / Minus /  …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2514600" y="2514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Operations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2286000" y="4038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Calculatir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he-IL" dirty="0" smtClean="0"/>
              <a:t>הגדרת אלגוריתם ב"ראשי פרקים" כך שכל פרק ימומש במחלקה נגזרת. </a:t>
            </a:r>
          </a:p>
          <a:p>
            <a:r>
              <a:rPr lang="he-IL" dirty="0" smtClean="0"/>
              <a:t>למשל אלגוריתם הרוצה למיין אוסף ואח"כ לחפש בו: ניתן פעם אחת להשתמש במיון בועות ובפעם אחרת במיון מהיר, ולחפש סדרתית או לחפש חיפוש בינארי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62A71-1B46-4656-9905-C9181535A2CC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</a:t>
            </a:r>
            <a:r>
              <a:rPr lang="he-IL" smtClean="0"/>
              <a:t> - צורה כללית לפתרון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41BF3-DCF8-4880-99DA-4457CF76A454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9" y="1279524"/>
            <a:ext cx="6876303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60198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ראה דוגמא 06 בזיפ</a:t>
            </a:r>
          </a:p>
        </p:txBody>
      </p:sp>
    </p:spTree>
    <p:extLst>
      <p:ext uri="{BB962C8B-B14F-4D97-AF65-F5344CB8AC3E}">
        <p14:creationId xmlns:p14="http://schemas.microsoft.com/office/powerpoint/2010/main" val="32125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3 משפחות ל- </a:t>
            </a:r>
            <a:r>
              <a:rPr lang="en-US" smtClean="0"/>
              <a:t>Design Patterns</a:t>
            </a:r>
            <a:endParaRPr lang="he-IL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Creational Patterns</a:t>
            </a:r>
            <a:r>
              <a:rPr lang="he-IL" sz="2800" dirty="0" smtClean="0"/>
              <a:t>: הקשורים לאופן יצירת האובייקטים</a:t>
            </a:r>
          </a:p>
          <a:p>
            <a:pPr marL="514350" indent="-514350">
              <a:buFont typeface="+mj-lt"/>
              <a:buAutoNum type="arabicPeriod"/>
            </a:pP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Structural Patterns</a:t>
            </a:r>
            <a:r>
              <a:rPr lang="he-IL" sz="2800" dirty="0" smtClean="0"/>
              <a:t>: הקשורים לאופן ייצוג הקשרים בין המחלקות השונות והעצמים על מנת ליצור אובייקטים גדולים ומורכבים יותר</a:t>
            </a:r>
          </a:p>
          <a:p>
            <a:pPr marL="514350" indent="-514350">
              <a:buFont typeface="+mj-lt"/>
              <a:buAutoNum type="arabicPeriod"/>
            </a:pP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 </a:t>
            </a:r>
            <a:r>
              <a:rPr lang="en-US" sz="2800" b="1" dirty="0" smtClean="0"/>
              <a:t>Behavioral Patterns</a:t>
            </a:r>
            <a:r>
              <a:rPr lang="he-IL" sz="2800" dirty="0" smtClean="0"/>
              <a:t>: מאפיינות את הדרכים בהן מחלקות ועצמים מתקשרים ומחלקים אחריות</a:t>
            </a:r>
          </a:p>
          <a:p>
            <a:endParaRPr lang="he-IL" sz="2800" dirty="0" smtClean="0"/>
          </a:p>
          <a:p>
            <a:pPr marL="0" indent="0">
              <a:buNone/>
            </a:pPr>
            <a:r>
              <a:rPr lang="he-IL" sz="2000" dirty="0" smtClean="0"/>
              <a:t>		- מכל קבוצה כזו נלמד מספר מצומצם של תבניות -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BF74C-21AF-4BD1-B856-AA8EFE5E3AD9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mediator</a:t>
            </a:r>
            <a:endParaRPr lang="he-IL" smtClean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מגדיר אובייקט המסתיר כיצד קבוצה של אובייקטים מתקשרת (מתווך)</a:t>
            </a:r>
          </a:p>
          <a:p>
            <a:r>
              <a:rPr lang="he-IL" dirty="0" smtClean="0"/>
              <a:t>המתווך מכיר את כל שאר המחלקות ונותן ומקבל מהן שירותים </a:t>
            </a:r>
          </a:p>
          <a:p>
            <a:r>
              <a:rPr lang="he-IL" dirty="0" smtClean="0"/>
              <a:t>המתווך יווצר ראשון במערכת וכל אובייקט שיווצר יודיע לו על קיומו. כל המחלקות יתקשרו מולו בלבד ויבקשו ממנו שירותים</a:t>
            </a:r>
          </a:p>
          <a:p>
            <a:r>
              <a:rPr lang="he-IL" dirty="0" smtClean="0"/>
              <a:t>תורם לצימוד חלש ע"י כך שהאובייקטים לא מצביעים ישירות אחד לשני</a:t>
            </a:r>
          </a:p>
          <a:p>
            <a:r>
              <a:rPr lang="he-IL" dirty="0" smtClean="0"/>
              <a:t>דוגמא: מודל ה- </a:t>
            </a:r>
            <a:r>
              <a:rPr lang="en-US" dirty="0" smtClean="0"/>
              <a:t>MVC</a:t>
            </a:r>
            <a:r>
              <a:rPr lang="he-IL" dirty="0" smtClean="0"/>
              <a:t> אשר בו הרכיבים מודיעים מה קרה להם ל- </a:t>
            </a:r>
            <a:r>
              <a:rPr lang="en-US" dirty="0" smtClean="0"/>
              <a:t>controller</a:t>
            </a:r>
            <a:r>
              <a:rPr lang="he-IL" dirty="0" smtClean="0"/>
              <a:t>, אשר מעדכן את הרכיבים הדרושים בהתאם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052C39-B4AC-45C4-9EAA-42B0FC100DB7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mediator</a:t>
            </a:r>
            <a:r>
              <a:rPr lang="he-IL" smtClean="0"/>
              <a:t>– צורה כללית לפתרון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C5BF4-1E63-445D-AD5E-51B3D2FB2556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479550"/>
            <a:ext cx="7967662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mediator</a:t>
            </a:r>
            <a:r>
              <a:rPr lang="he-IL" smtClean="0"/>
              <a:t> - דוגמא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חלון </a:t>
            </a:r>
            <a:r>
              <a:rPr lang="en-US" smtClean="0"/>
              <a:t>GUI</a:t>
            </a:r>
            <a:r>
              <a:rPr lang="he-IL" smtClean="0"/>
              <a:t>: </a:t>
            </a:r>
          </a:p>
          <a:p>
            <a:pPr lvl="1"/>
            <a:r>
              <a:rPr lang="he-IL" smtClean="0"/>
              <a:t>יש בתוכו למשל </a:t>
            </a:r>
            <a:r>
              <a:rPr lang="en-US" smtClean="0"/>
              <a:t>combo-box, list, table, text box</a:t>
            </a:r>
            <a:r>
              <a:rPr lang="he-IL" smtClean="0"/>
              <a:t> וכו'.</a:t>
            </a:r>
          </a:p>
          <a:p>
            <a:pPr lvl="1"/>
            <a:r>
              <a:rPr lang="he-IL" smtClean="0"/>
              <a:t>שינוי ב- </a:t>
            </a:r>
            <a:r>
              <a:rPr lang="en-US" smtClean="0"/>
              <a:t>combo-box</a:t>
            </a:r>
            <a:r>
              <a:rPr lang="he-IL" smtClean="0"/>
              <a:t> יוביל לשינוי בטבלה</a:t>
            </a:r>
          </a:p>
          <a:p>
            <a:pPr lvl="1"/>
            <a:r>
              <a:rPr lang="he-IL" smtClean="0"/>
              <a:t>המטרה היא שה- </a:t>
            </a:r>
            <a:r>
              <a:rPr lang="en-US" smtClean="0"/>
              <a:t>combo-box</a:t>
            </a:r>
            <a:r>
              <a:rPr lang="he-IL" smtClean="0"/>
              <a:t> לא יכיר את הטבלה, אלא יעדכן את המתווך, והוא יעדכן את הטבלה</a:t>
            </a:r>
          </a:p>
          <a:p>
            <a:pPr lvl="2"/>
            <a:r>
              <a:rPr lang="he-IL" smtClean="0"/>
              <a:t>הסיבה: אם בעתיד נרצה להציג את הנתונים לא בטבלה, אלא בצורה שונה, רק המתווך יטפל בכך</a:t>
            </a:r>
          </a:p>
          <a:p>
            <a:pPr lvl="2"/>
            <a:r>
              <a:rPr lang="he-IL" smtClean="0"/>
              <a:t>הסיבה:</a:t>
            </a:r>
            <a:r>
              <a:rPr lang="en-US" smtClean="0"/>
              <a:t> </a:t>
            </a:r>
            <a:r>
              <a:rPr lang="he-IL" smtClean="0"/>
              <a:t>אם בעתיד נרצה שבעקבות שנוי ב- </a:t>
            </a:r>
            <a:r>
              <a:rPr lang="en-US" smtClean="0"/>
              <a:t>combo-box</a:t>
            </a:r>
            <a:r>
              <a:rPr lang="he-IL" smtClean="0"/>
              <a:t> פקד נוסף יתעדכן, רק המתווך יטפל בכך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E144B-0A99-444C-B7B6-9C74D44EE695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Visitor</a:t>
            </a:r>
            <a:endParaRPr lang="he-IL" smtClean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ביצוע פעולה מסוימת על קבוצת אובייקטים</a:t>
            </a:r>
          </a:p>
          <a:p>
            <a:r>
              <a:rPr lang="he-IL" dirty="0" smtClean="0"/>
              <a:t>מאפשר שמחלקה המכילה אוביקטים מסוימים וצריכה להפעיל עליהם פעולות, לא תצטרך להכיר את פעולות אלו</a:t>
            </a:r>
          </a:p>
          <a:p>
            <a:r>
              <a:rPr lang="he-IL" dirty="0" smtClean="0"/>
              <a:t>תורם לצימוד חלש בין האובייקטים</a:t>
            </a:r>
          </a:p>
          <a:p>
            <a:endParaRPr lang="he-IL" dirty="0" smtClean="0"/>
          </a:p>
          <a:p>
            <a:r>
              <a:rPr lang="he-IL" dirty="0" smtClean="0"/>
              <a:t>דוגמה:</a:t>
            </a:r>
          </a:p>
          <a:p>
            <a:pPr lvl="1"/>
            <a:r>
              <a:rPr lang="he-IL" dirty="0" smtClean="0"/>
              <a:t>הדפסת איברים שונים באוסף, הגדלת איברים שונים באוסף וכו'</a:t>
            </a:r>
          </a:p>
          <a:p>
            <a:pPr lvl="1"/>
            <a:r>
              <a:rPr lang="he-IL" dirty="0" smtClean="0"/>
              <a:t>במקום שהאוסף יצטרך לכתוב מתודה אחת עבור כל פעולה שונה, הפעולה תתקבל כפרמטר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A76BDA-3DD9-48F9-B051-162DC25C9F5D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upload.wikimedia.org/wikipedia/en/thumb/7/7f/VisitorClassDiagram.svg/515px-VisitorClass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066800"/>
            <a:ext cx="5591175" cy="4972347"/>
          </a:xfrm>
          <a:prstGeom prst="rect">
            <a:avLst/>
          </a:prstGeom>
          <a:noFill/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Visitor</a:t>
            </a:r>
            <a:r>
              <a:rPr lang="he-IL" smtClean="0"/>
              <a:t> - צורה כללית לפתרון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DD46D-FAD6-4655-AFDF-7B9C28260505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60198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400" dirty="0" smtClean="0"/>
              <a:t>דוגמה 11 בזיפ</a:t>
            </a:r>
            <a:endParaRPr lang="he-IL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5562600" y="4876800"/>
            <a:ext cx="1905000" cy="609600"/>
          </a:xfrm>
          <a:prstGeom prst="wedgeRectCallout">
            <a:avLst>
              <a:gd name="adj1" fmla="val 89034"/>
              <a:gd name="adj2" fmla="val -152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מחלקה המגדירה פעולה מסוימת</a:t>
            </a:r>
          </a:p>
        </p:txBody>
      </p:sp>
      <p:sp>
        <p:nvSpPr>
          <p:cNvPr id="77826" name="AutoShape 2" descr="data:image/jpeg;base64,/9j/4AAQSkZJRgABAQAAAQABAAD/2wCEAAkGBxQQEBUQEwgQFRIVFBwXFxIUEBUXFhQWFBkYFhQVExYYIzQhGhsnHBsYIjEhJy0rLjIuGiAzPDMtNyguLisBCgoKBQUFDgUFDisZExkrKysrKysrKysrKysrKysrKysrKysrKysrKysrKysrKysrKysrKysrKysrKysrKysrK//AABEIANQA7gMBIgACEQEDEQH/xAAbAAEBAAMBAQEAAAAAAAAAAAAABQMEBgIBB//EAE4QAAEDAgMCCQcHCQYFBQAAAAEAAgMEEQUSIRMxBhQVIkFVk5TRFjJRU5XS0yM0VGFxkZJCUmVzdIGztNQzNVZiobIHJENygyVERWSx/8QAFAEBAAAAAAAAAAAAAAAAAAAAAP/EABQRAQAAAAAAAAAAAAAAAAAAAAD/2gAMAwEAAhEDEQA/AP3FEXOjDI6isqdqHuyiINAmkaAC0k2DXAb0HRIo/kzTepk7xP7yeTNN6mTvE/vILCLl4aXDnkNZUZy69slVM++V0bHea47jLHf/ALgtx3B+kAuWuAsTfjU24bz5/wBRQXEUSDg/SPaHsa5zHAFrm1MxDgdQQQ/UL35M03qZO8T+8gsIuarsIigmpXxtka41GU/LykEGKW4Ic6xGg3+gLpUBERAREQEREBLouU4O8HaSWnEkmE073uklLnuiaXE7aTUkjVB1d0uo3kpRdR0vYM8E8lKLqOl7Bnggs3S64x+Cx5ZCOBlJma8BrMserCXXlz2sdADsxr9eq1H4Q0SFjeCVM5pdYSOpg21wMpDQ3zQdTc3t0+gO+ul1+a09LcMaeAtMXGOEl5pixmeV8TJTYtJaGB8hIOvyd9QbjGyidFdr+BEE7i+cgtpWxxtZGZ9g0Oykm+yj3i52wNz5qD9Oul1+fw0LHSvZ5E0+RrA5khpi0SkiI2DXMBZcukbZ2rdncgg6VKbAIXSsa7gjSNY5l3uyR/IvtfJu+V16W2sg6y6XUbyUouo6XsGeCeSlF1HS9gzwQWUXNS4NT09XSOhw+GJznyAmONrSRsnmxI3i4C6VAUnDfnlV/wCL/YVWXMHAqaqral0+F08zmiIB0sLHkDITYFw0F0HTr49oIII0Isf3qH5F4f8A4dou6xeCeReH/wCHaLusXgg1m8C4skTHV9U9sDckQc6IZIxJTStju1gJANNGA43dZzruJsR4oeAdNE1g2kztn5peYybdIuGDQjQ23rc8i8P/AMO0XdYvBPIvD/8ADtF3WLwQUsJoG00EdO17nNjYGBzgwOIboL5AG3+wBbaheReH/wCHaLusXgnkXh/+HaLusXggz4759L+1D+FMqy5HFsDpKOSmnhwSFjxUgXgpm7QgxSggZBcqxy83q+s7pJ4IKyKTy83q+s7pJ4Jy83q+s7pJ4IKyKTy83q+s7pJ4Jy83q+s7pJ4IKyKTy83q+s7pJ4Jy83q+s7pJ4IKyhcFqpgpWgzsB2kuhcAf7aRfm3Bv/AIvTcoS0NRhsszeMSMifDEdu1oe4NbJEPODW7yLEAa3K/QeDGE08lMHuw6BzjJKS50LC4/LSbyRe6C9x2P6TH+Nqcdj+kx/jatbkOm6qpuwj8E5DpuqqbsI/BBs8dj+kx/japXCSrk2OakqYTOxwIjdKxrJAQWlr3HcBmzfawLc5DpuqqbsI/BOQ6bqqm7CPwQc3tath2Qq45I7EGR07GvJHmvJDr3dbzWhoFz9iw8cxJjQ1tTTPIjfz5XRXMlp8pOVw0vxbLpuMmaxyrquQ6bqqm7CPwTkOm6qpuwj8EGaKrYGgOrY3EDV2Zouek2B0Xvjsf0mP8bVrch03VVN2EfgnIdN1VTdhH4INnjsf0mP8bU47H9Jj/G1a3IdN1VTdhH4JyHTdVU3YR+CDUxGdrqqkDZWu+Uk3OB/6L/Qra5+rw6GKrpDHRRMJfICWRtaSNi82JA3LoEBcwcZjp62pa+OoJIiI2VHUzDzCNTCxwB+o6rp1Iw355Vf+L/YUGHytp/U1/sqv+EnlbT+pr/ZVf8JXUQQvK2n9TX+yq/4SeVtP6mv9lV/wldRBC8raf1Nf7Kr/AISeVtP6mv8AZVf8JXUQcrWY9FPNSxsjqg7jN7yUNVE3SKb8uWMNv9V11Sk4759L+1D+FMqyAiIgIiICIiCVg3B2mo3SPgomNkme58klrve57i45nHW1ybDcFM4N4rkpw3k+pdaSXnNiu0/LSbjddQuXwmvfFSMDKR7y41BBbewLJXus6wNrjNb0kAdIQU+Wv0XWdiPFOWv0XWdiPFac+Nzc4tw8jK13nZyC5rJHNykN1uQ0b+m29ZZMWlZmPFs9nuaI2xvDg1ocWv2mrXZ7CwAAu8C+hQZ+Wv0XWdiPFOWv0XWdiPFYhjEttcMIORzrZn6lrGPa0HJ5xLiLf5Tv3DxNjM7XOHJRs3NezyS8tY9wDLN0uWgAnffoOiDY5a/RdZ2I8U5a/RdZ2I8VpcszkSO4iRlLMsYZmc4F7A6z72NwXfki3SdCs0WMzOI/9Js07ztXE+dYloDLHTXUj0ab0Gflr9F1nYjxTlr9F1nYjxWpy3OY3OGDlpDSQHPcTmyOc0FrW/nNykXB1+xVKqqe2N7mwhzhFna0Zjd1jZtrajTo1+pBrctfous7EeKctfous7EeK0BjczXPDqXMwMJbK1j4wbNlcXZXA2F2tZq7eQdzgszcbmc1x5LLHBtxnc45rC9gGt3jW4Nui10GKor9rV0g4nOyz5DeSPKD8i/QG+9dGufmmc+opS4DSonaCOkNjlA+7d9dr9K6BAUaowufbyTQ4kyMSBuZr6faasBAIOcKyiCNxKs67g7kfipxKs67g7kfiqyiDmMZNbBFtBi8B+UiZY0R3SysiJ/tegOv+5b3EqzruDuR+KnC35sP2in/AJmFWUEbiVZ13B3I/FTiVZ13B3I/FVlEEQYVUPkifLisb2xSbTI2lyFxyuYBmzmw5193QraIgIiICIiAiIgLnqHDayBmzZiFHkD3ubmpZS6z3ueASJQCRmtewXQogjbGv+n0PdJvjJsa/wCn0PdJvjKyiCNsa/6fQ90m+Mmxr/p9D3Sb4ysog5LhBiddSRtdtaWV7nWbFHSTZ3NaC+Vw+W/JjDnW6SA0auCoU5rZGNkZiVA5jmhzXCllIc1wu0g7bUEL7X4TKanjTcUYw7MRNa+APDAXXfldmGr3ZL+nIz0LawDDHUsRiNVtBnc5vMyBgec2RoueaCTYdAsNwQYNjX/T6Huk3xk2Nf8AT6Huk3xlZRBFdT1xFjW0BHoNJL0aj/rL7sa/6fQ90m+MrKIIkWH1Lp4pZqymLYi4hsVPIwkuYWaudI4W1PQraIgIiICIiCNwt+bD9op/5mFWV+b/APFfh0MOLKeTC5XNkdHKyZr25XbCaOSRljqHDKPxBdfwRx04hSMq+IvhbJcsY8guLBoHm24HW31WPSgsoiICIiAiIgIiICIiAiIgIiICIiCZwioHVEAjZluJ4JOcSBlhqIpX7hvysNvrtu3rPVVbmSMYKRzmu3yX5rdbZbNBObp1Ab/mvosHCOvdTwCRmXMZ4I+cLjLNURRP/flebfXZU0EY4vLlLuSXggOORzyHDKG2BIaWkku/Jc4WabE7lgdjkpc1ow5zec3Mblws5pLhcCwscvO1uL7iugRBBgxyV3/xdhkzA7R5vd1mjKGZvN1OlwdCOlbsOISOexpwyVoc27iS28Rs4/KfkkaAcxzjdwu0DVUUQEREEvHMSfAYGRUrJJJ5jE0PlMbRaKWYuc4Ncd0RG7eQsPGa/qmi7/L8BeeEPznDv2138lWK4gi8Zr+qaLv8vwE4zX9U0Xf5fgK0ud4Ry1YqIm04dsTDKXlrGH5UZNi0lwJAN3+jdv8ASEjhnwcqMVgbBPhFGA2RsjXNr5cwynnAHYbnNzN/ffoCuQyVrGhjcGoWtaA1rRXSAAAWAA2G6yky4tigDg3BYiWus3M4kua2Kd1zYgXc9kIuN21II5tzmdi2JZsowWK2zfz7mzpGvmawhodoCGQuyk7pfOu0hBT4zX9U0Xf5fgJxmv6pou/y/AWPBKmsfUPFRA1kWyGXLHYGRsszHkOzEgFgiflI3PGuhveQReM1/VNF3+X4Cy4TiMskssM1JHG+NrHfJzOka5sucDVzGkEFh6OlVVGof7wqf1FP/uqEFlERAREQEREBEULytp7kBlY6zi3MzDa57SWktdle2ItcLgi4JCC6iheVsHqK/wBk4h8FPK2D1Ff7JxD4KC6iheVsHqK/2TiHwU8rYPUV/snEPgoKmIVbIWZ5HWbnYzzSedK9sceg/wA7m69G9bK5XFscpqiMRujxFoEkUlxhNfe8ErJmjWHcSwA/USt3ytg9RX+ycQ+CguooXlbB6iv9k4h8FPK2D1Ff7JxD4KC6iheVsHqK/wBk4h8FPK2D1Ff7JxD4KC6ikUPCSCaRsTW1LXuvlEtDVQh2UXIDpYw29tbXuq6DneFmfbYfswwv4662ckN+ZVl7ka7rrbzVvq6L8cvurFwh+c4d+2u/kqxXEEjNW+rovxy+6mat9XRfjl91V0QSM1b6ui/HL7qZq31dF+OX3VXRBIzVvq6L8cvupmrfV0X45fdVdEEjNW+rovxy+6tbBDLx6q2zYw/Ywf2ZcW2vUW84Xvv/ANF0CjUP94VP6in/AN1QgsoiICIiAiIgKPwT+aN/WS/xpFYXK8HMYDKcM4hVOtJLzmQOc0/LSbj0oOqWpi9dxenlqNi5+yjdJkYLudkaXZW/WbLT5eHVlb3ZycvDqyt7s5BIl4eRRBolhDnmJ0t6WZs8RDRM4BkrshebQvuQ2zSQCRcE5Rw4hJLRR1BcALs+RDsxqH0mRt5LOO0Y65bdoFrkXCo8uN6rrO7OTlwdV1ndnIJDuH0W1EYoZ7Cd8MhdkaWGNszjkbmu83hcA0akagHQHE7h+xzWOZQutKxzos7wC4Q7R1USG3ADGNY4HNZxka27SrnLg6rrO7OTlwdV1ndnII9Zw7Yxryyje4xuyva58TNzmAvDi6zW2cXa23dC26PhlFNPxdlHUF+2MR0iAGUzBz3Ev0aNi8284jKQ0hwK3eXG9V1ndnJy6Oq6zuzkFhFI5eHVlb3ZycvDqyt7s5AxX51R/rJP4L1XXNz4iJqukHFKhlnyG8kRYD8i8WBPSukQc7wsg2k2Hs2j23rXc5jsrhairDoRuW3yGOs6zvLlqcK6lkU2HySTsYwVrrve4NaL0VYBcnQakD960w7D8z3eUUBL8971NObbUNa7L+aeaNR/rogr8iDrOs7y5YuTY7gcs1VySB/zZ3tIaR9tyBb0qVVcQec3lBS5ube89ORZuXzWHmjzRpa19d6yuloMjmDhFTtDg6zhUwZ2uLmyNkaTvc14zAuB133sgocmx5c/LFXkH5XGnZbem/o+vcsvIg6zrO8uUaZuGuuOXacNcwMLRUwWyggtGvotp9pWennw9kol5dpS4G4vUQWBs8X01/Ldb0DQWGiDdqcMjiGaTGqlgJsC+rLQTYmwJ+oH7l6ZhLHbsVrDv/8Acu/JNj/qtWqxGhkbbyhpmnn6tqKcaS3LxY6dI1tfTebm88x4f5o4QU2Q3JHGYAbmRsjRpvFwQSbk6a6XQWZcKYzzsXqxoTrVO3NtmP2C4ufrWLBKXZV1U3bSP+RgN5HlztTUaXPRp/8Aq0s+H5S0Y/S6tkbc1EBOWbz9d5PoN7/at3Ba2OauqnxVUcjRDTjNG9rxcGoJF2nfqPvQdAiIgIiICIiAo/BP5o39ZL/GkVhcpwcbV8XGzlpAzaS2D45C622k3kOsg6tFHy13rqLspveTLXeuouym95BYRR8td66i7Kb3ky13rqLspveQWEUfLXeuouym95Mtd66i7Kb3kFhFHy13rqLspveTLXeuouym95BYRR8td66i7Kb3ky13rqLspveQfcV+dUf6yT+C9V1zUwqON0m2kpy3PJbZMeDfYv35idLXXSoPjmg72g/avOxb6tv3Be0QeNi31bfuCbFvq2/cF7RBxnC98T5hBU0k4pGNBLo6aVwlnlOzhaHxg2yE5v8AvdGQeYVb4MzOlpwZqZwkY4sc58JjMmQ2bKGuAIDm2dboJI6F84W/Nh+0U/8AMwqyg8bFvq2/cE2LfVt+4L2iDxsW+rb9wX1rANzQPsC9IgIiICIiAiIgLl8JppZKRgjna1pNQ14d0kyvLCND+ULEehx9AXUKD5JU9yRNXNBcXZWYnWsaC4lzsrGygNFydAEGObCal+a9U25a5rSJHg85kgBeQNSHOBtoBbQDpzSYfPztnKxri8kSGR18rg7I0sy2AYS3QGzgzW2Yrz5Jw/S8R9rV/wAVPJOH6XiPtav+KgyChqQLcdB5jgDnILXujYA/zecA8SGx0s4egAeJsNqS5xbXCwzbO736XY9rS9trOIJbpuNr7188k4fpeI+1q/4qeScP0vEfa1f8VBj5IqCH3qmZ3Fha/MXZMj2OtlLbkAN6Xa9OpJWeHD6nQur9R+SHEt33tq256RrqvHknD9LxH2tX/FTyTh+l4j7Wr/ioPPJlU6NzX4iMxaWgtc4DnMc0nQXBzFrt+mttLBVKqne+N7GyZXOiyhwe45XkEXvYH0c69/sU3yTh+l4j7Wr/AIqeScP0vEfa1f8AFQYHYXUNc97ZGhrm22TZC8N0lAYM7RcZnsfc2tYi1t+duHVRa5r6xrrtIBbI9mV1t/NF+cei/N1tcGweScP0vEfa1f8AFTyTh+l4j7Wr/ioPM0JZUUodbWoncADewdHKRr9e/wDeugUeh4NwwyNlElU57b5dtXVUzW5hYkNleW3sSL2vqrCAi+E26V8zj84feg9IvOcfnD70zj84fegkcLfmw/aKf+ZhVlROFjxxYc4fOKfp/wDswqznH5w+9B6Rec4/OH3pnH5w+9B6Rec4/OH3r6HX6UH1ERAREQEREBERAREQEREBERAREQEREBERBzvC2lZNLQRSwMkjdWOzRvaHNdajrHDM06GxAP2gJX4BhsEZkkwOha0EC/E4yS5xDWta1rbucXEAAAkkhe+E8rWT4e5zw1orXXLiAB/yVYNSVtYjJTVDNnJWxWzNcC2cNc1zHB7HNc03BBAKCW7DsIaCXYfhbMrWvc2SCCNzGyWyGRjwHMvcDnAa6L0/C8Ia7IaHCQ7mjKYqYG8gJjFrflAEj02Nk5HoNqZjUMMhIcXOqiec0QjNq7eRBDc9OT6zf1SYTQRZMtQy0bmva01N2hzIDSh1i7fsjY+nfv1Qa/E8GzBnE8JuWOk/sae2SM2e69rWB3/YfQvAp8HMjohhNC5zTGDloWFoM2TZfKBmU3EjDodzrr3Dwdw1kYibLGGBuW3Gd4vGW352pBijsTqMq9w4FhzMwE0Ya/JmbxgZTsRG1ml9NI2DT0fWg+OosGAa40uDgOBLSWUtnAEglp6QCCP3FZJ8LwiMkPocJaWuDCHRUwIe4FzWG40cQ1xtvsD6Fi8ncN2ez2seXKW/OdSCySM3IOpyyvF9+70BJuD2GuLyXxc8uLrVFtZI5on2INxds8v73XQbGH4JhdQHmLCMOfs5HRvy00JySMNnMdzdCCveBUEVPW1UcNJFEzYwOyRxtY3MTUAmzRa9gNfqC3aGWmgDgytjAfI6QgzggOecz8tzoCbm3pJWvhczX19S5krXDY04u1wIvmqNLhBcREQEREBERAREQEREBERAREQEREBERAREQc/wnia+fD2uja5prXXa4Ag2oqwi4Kp8kwdXwdkzwUrhZPs5sPeIHvtWu5jAC43oqwaAkD6962+W3dS1vZx++g2uSYOr4OyZ4JyTB1fB2TPBavLbupa3s4/fTlt3Utb2cfvoNrkmDq+DsmeCckwdXwdkzwWry27qWt7OP305bd1LW9nH76Da5Jg6vg7JngnJMHV8HZM8Fq8tu6lrezj99OW3dS1vZx++g2uSYOr4OyZ4KfhUDY6+payFrRsac2a0NF71Gtgs3Lbupa3s4/fWtglSZa6qcaaWP5GAZZAA7Q1GuhOmv+hQdAiIgIiICIiAiIgIiICIiAiIgIiICIiAiIgh8IfnOHftrv5KsXoYxKXPHJctm57EseM+QNLQ3m2GYk6n0aX3DLjuGyTmB8VVHHJBMZQZIjI114ZoC0ta9p3Sk3v0LHxeu6zoe4zf1CDHU43Kw25Odbm2flksS625oaXdJFrX5voN18fik4BeaQ83O4xiJ5c5jZGXDANXPEZJAbfMdAsppq7rOh7hL/UJxeu6zoe4zf1CDXmxWpa1zeT3GQMuC1jyzPcAt0G7X0kmx1C26bEpXyhnECG31eQ8ACz9dW2N7Ntrpm1sdD44vXdZ0PcZv6hOL13WdD3Gb+oQZMTrZWMBZF0vF9jJJqy+QZW2IzW87d0C9wVotxucCzsNeXgu5oDhcCQMvYtu6zSDdtwbjX0bXF67rOh7jN/UL5xWuvflKhvuvxCW9jvHzj6gg8TYrPkLhRFpDJTlLJCc7ANk29rc7X6twBvvyUP94VP6in/3VCcXrus6HuM39QsmE4dLHNLPNVxSPkbG0CKB0bWiLORcOe4kkvPSNyCq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7828" name="AutoShape 4" descr="data:image/jpeg;base64,/9j/4AAQSkZJRgABAQAAAQABAAD/2wCEAAkGBxQQEBUQEwgQFRIVFBwXFxIUEBUXFhQWFBkYFhQVExYYIzQhGhsnHBsYIjEhJy0rLjIuGiAzPDMtNyguLisBCgoKBQUFDgUFDisZExkrKysrKysrKysrKysrKysrKysrKysrKysrKysrKysrKysrKysrKysrKysrKysrKysrK//AABEIANQA7gMBIgACEQEDEQH/xAAbAAEBAAMBAQEAAAAAAAAAAAAABQMEBgIBB//EAE4QAAEDAgMCCQcHCQYFBQAAAAEAAgMEEQUSIRMxBhQVIkFVk5TRFjJRU5XS0yM0VGFxkZJCUmVzdIGztNQzNVZiobIHJENygyVERWSx/8QAFAEBAAAAAAAAAAAAAAAAAAAAAP/EABQRAQAAAAAAAAAAAAAAAAAAAAD/2gAMAwEAAhEDEQA/AP3FEXOjDI6isqdqHuyiINAmkaAC0k2DXAb0HRIo/kzTepk7xP7yeTNN6mTvE/vILCLl4aXDnkNZUZy69slVM++V0bHea47jLHf/ALgtx3B+kAuWuAsTfjU24bz5/wBRQXEUSDg/SPaHsa5zHAFrm1MxDgdQQQ/UL35M03qZO8T+8gsIuarsIigmpXxtka41GU/LykEGKW4Ic6xGg3+gLpUBERAREQEREBLouU4O8HaSWnEkmE073uklLnuiaXE7aTUkjVB1d0uo3kpRdR0vYM8E8lKLqOl7Bnggs3S64x+Cx5ZCOBlJma8BrMserCXXlz2sdADsxr9eq1H4Q0SFjeCVM5pdYSOpg21wMpDQ3zQdTc3t0+gO+ul1+a09LcMaeAtMXGOEl5pixmeV8TJTYtJaGB8hIOvyd9QbjGyidFdr+BEE7i+cgtpWxxtZGZ9g0Oykm+yj3i52wNz5qD9Oul1+fw0LHSvZ5E0+RrA5khpi0SkiI2DXMBZcukbZ2rdncgg6VKbAIXSsa7gjSNY5l3uyR/IvtfJu+V16W2sg6y6XUbyUouo6XsGeCeSlF1HS9gzwQWUXNS4NT09XSOhw+GJznyAmONrSRsnmxI3i4C6VAUnDfnlV/wCL/YVWXMHAqaqral0+F08zmiIB0sLHkDITYFw0F0HTr49oIII0Isf3qH5F4f8A4dou6xeCeReH/wCHaLusXgg1m8C4skTHV9U9sDckQc6IZIxJTStju1gJANNGA43dZzruJsR4oeAdNE1g2kztn5peYybdIuGDQjQ23rc8i8P/AMO0XdYvBPIvD/8ADtF3WLwQUsJoG00EdO17nNjYGBzgwOIboL5AG3+wBbaheReH/wCHaLusXgnkXh/+HaLusXggz4759L+1D+FMqy5HFsDpKOSmnhwSFjxUgXgpm7QgxSggZBcqxy83q+s7pJ4IKyKTy83q+s7pJ4Jy83q+s7pJ4IKyKTy83q+s7pJ4Jy83q+s7pJ4IKyKTy83q+s7pJ4Jy83q+s7pJ4IKyhcFqpgpWgzsB2kuhcAf7aRfm3Bv/AIvTcoS0NRhsszeMSMifDEdu1oe4NbJEPODW7yLEAa3K/QeDGE08lMHuw6BzjJKS50LC4/LSbyRe6C9x2P6TH+Nqcdj+kx/jatbkOm6qpuwj8E5DpuqqbsI/BBs8dj+kx/japXCSrk2OakqYTOxwIjdKxrJAQWlr3HcBmzfawLc5DpuqqbsI/BOQ6bqqm7CPwQc3tath2Qq45I7EGR07GvJHmvJDr3dbzWhoFz9iw8cxJjQ1tTTPIjfz5XRXMlp8pOVw0vxbLpuMmaxyrquQ6bqqm7CPwTkOm6qpuwj8EGaKrYGgOrY3EDV2Zouek2B0Xvjsf0mP8bVrch03VVN2EfgnIdN1VTdhH4INnjsf0mP8bU47H9Jj/G1a3IdN1VTdhH4JyHTdVU3YR+CDUxGdrqqkDZWu+Uk3OB/6L/Qra5+rw6GKrpDHRRMJfICWRtaSNi82JA3LoEBcwcZjp62pa+OoJIiI2VHUzDzCNTCxwB+o6rp1Iw355Vf+L/YUGHytp/U1/sqv+EnlbT+pr/ZVf8JXUQQvK2n9TX+yq/4SeVtP6mv9lV/wldRBC8raf1Nf7Kr/AISeVtP6mv8AZVf8JXUQcrWY9FPNSxsjqg7jN7yUNVE3SKb8uWMNv9V11Sk4759L+1D+FMqyAiIgIiICIiCVg3B2mo3SPgomNkme58klrve57i45nHW1ybDcFM4N4rkpw3k+pdaSXnNiu0/LSbjddQuXwmvfFSMDKR7y41BBbewLJXus6wNrjNb0kAdIQU+Wv0XWdiPFOWv0XWdiPFac+Nzc4tw8jK13nZyC5rJHNykN1uQ0b+m29ZZMWlZmPFs9nuaI2xvDg1ocWv2mrXZ7CwAAu8C+hQZ+Wv0XWdiPFOWv0XWdiPFYhjEttcMIORzrZn6lrGPa0HJ5xLiLf5Tv3DxNjM7XOHJRs3NezyS8tY9wDLN0uWgAnffoOiDY5a/RdZ2I8U5a/RdZ2I8VpcszkSO4iRlLMsYZmc4F7A6z72NwXfki3SdCs0WMzOI/9Js07ztXE+dYloDLHTXUj0ab0Gflr9F1nYjxTlr9F1nYjxWpy3OY3OGDlpDSQHPcTmyOc0FrW/nNykXB1+xVKqqe2N7mwhzhFna0Zjd1jZtrajTo1+pBrctfous7EeKctfous7EeK0BjczXPDqXMwMJbK1j4wbNlcXZXA2F2tZq7eQdzgszcbmc1x5LLHBtxnc45rC9gGt3jW4Nui10GKor9rV0g4nOyz5DeSPKD8i/QG+9dGufmmc+opS4DSonaCOkNjlA+7d9dr9K6BAUaowufbyTQ4kyMSBuZr6faasBAIOcKyiCNxKs67g7kfipxKs67g7kfiqyiDmMZNbBFtBi8B+UiZY0R3SysiJ/tegOv+5b3EqzruDuR+KnC35sP2in/AJmFWUEbiVZ13B3I/FTiVZ13B3I/FVlEEQYVUPkifLisb2xSbTI2lyFxyuYBmzmw5193QraIgIiICIiAiIgLnqHDayBmzZiFHkD3ubmpZS6z3ueASJQCRmtewXQogjbGv+n0PdJvjJsa/wCn0PdJvjKyiCNsa/6fQ90m+Mmxr/p9D3Sb4ysog5LhBiddSRtdtaWV7nWbFHSTZ3NaC+Vw+W/JjDnW6SA0auCoU5rZGNkZiVA5jmhzXCllIc1wu0g7bUEL7X4TKanjTcUYw7MRNa+APDAXXfldmGr3ZL+nIz0LawDDHUsRiNVtBnc5vMyBgec2RoueaCTYdAsNwQYNjX/T6Huk3xk2Nf8AT6Huk3xlZRBFdT1xFjW0BHoNJL0aj/rL7sa/6fQ90m+MrKIIkWH1Lp4pZqymLYi4hsVPIwkuYWaudI4W1PQraIgIiICIiCNwt+bD9op/5mFWV+b/APFfh0MOLKeTC5XNkdHKyZr25XbCaOSRljqHDKPxBdfwRx04hSMq+IvhbJcsY8guLBoHm24HW31WPSgsoiICIiAiIgIiICIiAiIgIiICIiCZwioHVEAjZluJ4JOcSBlhqIpX7hvysNvrtu3rPVVbmSMYKRzmu3yX5rdbZbNBObp1Ab/mvosHCOvdTwCRmXMZ4I+cLjLNURRP/flebfXZU0EY4vLlLuSXggOORzyHDKG2BIaWkku/Jc4WabE7lgdjkpc1ow5zec3Mblws5pLhcCwscvO1uL7iugRBBgxyV3/xdhkzA7R5vd1mjKGZvN1OlwdCOlbsOISOexpwyVoc27iS28Rs4/KfkkaAcxzjdwu0DVUUQEREEvHMSfAYGRUrJJJ5jE0PlMbRaKWYuc4Ncd0RG7eQsPGa/qmi7/L8BeeEPznDv2138lWK4gi8Zr+qaLv8vwE4zX9U0Xf5fgK0ud4Ry1YqIm04dsTDKXlrGH5UZNi0lwJAN3+jdv8ASEjhnwcqMVgbBPhFGA2RsjXNr5cwynnAHYbnNzN/ffoCuQyVrGhjcGoWtaA1rRXSAAAWAA2G6yky4tigDg3BYiWus3M4kua2Kd1zYgXc9kIuN21II5tzmdi2JZsowWK2zfz7mzpGvmawhodoCGQuyk7pfOu0hBT4zX9U0Xf5fgJxmv6pou/y/AWPBKmsfUPFRA1kWyGXLHYGRsszHkOzEgFgiflI3PGuhveQReM1/VNF3+X4Cy4TiMskssM1JHG+NrHfJzOka5sucDVzGkEFh6OlVVGof7wqf1FP/uqEFlERAREQEREBEULytp7kBlY6zi3MzDa57SWktdle2ItcLgi4JCC6iheVsHqK/wBk4h8FPK2D1Ff7JxD4KC6iheVsHqK/2TiHwU8rYPUV/snEPgoKmIVbIWZ5HWbnYzzSedK9sceg/wA7m69G9bK5XFscpqiMRujxFoEkUlxhNfe8ErJmjWHcSwA/USt3ytg9RX+ycQ+CguooXlbB6iv9k4h8FPK2D1Ff7JxD4KC6iheVsHqK/wBk4h8FPK2D1Ff7JxD4KC6ikUPCSCaRsTW1LXuvlEtDVQh2UXIDpYw29tbXuq6DneFmfbYfswwv4662ckN+ZVl7ka7rrbzVvq6L8cvurFwh+c4d+2u/kqxXEEjNW+rovxy+6mat9XRfjl91V0QSM1b6ui/HL7qZq31dF+OX3VXRBIzVvq6L8cvupmrfV0X45fdVdEEjNW+rovxy+6tbBDLx6q2zYw/Ywf2ZcW2vUW84Xvv/ANF0CjUP94VP6in/AN1QgsoiICIiAiIgKPwT+aN/WS/xpFYXK8HMYDKcM4hVOtJLzmQOc0/LSbj0oOqWpi9dxenlqNi5+yjdJkYLudkaXZW/WbLT5eHVlb3ZycvDqyt7s5BIl4eRRBolhDnmJ0t6WZs8RDRM4BkrshebQvuQ2zSQCRcE5Rw4hJLRR1BcALs+RDsxqH0mRt5LOO0Y65bdoFrkXCo8uN6rrO7OTlwdV1ndnIJDuH0W1EYoZ7Cd8MhdkaWGNszjkbmu83hcA0akagHQHE7h+xzWOZQutKxzos7wC4Q7R1USG3ADGNY4HNZxka27SrnLg6rrO7OTlwdV1ndnII9Zw7Yxryyje4xuyva58TNzmAvDi6zW2cXa23dC26PhlFNPxdlHUF+2MR0iAGUzBz3Ev0aNi8284jKQ0hwK3eXG9V1ndnJy6Oq6zuzkFhFI5eHVlb3ZycvDqyt7s5AxX51R/rJP4L1XXNz4iJqukHFKhlnyG8kRYD8i8WBPSukQc7wsg2k2Hs2j23rXc5jsrhairDoRuW3yGOs6zvLlqcK6lkU2HySTsYwVrrve4NaL0VYBcnQakD960w7D8z3eUUBL8971NObbUNa7L+aeaNR/rogr8iDrOs7y5YuTY7gcs1VySB/zZ3tIaR9tyBb0qVVcQec3lBS5ube89ORZuXzWHmjzRpa19d6yuloMjmDhFTtDg6zhUwZ2uLmyNkaTvc14zAuB133sgocmx5c/LFXkH5XGnZbem/o+vcsvIg6zrO8uUaZuGuuOXacNcwMLRUwWyggtGvotp9pWennw9kol5dpS4G4vUQWBs8X01/Ldb0DQWGiDdqcMjiGaTGqlgJsC+rLQTYmwJ+oH7l6ZhLHbsVrDv/8Acu/JNj/qtWqxGhkbbyhpmnn6tqKcaS3LxY6dI1tfTebm88x4f5o4QU2Q3JHGYAbmRsjRpvFwQSbk6a6XQWZcKYzzsXqxoTrVO3NtmP2C4ufrWLBKXZV1U3bSP+RgN5HlztTUaXPRp/8Aq0s+H5S0Y/S6tkbc1EBOWbz9d5PoN7/at3Ba2OauqnxVUcjRDTjNG9rxcGoJF2nfqPvQdAiIgIiICIiAo/BP5o39ZL/GkVhcpwcbV8XGzlpAzaS2D45C622k3kOsg6tFHy13rqLspveTLXeuouym95BYRR8td66i7Kb3ky13rqLspveQWEUfLXeuouym95Mtd66i7Kb3kFhFHy13rqLspveTLXeuouym95BYRR8td66i7Kb3ky13rqLspveQfcV+dUf6yT+C9V1zUwqON0m2kpy3PJbZMeDfYv35idLXXSoPjmg72g/avOxb6tv3Be0QeNi31bfuCbFvq2/cF7RBxnC98T5hBU0k4pGNBLo6aVwlnlOzhaHxg2yE5v8AvdGQeYVb4MzOlpwZqZwkY4sc58JjMmQ2bKGuAIDm2dboJI6F84W/Nh+0U/8AMwqyg8bFvq2/cE2LfVt+4L2iDxsW+rb9wX1rANzQPsC9IgIiICIiAiIgLl8JppZKRgjna1pNQ14d0kyvLCND+ULEehx9AXUKD5JU9yRNXNBcXZWYnWsaC4lzsrGygNFydAEGObCal+a9U25a5rSJHg85kgBeQNSHOBtoBbQDpzSYfPztnKxri8kSGR18rg7I0sy2AYS3QGzgzW2Yrz5Jw/S8R9rV/wAVPJOH6XiPtav+KgyChqQLcdB5jgDnILXujYA/zecA8SGx0s4egAeJsNqS5xbXCwzbO736XY9rS9trOIJbpuNr7188k4fpeI+1q/4qeScP0vEfa1f8VBj5IqCH3qmZ3Fha/MXZMj2OtlLbkAN6Xa9OpJWeHD6nQur9R+SHEt33tq256RrqvHknD9LxH2tX/FTyTh+l4j7Wr/ioPPJlU6NzX4iMxaWgtc4DnMc0nQXBzFrt+mttLBVKqne+N7GyZXOiyhwe45XkEXvYH0c69/sU3yTh+l4j7Wr/AIqeScP0vEfa1f8AFQYHYXUNc97ZGhrm22TZC8N0lAYM7RcZnsfc2tYi1t+duHVRa5r6xrrtIBbI9mV1t/NF+cei/N1tcGweScP0vEfa1f8AFTyTh+l4j7Wr/ioPM0JZUUodbWoncADewdHKRr9e/wDeugUeh4NwwyNlElU57b5dtXVUzW5hYkNleW3sSL2vqrCAi+E26V8zj84feg9IvOcfnD70zj84fegkcLfmw/aKf+ZhVlROFjxxYc4fOKfp/wDswqznH5w+9B6Rec4/OH3pnH5w+9B6Rec4/OH3r6HX6UH1ERAREQEREBERAREQEREBERAREQEREBERBzvC2lZNLQRSwMkjdWOzRvaHNdajrHDM06GxAP2gJX4BhsEZkkwOha0EC/E4yS5xDWta1rbucXEAAAkkhe+E8rWT4e5zw1orXXLiAB/yVYNSVtYjJTVDNnJWxWzNcC2cNc1zHB7HNc03BBAKCW7DsIaCXYfhbMrWvc2SCCNzGyWyGRjwHMvcDnAa6L0/C8Ia7IaHCQ7mjKYqYG8gJjFrflAEj02Nk5HoNqZjUMMhIcXOqiec0QjNq7eRBDc9OT6zf1SYTQRZMtQy0bmva01N2hzIDSh1i7fsjY+nfv1Qa/E8GzBnE8JuWOk/sae2SM2e69rWB3/YfQvAp8HMjohhNC5zTGDloWFoM2TZfKBmU3EjDodzrr3Dwdw1kYibLGGBuW3Gd4vGW352pBijsTqMq9w4FhzMwE0Ya/JmbxgZTsRG1ml9NI2DT0fWg+OosGAa40uDgOBLSWUtnAEglp6QCCP3FZJ8LwiMkPocJaWuDCHRUwIe4FzWG40cQ1xtvsD6Fi8ncN2ez2seXKW/OdSCySM3IOpyyvF9+70BJuD2GuLyXxc8uLrVFtZI5on2INxds8v73XQbGH4JhdQHmLCMOfs5HRvy00JySMNnMdzdCCveBUEVPW1UcNJFEzYwOyRxtY3MTUAmzRa9gNfqC3aGWmgDgytjAfI6QgzggOecz8tzoCbm3pJWvhczX19S5krXDY04u1wIvmqNLhBcREQEREBERAREQEREBERAREQEREBERAREQc/wnia+fD2uja5prXXa4Ag2oqwi4Kp8kwdXwdkzwUrhZPs5sPeIHvtWu5jAC43oqwaAkD6962+W3dS1vZx++g2uSYOr4OyZ4JyTB1fB2TPBavLbupa3s4/fTlt3Utb2cfvoNrkmDq+DsmeCckwdXwdkzwWry27qWt7OP305bd1LW9nH76Da5Jg6vg7JngnJMHV8HZM8Fq8tu6lrezj99OW3dS1vZx++g2uSYOr4OyZ4KfhUDY6+payFrRsac2a0NF71Gtgs3Lbupa3s4/fWtglSZa6qcaaWP5GAZZAA7Q1GuhOmv+hQdAiIgIiICIiAiIgIiICIiAiIgIiICIiAiIgh8IfnOHftrv5KsXoYxKXPHJctm57EseM+QNLQ3m2GYk6n0aX3DLjuGyTmB8VVHHJBMZQZIjI114ZoC0ta9p3Sk3v0LHxeu6zoe4zf1CDHU43Kw25Odbm2flksS625oaXdJFrX5voN18fik4BeaQ83O4xiJ5c5jZGXDANXPEZJAbfMdAsppq7rOh7hL/UJxeu6zoe4zf1CDXmxWpa1zeT3GQMuC1jyzPcAt0G7X0kmx1C26bEpXyhnECG31eQ8ACz9dW2N7Ntrpm1sdD44vXdZ0PcZv6hOL13WdD3Gb+oQZMTrZWMBZF0vF9jJJqy+QZW2IzW87d0C9wVotxucCzsNeXgu5oDhcCQMvYtu6zSDdtwbjX0bXF67rOh7jN/UL5xWuvflKhvuvxCW9jvHzj6gg8TYrPkLhRFpDJTlLJCc7ANk29rc7X6twBvvyUP94VP6in/3VCcXrus6HuM39QsmE4dLHNLPNVxSPkbG0CKB0bWiLORcOe4kkvPSNyCq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7830" name="AutoShape 6" descr="data:image/jpeg;base64,/9j/4AAQSkZJRgABAQAAAQABAAD/2wCEAAkGBxQQEBUQEwgQFRIVFBwXFxIUEBUXFhQWFBkYFhQVExYYIzQhGhsnHBsYIjEhJy0rLjIuGiAzPDMtNyguLisBCgoKBQUFDgUFDisZExkrKysrKysrKysrKysrKysrKysrKysrKysrKysrKysrKysrKysrKysrKysrKysrKysrK//AABEIANQA7gMBIgACEQEDEQH/xAAbAAEBAAMBAQEAAAAAAAAAAAAABQMEBgIBB//EAE4QAAEDAgMCCQcHCQYFBQAAAAEAAgMEEQUSIRMxBhQVIkFVk5TRFjJRU5XS0yM0VGFxkZJCUmVzdIGztNQzNVZiobIHJENygyVERWSx/8QAFAEBAAAAAAAAAAAAAAAAAAAAAP/EABQRAQAAAAAAAAAAAAAAAAAAAAD/2gAMAwEAAhEDEQA/AP3FEXOjDI6isqdqHuyiINAmkaAC0k2DXAb0HRIo/kzTepk7xP7yeTNN6mTvE/vILCLl4aXDnkNZUZy69slVM++V0bHea47jLHf/ALgtx3B+kAuWuAsTfjU24bz5/wBRQXEUSDg/SPaHsa5zHAFrm1MxDgdQQQ/UL35M03qZO8T+8gsIuarsIigmpXxtka41GU/LykEGKW4Ic6xGg3+gLpUBERAREQEREBLouU4O8HaSWnEkmE073uklLnuiaXE7aTUkjVB1d0uo3kpRdR0vYM8E8lKLqOl7Bnggs3S64x+Cx5ZCOBlJma8BrMserCXXlz2sdADsxr9eq1H4Q0SFjeCVM5pdYSOpg21wMpDQ3zQdTc3t0+gO+ul1+a09LcMaeAtMXGOEl5pixmeV8TJTYtJaGB8hIOvyd9QbjGyidFdr+BEE7i+cgtpWxxtZGZ9g0Oykm+yj3i52wNz5qD9Oul1+fw0LHSvZ5E0+RrA5khpi0SkiI2DXMBZcukbZ2rdncgg6VKbAIXSsa7gjSNY5l3uyR/IvtfJu+V16W2sg6y6XUbyUouo6XsGeCeSlF1HS9gzwQWUXNS4NT09XSOhw+GJznyAmONrSRsnmxI3i4C6VAUnDfnlV/wCL/YVWXMHAqaqral0+F08zmiIB0sLHkDITYFw0F0HTr49oIII0Isf3qH5F4f8A4dou6xeCeReH/wCHaLusXgg1m8C4skTHV9U9sDckQc6IZIxJTStju1gJANNGA43dZzruJsR4oeAdNE1g2kztn5peYybdIuGDQjQ23rc8i8P/AMO0XdYvBPIvD/8ADtF3WLwQUsJoG00EdO17nNjYGBzgwOIboL5AG3+wBbaheReH/wCHaLusXgnkXh/+HaLusXggz4759L+1D+FMqy5HFsDpKOSmnhwSFjxUgXgpm7QgxSggZBcqxy83q+s7pJ4IKyKTy83q+s7pJ4Jy83q+s7pJ4IKyKTy83q+s7pJ4Jy83q+s7pJ4IKyKTy83q+s7pJ4Jy83q+s7pJ4IKyhcFqpgpWgzsB2kuhcAf7aRfm3Bv/AIvTcoS0NRhsszeMSMifDEdu1oe4NbJEPODW7yLEAa3K/QeDGE08lMHuw6BzjJKS50LC4/LSbyRe6C9x2P6TH+Nqcdj+kx/jatbkOm6qpuwj8E5DpuqqbsI/BBs8dj+kx/japXCSrk2OakqYTOxwIjdKxrJAQWlr3HcBmzfawLc5DpuqqbsI/BOQ6bqqm7CPwQc3tath2Qq45I7EGR07GvJHmvJDr3dbzWhoFz9iw8cxJjQ1tTTPIjfz5XRXMlp8pOVw0vxbLpuMmaxyrquQ6bqqm7CPwTkOm6qpuwj8EGaKrYGgOrY3EDV2Zouek2B0Xvjsf0mP8bVrch03VVN2EfgnIdN1VTdhH4INnjsf0mP8bU47H9Jj/G1a3IdN1VTdhH4JyHTdVU3YR+CDUxGdrqqkDZWu+Uk3OB/6L/Qra5+rw6GKrpDHRRMJfICWRtaSNi82JA3LoEBcwcZjp62pa+OoJIiI2VHUzDzCNTCxwB+o6rp1Iw355Vf+L/YUGHytp/U1/sqv+EnlbT+pr/ZVf8JXUQQvK2n9TX+yq/4SeVtP6mv9lV/wldRBC8raf1Nf7Kr/AISeVtP6mv8AZVf8JXUQcrWY9FPNSxsjqg7jN7yUNVE3SKb8uWMNv9V11Sk4759L+1D+FMqyAiIgIiICIiCVg3B2mo3SPgomNkme58klrve57i45nHW1ybDcFM4N4rkpw3k+pdaSXnNiu0/LSbjddQuXwmvfFSMDKR7y41BBbewLJXus6wNrjNb0kAdIQU+Wv0XWdiPFOWv0XWdiPFac+Nzc4tw8jK13nZyC5rJHNykN1uQ0b+m29ZZMWlZmPFs9nuaI2xvDg1ocWv2mrXZ7CwAAu8C+hQZ+Wv0XWdiPFOWv0XWdiPFYhjEttcMIORzrZn6lrGPa0HJ5xLiLf5Tv3DxNjM7XOHJRs3NezyS8tY9wDLN0uWgAnffoOiDY5a/RdZ2I8U5a/RdZ2I8VpcszkSO4iRlLMsYZmc4F7A6z72NwXfki3SdCs0WMzOI/9Js07ztXE+dYloDLHTXUj0ab0Gflr9F1nYjxTlr9F1nYjxWpy3OY3OGDlpDSQHPcTmyOc0FrW/nNykXB1+xVKqqe2N7mwhzhFna0Zjd1jZtrajTo1+pBrctfous7EeKctfous7EeK0BjczXPDqXMwMJbK1j4wbNlcXZXA2F2tZq7eQdzgszcbmc1x5LLHBtxnc45rC9gGt3jW4Nui10GKor9rV0g4nOyz5DeSPKD8i/QG+9dGufmmc+opS4DSonaCOkNjlA+7d9dr9K6BAUaowufbyTQ4kyMSBuZr6faasBAIOcKyiCNxKs67g7kfipxKs67g7kfiqyiDmMZNbBFtBi8B+UiZY0R3SysiJ/tegOv+5b3EqzruDuR+KnC35sP2in/AJmFWUEbiVZ13B3I/FTiVZ13B3I/FVlEEQYVUPkifLisb2xSbTI2lyFxyuYBmzmw5193QraIgIiICIiAiIgLnqHDayBmzZiFHkD3ubmpZS6z3ueASJQCRmtewXQogjbGv+n0PdJvjJsa/wCn0PdJvjKyiCNsa/6fQ90m+Mmxr/p9D3Sb4ysog5LhBiddSRtdtaWV7nWbFHSTZ3NaC+Vw+W/JjDnW6SA0auCoU5rZGNkZiVA5jmhzXCllIc1wu0g7bUEL7X4TKanjTcUYw7MRNa+APDAXXfldmGr3ZL+nIz0LawDDHUsRiNVtBnc5vMyBgec2RoueaCTYdAsNwQYNjX/T6Huk3xk2Nf8AT6Huk3xlZRBFdT1xFjW0BHoNJL0aj/rL7sa/6fQ90m+MrKIIkWH1Lp4pZqymLYi4hsVPIwkuYWaudI4W1PQraIgIiICIiCNwt+bD9op/5mFWV+b/APFfh0MOLKeTC5XNkdHKyZr25XbCaOSRljqHDKPxBdfwRx04hSMq+IvhbJcsY8guLBoHm24HW31WPSgsoiICIiAiIgIiICIiAiIgIiICIiCZwioHVEAjZluJ4JOcSBlhqIpX7hvysNvrtu3rPVVbmSMYKRzmu3yX5rdbZbNBObp1Ab/mvosHCOvdTwCRmXMZ4I+cLjLNURRP/flebfXZU0EY4vLlLuSXggOORzyHDKG2BIaWkku/Jc4WabE7lgdjkpc1ow5zec3Mblws5pLhcCwscvO1uL7iugRBBgxyV3/xdhkzA7R5vd1mjKGZvN1OlwdCOlbsOISOexpwyVoc27iS28Rs4/KfkkaAcxzjdwu0DVUUQEREEvHMSfAYGRUrJJJ5jE0PlMbRaKWYuc4Ncd0RG7eQsPGa/qmi7/L8BeeEPznDv2138lWK4gi8Zr+qaLv8vwE4zX9U0Xf5fgK0ud4Ry1YqIm04dsTDKXlrGH5UZNi0lwJAN3+jdv8ASEjhnwcqMVgbBPhFGA2RsjXNr5cwynnAHYbnNzN/ffoCuQyVrGhjcGoWtaA1rRXSAAAWAA2G6yky4tigDg3BYiWus3M4kua2Kd1zYgXc9kIuN21II5tzmdi2JZsowWK2zfz7mzpGvmawhodoCGQuyk7pfOu0hBT4zX9U0Xf5fgJxmv6pou/y/AWPBKmsfUPFRA1kWyGXLHYGRsszHkOzEgFgiflI3PGuhveQReM1/VNF3+X4Cy4TiMskssM1JHG+NrHfJzOka5sucDVzGkEFh6OlVVGof7wqf1FP/uqEFlERAREQEREBEULytp7kBlY6zi3MzDa57SWktdle2ItcLgi4JCC6iheVsHqK/wBk4h8FPK2D1Ff7JxD4KC6iheVsHqK/2TiHwU8rYPUV/snEPgoKmIVbIWZ5HWbnYzzSedK9sceg/wA7m69G9bK5XFscpqiMRujxFoEkUlxhNfe8ErJmjWHcSwA/USt3ytg9RX+ycQ+CguooXlbB6iv9k4h8FPK2D1Ff7JxD4KC6iheVsHqK/wBk4h8FPK2D1Ff7JxD4KC6ikUPCSCaRsTW1LXuvlEtDVQh2UXIDpYw29tbXuq6DneFmfbYfswwv4662ckN+ZVl7ka7rrbzVvq6L8cvurFwh+c4d+2u/kqxXEEjNW+rovxy+6mat9XRfjl91V0QSM1b6ui/HL7qZq31dF+OX3VXRBIzVvq6L8cvupmrfV0X45fdVdEEjNW+rovxy+6tbBDLx6q2zYw/Ywf2ZcW2vUW84Xvv/ANF0CjUP94VP6in/AN1QgsoiICIiAiIgKPwT+aN/WS/xpFYXK8HMYDKcM4hVOtJLzmQOc0/LSbj0oOqWpi9dxenlqNi5+yjdJkYLudkaXZW/WbLT5eHVlb3ZycvDqyt7s5BIl4eRRBolhDnmJ0t6WZs8RDRM4BkrshebQvuQ2zSQCRcE5Rw4hJLRR1BcALs+RDsxqH0mRt5LOO0Y65bdoFrkXCo8uN6rrO7OTlwdV1ndnIJDuH0W1EYoZ7Cd8MhdkaWGNszjkbmu83hcA0akagHQHE7h+xzWOZQutKxzos7wC4Q7R1USG3ADGNY4HNZxka27SrnLg6rrO7OTlwdV1ndnII9Zw7Yxryyje4xuyva58TNzmAvDi6zW2cXa23dC26PhlFNPxdlHUF+2MR0iAGUzBz3Ev0aNi8284jKQ0hwK3eXG9V1ndnJy6Oq6zuzkFhFI5eHVlb3ZycvDqyt7s5AxX51R/rJP4L1XXNz4iJqukHFKhlnyG8kRYD8i8WBPSukQc7wsg2k2Hs2j23rXc5jsrhairDoRuW3yGOs6zvLlqcK6lkU2HySTsYwVrrve4NaL0VYBcnQakD960w7D8z3eUUBL8971NObbUNa7L+aeaNR/rogr8iDrOs7y5YuTY7gcs1VySB/zZ3tIaR9tyBb0qVVcQec3lBS5ube89ORZuXzWHmjzRpa19d6yuloMjmDhFTtDg6zhUwZ2uLmyNkaTvc14zAuB133sgocmx5c/LFXkH5XGnZbem/o+vcsvIg6zrO8uUaZuGuuOXacNcwMLRUwWyggtGvotp9pWennw9kol5dpS4G4vUQWBs8X01/Ldb0DQWGiDdqcMjiGaTGqlgJsC+rLQTYmwJ+oH7l6ZhLHbsVrDv/8Acu/JNj/qtWqxGhkbbyhpmnn6tqKcaS3LxY6dI1tfTebm88x4f5o4QU2Q3JHGYAbmRsjRpvFwQSbk6a6XQWZcKYzzsXqxoTrVO3NtmP2C4ufrWLBKXZV1U3bSP+RgN5HlztTUaXPRp/8Aq0s+H5S0Y/S6tkbc1EBOWbz9d5PoN7/at3Ba2OauqnxVUcjRDTjNG9rxcGoJF2nfqPvQdAiIgIiICIiAo/BP5o39ZL/GkVhcpwcbV8XGzlpAzaS2D45C622k3kOsg6tFHy13rqLspveTLXeuouym95BYRR8td66i7Kb3ky13rqLspveQWEUfLXeuouym95Mtd66i7Kb3kFhFHy13rqLspveTLXeuouym95BYRR8td66i7Kb3ky13rqLspveQfcV+dUf6yT+C9V1zUwqON0m2kpy3PJbZMeDfYv35idLXXSoPjmg72g/avOxb6tv3Be0QeNi31bfuCbFvq2/cF7RBxnC98T5hBU0k4pGNBLo6aVwlnlOzhaHxg2yE5v8AvdGQeYVb4MzOlpwZqZwkY4sc58JjMmQ2bKGuAIDm2dboJI6F84W/Nh+0U/8AMwqyg8bFvq2/cE2LfVt+4L2iDxsW+rb9wX1rANzQPsC9IgIiICIiAiIgLl8JppZKRgjna1pNQ14d0kyvLCND+ULEehx9AXUKD5JU9yRNXNBcXZWYnWsaC4lzsrGygNFydAEGObCal+a9U25a5rSJHg85kgBeQNSHOBtoBbQDpzSYfPztnKxri8kSGR18rg7I0sy2AYS3QGzgzW2Yrz5Jw/S8R9rV/wAVPJOH6XiPtav+KgyChqQLcdB5jgDnILXujYA/zecA8SGx0s4egAeJsNqS5xbXCwzbO736XY9rS9trOIJbpuNr7188k4fpeI+1q/4qeScP0vEfa1f8VBj5IqCH3qmZ3Fha/MXZMj2OtlLbkAN6Xa9OpJWeHD6nQur9R+SHEt33tq256RrqvHknD9LxH2tX/FTyTh+l4j7Wr/ioPPJlU6NzX4iMxaWgtc4DnMc0nQXBzFrt+mttLBVKqne+N7GyZXOiyhwe45XkEXvYH0c69/sU3yTh+l4j7Wr/AIqeScP0vEfa1f8AFQYHYXUNc97ZGhrm22TZC8N0lAYM7RcZnsfc2tYi1t+duHVRa5r6xrrtIBbI9mV1t/NF+cei/N1tcGweScP0vEfa1f8AFTyTh+l4j7Wr/ioPM0JZUUodbWoncADewdHKRr9e/wDeugUeh4NwwyNlElU57b5dtXVUzW5hYkNleW3sSL2vqrCAi+E26V8zj84feg9IvOcfnD70zj84fegkcLfmw/aKf+ZhVlROFjxxYc4fOKfp/wDswqznH5w+9B6Rec4/OH3pnH5w+9B6Rec4/OH3r6HX6UH1ERAREQEREBERAREQEREBERAREQEREBERBzvC2lZNLQRSwMkjdWOzRvaHNdajrHDM06GxAP2gJX4BhsEZkkwOha0EC/E4yS5xDWta1rbucXEAAAkkhe+E8rWT4e5zw1orXXLiAB/yVYNSVtYjJTVDNnJWxWzNcC2cNc1zHB7HNc03BBAKCW7DsIaCXYfhbMrWvc2SCCNzGyWyGRjwHMvcDnAa6L0/C8Ia7IaHCQ7mjKYqYG8gJjFrflAEj02Nk5HoNqZjUMMhIcXOqiec0QjNq7eRBDc9OT6zf1SYTQRZMtQy0bmva01N2hzIDSh1i7fsjY+nfv1Qa/E8GzBnE8JuWOk/sae2SM2e69rWB3/YfQvAp8HMjohhNC5zTGDloWFoM2TZfKBmU3EjDodzrr3Dwdw1kYibLGGBuW3Gd4vGW352pBijsTqMq9w4FhzMwE0Ya/JmbxgZTsRG1ml9NI2DT0fWg+OosGAa40uDgOBLSWUtnAEglp6QCCP3FZJ8LwiMkPocJaWuDCHRUwIe4FzWG40cQ1xtvsD6Fi8ncN2ez2seXKW/OdSCySM3IOpyyvF9+70BJuD2GuLyXxc8uLrVFtZI5on2INxds8v73XQbGH4JhdQHmLCMOfs5HRvy00JySMNnMdzdCCveBUEVPW1UcNJFEzYwOyRxtY3MTUAmzRa9gNfqC3aGWmgDgytjAfI6QgzggOecz8tzoCbm3pJWvhczX19S5krXDY04u1wIvmqNLhBcREQEREBERAREQEREBERAREQEREBERAREQc/wnia+fD2uja5prXXa4Ag2oqwi4Kp8kwdXwdkzwUrhZPs5sPeIHvtWu5jAC43oqwaAkD6962+W3dS1vZx++g2uSYOr4OyZ4JyTB1fB2TPBavLbupa3s4/fTlt3Utb2cfvoNrkmDq+DsmeCckwdXwdkzwWry27qWt7OP305bd1LW9nH76Da5Jg6vg7JngnJMHV8HZM8Fq8tu6lrezj99OW3dS1vZx++g2uSYOr4OyZ4KfhUDY6+payFrRsac2a0NF71Gtgs3Lbupa3s4/fWtglSZa6qcaaWP5GAZZAA7Q1GuhOmv+hQdAiIgIiICIiAiIgIiICIiAiIgIiICIiAiIgh8IfnOHftrv5KsXoYxKXPHJctm57EseM+QNLQ3m2GYk6n0aX3DLjuGyTmB8VVHHJBMZQZIjI114ZoC0ta9p3Sk3v0LHxeu6zoe4zf1CDHU43Kw25Odbm2flksS625oaXdJFrX5voN18fik4BeaQ83O4xiJ5c5jZGXDANXPEZJAbfMdAsppq7rOh7hL/UJxeu6zoe4zf1CDXmxWpa1zeT3GQMuC1jyzPcAt0G7X0kmx1C26bEpXyhnECG31eQ8ACz9dW2N7Ntrpm1sdD44vXdZ0PcZv6hOL13WdD3Gb+oQZMTrZWMBZF0vF9jJJqy+QZW2IzW87d0C9wVotxucCzsNeXgu5oDhcCQMvYtu6zSDdtwbjX0bXF67rOh7jN/UL5xWuvflKhvuvxCW9jvHzj6gg8TYrPkLhRFpDJTlLJCc7ANk29rc7X6twBvvyUP94VP6in/3VCcXrus6HuM39QsmE4dLHNLPNVxSPkbG0CKB0bWiLORcOe4kkvPSNyCq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1447800" y="2971800"/>
            <a:ext cx="1676400" cy="381000"/>
          </a:xfrm>
          <a:prstGeom prst="wedgeRectCallout">
            <a:avLst>
              <a:gd name="adj1" fmla="val 67692"/>
              <a:gd name="adj2" fmla="val 1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הוא </a:t>
            </a:r>
            <a:r>
              <a:rPr lang="en-US" b="1" dirty="0" err="1" smtClean="0"/>
              <a:t>Visitable</a:t>
            </a:r>
            <a:endParaRPr lang="he-IL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762000" y="4191000"/>
            <a:ext cx="1676400" cy="914400"/>
          </a:xfrm>
          <a:prstGeom prst="wedgeRectCallout">
            <a:avLst>
              <a:gd name="adj1" fmla="val 88258"/>
              <a:gd name="adj2" fmla="val 41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האובייקט שנרצה להגדיר עליו את הפעולה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1295400" y="1143000"/>
            <a:ext cx="1676400" cy="457200"/>
          </a:xfrm>
          <a:prstGeom prst="wedgeRectCallout">
            <a:avLst>
              <a:gd name="adj1" fmla="val 67692"/>
              <a:gd name="adj2" fmla="val 1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האוסף שמכיל את האובייקטים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r>
              <a:rPr lang="en-US" sz="3200" dirty="0" smtClean="0"/>
              <a:t>Visitor</a:t>
            </a:r>
            <a:r>
              <a:rPr lang="he-IL" sz="3200" dirty="0" smtClean="0"/>
              <a:t> – שימוש בפתרון לבעית הפעלת הפעולות על העובדים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2" descr="http://upload.wikimedia.org/wikipedia/en/thumb/7/7f/VisitorClassDiagram.svg/515px-VisitorClass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5972175" cy="531117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40386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IncomeVisitor</a:t>
            </a:r>
            <a:r>
              <a:rPr lang="en-US" b="1" dirty="0" smtClean="0"/>
              <a:t> / </a:t>
            </a:r>
            <a:r>
              <a:rPr lang="en-US" b="1" dirty="0" err="1" smtClean="0"/>
              <a:t>VacationVisitor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3810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IVisitable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209800" y="56388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Employee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2286000" y="18288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Department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</a:t>
            </a:r>
            <a:endParaRPr lang="he-IL" smtClean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מאפשר לעצם לשנות את התנהגותו כתוצאה של שינוי במצבו הפנימי. העצם יראה כאילו הוא החליף מחלקה!</a:t>
            </a:r>
          </a:p>
          <a:p>
            <a:endParaRPr lang="he-IL" dirty="0" smtClean="0"/>
          </a:p>
          <a:p>
            <a:r>
              <a:rPr lang="he-IL" dirty="0" smtClean="0"/>
              <a:t>דוגמה:</a:t>
            </a:r>
          </a:p>
          <a:p>
            <a:pPr lvl="1"/>
            <a:r>
              <a:rPr lang="he-IL" dirty="0" smtClean="0"/>
              <a:t>מנורה אשר יכולה להיות דלוקה או כבויה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0B7597-EECE-4CB7-B88F-24042FFE0E2D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</a:t>
            </a:r>
            <a:r>
              <a:rPr lang="he-IL" smtClean="0"/>
              <a:t> - צורה כללית לפתרון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BBF52-C296-441E-B0B9-958FA6F4080A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927100"/>
            <a:ext cx="7443787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0198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400" dirty="0" smtClean="0"/>
              <a:t>דוגמה 12 בזיפ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  <a:r>
              <a:rPr lang="he-IL" smtClean="0"/>
              <a:t> - צורה כללית לפתרון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94772D-94D6-4C98-87EE-532719A52D4E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1676400"/>
            <a:ext cx="87471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0198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400" dirty="0" smtClean="0"/>
              <a:t>דוגמה 13 בזיפ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ולסיום..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5715000" cy="62968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/>
            </a:pPr>
            <a:r>
              <a:rPr lang="en-US" sz="3200" b="1" dirty="0" smtClean="0"/>
              <a:t>Singleton</a:t>
            </a:r>
          </a:p>
          <a:p>
            <a:pPr algn="ctr">
              <a:defRPr/>
            </a:pPr>
            <a:r>
              <a:rPr lang="en-US" sz="3200" b="1" dirty="0" smtClean="0"/>
              <a:t>Abstract Factory</a:t>
            </a:r>
          </a:p>
          <a:p>
            <a:pPr algn="ctr">
              <a:defRPr/>
            </a:pPr>
            <a:r>
              <a:rPr lang="en-US" sz="3200" b="1" dirty="0" smtClean="0"/>
              <a:t>Factory Method</a:t>
            </a:r>
          </a:p>
          <a:p>
            <a:pPr algn="ctr">
              <a:defRPr/>
            </a:pPr>
            <a:r>
              <a:rPr lang="en-US" sz="3200" b="1" dirty="0" smtClean="0"/>
              <a:t>Prototype</a:t>
            </a:r>
            <a:endParaRPr lang="en-US" sz="3200" dirty="0" smtClean="0"/>
          </a:p>
        </p:txBody>
      </p:sp>
      <p:sp>
        <p:nvSpPr>
          <p:cNvPr id="1433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Creational Patterns</a:t>
            </a:r>
            <a:endParaRPr lang="he-IL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E2EF0-2157-4132-8289-0A8A590B395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r>
              <a:rPr lang="he-IL" sz="3200" smtClean="0"/>
              <a:t>מהם </a:t>
            </a:r>
            <a:r>
              <a:rPr lang="en-US" sz="3200" smtClean="0"/>
              <a:t>Design Patterns</a:t>
            </a:r>
            <a:endParaRPr lang="he-IL" sz="3200" smtClean="0"/>
          </a:p>
          <a:p>
            <a:r>
              <a:rPr lang="en-US" sz="3200" smtClean="0"/>
              <a:t>Creational Patterns</a:t>
            </a:r>
            <a:endParaRPr lang="he-IL" sz="3200" smtClean="0"/>
          </a:p>
          <a:p>
            <a:r>
              <a:rPr lang="en-US" sz="3200" smtClean="0"/>
              <a:t>Structural Patterns</a:t>
            </a:r>
            <a:endParaRPr lang="he-IL" sz="3200" smtClean="0"/>
          </a:p>
          <a:p>
            <a:r>
              <a:rPr lang="en-US" sz="3200" smtClean="0"/>
              <a:t>Behavioral Patterns</a:t>
            </a:r>
          </a:p>
        </p:txBody>
      </p:sp>
      <p:sp>
        <p:nvSpPr>
          <p:cNvPr id="3584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F59A4F-CE98-4AF7-88FC-190A3E9BB06D}" type="slidenum">
              <a:rPr lang="he-IL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</a:t>
            </a:r>
            <a:endParaRPr lang="he-IL" smtClean="0"/>
          </a:p>
        </p:txBody>
      </p:sp>
      <p:sp>
        <p:nvSpPr>
          <p:cNvPr id="15363" name="Content Placeholder 8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pattern</a:t>
            </a:r>
            <a:r>
              <a:rPr lang="he-IL" dirty="0" smtClean="0"/>
              <a:t> זה מגביל את כמות המופעים של אובייקטים מהמחלקה להיות מקסימום 1</a:t>
            </a:r>
          </a:p>
          <a:p>
            <a:r>
              <a:rPr lang="he-IL" dirty="0" smtClean="0"/>
              <a:t>השימוש הוא כאשר יש לנו אובייקט שלא נרצה מופעים שונים שלו המערכת</a:t>
            </a:r>
          </a:p>
          <a:p>
            <a:r>
              <a:rPr lang="he-IL" dirty="0" smtClean="0"/>
              <a:t>דוגמאות:</a:t>
            </a:r>
          </a:p>
          <a:p>
            <a:pPr lvl="1"/>
            <a:r>
              <a:rPr lang="he-IL" dirty="0" smtClean="0"/>
              <a:t>מחלקה המבצעת שאילתות מ- </a:t>
            </a:r>
            <a:r>
              <a:rPr lang="en-US" dirty="0" err="1" smtClean="0"/>
              <a:t>DataBase</a:t>
            </a:r>
            <a:r>
              <a:rPr lang="he-IL" dirty="0" smtClean="0"/>
              <a:t>: לא נרצה שיהיו כמה קישורים ל- </a:t>
            </a:r>
            <a:r>
              <a:rPr lang="en-US" dirty="0" smtClean="0"/>
              <a:t>DB</a:t>
            </a:r>
            <a:r>
              <a:rPr lang="he-IL" dirty="0" smtClean="0"/>
              <a:t> בו-זמנית, ולכן נרצה אובייקט אחד שירכז את כל העבודה</a:t>
            </a:r>
          </a:p>
          <a:p>
            <a:pPr lvl="1"/>
            <a:r>
              <a:rPr lang="he-IL" dirty="0" smtClean="0"/>
              <a:t>מחלקת ניהול מערכת: בכל חנות סרטים נרצה רק אובייקט אחד המכיל את אוסף הסרטים והמלאי שלהם</a:t>
            </a:r>
          </a:p>
          <a:p>
            <a:pPr lvl="1"/>
            <a:r>
              <a:rPr lang="he-IL" dirty="0" smtClean="0"/>
              <a:t>דפי זהב: נרצה רק אובייקט אחד שיהווה ישות מרכזית אחת עם כל הנתונים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0A8DC-6279-409D-839E-64CECB01F636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8638"/>
            <a:ext cx="6324600" cy="4906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228600"/>
            <a:ext cx="4776787" cy="4211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52400" y="579438"/>
            <a:ext cx="8763000" cy="715962"/>
          </a:xfrm>
        </p:spPr>
        <p:txBody>
          <a:bodyPr/>
          <a:lstStyle/>
          <a:p>
            <a:pPr algn="l"/>
            <a:r>
              <a:rPr lang="he-IL" dirty="0" smtClean="0"/>
              <a:t>מימוש של</a:t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dirty="0" smtClean="0"/>
              <a:t>Singleton</a:t>
            </a:r>
            <a:r>
              <a:rPr lang="he-IL" dirty="0" smtClean="0"/>
              <a:t> ב- </a:t>
            </a:r>
            <a:r>
              <a:rPr lang="en-US" dirty="0" smtClean="0"/>
              <a:t>C</a:t>
            </a:r>
            <a:r>
              <a:rPr lang="he-IL" dirty="0" smtClean="0"/>
              <a:t>++</a:t>
            </a:r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2B99C-B480-432B-8210-23BE36B8505C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105400" y="5715000"/>
            <a:ext cx="3810000" cy="457200"/>
          </a:xfrm>
          <a:prstGeom prst="wedgeRectCallout">
            <a:avLst>
              <a:gd name="adj1" fmla="val -69093"/>
              <a:gd name="adj2" fmla="val -7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600" b="1" dirty="0"/>
              <a:t>1. הגדרת משתנה סטטי מטיפוס המחלקה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105400" y="4876800"/>
            <a:ext cx="3581400" cy="457200"/>
          </a:xfrm>
          <a:prstGeom prst="wedgeRectCallout">
            <a:avLst>
              <a:gd name="adj1" fmla="val -68962"/>
              <a:gd name="adj2" fmla="val 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600" b="1" dirty="0"/>
              <a:t>2. הגדרת ה- </a:t>
            </a:r>
            <a:r>
              <a:rPr lang="en-US" sz="1600" b="1" dirty="0"/>
              <a:t>constructor</a:t>
            </a:r>
            <a:r>
              <a:rPr lang="he-IL" sz="1600" b="1" dirty="0"/>
              <a:t> ב- </a:t>
            </a:r>
            <a:r>
              <a:rPr lang="en-US" sz="1600" b="1" dirty="0"/>
              <a:t>private</a:t>
            </a:r>
            <a:endParaRPr lang="he-IL" sz="16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105400" y="4267200"/>
            <a:ext cx="3048000" cy="533400"/>
          </a:xfrm>
          <a:prstGeom prst="wedgeRectCallout">
            <a:avLst>
              <a:gd name="adj1" fmla="val -88941"/>
              <a:gd name="adj2" fmla="val -97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600" b="1" dirty="0"/>
              <a:t>3. הגדרת שיטה סטטית שתחזיר</a:t>
            </a:r>
          </a:p>
          <a:p>
            <a:pPr algn="ctr" rtl="1">
              <a:defRPr/>
            </a:pPr>
            <a:r>
              <a:rPr lang="he-IL" sz="1600" b="1" dirty="0"/>
              <a:t> את האוביקט היחיד מהמחלקה</a:t>
            </a:r>
          </a:p>
        </p:txBody>
      </p:sp>
    </p:spTree>
    <p:extLst>
      <p:ext uri="{BB962C8B-B14F-4D97-AF65-F5344CB8AC3E}">
        <p14:creationId xmlns:p14="http://schemas.microsoft.com/office/powerpoint/2010/main" val="21799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5715000" cy="3543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Singleton</a:t>
            </a:r>
            <a:r>
              <a:rPr lang="he-IL" dirty="0" smtClean="0"/>
              <a:t> ב- </a:t>
            </a:r>
            <a:r>
              <a:rPr lang="en-US" dirty="0" smtClean="0"/>
              <a:t>C</a:t>
            </a:r>
            <a:r>
              <a:rPr lang="he-IL" dirty="0" smtClean="0"/>
              <a:t>++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04BB-A756-4976-B2ED-509A68E96E2B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03688"/>
            <a:ext cx="571500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05600" y="5562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 smtClean="0"/>
              <a:t>דוגמה </a:t>
            </a:r>
            <a:r>
              <a:rPr lang="he-IL" sz="2000" b="1" dirty="0"/>
              <a:t>01 בזיפ</a:t>
            </a:r>
          </a:p>
        </p:txBody>
      </p:sp>
    </p:spTree>
    <p:extLst>
      <p:ext uri="{BB962C8B-B14F-4D97-AF65-F5344CB8AC3E}">
        <p14:creationId xmlns:p14="http://schemas.microsoft.com/office/powerpoint/2010/main" val="286015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Factory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/>
              <a:t>משמש כממשק ליצירת </a:t>
            </a:r>
            <a:r>
              <a:rPr lang="he-IL" b="1" smtClean="0"/>
              <a:t>משפחות של אוביקטים </a:t>
            </a:r>
            <a:r>
              <a:rPr lang="he-IL" smtClean="0"/>
              <a:t>בעלי קשר מסוים, ויש צורך בקיומם של כל האוביקטים במשפחה</a:t>
            </a:r>
          </a:p>
          <a:p>
            <a:r>
              <a:rPr lang="he-IL" smtClean="0"/>
              <a:t>שימושי כאשר יש מספר מוצרים ומספר משפחות, וכל מוצר זמין בכל המשפחות. המערכת תשתמש במוצרים ממשפחה אחת</a:t>
            </a:r>
          </a:p>
          <a:p>
            <a:r>
              <a:rPr lang="he-IL" smtClean="0"/>
              <a:t>דוגמא:</a:t>
            </a:r>
          </a:p>
          <a:p>
            <a:pPr lvl="1"/>
            <a:r>
              <a:rPr lang="he-IL" smtClean="0"/>
              <a:t>הרכבת מחשב מיצרנים שונים (לכולם יהיה </a:t>
            </a:r>
            <a:r>
              <a:rPr lang="en-US" smtClean="0"/>
              <a:t>HardDisk</a:t>
            </a:r>
            <a:r>
              <a:rPr lang="he-IL" smtClean="0"/>
              <a:t>, זכרון וכו')</a:t>
            </a:r>
          </a:p>
          <a:p>
            <a:pPr lvl="1"/>
            <a:r>
              <a:rPr lang="he-IL" smtClean="0"/>
              <a:t>הרכבת רכב מיצרנים שונים (</a:t>
            </a:r>
            <a:r>
              <a:rPr lang="en-US" smtClean="0"/>
              <a:t>BMW</a:t>
            </a:r>
            <a:r>
              <a:rPr lang="he-IL" smtClean="0"/>
              <a:t>, פורד וכו'), ולכל רכב יש מנוע, פח, גלגלים וכו'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EFDB1-57C6-4D6D-A13C-694AD933073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dy le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60114</TotalTime>
  <Words>1565</Words>
  <Application>Microsoft Office PowerPoint</Application>
  <PresentationFormat>On-screen Show (4:3)</PresentationFormat>
  <Paragraphs>344</Paragraphs>
  <Slides>50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Equity</vt:lpstr>
      <vt:lpstr>body left</vt:lpstr>
      <vt:lpstr>Package</vt:lpstr>
      <vt:lpstr>תכנות מכוון עצמים ו- C++ יחידה 13 Design Patterns</vt:lpstr>
      <vt:lpstr>ביחידה זו נלמד:</vt:lpstr>
      <vt:lpstr>מהם Design Patterns</vt:lpstr>
      <vt:lpstr>3 משפחות ל- Design Patterns</vt:lpstr>
      <vt:lpstr>Creational Patterns</vt:lpstr>
      <vt:lpstr>Singleton</vt:lpstr>
      <vt:lpstr>מימוש של  Singleton ב- C++</vt:lpstr>
      <vt:lpstr>שימוש ב- Singleton ב- C++</vt:lpstr>
      <vt:lpstr>Abstract Factory</vt:lpstr>
      <vt:lpstr> Abstract Factory – תרשים כללי</vt:lpstr>
      <vt:lpstr> Abstract Factory – דוגמאת עולם החיות</vt:lpstr>
      <vt:lpstr>Prototype</vt:lpstr>
      <vt:lpstr>Structural Patterns</vt:lpstr>
      <vt:lpstr>Composite</vt:lpstr>
      <vt:lpstr>Composite – צורה כללית לפתרון</vt:lpstr>
      <vt:lpstr>Composite - דוגמא</vt:lpstr>
      <vt:lpstr>adapter</vt:lpstr>
      <vt:lpstr>adapter - צורה כללית לפתרון</vt:lpstr>
      <vt:lpstr>decorator</vt:lpstr>
      <vt:lpstr>decorator – תצורת פתרון כללית</vt:lpstr>
      <vt:lpstr>decorator – שימוש בפתרון לבעית הצורות</vt:lpstr>
      <vt:lpstr>decorator – ה- main</vt:lpstr>
      <vt:lpstr>proxy</vt:lpstr>
      <vt:lpstr>proxy - תצורת פתרון כללית</vt:lpstr>
      <vt:lpstr>builder</vt:lpstr>
      <vt:lpstr>builder – צורה כללית לפתרון</vt:lpstr>
      <vt:lpstr>builder – דומאת המרת מסמך</vt:lpstr>
      <vt:lpstr>facade</vt:lpstr>
      <vt:lpstr>facade – הצגת הפתרון והבעיה</vt:lpstr>
      <vt:lpstr>facade– צורה כללית לפתרון</vt:lpstr>
      <vt:lpstr>Facade – דוגמאת המשכנתא</vt:lpstr>
      <vt:lpstr>Behavioral Patterns</vt:lpstr>
      <vt:lpstr>Observer</vt:lpstr>
      <vt:lpstr>observer– תצורה פתרון כללית</vt:lpstr>
      <vt:lpstr>Command</vt:lpstr>
      <vt:lpstr>Command – תצורת הפתרון הכללית</vt:lpstr>
      <vt:lpstr>Command – שימוש בפתרון לבעית המחשבון</vt:lpstr>
      <vt:lpstr>template</vt:lpstr>
      <vt:lpstr>template  - צורה כללית לפתרון</vt:lpstr>
      <vt:lpstr>mediator</vt:lpstr>
      <vt:lpstr>mediator– צורה כללית לפתרון</vt:lpstr>
      <vt:lpstr>mediator - דוגמא</vt:lpstr>
      <vt:lpstr>Visitor</vt:lpstr>
      <vt:lpstr>Visitor - צורה כללית לפתרון</vt:lpstr>
      <vt:lpstr>Visitor – שימוש בפתרון לבעית הפעלת הפעולות על העובדים</vt:lpstr>
      <vt:lpstr>state</vt:lpstr>
      <vt:lpstr>state - צורה כללית לפתרון</vt:lpstr>
      <vt:lpstr>strategy - צורה כללית לפתרון</vt:lpstr>
      <vt:lpstr>ולסיום..</vt:lpstr>
      <vt:lpstr>ביחידה זו למדנו: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 STL</dc:title>
  <dc:creator>Keren Kalif</dc:creator>
  <cp:lastModifiedBy>Y-PC</cp:lastModifiedBy>
  <cp:revision>2085</cp:revision>
  <dcterms:created xsi:type="dcterms:W3CDTF">2008-06-01T07:12:10Z</dcterms:created>
  <dcterms:modified xsi:type="dcterms:W3CDTF">2015-09-11T06:49:20Z</dcterms:modified>
</cp:coreProperties>
</file>