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6" r:id="rId2"/>
    <p:sldId id="257" r:id="rId3"/>
    <p:sldId id="267" r:id="rId4"/>
    <p:sldId id="268" r:id="rId5"/>
    <p:sldId id="258" r:id="rId6"/>
    <p:sldId id="293" r:id="rId7"/>
    <p:sldId id="269" r:id="rId8"/>
    <p:sldId id="272" r:id="rId9"/>
    <p:sldId id="273" r:id="rId10"/>
    <p:sldId id="274" r:id="rId11"/>
    <p:sldId id="270" r:id="rId12"/>
    <p:sldId id="271" r:id="rId13"/>
    <p:sldId id="275" r:id="rId14"/>
    <p:sldId id="284" r:id="rId15"/>
    <p:sldId id="288" r:id="rId16"/>
    <p:sldId id="289" r:id="rId17"/>
    <p:sldId id="285" r:id="rId18"/>
    <p:sldId id="278" r:id="rId19"/>
    <p:sldId id="279" r:id="rId20"/>
    <p:sldId id="280" r:id="rId21"/>
    <p:sldId id="281" r:id="rId22"/>
    <p:sldId id="282" r:id="rId23"/>
    <p:sldId id="283" r:id="rId24"/>
    <p:sldId id="259" r:id="rId25"/>
    <p:sldId id="295" r:id="rId26"/>
    <p:sldId id="296" r:id="rId27"/>
    <p:sldId id="331" r:id="rId28"/>
    <p:sldId id="341" r:id="rId29"/>
    <p:sldId id="340" r:id="rId30"/>
    <p:sldId id="342" r:id="rId31"/>
    <p:sldId id="343" r:id="rId32"/>
    <p:sldId id="344" r:id="rId33"/>
    <p:sldId id="346" r:id="rId34"/>
    <p:sldId id="347" r:id="rId35"/>
    <p:sldId id="337" r:id="rId36"/>
    <p:sldId id="338" r:id="rId37"/>
    <p:sldId id="339" r:id="rId38"/>
    <p:sldId id="332" r:id="rId39"/>
    <p:sldId id="333" r:id="rId40"/>
    <p:sldId id="334" r:id="rId41"/>
    <p:sldId id="335" r:id="rId42"/>
    <p:sldId id="294" r:id="rId43"/>
    <p:sldId id="286" r:id="rId44"/>
    <p:sldId id="290" r:id="rId45"/>
    <p:sldId id="291" r:id="rId46"/>
    <p:sldId id="297" r:id="rId47"/>
    <p:sldId id="298" r:id="rId48"/>
    <p:sldId id="299" r:id="rId49"/>
    <p:sldId id="300" r:id="rId50"/>
    <p:sldId id="301" r:id="rId51"/>
    <p:sldId id="302" r:id="rId52"/>
    <p:sldId id="303" r:id="rId53"/>
    <p:sldId id="304" r:id="rId54"/>
    <p:sldId id="305" r:id="rId55"/>
    <p:sldId id="306"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48" r:id="rId77"/>
    <p:sldId id="349" r:id="rId78"/>
    <p:sldId id="350" r:id="rId79"/>
    <p:sldId id="351" r:id="rId80"/>
    <p:sldId id="352" r:id="rId81"/>
    <p:sldId id="353" r:id="rId82"/>
    <p:sldId id="357" r:id="rId83"/>
    <p:sldId id="358" r:id="rId84"/>
    <p:sldId id="359" r:id="rId85"/>
    <p:sldId id="360" r:id="rId86"/>
    <p:sldId id="361" r:id="rId87"/>
    <p:sldId id="362" r:id="rId88"/>
    <p:sldId id="363" r:id="rId89"/>
    <p:sldId id="364" r:id="rId90"/>
    <p:sldId id="365" r:id="rId91"/>
    <p:sldId id="354" r:id="rId92"/>
    <p:sldId id="355" r:id="rId93"/>
    <p:sldId id="356"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58" autoAdjust="0"/>
    <p:restoredTop sz="87000" autoAdjust="0"/>
  </p:normalViewPr>
  <p:slideViewPr>
    <p:cSldViewPr>
      <p:cViewPr varScale="1">
        <p:scale>
          <a:sx n="74" d="100"/>
          <a:sy n="74" d="100"/>
        </p:scale>
        <p:origin x="-1608" y="-9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17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3CD97-424C-4861-88EE-D1353F89428D}" type="datetimeFigureOut">
              <a:rPr lang="en-US" smtClean="0"/>
              <a:pPr/>
              <a:t>27-Nov-16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7A809C-D116-495E-82F0-787987AD0E1C}" type="slidenum">
              <a:rPr lang="en-US" smtClean="0"/>
              <a:pPr/>
              <a:t>‹#›</a:t>
            </a:fld>
            <a:endParaRPr lang="en-US"/>
          </a:p>
        </p:txBody>
      </p:sp>
    </p:spTree>
    <p:extLst>
      <p:ext uri="{BB962C8B-B14F-4D97-AF65-F5344CB8AC3E}">
        <p14:creationId xmlns:p14="http://schemas.microsoft.com/office/powerpoint/2010/main" val="41160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4212" name="Slide Number Placeholder 3"/>
          <p:cNvSpPr>
            <a:spLocks noGrp="1"/>
          </p:cNvSpPr>
          <p:nvPr>
            <p:ph type="sldNum" sz="quarter" idx="5"/>
          </p:nvPr>
        </p:nvSpPr>
        <p:spPr bwMode="auto">
          <a:noFill/>
          <a:ln>
            <a:miter lim="800000"/>
            <a:headEnd/>
            <a:tailEnd/>
          </a:ln>
        </p:spPr>
        <p:txBody>
          <a:bodyPr/>
          <a:lstStyle/>
          <a:p>
            <a:fld id="{0F7FBCA3-2CB5-48D4-980E-A09FE5DC059E}" type="slidenum">
              <a:rPr lang="he-IL" smtClean="0"/>
              <a:pPr/>
              <a:t>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a:lstStyle/>
          <a:p>
            <a:fld id="{E24F461F-AD57-4014-A43E-320568B02902}" type="slidenum">
              <a:rPr lang="he-IL" smtClean="0"/>
              <a:pPr/>
              <a:t>25</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a:lstStyle/>
          <a:p>
            <a:fld id="{0D48B19A-6CA4-497F-92C3-4DD8F7D11121}" type="slidenum">
              <a:rPr lang="he-IL" smtClean="0"/>
              <a:pPr/>
              <a:t>26</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8308" name="Slide Number Placeholder 3"/>
          <p:cNvSpPr>
            <a:spLocks noGrp="1"/>
          </p:cNvSpPr>
          <p:nvPr>
            <p:ph type="sldNum" sz="quarter" idx="5"/>
          </p:nvPr>
        </p:nvSpPr>
        <p:spPr bwMode="auto">
          <a:noFill/>
          <a:ln>
            <a:miter lim="800000"/>
            <a:headEnd/>
            <a:tailEnd/>
          </a:ln>
        </p:spPr>
        <p:txBody>
          <a:bodyPr/>
          <a:lstStyle/>
          <a:p>
            <a:fld id="{3B85A17A-2D77-4DD0-8033-C8834AF04446}" type="slidenum">
              <a:rPr lang="he-IL" smtClean="0">
                <a:cs typeface="Arial" pitchFamily="34" charset="0"/>
              </a:rPr>
              <a:pPr/>
              <a:t>29</a:t>
            </a:fld>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1620" name="Slide Number Placeholder 3"/>
          <p:cNvSpPr>
            <a:spLocks noGrp="1"/>
          </p:cNvSpPr>
          <p:nvPr>
            <p:ph type="sldNum" sz="quarter" idx="5"/>
          </p:nvPr>
        </p:nvSpPr>
        <p:spPr bwMode="auto">
          <a:noFill/>
          <a:ln>
            <a:miter lim="800000"/>
            <a:headEnd/>
            <a:tailEnd/>
          </a:ln>
        </p:spPr>
        <p:txBody>
          <a:bodyPr/>
          <a:lstStyle/>
          <a:p>
            <a:fld id="{284438E5-86FC-48B5-B5B7-4FD06286963E}" type="slidenum">
              <a:rPr lang="he-IL" smtClean="0">
                <a:cs typeface="Arial" pitchFamily="34" charset="0"/>
              </a:rPr>
              <a:pPr/>
              <a:t>35</a:t>
            </a:fld>
            <a:endParaRPr lang="en-US"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a:lstStyle/>
          <a:p>
            <a:fld id="{38603A1D-DAB4-4BE3-8ABB-AC3C8ACE4B3B}" type="slidenum">
              <a:rPr lang="he-IL" smtClean="0">
                <a:cs typeface="Arial" pitchFamily="34" charset="0"/>
              </a:rPr>
              <a:pPr/>
              <a:t>36</a:t>
            </a:fld>
            <a:endParaRPr lang="en-US"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3668" name="Slide Number Placeholder 3"/>
          <p:cNvSpPr>
            <a:spLocks noGrp="1"/>
          </p:cNvSpPr>
          <p:nvPr>
            <p:ph type="sldNum" sz="quarter" idx="5"/>
          </p:nvPr>
        </p:nvSpPr>
        <p:spPr bwMode="auto">
          <a:noFill/>
          <a:ln>
            <a:miter lim="800000"/>
            <a:headEnd/>
            <a:tailEnd/>
          </a:ln>
        </p:spPr>
        <p:txBody>
          <a:bodyPr/>
          <a:lstStyle/>
          <a:p>
            <a:fld id="{AF942FF8-CB44-4477-AF68-12D7EB5AF078}" type="slidenum">
              <a:rPr lang="he-IL" smtClean="0">
                <a:cs typeface="Arial" pitchFamily="34" charset="0"/>
              </a:rPr>
              <a:pPr/>
              <a:t>37</a:t>
            </a:fld>
            <a:endParaRPr lang="en-US"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a:lstStyle/>
          <a:p>
            <a:fld id="{6E3D7633-F037-4BC4-A4B4-592D9D32688F}" type="slidenum">
              <a:rPr lang="he-IL" smtClean="0">
                <a:cs typeface="Arial" pitchFamily="34" charset="0"/>
              </a:rPr>
              <a:pPr/>
              <a:t>38</a:t>
            </a:fld>
            <a:endParaRPr lang="en-US"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a:lstStyle/>
          <a:p>
            <a:fld id="{CB45B7C1-7204-4172-B47A-8D73DA5266D2}" type="slidenum">
              <a:rPr lang="he-IL" smtClean="0">
                <a:cs typeface="Arial" pitchFamily="34" charset="0"/>
              </a:rPr>
              <a:pPr/>
              <a:t>39</a:t>
            </a:fld>
            <a:endParaRPr lang="en-US" smtClean="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a:lstStyle/>
          <a:p>
            <a:fld id="{BDE68810-6534-4E08-8723-0EC721FBC14C}" type="slidenum">
              <a:rPr lang="he-IL" smtClean="0">
                <a:cs typeface="Arial" pitchFamily="34" charset="0"/>
              </a:rPr>
              <a:pPr/>
              <a:t>40</a:t>
            </a:fld>
            <a:endParaRPr lang="en-US"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4" name="Slide Number Placeholder 3"/>
          <p:cNvSpPr>
            <a:spLocks noGrp="1"/>
          </p:cNvSpPr>
          <p:nvPr>
            <p:ph type="sldNum" sz="quarter" idx="5"/>
          </p:nvPr>
        </p:nvSpPr>
        <p:spPr bwMode="auto">
          <a:noFill/>
          <a:ln>
            <a:miter lim="800000"/>
            <a:headEnd/>
            <a:tailEnd/>
          </a:ln>
        </p:spPr>
        <p:txBody>
          <a:bodyPr/>
          <a:lstStyle/>
          <a:p>
            <a:fld id="{5FEFD7FB-3000-404C-AF9C-6F8927AB0AEF}" type="slidenum">
              <a:rPr lang="he-IL" smtClean="0">
                <a:cs typeface="Arial" pitchFamily="34" charset="0"/>
              </a:rPr>
              <a:pPr/>
              <a:t>41</a:t>
            </a:fld>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he-IL"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5540" name="Slide Number Placeholder 3"/>
          <p:cNvSpPr>
            <a:spLocks noGrp="1"/>
          </p:cNvSpPr>
          <p:nvPr>
            <p:ph type="sldNum" sz="quarter" idx="5"/>
          </p:nvPr>
        </p:nvSpPr>
        <p:spPr bwMode="auto">
          <a:noFill/>
          <a:ln>
            <a:miter lim="800000"/>
            <a:headEnd/>
            <a:tailEnd/>
          </a:ln>
        </p:spPr>
        <p:txBody>
          <a:bodyPr/>
          <a:lstStyle/>
          <a:p>
            <a:fld id="{21EBCB3D-F660-430A-B0F8-AC55EE9EB5E8}" type="slidenum">
              <a:rPr lang="he-IL" smtClean="0"/>
              <a:pPr/>
              <a:t>44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2708" name="Slide Number Placeholder 3"/>
          <p:cNvSpPr>
            <a:spLocks noGrp="1"/>
          </p:cNvSpPr>
          <p:nvPr>
            <p:ph type="sldNum" sz="quarter" idx="5"/>
          </p:nvPr>
        </p:nvSpPr>
        <p:spPr bwMode="auto">
          <a:noFill/>
          <a:ln>
            <a:miter lim="800000"/>
            <a:headEnd/>
            <a:tailEnd/>
          </a:ln>
        </p:spPr>
        <p:txBody>
          <a:bodyPr/>
          <a:lstStyle/>
          <a:p>
            <a:fld id="{C6E8B5DD-3C4A-4BD2-8598-6B6D4EEEA0F6}" type="slidenum">
              <a:rPr lang="he-IL" smtClean="0"/>
              <a:pPr/>
              <a:t>46</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3732" name="Slide Number Placeholder 3"/>
          <p:cNvSpPr>
            <a:spLocks noGrp="1"/>
          </p:cNvSpPr>
          <p:nvPr>
            <p:ph type="sldNum" sz="quarter" idx="5"/>
          </p:nvPr>
        </p:nvSpPr>
        <p:spPr bwMode="auto">
          <a:noFill/>
          <a:ln>
            <a:miter lim="800000"/>
            <a:headEnd/>
            <a:tailEnd/>
          </a:ln>
        </p:spPr>
        <p:txBody>
          <a:bodyPr/>
          <a:lstStyle/>
          <a:p>
            <a:fld id="{64C6DD93-BE77-4732-8D78-536C0E15748B}" type="slidenum">
              <a:rPr lang="he-IL" smtClean="0"/>
              <a:pPr/>
              <a:t>47</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4756" name="Slide Number Placeholder 3"/>
          <p:cNvSpPr>
            <a:spLocks noGrp="1"/>
          </p:cNvSpPr>
          <p:nvPr>
            <p:ph type="sldNum" sz="quarter" idx="5"/>
          </p:nvPr>
        </p:nvSpPr>
        <p:spPr bwMode="auto">
          <a:noFill/>
          <a:ln>
            <a:miter lim="800000"/>
            <a:headEnd/>
            <a:tailEnd/>
          </a:ln>
        </p:spPr>
        <p:txBody>
          <a:bodyPr/>
          <a:lstStyle/>
          <a:p>
            <a:fld id="{3CF20DD9-B84F-4C63-B3B1-9C347654FCC1}" type="slidenum">
              <a:rPr lang="he-IL" smtClean="0"/>
              <a:pPr/>
              <a:t>48</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5780" name="Slide Number Placeholder 3"/>
          <p:cNvSpPr>
            <a:spLocks noGrp="1"/>
          </p:cNvSpPr>
          <p:nvPr>
            <p:ph type="sldNum" sz="quarter" idx="5"/>
          </p:nvPr>
        </p:nvSpPr>
        <p:spPr bwMode="auto">
          <a:noFill/>
          <a:ln>
            <a:miter lim="800000"/>
            <a:headEnd/>
            <a:tailEnd/>
          </a:ln>
        </p:spPr>
        <p:txBody>
          <a:bodyPr/>
          <a:lstStyle/>
          <a:p>
            <a:fld id="{9F108538-9E1D-4920-A5F3-FEF3DAC6F5E0}" type="slidenum">
              <a:rPr lang="he-IL" smtClean="0"/>
              <a:pPr/>
              <a:t>49</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6804" name="Slide Number Placeholder 3"/>
          <p:cNvSpPr>
            <a:spLocks noGrp="1"/>
          </p:cNvSpPr>
          <p:nvPr>
            <p:ph type="sldNum" sz="quarter" idx="5"/>
          </p:nvPr>
        </p:nvSpPr>
        <p:spPr bwMode="auto">
          <a:noFill/>
          <a:ln>
            <a:miter lim="800000"/>
            <a:headEnd/>
            <a:tailEnd/>
          </a:ln>
        </p:spPr>
        <p:txBody>
          <a:bodyPr/>
          <a:lstStyle/>
          <a:p>
            <a:fld id="{2AB6F081-D412-469A-902B-DBEE366C4492}" type="slidenum">
              <a:rPr lang="he-IL" smtClean="0"/>
              <a:pPr/>
              <a:t>50</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7828" name="Slide Number Placeholder 3"/>
          <p:cNvSpPr>
            <a:spLocks noGrp="1"/>
          </p:cNvSpPr>
          <p:nvPr>
            <p:ph type="sldNum" sz="quarter" idx="5"/>
          </p:nvPr>
        </p:nvSpPr>
        <p:spPr bwMode="auto">
          <a:noFill/>
          <a:ln>
            <a:miter lim="800000"/>
            <a:headEnd/>
            <a:tailEnd/>
          </a:ln>
        </p:spPr>
        <p:txBody>
          <a:bodyPr/>
          <a:lstStyle/>
          <a:p>
            <a:fld id="{C99D81CB-CC80-4E25-8579-97872109DD2B}" type="slidenum">
              <a:rPr lang="he-IL" smtClean="0"/>
              <a:pPr/>
              <a:t>51</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8852" name="Slide Number Placeholder 3"/>
          <p:cNvSpPr>
            <a:spLocks noGrp="1"/>
          </p:cNvSpPr>
          <p:nvPr>
            <p:ph type="sldNum" sz="quarter" idx="5"/>
          </p:nvPr>
        </p:nvSpPr>
        <p:spPr bwMode="auto">
          <a:noFill/>
          <a:ln>
            <a:miter lim="800000"/>
            <a:headEnd/>
            <a:tailEnd/>
          </a:ln>
        </p:spPr>
        <p:txBody>
          <a:bodyPr/>
          <a:lstStyle/>
          <a:p>
            <a:fld id="{3F9F9F71-8F24-4264-86C1-45EBBADB4E2B}" type="slidenum">
              <a:rPr lang="he-IL" smtClean="0"/>
              <a:pPr/>
              <a:t>52</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9876" name="Slide Number Placeholder 3"/>
          <p:cNvSpPr>
            <a:spLocks noGrp="1"/>
          </p:cNvSpPr>
          <p:nvPr>
            <p:ph type="sldNum" sz="quarter" idx="5"/>
          </p:nvPr>
        </p:nvSpPr>
        <p:spPr bwMode="auto">
          <a:noFill/>
          <a:ln>
            <a:miter lim="800000"/>
            <a:headEnd/>
            <a:tailEnd/>
          </a:ln>
        </p:spPr>
        <p:txBody>
          <a:bodyPr/>
          <a:lstStyle/>
          <a:p>
            <a:fld id="{24DC6BCF-EF64-4733-98D1-55A2AB97B9B3}" type="slidenum">
              <a:rPr lang="he-IL" smtClean="0"/>
              <a:pPr/>
              <a:t>53</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7044" name="Slide Number Placeholder 3"/>
          <p:cNvSpPr>
            <a:spLocks noGrp="1"/>
          </p:cNvSpPr>
          <p:nvPr>
            <p:ph type="sldNum" sz="quarter" idx="5"/>
          </p:nvPr>
        </p:nvSpPr>
        <p:spPr bwMode="auto">
          <a:noFill/>
          <a:ln>
            <a:miter lim="800000"/>
            <a:headEnd/>
            <a:tailEnd/>
          </a:ln>
        </p:spPr>
        <p:txBody>
          <a:bodyPr/>
          <a:lstStyle/>
          <a:p>
            <a:fld id="{F64DABA6-06E9-45D6-B8BE-0CBD141EC52A}" type="slidenum">
              <a:rPr lang="he-IL" smtClean="0"/>
              <a:pPr/>
              <a:t>54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he-IL"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8068" name="Slide Number Placeholder 3"/>
          <p:cNvSpPr>
            <a:spLocks noGrp="1"/>
          </p:cNvSpPr>
          <p:nvPr>
            <p:ph type="sldNum" sz="quarter" idx="5"/>
          </p:nvPr>
        </p:nvSpPr>
        <p:spPr bwMode="auto">
          <a:noFill/>
          <a:ln>
            <a:miter lim="800000"/>
            <a:headEnd/>
            <a:tailEnd/>
          </a:ln>
        </p:spPr>
        <p:txBody>
          <a:bodyPr/>
          <a:lstStyle/>
          <a:p>
            <a:fld id="{46A27DA3-6902-462D-98F5-16B4D2987DA7}" type="slidenum">
              <a:rPr lang="he-IL" smtClean="0"/>
              <a:pPr/>
              <a:t>55</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5236" name="Slide Number Placeholder 3"/>
          <p:cNvSpPr>
            <a:spLocks noGrp="1"/>
          </p:cNvSpPr>
          <p:nvPr>
            <p:ph type="sldNum" sz="quarter" idx="5"/>
          </p:nvPr>
        </p:nvSpPr>
        <p:spPr bwMode="auto">
          <a:noFill/>
          <a:ln>
            <a:miter lim="800000"/>
            <a:headEnd/>
            <a:tailEnd/>
          </a:ln>
        </p:spPr>
        <p:txBody>
          <a:bodyPr/>
          <a:lstStyle/>
          <a:p>
            <a:fld id="{51ECC24D-5BA3-4C4F-A0C4-A3C4F2697F00}" type="slidenum">
              <a:rPr lang="he-IL" smtClean="0"/>
              <a:pPr/>
              <a:t>56</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8308" name="Slide Number Placeholder 3"/>
          <p:cNvSpPr>
            <a:spLocks noGrp="1"/>
          </p:cNvSpPr>
          <p:nvPr>
            <p:ph type="sldNum" sz="quarter" idx="5"/>
          </p:nvPr>
        </p:nvSpPr>
        <p:spPr bwMode="auto">
          <a:noFill/>
          <a:ln>
            <a:miter lim="800000"/>
            <a:headEnd/>
            <a:tailEnd/>
          </a:ln>
        </p:spPr>
        <p:txBody>
          <a:bodyPr/>
          <a:lstStyle/>
          <a:p>
            <a:fld id="{7B1DF41A-72EB-4912-AEDE-D946588DEFCE}" type="slidenum">
              <a:rPr lang="he-IL" smtClean="0"/>
              <a:pPr/>
              <a:t>57</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9332" name="Slide Number Placeholder 3"/>
          <p:cNvSpPr>
            <a:spLocks noGrp="1"/>
          </p:cNvSpPr>
          <p:nvPr>
            <p:ph type="sldNum" sz="quarter" idx="5"/>
          </p:nvPr>
        </p:nvSpPr>
        <p:spPr bwMode="auto">
          <a:noFill/>
          <a:ln>
            <a:miter lim="800000"/>
            <a:headEnd/>
            <a:tailEnd/>
          </a:ln>
        </p:spPr>
        <p:txBody>
          <a:bodyPr/>
          <a:lstStyle/>
          <a:p>
            <a:fld id="{EA3C4F34-7621-4E38-8933-1138502471CC}" type="slidenum">
              <a:rPr lang="he-IL" smtClean="0"/>
              <a:pPr/>
              <a:t>58</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a:lstStyle/>
          <a:p>
            <a:fld id="{2A177495-04C9-43FE-B130-D32C33C97CBD}" type="slidenum">
              <a:rPr lang="he-IL" smtClean="0"/>
              <a:pPr/>
              <a:t>59</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a:lstStyle/>
          <a:p>
            <a:fld id="{4227DCBA-BAB4-4C03-99C0-C21B0E88BED6}" type="slidenum">
              <a:rPr lang="he-IL" smtClean="0"/>
              <a:pPr/>
              <a:t>60</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a:lstStyle/>
          <a:p>
            <a:fld id="{64F9D73A-3708-4A4F-B590-17461C549198}" type="slidenum">
              <a:rPr lang="he-IL" smtClean="0"/>
              <a:pPr/>
              <a:t>61</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a:lstStyle/>
          <a:p>
            <a:fld id="{135D5D49-B296-49E6-B1FC-9BBB8C87088F}" type="slidenum">
              <a:rPr lang="he-IL" smtClean="0"/>
              <a:pPr/>
              <a:t>62</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a:lstStyle/>
          <a:p>
            <a:fld id="{857EA66D-FB22-4366-94AA-28B7EC9FF73F}" type="slidenum">
              <a:rPr lang="he-IL" smtClean="0"/>
              <a:pPr/>
              <a:t>63</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1620" name="Slide Number Placeholder 3"/>
          <p:cNvSpPr>
            <a:spLocks noGrp="1"/>
          </p:cNvSpPr>
          <p:nvPr>
            <p:ph type="sldNum" sz="quarter" idx="5"/>
          </p:nvPr>
        </p:nvSpPr>
        <p:spPr bwMode="auto">
          <a:noFill/>
          <a:ln>
            <a:miter lim="800000"/>
            <a:headEnd/>
            <a:tailEnd/>
          </a:ln>
        </p:spPr>
        <p:txBody>
          <a:bodyPr/>
          <a:lstStyle/>
          <a:p>
            <a:fld id="{0F0CF528-B8E1-419A-8506-76A072F3151C}" type="slidenum">
              <a:rPr lang="he-IL" smtClean="0"/>
              <a:pPr/>
              <a:t>64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a:lstStyle/>
          <a:p>
            <a:fld id="{0B4C8257-C501-4546-8E84-724F68CD0F68}" type="slidenum">
              <a:rPr lang="he-IL" smtClean="0"/>
              <a:pPr/>
              <a:t>10</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a:lstStyle/>
          <a:p>
            <a:fld id="{95721163-34DD-4573-9ADF-E3BEBCCCEAF1}" type="slidenum">
              <a:rPr lang="he-IL" smtClean="0"/>
              <a:pPr/>
              <a:t>65</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1380" name="Slide Number Placeholder 3"/>
          <p:cNvSpPr>
            <a:spLocks noGrp="1"/>
          </p:cNvSpPr>
          <p:nvPr>
            <p:ph type="sldNum" sz="quarter" idx="5"/>
          </p:nvPr>
        </p:nvSpPr>
        <p:spPr bwMode="auto">
          <a:noFill/>
          <a:ln>
            <a:miter lim="800000"/>
            <a:headEnd/>
            <a:tailEnd/>
          </a:ln>
        </p:spPr>
        <p:txBody>
          <a:bodyPr/>
          <a:lstStyle/>
          <a:p>
            <a:fld id="{70A6CC55-13F6-4C8F-B0B2-5436F7524007}" type="slidenum">
              <a:rPr lang="he-IL" smtClean="0">
                <a:cs typeface="Arial" pitchFamily="34" charset="0"/>
              </a:rPr>
              <a:pPr/>
              <a:t>73</a:t>
            </a:fld>
            <a:endParaRPr lang="en-US" smtClean="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a:lstStyle/>
          <a:p>
            <a:fld id="{13486F1B-8147-426A-B885-FBFED48871D1}" type="slidenum">
              <a:rPr lang="he-IL" smtClean="0">
                <a:cs typeface="Arial" pitchFamily="34" charset="0"/>
              </a:rPr>
              <a:pPr/>
              <a:t>74</a:t>
            </a:fld>
            <a:endParaRPr lang="en-US" smtClean="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a:lstStyle/>
          <a:p>
            <a:fld id="{EFE1E9E5-9239-42B1-8DDF-1A965227F810}" type="slidenum">
              <a:rPr lang="he-IL" smtClean="0">
                <a:cs typeface="Arial" pitchFamily="34" charset="0"/>
              </a:rPr>
              <a:pPr/>
              <a:t>75</a:t>
            </a:fld>
            <a:endParaRPr lang="en-US" smtClean="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5716" name="Slide Number Placeholder 3"/>
          <p:cNvSpPr>
            <a:spLocks noGrp="1"/>
          </p:cNvSpPr>
          <p:nvPr>
            <p:ph type="sldNum" sz="quarter" idx="5"/>
          </p:nvPr>
        </p:nvSpPr>
        <p:spPr bwMode="auto">
          <a:noFill/>
          <a:ln>
            <a:miter lim="800000"/>
            <a:headEnd/>
            <a:tailEnd/>
          </a:ln>
        </p:spPr>
        <p:txBody>
          <a:bodyPr/>
          <a:lstStyle/>
          <a:p>
            <a:fld id="{C9AAB1E9-D49B-4D05-B443-E0DB5B78C19A}" type="slidenum">
              <a:rPr lang="he-IL" smtClean="0">
                <a:cs typeface="Arial" pitchFamily="34" charset="0"/>
              </a:rPr>
              <a:pPr/>
              <a:t>77</a:t>
            </a:fld>
            <a:endParaRPr lang="en-US" smtClean="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6740" name="Slide Number Placeholder 3"/>
          <p:cNvSpPr>
            <a:spLocks noGrp="1"/>
          </p:cNvSpPr>
          <p:nvPr>
            <p:ph type="sldNum" sz="quarter" idx="5"/>
          </p:nvPr>
        </p:nvSpPr>
        <p:spPr bwMode="auto">
          <a:noFill/>
          <a:ln>
            <a:miter lim="800000"/>
            <a:headEnd/>
            <a:tailEnd/>
          </a:ln>
        </p:spPr>
        <p:txBody>
          <a:bodyPr/>
          <a:lstStyle/>
          <a:p>
            <a:fld id="{C01334EF-5513-4A46-9847-93FA4EF351F9}" type="slidenum">
              <a:rPr lang="he-IL" smtClean="0">
                <a:cs typeface="Arial" pitchFamily="34" charset="0"/>
              </a:rPr>
              <a:pPr/>
              <a:t>78</a:t>
            </a:fld>
            <a:endParaRPr lang="en-US" smtClean="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7764" name="Slide Number Placeholder 3"/>
          <p:cNvSpPr>
            <a:spLocks noGrp="1"/>
          </p:cNvSpPr>
          <p:nvPr>
            <p:ph type="sldNum" sz="quarter" idx="5"/>
          </p:nvPr>
        </p:nvSpPr>
        <p:spPr bwMode="auto">
          <a:noFill/>
          <a:ln>
            <a:miter lim="800000"/>
            <a:headEnd/>
            <a:tailEnd/>
          </a:ln>
        </p:spPr>
        <p:txBody>
          <a:bodyPr/>
          <a:lstStyle/>
          <a:p>
            <a:fld id="{D7E563CD-F2BC-4A47-A52E-96E8B5D8E4EC}" type="slidenum">
              <a:rPr lang="he-IL" smtClean="0">
                <a:cs typeface="Arial" pitchFamily="34" charset="0"/>
              </a:rPr>
              <a:pPr/>
              <a:t>79</a:t>
            </a:fld>
            <a:endParaRPr lang="en-US" smtClean="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8788" name="Slide Number Placeholder 3"/>
          <p:cNvSpPr>
            <a:spLocks noGrp="1"/>
          </p:cNvSpPr>
          <p:nvPr>
            <p:ph type="sldNum" sz="quarter" idx="5"/>
          </p:nvPr>
        </p:nvSpPr>
        <p:spPr bwMode="auto">
          <a:noFill/>
          <a:ln>
            <a:miter lim="800000"/>
            <a:headEnd/>
            <a:tailEnd/>
          </a:ln>
        </p:spPr>
        <p:txBody>
          <a:bodyPr/>
          <a:lstStyle/>
          <a:p>
            <a:fld id="{86823406-1860-412F-918C-484717A37C4D}" type="slidenum">
              <a:rPr lang="he-IL" smtClean="0">
                <a:cs typeface="Arial" pitchFamily="34" charset="0"/>
              </a:rPr>
              <a:pPr/>
              <a:t>80</a:t>
            </a:fld>
            <a:endParaRPr lang="en-US" smtClean="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9812" name="Slide Number Placeholder 3"/>
          <p:cNvSpPr>
            <a:spLocks noGrp="1"/>
          </p:cNvSpPr>
          <p:nvPr>
            <p:ph type="sldNum" sz="quarter" idx="5"/>
          </p:nvPr>
        </p:nvSpPr>
        <p:spPr bwMode="auto">
          <a:noFill/>
          <a:ln>
            <a:miter lim="800000"/>
            <a:headEnd/>
            <a:tailEnd/>
          </a:ln>
        </p:spPr>
        <p:txBody>
          <a:bodyPr/>
          <a:lstStyle/>
          <a:p>
            <a:fld id="{41195FF5-F9ED-4444-99C5-FA9DF74D7D90}" type="slidenum">
              <a:rPr lang="he-IL" smtClean="0">
                <a:cs typeface="Arial" pitchFamily="34" charset="0"/>
              </a:rPr>
              <a:pPr/>
              <a:t>81</a:t>
            </a:fld>
            <a:endParaRPr lang="en-US" smtClean="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0836" name="Slide Number Placeholder 3"/>
          <p:cNvSpPr>
            <a:spLocks noGrp="1"/>
          </p:cNvSpPr>
          <p:nvPr>
            <p:ph type="sldNum" sz="quarter" idx="5"/>
          </p:nvPr>
        </p:nvSpPr>
        <p:spPr bwMode="auto">
          <a:noFill/>
          <a:ln>
            <a:miter lim="800000"/>
            <a:headEnd/>
            <a:tailEnd/>
          </a:ln>
        </p:spPr>
        <p:txBody>
          <a:bodyPr/>
          <a:lstStyle/>
          <a:p>
            <a:fld id="{B42F6D05-019C-4DE3-ABB5-B028B3E5484A}" type="slidenum">
              <a:rPr lang="he-IL" smtClean="0">
                <a:cs typeface="Arial" pitchFamily="34" charset="0"/>
              </a:rPr>
              <a:pPr/>
              <a:t>91</a:t>
            </a:fld>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5236" name="Slide Number Placeholder 3"/>
          <p:cNvSpPr>
            <a:spLocks noGrp="1"/>
          </p:cNvSpPr>
          <p:nvPr>
            <p:ph type="sldNum" sz="quarter" idx="5"/>
          </p:nvPr>
        </p:nvSpPr>
        <p:spPr bwMode="auto">
          <a:noFill/>
          <a:ln>
            <a:miter lim="800000"/>
            <a:headEnd/>
            <a:tailEnd/>
          </a:ln>
        </p:spPr>
        <p:txBody>
          <a:bodyPr/>
          <a:lstStyle/>
          <a:p>
            <a:fld id="{E58875C1-F7EA-4066-8C71-94941A924316}" type="slidenum">
              <a:rPr lang="he-IL" smtClean="0"/>
              <a:pPr/>
              <a:t>11</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1860" name="Slide Number Placeholder 3"/>
          <p:cNvSpPr>
            <a:spLocks noGrp="1"/>
          </p:cNvSpPr>
          <p:nvPr>
            <p:ph type="sldNum" sz="quarter" idx="5"/>
          </p:nvPr>
        </p:nvSpPr>
        <p:spPr bwMode="auto">
          <a:noFill/>
          <a:ln>
            <a:miter lim="800000"/>
            <a:headEnd/>
            <a:tailEnd/>
          </a:ln>
        </p:spPr>
        <p:txBody>
          <a:bodyPr/>
          <a:lstStyle/>
          <a:p>
            <a:fld id="{BD384772-1A0F-4A83-9BFE-DD1DD231DA52}" type="slidenum">
              <a:rPr lang="he-IL" smtClean="0">
                <a:cs typeface="Arial" pitchFamily="34" charset="0"/>
              </a:rPr>
              <a:pPr/>
              <a:t>92</a:t>
            </a:fld>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6260" name="Slide Number Placeholder 3"/>
          <p:cNvSpPr>
            <a:spLocks noGrp="1"/>
          </p:cNvSpPr>
          <p:nvPr>
            <p:ph type="sldNum" sz="quarter" idx="5"/>
          </p:nvPr>
        </p:nvSpPr>
        <p:spPr bwMode="auto">
          <a:noFill/>
          <a:ln>
            <a:miter lim="800000"/>
            <a:headEnd/>
            <a:tailEnd/>
          </a:ln>
        </p:spPr>
        <p:txBody>
          <a:bodyPr/>
          <a:lstStyle/>
          <a:p>
            <a:fld id="{6F55759A-E235-4C31-B2C8-9A3FB965E380}" type="slidenum">
              <a:rPr lang="he-IL" smtClean="0"/>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8308" name="Slide Number Placeholder 3"/>
          <p:cNvSpPr>
            <a:spLocks noGrp="1"/>
          </p:cNvSpPr>
          <p:nvPr>
            <p:ph type="sldNum" sz="quarter" idx="5"/>
          </p:nvPr>
        </p:nvSpPr>
        <p:spPr bwMode="auto">
          <a:noFill/>
          <a:ln>
            <a:miter lim="800000"/>
            <a:headEnd/>
            <a:tailEnd/>
          </a:ln>
        </p:spPr>
        <p:txBody>
          <a:bodyPr/>
          <a:lstStyle/>
          <a:p>
            <a:fld id="{FE20189D-86EC-440F-B8D7-B7BD80AF5001}" type="slidenum">
              <a:rPr lang="he-IL" smtClean="0"/>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a:lstStyle/>
          <a:p>
            <a:fld id="{61A637B7-4C86-49AF-AB96-8272E1A995B9}" type="slidenum">
              <a:rPr lang="he-IL" smtClean="0"/>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a:lstStyle/>
          <a:p>
            <a:fld id="{84F5EE2C-CDAF-4EA4-9F55-C15D077EA030}" type="slidenum">
              <a:rPr lang="he-IL"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rtl="1">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rtl="1">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5" name="Footer Placeholder 4"/>
          <p:cNvSpPr>
            <a:spLocks noGrp="1"/>
          </p:cNvSpPr>
          <p:nvPr>
            <p:ph type="ftr" sz="quarter" idx="11"/>
          </p:nvPr>
        </p:nvSpPr>
        <p:spPr>
          <a:xfrm>
            <a:off x="-36512" y="38904"/>
            <a:ext cx="1296144"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1F0CCD-BE4B-48AE-B0C2-BC2D6DD5B6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5" name="Footer Placeholder 4"/>
          <p:cNvSpPr>
            <a:spLocks noGrp="1"/>
          </p:cNvSpPr>
          <p:nvPr>
            <p:ph type="ftr" sz="quarter" idx="11"/>
          </p:nvPr>
        </p:nvSpPr>
        <p:spPr>
          <a:xfrm>
            <a:off x="-36512" y="38904"/>
            <a:ext cx="1296144"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1F0CCD-BE4B-48AE-B0C2-BC2D6DD5B65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fld id="{25D57621-8C33-445B-98E9-CA19CBC3C921}" type="datetime1">
              <a:rPr lang="he-IL"/>
              <a:pPr>
                <a:defRPr/>
              </a:pPr>
              <a:t>כ"ו/חשון/תשע"ז</a:t>
            </a:fld>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lgn="r" rtl="0">
              <a:defRPr/>
            </a:lvl1pPr>
          </a:lstStyle>
          <a:p>
            <a:pPr>
              <a:defRPr/>
            </a:pPr>
            <a:fld id="{97E798C8-BA6D-4E3C-A077-4A55597FCF0B}" type="slidenum">
              <a:rPr lang="he-IL"/>
              <a:pPr>
                <a:defRPr/>
              </a:pPr>
              <a:t>‹#›</a:t>
            </a:fld>
            <a:endParaRPr lang="en-US"/>
          </a:p>
          <a:p>
            <a:pPr>
              <a:defRPr/>
            </a:pPr>
            <a:r>
              <a:rPr lang="en-US"/>
              <a:t>© </a:t>
            </a:r>
            <a:r>
              <a:rPr lang="en-US" err="1"/>
              <a:t>Keren</a:t>
            </a:r>
            <a:r>
              <a:rPr lang="en-US"/>
              <a:t> </a:t>
            </a:r>
            <a:r>
              <a:rPr lang="en-US" err="1"/>
              <a:t>Kalif</a:t>
            </a:r>
            <a:endParaRPr lang="en-US"/>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fld id="{9B760E91-6A23-4A23-97D7-31F0CC0EFA2B}" type="datetime1">
              <a:rPr lang="he-IL"/>
              <a:pPr>
                <a:defRPr/>
              </a:pPr>
              <a:t>כ"ו/חשון/תשע"ז</a:t>
            </a:fld>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lgn="l" rtl="0">
              <a:defRPr/>
            </a:lvl1pPr>
          </a:lstStyle>
          <a:p>
            <a:pPr>
              <a:defRPr/>
            </a:pPr>
            <a:fld id="{D096556C-0711-4B09-97DD-C06A85896845}" type="slidenum">
              <a:rPr lang="he-IL"/>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extBox 6"/>
          <p:cNvSpPr txBox="1"/>
          <p:nvPr userDrawn="1"/>
        </p:nvSpPr>
        <p:spPr>
          <a:xfrm>
            <a:off x="8604448" y="6464369"/>
            <a:ext cx="432048" cy="276999"/>
          </a:xfrm>
          <a:prstGeom prst="rect">
            <a:avLst/>
          </a:prstGeom>
          <a:noFill/>
        </p:spPr>
        <p:txBody>
          <a:bodyPr wrap="square" rtlCol="0">
            <a:spAutoFit/>
          </a:bodyPr>
          <a:lstStyle/>
          <a:p>
            <a:fld id="{7E1F0CCD-BE4B-48AE-B0C2-BC2D6DD5B65D}" type="slidenum">
              <a:rPr lang="en-US" sz="1200" smtClean="0">
                <a:solidFill>
                  <a:schemeClr val="tx1">
                    <a:lumMod val="65000"/>
                    <a:lumOff val="35000"/>
                  </a:schemeClr>
                </a:solidFill>
              </a:rPr>
              <a:pPr/>
              <a:t>‹#›</a:t>
            </a:fld>
            <a:endParaRPr lang="en-US" dirty="0">
              <a:solidFill>
                <a:schemeClr val="tx1">
                  <a:lumMod val="65000"/>
                  <a:lumOff val="35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fld id="{28E3C9EE-2E86-48A5-B4A5-E32A0485A334}" type="datetime1">
              <a:rPr lang="he-IL"/>
              <a:pPr>
                <a:defRPr/>
              </a:pPr>
              <a:t>כ"ו/חשון/תשע"ז</a:t>
            </a:fld>
            <a:endParaRPr lang="en-US" altLang="en-US"/>
          </a:p>
        </p:txBody>
      </p:sp>
      <p:sp>
        <p:nvSpPr>
          <p:cNvPr id="7"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lgn="l" rtl="0" fontAlgn="auto">
              <a:spcBef>
                <a:spcPts val="0"/>
              </a:spcBef>
              <a:spcAft>
                <a:spcPts val="0"/>
              </a:spcAft>
              <a:defRPr>
                <a:latin typeface="+mn-lt"/>
                <a:cs typeface="+mn-cs"/>
              </a:defRPr>
            </a:lvl1pPr>
          </a:lstStyle>
          <a:p>
            <a:pPr>
              <a:defRPr/>
            </a:pPr>
            <a:fld id="{E5B4551A-B13F-45C7-8580-910A028CE64D}" type="slidenum">
              <a:rPr lang="he-IL"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727D11C3-2590-4691-95BF-AE985F9D5CBE}" type="datetimeFigureOut">
              <a:rPr lang="en-US" smtClean="0"/>
              <a:pPr/>
              <a:t>27-Nov-16</a:t>
            </a:fld>
            <a:endParaRPr lang="en-US"/>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7E1F0CCD-BE4B-48AE-B0C2-BC2D6DD5B65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6" name="Footer Placeholder 5"/>
          <p:cNvSpPr>
            <a:spLocks noGrp="1"/>
          </p:cNvSpPr>
          <p:nvPr>
            <p:ph type="ftr" sz="quarter" idx="11"/>
          </p:nvPr>
        </p:nvSpPr>
        <p:spPr>
          <a:xfrm>
            <a:off x="-36512" y="38904"/>
            <a:ext cx="1296144"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1F0CCD-BE4B-48AE-B0C2-BC2D6DD5B65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8" name="Footer Placeholder 7"/>
          <p:cNvSpPr>
            <a:spLocks noGrp="1"/>
          </p:cNvSpPr>
          <p:nvPr>
            <p:ph type="ftr" sz="quarter" idx="11"/>
          </p:nvPr>
        </p:nvSpPr>
        <p:spPr>
          <a:xfrm>
            <a:off x="-36512" y="38904"/>
            <a:ext cx="1296144"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E1F0CCD-BE4B-48AE-B0C2-BC2D6DD5B65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4" name="Footer Placeholder 3"/>
          <p:cNvSpPr>
            <a:spLocks noGrp="1"/>
          </p:cNvSpPr>
          <p:nvPr>
            <p:ph type="ftr" sz="quarter" idx="11"/>
          </p:nvPr>
        </p:nvSpPr>
        <p:spPr>
          <a:xfrm>
            <a:off x="-36512" y="38904"/>
            <a:ext cx="1296144"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E1F0CCD-BE4B-48AE-B0C2-BC2D6DD5B65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3" name="Footer Placeholder 2"/>
          <p:cNvSpPr>
            <a:spLocks noGrp="1"/>
          </p:cNvSpPr>
          <p:nvPr>
            <p:ph type="ftr" sz="quarter" idx="11"/>
          </p:nvPr>
        </p:nvSpPr>
        <p:spPr>
          <a:xfrm>
            <a:off x="-36512" y="38904"/>
            <a:ext cx="1296144"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E1F0CCD-BE4B-48AE-B0C2-BC2D6DD5B65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6" name="Footer Placeholder 5"/>
          <p:cNvSpPr>
            <a:spLocks noGrp="1"/>
          </p:cNvSpPr>
          <p:nvPr>
            <p:ph type="ftr" sz="quarter" idx="11"/>
          </p:nvPr>
        </p:nvSpPr>
        <p:spPr>
          <a:xfrm>
            <a:off x="-36512" y="38904"/>
            <a:ext cx="1296144"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1F0CCD-BE4B-48AE-B0C2-BC2D6DD5B65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27-Nov-16</a:t>
            </a:fld>
            <a:endParaRPr lang="en-US"/>
          </a:p>
        </p:txBody>
      </p:sp>
      <p:sp>
        <p:nvSpPr>
          <p:cNvPr id="6" name="Footer Placeholder 5"/>
          <p:cNvSpPr>
            <a:spLocks noGrp="1"/>
          </p:cNvSpPr>
          <p:nvPr>
            <p:ph type="ftr" sz="quarter" idx="11"/>
          </p:nvPr>
        </p:nvSpPr>
        <p:spPr>
          <a:xfrm>
            <a:off x="-36512" y="38904"/>
            <a:ext cx="1296144"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1F0CCD-BE4B-48AE-B0C2-BC2D6DD5B65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23528" y="152400"/>
            <a:ext cx="8363272"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23528" y="1219200"/>
            <a:ext cx="8363272" cy="53781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flipV="1">
            <a:off x="8860391" y="6565263"/>
            <a:ext cx="216025" cy="13618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395536" y="6237312"/>
            <a:ext cx="828092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p:cNvSpPr>
            <a:spLocks noGrp="1"/>
          </p:cNvSpPr>
          <p:nvPr>
            <p:ph type="sldNum" sz="quarter" idx="4"/>
          </p:nvPr>
        </p:nvSpPr>
        <p:spPr>
          <a:xfrm>
            <a:off x="8532440" y="6453336"/>
            <a:ext cx="576064" cy="365760"/>
          </a:xfrm>
          <a:prstGeom prst="rect">
            <a:avLst/>
          </a:prstGeom>
        </p:spPr>
        <p:txBody>
          <a:bodyPr vert="horz"/>
          <a:lstStyle>
            <a:lvl1pPr algn="l" eaLnBrk="1" latinLnBrk="0" hangingPunct="1">
              <a:defRPr kumimoji="0" sz="1600">
                <a:solidFill>
                  <a:schemeClr val="tx2"/>
                </a:solidFill>
              </a:defRPr>
            </a:lvl1pPr>
          </a:lstStyle>
          <a:p>
            <a:fld id="{7E1F0CCD-BE4B-48AE-B0C2-BC2D6DD5B65D}" type="slidenum">
              <a:rPr lang="en-US" smtClean="0"/>
              <a:pPr/>
              <a:t>‹#›</a:t>
            </a:fld>
            <a:endParaRPr lang="en-US" dirty="0"/>
          </a:p>
        </p:txBody>
      </p:sp>
      <p:sp>
        <p:nvSpPr>
          <p:cNvPr id="12" name="TextBox 11"/>
          <p:cNvSpPr txBox="1"/>
          <p:nvPr userDrawn="1"/>
        </p:nvSpPr>
        <p:spPr>
          <a:xfrm>
            <a:off x="-36512" y="1"/>
            <a:ext cx="1368152"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lumMod val="65000"/>
                    <a:lumOff val="35000"/>
                  </a:schemeClr>
                </a:solidFill>
              </a:rPr>
              <a:t>© </a:t>
            </a:r>
            <a:r>
              <a:rPr lang="en-US" sz="1200" b="0" dirty="0" err="1" smtClean="0">
                <a:solidFill>
                  <a:schemeClr val="tx1">
                    <a:lumMod val="65000"/>
                    <a:lumOff val="35000"/>
                  </a:schemeClr>
                </a:solidFill>
              </a:rPr>
              <a:t>Keren</a:t>
            </a:r>
            <a:r>
              <a:rPr lang="en-US" sz="1200" b="0" dirty="0" smtClean="0">
                <a:solidFill>
                  <a:schemeClr val="tx1">
                    <a:lumMod val="65000"/>
                    <a:lumOff val="35000"/>
                  </a:schemeClr>
                </a:solidFill>
              </a:rPr>
              <a:t> </a:t>
            </a:r>
            <a:r>
              <a:rPr lang="en-US" sz="1200" b="0" dirty="0" err="1" smtClean="0">
                <a:solidFill>
                  <a:schemeClr val="tx1">
                    <a:lumMod val="65000"/>
                    <a:lumOff val="35000"/>
                  </a:schemeClr>
                </a:solidFill>
              </a:rPr>
              <a:t>Kalif</a:t>
            </a:r>
            <a:endParaRPr lang="en-US" sz="16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r" rtl="1" eaLnBrk="1" latinLnBrk="0" hangingPunct="1">
        <a:spcBef>
          <a:spcPct val="0"/>
        </a:spcBef>
        <a:buNone/>
        <a:defRPr kumimoji="0" sz="3200" kern="120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r" rtl="1"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r" rtl="1"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מ- </a:t>
            </a:r>
            <a:r>
              <a:rPr lang="en-US" dirty="0" smtClean="0"/>
              <a:t>JAVA</a:t>
            </a:r>
            <a:r>
              <a:rPr lang="he-IL" dirty="0" smtClean="0"/>
              <a:t> ל- </a:t>
            </a:r>
            <a:r>
              <a:rPr lang="en-US" dirty="0" smtClean="0"/>
              <a:t>C</a:t>
            </a:r>
            <a:endParaRPr lang="en-US" dirty="0"/>
          </a:p>
        </p:txBody>
      </p:sp>
      <p:sp>
        <p:nvSpPr>
          <p:cNvPr id="3" name="Subtitle 2"/>
          <p:cNvSpPr>
            <a:spLocks noGrp="1"/>
          </p:cNvSpPr>
          <p:nvPr>
            <p:ph type="subTitle" idx="1"/>
          </p:nvPr>
        </p:nvSpPr>
        <p:spPr/>
        <p:txBody>
          <a:bodyPr/>
          <a:lstStyle/>
          <a:p>
            <a:r>
              <a:rPr lang="he-IL" dirty="0" smtClean="0"/>
              <a:t>קרן כליף</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669" name="Group 109"/>
          <p:cNvGraphicFramePr>
            <a:graphicFrameLocks noGrp="1"/>
          </p:cNvGraphicFramePr>
          <p:nvPr>
            <p:ph sz="quarter" idx="1"/>
          </p:nvPr>
        </p:nvGraphicFramePr>
        <p:xfrm>
          <a:off x="4067944" y="1938891"/>
          <a:ext cx="3508566" cy="2642237"/>
        </p:xfrm>
        <a:graphic>
          <a:graphicData uri="http://schemas.openxmlformats.org/drawingml/2006/table">
            <a:tbl>
              <a:tblPr/>
              <a:tblGrid>
                <a:gridCol w="1376426"/>
                <a:gridCol w="1316101"/>
                <a:gridCol w="816039"/>
              </a:tblGrid>
              <a:tr h="371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n1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marL="246888" marR="246888"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4</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246888" marR="246888"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9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double: n2</a:t>
                      </a:r>
                    </a:p>
                  </a:txBody>
                  <a:tcPr marL="246888" marR="24688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5.2</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246888" marR="246888"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2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char: ch</a:t>
                      </a:r>
                    </a:p>
                  </a:txBody>
                  <a:tcPr marL="246888" marR="24688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‘f’</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1012</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246888" marR="246888"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9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short: n3</a:t>
                      </a:r>
                    </a:p>
                  </a:txBody>
                  <a:tcPr marL="246888" marR="24688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7</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1013</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246888" marR="246888"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9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short: n4</a:t>
                      </a:r>
                    </a:p>
                  </a:txBody>
                  <a:tcPr marL="246888" marR="24688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77</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1015</a:t>
                      </a:r>
                    </a:p>
                  </a:txBody>
                  <a:tcPr marL="246888" marR="246888"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2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uint: n5</a:t>
                      </a:r>
                    </a:p>
                  </a:txBody>
                  <a:tcPr marL="246888" marR="24688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cs typeface="Arial" charset="0"/>
                        </a:rPr>
                        <a:t>234234</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1017</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246888" marR="246888"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2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n6</a:t>
                      </a:r>
                    </a:p>
                  </a:txBody>
                  <a:tcPr marL="246888" marR="24688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-11</a:t>
                      </a:r>
                    </a:p>
                  </a:txBody>
                  <a:tcPr marL="246888" marR="246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1021</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246888" marR="246888"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07" name="Rectangle 2"/>
          <p:cNvSpPr>
            <a:spLocks noGrp="1" noChangeArrowheads="1"/>
          </p:cNvSpPr>
          <p:nvPr>
            <p:ph type="title"/>
          </p:nvPr>
        </p:nvSpPr>
        <p:spPr/>
        <p:txBody>
          <a:bodyPr/>
          <a:lstStyle/>
          <a:p>
            <a:pPr eaLnBrk="1" hangingPunct="1"/>
            <a:r>
              <a:rPr lang="he-IL" smtClean="0"/>
              <a:t>הגדרת משתנים בתוכנית</a:t>
            </a:r>
            <a:endParaRPr lang="en-US" smtClean="0"/>
          </a:p>
        </p:txBody>
      </p:sp>
      <p:sp>
        <p:nvSpPr>
          <p:cNvPr id="66563" name="Rectangle 3"/>
          <p:cNvSpPr>
            <a:spLocks noGrp="1" noChangeArrowheads="1"/>
          </p:cNvSpPr>
          <p:nvPr>
            <p:ph type="body" sz="half" idx="4294967295"/>
          </p:nvPr>
        </p:nvSpPr>
        <p:spPr>
          <a:xfrm>
            <a:off x="298648" y="1600200"/>
            <a:ext cx="8305800" cy="5105400"/>
          </a:xfrm>
        </p:spPr>
        <p:txBody>
          <a:bodyPr>
            <a:normAutofit/>
          </a:bodyPr>
          <a:lstStyle/>
          <a:p>
            <a:pPr algn="l" rtl="0" eaLnBrk="1" hangingPunct="1">
              <a:buFont typeface="Wingdings" pitchFamily="2" charset="2"/>
              <a:buNone/>
            </a:pPr>
            <a:endParaRPr lang="en-US" sz="1600" dirty="0" smtClean="0"/>
          </a:p>
          <a:p>
            <a:pPr algn="l" rtl="0" eaLnBrk="1" hangingPunct="1">
              <a:buFont typeface="Wingdings" pitchFamily="2" charset="2"/>
              <a:buNone/>
            </a:pPr>
            <a:r>
              <a:rPr lang="en-US" sz="1600" dirty="0" smtClean="0">
                <a:latin typeface="Verdana" pitchFamily="34" charset="0"/>
              </a:rPr>
              <a:t>void main()</a:t>
            </a:r>
          </a:p>
          <a:p>
            <a:pPr algn="l" rtl="0" eaLnBrk="1" hangingPunct="1">
              <a:buFont typeface="Wingdings" pitchFamily="2" charset="2"/>
              <a:buNone/>
            </a:pPr>
            <a:r>
              <a:rPr lang="en-US" sz="1600" dirty="0" smtClean="0">
                <a:latin typeface="Verdana" pitchFamily="34" charset="0"/>
              </a:rPr>
              <a:t>{</a:t>
            </a:r>
          </a:p>
          <a:p>
            <a:pPr algn="l" rtl="0" eaLnBrk="1" hangingPunct="1">
              <a:buFont typeface="Wingdings" pitchFamily="2" charset="2"/>
              <a:buNone/>
            </a:pPr>
            <a:r>
              <a:rPr lang="en-US" sz="1600" dirty="0" smtClean="0">
                <a:latin typeface="Verdana" pitchFamily="34" charset="0"/>
              </a:rPr>
              <a:t>	</a:t>
            </a:r>
            <a:r>
              <a:rPr lang="en-US" sz="1600" dirty="0" err="1" smtClean="0">
                <a:latin typeface="Verdana" pitchFamily="34" charset="0"/>
              </a:rPr>
              <a:t>int</a:t>
            </a:r>
            <a:r>
              <a:rPr lang="en-US" sz="1600" dirty="0" smtClean="0">
                <a:latin typeface="Verdana" pitchFamily="34" charset="0"/>
              </a:rPr>
              <a:t>   n1 = 4;</a:t>
            </a:r>
          </a:p>
          <a:p>
            <a:pPr algn="l" rtl="0" eaLnBrk="1" hangingPunct="1">
              <a:buFont typeface="Wingdings" pitchFamily="2" charset="2"/>
              <a:buNone/>
            </a:pPr>
            <a:r>
              <a:rPr lang="en-US" sz="1600" dirty="0" smtClean="0">
                <a:latin typeface="Verdana" pitchFamily="34" charset="0"/>
              </a:rPr>
              <a:t>	double   n2 = 5.2;</a:t>
            </a:r>
          </a:p>
          <a:p>
            <a:pPr algn="l" rtl="0" eaLnBrk="1" hangingPunct="1">
              <a:buFont typeface="Wingdings" pitchFamily="2" charset="2"/>
              <a:buNone/>
            </a:pPr>
            <a:r>
              <a:rPr lang="en-US" sz="1600" dirty="0" smtClean="0">
                <a:latin typeface="Verdana" pitchFamily="34" charset="0"/>
              </a:rPr>
              <a:t>	char   </a:t>
            </a:r>
            <a:r>
              <a:rPr lang="en-US" sz="1600" dirty="0" err="1" smtClean="0">
                <a:latin typeface="Verdana" pitchFamily="34" charset="0"/>
              </a:rPr>
              <a:t>ch</a:t>
            </a:r>
            <a:r>
              <a:rPr lang="en-US" sz="1600" dirty="0" smtClean="0">
                <a:latin typeface="Verdana" pitchFamily="34" charset="0"/>
              </a:rPr>
              <a:t> = ‘f’;</a:t>
            </a:r>
          </a:p>
          <a:p>
            <a:pPr algn="l" rtl="0" eaLnBrk="1" hangingPunct="1">
              <a:buFont typeface="Wingdings" pitchFamily="2" charset="2"/>
              <a:buNone/>
            </a:pPr>
            <a:r>
              <a:rPr lang="en-US" sz="1600" dirty="0" smtClean="0">
                <a:latin typeface="Verdana" pitchFamily="34" charset="0"/>
              </a:rPr>
              <a:t>	short  n3 = 7, n4 = 77;</a:t>
            </a:r>
          </a:p>
          <a:p>
            <a:pPr algn="l" rtl="0" eaLnBrk="1" hangingPunct="1">
              <a:buFont typeface="Wingdings" pitchFamily="2" charset="2"/>
              <a:buNone/>
            </a:pPr>
            <a:r>
              <a:rPr lang="en-US" sz="1600" dirty="0" smtClean="0">
                <a:latin typeface="Verdana" pitchFamily="34" charset="0"/>
              </a:rPr>
              <a:t>	unsigned </a:t>
            </a:r>
            <a:r>
              <a:rPr lang="he-IL" sz="1600" dirty="0" smtClean="0">
                <a:latin typeface="Verdana" pitchFamily="34" charset="0"/>
              </a:rPr>
              <a:t> </a:t>
            </a:r>
            <a:r>
              <a:rPr lang="en-US" sz="1600" dirty="0" err="1" smtClean="0">
                <a:latin typeface="Verdana" pitchFamily="34" charset="0"/>
              </a:rPr>
              <a:t>int</a:t>
            </a:r>
            <a:r>
              <a:rPr lang="en-US" sz="1600" dirty="0" smtClean="0">
                <a:latin typeface="Verdana" pitchFamily="34" charset="0"/>
              </a:rPr>
              <a:t>  n5 = 234234;</a:t>
            </a:r>
          </a:p>
          <a:p>
            <a:pPr algn="l" rtl="0" eaLnBrk="1" hangingPunct="1">
              <a:buFont typeface="Wingdings" pitchFamily="2" charset="2"/>
              <a:buNone/>
            </a:pPr>
            <a:r>
              <a:rPr lang="en-US" sz="1600" dirty="0" smtClean="0">
                <a:latin typeface="Verdana" pitchFamily="34" charset="0"/>
              </a:rPr>
              <a:t>	</a:t>
            </a:r>
            <a:r>
              <a:rPr lang="en-US" sz="1600" dirty="0" err="1" smtClean="0">
                <a:latin typeface="Verdana" pitchFamily="34" charset="0"/>
              </a:rPr>
              <a:t>int</a:t>
            </a:r>
            <a:r>
              <a:rPr lang="en-US" sz="1600" dirty="0" smtClean="0">
                <a:latin typeface="Verdana" pitchFamily="34" charset="0"/>
              </a:rPr>
              <a:t>   n6 = -11;</a:t>
            </a:r>
          </a:p>
          <a:p>
            <a:pPr algn="l" rtl="0" eaLnBrk="1" hangingPunct="1">
              <a:buFont typeface="Wingdings" pitchFamily="2" charset="2"/>
              <a:buNone/>
            </a:pPr>
            <a:r>
              <a:rPr lang="en-US" sz="1600" dirty="0" smtClean="0">
                <a:latin typeface="Verdana" pitchFamily="34" charset="0"/>
              </a:rPr>
              <a:t>}</a:t>
            </a:r>
          </a:p>
          <a:p>
            <a:pPr algn="l" rtl="0" eaLnBrk="1" hangingPunct="1">
              <a:buFont typeface="Wingdings" pitchFamily="2" charset="2"/>
              <a:buNone/>
            </a:pPr>
            <a:endParaRPr lang="en-US" sz="1600" dirty="0" smtClean="0"/>
          </a:p>
          <a:p>
            <a:pPr eaLnBrk="1" hangingPunct="1"/>
            <a:r>
              <a:rPr lang="he-IL" sz="2000" dirty="0" smtClean="0"/>
              <a:t>למה ההפרש בין הכתובות שונה?</a:t>
            </a:r>
          </a:p>
          <a:p>
            <a:pPr lvl="1" eaLnBrk="1" hangingPunct="1"/>
            <a:r>
              <a:rPr lang="he-IL" sz="1800" dirty="0" smtClean="0"/>
              <a:t>כי כל סוג משתנה תופס כמות שונה של בייטים</a:t>
            </a:r>
          </a:p>
          <a:p>
            <a:pPr lvl="1" eaLnBrk="1" hangingPunct="1"/>
            <a:endParaRPr lang="he-IL" sz="1800" dirty="0" smtClean="0"/>
          </a:p>
        </p:txBody>
      </p:sp>
      <p:sp>
        <p:nvSpPr>
          <p:cNvPr id="66671" name="AutoShape 111"/>
          <p:cNvSpPr>
            <a:spLocks noChangeArrowheads="1"/>
          </p:cNvSpPr>
          <p:nvPr/>
        </p:nvSpPr>
        <p:spPr bwMode="auto">
          <a:xfrm>
            <a:off x="6732240" y="1722867"/>
            <a:ext cx="2263552" cy="355104"/>
          </a:xfrm>
          <a:prstGeom prst="wedgeRoundRectCallout">
            <a:avLst>
              <a:gd name="adj1" fmla="val -68418"/>
              <a:gd name="adj2" fmla="val 37174"/>
              <a:gd name="adj3" fmla="val 16667"/>
            </a:avLst>
          </a:prstGeom>
          <a:solidFill>
            <a:schemeClr val="accent1"/>
          </a:solidFill>
          <a:ln w="9525">
            <a:solidFill>
              <a:schemeClr val="tx1"/>
            </a:solidFill>
            <a:miter lim="800000"/>
            <a:headEnd/>
            <a:tailEnd/>
          </a:ln>
        </p:spPr>
        <p:txBody>
          <a:bodyPr/>
          <a:lstStyle/>
          <a:p>
            <a:pPr algn="ctr" rtl="1"/>
            <a:r>
              <a:rPr lang="en-US" b="1">
                <a:solidFill>
                  <a:schemeClr val="bg1"/>
                </a:solidFill>
              </a:rPr>
              <a:t>int</a:t>
            </a:r>
            <a:r>
              <a:rPr lang="he-IL" b="1">
                <a:solidFill>
                  <a:schemeClr val="bg1"/>
                </a:solidFill>
              </a:rPr>
              <a:t> מורכב מ- 4 </a:t>
            </a:r>
            <a:r>
              <a:rPr lang="en-US" b="1">
                <a:solidFill>
                  <a:schemeClr val="bg1"/>
                </a:solidFill>
              </a:rPr>
              <a:t>byte</a:t>
            </a:r>
          </a:p>
        </p:txBody>
      </p:sp>
      <p:sp>
        <p:nvSpPr>
          <p:cNvPr id="66672" name="AutoShape 112"/>
          <p:cNvSpPr>
            <a:spLocks noChangeArrowheads="1"/>
          </p:cNvSpPr>
          <p:nvPr/>
        </p:nvSpPr>
        <p:spPr bwMode="auto">
          <a:xfrm>
            <a:off x="1475656" y="1340768"/>
            <a:ext cx="2407568" cy="360040"/>
          </a:xfrm>
          <a:prstGeom prst="wedgeRoundRectCallout">
            <a:avLst>
              <a:gd name="adj1" fmla="val 67304"/>
              <a:gd name="adj2" fmla="val 399058"/>
              <a:gd name="adj3" fmla="val 16667"/>
            </a:avLst>
          </a:prstGeom>
          <a:solidFill>
            <a:schemeClr val="accent1"/>
          </a:solidFill>
          <a:ln w="9525">
            <a:solidFill>
              <a:schemeClr val="tx1"/>
            </a:solidFill>
            <a:miter lim="800000"/>
            <a:headEnd/>
            <a:tailEnd/>
          </a:ln>
        </p:spPr>
        <p:txBody>
          <a:bodyPr/>
          <a:lstStyle/>
          <a:p>
            <a:pPr algn="ctr" rtl="1"/>
            <a:r>
              <a:rPr lang="en-US" b="1" dirty="0">
                <a:solidFill>
                  <a:schemeClr val="bg1"/>
                </a:solidFill>
              </a:rPr>
              <a:t>char</a:t>
            </a:r>
            <a:r>
              <a:rPr lang="he-IL" b="1" dirty="0">
                <a:solidFill>
                  <a:schemeClr val="bg1"/>
                </a:solidFill>
              </a:rPr>
              <a:t> מורכב מ- 1</a:t>
            </a:r>
            <a:r>
              <a:rPr lang="en-US" b="1" dirty="0">
                <a:solidFill>
                  <a:schemeClr val="bg1"/>
                </a:solidFill>
              </a:rPr>
              <a:t>byte</a:t>
            </a:r>
          </a:p>
        </p:txBody>
      </p:sp>
      <p:sp>
        <p:nvSpPr>
          <p:cNvPr id="47144" name="Rectangle 7"/>
          <p:cNvSpPr>
            <a:spLocks noChangeArrowheads="1"/>
          </p:cNvSpPr>
          <p:nvPr/>
        </p:nvSpPr>
        <p:spPr bwMode="auto">
          <a:xfrm>
            <a:off x="304800" y="1905000"/>
            <a:ext cx="3429000" cy="2964160"/>
          </a:xfrm>
          <a:prstGeom prst="rect">
            <a:avLst/>
          </a:prstGeom>
          <a:noFill/>
          <a:ln w="9525" algn="ctr">
            <a:solidFill>
              <a:srgbClr val="0070C0"/>
            </a:solidFill>
            <a:round/>
            <a:headEnd/>
            <a:tailEnd/>
          </a:ln>
        </p:spPr>
        <p:txBody>
          <a:bodyPr/>
          <a:lstStyle/>
          <a:p>
            <a:pPr algn="r" rtl="1"/>
            <a:endParaRPr lang="en-US" sz="1800">
              <a:latin typeface="Verdana" pitchFamily="34" charset="0"/>
            </a:endParaRPr>
          </a:p>
        </p:txBody>
      </p:sp>
      <p:sp>
        <p:nvSpPr>
          <p:cNvPr id="9" name="Rectangle 8"/>
          <p:cNvSpPr/>
          <p:nvPr/>
        </p:nvSpPr>
        <p:spPr>
          <a:xfrm>
            <a:off x="251520" y="5877272"/>
            <a:ext cx="52565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solidFill>
                  <a:schemeClr val="tx1"/>
                </a:solidFill>
              </a:rPr>
              <a:t>בשפת </a:t>
            </a:r>
            <a:r>
              <a:rPr lang="en-US" b="1" dirty="0" smtClean="0">
                <a:solidFill>
                  <a:schemeClr val="tx1"/>
                </a:solidFill>
              </a:rPr>
              <a:t>C</a:t>
            </a:r>
            <a:r>
              <a:rPr lang="he-IL" b="1" dirty="0" smtClean="0">
                <a:solidFill>
                  <a:schemeClr val="tx1"/>
                </a:solidFill>
              </a:rPr>
              <a:t> ערכו של משתנה שאינו מאותחל </a:t>
            </a:r>
            <a:r>
              <a:rPr lang="he-IL" b="1" u="sng" dirty="0" smtClean="0">
                <a:solidFill>
                  <a:schemeClr val="tx1"/>
                </a:solidFill>
              </a:rPr>
              <a:t>הוא זבל, </a:t>
            </a:r>
            <a:r>
              <a:rPr lang="he-IL" b="1" dirty="0" smtClean="0"/>
              <a:t>וניתן לקרוא את ערכו, אך יתכן ונעוף בזמן ריצה (בניגוד לשפת </a:t>
            </a:r>
            <a:r>
              <a:rPr lang="en-US" b="1" dirty="0" smtClean="0"/>
              <a:t>JAVA</a:t>
            </a:r>
            <a:r>
              <a:rPr lang="he-IL" b="1" dirty="0" smtClean="0"/>
              <a:t> שתתריע על כך בזמן קומפילציה)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563">
                                            <p:txEl>
                                              <p:pRg st="11" end="11"/>
                                            </p:txEl>
                                          </p:spTgt>
                                        </p:tgtEl>
                                        <p:attrNameLst>
                                          <p:attrName>style.visibility</p:attrName>
                                        </p:attrNameLst>
                                      </p:cBhvr>
                                      <p:to>
                                        <p:strVal val="visible"/>
                                      </p:to>
                                    </p:set>
                                    <p:animEffect transition="in" filter="box(in)">
                                      <p:cBhvr>
                                        <p:cTn id="7" dur="500"/>
                                        <p:tgtEl>
                                          <p:spTgt spid="66563">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563">
                                            <p:txEl>
                                              <p:pRg st="12" end="12"/>
                                            </p:txEl>
                                          </p:spTgt>
                                        </p:tgtEl>
                                        <p:attrNameLst>
                                          <p:attrName>style.visibility</p:attrName>
                                        </p:attrNameLst>
                                      </p:cBhvr>
                                      <p:to>
                                        <p:strVal val="visible"/>
                                      </p:to>
                                    </p:set>
                                    <p:animEffect transition="in" filter="box(in)">
                                      <p:cBhvr>
                                        <p:cTn id="12" dur="500"/>
                                        <p:tgtEl>
                                          <p:spTgt spid="66563">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6671"/>
                                        </p:tgtEl>
                                        <p:attrNameLst>
                                          <p:attrName>style.visibility</p:attrName>
                                        </p:attrNameLst>
                                      </p:cBhvr>
                                      <p:to>
                                        <p:strVal val="visible"/>
                                      </p:to>
                                    </p:set>
                                    <p:animEffect transition="in" filter="box(in)">
                                      <p:cBhvr>
                                        <p:cTn id="17" dur="500"/>
                                        <p:tgtEl>
                                          <p:spTgt spid="6667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66672"/>
                                        </p:tgtEl>
                                        <p:attrNameLst>
                                          <p:attrName>style.visibility</p:attrName>
                                        </p:attrNameLst>
                                      </p:cBhvr>
                                      <p:to>
                                        <p:strVal val="visible"/>
                                      </p:to>
                                    </p:set>
                                    <p:animEffect transition="in" filter="box(in)">
                                      <p:cBhvr>
                                        <p:cTn id="20" dur="500"/>
                                        <p:tgtEl>
                                          <p:spTgt spid="6667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71" grpId="0" animBg="1"/>
      <p:bldP spid="66672"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pPr eaLnBrk="1" hangingPunct="1"/>
            <a:r>
              <a:rPr lang="he-IL" dirty="0" smtClean="0"/>
              <a:t>הדפסה למסך</a:t>
            </a:r>
            <a:endParaRPr lang="en-US" dirty="0" smtClean="0"/>
          </a:p>
        </p:txBody>
      </p:sp>
      <p:sp>
        <p:nvSpPr>
          <p:cNvPr id="35844" name="Content Placeholder 2"/>
          <p:cNvSpPr>
            <a:spLocks noGrp="1"/>
          </p:cNvSpPr>
          <p:nvPr>
            <p:ph idx="1"/>
          </p:nvPr>
        </p:nvSpPr>
        <p:spPr/>
        <p:txBody>
          <a:bodyPr/>
          <a:lstStyle/>
          <a:p>
            <a:pPr eaLnBrk="1" hangingPunct="1"/>
            <a:r>
              <a:rPr lang="he-IL" dirty="0" smtClean="0"/>
              <a:t>אחת הפקודות הנמצאות בספריה </a:t>
            </a:r>
            <a:r>
              <a:rPr lang="en-US" sz="2400" i="1" dirty="0" err="1" smtClean="0"/>
              <a:t>stdio.h</a:t>
            </a:r>
            <a:r>
              <a:rPr lang="he-IL" dirty="0" smtClean="0"/>
              <a:t> היא הדפסה למסך:</a:t>
            </a:r>
            <a:endParaRPr lang="en-US" dirty="0" smtClean="0"/>
          </a:p>
          <a:p>
            <a:pPr eaLnBrk="1" hangingPunct="1"/>
            <a:endParaRPr lang="en-US" dirty="0" smtClean="0"/>
          </a:p>
          <a:p>
            <a:pPr algn="l" rtl="0" eaLnBrk="1" hangingPunct="1">
              <a:buFont typeface="Wingdings" pitchFamily="2" charset="2"/>
              <a:buNone/>
            </a:pPr>
            <a:endParaRPr lang="en-US" sz="2000" dirty="0" smtClean="0"/>
          </a:p>
          <a:p>
            <a:pPr algn="l" rtl="0" eaLnBrk="1" hangingPunct="1">
              <a:buFont typeface="Wingdings" pitchFamily="2" charset="2"/>
              <a:buNone/>
            </a:pPr>
            <a:endParaRPr lang="en-US" dirty="0" smtClean="0"/>
          </a:p>
        </p:txBody>
      </p:sp>
      <p:sp>
        <p:nvSpPr>
          <p:cNvPr id="7" name="TextBox 6"/>
          <p:cNvSpPr txBox="1">
            <a:spLocks noChangeArrowheads="1"/>
          </p:cNvSpPr>
          <p:nvPr/>
        </p:nvSpPr>
        <p:spPr bwMode="auto">
          <a:xfrm>
            <a:off x="381000" y="2362200"/>
            <a:ext cx="4335016" cy="1938992"/>
          </a:xfrm>
          <a:prstGeom prst="rect">
            <a:avLst/>
          </a:prstGeom>
          <a:noFill/>
          <a:ln w="9525">
            <a:solidFill>
              <a:schemeClr val="accent1"/>
            </a:solidFill>
            <a:miter lim="800000"/>
            <a:headEnd/>
            <a:tailEnd/>
          </a:ln>
        </p:spPr>
        <p:txBody>
          <a:bodyPr wrap="square">
            <a:spAutoFit/>
          </a:bodyPr>
          <a:lstStyle/>
          <a:p>
            <a:r>
              <a:rPr lang="en-US" sz="2000" dirty="0">
                <a:latin typeface="Verdana" pitchFamily="34" charset="0"/>
              </a:rPr>
              <a:t>#include &lt;</a:t>
            </a:r>
            <a:r>
              <a:rPr lang="en-US" sz="2000" dirty="0" err="1">
                <a:latin typeface="Verdana" pitchFamily="34" charset="0"/>
              </a:rPr>
              <a:t>stdio.h</a:t>
            </a:r>
            <a:r>
              <a:rPr lang="en-US" sz="2000" dirty="0">
                <a:latin typeface="Verdana" pitchFamily="34" charset="0"/>
              </a:rPr>
              <a:t>&gt;</a:t>
            </a:r>
          </a:p>
          <a:p>
            <a:endParaRPr lang="en-US" sz="2000" dirty="0">
              <a:latin typeface="Verdana" pitchFamily="34" charset="0"/>
            </a:endParaRPr>
          </a:p>
          <a:p>
            <a:r>
              <a:rPr lang="en-US" sz="2000" dirty="0">
                <a:latin typeface="Verdana" pitchFamily="34" charset="0"/>
              </a:rPr>
              <a:t>void main()</a:t>
            </a:r>
          </a:p>
          <a:p>
            <a:r>
              <a:rPr lang="en-US" sz="2000" dirty="0">
                <a:latin typeface="Verdana" pitchFamily="34" charset="0"/>
              </a:rPr>
              <a:t>{</a:t>
            </a:r>
          </a:p>
          <a:p>
            <a:r>
              <a:rPr lang="en-US" sz="2000" dirty="0">
                <a:latin typeface="Verdana" pitchFamily="34" charset="0"/>
              </a:rPr>
              <a:t>      </a:t>
            </a:r>
            <a:r>
              <a:rPr lang="en-US" sz="2000" dirty="0" err="1">
                <a:latin typeface="Verdana" pitchFamily="34" charset="0"/>
              </a:rPr>
              <a:t>printf</a:t>
            </a:r>
            <a:r>
              <a:rPr lang="en-US" sz="2000" dirty="0">
                <a:latin typeface="Verdana" pitchFamily="34" charset="0"/>
              </a:rPr>
              <a:t>(“Hello World!”);</a:t>
            </a:r>
          </a:p>
          <a:p>
            <a:r>
              <a:rPr lang="en-US" sz="2000" dirty="0">
                <a:latin typeface="Verdana" pitchFamily="34" charset="0"/>
              </a:rPr>
              <a:t>}</a:t>
            </a:r>
          </a:p>
        </p:txBody>
      </p:sp>
      <p:pic>
        <p:nvPicPr>
          <p:cNvPr id="1026" name="Picture 2"/>
          <p:cNvPicPr>
            <a:picLocks noChangeAspect="1" noChangeArrowheads="1"/>
          </p:cNvPicPr>
          <p:nvPr/>
        </p:nvPicPr>
        <p:blipFill>
          <a:blip r:embed="rId3" cstate="print"/>
          <a:srcRect/>
          <a:stretch>
            <a:fillRect/>
          </a:stretch>
        </p:blipFill>
        <p:spPr bwMode="auto">
          <a:xfrm>
            <a:off x="395536" y="4941168"/>
            <a:ext cx="3294141" cy="53682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he-IL" smtClean="0"/>
              <a:t>הדפסה למסך </a:t>
            </a:r>
            <a:r>
              <a:rPr lang="he-IL" sz="4000" smtClean="0"/>
              <a:t>(2)</a:t>
            </a:r>
            <a:endParaRPr lang="en-US" sz="4000" smtClean="0"/>
          </a:p>
        </p:txBody>
      </p:sp>
      <p:sp>
        <p:nvSpPr>
          <p:cNvPr id="9" name="Content Placeholder 8"/>
          <p:cNvSpPr>
            <a:spLocks noGrp="1"/>
          </p:cNvSpPr>
          <p:nvPr>
            <p:ph idx="1"/>
          </p:nvPr>
        </p:nvSpPr>
        <p:spPr/>
        <p:txBody>
          <a:bodyPr/>
          <a:lstStyle/>
          <a:p>
            <a:endParaRPr lang="en-US" smtClean="0"/>
          </a:p>
          <a:p>
            <a:endParaRPr lang="en-US" smtClean="0"/>
          </a:p>
          <a:p>
            <a:endParaRPr lang="en-US" smtClean="0"/>
          </a:p>
          <a:p>
            <a:endParaRPr lang="en-US" smtClean="0"/>
          </a:p>
          <a:p>
            <a:pPr>
              <a:buFont typeface="Wingdings" pitchFamily="2" charset="2"/>
              <a:buNone/>
            </a:pPr>
            <a:r>
              <a:rPr lang="he-IL" smtClean="0"/>
              <a:t>דרך נוספת לכתוב תוכנית זו:</a:t>
            </a:r>
          </a:p>
          <a:p>
            <a:endParaRPr lang="en-US" smtClean="0"/>
          </a:p>
        </p:txBody>
      </p:sp>
      <p:sp>
        <p:nvSpPr>
          <p:cNvPr id="37893" name="TextBox 3"/>
          <p:cNvSpPr txBox="1">
            <a:spLocks noChangeArrowheads="1"/>
          </p:cNvSpPr>
          <p:nvPr/>
        </p:nvSpPr>
        <p:spPr bwMode="auto">
          <a:xfrm>
            <a:off x="4419600" y="2057400"/>
            <a:ext cx="3124200" cy="1323975"/>
          </a:xfrm>
          <a:prstGeom prst="rect">
            <a:avLst/>
          </a:prstGeom>
          <a:noFill/>
          <a:ln w="9525">
            <a:noFill/>
            <a:miter lim="800000"/>
            <a:headEnd/>
            <a:tailEnd/>
          </a:ln>
        </p:spPr>
        <p:txBody>
          <a:bodyPr>
            <a:spAutoFit/>
          </a:bodyPr>
          <a:lstStyle/>
          <a:p>
            <a:pPr algn="ctr" rtl="1"/>
            <a:r>
              <a:rPr lang="he-IL">
                <a:latin typeface="Verdana" pitchFamily="34" charset="0"/>
              </a:rPr>
              <a:t>הרצה של תוכנית זו תדפיס</a:t>
            </a:r>
            <a:endParaRPr lang="en-US">
              <a:latin typeface="Verdana" pitchFamily="34" charset="0"/>
            </a:endParaRPr>
          </a:p>
          <a:p>
            <a:pPr algn="ctr" rtl="1"/>
            <a:r>
              <a:rPr lang="he-IL">
                <a:latin typeface="Verdana" pitchFamily="34" charset="0"/>
              </a:rPr>
              <a:t> למסך את המחרוזת</a:t>
            </a:r>
            <a:endParaRPr lang="en-US">
              <a:latin typeface="Verdana" pitchFamily="34" charset="0"/>
            </a:endParaRPr>
          </a:p>
          <a:p>
            <a:pPr algn="ctr"/>
            <a:r>
              <a:rPr lang="en-US" i="1">
                <a:latin typeface="Verdana" pitchFamily="34" charset="0"/>
              </a:rPr>
              <a:t>6 is a number</a:t>
            </a:r>
            <a:endParaRPr lang="he-IL" i="1">
              <a:latin typeface="Verdana" pitchFamily="34" charset="0"/>
            </a:endParaRPr>
          </a:p>
          <a:p>
            <a:pPr algn="r" rtl="1"/>
            <a:endParaRPr lang="en-US">
              <a:latin typeface="Verdana" pitchFamily="34" charset="0"/>
            </a:endParaRPr>
          </a:p>
        </p:txBody>
      </p:sp>
      <p:sp>
        <p:nvSpPr>
          <p:cNvPr id="7" name="TextBox 6"/>
          <p:cNvSpPr txBox="1">
            <a:spLocks noChangeArrowheads="1"/>
          </p:cNvSpPr>
          <p:nvPr/>
        </p:nvSpPr>
        <p:spPr bwMode="auto">
          <a:xfrm>
            <a:off x="304800" y="4319588"/>
            <a:ext cx="4343400" cy="1938992"/>
          </a:xfrm>
          <a:prstGeom prst="rect">
            <a:avLst/>
          </a:prstGeom>
          <a:noFill/>
          <a:ln w="9525">
            <a:solidFill>
              <a:schemeClr val="accent1"/>
            </a:solidFill>
            <a:miter lim="800000"/>
            <a:headEnd/>
            <a:tailEnd/>
          </a:ln>
        </p:spPr>
        <p:txBody>
          <a:bodyPr>
            <a:spAutoFit/>
          </a:bodyPr>
          <a:lstStyle/>
          <a:p>
            <a:r>
              <a:rPr lang="en-US" sz="2000" dirty="0">
                <a:latin typeface="Verdana" pitchFamily="34" charset="0"/>
              </a:rPr>
              <a:t>#include &lt;</a:t>
            </a:r>
            <a:r>
              <a:rPr lang="en-US" sz="2000" dirty="0" err="1">
                <a:latin typeface="Verdana" pitchFamily="34" charset="0"/>
              </a:rPr>
              <a:t>stdio.h</a:t>
            </a:r>
            <a:r>
              <a:rPr lang="en-US" sz="2000" dirty="0">
                <a:latin typeface="Verdana" pitchFamily="34" charset="0"/>
              </a:rPr>
              <a:t>&gt;</a:t>
            </a:r>
          </a:p>
          <a:p>
            <a:endParaRPr lang="en-US" sz="2000" dirty="0">
              <a:latin typeface="Verdana" pitchFamily="34" charset="0"/>
            </a:endParaRPr>
          </a:p>
          <a:p>
            <a:r>
              <a:rPr lang="en-US" sz="2000" dirty="0">
                <a:latin typeface="Verdana" pitchFamily="34" charset="0"/>
              </a:rPr>
              <a:t>void main()</a:t>
            </a:r>
          </a:p>
          <a:p>
            <a:r>
              <a:rPr lang="en-US" sz="2000" dirty="0">
                <a:latin typeface="Verdana" pitchFamily="34" charset="0"/>
              </a:rPr>
              <a:t>{</a:t>
            </a:r>
          </a:p>
          <a:p>
            <a:r>
              <a:rPr lang="en-US" sz="2000" dirty="0">
                <a:latin typeface="Verdana" pitchFamily="34" charset="0"/>
              </a:rPr>
              <a:t>     </a:t>
            </a:r>
            <a:r>
              <a:rPr lang="en-US" sz="2000" dirty="0" err="1">
                <a:latin typeface="Verdana" pitchFamily="34" charset="0"/>
              </a:rPr>
              <a:t>printf</a:t>
            </a:r>
            <a:r>
              <a:rPr lang="en-US" sz="2000" dirty="0">
                <a:latin typeface="Verdana" pitchFamily="34" charset="0"/>
              </a:rPr>
              <a:t>(“%d is a number”, 6);</a:t>
            </a:r>
          </a:p>
          <a:p>
            <a:r>
              <a:rPr lang="en-US" sz="2000" dirty="0">
                <a:latin typeface="Verdana" pitchFamily="34" charset="0"/>
              </a:rPr>
              <a:t>}</a:t>
            </a:r>
          </a:p>
        </p:txBody>
      </p:sp>
      <p:sp>
        <p:nvSpPr>
          <p:cNvPr id="36872" name="TextBox 7"/>
          <p:cNvSpPr txBox="1">
            <a:spLocks noChangeArrowheads="1"/>
          </p:cNvSpPr>
          <p:nvPr/>
        </p:nvSpPr>
        <p:spPr bwMode="auto">
          <a:xfrm>
            <a:off x="304800" y="1524000"/>
            <a:ext cx="3810000" cy="1938992"/>
          </a:xfrm>
          <a:prstGeom prst="rect">
            <a:avLst/>
          </a:prstGeom>
          <a:noFill/>
          <a:ln w="9525">
            <a:solidFill>
              <a:schemeClr val="accent1"/>
            </a:solidFill>
            <a:miter lim="800000"/>
            <a:headEnd/>
            <a:tailEnd/>
          </a:ln>
        </p:spPr>
        <p:txBody>
          <a:bodyPr>
            <a:spAutoFit/>
          </a:bodyPr>
          <a:lstStyle/>
          <a:p>
            <a:r>
              <a:rPr lang="en-US" sz="2000" dirty="0">
                <a:latin typeface="Verdana" pitchFamily="34" charset="0"/>
              </a:rPr>
              <a:t>#include &lt;</a:t>
            </a:r>
            <a:r>
              <a:rPr lang="en-US" sz="2000" dirty="0" err="1">
                <a:latin typeface="Verdana" pitchFamily="34" charset="0"/>
              </a:rPr>
              <a:t>stdio.h</a:t>
            </a:r>
            <a:r>
              <a:rPr lang="en-US" sz="2000" dirty="0">
                <a:latin typeface="Verdana" pitchFamily="34" charset="0"/>
              </a:rPr>
              <a:t>&gt;</a:t>
            </a:r>
          </a:p>
          <a:p>
            <a:endParaRPr lang="en-US" sz="2000" dirty="0">
              <a:latin typeface="Verdana" pitchFamily="34" charset="0"/>
            </a:endParaRPr>
          </a:p>
          <a:p>
            <a:r>
              <a:rPr lang="en-US" sz="2000" dirty="0">
                <a:latin typeface="Verdana" pitchFamily="34" charset="0"/>
              </a:rPr>
              <a:t>void main()</a:t>
            </a:r>
          </a:p>
          <a:p>
            <a:r>
              <a:rPr lang="en-US" sz="2000" dirty="0">
                <a:latin typeface="Verdana" pitchFamily="34" charset="0"/>
              </a:rPr>
              <a:t>{</a:t>
            </a:r>
          </a:p>
          <a:p>
            <a:r>
              <a:rPr lang="en-US" sz="2000" dirty="0">
                <a:latin typeface="Verdana" pitchFamily="34" charset="0"/>
              </a:rPr>
              <a:t>      </a:t>
            </a:r>
            <a:r>
              <a:rPr lang="en-US" sz="2000" dirty="0" err="1">
                <a:latin typeface="Verdana" pitchFamily="34" charset="0"/>
              </a:rPr>
              <a:t>printf</a:t>
            </a:r>
            <a:r>
              <a:rPr lang="en-US" sz="2000" dirty="0">
                <a:latin typeface="Verdana" pitchFamily="34" charset="0"/>
              </a:rPr>
              <a:t>(“6 is a number”);</a:t>
            </a:r>
          </a:p>
          <a:p>
            <a:r>
              <a:rPr lang="en-US" sz="2000" dirty="0">
                <a:latin typeface="Verdana" pitchFamily="34" charset="0"/>
              </a:rPr>
              <a:t>}</a:t>
            </a:r>
          </a:p>
        </p:txBody>
      </p:sp>
      <p:sp>
        <p:nvSpPr>
          <p:cNvPr id="9223" name="AutoShape 7"/>
          <p:cNvSpPr>
            <a:spLocks noChangeArrowheads="1"/>
          </p:cNvSpPr>
          <p:nvPr/>
        </p:nvSpPr>
        <p:spPr bwMode="auto">
          <a:xfrm>
            <a:off x="3962400" y="4581128"/>
            <a:ext cx="2337792" cy="985664"/>
          </a:xfrm>
          <a:prstGeom prst="wedgeRoundRectCallout">
            <a:avLst>
              <a:gd name="adj1" fmla="val -136752"/>
              <a:gd name="adj2" fmla="val 59283"/>
              <a:gd name="adj3" fmla="val 16667"/>
            </a:avLst>
          </a:prstGeom>
          <a:solidFill>
            <a:schemeClr val="accent1"/>
          </a:solidFill>
          <a:ln w="9525">
            <a:solidFill>
              <a:schemeClr val="tx1"/>
            </a:solidFill>
            <a:miter lim="800000"/>
            <a:headEnd/>
            <a:tailEnd/>
          </a:ln>
        </p:spPr>
        <p:txBody>
          <a:bodyPr/>
          <a:lstStyle/>
          <a:p>
            <a:pPr algn="ctr" rtl="1">
              <a:spcBef>
                <a:spcPct val="50000"/>
              </a:spcBef>
            </a:pPr>
            <a:r>
              <a:rPr lang="he-IL" b="1" dirty="0">
                <a:solidFill>
                  <a:schemeClr val="bg1"/>
                </a:solidFill>
              </a:rPr>
              <a:t>מציין שבחלק זה במחרוזת יהיה מספר דצימלי, במקרה זה 6</a:t>
            </a:r>
            <a:endParaRPr lang="en-US" b="1" dirty="0">
              <a:solidFill>
                <a:schemeClr val="bg1"/>
              </a:solidFill>
            </a:endParaRPr>
          </a:p>
          <a:p>
            <a:pPr algn="ct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ox(in)">
                                      <p:cBhvr>
                                        <p:cTn id="7" dur="500"/>
                                        <p:tgtEl>
                                          <p:spTgt spid="378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box(in)">
                                      <p:cBhvr>
                                        <p:cTn id="12" dur="500"/>
                                        <p:tgtEl>
                                          <p:spTgt spid="9">
                                            <p:txEl>
                                              <p:pRg st="4" end="4"/>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box(in)">
                                      <p:cBhvr>
                                        <p:cTn id="20"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7" grpId="0" animBg="1"/>
      <p:bldP spid="92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p:txBody>
          <a:bodyPr/>
          <a:lstStyle/>
          <a:p>
            <a:pPr eaLnBrk="1" hangingPunct="1"/>
            <a:r>
              <a:rPr lang="he-IL" dirty="0" smtClean="0"/>
              <a:t>קבלת קלט מהמשתמש</a:t>
            </a:r>
            <a:endParaRPr lang="en-US" dirty="0" smtClean="0"/>
          </a:p>
        </p:txBody>
      </p:sp>
      <p:sp>
        <p:nvSpPr>
          <p:cNvPr id="3" name="Content Placeholder 2"/>
          <p:cNvSpPr>
            <a:spLocks noGrp="1"/>
          </p:cNvSpPr>
          <p:nvPr>
            <p:ph sz="quarter" idx="1"/>
          </p:nvPr>
        </p:nvSpPr>
        <p:spPr>
          <a:xfrm>
            <a:off x="323528" y="1219200"/>
            <a:ext cx="8363272" cy="5638800"/>
          </a:xfrm>
        </p:spPr>
        <p:txBody>
          <a:bodyPr>
            <a:normAutofit/>
          </a:bodyPr>
          <a:lstStyle/>
          <a:p>
            <a:r>
              <a:rPr lang="he-IL" sz="2400" dirty="0" smtClean="0"/>
              <a:t>פקודה נוספת הנמצאת בספריה </a:t>
            </a:r>
            <a:r>
              <a:rPr lang="en-US" sz="2000" i="1" dirty="0" err="1" smtClean="0"/>
              <a:t>stdio.h</a:t>
            </a:r>
            <a:r>
              <a:rPr lang="he-IL" sz="2400" dirty="0" smtClean="0"/>
              <a:t> היא קליטת נתון מהמשתמש:</a:t>
            </a:r>
          </a:p>
          <a:p>
            <a:pPr eaLnBrk="1" hangingPunct="1"/>
            <a:endParaRPr lang="he-IL" sz="2400" dirty="0" smtClean="0"/>
          </a:p>
          <a:p>
            <a:pPr eaLnBrk="1" hangingPunct="1"/>
            <a:endParaRPr lang="he-IL" sz="2400" dirty="0" smtClean="0"/>
          </a:p>
          <a:p>
            <a:pPr eaLnBrk="1" hangingPunct="1"/>
            <a:endParaRPr lang="he-IL" sz="2400" dirty="0" smtClean="0"/>
          </a:p>
          <a:p>
            <a:pPr eaLnBrk="1" hangingPunct="1"/>
            <a:endParaRPr lang="he-IL" sz="2400" dirty="0" smtClean="0"/>
          </a:p>
          <a:p>
            <a:pPr eaLnBrk="1" hangingPunct="1"/>
            <a:endParaRPr lang="en-US" sz="2400" dirty="0" smtClean="0"/>
          </a:p>
          <a:p>
            <a:pPr eaLnBrk="1" hangingPunct="1"/>
            <a:r>
              <a:rPr lang="he-IL" sz="2400" dirty="0" smtClean="0"/>
              <a:t>מה זה </a:t>
            </a:r>
            <a:r>
              <a:rPr lang="en-US" sz="2400" dirty="0" smtClean="0"/>
              <a:t>x</a:t>
            </a:r>
            <a:r>
              <a:rPr lang="he-IL" sz="2400" dirty="0" smtClean="0"/>
              <a:t>?</a:t>
            </a:r>
          </a:p>
          <a:p>
            <a:pPr lvl="1" eaLnBrk="1" hangingPunct="1"/>
            <a:r>
              <a:rPr lang="en-US" sz="2000" dirty="0" smtClean="0"/>
              <a:t>x</a:t>
            </a:r>
            <a:r>
              <a:rPr lang="he-IL" sz="2000" dirty="0" smtClean="0"/>
              <a:t> הוא השם של המקום שבו נאכסן את הערך המתקבל מהמשתמש</a:t>
            </a:r>
          </a:p>
          <a:p>
            <a:pPr lvl="1" eaLnBrk="1" hangingPunct="1"/>
            <a:r>
              <a:rPr lang="he-IL" sz="2000" dirty="0" smtClean="0"/>
              <a:t>&amp; מציין לנו איפה נמצא מקום זה</a:t>
            </a:r>
          </a:p>
          <a:p>
            <a:pPr eaLnBrk="1" hangingPunct="1"/>
            <a:r>
              <a:rPr lang="he-IL" sz="2400" dirty="0" smtClean="0"/>
              <a:t>מה זה </a:t>
            </a:r>
            <a:r>
              <a:rPr lang="en-US" sz="2400" dirty="0" smtClean="0"/>
              <a:t>%d</a:t>
            </a:r>
            <a:r>
              <a:rPr lang="he-IL" sz="2400" dirty="0" smtClean="0"/>
              <a:t>?</a:t>
            </a:r>
          </a:p>
          <a:p>
            <a:pPr lvl="1" eaLnBrk="1" hangingPunct="1"/>
            <a:r>
              <a:rPr lang="he-IL" sz="2000" dirty="0" smtClean="0"/>
              <a:t>ציון שהנתון אותו אנו קוראים הוא מספר דצימלי</a:t>
            </a:r>
          </a:p>
          <a:p>
            <a:pPr eaLnBrk="1" hangingPunct="1"/>
            <a:endParaRPr lang="en-US" sz="2400" b="1" dirty="0" smtClean="0"/>
          </a:p>
        </p:txBody>
      </p:sp>
      <p:sp>
        <p:nvSpPr>
          <p:cNvPr id="5" name="TextBox 4"/>
          <p:cNvSpPr txBox="1">
            <a:spLocks noChangeArrowheads="1"/>
          </p:cNvSpPr>
          <p:nvPr/>
        </p:nvSpPr>
        <p:spPr bwMode="auto">
          <a:xfrm>
            <a:off x="3851920" y="1988840"/>
            <a:ext cx="3733800" cy="1077913"/>
          </a:xfrm>
          <a:prstGeom prst="rect">
            <a:avLst/>
          </a:prstGeom>
          <a:noFill/>
          <a:ln w="9525">
            <a:noFill/>
            <a:miter lim="800000"/>
            <a:headEnd/>
            <a:tailEnd/>
          </a:ln>
        </p:spPr>
        <p:txBody>
          <a:bodyPr>
            <a:spAutoFit/>
          </a:bodyPr>
          <a:lstStyle/>
          <a:p>
            <a:pPr algn="r" rtl="1"/>
            <a:r>
              <a:rPr lang="he-IL" sz="2400" dirty="0">
                <a:latin typeface="Verdana" pitchFamily="34" charset="0"/>
              </a:rPr>
              <a:t>פירוש הפקודה </a:t>
            </a:r>
            <a:r>
              <a:rPr lang="en-US" sz="2400" dirty="0" err="1">
                <a:latin typeface="Verdana" pitchFamily="34" charset="0"/>
              </a:rPr>
              <a:t>scanf</a:t>
            </a:r>
            <a:r>
              <a:rPr lang="he-IL" sz="2400" dirty="0">
                <a:latin typeface="Verdana" pitchFamily="34" charset="0"/>
              </a:rPr>
              <a:t>:</a:t>
            </a:r>
          </a:p>
          <a:p>
            <a:pPr algn="r" rtl="1"/>
            <a:r>
              <a:rPr lang="he-IL" dirty="0">
                <a:latin typeface="Verdana" pitchFamily="34" charset="0"/>
              </a:rPr>
              <a:t>אחסן את הערך שיתקבל מהמשתמש במשתנה הנקרא </a:t>
            </a:r>
            <a:r>
              <a:rPr lang="en-US" dirty="0">
                <a:latin typeface="Verdana" pitchFamily="34" charset="0"/>
              </a:rPr>
              <a:t>x</a:t>
            </a:r>
          </a:p>
        </p:txBody>
      </p:sp>
      <p:sp>
        <p:nvSpPr>
          <p:cNvPr id="2" name="Content Placeholder 2"/>
          <p:cNvSpPr>
            <a:spLocks/>
          </p:cNvSpPr>
          <p:nvPr/>
        </p:nvSpPr>
        <p:spPr bwMode="auto">
          <a:xfrm>
            <a:off x="381000" y="1947664"/>
            <a:ext cx="2895600" cy="2057400"/>
          </a:xfrm>
          <a:prstGeom prst="rect">
            <a:avLst/>
          </a:prstGeom>
          <a:noFill/>
          <a:ln w="9525">
            <a:solidFill>
              <a:schemeClr val="accent1"/>
            </a:solidFill>
            <a:miter lim="800000"/>
            <a:headEnd/>
            <a:tailEnd/>
          </a:ln>
        </p:spPr>
        <p:txBody>
          <a:bodyPr/>
          <a:lstStyle/>
          <a:p>
            <a:pPr marL="342900" indent="-342900">
              <a:buClr>
                <a:schemeClr val="bg2"/>
              </a:buClr>
              <a:buSzPct val="75000"/>
              <a:buFont typeface="Wingdings" pitchFamily="2" charset="2"/>
              <a:buNone/>
            </a:pPr>
            <a:r>
              <a:rPr lang="en-US" sz="1800" dirty="0">
                <a:latin typeface="Verdana" pitchFamily="34" charset="0"/>
              </a:rPr>
              <a:t>#include &lt;</a:t>
            </a:r>
            <a:r>
              <a:rPr lang="en-US" sz="1800" dirty="0" err="1">
                <a:latin typeface="Verdana" pitchFamily="34" charset="0"/>
              </a:rPr>
              <a:t>stdio.h</a:t>
            </a:r>
            <a:r>
              <a:rPr lang="en-US" sz="1800" dirty="0">
                <a:latin typeface="Verdana" pitchFamily="34" charset="0"/>
              </a:rPr>
              <a:t>&gt;</a:t>
            </a:r>
          </a:p>
          <a:p>
            <a:pPr marL="342900" indent="-342900">
              <a:buClr>
                <a:schemeClr val="bg2"/>
              </a:buClr>
              <a:buSzPct val="75000"/>
              <a:buFont typeface="Wingdings" pitchFamily="2" charset="2"/>
              <a:buNone/>
            </a:pPr>
            <a:endParaRPr lang="en-US" sz="1800" dirty="0">
              <a:latin typeface="Verdana" pitchFamily="34" charset="0"/>
            </a:endParaRPr>
          </a:p>
          <a:p>
            <a:pPr marL="342900" indent="-342900">
              <a:buClr>
                <a:schemeClr val="bg2"/>
              </a:buClr>
              <a:buSzPct val="75000"/>
              <a:buFont typeface="Wingdings" pitchFamily="2" charset="2"/>
              <a:buNone/>
            </a:pPr>
            <a:r>
              <a:rPr lang="en-US" sz="1800" dirty="0">
                <a:latin typeface="Verdana" pitchFamily="34" charset="0"/>
              </a:rPr>
              <a:t>void main()</a:t>
            </a:r>
          </a:p>
          <a:p>
            <a:pPr marL="342900" indent="-342900">
              <a:buClr>
                <a:schemeClr val="bg2"/>
              </a:buClr>
              <a:buSzPct val="75000"/>
              <a:buFont typeface="Wingdings" pitchFamily="2" charset="2"/>
              <a:buNone/>
            </a:pPr>
            <a:r>
              <a:rPr lang="en-US" sz="1800" dirty="0">
                <a:latin typeface="Verdana" pitchFamily="34" charset="0"/>
              </a:rPr>
              <a:t>{</a:t>
            </a:r>
          </a:p>
          <a:p>
            <a:pPr marL="342900" indent="-342900">
              <a:buClr>
                <a:schemeClr val="bg2"/>
              </a:buClr>
              <a:buSzPct val="75000"/>
              <a:buFont typeface="Wingdings" pitchFamily="2" charset="2"/>
              <a:buNone/>
            </a:pPr>
            <a:r>
              <a:rPr lang="en-US" sz="1800" dirty="0">
                <a:latin typeface="Verdana" pitchFamily="34" charset="0"/>
              </a:rPr>
              <a:t>	</a:t>
            </a:r>
            <a:r>
              <a:rPr lang="en-US" sz="1800" dirty="0" err="1">
                <a:latin typeface="Verdana" pitchFamily="34" charset="0"/>
              </a:rPr>
              <a:t>int</a:t>
            </a:r>
            <a:r>
              <a:rPr lang="en-US" sz="1800" dirty="0">
                <a:latin typeface="Verdana" pitchFamily="34" charset="0"/>
              </a:rPr>
              <a:t> x;</a:t>
            </a:r>
          </a:p>
          <a:p>
            <a:pPr marL="342900" indent="-342900">
              <a:buClr>
                <a:schemeClr val="bg2"/>
              </a:buClr>
              <a:buSzPct val="75000"/>
              <a:buFont typeface="Wingdings" pitchFamily="2" charset="2"/>
              <a:buNone/>
            </a:pPr>
            <a:r>
              <a:rPr lang="en-US" sz="1800" dirty="0">
                <a:latin typeface="Verdana" pitchFamily="34" charset="0"/>
              </a:rPr>
              <a:t>	</a:t>
            </a:r>
            <a:r>
              <a:rPr lang="en-US" sz="1800" dirty="0" err="1">
                <a:latin typeface="Verdana" pitchFamily="34" charset="0"/>
              </a:rPr>
              <a:t>scanf</a:t>
            </a:r>
            <a:r>
              <a:rPr lang="en-US" sz="1800" dirty="0">
                <a:latin typeface="Verdana" pitchFamily="34" charset="0"/>
              </a:rPr>
              <a:t>(“%d”, &amp;x);</a:t>
            </a:r>
          </a:p>
          <a:p>
            <a:pPr marL="342900" indent="-342900">
              <a:buClr>
                <a:schemeClr val="bg2"/>
              </a:buClr>
              <a:buSzPct val="75000"/>
              <a:buFont typeface="Wingdings" pitchFamily="2" charset="2"/>
              <a:buNone/>
            </a:pPr>
            <a:r>
              <a:rPr lang="en-US" sz="1800" dirty="0">
                <a:latin typeface="Verdan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ox(in)">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ox(in)">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ox(i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ox(in)">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i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he-IL" sz="4000" smtClean="0"/>
              <a:t>פורמט קליטה והדפסה לטיפוסים השונים</a:t>
            </a:r>
            <a:endParaRPr lang="en-US" sz="4000" smtClean="0"/>
          </a:p>
        </p:txBody>
      </p:sp>
      <p:graphicFrame>
        <p:nvGraphicFramePr>
          <p:cNvPr id="88153" name="Group 89"/>
          <p:cNvGraphicFramePr>
            <a:graphicFrameLocks noGrp="1"/>
          </p:cNvGraphicFramePr>
          <p:nvPr>
            <p:ph sz="quarter" idx="1"/>
            <p:extLst>
              <p:ext uri="{D42A27DB-BD31-4B8C-83A1-F6EECF244321}">
                <p14:modId xmlns:p14="http://schemas.microsoft.com/office/powerpoint/2010/main" val="782337054"/>
              </p:ext>
            </p:extLst>
          </p:nvPr>
        </p:nvGraphicFramePr>
        <p:xfrm>
          <a:off x="1691680" y="1484784"/>
          <a:ext cx="5775455" cy="4568826"/>
        </p:xfrm>
        <a:graphic>
          <a:graphicData uri="http://schemas.openxmlformats.org/drawingml/2006/table">
            <a:tbl>
              <a:tblPr/>
              <a:tblGrid>
                <a:gridCol w="1899836"/>
                <a:gridCol w="1444351"/>
                <a:gridCol w="2431268"/>
              </a:tblGrid>
              <a:tr h="571500">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000099"/>
                          </a:solidFill>
                          <a:effectLst/>
                          <a:latin typeface="Verdana" pitchFamily="34" charset="0"/>
                          <a:cs typeface="Arial" charset="0"/>
                        </a:rPr>
                        <a:t>Data Type</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rgbClr val="000099"/>
                          </a:solidFill>
                          <a:effectLst/>
                          <a:latin typeface="Verdana" pitchFamily="34" charset="0"/>
                          <a:cs typeface="Arial" charset="0"/>
                        </a:rPr>
                        <a:t>Format</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000099"/>
                          </a:solidFill>
                          <a:effectLst/>
                          <a:latin typeface="Verdana" pitchFamily="34" charset="0"/>
                          <a:cs typeface="Arial" charset="0"/>
                        </a:rPr>
                        <a:t>Explanation</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err="1" smtClean="0">
                          <a:ln>
                            <a:noFill/>
                          </a:ln>
                          <a:solidFill>
                            <a:schemeClr val="tx1"/>
                          </a:solidFill>
                          <a:effectLst/>
                          <a:latin typeface="Verdana" pitchFamily="34" charset="0"/>
                          <a:cs typeface="Arial" charset="0"/>
                        </a:rPr>
                        <a:t>int</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Decimal</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short</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Decimal</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long</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%ld</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Long Decimal</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char</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%c</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Character</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float</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%f</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Float</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double</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%lf</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Long Float</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unsigned</a:t>
                      </a:r>
                    </a:p>
                  </a:txBody>
                  <a:tcPr marL="126609" marR="1266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%u</a:t>
                      </a:r>
                    </a:p>
                  </a:txBody>
                  <a:tcPr marL="126609" marR="1266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cs typeface="Arial" charset="0"/>
                        </a:rPr>
                        <a:t>Unsigned</a:t>
                      </a:r>
                    </a:p>
                  </a:txBody>
                  <a:tcPr marL="126609" marR="1266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6"/>
          <p:cNvSpPr>
            <a:spLocks noGrp="1"/>
          </p:cNvSpPr>
          <p:nvPr>
            <p:ph type="title"/>
          </p:nvPr>
        </p:nvSpPr>
        <p:spPr/>
        <p:txBody>
          <a:bodyPr/>
          <a:lstStyle/>
          <a:p>
            <a:r>
              <a:rPr lang="he-IL" sz="4000" smtClean="0"/>
              <a:t>בעיה: התוכנית "מדלגת" על פקודת הקלט</a:t>
            </a:r>
          </a:p>
        </p:txBody>
      </p:sp>
      <p:sp>
        <p:nvSpPr>
          <p:cNvPr id="73732" name="TextBox 8"/>
          <p:cNvSpPr txBox="1">
            <a:spLocks noChangeArrowheads="1"/>
          </p:cNvSpPr>
          <p:nvPr/>
        </p:nvSpPr>
        <p:spPr bwMode="auto">
          <a:xfrm>
            <a:off x="304800" y="2468563"/>
            <a:ext cx="5334000" cy="3478212"/>
          </a:xfrm>
          <a:prstGeom prst="rect">
            <a:avLst/>
          </a:prstGeom>
          <a:noFill/>
          <a:ln w="9525">
            <a:solidFill>
              <a:srgbClr val="0070C0"/>
            </a:solidFill>
            <a:miter lim="800000"/>
            <a:headEnd/>
            <a:tailEnd/>
          </a:ln>
        </p:spPr>
        <p:txBody>
          <a:bodyPr>
            <a:spAutoFit/>
          </a:bodyPr>
          <a:lstStyle/>
          <a:p>
            <a:r>
              <a:rPr lang="en-US"/>
              <a:t>void main()</a:t>
            </a:r>
          </a:p>
          <a:p>
            <a:r>
              <a:rPr lang="he-IL"/>
              <a:t>}</a:t>
            </a:r>
          </a:p>
          <a:p>
            <a:r>
              <a:rPr lang="en-US"/>
              <a:t>       int </a:t>
            </a:r>
            <a:r>
              <a:rPr lang="he-IL"/>
              <a:t>    </a:t>
            </a:r>
            <a:r>
              <a:rPr lang="en-US"/>
              <a:t>n1;</a:t>
            </a:r>
          </a:p>
          <a:p>
            <a:r>
              <a:rPr lang="en-US"/>
              <a:t>       char </a:t>
            </a:r>
            <a:r>
              <a:rPr lang="he-IL"/>
              <a:t> </a:t>
            </a:r>
            <a:r>
              <a:rPr lang="en-US"/>
              <a:t>c1;</a:t>
            </a:r>
          </a:p>
          <a:p>
            <a:endParaRPr lang="he-IL"/>
          </a:p>
          <a:p>
            <a:r>
              <a:rPr lang="en-US"/>
              <a:t>       printf("Please enter a number: ");</a:t>
            </a:r>
          </a:p>
          <a:p>
            <a:r>
              <a:rPr lang="en-US"/>
              <a:t>       scanf("%d", &amp;n1);</a:t>
            </a:r>
          </a:p>
          <a:p>
            <a:r>
              <a:rPr lang="en-US"/>
              <a:t>       printf("Please enter a char: ");</a:t>
            </a:r>
          </a:p>
          <a:p>
            <a:r>
              <a:rPr lang="en-US"/>
              <a:t>       scanf("%c", &amp;c1);</a:t>
            </a:r>
          </a:p>
          <a:p>
            <a:r>
              <a:rPr lang="pt-BR"/>
              <a:t>       printf("n1= |%d| c1=|%c|\n", n1, c1);</a:t>
            </a:r>
          </a:p>
          <a:p>
            <a:r>
              <a:rPr lang="he-IL"/>
              <a:t>{</a:t>
            </a:r>
          </a:p>
        </p:txBody>
      </p:sp>
      <p:sp>
        <p:nvSpPr>
          <p:cNvPr id="2" name="Rectangular Callout 10"/>
          <p:cNvSpPr>
            <a:spLocks noChangeArrowheads="1"/>
          </p:cNvSpPr>
          <p:nvPr/>
        </p:nvSpPr>
        <p:spPr bwMode="auto">
          <a:xfrm>
            <a:off x="4648200" y="4114800"/>
            <a:ext cx="4267200" cy="609600"/>
          </a:xfrm>
          <a:prstGeom prst="wedgeRectCallout">
            <a:avLst>
              <a:gd name="adj1" fmla="val -96480"/>
              <a:gd name="adj2" fmla="val -6611"/>
            </a:avLst>
          </a:prstGeom>
          <a:solidFill>
            <a:schemeClr val="accent1"/>
          </a:solidFill>
          <a:ln w="9525" algn="ctr">
            <a:solidFill>
              <a:schemeClr val="tx1"/>
            </a:solidFill>
            <a:round/>
            <a:headEnd/>
            <a:tailEnd/>
          </a:ln>
        </p:spPr>
        <p:txBody>
          <a:bodyPr/>
          <a:lstStyle/>
          <a:p>
            <a:pPr algn="ctr" rtl="1"/>
            <a:r>
              <a:rPr lang="he-IL" sz="1800" b="1" dirty="0">
                <a:solidFill>
                  <a:schemeClr val="bg1"/>
                </a:solidFill>
                <a:latin typeface="Verdana" pitchFamily="34" charset="0"/>
              </a:rPr>
              <a:t>הקלדתי </a:t>
            </a:r>
            <a:r>
              <a:rPr lang="he-IL" sz="1800" b="1" dirty="0" smtClean="0">
                <a:solidFill>
                  <a:schemeClr val="bg1"/>
                </a:solidFill>
                <a:latin typeface="Verdana" pitchFamily="34" charset="0"/>
              </a:rPr>
              <a:t>5 </a:t>
            </a:r>
            <a:r>
              <a:rPr lang="he-IL" sz="1800" b="1" dirty="0">
                <a:solidFill>
                  <a:schemeClr val="bg1"/>
                </a:solidFill>
                <a:latin typeface="Verdana" pitchFamily="34" charset="0"/>
              </a:rPr>
              <a:t>ואז </a:t>
            </a:r>
            <a:r>
              <a:rPr lang="en-US" sz="1800" b="1" dirty="0">
                <a:solidFill>
                  <a:schemeClr val="bg1"/>
                </a:solidFill>
                <a:latin typeface="Verdana" pitchFamily="34" charset="0"/>
              </a:rPr>
              <a:t>ENTER</a:t>
            </a:r>
            <a:r>
              <a:rPr lang="he-IL" sz="1800" b="1" dirty="0">
                <a:solidFill>
                  <a:schemeClr val="bg1"/>
                </a:solidFill>
                <a:latin typeface="Verdana" pitchFamily="34" charset="0"/>
              </a:rPr>
              <a:t>.</a:t>
            </a:r>
          </a:p>
          <a:p>
            <a:pPr algn="ctr" rtl="1"/>
            <a:r>
              <a:rPr lang="he-IL" sz="1800" b="1" dirty="0">
                <a:solidFill>
                  <a:schemeClr val="bg1"/>
                </a:solidFill>
                <a:latin typeface="Verdana" pitchFamily="34" charset="0"/>
              </a:rPr>
              <a:t>לתוך </a:t>
            </a:r>
            <a:r>
              <a:rPr lang="en-US" sz="1800" b="1" dirty="0">
                <a:solidFill>
                  <a:schemeClr val="bg1"/>
                </a:solidFill>
                <a:latin typeface="Verdana" pitchFamily="34" charset="0"/>
              </a:rPr>
              <a:t>n1</a:t>
            </a:r>
            <a:r>
              <a:rPr lang="he-IL" sz="1800" b="1" dirty="0">
                <a:solidFill>
                  <a:schemeClr val="bg1"/>
                </a:solidFill>
                <a:latin typeface="Verdana" pitchFamily="34" charset="0"/>
              </a:rPr>
              <a:t> נכנס </a:t>
            </a:r>
            <a:r>
              <a:rPr lang="he-IL" sz="1800" b="1" dirty="0" smtClean="0">
                <a:solidFill>
                  <a:schemeClr val="bg1"/>
                </a:solidFill>
                <a:latin typeface="Verdana" pitchFamily="34" charset="0"/>
              </a:rPr>
              <a:t>5, </a:t>
            </a:r>
            <a:r>
              <a:rPr lang="he-IL" sz="1800" b="1" dirty="0">
                <a:solidFill>
                  <a:schemeClr val="bg1"/>
                </a:solidFill>
                <a:latin typeface="Verdana" pitchFamily="34" charset="0"/>
              </a:rPr>
              <a:t>ולתוך </a:t>
            </a:r>
            <a:r>
              <a:rPr lang="en-US" sz="1800" b="1" dirty="0">
                <a:solidFill>
                  <a:schemeClr val="bg1"/>
                </a:solidFill>
                <a:latin typeface="Verdana" pitchFamily="34" charset="0"/>
              </a:rPr>
              <a:t>ch1</a:t>
            </a:r>
            <a:r>
              <a:rPr lang="he-IL" sz="1800" b="1" dirty="0">
                <a:solidFill>
                  <a:schemeClr val="bg1"/>
                </a:solidFill>
                <a:latin typeface="Verdana" pitchFamily="34" charset="0"/>
              </a:rPr>
              <a:t> נכנס האנטר.</a:t>
            </a:r>
          </a:p>
        </p:txBody>
      </p:sp>
      <p:sp>
        <p:nvSpPr>
          <p:cNvPr id="9" name="Rectangle 8"/>
          <p:cNvSpPr>
            <a:spLocks noChangeArrowheads="1"/>
          </p:cNvSpPr>
          <p:nvPr/>
        </p:nvSpPr>
        <p:spPr bwMode="auto">
          <a:xfrm>
            <a:off x="5486400" y="5181600"/>
            <a:ext cx="3429000" cy="609600"/>
          </a:xfrm>
          <a:prstGeom prst="rect">
            <a:avLst/>
          </a:prstGeom>
          <a:solidFill>
            <a:schemeClr val="accent1"/>
          </a:solidFill>
          <a:ln w="9525" algn="ctr">
            <a:solidFill>
              <a:schemeClr val="tx1"/>
            </a:solidFill>
            <a:round/>
            <a:headEnd/>
            <a:tailEnd/>
          </a:ln>
        </p:spPr>
        <p:txBody>
          <a:bodyPr/>
          <a:lstStyle/>
          <a:p>
            <a:pPr algn="ctr" rtl="1"/>
            <a:r>
              <a:rPr lang="en-US" sz="1800" b="1">
                <a:solidFill>
                  <a:schemeClr val="bg1"/>
                </a:solidFill>
              </a:rPr>
              <a:t>ENTER</a:t>
            </a:r>
            <a:r>
              <a:rPr lang="he-IL" sz="1800" b="1">
                <a:solidFill>
                  <a:schemeClr val="bg1"/>
                </a:solidFill>
              </a:rPr>
              <a:t> הוא גם תו, ומאחר והוא היה ב- </a:t>
            </a:r>
            <a:r>
              <a:rPr lang="en-US" sz="1800" b="1">
                <a:solidFill>
                  <a:schemeClr val="bg1"/>
                </a:solidFill>
              </a:rPr>
              <a:t>buffer</a:t>
            </a:r>
            <a:r>
              <a:rPr lang="he-IL" sz="1800" b="1">
                <a:solidFill>
                  <a:schemeClr val="bg1"/>
                </a:solidFill>
              </a:rPr>
              <a:t> הוא נקלט לתוך </a:t>
            </a:r>
            <a:r>
              <a:rPr lang="en-US" sz="1800" b="1">
                <a:solidFill>
                  <a:schemeClr val="bg1"/>
                </a:solidFill>
              </a:rPr>
              <a:t>ch1</a:t>
            </a:r>
            <a:endParaRPr lang="he-IL" sz="1800" b="1">
              <a:solidFill>
                <a:schemeClr val="bg1"/>
              </a:solidFill>
            </a:endParaRPr>
          </a:p>
          <a:p>
            <a:pPr algn="ctr" rtl="1"/>
            <a:endParaRPr lang="he-IL" sz="1800" b="1">
              <a:solidFill>
                <a:schemeClr val="bg1"/>
              </a:solidFill>
            </a:endParaRPr>
          </a:p>
        </p:txBody>
      </p:sp>
      <p:sp>
        <p:nvSpPr>
          <p:cNvPr id="11" name="Rectangle 10"/>
          <p:cNvSpPr>
            <a:spLocks noChangeArrowheads="1"/>
          </p:cNvSpPr>
          <p:nvPr/>
        </p:nvSpPr>
        <p:spPr bwMode="auto">
          <a:xfrm>
            <a:off x="2209800" y="5943600"/>
            <a:ext cx="4724400" cy="609600"/>
          </a:xfrm>
          <a:prstGeom prst="rect">
            <a:avLst/>
          </a:prstGeom>
          <a:solidFill>
            <a:schemeClr val="accent2"/>
          </a:solidFill>
          <a:ln w="9525" algn="ctr">
            <a:solidFill>
              <a:schemeClr val="tx1"/>
            </a:solidFill>
            <a:round/>
            <a:headEnd/>
            <a:tailEnd/>
          </a:ln>
        </p:spPr>
        <p:txBody>
          <a:bodyPr/>
          <a:lstStyle/>
          <a:p>
            <a:pPr algn="ctr" rtl="1"/>
            <a:r>
              <a:rPr lang="he-IL" sz="1800" b="1" dirty="0">
                <a:latin typeface="Verdana" pitchFamily="34" charset="0"/>
              </a:rPr>
              <a:t>כאשר אנחנו קולטים נתונים בפקודות נפרדות, נרצה לנקות את ה- </a:t>
            </a:r>
            <a:r>
              <a:rPr lang="en-US" sz="1800" b="1" dirty="0">
                <a:latin typeface="Verdana" pitchFamily="34" charset="0"/>
              </a:rPr>
              <a:t>buffer</a:t>
            </a:r>
            <a:r>
              <a:rPr lang="he-IL" sz="1800" b="1" dirty="0">
                <a:latin typeface="Verdana" pitchFamily="34" charset="0"/>
              </a:rPr>
              <a:t> בין הפעולות השונות.</a:t>
            </a:r>
          </a:p>
          <a:p>
            <a:pPr algn="ctr" rtl="1"/>
            <a:endParaRPr lang="he-IL" sz="1800" b="1" dirty="0">
              <a:solidFill>
                <a:schemeClr val="bg1"/>
              </a:solidFill>
            </a:endParaRPr>
          </a:p>
        </p:txBody>
      </p:sp>
      <p:pic>
        <p:nvPicPr>
          <p:cNvPr id="73737" name="Picture 9"/>
          <p:cNvPicPr>
            <a:picLocks noChangeAspect="1" noChangeArrowheads="1"/>
          </p:cNvPicPr>
          <p:nvPr/>
        </p:nvPicPr>
        <p:blipFill>
          <a:blip r:embed="rId3" cstate="print"/>
          <a:srcRect/>
          <a:stretch>
            <a:fillRect/>
          </a:stretch>
        </p:blipFill>
        <p:spPr bwMode="auto">
          <a:xfrm>
            <a:off x="4495800" y="2819400"/>
            <a:ext cx="4410075" cy="849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box(in)">
                                      <p:cBhvr>
                                        <p:cTn id="7" dur="500"/>
                                        <p:tgtEl>
                                          <p:spTgt spid="737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6"/>
          <p:cNvSpPr>
            <a:spLocks noGrp="1"/>
          </p:cNvSpPr>
          <p:nvPr>
            <p:ph type="title"/>
          </p:nvPr>
        </p:nvSpPr>
        <p:spPr/>
        <p:txBody>
          <a:bodyPr/>
          <a:lstStyle/>
          <a:p>
            <a:r>
              <a:rPr lang="he-IL" smtClean="0"/>
              <a:t>הפתרון: הפקודה </a:t>
            </a:r>
            <a:r>
              <a:rPr lang="en-US" smtClean="0"/>
              <a:t>flushall</a:t>
            </a:r>
            <a:r>
              <a:rPr lang="he-IL" smtClean="0"/>
              <a:t> </a:t>
            </a:r>
          </a:p>
        </p:txBody>
      </p:sp>
      <p:sp>
        <p:nvSpPr>
          <p:cNvPr id="74756" name="TextBox 8"/>
          <p:cNvSpPr txBox="1">
            <a:spLocks noChangeArrowheads="1"/>
          </p:cNvSpPr>
          <p:nvPr/>
        </p:nvSpPr>
        <p:spPr bwMode="auto">
          <a:xfrm>
            <a:off x="304800" y="1600200"/>
            <a:ext cx="5867400" cy="3786188"/>
          </a:xfrm>
          <a:prstGeom prst="rect">
            <a:avLst/>
          </a:prstGeom>
          <a:noFill/>
          <a:ln w="9525">
            <a:noFill/>
            <a:miter lim="800000"/>
            <a:headEnd/>
            <a:tailEnd/>
          </a:ln>
        </p:spPr>
        <p:txBody>
          <a:bodyPr>
            <a:spAutoFit/>
          </a:bodyPr>
          <a:lstStyle/>
          <a:p>
            <a:r>
              <a:rPr lang="en-US"/>
              <a:t>void main()</a:t>
            </a:r>
          </a:p>
          <a:p>
            <a:r>
              <a:rPr lang="he-IL"/>
              <a:t>}</a:t>
            </a:r>
          </a:p>
          <a:p>
            <a:r>
              <a:rPr lang="en-US"/>
              <a:t>      int      n1;</a:t>
            </a:r>
          </a:p>
          <a:p>
            <a:r>
              <a:rPr lang="en-US"/>
              <a:t>      char   c1;</a:t>
            </a:r>
          </a:p>
          <a:p>
            <a:endParaRPr lang="he-IL"/>
          </a:p>
          <a:p>
            <a:r>
              <a:rPr lang="en-US"/>
              <a:t>      printf("Please enter a number: ");</a:t>
            </a:r>
          </a:p>
          <a:p>
            <a:r>
              <a:rPr lang="en-US"/>
              <a:t>      scanf("%d", &amp;n1);</a:t>
            </a:r>
          </a:p>
          <a:p>
            <a:r>
              <a:rPr lang="en-US"/>
              <a:t>      printf("Please enter a char: ");</a:t>
            </a:r>
          </a:p>
          <a:p>
            <a:r>
              <a:rPr lang="en-US" b="1"/>
              <a:t>      flushall();</a:t>
            </a:r>
          </a:p>
          <a:p>
            <a:r>
              <a:rPr lang="en-US"/>
              <a:t>      scanf("%c", &amp;c1);</a:t>
            </a:r>
          </a:p>
          <a:p>
            <a:r>
              <a:rPr lang="pt-BR"/>
              <a:t>      printf("n1= |%d| c1=|%c|\n", n1, c1);</a:t>
            </a:r>
          </a:p>
          <a:p>
            <a:r>
              <a:rPr lang="he-IL"/>
              <a:t>{</a:t>
            </a:r>
          </a:p>
        </p:txBody>
      </p:sp>
      <p:sp>
        <p:nvSpPr>
          <p:cNvPr id="75781" name="Rectangular Callout 10"/>
          <p:cNvSpPr>
            <a:spLocks noChangeArrowheads="1"/>
          </p:cNvSpPr>
          <p:nvPr/>
        </p:nvSpPr>
        <p:spPr bwMode="auto">
          <a:xfrm>
            <a:off x="5410200" y="3810000"/>
            <a:ext cx="3200400" cy="1447800"/>
          </a:xfrm>
          <a:prstGeom prst="wedgeRectCallout">
            <a:avLst>
              <a:gd name="adj1" fmla="val -160362"/>
              <a:gd name="adj2" fmla="val -37391"/>
            </a:avLst>
          </a:prstGeom>
          <a:solidFill>
            <a:schemeClr val="accent1"/>
          </a:solidFill>
          <a:ln w="9525" algn="ctr">
            <a:solidFill>
              <a:schemeClr val="tx1"/>
            </a:solidFill>
            <a:round/>
            <a:headEnd/>
            <a:tailEnd/>
          </a:ln>
        </p:spPr>
        <p:txBody>
          <a:bodyPr/>
          <a:lstStyle/>
          <a:p>
            <a:pPr algn="ctr" rtl="1"/>
            <a:r>
              <a:rPr lang="he-IL" sz="1800" b="1" dirty="0">
                <a:solidFill>
                  <a:schemeClr val="bg1"/>
                </a:solidFill>
                <a:latin typeface="Verdana" pitchFamily="34" charset="0"/>
              </a:rPr>
              <a:t>הקלדתי 7, </a:t>
            </a:r>
            <a:r>
              <a:rPr lang="en-US" sz="1800" b="1" dirty="0">
                <a:solidFill>
                  <a:schemeClr val="bg1"/>
                </a:solidFill>
                <a:latin typeface="Verdana" pitchFamily="34" charset="0"/>
              </a:rPr>
              <a:t>ENTER</a:t>
            </a:r>
            <a:r>
              <a:rPr lang="he-IL" sz="1800" b="1" dirty="0">
                <a:solidFill>
                  <a:schemeClr val="bg1"/>
                </a:solidFill>
                <a:latin typeface="Verdana" pitchFamily="34" charset="0"/>
              </a:rPr>
              <a:t> ו- </a:t>
            </a:r>
            <a:r>
              <a:rPr lang="en-US" sz="1800" b="1" dirty="0">
                <a:solidFill>
                  <a:schemeClr val="bg1"/>
                </a:solidFill>
                <a:latin typeface="Verdana" pitchFamily="34" charset="0"/>
              </a:rPr>
              <a:t>f</a:t>
            </a:r>
            <a:r>
              <a:rPr lang="he-IL" sz="1800" b="1" dirty="0">
                <a:solidFill>
                  <a:schemeClr val="bg1"/>
                </a:solidFill>
                <a:latin typeface="Verdana" pitchFamily="34" charset="0"/>
              </a:rPr>
              <a:t>.</a:t>
            </a:r>
          </a:p>
          <a:p>
            <a:pPr algn="ctr" rtl="1"/>
            <a:r>
              <a:rPr lang="he-IL" sz="1800" b="1" dirty="0">
                <a:solidFill>
                  <a:schemeClr val="bg1"/>
                </a:solidFill>
                <a:latin typeface="Verdana" pitchFamily="34" charset="0"/>
              </a:rPr>
              <a:t>לתוך </a:t>
            </a:r>
            <a:r>
              <a:rPr lang="en-US" sz="1800" b="1" dirty="0">
                <a:solidFill>
                  <a:schemeClr val="bg1"/>
                </a:solidFill>
                <a:latin typeface="Verdana" pitchFamily="34" charset="0"/>
              </a:rPr>
              <a:t>n1</a:t>
            </a:r>
            <a:r>
              <a:rPr lang="he-IL" sz="1800" b="1" dirty="0">
                <a:solidFill>
                  <a:schemeClr val="bg1"/>
                </a:solidFill>
                <a:latin typeface="Verdana" pitchFamily="34" charset="0"/>
              </a:rPr>
              <a:t> נכנס 7, ואז ניקיתי את ה- </a:t>
            </a:r>
            <a:r>
              <a:rPr lang="en-US" sz="1800" b="1" dirty="0">
                <a:solidFill>
                  <a:schemeClr val="bg1"/>
                </a:solidFill>
                <a:latin typeface="Verdana" pitchFamily="34" charset="0"/>
              </a:rPr>
              <a:t>ENTER</a:t>
            </a:r>
            <a:r>
              <a:rPr lang="he-IL" sz="1800" b="1" dirty="0">
                <a:solidFill>
                  <a:schemeClr val="bg1"/>
                </a:solidFill>
                <a:latin typeface="Verdana" pitchFamily="34" charset="0"/>
              </a:rPr>
              <a:t> </a:t>
            </a:r>
            <a:r>
              <a:rPr lang="he-IL" b="1" dirty="0">
                <a:solidFill>
                  <a:schemeClr val="bg1"/>
                </a:solidFill>
                <a:latin typeface="Verdana" pitchFamily="34" charset="0"/>
              </a:rPr>
              <a:t>מ</a:t>
            </a:r>
            <a:r>
              <a:rPr lang="he-IL" sz="1800" b="1" dirty="0" smtClean="0">
                <a:solidFill>
                  <a:schemeClr val="bg1"/>
                </a:solidFill>
                <a:latin typeface="Verdana" pitchFamily="34" charset="0"/>
              </a:rPr>
              <a:t>ה- </a:t>
            </a:r>
            <a:r>
              <a:rPr lang="en-US" sz="1800" b="1" dirty="0">
                <a:solidFill>
                  <a:schemeClr val="bg1"/>
                </a:solidFill>
                <a:latin typeface="Verdana" pitchFamily="34" charset="0"/>
              </a:rPr>
              <a:t>buffer</a:t>
            </a:r>
            <a:r>
              <a:rPr lang="he-IL" sz="1800" b="1" dirty="0">
                <a:solidFill>
                  <a:schemeClr val="bg1"/>
                </a:solidFill>
                <a:latin typeface="Verdana" pitchFamily="34" charset="0"/>
              </a:rPr>
              <a:t> באמצעות הפקודה </a:t>
            </a:r>
            <a:r>
              <a:rPr lang="en-US" sz="1800" b="1" dirty="0" err="1">
                <a:solidFill>
                  <a:schemeClr val="bg1"/>
                </a:solidFill>
                <a:latin typeface="Verdana" pitchFamily="34" charset="0"/>
              </a:rPr>
              <a:t>flushall</a:t>
            </a:r>
            <a:r>
              <a:rPr lang="he-IL" sz="1800" b="1" dirty="0">
                <a:solidFill>
                  <a:schemeClr val="bg1"/>
                </a:solidFill>
                <a:latin typeface="Verdana" pitchFamily="34" charset="0"/>
              </a:rPr>
              <a:t>.</a:t>
            </a:r>
          </a:p>
          <a:p>
            <a:pPr algn="ctr" rtl="1"/>
            <a:r>
              <a:rPr lang="he-IL" sz="1800" b="1" dirty="0">
                <a:solidFill>
                  <a:schemeClr val="bg1"/>
                </a:solidFill>
                <a:latin typeface="Verdana" pitchFamily="34" charset="0"/>
              </a:rPr>
              <a:t>התו </a:t>
            </a:r>
            <a:r>
              <a:rPr lang="en-US" sz="1800" b="1" dirty="0">
                <a:solidFill>
                  <a:schemeClr val="bg1"/>
                </a:solidFill>
                <a:latin typeface="Verdana" pitchFamily="34" charset="0"/>
              </a:rPr>
              <a:t>f</a:t>
            </a:r>
            <a:r>
              <a:rPr lang="he-IL" sz="1800" b="1" dirty="0">
                <a:solidFill>
                  <a:schemeClr val="bg1"/>
                </a:solidFill>
                <a:latin typeface="Verdana" pitchFamily="34" charset="0"/>
              </a:rPr>
              <a:t> נכנס לתוך </a:t>
            </a:r>
            <a:r>
              <a:rPr lang="en-US" sz="1800" b="1" dirty="0">
                <a:solidFill>
                  <a:schemeClr val="bg1"/>
                </a:solidFill>
                <a:latin typeface="Verdana" pitchFamily="34" charset="0"/>
              </a:rPr>
              <a:t>ch1</a:t>
            </a:r>
            <a:r>
              <a:rPr lang="he-IL" sz="1800" b="1" dirty="0">
                <a:solidFill>
                  <a:schemeClr val="bg1"/>
                </a:solidFill>
                <a:latin typeface="Verdana" pitchFamily="34" charset="0"/>
              </a:rPr>
              <a:t>.</a:t>
            </a:r>
          </a:p>
        </p:txBody>
      </p:sp>
      <p:sp>
        <p:nvSpPr>
          <p:cNvPr id="10" name="Rectangle 9"/>
          <p:cNvSpPr>
            <a:spLocks noChangeArrowheads="1"/>
          </p:cNvSpPr>
          <p:nvPr/>
        </p:nvSpPr>
        <p:spPr bwMode="auto">
          <a:xfrm>
            <a:off x="4191000" y="1752600"/>
            <a:ext cx="4343400" cy="914400"/>
          </a:xfrm>
          <a:prstGeom prst="rect">
            <a:avLst/>
          </a:prstGeom>
          <a:solidFill>
            <a:schemeClr val="accent1"/>
          </a:solidFill>
          <a:ln w="9525" algn="ctr">
            <a:solidFill>
              <a:schemeClr val="tx1"/>
            </a:solidFill>
            <a:round/>
            <a:headEnd/>
            <a:tailEnd/>
          </a:ln>
        </p:spPr>
        <p:txBody>
          <a:bodyPr/>
          <a:lstStyle/>
          <a:p>
            <a:pPr algn="ctr" rtl="1"/>
            <a:r>
              <a:rPr lang="he-IL" sz="1800" b="1">
                <a:solidFill>
                  <a:schemeClr val="bg1"/>
                </a:solidFill>
                <a:latin typeface="Verdana" pitchFamily="34" charset="0"/>
              </a:rPr>
              <a:t>כאשר קוראים לתוך משתנה מטיפוס </a:t>
            </a:r>
            <a:r>
              <a:rPr lang="en-US" sz="1800" b="1">
                <a:solidFill>
                  <a:schemeClr val="bg1"/>
                </a:solidFill>
                <a:latin typeface="Verdana" pitchFamily="34" charset="0"/>
              </a:rPr>
              <a:t>char</a:t>
            </a:r>
            <a:r>
              <a:rPr lang="he-IL" sz="1800" b="1">
                <a:solidFill>
                  <a:schemeClr val="bg1"/>
                </a:solidFill>
                <a:latin typeface="Verdana" pitchFamily="34" charset="0"/>
              </a:rPr>
              <a:t> לאחר שכבר בוצעה קליטה כלשהי, נשים את הפקודה </a:t>
            </a:r>
            <a:r>
              <a:rPr lang="en-US" sz="1800" b="1">
                <a:solidFill>
                  <a:schemeClr val="bg1"/>
                </a:solidFill>
                <a:latin typeface="Verdana" pitchFamily="34" charset="0"/>
              </a:rPr>
              <a:t>flushall</a:t>
            </a:r>
            <a:r>
              <a:rPr lang="he-IL" sz="1800" b="1">
                <a:solidFill>
                  <a:schemeClr val="bg1"/>
                </a:solidFill>
                <a:latin typeface="Verdana" pitchFamily="34" charset="0"/>
              </a:rPr>
              <a:t> בין הקריאות השונות.</a:t>
            </a:r>
          </a:p>
        </p:txBody>
      </p:sp>
      <p:pic>
        <p:nvPicPr>
          <p:cNvPr id="74760" name="Picture 8"/>
          <p:cNvPicPr>
            <a:picLocks noChangeAspect="1" noChangeArrowheads="1"/>
          </p:cNvPicPr>
          <p:nvPr/>
        </p:nvPicPr>
        <p:blipFill>
          <a:blip r:embed="rId3" cstate="print"/>
          <a:srcRect/>
          <a:stretch>
            <a:fillRect/>
          </a:stretch>
        </p:blipFill>
        <p:spPr bwMode="auto">
          <a:xfrm>
            <a:off x="304800" y="5392738"/>
            <a:ext cx="4090988" cy="1008062"/>
          </a:xfrm>
          <a:prstGeom prst="rect">
            <a:avLst/>
          </a:prstGeom>
          <a:noFill/>
          <a:ln w="9525">
            <a:noFill/>
            <a:miter lim="800000"/>
            <a:headEnd/>
            <a:tailEnd/>
          </a:ln>
        </p:spPr>
      </p:pic>
      <p:pic>
        <p:nvPicPr>
          <p:cNvPr id="74761" name="Picture 9"/>
          <p:cNvPicPr>
            <a:picLocks noChangeAspect="1" noChangeArrowheads="1"/>
          </p:cNvPicPr>
          <p:nvPr/>
        </p:nvPicPr>
        <p:blipFill>
          <a:blip r:embed="rId4" cstate="print"/>
          <a:srcRect/>
          <a:stretch>
            <a:fillRect/>
          </a:stretch>
        </p:blipFill>
        <p:spPr bwMode="auto">
          <a:xfrm>
            <a:off x="4652963" y="5392738"/>
            <a:ext cx="4262437" cy="1008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74756">
                                            <p:txEl>
                                              <p:pRg st="8" end="8"/>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4760"/>
                                        </p:tgtEl>
                                        <p:attrNameLst>
                                          <p:attrName>style.visibility</p:attrName>
                                        </p:attrNameLst>
                                      </p:cBhvr>
                                      <p:to>
                                        <p:strVal val="visible"/>
                                      </p:to>
                                    </p:set>
                                    <p:animEffect transition="in" filter="box(in)">
                                      <p:cBhvr>
                                        <p:cTn id="11" dur="500"/>
                                        <p:tgtEl>
                                          <p:spTgt spid="7476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5781"/>
                                        </p:tgtEl>
                                        <p:attrNameLst>
                                          <p:attrName>style.visibility</p:attrName>
                                        </p:attrNameLst>
                                      </p:cBhvr>
                                      <p:to>
                                        <p:strVal val="visible"/>
                                      </p:to>
                                    </p:set>
                                    <p:animEffect transition="in" filter="box(in)">
                                      <p:cBhvr>
                                        <p:cTn id="16" dur="500"/>
                                        <p:tgtEl>
                                          <p:spTgt spid="7578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74761"/>
                                        </p:tgtEl>
                                        <p:attrNameLst>
                                          <p:attrName>style.visibility</p:attrName>
                                        </p:attrNameLst>
                                      </p:cBhvr>
                                      <p:to>
                                        <p:strVal val="visible"/>
                                      </p:to>
                                    </p:set>
                                    <p:animEffect transition="in" filter="box(in)">
                                      <p:cBhvr>
                                        <p:cTn id="26" dur="500"/>
                                        <p:tgtEl>
                                          <p:spTgt spid="74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he-IL" sz="4000" smtClean="0"/>
              <a:t>הדפסת וקליטת משתנים מטיפוסים שונים</a:t>
            </a:r>
            <a:endParaRPr lang="en-US" sz="4000" smtClean="0"/>
          </a:p>
        </p:txBody>
      </p:sp>
      <p:sp>
        <p:nvSpPr>
          <p:cNvPr id="60420" name="Text Box 4"/>
          <p:cNvSpPr txBox="1">
            <a:spLocks noChangeArrowheads="1"/>
          </p:cNvSpPr>
          <p:nvPr/>
        </p:nvSpPr>
        <p:spPr bwMode="auto">
          <a:xfrm>
            <a:off x="381000" y="1600200"/>
            <a:ext cx="7543800" cy="4247317"/>
          </a:xfrm>
          <a:prstGeom prst="rect">
            <a:avLst/>
          </a:prstGeom>
          <a:noFill/>
          <a:ln w="9525">
            <a:noFill/>
            <a:miter lim="800000"/>
            <a:headEnd/>
            <a:tailEnd/>
          </a:ln>
        </p:spPr>
        <p:txBody>
          <a:bodyPr>
            <a:spAutoFit/>
          </a:bodyPr>
          <a:lstStyle/>
          <a:p>
            <a:r>
              <a:rPr lang="en-US" sz="2000" dirty="0">
                <a:latin typeface="Verdana" pitchFamily="34" charset="0"/>
              </a:rPr>
              <a:t>#include &lt;</a:t>
            </a:r>
            <a:r>
              <a:rPr lang="en-US" sz="2000" dirty="0" err="1">
                <a:latin typeface="Verdana" pitchFamily="34" charset="0"/>
              </a:rPr>
              <a:t>stdio.h</a:t>
            </a:r>
            <a:r>
              <a:rPr lang="en-US" sz="2000" dirty="0">
                <a:latin typeface="Verdana" pitchFamily="34" charset="0"/>
              </a:rPr>
              <a:t>&gt;</a:t>
            </a:r>
          </a:p>
          <a:p>
            <a:endParaRPr lang="en-US" sz="2000" dirty="0">
              <a:latin typeface="Verdana" pitchFamily="34" charset="0"/>
            </a:endParaRPr>
          </a:p>
          <a:p>
            <a:r>
              <a:rPr lang="en-US" sz="2000" dirty="0">
                <a:latin typeface="Verdana" pitchFamily="34" charset="0"/>
              </a:rPr>
              <a:t>void main()</a:t>
            </a:r>
          </a:p>
          <a:p>
            <a:r>
              <a:rPr lang="en-US" sz="2000" dirty="0">
                <a:latin typeface="Verdana" pitchFamily="34" charset="0"/>
              </a:rPr>
              <a:t>{</a:t>
            </a:r>
          </a:p>
          <a:p>
            <a:r>
              <a:rPr lang="en-US" sz="2000" dirty="0">
                <a:latin typeface="Verdana" pitchFamily="34" charset="0"/>
              </a:rPr>
              <a:t>       </a:t>
            </a:r>
            <a:r>
              <a:rPr lang="en-US" sz="2000" dirty="0" err="1">
                <a:latin typeface="Verdana" pitchFamily="34" charset="0"/>
              </a:rPr>
              <a:t>int</a:t>
            </a:r>
            <a:r>
              <a:rPr lang="en-US" sz="2000" dirty="0">
                <a:latin typeface="Verdana" pitchFamily="34" charset="0"/>
              </a:rPr>
              <a:t>      </a:t>
            </a:r>
            <a:r>
              <a:rPr lang="he-IL" sz="2000" dirty="0" smtClean="0">
                <a:latin typeface="Verdana" pitchFamily="34" charset="0"/>
              </a:rPr>
              <a:t> </a:t>
            </a:r>
            <a:r>
              <a:rPr lang="en-US" sz="2000" dirty="0" smtClean="0">
                <a:latin typeface="Verdana" pitchFamily="34" charset="0"/>
              </a:rPr>
              <a:t>  </a:t>
            </a:r>
            <a:r>
              <a:rPr lang="en-US" sz="2000" dirty="0">
                <a:latin typeface="Verdana" pitchFamily="34" charset="0"/>
              </a:rPr>
              <a:t>n1;</a:t>
            </a:r>
          </a:p>
          <a:p>
            <a:r>
              <a:rPr lang="en-US" sz="2000" dirty="0">
                <a:latin typeface="Verdana" pitchFamily="34" charset="0"/>
              </a:rPr>
              <a:t>       double </a:t>
            </a:r>
            <a:r>
              <a:rPr lang="he-IL" sz="2000" dirty="0" smtClean="0">
                <a:latin typeface="Verdana" pitchFamily="34" charset="0"/>
              </a:rPr>
              <a:t>  </a:t>
            </a:r>
            <a:r>
              <a:rPr lang="en-US" sz="2000" dirty="0" smtClean="0">
                <a:latin typeface="Verdana" pitchFamily="34" charset="0"/>
              </a:rPr>
              <a:t>n2</a:t>
            </a:r>
            <a:r>
              <a:rPr lang="en-US" sz="2000" dirty="0">
                <a:latin typeface="Verdana" pitchFamily="34" charset="0"/>
              </a:rPr>
              <a:t>;</a:t>
            </a:r>
          </a:p>
          <a:p>
            <a:r>
              <a:rPr lang="en-US" sz="2000" dirty="0">
                <a:latin typeface="Verdana" pitchFamily="34" charset="0"/>
              </a:rPr>
              <a:t>       char   </a:t>
            </a:r>
            <a:r>
              <a:rPr lang="he-IL" sz="2000" dirty="0" smtClean="0">
                <a:latin typeface="Verdana" pitchFamily="34" charset="0"/>
              </a:rPr>
              <a:t> </a:t>
            </a:r>
            <a:r>
              <a:rPr lang="en-US" sz="2000" dirty="0" smtClean="0">
                <a:latin typeface="Verdana" pitchFamily="34" charset="0"/>
              </a:rPr>
              <a:t>  </a:t>
            </a:r>
            <a:r>
              <a:rPr lang="en-US" sz="2000" dirty="0" err="1">
                <a:latin typeface="Verdana" pitchFamily="34" charset="0"/>
              </a:rPr>
              <a:t>ch</a:t>
            </a:r>
            <a:r>
              <a:rPr lang="en-US" sz="2000" dirty="0">
                <a:latin typeface="Verdana" pitchFamily="34" charset="0"/>
              </a:rPr>
              <a:t>;</a:t>
            </a:r>
          </a:p>
          <a:p>
            <a:endParaRPr lang="en-US" sz="2000" dirty="0">
              <a:latin typeface="Verdana" pitchFamily="34" charset="0"/>
            </a:endParaRPr>
          </a:p>
          <a:p>
            <a:r>
              <a:rPr lang="en-US" sz="2000" dirty="0">
                <a:latin typeface="Verdana" pitchFamily="34" charset="0"/>
              </a:rPr>
              <a:t>       </a:t>
            </a:r>
            <a:r>
              <a:rPr lang="en-US" sz="2000" dirty="0" err="1">
                <a:latin typeface="Verdana" pitchFamily="34" charset="0"/>
              </a:rPr>
              <a:t>printf</a:t>
            </a:r>
            <a:r>
              <a:rPr lang="en-US" sz="2000" dirty="0">
                <a:latin typeface="Verdana" pitchFamily="34" charset="0"/>
              </a:rPr>
              <a:t>(“Please enter an </a:t>
            </a:r>
            <a:r>
              <a:rPr lang="en-US" sz="2000" dirty="0" err="1">
                <a:latin typeface="Verdana" pitchFamily="34" charset="0"/>
              </a:rPr>
              <a:t>int</a:t>
            </a:r>
            <a:r>
              <a:rPr lang="en-US" sz="2000" dirty="0">
                <a:latin typeface="Verdana" pitchFamily="34" charset="0"/>
              </a:rPr>
              <a:t>, double and char: “);</a:t>
            </a:r>
          </a:p>
          <a:p>
            <a:r>
              <a:rPr lang="en-US" sz="2000" dirty="0">
                <a:latin typeface="Verdana" pitchFamily="34" charset="0"/>
              </a:rPr>
              <a:t>       </a:t>
            </a:r>
            <a:r>
              <a:rPr lang="en-US" sz="2000" dirty="0" err="1">
                <a:latin typeface="Verdana" pitchFamily="34" charset="0"/>
              </a:rPr>
              <a:t>scanf</a:t>
            </a:r>
            <a:r>
              <a:rPr lang="en-US" sz="2000" dirty="0">
                <a:latin typeface="Verdana" pitchFamily="34" charset="0"/>
              </a:rPr>
              <a:t>(“%d %lf %c”, &amp;n1, &amp;n2, &amp;</a:t>
            </a:r>
            <a:r>
              <a:rPr lang="en-US" sz="2000" dirty="0" err="1">
                <a:latin typeface="Verdana" pitchFamily="34" charset="0"/>
              </a:rPr>
              <a:t>ch</a:t>
            </a:r>
            <a:r>
              <a:rPr lang="en-US" sz="2000" dirty="0">
                <a:latin typeface="Verdana" pitchFamily="34" charset="0"/>
              </a:rPr>
              <a:t>);</a:t>
            </a:r>
          </a:p>
          <a:p>
            <a:r>
              <a:rPr lang="en-US" sz="2000" dirty="0">
                <a:latin typeface="Verdana" pitchFamily="34" charset="0"/>
              </a:rPr>
              <a:t>       </a:t>
            </a:r>
            <a:r>
              <a:rPr lang="en-US" sz="2000" dirty="0" err="1">
                <a:latin typeface="Verdana" pitchFamily="34" charset="0"/>
              </a:rPr>
              <a:t>printf</a:t>
            </a:r>
            <a:r>
              <a:rPr lang="en-US" sz="2000" dirty="0">
                <a:latin typeface="Verdana" pitchFamily="34" charset="0"/>
              </a:rPr>
              <a:t>(“values are: %d %lf %c \n”, n1, n2, </a:t>
            </a:r>
            <a:r>
              <a:rPr lang="en-US" sz="2000" dirty="0" err="1">
                <a:latin typeface="Verdana" pitchFamily="34" charset="0"/>
              </a:rPr>
              <a:t>ch</a:t>
            </a:r>
            <a:r>
              <a:rPr lang="en-US" sz="2000" dirty="0">
                <a:latin typeface="Verdana" pitchFamily="34" charset="0"/>
              </a:rPr>
              <a:t>);</a:t>
            </a:r>
          </a:p>
          <a:p>
            <a:r>
              <a:rPr lang="en-US" sz="2000" dirty="0">
                <a:latin typeface="Verdana" pitchFamily="34" charset="0"/>
              </a:rPr>
              <a:t>}</a:t>
            </a:r>
          </a:p>
          <a:p>
            <a:pPr>
              <a:spcBef>
                <a:spcPct val="50000"/>
              </a:spcBef>
            </a:pPr>
            <a:endParaRPr lang="en-US" sz="2000" dirty="0">
              <a:latin typeface="Verdana"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39552" y="5589240"/>
            <a:ext cx="6134100" cy="576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he-IL" dirty="0" smtClean="0"/>
              <a:t>פורמט הדפסה: ישור הטקסט</a:t>
            </a:r>
          </a:p>
        </p:txBody>
      </p:sp>
      <p:sp>
        <p:nvSpPr>
          <p:cNvPr id="12291" name="Content Placeholder 2"/>
          <p:cNvSpPr>
            <a:spLocks noGrp="1"/>
          </p:cNvSpPr>
          <p:nvPr>
            <p:ph sz="quarter" idx="1"/>
          </p:nvPr>
        </p:nvSpPr>
        <p:spPr/>
        <p:txBody>
          <a:bodyPr/>
          <a:lstStyle/>
          <a:p>
            <a:r>
              <a:rPr lang="he-IL" dirty="0" smtClean="0"/>
              <a:t>כאשר משתמשם בפקודה </a:t>
            </a:r>
            <a:r>
              <a:rPr lang="en-US" dirty="0" err="1" smtClean="0"/>
              <a:t>printf</a:t>
            </a:r>
            <a:r>
              <a:rPr lang="he-IL" dirty="0" smtClean="0"/>
              <a:t> לצורך הדפסה ניתן לשלוט על כמות התווים שכל חלק יתפוס, וכן על כיוון היישור שלו:</a:t>
            </a:r>
          </a:p>
          <a:p>
            <a:pPr lvl="1"/>
            <a:r>
              <a:rPr lang="he-IL" dirty="0" smtClean="0"/>
              <a:t>לאחר ה- % נכתוב מספר המציין כמה מקומות ערך המשתנה יתפוס בתצוגה</a:t>
            </a:r>
          </a:p>
          <a:p>
            <a:pPr lvl="2"/>
            <a:r>
              <a:rPr lang="he-IL" dirty="0" smtClean="0"/>
              <a:t>ברירת המחדל היא הצמדת הטקסט לימין</a:t>
            </a:r>
          </a:p>
          <a:p>
            <a:pPr lvl="2"/>
            <a:r>
              <a:rPr lang="he-IL" dirty="0" smtClean="0"/>
              <a:t>כדי להצמיד לשמאל נוסיף מינוס</a:t>
            </a:r>
          </a:p>
        </p:txBody>
      </p:sp>
      <p:sp>
        <p:nvSpPr>
          <p:cNvPr id="12294" name="TextBox 5"/>
          <p:cNvSpPr txBox="1">
            <a:spLocks noChangeArrowheads="1"/>
          </p:cNvSpPr>
          <p:nvPr/>
        </p:nvSpPr>
        <p:spPr bwMode="auto">
          <a:xfrm>
            <a:off x="152400" y="2665189"/>
            <a:ext cx="5211688" cy="3140075"/>
          </a:xfrm>
          <a:prstGeom prst="rect">
            <a:avLst/>
          </a:prstGeom>
          <a:noFill/>
          <a:ln w="9525">
            <a:noFill/>
            <a:miter lim="800000"/>
            <a:headEnd/>
            <a:tailEnd/>
          </a:ln>
        </p:spPr>
        <p:txBody>
          <a:bodyPr wrap="square">
            <a:spAutoFit/>
          </a:bodyPr>
          <a:lstStyle/>
          <a:p>
            <a:r>
              <a:rPr lang="en-US" dirty="0">
                <a:latin typeface="Verdana" pitchFamily="34" charset="0"/>
              </a:rPr>
              <a:t>void main()</a:t>
            </a:r>
          </a:p>
          <a:p>
            <a:r>
              <a:rPr lang="en-US" dirty="0">
                <a:latin typeface="Verdana" pitchFamily="34" charset="0"/>
              </a:rPr>
              <a:t>{</a:t>
            </a:r>
            <a:endParaRPr lang="he-IL" dirty="0">
              <a:latin typeface="Verdana" pitchFamily="34" charset="0"/>
            </a:endParaRPr>
          </a:p>
          <a:p>
            <a:pPr defTabSz="531813"/>
            <a:r>
              <a:rPr lang="en-US" dirty="0">
                <a:latin typeface="Verdana" pitchFamily="34" charset="0"/>
              </a:rPr>
              <a:t>	</a:t>
            </a:r>
            <a:r>
              <a:rPr lang="en-US" dirty="0" err="1">
                <a:latin typeface="Verdana" pitchFamily="34" charset="0"/>
              </a:rPr>
              <a:t>int</a:t>
            </a:r>
            <a:r>
              <a:rPr lang="en-US" dirty="0">
                <a:latin typeface="Verdana" pitchFamily="34" charset="0"/>
              </a:rPr>
              <a:t> n;</a:t>
            </a:r>
          </a:p>
          <a:p>
            <a:pPr defTabSz="531813"/>
            <a:endParaRPr lang="he-IL" dirty="0">
              <a:latin typeface="Verdana" pitchFamily="34" charset="0"/>
            </a:endParaRP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("Please enter a number: ");</a:t>
            </a:r>
          </a:p>
          <a:p>
            <a:pPr defTabSz="531813"/>
            <a:r>
              <a:rPr lang="en-US" dirty="0">
                <a:latin typeface="Verdana" pitchFamily="34" charset="0"/>
              </a:rPr>
              <a:t>	</a:t>
            </a:r>
            <a:r>
              <a:rPr lang="en-US" dirty="0" err="1">
                <a:latin typeface="Verdana" pitchFamily="34" charset="0"/>
              </a:rPr>
              <a:t>scanf</a:t>
            </a:r>
            <a:r>
              <a:rPr lang="en-US" dirty="0">
                <a:latin typeface="Verdana" pitchFamily="34" charset="0"/>
              </a:rPr>
              <a:t>("%d", &amp;n);</a:t>
            </a: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("The number is: |%d|\n", n);</a:t>
            </a: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("The number is: |%5d|\n", n);</a:t>
            </a: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("The number is: |%-5d|\n", n);</a:t>
            </a:r>
          </a:p>
          <a:p>
            <a:r>
              <a:rPr lang="he-IL" dirty="0">
                <a:latin typeface="Verdana" pitchFamily="34" charset="0"/>
              </a:rPr>
              <a:t>{</a:t>
            </a:r>
          </a:p>
          <a:p>
            <a:endParaRPr lang="he-IL" dirty="0">
              <a:latin typeface="Verdana" pitchFamily="34" charset="0"/>
            </a:endParaRPr>
          </a:p>
        </p:txBody>
      </p:sp>
      <p:sp>
        <p:nvSpPr>
          <p:cNvPr id="8" name="Rectangular Callout 7"/>
          <p:cNvSpPr/>
          <p:nvPr/>
        </p:nvSpPr>
        <p:spPr>
          <a:xfrm>
            <a:off x="5562600" y="5000600"/>
            <a:ext cx="2362200" cy="300608"/>
          </a:xfrm>
          <a:prstGeom prst="wedgeRectCallout">
            <a:avLst>
              <a:gd name="adj1" fmla="val -105061"/>
              <a:gd name="adj2" fmla="val -1511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a:t>יישור הטקסט לשמאל</a:t>
            </a:r>
          </a:p>
        </p:txBody>
      </p:sp>
      <p:sp>
        <p:nvSpPr>
          <p:cNvPr id="9" name="Rectangular Callout 8"/>
          <p:cNvSpPr/>
          <p:nvPr/>
        </p:nvSpPr>
        <p:spPr>
          <a:xfrm>
            <a:off x="5562600" y="4653136"/>
            <a:ext cx="2362200" cy="271264"/>
          </a:xfrm>
          <a:prstGeom prst="wedgeRectCallout">
            <a:avLst>
              <a:gd name="adj1" fmla="val -105061"/>
              <a:gd name="adj2" fmla="val -1511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a:t>יישור הטקסט לימין</a:t>
            </a:r>
          </a:p>
        </p:txBody>
      </p:sp>
      <p:pic>
        <p:nvPicPr>
          <p:cNvPr id="3074" name="Picture 2"/>
          <p:cNvPicPr>
            <a:picLocks noChangeAspect="1" noChangeArrowheads="1"/>
          </p:cNvPicPr>
          <p:nvPr/>
        </p:nvPicPr>
        <p:blipFill>
          <a:blip r:embed="rId2" cstate="print"/>
          <a:srcRect/>
          <a:stretch>
            <a:fillRect/>
          </a:stretch>
        </p:blipFill>
        <p:spPr bwMode="auto">
          <a:xfrm>
            <a:off x="755576" y="5373215"/>
            <a:ext cx="5256584" cy="12285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box(in)">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box(in)">
                                      <p:cBhvr>
                                        <p:cTn id="22" dur="500"/>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291">
                                            <p:txEl>
                                              <p:pRg st="1" end="1"/>
                                            </p:txEl>
                                          </p:spTgt>
                                        </p:tgtEl>
                                        <p:attrNameLst>
                                          <p:attrName>style.visibility</p:attrName>
                                        </p:attrNameLst>
                                      </p:cBhvr>
                                      <p:to>
                                        <p:strVal val="visible"/>
                                      </p:to>
                                    </p:set>
                                    <p:animEffect transition="in" filter="box(in)">
                                      <p:cBhvr>
                                        <p:cTn id="27" dur="500"/>
                                        <p:tgtEl>
                                          <p:spTgt spid="12291">
                                            <p:txEl>
                                              <p:pRg st="1" end="1"/>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2291">
                                            <p:txEl>
                                              <p:pRg st="2" end="2"/>
                                            </p:txEl>
                                          </p:spTgt>
                                        </p:tgtEl>
                                        <p:attrNameLst>
                                          <p:attrName>style.visibility</p:attrName>
                                        </p:attrNameLst>
                                      </p:cBhvr>
                                      <p:to>
                                        <p:strVal val="visible"/>
                                      </p:to>
                                    </p:set>
                                    <p:animEffect transition="in" filter="box(in)">
                                      <p:cBhvr>
                                        <p:cTn id="30" dur="500"/>
                                        <p:tgtEl>
                                          <p:spTgt spid="12291">
                                            <p:txEl>
                                              <p:pRg st="2" end="2"/>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2291">
                                            <p:txEl>
                                              <p:pRg st="3" end="3"/>
                                            </p:txEl>
                                          </p:spTgt>
                                        </p:tgtEl>
                                        <p:attrNameLst>
                                          <p:attrName>style.visibility</p:attrName>
                                        </p:attrNameLst>
                                      </p:cBhvr>
                                      <p:to>
                                        <p:strVal val="visible"/>
                                      </p:to>
                                    </p:set>
                                    <p:animEffect transition="in" filter="box(in)">
                                      <p:cBhvr>
                                        <p:cTn id="33"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9512" y="1052736"/>
            <a:ext cx="576064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Title 1"/>
          <p:cNvSpPr>
            <a:spLocks noGrp="1"/>
          </p:cNvSpPr>
          <p:nvPr>
            <p:ph type="title"/>
          </p:nvPr>
        </p:nvSpPr>
        <p:spPr/>
        <p:txBody>
          <a:bodyPr/>
          <a:lstStyle/>
          <a:p>
            <a:r>
              <a:rPr lang="he-IL" smtClean="0"/>
              <a:t>דוגמא: לוח הכפל</a:t>
            </a:r>
          </a:p>
        </p:txBody>
      </p:sp>
      <p:sp>
        <p:nvSpPr>
          <p:cNvPr id="3" name="Content Placeholder 2"/>
          <p:cNvSpPr>
            <a:spLocks noGrp="1"/>
          </p:cNvSpPr>
          <p:nvPr>
            <p:ph sz="quarter" idx="1"/>
          </p:nvPr>
        </p:nvSpPr>
        <p:spPr>
          <a:xfrm>
            <a:off x="107504" y="795496"/>
            <a:ext cx="8229600" cy="5585832"/>
          </a:xfrm>
        </p:spPr>
        <p:txBody>
          <a:bodyPr>
            <a:normAutofit fontScale="85000" lnSpcReduction="20000"/>
          </a:bodyPr>
          <a:lstStyle/>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void main()</a:t>
            </a:r>
          </a:p>
          <a:p>
            <a:pPr marL="365125" indent="-365125" algn="l" defTabSz="900113" rtl="0">
              <a:spcBef>
                <a:spcPct val="0"/>
              </a:spcBef>
              <a:buFont typeface="Franklin Gothic Book" pitchFamily="34" charset="0"/>
              <a:buAutoNum type="arabicPeriod"/>
              <a:tabLst>
                <a:tab pos="365125" algn="l"/>
              </a:tabLst>
            </a:pPr>
            <a:r>
              <a:rPr lang="he-IL" sz="1800" dirty="0" smtClean="0">
                <a:latin typeface="Verdana" pitchFamily="34" charset="0"/>
              </a:rPr>
              <a:t>}</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int</a:t>
            </a:r>
            <a:r>
              <a:rPr lang="en-US" sz="1800" dirty="0" smtClean="0">
                <a:latin typeface="Verdana" pitchFamily="34" charset="0"/>
              </a:rPr>
              <a:t> rows, cols, </a:t>
            </a:r>
            <a:r>
              <a:rPr lang="en-US" sz="1800" dirty="0" err="1" smtClean="0">
                <a:latin typeface="Verdana" pitchFamily="34" charset="0"/>
              </a:rPr>
              <a:t>i</a:t>
            </a:r>
            <a:r>
              <a:rPr lang="en-US" sz="1800" dirty="0" smtClean="0">
                <a:latin typeface="Verdana" pitchFamily="34" charset="0"/>
              </a:rPr>
              <a:t>, j, res;</a:t>
            </a:r>
            <a:endParaRPr lang="he-IL"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endParaRPr lang="he-IL"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("Enter rows and cols for multiplication-board: ");</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scanf</a:t>
            </a:r>
            <a:r>
              <a:rPr lang="en-US" sz="1800" dirty="0" smtClean="0">
                <a:latin typeface="Verdana" pitchFamily="34" charset="0"/>
              </a:rPr>
              <a:t>("%d %d", &amp;rows, &amp;cols);</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endParaRPr lang="he-IL"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smtClean="0">
                <a:solidFill>
                  <a:srgbClr val="009900"/>
                </a:solidFill>
                <a:latin typeface="Verdana" pitchFamily="34" charset="0"/>
              </a:rPr>
              <a:t>// print first line</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("\n%4c|", ' ');</a:t>
            </a:r>
          </a:p>
          <a:p>
            <a:pPr marL="365125" indent="-365125" algn="l" defTabSz="900113" rtl="0">
              <a:spcBef>
                <a:spcPct val="0"/>
              </a:spcBef>
              <a:buFont typeface="Franklin Gothic Book" pitchFamily="34" charset="0"/>
              <a:buAutoNum type="arabicPeriod"/>
              <a:tabLst>
                <a:tab pos="365125" algn="l"/>
              </a:tabLst>
            </a:pPr>
            <a:r>
              <a:rPr lang="nn-NO" sz="1800" dirty="0" smtClean="0">
                <a:latin typeface="Verdana" pitchFamily="34" charset="0"/>
              </a:rPr>
              <a:t>	for (i=1 ; i &lt;= cols ; i++)</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("%4d|", </a:t>
            </a:r>
            <a:r>
              <a:rPr lang="en-US" sz="1800" dirty="0" err="1" smtClean="0">
                <a:latin typeface="Verdana" pitchFamily="34" charset="0"/>
              </a:rPr>
              <a:t>i</a:t>
            </a:r>
            <a:r>
              <a:rPr lang="en-US" sz="1800" dirty="0" smtClean="0">
                <a:latin typeface="Verdana" pitchFamily="34" charset="0"/>
              </a:rPr>
              <a:t>);</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("\n");</a:t>
            </a:r>
          </a:p>
          <a:p>
            <a:pPr marL="365125" indent="-365125" algn="l" defTabSz="900113" rtl="0">
              <a:spcBef>
                <a:spcPct val="0"/>
              </a:spcBef>
              <a:buFont typeface="Franklin Gothic Book" pitchFamily="34" charset="0"/>
              <a:buAutoNum type="arabicPeriod"/>
              <a:tabLst>
                <a:tab pos="365125" algn="l"/>
              </a:tabLst>
            </a:pPr>
            <a:endParaRPr lang="en-US"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endParaRPr lang="en-US"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r>
              <a:rPr lang="nn-NO" sz="1800" dirty="0" smtClean="0">
                <a:latin typeface="Verdana" pitchFamily="34" charset="0"/>
              </a:rPr>
              <a:t>	for (i=1 ; i &lt;= (cols+1)*5 ; i++)</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("\n");</a:t>
            </a:r>
          </a:p>
          <a:p>
            <a:pPr marL="365125" indent="-365125" algn="l" defTabSz="900113" rtl="0">
              <a:spcBef>
                <a:spcPct val="0"/>
              </a:spcBef>
              <a:buFont typeface="Franklin Gothic Book" pitchFamily="34" charset="0"/>
              <a:buAutoNum type="arabicPeriod"/>
              <a:tabLst>
                <a:tab pos="365125" algn="l"/>
              </a:tabLst>
            </a:pPr>
            <a:endParaRPr lang="en-US"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endParaRPr lang="en-US"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nn-NO" sz="1800" dirty="0" smtClean="0">
                <a:latin typeface="Verdana" pitchFamily="34" charset="0"/>
              </a:rPr>
              <a:t>	for (i=1 ; i &lt;= rows ; i++)</a:t>
            </a:r>
          </a:p>
          <a:p>
            <a:pPr marL="365125" indent="-365125" algn="l" defTabSz="900113" rtl="0">
              <a:spcBef>
                <a:spcPct val="0"/>
              </a:spcBef>
              <a:buFont typeface="Franklin Gothic Book" pitchFamily="34" charset="0"/>
              <a:buAutoNum type="arabicPeriod"/>
              <a:tabLst>
                <a:tab pos="365125" algn="l"/>
              </a:tabLst>
            </a:pPr>
            <a:r>
              <a:rPr lang="he-IL" sz="1800" dirty="0" smtClean="0">
                <a:latin typeface="Verdana" pitchFamily="34" charset="0"/>
              </a:rPr>
              <a:t>	}</a:t>
            </a:r>
          </a:p>
          <a:p>
            <a:pPr marL="365125" indent="-365125" algn="l" defTabSz="900113" rtl="0">
              <a:spcBef>
                <a:spcPct val="0"/>
              </a:spcBef>
              <a:buFont typeface="Franklin Gothic Book" pitchFamily="34" charset="0"/>
              <a:buAutoNum type="arabicPeriod"/>
              <a:tabLst>
                <a:tab pos="365125" algn="l"/>
                <a:tab pos="1255713" algn="l"/>
              </a:tabLst>
            </a:pPr>
            <a:r>
              <a:rPr lang="en-US" sz="1800" dirty="0" smtClean="0">
                <a:latin typeface="Verdana" pitchFamily="34" charset="0"/>
              </a:rPr>
              <a:t>	</a:t>
            </a:r>
            <a:r>
              <a:rPr lang="en-US" sz="1800" dirty="0" smtClean="0">
                <a:solidFill>
                  <a:srgbClr val="009900"/>
                </a:solidFill>
                <a:latin typeface="Verdana" pitchFamily="34" charset="0"/>
              </a:rPr>
              <a:t>// print the left column</a:t>
            </a:r>
          </a:p>
          <a:p>
            <a:pPr marL="365125" indent="-365125" algn="l" defTabSz="900113" rtl="0">
              <a:spcBef>
                <a:spcPct val="0"/>
              </a:spcBef>
              <a:buFont typeface="Franklin Gothic Book" pitchFamily="34" charset="0"/>
              <a:buAutoNum type="arabicPeriod"/>
              <a:tabLst>
                <a:tab pos="365125" algn="l"/>
                <a:tab pos="1255713"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("%4d|", </a:t>
            </a:r>
            <a:r>
              <a:rPr lang="en-US" sz="1800" dirty="0" err="1" smtClean="0">
                <a:latin typeface="Verdana" pitchFamily="34" charset="0"/>
              </a:rPr>
              <a:t>i</a:t>
            </a:r>
            <a:r>
              <a:rPr lang="en-US" sz="1800" dirty="0" smtClean="0">
                <a:latin typeface="Verdana" pitchFamily="34" charset="0"/>
              </a:rPr>
              <a:t>);</a:t>
            </a:r>
          </a:p>
          <a:p>
            <a:pPr marL="365125" indent="-365125" algn="l" defTabSz="900113" rtl="0">
              <a:spcBef>
                <a:spcPct val="0"/>
              </a:spcBef>
              <a:buFont typeface="Franklin Gothic Book" pitchFamily="34" charset="0"/>
              <a:buAutoNum type="arabicPeriod"/>
              <a:tabLst>
                <a:tab pos="365125" algn="l"/>
                <a:tab pos="1255713" algn="l"/>
              </a:tabLst>
            </a:pPr>
            <a:r>
              <a:rPr lang="en-US" sz="1800" dirty="0" smtClean="0">
                <a:latin typeface="Verdana" pitchFamily="34" charset="0"/>
              </a:rPr>
              <a:t>	for (j=1 ; j &lt;= cols ; j++)</a:t>
            </a:r>
          </a:p>
          <a:p>
            <a:pPr marL="365125" indent="-365125" algn="l" defTabSz="900113" rtl="0">
              <a:spcBef>
                <a:spcPct val="0"/>
              </a:spcBef>
              <a:buFont typeface="Franklin Gothic Book" pitchFamily="34" charset="0"/>
              <a:buAutoNum type="arabicPeriod"/>
              <a:tabLst>
                <a:tab pos="365125" algn="l"/>
                <a:tab pos="1255713"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("%4d|", </a:t>
            </a:r>
            <a:r>
              <a:rPr lang="en-US" sz="1800" dirty="0" err="1" smtClean="0">
                <a:latin typeface="Verdana" pitchFamily="34" charset="0"/>
              </a:rPr>
              <a:t>i</a:t>
            </a:r>
            <a:r>
              <a:rPr lang="en-US" sz="1800" dirty="0" smtClean="0">
                <a:latin typeface="Verdana" pitchFamily="34" charset="0"/>
              </a:rPr>
              <a:t>*j);</a:t>
            </a:r>
          </a:p>
          <a:p>
            <a:pPr marL="365125" indent="-365125" algn="l" defTabSz="900113" rtl="0">
              <a:spcBef>
                <a:spcPct val="0"/>
              </a:spcBef>
              <a:buFont typeface="Franklin Gothic Book" pitchFamily="34" charset="0"/>
              <a:buAutoNum type="arabicPeriod"/>
              <a:tabLst>
                <a:tab pos="365125" algn="l"/>
                <a:tab pos="1255713"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("\n");</a:t>
            </a:r>
          </a:p>
          <a:p>
            <a:pPr marL="365125" indent="-365125" algn="l" defTabSz="900113" rtl="0">
              <a:spcBef>
                <a:spcPct val="0"/>
              </a:spcBef>
              <a:buFont typeface="Franklin Gothic Book" pitchFamily="34" charset="0"/>
              <a:buAutoNum type="arabicPeriod"/>
              <a:tabLst>
                <a:tab pos="365125" algn="l"/>
              </a:tabLst>
            </a:pPr>
            <a:r>
              <a:rPr lang="he-IL" sz="1800" dirty="0" smtClean="0">
                <a:latin typeface="Verdana" pitchFamily="34" charset="0"/>
              </a:rPr>
              <a:t>	{</a:t>
            </a:r>
          </a:p>
          <a:p>
            <a:pPr marL="365125" indent="-365125" algn="l" defTabSz="900113" rtl="0">
              <a:spcBef>
                <a:spcPct val="0"/>
              </a:spcBef>
              <a:buFont typeface="Franklin Gothic Book" pitchFamily="34" charset="0"/>
              <a:buAutoNum type="arabicPeriod"/>
              <a:tabLst>
                <a:tab pos="365125" algn="l"/>
              </a:tabLst>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("\n");</a:t>
            </a:r>
          </a:p>
          <a:p>
            <a:pPr marL="365125" indent="-365125" algn="l" defTabSz="900113" rtl="0">
              <a:spcBef>
                <a:spcPct val="0"/>
              </a:spcBef>
              <a:buFont typeface="Franklin Gothic Book" pitchFamily="34" charset="0"/>
              <a:buAutoNum type="arabicPeriod"/>
              <a:tabLst>
                <a:tab pos="365125" algn="l"/>
              </a:tabLst>
            </a:pPr>
            <a:r>
              <a:rPr lang="he-IL" sz="1800" dirty="0" smtClean="0">
                <a:latin typeface="Verdana" pitchFamily="34" charset="0"/>
              </a:rPr>
              <a:t>{</a:t>
            </a:r>
          </a:p>
          <a:p>
            <a:pPr marL="365125" indent="-365125" algn="l" defTabSz="900113" rtl="0">
              <a:spcBef>
                <a:spcPct val="0"/>
              </a:spcBef>
              <a:buFont typeface="Franklin Gothic Book" pitchFamily="34" charset="0"/>
              <a:buAutoNum type="arabicPeriod"/>
              <a:tabLst>
                <a:tab pos="365125" algn="l"/>
              </a:tabLst>
            </a:pPr>
            <a:endParaRPr lang="he-IL" sz="1800" dirty="0" smtClean="0">
              <a:latin typeface="Verdana" pitchFamily="34" charset="0"/>
            </a:endParaRPr>
          </a:p>
          <a:p>
            <a:pPr marL="365125" indent="-365125" algn="l" defTabSz="900113" rtl="0">
              <a:spcBef>
                <a:spcPct val="0"/>
              </a:spcBef>
              <a:buFont typeface="Franklin Gothic Book" pitchFamily="34" charset="0"/>
              <a:buAutoNum type="arabicPeriod"/>
              <a:tabLst>
                <a:tab pos="365125" algn="l"/>
              </a:tabLst>
            </a:pPr>
            <a:endParaRPr lang="he-IL" sz="1800" dirty="0" smtClean="0">
              <a:latin typeface="Verdana" pitchFamily="34" charset="0"/>
            </a:endParaRPr>
          </a:p>
        </p:txBody>
      </p:sp>
      <p:pic>
        <p:nvPicPr>
          <p:cNvPr id="13318" name="Picture 3"/>
          <p:cNvPicPr>
            <a:picLocks noChangeAspect="1" noChangeArrowheads="1"/>
          </p:cNvPicPr>
          <p:nvPr/>
        </p:nvPicPr>
        <p:blipFill>
          <a:blip r:embed="rId2" cstate="print"/>
          <a:srcRect/>
          <a:stretch>
            <a:fillRect/>
          </a:stretch>
        </p:blipFill>
        <p:spPr bwMode="auto">
          <a:xfrm>
            <a:off x="4067944" y="4293096"/>
            <a:ext cx="4896544" cy="19008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8" end="28"/>
                                            </p:txEl>
                                          </p:spTgt>
                                        </p:tgtEl>
                                        <p:attrNameLst>
                                          <p:attrName>style.visibility</p:attrName>
                                        </p:attrNameLst>
                                      </p:cBhvr>
                                      <p:to>
                                        <p:strVal val="visible"/>
                                      </p:to>
                                    </p:set>
                                    <p:animEffect transition="in" filter="box(in)">
                                      <p:cBhvr>
                                        <p:cTn id="13" dur="500"/>
                                        <p:tgtEl>
                                          <p:spTgt spid="3">
                                            <p:txEl>
                                              <p:pRg st="28" end="2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ox(in)">
                                      <p:cBhvr>
                                        <p:cTn id="34" dur="500"/>
                                        <p:tgtEl>
                                          <p:spTgt spid="3">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ox(in)">
                                      <p:cBhvr>
                                        <p:cTn id="40" dur="500"/>
                                        <p:tgtEl>
                                          <p:spTgt spid="3">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ox(in)">
                                      <p:cBhvr>
                                        <p:cTn id="43" dur="500"/>
                                        <p:tgtEl>
                                          <p:spTgt spid="3">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ox(in)">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box(in)">
                                      <p:cBhvr>
                                        <p:cTn id="51" dur="500"/>
                                        <p:tgtEl>
                                          <p:spTgt spid="3">
                                            <p:txEl>
                                              <p:pRg st="14" end="14"/>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box(in)">
                                      <p:cBhvr>
                                        <p:cTn id="54" dur="500"/>
                                        <p:tgtEl>
                                          <p:spTgt spid="3">
                                            <p:txEl>
                                              <p:pRg st="15" end="15"/>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box(in)">
                                      <p:cBhvr>
                                        <p:cTn id="57" dur="500"/>
                                        <p:tgtEl>
                                          <p:spTgt spid="3">
                                            <p:txEl>
                                              <p:pRg st="16"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3">
                                            <p:txEl>
                                              <p:pRg st="19" end="19"/>
                                            </p:txEl>
                                          </p:spTgt>
                                        </p:tgtEl>
                                        <p:attrNameLst>
                                          <p:attrName>style.visibility</p:attrName>
                                        </p:attrNameLst>
                                      </p:cBhvr>
                                      <p:to>
                                        <p:strVal val="visible"/>
                                      </p:to>
                                    </p:set>
                                    <p:animEffect transition="in" filter="box(in)">
                                      <p:cBhvr>
                                        <p:cTn id="62" dur="500"/>
                                        <p:tgtEl>
                                          <p:spTgt spid="3">
                                            <p:txEl>
                                              <p:pRg st="19" end="19"/>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3">
                                            <p:txEl>
                                              <p:pRg st="20" end="20"/>
                                            </p:txEl>
                                          </p:spTgt>
                                        </p:tgtEl>
                                        <p:attrNameLst>
                                          <p:attrName>style.visibility</p:attrName>
                                        </p:attrNameLst>
                                      </p:cBhvr>
                                      <p:to>
                                        <p:strVal val="visible"/>
                                      </p:to>
                                    </p:set>
                                    <p:animEffect transition="in" filter="box(in)">
                                      <p:cBhvr>
                                        <p:cTn id="65" dur="500"/>
                                        <p:tgtEl>
                                          <p:spTgt spid="3">
                                            <p:txEl>
                                              <p:pRg st="20" end="20"/>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3">
                                            <p:txEl>
                                              <p:pRg st="21" end="21"/>
                                            </p:txEl>
                                          </p:spTgt>
                                        </p:tgtEl>
                                        <p:attrNameLst>
                                          <p:attrName>style.visibility</p:attrName>
                                        </p:attrNameLst>
                                      </p:cBhvr>
                                      <p:to>
                                        <p:strVal val="visible"/>
                                      </p:to>
                                    </p:set>
                                    <p:animEffect transition="in" filter="box(in)">
                                      <p:cBhvr>
                                        <p:cTn id="68" dur="500"/>
                                        <p:tgtEl>
                                          <p:spTgt spid="3">
                                            <p:txEl>
                                              <p:pRg st="21" end="21"/>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3">
                                            <p:txEl>
                                              <p:pRg st="22" end="22"/>
                                            </p:txEl>
                                          </p:spTgt>
                                        </p:tgtEl>
                                        <p:attrNameLst>
                                          <p:attrName>style.visibility</p:attrName>
                                        </p:attrNameLst>
                                      </p:cBhvr>
                                      <p:to>
                                        <p:strVal val="visible"/>
                                      </p:to>
                                    </p:set>
                                    <p:animEffect transition="in" filter="box(in)">
                                      <p:cBhvr>
                                        <p:cTn id="71" dur="500"/>
                                        <p:tgtEl>
                                          <p:spTgt spid="3">
                                            <p:txEl>
                                              <p:pRg st="22" end="22"/>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
                                            <p:txEl>
                                              <p:pRg st="23" end="23"/>
                                            </p:txEl>
                                          </p:spTgt>
                                        </p:tgtEl>
                                        <p:attrNameLst>
                                          <p:attrName>style.visibility</p:attrName>
                                        </p:attrNameLst>
                                      </p:cBhvr>
                                      <p:to>
                                        <p:strVal val="visible"/>
                                      </p:to>
                                    </p:set>
                                    <p:animEffect transition="in" filter="box(in)">
                                      <p:cBhvr>
                                        <p:cTn id="74" dur="500"/>
                                        <p:tgtEl>
                                          <p:spTgt spid="3">
                                            <p:txEl>
                                              <p:pRg st="23" end="23"/>
                                            </p:txEl>
                                          </p:spTgt>
                                        </p:tgtEl>
                                      </p:cBhvr>
                                    </p:animEffect>
                                  </p:childTnLst>
                                </p:cTn>
                              </p:par>
                              <p:par>
                                <p:cTn id="75" presetID="4" presetClass="entr" presetSubtype="16" fill="hold" nodeType="withEffect">
                                  <p:stCondLst>
                                    <p:cond delay="0"/>
                                  </p:stCondLst>
                                  <p:childTnLst>
                                    <p:set>
                                      <p:cBhvr>
                                        <p:cTn id="76" dur="1" fill="hold">
                                          <p:stCondLst>
                                            <p:cond delay="0"/>
                                          </p:stCondLst>
                                        </p:cTn>
                                        <p:tgtEl>
                                          <p:spTgt spid="3">
                                            <p:txEl>
                                              <p:pRg st="24" end="24"/>
                                            </p:txEl>
                                          </p:spTgt>
                                        </p:tgtEl>
                                        <p:attrNameLst>
                                          <p:attrName>style.visibility</p:attrName>
                                        </p:attrNameLst>
                                      </p:cBhvr>
                                      <p:to>
                                        <p:strVal val="visible"/>
                                      </p:to>
                                    </p:set>
                                    <p:animEffect transition="in" filter="box(in)">
                                      <p:cBhvr>
                                        <p:cTn id="77" dur="500"/>
                                        <p:tgtEl>
                                          <p:spTgt spid="3">
                                            <p:txEl>
                                              <p:pRg st="24" end="24"/>
                                            </p:txEl>
                                          </p:spTgt>
                                        </p:tgtEl>
                                      </p:cBhvr>
                                    </p:animEffect>
                                  </p:childTnLst>
                                </p:cTn>
                              </p:par>
                              <p:par>
                                <p:cTn id="78" presetID="4" presetClass="entr" presetSubtype="16" fill="hold" nodeType="withEffect">
                                  <p:stCondLst>
                                    <p:cond delay="0"/>
                                  </p:stCondLst>
                                  <p:childTnLst>
                                    <p:set>
                                      <p:cBhvr>
                                        <p:cTn id="79" dur="1" fill="hold">
                                          <p:stCondLst>
                                            <p:cond delay="0"/>
                                          </p:stCondLst>
                                        </p:cTn>
                                        <p:tgtEl>
                                          <p:spTgt spid="3">
                                            <p:txEl>
                                              <p:pRg st="25" end="25"/>
                                            </p:txEl>
                                          </p:spTgt>
                                        </p:tgtEl>
                                        <p:attrNameLst>
                                          <p:attrName>style.visibility</p:attrName>
                                        </p:attrNameLst>
                                      </p:cBhvr>
                                      <p:to>
                                        <p:strVal val="visible"/>
                                      </p:to>
                                    </p:set>
                                    <p:animEffect transition="in" filter="box(in)">
                                      <p:cBhvr>
                                        <p:cTn id="80" dur="500"/>
                                        <p:tgtEl>
                                          <p:spTgt spid="3">
                                            <p:txEl>
                                              <p:pRg st="25" end="25"/>
                                            </p:txEl>
                                          </p:spTgt>
                                        </p:tgtEl>
                                      </p:cBhvr>
                                    </p:animEffect>
                                  </p:childTnLst>
                                </p:cTn>
                              </p:par>
                              <p:par>
                                <p:cTn id="81" presetID="4" presetClass="entr" presetSubtype="16" fill="hold" nodeType="withEffect">
                                  <p:stCondLst>
                                    <p:cond delay="0"/>
                                  </p:stCondLst>
                                  <p:childTnLst>
                                    <p:set>
                                      <p:cBhvr>
                                        <p:cTn id="82" dur="1" fill="hold">
                                          <p:stCondLst>
                                            <p:cond delay="0"/>
                                          </p:stCondLst>
                                        </p:cTn>
                                        <p:tgtEl>
                                          <p:spTgt spid="3">
                                            <p:txEl>
                                              <p:pRg st="26" end="26"/>
                                            </p:txEl>
                                          </p:spTgt>
                                        </p:tgtEl>
                                        <p:attrNameLst>
                                          <p:attrName>style.visibility</p:attrName>
                                        </p:attrNameLst>
                                      </p:cBhvr>
                                      <p:to>
                                        <p:strVal val="visible"/>
                                      </p:to>
                                    </p:set>
                                    <p:animEffect transition="in" filter="box(in)">
                                      <p:cBhvr>
                                        <p:cTn id="83" dur="500"/>
                                        <p:tgtEl>
                                          <p:spTgt spid="3">
                                            <p:txEl>
                                              <p:pRg st="26" end="26"/>
                                            </p:txEl>
                                          </p:spTgt>
                                        </p:tgtEl>
                                      </p:cBhvr>
                                    </p:animEffect>
                                  </p:childTnLst>
                                </p:cTn>
                              </p:par>
                              <p:par>
                                <p:cTn id="84" presetID="4" presetClass="entr" presetSubtype="16" fill="hold" nodeType="withEffect">
                                  <p:stCondLst>
                                    <p:cond delay="0"/>
                                  </p:stCondLst>
                                  <p:childTnLst>
                                    <p:set>
                                      <p:cBhvr>
                                        <p:cTn id="85" dur="1" fill="hold">
                                          <p:stCondLst>
                                            <p:cond delay="0"/>
                                          </p:stCondLst>
                                        </p:cTn>
                                        <p:tgtEl>
                                          <p:spTgt spid="3">
                                            <p:txEl>
                                              <p:pRg st="27" end="27"/>
                                            </p:txEl>
                                          </p:spTgt>
                                        </p:tgtEl>
                                        <p:attrNameLst>
                                          <p:attrName>style.visibility</p:attrName>
                                        </p:attrNameLst>
                                      </p:cBhvr>
                                      <p:to>
                                        <p:strVal val="visible"/>
                                      </p:to>
                                    </p:set>
                                    <p:animEffect transition="in" filter="box(in)">
                                      <p:cBhvr>
                                        <p:cTn id="86"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smtClean="0"/>
              <a:t>ביחידה זו נלמד:</a:t>
            </a:r>
            <a:endParaRPr lang="en-US" dirty="0"/>
          </a:p>
        </p:txBody>
      </p:sp>
      <p:sp>
        <p:nvSpPr>
          <p:cNvPr id="7" name="Content Placeholder 6"/>
          <p:cNvSpPr>
            <a:spLocks noGrp="1"/>
          </p:cNvSpPr>
          <p:nvPr>
            <p:ph sz="quarter" idx="1"/>
          </p:nvPr>
        </p:nvSpPr>
        <p:spPr/>
        <p:txBody>
          <a:bodyPr/>
          <a:lstStyle/>
          <a:p>
            <a:endParaRPr lang="he-IL" dirty="0" smtClean="0"/>
          </a:p>
          <a:p>
            <a:r>
              <a:rPr lang="he-IL" dirty="0" smtClean="0"/>
              <a:t>רקע לשפת </a:t>
            </a:r>
            <a:r>
              <a:rPr lang="en-US" dirty="0" smtClean="0"/>
              <a:t>C</a:t>
            </a:r>
            <a:endParaRPr lang="he-IL" dirty="0" smtClean="0"/>
          </a:p>
          <a:p>
            <a:r>
              <a:rPr lang="he-IL" dirty="0" smtClean="0"/>
              <a:t>תוכנית ראשונה בשפת </a:t>
            </a:r>
            <a:r>
              <a:rPr lang="en-US" dirty="0" smtClean="0"/>
              <a:t>C</a:t>
            </a:r>
            <a:endParaRPr lang="he-IL" dirty="0" smtClean="0">
              <a:solidFill>
                <a:srgbClr val="FF0000"/>
              </a:solidFill>
            </a:endParaRPr>
          </a:p>
          <a:p>
            <a:r>
              <a:rPr lang="he-IL" dirty="0" smtClean="0"/>
              <a:t>הגדרת משתנים בשפת </a:t>
            </a:r>
            <a:r>
              <a:rPr lang="en-US" dirty="0" smtClean="0"/>
              <a:t>C</a:t>
            </a:r>
            <a:endParaRPr lang="he-IL" dirty="0" smtClean="0"/>
          </a:p>
          <a:p>
            <a:r>
              <a:rPr lang="he-IL" dirty="0" smtClean="0"/>
              <a:t>קלט ופלט בשפת </a:t>
            </a:r>
            <a:r>
              <a:rPr lang="en-US" dirty="0" smtClean="0"/>
              <a:t>C</a:t>
            </a:r>
            <a:endParaRPr lang="he-IL" dirty="0" smtClean="0"/>
          </a:p>
          <a:p>
            <a:r>
              <a:rPr lang="he-IL" dirty="0" smtClean="0"/>
              <a:t>פונקציות</a:t>
            </a:r>
            <a:endParaRPr lang="en-US" dirty="0" smtClean="0"/>
          </a:p>
          <a:p>
            <a:r>
              <a:rPr lang="he-IL" dirty="0" smtClean="0"/>
              <a:t>מערכים</a:t>
            </a:r>
          </a:p>
          <a:p>
            <a:r>
              <a:rPr lang="he-IL" dirty="0" smtClean="0"/>
              <a:t>סוגי משתנים</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he-IL" smtClean="0"/>
              <a:t>יישור בגודל משתנה</a:t>
            </a:r>
          </a:p>
        </p:txBody>
      </p:sp>
      <p:sp>
        <p:nvSpPr>
          <p:cNvPr id="14339" name="Content Placeholder 2"/>
          <p:cNvSpPr>
            <a:spLocks noGrp="1"/>
          </p:cNvSpPr>
          <p:nvPr>
            <p:ph sz="quarter" idx="1"/>
          </p:nvPr>
        </p:nvSpPr>
        <p:spPr/>
        <p:txBody>
          <a:bodyPr/>
          <a:lstStyle/>
          <a:p>
            <a:r>
              <a:rPr lang="he-IL" dirty="0" smtClean="0"/>
              <a:t>ניתן גם שכמות התווים שכל חלק יתפוס בהדפסה תלקח ממשתנה</a:t>
            </a:r>
          </a:p>
          <a:p>
            <a:pPr lvl="1"/>
            <a:r>
              <a:rPr lang="he-IL" dirty="0" smtClean="0"/>
              <a:t>לאחר ה- % נשים *, וברשימת הפרמטרים נשים עבורה את הערך המבוקש</a:t>
            </a:r>
          </a:p>
          <a:p>
            <a:endParaRPr lang="he-IL" dirty="0" smtClean="0"/>
          </a:p>
        </p:txBody>
      </p:sp>
      <p:sp>
        <p:nvSpPr>
          <p:cNvPr id="14342" name="TextBox 5"/>
          <p:cNvSpPr txBox="1">
            <a:spLocks noChangeArrowheads="1"/>
          </p:cNvSpPr>
          <p:nvPr/>
        </p:nvSpPr>
        <p:spPr bwMode="auto">
          <a:xfrm>
            <a:off x="368020" y="2798985"/>
            <a:ext cx="7696200" cy="2862263"/>
          </a:xfrm>
          <a:prstGeom prst="rect">
            <a:avLst/>
          </a:prstGeom>
          <a:noFill/>
          <a:ln w="9525">
            <a:noFill/>
            <a:miter lim="800000"/>
            <a:headEnd/>
            <a:tailEnd/>
          </a:ln>
        </p:spPr>
        <p:txBody>
          <a:bodyPr>
            <a:spAutoFit/>
          </a:bodyPr>
          <a:lstStyle/>
          <a:p>
            <a:r>
              <a:rPr lang="en-US" dirty="0">
                <a:latin typeface="Verdana" pitchFamily="34" charset="0"/>
              </a:rPr>
              <a:t>void main()</a:t>
            </a:r>
          </a:p>
          <a:p>
            <a:r>
              <a:rPr lang="he-IL" dirty="0">
                <a:latin typeface="Verdana" pitchFamily="34" charset="0"/>
              </a:rPr>
              <a:t>}</a:t>
            </a:r>
          </a:p>
          <a:p>
            <a:pPr defTabSz="531813"/>
            <a:r>
              <a:rPr lang="en-US" dirty="0">
                <a:latin typeface="Verdana" pitchFamily="34" charset="0"/>
              </a:rPr>
              <a:t>	</a:t>
            </a:r>
            <a:r>
              <a:rPr lang="en-US" dirty="0" err="1">
                <a:latin typeface="Verdana" pitchFamily="34" charset="0"/>
              </a:rPr>
              <a:t>int</a:t>
            </a:r>
            <a:r>
              <a:rPr lang="en-US" dirty="0">
                <a:latin typeface="Verdana" pitchFamily="34" charset="0"/>
              </a:rPr>
              <a:t> n, space;</a:t>
            </a:r>
          </a:p>
          <a:p>
            <a:pPr defTabSz="531813"/>
            <a:endParaRPr lang="he-IL" dirty="0">
              <a:latin typeface="Verdana" pitchFamily="34" charset="0"/>
            </a:endParaRP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("Please enter a number and number of spaces: ");</a:t>
            </a:r>
          </a:p>
          <a:p>
            <a:pPr defTabSz="531813"/>
            <a:r>
              <a:rPr lang="it-IT" dirty="0">
                <a:latin typeface="Verdana" pitchFamily="34" charset="0"/>
              </a:rPr>
              <a:t>	scanf("%d %d", &amp;n, &amp;space);</a:t>
            </a: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("The number is: |%d|\n", n);</a:t>
            </a: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("The number is: |%</a:t>
            </a:r>
            <a:r>
              <a:rPr lang="en-US" b="1" dirty="0">
                <a:solidFill>
                  <a:srgbClr val="FF0000"/>
                </a:solidFill>
                <a:latin typeface="Verdana" pitchFamily="34" charset="0"/>
              </a:rPr>
              <a:t>*</a:t>
            </a:r>
            <a:r>
              <a:rPr lang="en-US" dirty="0">
                <a:latin typeface="Verdana" pitchFamily="34" charset="0"/>
              </a:rPr>
              <a:t>d|\n", </a:t>
            </a:r>
            <a:r>
              <a:rPr lang="en-US" b="1" dirty="0">
                <a:solidFill>
                  <a:srgbClr val="FF0000"/>
                </a:solidFill>
                <a:latin typeface="Verdana" pitchFamily="34" charset="0"/>
              </a:rPr>
              <a:t>space</a:t>
            </a:r>
            <a:r>
              <a:rPr lang="en-US" dirty="0">
                <a:latin typeface="Verdana" pitchFamily="34" charset="0"/>
              </a:rPr>
              <a:t>, n);</a:t>
            </a:r>
          </a:p>
          <a:p>
            <a:pPr defTabSz="531813"/>
            <a:r>
              <a:rPr lang="en-US" dirty="0">
                <a:latin typeface="Verdana" pitchFamily="34" charset="0"/>
              </a:rPr>
              <a:t>	</a:t>
            </a:r>
            <a:r>
              <a:rPr lang="en-US" dirty="0" err="1">
                <a:latin typeface="Verdana" pitchFamily="34" charset="0"/>
              </a:rPr>
              <a:t>printf</a:t>
            </a:r>
            <a:r>
              <a:rPr lang="en-US" dirty="0">
                <a:latin typeface="Verdana" pitchFamily="34" charset="0"/>
              </a:rPr>
              <a:t>("The number is: |%-</a:t>
            </a:r>
            <a:r>
              <a:rPr lang="en-US" b="1" dirty="0">
                <a:solidFill>
                  <a:srgbClr val="FF0000"/>
                </a:solidFill>
                <a:latin typeface="Verdana" pitchFamily="34" charset="0"/>
              </a:rPr>
              <a:t>*</a:t>
            </a:r>
            <a:r>
              <a:rPr lang="en-US" dirty="0">
                <a:latin typeface="Verdana" pitchFamily="34" charset="0"/>
              </a:rPr>
              <a:t>d|\n", </a:t>
            </a:r>
            <a:r>
              <a:rPr lang="en-US" b="1" dirty="0">
                <a:solidFill>
                  <a:srgbClr val="FF0000"/>
                </a:solidFill>
                <a:latin typeface="Verdana" pitchFamily="34" charset="0"/>
              </a:rPr>
              <a:t>space</a:t>
            </a:r>
            <a:r>
              <a:rPr lang="en-US" dirty="0">
                <a:latin typeface="Verdana" pitchFamily="34" charset="0"/>
              </a:rPr>
              <a:t>, n);</a:t>
            </a:r>
          </a:p>
          <a:p>
            <a:r>
              <a:rPr lang="en-US" dirty="0">
                <a:latin typeface="Verdana" pitchFamily="34" charset="0"/>
              </a:rPr>
              <a:t>}</a:t>
            </a:r>
            <a:endParaRPr lang="he-IL" dirty="0">
              <a:latin typeface="Verdana"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90940" y="5733256"/>
            <a:ext cx="7925476" cy="100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box(in)">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ox(i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ox(in)">
                                      <p:cBhvr>
                                        <p:cTn id="17"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r>
              <a:rPr lang="he-IL" smtClean="0"/>
              <a:t>הדפסת 0 מוביל</a:t>
            </a:r>
          </a:p>
        </p:txBody>
      </p:sp>
      <p:sp>
        <p:nvSpPr>
          <p:cNvPr id="15362" name="Content Placeholder 2"/>
          <p:cNvSpPr>
            <a:spLocks noGrp="1"/>
          </p:cNvSpPr>
          <p:nvPr>
            <p:ph sz="quarter" idx="1"/>
          </p:nvPr>
        </p:nvSpPr>
        <p:spPr/>
        <p:txBody>
          <a:bodyPr/>
          <a:lstStyle/>
          <a:p>
            <a:r>
              <a:rPr lang="he-IL" dirty="0" smtClean="0"/>
              <a:t>ניתן להדפיס נתונים עם הדפסת 0 מוביל</a:t>
            </a:r>
          </a:p>
          <a:p>
            <a:pPr lvl="1"/>
            <a:r>
              <a:rPr lang="he-IL" dirty="0" smtClean="0"/>
              <a:t>נוסיף 0 לאחר ה- %</a:t>
            </a:r>
          </a:p>
          <a:p>
            <a:r>
              <a:rPr lang="he-IL" dirty="0" smtClean="0"/>
              <a:t>למשל לצורך הדפסת ת.ז. תמיד עם  9 ספרות</a:t>
            </a:r>
          </a:p>
          <a:p>
            <a:endParaRPr lang="he-IL" dirty="0" smtClean="0"/>
          </a:p>
        </p:txBody>
      </p:sp>
      <p:sp>
        <p:nvSpPr>
          <p:cNvPr id="15366" name="TextBox 6"/>
          <p:cNvSpPr txBox="1">
            <a:spLocks noChangeArrowheads="1"/>
          </p:cNvSpPr>
          <p:nvPr/>
        </p:nvSpPr>
        <p:spPr bwMode="auto">
          <a:xfrm>
            <a:off x="228600" y="2560935"/>
            <a:ext cx="5257800" cy="2308225"/>
          </a:xfrm>
          <a:prstGeom prst="rect">
            <a:avLst/>
          </a:prstGeom>
          <a:noFill/>
          <a:ln w="9525">
            <a:noFill/>
            <a:miter lim="800000"/>
            <a:headEnd/>
            <a:tailEnd/>
          </a:ln>
        </p:spPr>
        <p:txBody>
          <a:bodyPr>
            <a:spAutoFit/>
          </a:bodyPr>
          <a:lstStyle/>
          <a:p>
            <a:r>
              <a:rPr lang="en-US" dirty="0">
                <a:latin typeface="Verdana" pitchFamily="34" charset="0"/>
              </a:rPr>
              <a:t>void main()</a:t>
            </a:r>
          </a:p>
          <a:p>
            <a:r>
              <a:rPr lang="he-IL" dirty="0">
                <a:latin typeface="Verdana" pitchFamily="34" charset="0"/>
              </a:rPr>
              <a:t>}</a:t>
            </a:r>
          </a:p>
          <a:p>
            <a:pPr defTabSz="450850"/>
            <a:r>
              <a:rPr lang="en-US" dirty="0">
                <a:latin typeface="Verdana" pitchFamily="34" charset="0"/>
              </a:rPr>
              <a:t>	</a:t>
            </a:r>
            <a:r>
              <a:rPr lang="en-US" dirty="0" err="1">
                <a:latin typeface="Verdana" pitchFamily="34" charset="0"/>
              </a:rPr>
              <a:t>int</a:t>
            </a:r>
            <a:r>
              <a:rPr lang="en-US" dirty="0">
                <a:latin typeface="Verdana" pitchFamily="34" charset="0"/>
              </a:rPr>
              <a:t> id;</a:t>
            </a:r>
          </a:p>
          <a:p>
            <a:pPr defTabSz="450850"/>
            <a:endParaRPr lang="he-IL" dirty="0">
              <a:latin typeface="Verdana" pitchFamily="34" charset="0"/>
            </a:endParaRPr>
          </a:p>
          <a:p>
            <a:pPr defTabSz="450850"/>
            <a:r>
              <a:rPr lang="en-US" dirty="0">
                <a:latin typeface="Verdana" pitchFamily="34" charset="0"/>
              </a:rPr>
              <a:t>	</a:t>
            </a:r>
            <a:r>
              <a:rPr lang="en-US" dirty="0" err="1">
                <a:latin typeface="Verdana" pitchFamily="34" charset="0"/>
              </a:rPr>
              <a:t>printf</a:t>
            </a:r>
            <a:r>
              <a:rPr lang="en-US" dirty="0">
                <a:latin typeface="Verdana" pitchFamily="34" charset="0"/>
              </a:rPr>
              <a:t>("Please enter your id: ");</a:t>
            </a:r>
          </a:p>
          <a:p>
            <a:pPr defTabSz="450850"/>
            <a:r>
              <a:rPr lang="en-US" dirty="0">
                <a:latin typeface="Verdana" pitchFamily="34" charset="0"/>
              </a:rPr>
              <a:t>	</a:t>
            </a:r>
            <a:r>
              <a:rPr lang="en-US" dirty="0" err="1">
                <a:latin typeface="Verdana" pitchFamily="34" charset="0"/>
              </a:rPr>
              <a:t>scanf</a:t>
            </a:r>
            <a:r>
              <a:rPr lang="en-US" dirty="0">
                <a:latin typeface="Verdana" pitchFamily="34" charset="0"/>
              </a:rPr>
              <a:t>("%d", &amp;id);</a:t>
            </a:r>
          </a:p>
          <a:p>
            <a:pPr defTabSz="450850"/>
            <a:r>
              <a:rPr lang="en-US" dirty="0">
                <a:latin typeface="Verdana" pitchFamily="34" charset="0"/>
              </a:rPr>
              <a:t>	</a:t>
            </a:r>
            <a:r>
              <a:rPr lang="en-US" dirty="0" err="1">
                <a:latin typeface="Verdana" pitchFamily="34" charset="0"/>
              </a:rPr>
              <a:t>printf</a:t>
            </a:r>
            <a:r>
              <a:rPr lang="en-US" dirty="0">
                <a:latin typeface="Verdana" pitchFamily="34" charset="0"/>
              </a:rPr>
              <a:t>("Your id is %09d\n", id);</a:t>
            </a:r>
          </a:p>
          <a:p>
            <a:r>
              <a:rPr lang="he-IL" dirty="0">
                <a:latin typeface="Verdana" pitchFamily="34" charset="0"/>
              </a:rPr>
              <a:t>{</a:t>
            </a:r>
          </a:p>
        </p:txBody>
      </p:sp>
      <p:pic>
        <p:nvPicPr>
          <p:cNvPr id="15367" name="Picture 2"/>
          <p:cNvPicPr>
            <a:picLocks noChangeAspect="1" noChangeArrowheads="1"/>
          </p:cNvPicPr>
          <p:nvPr/>
        </p:nvPicPr>
        <p:blipFill>
          <a:blip r:embed="rId2" cstate="print"/>
          <a:srcRect/>
          <a:stretch>
            <a:fillRect/>
          </a:stretch>
        </p:blipFill>
        <p:spPr bwMode="auto">
          <a:xfrm>
            <a:off x="3276600" y="4660552"/>
            <a:ext cx="5043488" cy="928688"/>
          </a:xfrm>
          <a:prstGeom prst="rect">
            <a:avLst/>
          </a:prstGeom>
          <a:noFill/>
          <a:ln w="9525">
            <a:noFill/>
            <a:miter lim="800000"/>
            <a:headEnd/>
            <a:tailEnd/>
          </a:ln>
        </p:spPr>
      </p:pic>
      <p:pic>
        <p:nvPicPr>
          <p:cNvPr id="15368" name="Picture 3"/>
          <p:cNvPicPr>
            <a:picLocks noChangeAspect="1" noChangeArrowheads="1"/>
          </p:cNvPicPr>
          <p:nvPr/>
        </p:nvPicPr>
        <p:blipFill>
          <a:blip r:embed="rId3" cstate="print"/>
          <a:srcRect/>
          <a:stretch>
            <a:fillRect/>
          </a:stretch>
        </p:blipFill>
        <p:spPr bwMode="auto">
          <a:xfrm>
            <a:off x="1905000" y="5638800"/>
            <a:ext cx="4859338"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ox(in)">
                                      <p:cBhvr>
                                        <p:cTn id="7" dur="500"/>
                                        <p:tgtEl>
                                          <p:spTgt spid="153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ox(in)">
                                      <p:cBhvr>
                                        <p:cTn id="12" dur="500"/>
                                        <p:tgtEl>
                                          <p:spTgt spid="15367"/>
                                        </p:tgtEl>
                                      </p:cBhvr>
                                    </p:animEffect>
                                  </p:childTnLst>
                                </p:cTn>
                              </p:par>
                              <p:par>
                                <p:cTn id="13" presetID="4" presetClass="entr" presetSubtype="16" fill="hold" nodeType="with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box(in)">
                                      <p:cBhvr>
                                        <p:cTn id="15"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dirty="0" smtClean="0"/>
              <a:t>הגבלת כמות התווים הנכנסים לתוך משתנה</a:t>
            </a:r>
            <a:endParaRPr lang="en-US" dirty="0"/>
          </a:p>
        </p:txBody>
      </p:sp>
      <p:sp>
        <p:nvSpPr>
          <p:cNvPr id="16387" name="Content Placeholder 2"/>
          <p:cNvSpPr>
            <a:spLocks noGrp="1"/>
          </p:cNvSpPr>
          <p:nvPr>
            <p:ph sz="quarter" idx="1"/>
          </p:nvPr>
        </p:nvSpPr>
        <p:spPr/>
        <p:txBody>
          <a:bodyPr/>
          <a:lstStyle/>
          <a:p>
            <a:r>
              <a:rPr lang="he-IL" dirty="0" smtClean="0"/>
              <a:t>ניתן להגביל את כמות התווים הנקלטים לתוך משתנה</a:t>
            </a:r>
          </a:p>
          <a:p>
            <a:pPr lvl="1"/>
            <a:r>
              <a:rPr lang="he-IL" dirty="0" smtClean="0"/>
              <a:t>בפקודת ה- </a:t>
            </a:r>
            <a:r>
              <a:rPr lang="en-US" dirty="0" err="1" smtClean="0"/>
              <a:t>scanf</a:t>
            </a:r>
            <a:r>
              <a:rPr lang="he-IL" dirty="0" smtClean="0"/>
              <a:t> לאחר ה- % נגביל את כמות התווים</a:t>
            </a:r>
          </a:p>
          <a:p>
            <a:pPr lvl="1"/>
            <a:r>
              <a:rPr lang="he-IL" dirty="0" smtClean="0"/>
              <a:t>למשל: קליטת מספר קטן מ- 1000</a:t>
            </a:r>
          </a:p>
        </p:txBody>
      </p:sp>
      <p:sp>
        <p:nvSpPr>
          <p:cNvPr id="16390" name="TextBox 7"/>
          <p:cNvSpPr txBox="1">
            <a:spLocks noChangeArrowheads="1"/>
          </p:cNvSpPr>
          <p:nvPr/>
        </p:nvSpPr>
        <p:spPr bwMode="auto">
          <a:xfrm>
            <a:off x="76200" y="1524000"/>
            <a:ext cx="7086600" cy="2308225"/>
          </a:xfrm>
          <a:prstGeom prst="rect">
            <a:avLst/>
          </a:prstGeom>
          <a:noFill/>
          <a:ln w="9525">
            <a:noFill/>
            <a:miter lim="800000"/>
            <a:headEnd/>
            <a:tailEnd/>
          </a:ln>
        </p:spPr>
        <p:txBody>
          <a:bodyPr>
            <a:spAutoFit/>
          </a:bodyPr>
          <a:lstStyle/>
          <a:p>
            <a:r>
              <a:rPr lang="en-US" dirty="0">
                <a:latin typeface="Verdana" pitchFamily="34" charset="0"/>
              </a:rPr>
              <a:t>void main()</a:t>
            </a:r>
          </a:p>
          <a:p>
            <a:r>
              <a:rPr lang="en-US" dirty="0">
                <a:latin typeface="Verdana" pitchFamily="34" charset="0"/>
              </a:rPr>
              <a:t>{</a:t>
            </a:r>
            <a:endParaRPr lang="he-IL" dirty="0">
              <a:latin typeface="Verdana" pitchFamily="34" charset="0"/>
            </a:endParaRPr>
          </a:p>
          <a:p>
            <a:pPr defTabSz="450850"/>
            <a:r>
              <a:rPr lang="en-US" dirty="0">
                <a:latin typeface="Verdana" pitchFamily="34" charset="0"/>
              </a:rPr>
              <a:t>	</a:t>
            </a:r>
            <a:r>
              <a:rPr lang="en-US" dirty="0" err="1">
                <a:latin typeface="Verdana" pitchFamily="34" charset="0"/>
              </a:rPr>
              <a:t>int</a:t>
            </a:r>
            <a:r>
              <a:rPr lang="en-US" dirty="0">
                <a:latin typeface="Verdana" pitchFamily="34" charset="0"/>
              </a:rPr>
              <a:t> num;</a:t>
            </a:r>
          </a:p>
          <a:p>
            <a:pPr defTabSz="450850"/>
            <a:endParaRPr lang="he-IL" dirty="0">
              <a:latin typeface="Verdana" pitchFamily="34" charset="0"/>
            </a:endParaRPr>
          </a:p>
          <a:p>
            <a:pPr defTabSz="450850"/>
            <a:r>
              <a:rPr lang="en-US" dirty="0">
                <a:latin typeface="Verdana" pitchFamily="34" charset="0"/>
              </a:rPr>
              <a:t>	</a:t>
            </a:r>
            <a:r>
              <a:rPr lang="en-US" dirty="0" err="1">
                <a:latin typeface="Verdana" pitchFamily="34" charset="0"/>
              </a:rPr>
              <a:t>printf</a:t>
            </a:r>
            <a:r>
              <a:rPr lang="en-US" dirty="0">
                <a:latin typeface="Verdana" pitchFamily="34" charset="0"/>
              </a:rPr>
              <a:t>("Please enter a number less than 1000: ");</a:t>
            </a:r>
          </a:p>
          <a:p>
            <a:pPr defTabSz="450850"/>
            <a:r>
              <a:rPr lang="en-US" dirty="0">
                <a:latin typeface="Verdana" pitchFamily="34" charset="0"/>
              </a:rPr>
              <a:t>	</a:t>
            </a:r>
            <a:r>
              <a:rPr lang="en-US" dirty="0" err="1">
                <a:latin typeface="Verdana" pitchFamily="34" charset="0"/>
              </a:rPr>
              <a:t>scanf</a:t>
            </a:r>
            <a:r>
              <a:rPr lang="en-US" dirty="0">
                <a:latin typeface="Verdana" pitchFamily="34" charset="0"/>
              </a:rPr>
              <a:t>("%3d", &amp;num);</a:t>
            </a:r>
          </a:p>
          <a:p>
            <a:pPr defTabSz="450850"/>
            <a:r>
              <a:rPr lang="en-US" dirty="0">
                <a:latin typeface="Verdana" pitchFamily="34" charset="0"/>
              </a:rPr>
              <a:t>	</a:t>
            </a:r>
            <a:r>
              <a:rPr lang="en-US" dirty="0" err="1">
                <a:latin typeface="Verdana" pitchFamily="34" charset="0"/>
              </a:rPr>
              <a:t>printf</a:t>
            </a:r>
            <a:r>
              <a:rPr lang="en-US" dirty="0">
                <a:latin typeface="Verdana" pitchFamily="34" charset="0"/>
              </a:rPr>
              <a:t>("The number is %d\n", num);</a:t>
            </a:r>
          </a:p>
          <a:p>
            <a:r>
              <a:rPr lang="he-IL" dirty="0">
                <a:latin typeface="Verdana" pitchFamily="34" charset="0"/>
              </a:rPr>
              <a:t>{</a:t>
            </a:r>
          </a:p>
        </p:txBody>
      </p:sp>
      <p:pic>
        <p:nvPicPr>
          <p:cNvPr id="16391" name="Picture 4"/>
          <p:cNvPicPr>
            <a:picLocks noChangeAspect="1" noChangeArrowheads="1"/>
          </p:cNvPicPr>
          <p:nvPr/>
        </p:nvPicPr>
        <p:blipFill>
          <a:blip r:embed="rId2" cstate="print"/>
          <a:srcRect/>
          <a:stretch>
            <a:fillRect/>
          </a:stretch>
        </p:blipFill>
        <p:spPr bwMode="auto">
          <a:xfrm>
            <a:off x="0" y="3886200"/>
            <a:ext cx="5470525" cy="898525"/>
          </a:xfrm>
          <a:prstGeom prst="rect">
            <a:avLst/>
          </a:prstGeom>
          <a:noFill/>
          <a:ln w="9525">
            <a:noFill/>
            <a:miter lim="800000"/>
            <a:headEnd/>
            <a:tailEnd/>
          </a:ln>
        </p:spPr>
      </p:pic>
      <p:pic>
        <p:nvPicPr>
          <p:cNvPr id="16392" name="Picture 5"/>
          <p:cNvPicPr>
            <a:picLocks noChangeAspect="1" noChangeArrowheads="1"/>
          </p:cNvPicPr>
          <p:nvPr/>
        </p:nvPicPr>
        <p:blipFill>
          <a:blip r:embed="rId3" cstate="print"/>
          <a:srcRect/>
          <a:stretch>
            <a:fillRect/>
          </a:stretch>
        </p:blipFill>
        <p:spPr bwMode="auto">
          <a:xfrm>
            <a:off x="0" y="4910138"/>
            <a:ext cx="5653088" cy="881062"/>
          </a:xfrm>
          <a:prstGeom prst="rect">
            <a:avLst/>
          </a:prstGeom>
          <a:noFill/>
          <a:ln w="9525">
            <a:noFill/>
            <a:miter lim="800000"/>
            <a:headEnd/>
            <a:tailEnd/>
          </a:ln>
        </p:spPr>
      </p:pic>
      <p:pic>
        <p:nvPicPr>
          <p:cNvPr id="16393" name="Picture 6"/>
          <p:cNvPicPr>
            <a:picLocks noChangeAspect="1" noChangeArrowheads="1"/>
          </p:cNvPicPr>
          <p:nvPr/>
        </p:nvPicPr>
        <p:blipFill>
          <a:blip r:embed="rId4" cstate="print"/>
          <a:srcRect/>
          <a:stretch>
            <a:fillRect/>
          </a:stretch>
        </p:blipFill>
        <p:spPr bwMode="auto">
          <a:xfrm>
            <a:off x="76200" y="5867400"/>
            <a:ext cx="5735638"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ox(in)">
                                      <p:cBhvr>
                                        <p:cTn id="7" dur="500"/>
                                        <p:tgtEl>
                                          <p:spTgt spid="1639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transition="in" filter="box(in)">
                                      <p:cBhvr>
                                        <p:cTn id="12" dur="500"/>
                                        <p:tgtEl>
                                          <p:spTgt spid="16391"/>
                                        </p:tgtEl>
                                      </p:cBhvr>
                                    </p:animEffect>
                                  </p:childTnLst>
                                </p:cTn>
                              </p:par>
                              <p:par>
                                <p:cTn id="13" presetID="4" presetClass="entr" presetSubtype="16" fill="hold" nodeType="withEffect">
                                  <p:stCondLst>
                                    <p:cond delay="0"/>
                                  </p:stCondLst>
                                  <p:childTnLst>
                                    <p:set>
                                      <p:cBhvr>
                                        <p:cTn id="14" dur="1" fill="hold">
                                          <p:stCondLst>
                                            <p:cond delay="0"/>
                                          </p:stCondLst>
                                        </p:cTn>
                                        <p:tgtEl>
                                          <p:spTgt spid="16392"/>
                                        </p:tgtEl>
                                        <p:attrNameLst>
                                          <p:attrName>style.visibility</p:attrName>
                                        </p:attrNameLst>
                                      </p:cBhvr>
                                      <p:to>
                                        <p:strVal val="visible"/>
                                      </p:to>
                                    </p:set>
                                    <p:animEffect transition="in" filter="box(in)">
                                      <p:cBhvr>
                                        <p:cTn id="15" dur="500"/>
                                        <p:tgtEl>
                                          <p:spTgt spid="16392"/>
                                        </p:tgtEl>
                                      </p:cBhvr>
                                    </p:animEffect>
                                  </p:childTnLst>
                                </p:cTn>
                              </p:par>
                              <p:par>
                                <p:cTn id="16" presetID="4" presetClass="entr" presetSubtype="16" fill="hold" nodeType="withEffect">
                                  <p:stCondLst>
                                    <p:cond delay="0"/>
                                  </p:stCondLst>
                                  <p:childTnLst>
                                    <p:set>
                                      <p:cBhvr>
                                        <p:cTn id="17" dur="1" fill="hold">
                                          <p:stCondLst>
                                            <p:cond delay="0"/>
                                          </p:stCondLst>
                                        </p:cTn>
                                        <p:tgtEl>
                                          <p:spTgt spid="16393"/>
                                        </p:tgtEl>
                                        <p:attrNameLst>
                                          <p:attrName>style.visibility</p:attrName>
                                        </p:attrNameLst>
                                      </p:cBhvr>
                                      <p:to>
                                        <p:strVal val="visible"/>
                                      </p:to>
                                    </p:set>
                                    <p:animEffect transition="in" filter="box(in)">
                                      <p:cBhvr>
                                        <p:cTn id="18"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he-IL" smtClean="0"/>
              <a:t>קליטת נתונים תוך הפרדתם</a:t>
            </a:r>
          </a:p>
        </p:txBody>
      </p:sp>
      <p:sp>
        <p:nvSpPr>
          <p:cNvPr id="17411" name="Content Placeholder 2"/>
          <p:cNvSpPr>
            <a:spLocks noGrp="1"/>
          </p:cNvSpPr>
          <p:nvPr>
            <p:ph sz="quarter" idx="1"/>
          </p:nvPr>
        </p:nvSpPr>
        <p:spPr/>
        <p:txBody>
          <a:bodyPr/>
          <a:lstStyle/>
          <a:p>
            <a:r>
              <a:rPr lang="he-IL" dirty="0" smtClean="0"/>
              <a:t>ניתן לקלוט מהמשתמש ערך (</a:t>
            </a:r>
            <a:r>
              <a:rPr lang="he-IL" u="sng" dirty="0" smtClean="0"/>
              <a:t>בד"כ מספר או מחרוזת</a:t>
            </a:r>
            <a:r>
              <a:rPr lang="he-IL" dirty="0" smtClean="0"/>
              <a:t>) ובפועל לקלוט את הערך ליותר ממשתנה אחד</a:t>
            </a:r>
          </a:p>
        </p:txBody>
      </p:sp>
      <p:sp>
        <p:nvSpPr>
          <p:cNvPr id="17414" name="TextBox 5"/>
          <p:cNvSpPr txBox="1">
            <a:spLocks noChangeArrowheads="1"/>
          </p:cNvSpPr>
          <p:nvPr/>
        </p:nvSpPr>
        <p:spPr bwMode="auto">
          <a:xfrm>
            <a:off x="35496" y="2590800"/>
            <a:ext cx="9290992" cy="2308225"/>
          </a:xfrm>
          <a:prstGeom prst="rect">
            <a:avLst/>
          </a:prstGeom>
          <a:noFill/>
          <a:ln w="9525">
            <a:noFill/>
            <a:miter lim="800000"/>
            <a:headEnd/>
            <a:tailEnd/>
          </a:ln>
        </p:spPr>
        <p:txBody>
          <a:bodyPr wrap="square">
            <a:spAutoFit/>
          </a:bodyPr>
          <a:lstStyle/>
          <a:p>
            <a:r>
              <a:rPr lang="en-US" dirty="0">
                <a:latin typeface="Verdana" pitchFamily="34" charset="0"/>
              </a:rPr>
              <a:t>void main()</a:t>
            </a:r>
          </a:p>
          <a:p>
            <a:r>
              <a:rPr lang="he-IL" dirty="0">
                <a:latin typeface="Verdana" pitchFamily="34" charset="0"/>
              </a:rPr>
              <a:t>}</a:t>
            </a:r>
          </a:p>
          <a:p>
            <a:pPr defTabSz="627063"/>
            <a:r>
              <a:rPr lang="en-US" dirty="0">
                <a:latin typeface="Verdana" pitchFamily="34" charset="0"/>
              </a:rPr>
              <a:t>	</a:t>
            </a:r>
            <a:r>
              <a:rPr lang="en-US" dirty="0" err="1">
                <a:latin typeface="Verdana" pitchFamily="34" charset="0"/>
              </a:rPr>
              <a:t>int</a:t>
            </a:r>
            <a:r>
              <a:rPr lang="en-US" dirty="0">
                <a:latin typeface="Verdana" pitchFamily="34" charset="0"/>
              </a:rPr>
              <a:t> departmentId, </a:t>
            </a:r>
            <a:r>
              <a:rPr lang="en-US" dirty="0" err="1">
                <a:latin typeface="Verdana" pitchFamily="34" charset="0"/>
              </a:rPr>
              <a:t>innerCourseId</a:t>
            </a:r>
            <a:r>
              <a:rPr lang="en-US" dirty="0">
                <a:latin typeface="Verdana" pitchFamily="34" charset="0"/>
              </a:rPr>
              <a:t>;</a:t>
            </a:r>
          </a:p>
          <a:p>
            <a:pPr defTabSz="627063"/>
            <a:endParaRPr lang="he-IL" dirty="0">
              <a:latin typeface="Verdana" pitchFamily="34" charset="0"/>
            </a:endParaRPr>
          </a:p>
          <a:p>
            <a:pPr defTabSz="627063"/>
            <a:r>
              <a:rPr lang="en-US" dirty="0">
                <a:latin typeface="Verdana" pitchFamily="34" charset="0"/>
              </a:rPr>
              <a:t>	</a:t>
            </a:r>
            <a:r>
              <a:rPr lang="en-US" dirty="0" err="1">
                <a:latin typeface="Verdana" pitchFamily="34" charset="0"/>
              </a:rPr>
              <a:t>printf</a:t>
            </a:r>
            <a:r>
              <a:rPr lang="en-US" dirty="0">
                <a:latin typeface="Verdana" pitchFamily="34" charset="0"/>
              </a:rPr>
              <a:t>("Please enter a 5 digits course code: ");</a:t>
            </a:r>
          </a:p>
          <a:p>
            <a:pPr defTabSz="627063"/>
            <a:r>
              <a:rPr lang="en-US" dirty="0">
                <a:latin typeface="Verdana" pitchFamily="34" charset="0"/>
              </a:rPr>
              <a:t>	</a:t>
            </a:r>
            <a:r>
              <a:rPr lang="en-US" dirty="0" err="1">
                <a:latin typeface="Verdana" pitchFamily="34" charset="0"/>
              </a:rPr>
              <a:t>scanf</a:t>
            </a:r>
            <a:r>
              <a:rPr lang="en-US" dirty="0">
                <a:latin typeface="Verdana" pitchFamily="34" charset="0"/>
              </a:rPr>
              <a:t>("%2d%3d", &amp;departmentId, &amp;</a:t>
            </a:r>
            <a:r>
              <a:rPr lang="en-US" dirty="0" err="1">
                <a:latin typeface="Verdana" pitchFamily="34" charset="0"/>
              </a:rPr>
              <a:t>innerCourseId</a:t>
            </a:r>
            <a:r>
              <a:rPr lang="en-US" dirty="0">
                <a:latin typeface="Verdana" pitchFamily="34" charset="0"/>
              </a:rPr>
              <a:t>);</a:t>
            </a:r>
          </a:p>
          <a:p>
            <a:pPr defTabSz="627063"/>
            <a:r>
              <a:rPr lang="en-US" dirty="0">
                <a:latin typeface="Verdana" pitchFamily="34" charset="0"/>
              </a:rPr>
              <a:t>	</a:t>
            </a:r>
            <a:r>
              <a:rPr lang="en-US" dirty="0" err="1">
                <a:latin typeface="Verdana" pitchFamily="34" charset="0"/>
              </a:rPr>
              <a:t>printf</a:t>
            </a:r>
            <a:r>
              <a:rPr lang="en-US" dirty="0">
                <a:latin typeface="Verdana" pitchFamily="34" charset="0"/>
              </a:rPr>
              <a:t>("Department: %d Course: %d\n", departmentId, </a:t>
            </a:r>
            <a:r>
              <a:rPr lang="en-US" dirty="0" err="1">
                <a:latin typeface="Verdana" pitchFamily="34" charset="0"/>
              </a:rPr>
              <a:t>innerCourseId</a:t>
            </a:r>
            <a:r>
              <a:rPr lang="en-US" dirty="0">
                <a:latin typeface="Verdana" pitchFamily="34" charset="0"/>
              </a:rPr>
              <a:t>);</a:t>
            </a:r>
          </a:p>
          <a:p>
            <a:r>
              <a:rPr lang="en-US" dirty="0">
                <a:latin typeface="Verdana" pitchFamily="34" charset="0"/>
              </a:rPr>
              <a:t>}</a:t>
            </a:r>
            <a:endParaRPr lang="he-IL" dirty="0">
              <a:latin typeface="Verdana" pitchFamily="34" charset="0"/>
            </a:endParaRPr>
          </a:p>
        </p:txBody>
      </p:sp>
      <p:pic>
        <p:nvPicPr>
          <p:cNvPr id="17415" name="Picture 2"/>
          <p:cNvPicPr>
            <a:picLocks noChangeAspect="1" noChangeArrowheads="1"/>
          </p:cNvPicPr>
          <p:nvPr/>
        </p:nvPicPr>
        <p:blipFill>
          <a:blip r:embed="rId2" cstate="print"/>
          <a:srcRect/>
          <a:stretch>
            <a:fillRect/>
          </a:stretch>
        </p:blipFill>
        <p:spPr bwMode="auto">
          <a:xfrm>
            <a:off x="611560" y="5105400"/>
            <a:ext cx="7493000" cy="1085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ox(in)">
                                      <p:cBhvr>
                                        <p:cTn id="7" dur="500"/>
                                        <p:tgtEl>
                                          <p:spTgt spid="17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box(in)">
                                      <p:cBhvr>
                                        <p:cTn id="12"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539552" y="3403079"/>
            <a:ext cx="3890310" cy="1754113"/>
          </a:xfrm>
          <a:prstGeom prst="rect">
            <a:avLst/>
          </a:prstGeom>
          <a:noFill/>
          <a:ln w="9525">
            <a:solidFill>
              <a:srgbClr val="002060"/>
            </a:solid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932040" y="3429000"/>
            <a:ext cx="3421388" cy="2257769"/>
          </a:xfrm>
          <a:prstGeom prst="rect">
            <a:avLst/>
          </a:prstGeom>
          <a:noFill/>
          <a:ln w="9525">
            <a:solidFill>
              <a:srgbClr val="002060"/>
            </a:solidFill>
            <a:miter lim="800000"/>
            <a:headEnd/>
            <a:tailEnd/>
          </a:ln>
        </p:spPr>
      </p:pic>
      <p:sp>
        <p:nvSpPr>
          <p:cNvPr id="2" name="Title 1"/>
          <p:cNvSpPr>
            <a:spLocks noGrp="1"/>
          </p:cNvSpPr>
          <p:nvPr>
            <p:ph type="title"/>
          </p:nvPr>
        </p:nvSpPr>
        <p:spPr/>
        <p:txBody>
          <a:bodyPr/>
          <a:lstStyle/>
          <a:p>
            <a:r>
              <a:rPr lang="he-IL" dirty="0" smtClean="0"/>
              <a:t>הגדרת משתנים בתוכנית</a:t>
            </a:r>
            <a:endParaRPr lang="en-US" dirty="0"/>
          </a:p>
        </p:txBody>
      </p:sp>
      <p:sp>
        <p:nvSpPr>
          <p:cNvPr id="5" name="Rectangular Callout 4"/>
          <p:cNvSpPr/>
          <p:nvPr/>
        </p:nvSpPr>
        <p:spPr>
          <a:xfrm>
            <a:off x="4535996" y="2132856"/>
            <a:ext cx="3672408" cy="720080"/>
          </a:xfrm>
          <a:prstGeom prst="wedgeRectCallout">
            <a:avLst>
              <a:gd name="adj1" fmla="val -119272"/>
              <a:gd name="adj2" fmla="val 203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u="sng" dirty="0" smtClean="0"/>
              <a:t>שגיאת קומפילציה</a:t>
            </a:r>
            <a:r>
              <a:rPr lang="he-IL" b="1" dirty="0" smtClean="0"/>
              <a:t>: המשתנים חייבים להיות מוגדרים בתחילת </a:t>
            </a:r>
            <a:r>
              <a:rPr lang="he-IL" b="1" dirty="0" smtClean="0">
                <a:solidFill>
                  <a:schemeClr val="tx1"/>
                </a:solidFill>
              </a:rPr>
              <a:t>הבלוק!</a:t>
            </a:r>
            <a:endParaRPr lang="en-US" b="1" dirty="0">
              <a:solidFill>
                <a:schemeClr val="tx1"/>
              </a:solidFill>
            </a:endParaRPr>
          </a:p>
        </p:txBody>
      </p:sp>
      <p:cxnSp>
        <p:nvCxnSpPr>
          <p:cNvPr id="12" name="Straight Connector 11"/>
          <p:cNvCxnSpPr/>
          <p:nvPr/>
        </p:nvCxnSpPr>
        <p:spPr>
          <a:xfrm>
            <a:off x="1619672" y="4221088"/>
            <a:ext cx="432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92080" y="3933056"/>
            <a:ext cx="1080120" cy="36004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box(in)">
                                      <p:cBhvr>
                                        <p:cTn id="17" dur="500"/>
                                        <p:tgtEl>
                                          <p:spTgt spid="512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dirty="0" smtClean="0"/>
              <a:t>#define</a:t>
            </a:r>
          </a:p>
        </p:txBody>
      </p:sp>
      <p:sp>
        <p:nvSpPr>
          <p:cNvPr id="70660" name="Rectangle 3"/>
          <p:cNvSpPr>
            <a:spLocks noGrp="1" noChangeArrowheads="1"/>
          </p:cNvSpPr>
          <p:nvPr>
            <p:ph sz="quarter" idx="1"/>
          </p:nvPr>
        </p:nvSpPr>
        <p:spPr/>
        <p:txBody>
          <a:bodyPr>
            <a:normAutofit lnSpcReduction="10000"/>
          </a:bodyPr>
          <a:lstStyle/>
          <a:p>
            <a:pPr eaLnBrk="1" hangingPunct="1"/>
            <a:r>
              <a:rPr lang="he-IL" dirty="0" smtClean="0"/>
              <a:t>אפשר להגדיר קבוע באופן הבא:</a:t>
            </a:r>
            <a:endParaRPr lang="en-US" dirty="0" smtClean="0"/>
          </a:p>
          <a:p>
            <a:pPr algn="l" rtl="0" eaLnBrk="1" hangingPunct="1">
              <a:buFont typeface="Wingdings" pitchFamily="2" charset="2"/>
              <a:buNone/>
            </a:pPr>
            <a:r>
              <a:rPr lang="en-US" dirty="0" smtClean="0"/>
              <a:t>#define</a:t>
            </a:r>
            <a:r>
              <a:rPr lang="he-IL" dirty="0" smtClean="0"/>
              <a:t> </a:t>
            </a:r>
            <a:r>
              <a:rPr lang="en-US" dirty="0" smtClean="0"/>
              <a:t> TAXES</a:t>
            </a:r>
            <a:r>
              <a:rPr lang="he-IL" dirty="0" smtClean="0"/>
              <a:t> </a:t>
            </a:r>
            <a:r>
              <a:rPr lang="en-US" dirty="0" smtClean="0"/>
              <a:t> 0.17</a:t>
            </a:r>
          </a:p>
          <a:p>
            <a:pPr eaLnBrk="1" hangingPunct="1"/>
            <a:endParaRPr lang="he-IL" dirty="0" smtClean="0"/>
          </a:p>
          <a:p>
            <a:pPr eaLnBrk="1" hangingPunct="1"/>
            <a:r>
              <a:rPr lang="he-IL" dirty="0" smtClean="0"/>
              <a:t>את הפקודה</a:t>
            </a:r>
            <a:r>
              <a:rPr lang="en-US" dirty="0" smtClean="0"/>
              <a:t> #define </a:t>
            </a:r>
            <a:r>
              <a:rPr lang="he-IL" dirty="0" smtClean="0"/>
              <a:t>רצוי לכתוב בתחילת התוכנית, לפני הפונקציה</a:t>
            </a:r>
            <a:r>
              <a:rPr lang="en-US" dirty="0" smtClean="0"/>
              <a:t> main </a:t>
            </a:r>
            <a:r>
              <a:rPr lang="he-IL" dirty="0" smtClean="0"/>
              <a:t> </a:t>
            </a:r>
            <a:r>
              <a:rPr lang="he-IL" u="sng" dirty="0" smtClean="0"/>
              <a:t>ובכך לקבוע לערך תחום הכרה ציבורי</a:t>
            </a:r>
          </a:p>
          <a:p>
            <a:pPr eaLnBrk="1" hangingPunct="1"/>
            <a:endParaRPr lang="en-US" dirty="0" smtClean="0"/>
          </a:p>
          <a:p>
            <a:pPr eaLnBrk="1" hangingPunct="1"/>
            <a:r>
              <a:rPr lang="he-IL" dirty="0" smtClean="0"/>
              <a:t>אפשר לכתוב את הפקודה בכל מקום בתוכנית. הקבוע יהיה מוכר מאותו מקום ועד לסוף התוכנית</a:t>
            </a:r>
          </a:p>
          <a:p>
            <a:pPr eaLnBrk="1" hangingPunct="1"/>
            <a:endParaRPr lang="en-US" dirty="0" smtClean="0"/>
          </a:p>
          <a:p>
            <a:pPr eaLnBrk="1" hangingPunct="1"/>
            <a:r>
              <a:rPr lang="he-IL" dirty="0" smtClean="0"/>
              <a:t>בכל פעם שהקומפיילר יפגוש את השם </a:t>
            </a:r>
            <a:r>
              <a:rPr lang="en-US" dirty="0" smtClean="0"/>
              <a:t> TAXES)</a:t>
            </a:r>
            <a:r>
              <a:rPr lang="en-GB" dirty="0" smtClean="0"/>
              <a:t> </a:t>
            </a:r>
            <a:r>
              <a:rPr lang="he-IL" dirty="0" smtClean="0"/>
              <a:t>בדוגמא) הוא יחליפו בערך </a:t>
            </a:r>
            <a:r>
              <a:rPr lang="en-GB" dirty="0" smtClean="0"/>
              <a:t>(0.17)</a:t>
            </a:r>
          </a:p>
          <a:p>
            <a:pPr eaLnBrk="1" hangingPunct="1"/>
            <a:endParaRPr lang="en-GB" dirty="0" smtClean="0"/>
          </a:p>
        </p:txBody>
      </p:sp>
      <p:sp>
        <p:nvSpPr>
          <p:cNvPr id="68613" name="AutoShape 4"/>
          <p:cNvSpPr>
            <a:spLocks noChangeArrowheads="1"/>
          </p:cNvSpPr>
          <p:nvPr/>
        </p:nvSpPr>
        <p:spPr bwMode="auto">
          <a:xfrm>
            <a:off x="4355976" y="1772816"/>
            <a:ext cx="2808312" cy="720080"/>
          </a:xfrm>
          <a:prstGeom prst="wedgeRoundRectCallout">
            <a:avLst>
              <a:gd name="adj1" fmla="val -69936"/>
              <a:gd name="adj2" fmla="val -36085"/>
              <a:gd name="adj3" fmla="val 16667"/>
            </a:avLst>
          </a:prstGeom>
          <a:solidFill>
            <a:schemeClr val="accent1"/>
          </a:solidFill>
          <a:ln w="9525">
            <a:solidFill>
              <a:schemeClr val="tx1"/>
            </a:solidFill>
            <a:miter lim="800000"/>
            <a:headEnd/>
            <a:tailEnd/>
          </a:ln>
        </p:spPr>
        <p:txBody>
          <a:bodyPr/>
          <a:lstStyle/>
          <a:p>
            <a:pPr algn="ctr" rtl="1"/>
            <a:r>
              <a:rPr lang="he-IL" b="1" dirty="0">
                <a:solidFill>
                  <a:schemeClr val="bg1"/>
                </a:solidFill>
              </a:rPr>
              <a:t>שורה זו אינה מסתיימת </a:t>
            </a:r>
            <a:r>
              <a:rPr lang="he-IL" b="1" dirty="0">
                <a:solidFill>
                  <a:srgbClr val="FF0000"/>
                </a:solidFill>
              </a:rPr>
              <a:t>ב- </a:t>
            </a:r>
            <a:r>
              <a:rPr lang="en-US" b="1" dirty="0" smtClean="0">
                <a:solidFill>
                  <a:srgbClr val="FF0000"/>
                </a:solidFill>
              </a:rPr>
              <a:t>;</a:t>
            </a:r>
          </a:p>
          <a:p>
            <a:pPr algn="ctr" rtl="1"/>
            <a:r>
              <a:rPr lang="he-IL" b="1" dirty="0" smtClean="0">
                <a:solidFill>
                  <a:schemeClr val="bg1"/>
                </a:solidFill>
              </a:rPr>
              <a:t>זהו לא משתנה!</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box(in)">
                                      <p:cBhvr>
                                        <p:cTn id="7" dur="500"/>
                                        <p:tgtEl>
                                          <p:spTgt spid="686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60">
                                            <p:txEl>
                                              <p:pRg st="3" end="3"/>
                                            </p:txEl>
                                          </p:spTgt>
                                        </p:tgtEl>
                                        <p:attrNameLst>
                                          <p:attrName>style.visibility</p:attrName>
                                        </p:attrNameLst>
                                      </p:cBhvr>
                                      <p:to>
                                        <p:strVal val="visible"/>
                                      </p:to>
                                    </p:set>
                                    <p:animEffect transition="in" filter="box(in)">
                                      <p:cBhvr>
                                        <p:cTn id="12" dur="500"/>
                                        <p:tgtEl>
                                          <p:spTgt spid="7066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0660">
                                            <p:txEl>
                                              <p:pRg st="5" end="5"/>
                                            </p:txEl>
                                          </p:spTgt>
                                        </p:tgtEl>
                                        <p:attrNameLst>
                                          <p:attrName>style.visibility</p:attrName>
                                        </p:attrNameLst>
                                      </p:cBhvr>
                                      <p:to>
                                        <p:strVal val="visible"/>
                                      </p:to>
                                    </p:set>
                                    <p:animEffect transition="in" filter="box(in)">
                                      <p:cBhvr>
                                        <p:cTn id="17" dur="500"/>
                                        <p:tgtEl>
                                          <p:spTgt spid="7066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0660">
                                            <p:txEl>
                                              <p:pRg st="7" end="7"/>
                                            </p:txEl>
                                          </p:spTgt>
                                        </p:tgtEl>
                                        <p:attrNameLst>
                                          <p:attrName>style.visibility</p:attrName>
                                        </p:attrNameLst>
                                      </p:cBhvr>
                                      <p:to>
                                        <p:strVal val="visible"/>
                                      </p:to>
                                    </p:set>
                                    <p:animEffect transition="in" filter="box(in)">
                                      <p:cBhvr>
                                        <p:cTn id="22" dur="500"/>
                                        <p:tgtEl>
                                          <p:spTgt spid="706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he-IL" dirty="0" smtClean="0"/>
              <a:t>הגדרת קבועים ע"י </a:t>
            </a:r>
            <a:r>
              <a:rPr lang="en-US" dirty="0" smtClean="0"/>
              <a:t>define</a:t>
            </a:r>
            <a:r>
              <a:rPr lang="he-IL" dirty="0" smtClean="0"/>
              <a:t> </a:t>
            </a:r>
            <a:endParaRPr lang="en-US" dirty="0" smtClean="0"/>
          </a:p>
        </p:txBody>
      </p:sp>
      <p:graphicFrame>
        <p:nvGraphicFramePr>
          <p:cNvPr id="108623" name="Group 79"/>
          <p:cNvGraphicFramePr>
            <a:graphicFrameLocks noGrp="1"/>
          </p:cNvGraphicFramePr>
          <p:nvPr>
            <p:ph sz="quarter" idx="1"/>
          </p:nvPr>
        </p:nvGraphicFramePr>
        <p:xfrm>
          <a:off x="3851920" y="2420888"/>
          <a:ext cx="2978614" cy="1268413"/>
        </p:xfrm>
        <a:graphic>
          <a:graphicData uri="http://schemas.openxmlformats.org/drawingml/2006/table">
            <a:tbl>
              <a:tblPr/>
              <a:tblGrid>
                <a:gridCol w="1680788"/>
                <a:gridCol w="526675"/>
                <a:gridCol w="771151"/>
              </a:tblGrid>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charset="0"/>
                        </a:rPr>
                        <a:t>float: price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marL="224444" marR="224444"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Verdana" pitchFamily="34" charset="0"/>
                        <a:cs typeface="Arial" charset="0"/>
                      </a:endParaRPr>
                    </a:p>
                  </a:txBody>
                  <a:tcPr marL="224444" marR="2244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224444" marR="224444"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float: totalPrice</a:t>
                      </a:r>
                    </a:p>
                  </a:txBody>
                  <a:tcPr marL="224444" marR="22444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Verdana" pitchFamily="34" charset="0"/>
                        <a:cs typeface="Arial" charset="0"/>
                      </a:endParaRPr>
                    </a:p>
                  </a:txBody>
                  <a:tcPr marL="224444" marR="2244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224444" marR="22444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224444" marR="22444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Verdana" pitchFamily="34" charset="0"/>
                        <a:cs typeface="Arial" charset="0"/>
                      </a:endParaRPr>
                    </a:p>
                  </a:txBody>
                  <a:tcPr marL="224444" marR="2244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Arial" charset="0"/>
                        </a:rPr>
                        <a:t>1008</a:t>
                      </a:r>
                    </a:p>
                  </a:txBody>
                  <a:tcPr marL="224444" marR="22444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8547" name="Rectangle 3"/>
          <p:cNvSpPr>
            <a:spLocks noGrp="1" noChangeArrowheads="1"/>
          </p:cNvSpPr>
          <p:nvPr>
            <p:ph type="body" sz="half" idx="4294967295"/>
          </p:nvPr>
        </p:nvSpPr>
        <p:spPr>
          <a:xfrm>
            <a:off x="383232" y="1484784"/>
            <a:ext cx="8077200" cy="4530725"/>
          </a:xfrm>
        </p:spPr>
        <p:txBody>
          <a:bodyPr/>
          <a:lstStyle/>
          <a:p>
            <a:pPr algn="l" rtl="0" eaLnBrk="1" hangingPunct="1">
              <a:lnSpc>
                <a:spcPct val="80000"/>
              </a:lnSpc>
              <a:buFont typeface="Wingdings" pitchFamily="2" charset="2"/>
              <a:buNone/>
            </a:pPr>
            <a:r>
              <a:rPr lang="en-US" sz="1800" noProof="1" smtClean="0">
                <a:latin typeface="Verdana" pitchFamily="34" charset="0"/>
              </a:rPr>
              <a:t>#include &lt;stdio.h&gt;</a:t>
            </a:r>
            <a:endParaRPr lang="en-US" sz="1800" dirty="0" smtClean="0">
              <a:latin typeface="Verdana" pitchFamily="34" charset="0"/>
            </a:endParaRPr>
          </a:p>
          <a:p>
            <a:pPr algn="l" rtl="0" eaLnBrk="1" hangingPunct="1">
              <a:lnSpc>
                <a:spcPct val="80000"/>
              </a:lnSpc>
              <a:buFont typeface="Wingdings" pitchFamily="2" charset="2"/>
              <a:buNone/>
            </a:pPr>
            <a:endParaRPr lang="en-US" sz="1800" dirty="0" smtClean="0">
              <a:latin typeface="Verdana" pitchFamily="34" charset="0"/>
            </a:endParaRPr>
          </a:p>
          <a:p>
            <a:pPr algn="l" rtl="0" eaLnBrk="1" hangingPunct="1">
              <a:lnSpc>
                <a:spcPct val="80000"/>
              </a:lnSpc>
              <a:buFont typeface="Wingdings" pitchFamily="2" charset="2"/>
              <a:buNone/>
            </a:pPr>
            <a:r>
              <a:rPr lang="en-US" sz="1800" dirty="0" smtClean="0">
                <a:latin typeface="Verdana" pitchFamily="34" charset="0"/>
              </a:rPr>
              <a:t>#define </a:t>
            </a:r>
            <a:r>
              <a:rPr lang="en-US" sz="1800" b="1" dirty="0" smtClean="0">
                <a:latin typeface="Verdana" pitchFamily="34" charset="0"/>
              </a:rPr>
              <a:t>TAXES</a:t>
            </a:r>
            <a:r>
              <a:rPr lang="en-US" sz="1800" dirty="0" smtClean="0">
                <a:latin typeface="Verdana" pitchFamily="34" charset="0"/>
              </a:rPr>
              <a:t> 0.17</a:t>
            </a:r>
          </a:p>
          <a:p>
            <a:pPr algn="l" rtl="0" eaLnBrk="1" hangingPunct="1">
              <a:lnSpc>
                <a:spcPct val="80000"/>
              </a:lnSpc>
              <a:buFont typeface="Wingdings" pitchFamily="2" charset="2"/>
              <a:buNone/>
            </a:pPr>
            <a:endParaRPr lang="en-US" sz="1800" dirty="0" smtClean="0">
              <a:latin typeface="Verdana" pitchFamily="34" charset="0"/>
            </a:endParaRPr>
          </a:p>
          <a:p>
            <a:pPr algn="l" rtl="0" eaLnBrk="1" hangingPunct="1">
              <a:lnSpc>
                <a:spcPct val="80000"/>
              </a:lnSpc>
              <a:buFont typeface="Wingdings" pitchFamily="2" charset="2"/>
              <a:buNone/>
            </a:pPr>
            <a:r>
              <a:rPr lang="en-US" sz="1800" noProof="1" smtClean="0">
                <a:latin typeface="Verdana" pitchFamily="34" charset="0"/>
              </a:rPr>
              <a:t>void main()</a:t>
            </a:r>
          </a:p>
          <a:p>
            <a:pPr algn="l" rtl="0" eaLnBrk="1" hangingPunct="1">
              <a:lnSpc>
                <a:spcPct val="80000"/>
              </a:lnSpc>
              <a:buFont typeface="Wingdings" pitchFamily="2" charset="2"/>
              <a:buNone/>
            </a:pPr>
            <a:r>
              <a:rPr lang="en-US" sz="1800" noProof="1" smtClean="0">
                <a:latin typeface="Verdana" pitchFamily="34" charset="0"/>
              </a:rPr>
              <a:t>{</a:t>
            </a:r>
          </a:p>
          <a:p>
            <a:pPr algn="l" rtl="0" eaLnBrk="1" hangingPunct="1">
              <a:lnSpc>
                <a:spcPct val="80000"/>
              </a:lnSpc>
              <a:buFont typeface="Wingdings" pitchFamily="2" charset="2"/>
              <a:buNone/>
            </a:pPr>
            <a:r>
              <a:rPr lang="en-US" sz="1800" noProof="1" smtClean="0">
                <a:latin typeface="Verdana" pitchFamily="34" charset="0"/>
              </a:rPr>
              <a:t>	 float</a:t>
            </a:r>
            <a:r>
              <a:rPr lang="he-IL" sz="1800" noProof="1" smtClean="0">
                <a:latin typeface="Verdana" pitchFamily="34" charset="0"/>
              </a:rPr>
              <a:t> </a:t>
            </a:r>
            <a:r>
              <a:rPr lang="en-US" sz="1800" noProof="1" smtClean="0">
                <a:latin typeface="Verdana" pitchFamily="34" charset="0"/>
              </a:rPr>
              <a:t> price;</a:t>
            </a:r>
          </a:p>
          <a:p>
            <a:pPr algn="l" rtl="0" eaLnBrk="1" hangingPunct="1">
              <a:lnSpc>
                <a:spcPct val="80000"/>
              </a:lnSpc>
              <a:buFont typeface="Wingdings" pitchFamily="2" charset="2"/>
              <a:buNone/>
            </a:pPr>
            <a:r>
              <a:rPr lang="en-US" sz="1800" noProof="1" smtClean="0">
                <a:latin typeface="Verdana" pitchFamily="34" charset="0"/>
              </a:rPr>
              <a:t>	 float</a:t>
            </a:r>
            <a:r>
              <a:rPr lang="he-IL" sz="1800" noProof="1" smtClean="0">
                <a:latin typeface="Verdana" pitchFamily="34" charset="0"/>
              </a:rPr>
              <a:t> </a:t>
            </a:r>
            <a:r>
              <a:rPr lang="en-US" sz="1800" noProof="1" smtClean="0">
                <a:latin typeface="Verdana" pitchFamily="34" charset="0"/>
              </a:rPr>
              <a:t> totalPrice;</a:t>
            </a:r>
            <a:endParaRPr lang="en-US" sz="1800" dirty="0" smtClean="0">
              <a:latin typeface="Verdana" pitchFamily="34" charset="0"/>
            </a:endParaRPr>
          </a:p>
          <a:p>
            <a:pPr algn="l" rtl="0" eaLnBrk="1" hangingPunct="1">
              <a:lnSpc>
                <a:spcPct val="80000"/>
              </a:lnSpc>
              <a:buFont typeface="Wingdings" pitchFamily="2" charset="2"/>
              <a:buNone/>
            </a:pPr>
            <a:r>
              <a:rPr lang="en-US" sz="1800" dirty="0" smtClean="0">
                <a:latin typeface="Verdana" pitchFamily="34" charset="0"/>
              </a:rPr>
              <a:t>	</a:t>
            </a:r>
            <a:endParaRPr lang="en-US" sz="1800" b="1" noProof="1" smtClean="0">
              <a:latin typeface="Verdana" pitchFamily="34" charset="0"/>
            </a:endParaRPr>
          </a:p>
          <a:p>
            <a:pPr algn="l" rtl="0" eaLnBrk="1" hangingPunct="1">
              <a:lnSpc>
                <a:spcPct val="80000"/>
              </a:lnSpc>
              <a:buFont typeface="Wingdings" pitchFamily="2" charset="2"/>
              <a:buNone/>
            </a:pPr>
            <a:r>
              <a:rPr lang="en-US" sz="1800" noProof="1" smtClean="0">
                <a:latin typeface="Verdana" pitchFamily="34" charset="0"/>
              </a:rPr>
              <a:t>     printf("Please enter the product’s price: ");</a:t>
            </a:r>
          </a:p>
          <a:p>
            <a:pPr algn="l" rtl="0" eaLnBrk="1" hangingPunct="1">
              <a:lnSpc>
                <a:spcPct val="80000"/>
              </a:lnSpc>
              <a:buFont typeface="Wingdings" pitchFamily="2" charset="2"/>
              <a:buNone/>
            </a:pPr>
            <a:r>
              <a:rPr lang="en-US" sz="1800" noProof="1" smtClean="0">
                <a:latin typeface="Verdana" pitchFamily="34" charset="0"/>
              </a:rPr>
              <a:t>	 scanf("%f", &amp;price);</a:t>
            </a:r>
          </a:p>
          <a:p>
            <a:pPr algn="l" rtl="0" eaLnBrk="1" hangingPunct="1">
              <a:lnSpc>
                <a:spcPct val="80000"/>
              </a:lnSpc>
              <a:buFont typeface="Wingdings" pitchFamily="2" charset="2"/>
              <a:buNone/>
            </a:pPr>
            <a:r>
              <a:rPr lang="en-US" sz="1800" noProof="1" smtClean="0">
                <a:latin typeface="Verdana" pitchFamily="34" charset="0"/>
              </a:rPr>
              <a:t>	 totalPrice = price + (price*</a:t>
            </a:r>
            <a:r>
              <a:rPr lang="en-US" sz="1800" b="1" dirty="0" smtClean="0">
                <a:latin typeface="Verdana" pitchFamily="34" charset="0"/>
              </a:rPr>
              <a:t>TAXES</a:t>
            </a:r>
            <a:r>
              <a:rPr lang="en-US" sz="1800" noProof="1" smtClean="0">
                <a:latin typeface="Verdana" pitchFamily="34" charset="0"/>
              </a:rPr>
              <a:t>);</a:t>
            </a:r>
          </a:p>
          <a:p>
            <a:pPr algn="l" rtl="0" eaLnBrk="1" hangingPunct="1">
              <a:lnSpc>
                <a:spcPct val="80000"/>
              </a:lnSpc>
              <a:buFont typeface="Wingdings" pitchFamily="2" charset="2"/>
              <a:buNone/>
            </a:pPr>
            <a:r>
              <a:rPr lang="en-US" sz="1800" noProof="1" smtClean="0">
                <a:latin typeface="Verdana" pitchFamily="34" charset="0"/>
              </a:rPr>
              <a:t>	 printf("Total price including %.2f%% taxes is %.2f\n", </a:t>
            </a:r>
            <a:endParaRPr lang="en-US" sz="1800" dirty="0" smtClean="0">
              <a:latin typeface="Verdana" pitchFamily="34" charset="0"/>
            </a:endParaRPr>
          </a:p>
          <a:p>
            <a:pPr algn="l" rtl="0" eaLnBrk="1" hangingPunct="1">
              <a:lnSpc>
                <a:spcPct val="80000"/>
              </a:lnSpc>
              <a:buFont typeface="Wingdings" pitchFamily="2" charset="2"/>
              <a:buNone/>
            </a:pPr>
            <a:r>
              <a:rPr lang="en-US" sz="1800" dirty="0" smtClean="0">
                <a:latin typeface="Verdana" pitchFamily="34" charset="0"/>
              </a:rPr>
              <a:t>                </a:t>
            </a:r>
            <a:r>
              <a:rPr lang="en-US" sz="1800" b="1" dirty="0" smtClean="0">
                <a:latin typeface="Verdana" pitchFamily="34" charset="0"/>
              </a:rPr>
              <a:t>TAXES</a:t>
            </a:r>
            <a:r>
              <a:rPr lang="en-US" sz="1800" dirty="0" smtClean="0">
                <a:latin typeface="Verdana" pitchFamily="34" charset="0"/>
              </a:rPr>
              <a:t>*100</a:t>
            </a:r>
            <a:r>
              <a:rPr lang="en-US" sz="1800" noProof="1" smtClean="0">
                <a:latin typeface="Verdana" pitchFamily="34" charset="0"/>
              </a:rPr>
              <a:t>, totalPrice);</a:t>
            </a:r>
          </a:p>
          <a:p>
            <a:pPr algn="l" rtl="0" eaLnBrk="1" hangingPunct="1">
              <a:lnSpc>
                <a:spcPct val="80000"/>
              </a:lnSpc>
              <a:buFont typeface="Wingdings" pitchFamily="2" charset="2"/>
              <a:buNone/>
            </a:pPr>
            <a:r>
              <a:rPr lang="en-US" sz="1800" noProof="1" smtClean="0">
                <a:latin typeface="Verdana" pitchFamily="34" charset="0"/>
              </a:rPr>
              <a:t>}</a:t>
            </a:r>
          </a:p>
        </p:txBody>
      </p:sp>
      <p:sp>
        <p:nvSpPr>
          <p:cNvPr id="6" name="Rectangular Callout 5"/>
          <p:cNvSpPr/>
          <p:nvPr/>
        </p:nvSpPr>
        <p:spPr>
          <a:xfrm>
            <a:off x="3851920" y="1340768"/>
            <a:ext cx="3672408" cy="936104"/>
          </a:xfrm>
          <a:prstGeom prst="wedgeRectCallout">
            <a:avLst>
              <a:gd name="adj1" fmla="val -73398"/>
              <a:gd name="adj2" fmla="val 42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קבוע שהוגדר ע"י </a:t>
            </a:r>
            <a:r>
              <a:rPr lang="en-US" b="1" dirty="0" smtClean="0"/>
              <a:t>define</a:t>
            </a:r>
            <a:r>
              <a:rPr lang="he-IL" b="1" dirty="0" smtClean="0"/>
              <a:t> </a:t>
            </a:r>
            <a:r>
              <a:rPr lang="he-IL" b="1" u="sng" dirty="0" smtClean="0"/>
              <a:t>אינו משתנה </a:t>
            </a:r>
            <a:r>
              <a:rPr lang="he-IL" b="1" dirty="0" smtClean="0"/>
              <a:t>ולכן אינו תופס מקום בזכרון.</a:t>
            </a:r>
          </a:p>
          <a:p>
            <a:pPr algn="ctr" rtl="1"/>
            <a:r>
              <a:rPr lang="he-IL" b="1" dirty="0" smtClean="0"/>
              <a:t>הסבר מפורט בהמשך.</a:t>
            </a:r>
            <a:endParaRPr lang="en-US" b="1" dirty="0"/>
          </a:p>
        </p:txBody>
      </p:sp>
      <p:sp>
        <p:nvSpPr>
          <p:cNvPr id="7" name="Rectangular Callout 6"/>
          <p:cNvSpPr/>
          <p:nvPr/>
        </p:nvSpPr>
        <p:spPr>
          <a:xfrm>
            <a:off x="5220072" y="5445224"/>
            <a:ext cx="2736304" cy="576064"/>
          </a:xfrm>
          <a:prstGeom prst="wedgeRectCallout">
            <a:avLst>
              <a:gd name="adj1" fmla="val -79313"/>
              <a:gd name="adj2" fmla="val -80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b="1" dirty="0" smtClean="0"/>
              <a:t>ציון להצגת רק 2 ספרות אחרי הנקודה העשרונית</a:t>
            </a:r>
            <a:endParaRPr lang="en-US" b="1" dirty="0"/>
          </a:p>
        </p:txBody>
      </p:sp>
      <p:sp>
        <p:nvSpPr>
          <p:cNvPr id="8" name="Rectangular Callout 7"/>
          <p:cNvSpPr/>
          <p:nvPr/>
        </p:nvSpPr>
        <p:spPr>
          <a:xfrm>
            <a:off x="5940152" y="4581128"/>
            <a:ext cx="2736304" cy="368424"/>
          </a:xfrm>
          <a:prstGeom prst="wedgeRectCallout">
            <a:avLst>
              <a:gd name="adj1" fmla="val -89988"/>
              <a:gd name="adj2" fmla="val 88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b="1" dirty="0" smtClean="0"/>
              <a:t>%% כדי להציג את התו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ox(in)">
                                      <p:cBhvr>
                                        <p:cTn id="7" dur="500"/>
                                        <p:tgtEl>
                                          <p:spTgt spid="10854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8547">
                                            <p:txEl>
                                              <p:pRg st="2" end="2"/>
                                            </p:txEl>
                                          </p:spTgt>
                                        </p:tgtEl>
                                        <p:attrNameLst>
                                          <p:attrName>style.visibility</p:attrName>
                                        </p:attrNameLst>
                                      </p:cBhvr>
                                      <p:to>
                                        <p:strVal val="visible"/>
                                      </p:to>
                                    </p:set>
                                    <p:animEffect transition="in" filter="box(in)">
                                      <p:cBhvr>
                                        <p:cTn id="10" dur="500"/>
                                        <p:tgtEl>
                                          <p:spTgt spid="108547">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8547">
                                            <p:txEl>
                                              <p:pRg st="4" end="4"/>
                                            </p:txEl>
                                          </p:spTgt>
                                        </p:tgtEl>
                                        <p:attrNameLst>
                                          <p:attrName>style.visibility</p:attrName>
                                        </p:attrNameLst>
                                      </p:cBhvr>
                                      <p:to>
                                        <p:strVal val="visible"/>
                                      </p:to>
                                    </p:set>
                                    <p:animEffect transition="in" filter="box(in)">
                                      <p:cBhvr>
                                        <p:cTn id="13" dur="500"/>
                                        <p:tgtEl>
                                          <p:spTgt spid="108547">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08547">
                                            <p:txEl>
                                              <p:pRg st="5" end="5"/>
                                            </p:txEl>
                                          </p:spTgt>
                                        </p:tgtEl>
                                        <p:attrNameLst>
                                          <p:attrName>style.visibility</p:attrName>
                                        </p:attrNameLst>
                                      </p:cBhvr>
                                      <p:to>
                                        <p:strVal val="visible"/>
                                      </p:to>
                                    </p:set>
                                    <p:animEffect transition="in" filter="box(in)">
                                      <p:cBhvr>
                                        <p:cTn id="16" dur="500"/>
                                        <p:tgtEl>
                                          <p:spTgt spid="108547">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08547">
                                            <p:txEl>
                                              <p:pRg st="14" end="14"/>
                                            </p:txEl>
                                          </p:spTgt>
                                        </p:tgtEl>
                                        <p:attrNameLst>
                                          <p:attrName>style.visibility</p:attrName>
                                        </p:attrNameLst>
                                      </p:cBhvr>
                                      <p:to>
                                        <p:strVal val="visible"/>
                                      </p:to>
                                    </p:set>
                                    <p:animEffect transition="in" filter="box(in)">
                                      <p:cBhvr>
                                        <p:cTn id="19" dur="500"/>
                                        <p:tgtEl>
                                          <p:spTgt spid="108547">
                                            <p:txEl>
                                              <p:pRg st="14" end="1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8547">
                                            <p:txEl>
                                              <p:pRg st="6" end="6"/>
                                            </p:txEl>
                                          </p:spTgt>
                                        </p:tgtEl>
                                        <p:attrNameLst>
                                          <p:attrName>style.visibility</p:attrName>
                                        </p:attrNameLst>
                                      </p:cBhvr>
                                      <p:to>
                                        <p:strVal val="visible"/>
                                      </p:to>
                                    </p:set>
                                    <p:animEffect transition="in" filter="box(in)">
                                      <p:cBhvr>
                                        <p:cTn id="24" dur="500"/>
                                        <p:tgtEl>
                                          <p:spTgt spid="108547">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08547">
                                            <p:txEl>
                                              <p:pRg st="7" end="7"/>
                                            </p:txEl>
                                          </p:spTgt>
                                        </p:tgtEl>
                                        <p:attrNameLst>
                                          <p:attrName>style.visibility</p:attrName>
                                        </p:attrNameLst>
                                      </p:cBhvr>
                                      <p:to>
                                        <p:strVal val="visible"/>
                                      </p:to>
                                    </p:set>
                                    <p:animEffect transition="in" filter="box(in)">
                                      <p:cBhvr>
                                        <p:cTn id="27" dur="500"/>
                                        <p:tgtEl>
                                          <p:spTgt spid="108547">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08547">
                                            <p:txEl>
                                              <p:pRg st="8" end="8"/>
                                            </p:txEl>
                                          </p:spTgt>
                                        </p:tgtEl>
                                        <p:attrNameLst>
                                          <p:attrName>style.visibility</p:attrName>
                                        </p:attrNameLst>
                                      </p:cBhvr>
                                      <p:to>
                                        <p:strVal val="visible"/>
                                      </p:to>
                                    </p:set>
                                    <p:animEffect transition="in" filter="box(in)">
                                      <p:cBhvr>
                                        <p:cTn id="30" dur="500"/>
                                        <p:tgtEl>
                                          <p:spTgt spid="10854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8547">
                                            <p:txEl>
                                              <p:pRg st="9" end="9"/>
                                            </p:txEl>
                                          </p:spTgt>
                                        </p:tgtEl>
                                        <p:attrNameLst>
                                          <p:attrName>style.visibility</p:attrName>
                                        </p:attrNameLst>
                                      </p:cBhvr>
                                      <p:to>
                                        <p:strVal val="visible"/>
                                      </p:to>
                                    </p:set>
                                    <p:animEffect transition="in" filter="box(in)">
                                      <p:cBhvr>
                                        <p:cTn id="35" dur="500"/>
                                        <p:tgtEl>
                                          <p:spTgt spid="108547">
                                            <p:txEl>
                                              <p:pRg st="9" end="9"/>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08547">
                                            <p:txEl>
                                              <p:pRg st="10" end="10"/>
                                            </p:txEl>
                                          </p:spTgt>
                                        </p:tgtEl>
                                        <p:attrNameLst>
                                          <p:attrName>style.visibility</p:attrName>
                                        </p:attrNameLst>
                                      </p:cBhvr>
                                      <p:to>
                                        <p:strVal val="visible"/>
                                      </p:to>
                                    </p:set>
                                    <p:animEffect transition="in" filter="box(in)">
                                      <p:cBhvr>
                                        <p:cTn id="38" dur="500"/>
                                        <p:tgtEl>
                                          <p:spTgt spid="108547">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08547">
                                            <p:txEl>
                                              <p:pRg st="11" end="11"/>
                                            </p:txEl>
                                          </p:spTgt>
                                        </p:tgtEl>
                                        <p:attrNameLst>
                                          <p:attrName>style.visibility</p:attrName>
                                        </p:attrNameLst>
                                      </p:cBhvr>
                                      <p:to>
                                        <p:strVal val="visible"/>
                                      </p:to>
                                    </p:set>
                                    <p:animEffect transition="in" filter="box(in)">
                                      <p:cBhvr>
                                        <p:cTn id="43" dur="500"/>
                                        <p:tgtEl>
                                          <p:spTgt spid="108547">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08547">
                                            <p:txEl>
                                              <p:pRg st="12" end="12"/>
                                            </p:txEl>
                                          </p:spTgt>
                                        </p:tgtEl>
                                        <p:attrNameLst>
                                          <p:attrName>style.visibility</p:attrName>
                                        </p:attrNameLst>
                                      </p:cBhvr>
                                      <p:to>
                                        <p:strVal val="visible"/>
                                      </p:to>
                                    </p:set>
                                    <p:animEffect transition="in" filter="box(in)">
                                      <p:cBhvr>
                                        <p:cTn id="48" dur="500"/>
                                        <p:tgtEl>
                                          <p:spTgt spid="108547">
                                            <p:txEl>
                                              <p:pRg st="12" end="12"/>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108547">
                                            <p:txEl>
                                              <p:pRg st="13" end="13"/>
                                            </p:txEl>
                                          </p:spTgt>
                                        </p:tgtEl>
                                        <p:attrNameLst>
                                          <p:attrName>style.visibility</p:attrName>
                                        </p:attrNameLst>
                                      </p:cBhvr>
                                      <p:to>
                                        <p:strVal val="visible"/>
                                      </p:to>
                                    </p:set>
                                    <p:animEffect transition="in" filter="box(in)">
                                      <p:cBhvr>
                                        <p:cTn id="51" dur="500"/>
                                        <p:tgtEl>
                                          <p:spTgt spid="108547">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mph" presetSubtype="0" fill="hold" nodeType="clickEffect">
                                  <p:stCondLst>
                                    <p:cond delay="0"/>
                                  </p:stCondLst>
                                  <p:childTnLst>
                                    <p:animRot by="21600000">
                                      <p:cBhvr>
                                        <p:cTn id="55" dur="2000" fill="hold"/>
                                        <p:tgtEl>
                                          <p:spTgt spid="108547">
                                            <p:txEl>
                                              <p:pRg st="2" end="2"/>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08623"/>
                                        </p:tgtEl>
                                        <p:attrNameLst>
                                          <p:attrName>style.visibility</p:attrName>
                                        </p:attrNameLst>
                                      </p:cBhvr>
                                      <p:to>
                                        <p:strVal val="visible"/>
                                      </p:to>
                                    </p:set>
                                    <p:animEffect transition="in" filter="box(in)">
                                      <p:cBhvr>
                                        <p:cTn id="60" dur="500"/>
                                        <p:tgtEl>
                                          <p:spTgt spid="108623"/>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ox(in)">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ox(i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ox(in)">
                                      <p:cBhvr>
                                        <p:cTn id="7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e-IL" dirty="0" smtClean="0"/>
              <a:t>פונקציות</a:t>
            </a:r>
            <a:endParaRPr lang="en-US" dirty="0"/>
          </a:p>
        </p:txBody>
      </p:sp>
      <p:sp>
        <p:nvSpPr>
          <p:cNvPr id="5" name="Subtitle 4"/>
          <p:cNvSpPr>
            <a:spLocks noGrp="1"/>
          </p:cNvSpPr>
          <p:nvPr>
            <p:ph type="subTitle" idx="1"/>
          </p:nvPr>
        </p:nvSpPr>
        <p:spPr/>
        <p:txBody>
          <a:bodyPr>
            <a:normAutofit fontScale="85000" lnSpcReduction="20000"/>
          </a:bodyPr>
          <a:lstStyle/>
          <a:p>
            <a:r>
              <a:rPr lang="he-IL" dirty="0" smtClean="0">
                <a:solidFill>
                  <a:schemeClr val="tx1"/>
                </a:solidFill>
              </a:rPr>
              <a:t>הפרדה בין הצהרה למימוש, יצירת קובץ ספריה, תהליך הקומפילציה, שגיאות קומפילציה לעומת שגיאות לינקר, יצירת מספרים אקראיים</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r"/>
            <a:r>
              <a:rPr lang="he-IL" dirty="0" smtClean="0"/>
              <a:t>תוכנית שלמה עם פונקציה – איך זה בשפת </a:t>
            </a:r>
            <a:r>
              <a:rPr lang="en-US" dirty="0" smtClean="0"/>
              <a:t>C</a:t>
            </a:r>
          </a:p>
        </p:txBody>
      </p:sp>
      <p:sp>
        <p:nvSpPr>
          <p:cNvPr id="68611" name="Rectangle 3"/>
          <p:cNvSpPr>
            <a:spLocks noGrp="1" noChangeArrowheads="1"/>
          </p:cNvSpPr>
          <p:nvPr>
            <p:ph sz="quarter" idx="1"/>
          </p:nvPr>
        </p:nvSpPr>
        <p:spPr/>
        <p:txBody>
          <a:bodyPr>
            <a:normAutofit fontScale="92500" lnSpcReduction="10000"/>
          </a:bodyPr>
          <a:lstStyle/>
          <a:p>
            <a:pPr algn="l" rtl="0">
              <a:lnSpc>
                <a:spcPct val="80000"/>
              </a:lnSpc>
              <a:buFont typeface="Wingdings" pitchFamily="2" charset="2"/>
              <a:buNone/>
            </a:pPr>
            <a:r>
              <a:rPr lang="en-US" sz="1600" noProof="1" smtClean="0">
                <a:latin typeface="Verdana" pitchFamily="34" charset="0"/>
              </a:rPr>
              <a:t>#include &lt;stdio.h&gt;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int power(int </a:t>
            </a:r>
            <a:r>
              <a:rPr lang="en-US" sz="1600" dirty="0" smtClean="0">
                <a:latin typeface="Verdana" pitchFamily="34" charset="0"/>
              </a:rPr>
              <a:t>a</a:t>
            </a:r>
            <a:r>
              <a:rPr lang="en-US" sz="1600" noProof="1" smtClean="0">
                <a:latin typeface="Verdana" pitchFamily="34" charset="0"/>
              </a:rPr>
              <a:t>, int </a:t>
            </a:r>
            <a:r>
              <a:rPr lang="en-US" sz="1600" dirty="0" smtClean="0">
                <a:latin typeface="Verdana" pitchFamily="34" charset="0"/>
              </a:rPr>
              <a:t>b</a:t>
            </a:r>
            <a:r>
              <a:rPr lang="en-US" sz="1600" noProof="1" smtClean="0">
                <a:latin typeface="Verdana" pitchFamily="34" charset="0"/>
              </a:rPr>
              <a:t>)</a:t>
            </a:r>
          </a:p>
          <a:p>
            <a:pPr algn="l" rtl="0">
              <a:lnSpc>
                <a:spcPct val="80000"/>
              </a:lnSpc>
              <a:buFont typeface="Wingdings" pitchFamily="2" charset="2"/>
              <a:buNone/>
            </a:pPr>
            <a:r>
              <a:rPr lang="en-US" sz="1600" noProof="1" smtClean="0">
                <a:latin typeface="Verdana" pitchFamily="34" charset="0"/>
              </a:rPr>
              <a:t>{</a:t>
            </a:r>
          </a:p>
          <a:p>
            <a:pPr algn="l" rtl="0">
              <a:lnSpc>
                <a:spcPct val="80000"/>
              </a:lnSpc>
              <a:buFont typeface="Wingdings" pitchFamily="2" charset="2"/>
              <a:buNone/>
            </a:pPr>
            <a:r>
              <a:rPr lang="en-US" sz="1600" noProof="1" smtClean="0">
                <a:latin typeface="Verdana" pitchFamily="34" charset="0"/>
              </a:rPr>
              <a:t>	int i, result=1;</a:t>
            </a:r>
          </a:p>
          <a:p>
            <a:pPr algn="l" rtl="0">
              <a:lnSpc>
                <a:spcPct val="80000"/>
              </a:lnSpc>
              <a:buFont typeface="Wingdings" pitchFamily="2" charset="2"/>
              <a:buNone/>
            </a:pPr>
            <a:r>
              <a:rPr lang="en-US" sz="1600" noProof="1" smtClean="0">
                <a:latin typeface="Verdana" pitchFamily="34" charset="0"/>
              </a:rPr>
              <a:t>	for (i=0 ; i &lt; </a:t>
            </a:r>
            <a:r>
              <a:rPr lang="en-US" sz="1600" dirty="0" smtClean="0">
                <a:latin typeface="Verdana" pitchFamily="34" charset="0"/>
              </a:rPr>
              <a:t>b</a:t>
            </a:r>
            <a:r>
              <a:rPr lang="en-US" sz="1600" noProof="1" smtClean="0">
                <a:latin typeface="Verdana" pitchFamily="34" charset="0"/>
              </a:rPr>
              <a:t> ; i++)</a:t>
            </a:r>
          </a:p>
          <a:p>
            <a:pPr algn="l" rtl="0">
              <a:lnSpc>
                <a:spcPct val="80000"/>
              </a:lnSpc>
              <a:buFont typeface="Wingdings" pitchFamily="2" charset="2"/>
              <a:buNone/>
            </a:pPr>
            <a:r>
              <a:rPr lang="en-US" sz="1600" noProof="1" smtClean="0">
                <a:latin typeface="Verdana" pitchFamily="34" charset="0"/>
              </a:rPr>
              <a:t>		result *= </a:t>
            </a:r>
            <a:r>
              <a:rPr lang="en-US" sz="1600" dirty="0" smtClean="0">
                <a:latin typeface="Verdana" pitchFamily="34" charset="0"/>
              </a:rPr>
              <a:t>a</a:t>
            </a:r>
            <a:r>
              <a:rPr lang="en-US" sz="1600" noProof="1" smtClean="0">
                <a:latin typeface="Verdana" pitchFamily="34" charset="0"/>
              </a:rPr>
              <a:t>;</a:t>
            </a:r>
          </a:p>
          <a:p>
            <a:pPr algn="l" rtl="0">
              <a:lnSpc>
                <a:spcPct val="80000"/>
              </a:lnSpc>
              <a:buFont typeface="Wingdings" pitchFamily="2" charset="2"/>
              <a:buNone/>
            </a:pPr>
            <a:r>
              <a:rPr lang="en-US" sz="1600" noProof="1" smtClean="0">
                <a:latin typeface="Verdana" pitchFamily="34" charset="0"/>
              </a:rPr>
              <a:t>	return result;</a:t>
            </a:r>
          </a:p>
          <a:p>
            <a:pPr algn="l" rtl="0">
              <a:lnSpc>
                <a:spcPct val="80000"/>
              </a:lnSpc>
              <a:buFont typeface="Wingdings" pitchFamily="2" charset="2"/>
              <a:buNone/>
            </a:pPr>
            <a:r>
              <a:rPr lang="en-US" sz="1600" noProof="1" smtClean="0">
                <a:latin typeface="Verdana" pitchFamily="34" charset="0"/>
              </a:rPr>
              <a: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void main()</a:t>
            </a:r>
          </a:p>
          <a:p>
            <a:pPr algn="l" rtl="0">
              <a:lnSpc>
                <a:spcPct val="80000"/>
              </a:lnSpc>
              <a:buFont typeface="Wingdings" pitchFamily="2" charset="2"/>
              <a:buNone/>
            </a:pPr>
            <a:r>
              <a:rPr lang="en-US" sz="1600" noProof="1" smtClean="0">
                <a:latin typeface="Verdana" pitchFamily="34" charset="0"/>
              </a:rPr>
              <a:t>{</a:t>
            </a:r>
          </a:p>
          <a:p>
            <a:pPr algn="l" rtl="0">
              <a:lnSpc>
                <a:spcPct val="80000"/>
              </a:lnSpc>
              <a:buFont typeface="Wingdings" pitchFamily="2" charset="2"/>
              <a:buNone/>
            </a:pPr>
            <a:r>
              <a:rPr lang="en-US" sz="1600" noProof="1" smtClean="0">
                <a:latin typeface="Verdana" pitchFamily="34" charset="0"/>
              </a:rPr>
              <a:t>	int base, exponent, result;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	printf("Please enter base and exponent: ");</a:t>
            </a:r>
          </a:p>
          <a:p>
            <a:pPr algn="l" rtl="0">
              <a:lnSpc>
                <a:spcPct val="80000"/>
              </a:lnSpc>
              <a:buFont typeface="Wingdings" pitchFamily="2" charset="2"/>
              <a:buNone/>
            </a:pPr>
            <a:r>
              <a:rPr lang="en-US" sz="1600" noProof="1" smtClean="0">
                <a:latin typeface="Verdana" pitchFamily="34" charset="0"/>
              </a:rPr>
              <a:t>	scanf("%d %d", &amp;base, &amp;exponent);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	</a:t>
            </a:r>
            <a:r>
              <a:rPr lang="en-US" sz="1600" dirty="0" smtClean="0">
                <a:latin typeface="Verdana" pitchFamily="34" charset="0"/>
              </a:rPr>
              <a:t>         </a:t>
            </a:r>
            <a:r>
              <a:rPr lang="en-US" sz="1600" noProof="1" smtClean="0">
                <a:latin typeface="Verdana" pitchFamily="34" charset="0"/>
              </a:rPr>
              <a:t> = power(base, exponent);</a:t>
            </a:r>
          </a:p>
          <a:p>
            <a:pPr algn="l" rtl="0">
              <a:lnSpc>
                <a:spcPct val="80000"/>
              </a:lnSpc>
              <a:buFont typeface="Wingdings" pitchFamily="2" charset="2"/>
              <a:buNone/>
            </a:pPr>
            <a:r>
              <a:rPr lang="en-US" sz="1600" noProof="1" smtClean="0">
                <a:latin typeface="Verdana" pitchFamily="34" charset="0"/>
              </a:rPr>
              <a:t>	printf("%d^%d=%d\n", base, exponent, result);</a:t>
            </a:r>
          </a:p>
          <a:p>
            <a:pPr algn="l" rtl="0">
              <a:lnSpc>
                <a:spcPct val="80000"/>
              </a:lnSpc>
              <a:buFont typeface="Wingdings" pitchFamily="2" charset="2"/>
              <a:buNone/>
            </a:pPr>
            <a:r>
              <a:rPr lang="en-US" sz="1600" noProof="1" smtClean="0">
                <a:latin typeface="Verdana" pitchFamily="34" charset="0"/>
              </a:rPr>
              <a:t>}</a:t>
            </a:r>
          </a:p>
          <a:p>
            <a:pPr algn="l" rtl="0">
              <a:lnSpc>
                <a:spcPct val="80000"/>
              </a:lnSpc>
              <a:buFont typeface="Wingdings" pitchFamily="2" charset="2"/>
              <a:buNone/>
            </a:pPr>
            <a:endParaRPr lang="en-US" sz="1600" dirty="0" smtClean="0">
              <a:latin typeface="Verdana" pitchFamily="34" charset="0"/>
            </a:endParaRPr>
          </a:p>
        </p:txBody>
      </p:sp>
      <p:sp>
        <p:nvSpPr>
          <p:cNvPr id="68613" name="Rectangle 5"/>
          <p:cNvSpPr>
            <a:spLocks noChangeArrowheads="1"/>
          </p:cNvSpPr>
          <p:nvPr/>
        </p:nvSpPr>
        <p:spPr bwMode="auto">
          <a:xfrm>
            <a:off x="755576" y="5229200"/>
            <a:ext cx="990600" cy="304800"/>
          </a:xfrm>
          <a:prstGeom prst="rect">
            <a:avLst/>
          </a:prstGeom>
          <a:noFill/>
          <a:ln w="9525">
            <a:noFill/>
            <a:miter lim="800000"/>
            <a:headEnd/>
            <a:tailEnd/>
          </a:ln>
        </p:spPr>
        <p:txBody>
          <a:bodyPr/>
          <a:lstStyle/>
          <a:p>
            <a:pPr marL="342900" indent="-342900" algn="l" eaLnBrk="0" hangingPunct="0">
              <a:lnSpc>
                <a:spcPct val="80000"/>
              </a:lnSpc>
              <a:spcBef>
                <a:spcPct val="20000"/>
              </a:spcBef>
              <a:buClr>
                <a:schemeClr val="bg2"/>
              </a:buClr>
              <a:buSzPct val="75000"/>
              <a:buFont typeface="Wingdings" pitchFamily="2" charset="2"/>
              <a:buNone/>
            </a:pPr>
            <a:r>
              <a:rPr lang="en-US" sz="1500" dirty="0">
                <a:latin typeface="Verdana" pitchFamily="34" charset="0"/>
              </a:rPr>
              <a:t>result</a:t>
            </a:r>
          </a:p>
        </p:txBody>
      </p:sp>
      <p:sp>
        <p:nvSpPr>
          <p:cNvPr id="68614" name="Rectangle 6"/>
          <p:cNvSpPr>
            <a:spLocks noChangeArrowheads="1"/>
          </p:cNvSpPr>
          <p:nvPr/>
        </p:nvSpPr>
        <p:spPr bwMode="auto">
          <a:xfrm>
            <a:off x="7391400" y="5638800"/>
            <a:ext cx="914400" cy="533400"/>
          </a:xfrm>
          <a:prstGeom prst="rect">
            <a:avLst/>
          </a:prstGeom>
          <a:solidFill>
            <a:srgbClr val="FF9900"/>
          </a:solidFill>
          <a:ln w="9525" algn="ctr">
            <a:solidFill>
              <a:schemeClr val="tx1"/>
            </a:solidFill>
            <a:miter lim="800000"/>
            <a:headEnd/>
            <a:tailEnd/>
          </a:ln>
        </p:spPr>
        <p:txBody>
          <a:bodyPr wrap="none" anchor="ctr"/>
          <a:lstStyle/>
          <a:p>
            <a:r>
              <a:rPr lang="en-US"/>
              <a:t>main</a:t>
            </a:r>
          </a:p>
          <a:p>
            <a:r>
              <a:rPr lang="en-US"/>
              <a:t>( line 4)</a:t>
            </a:r>
          </a:p>
        </p:txBody>
      </p:sp>
      <p:sp>
        <p:nvSpPr>
          <p:cNvPr id="28679" name="Text Box 7"/>
          <p:cNvSpPr txBox="1">
            <a:spLocks noChangeArrowheads="1"/>
          </p:cNvSpPr>
          <p:nvPr/>
        </p:nvSpPr>
        <p:spPr bwMode="auto">
          <a:xfrm>
            <a:off x="7010400" y="6110288"/>
            <a:ext cx="1752600" cy="366712"/>
          </a:xfrm>
          <a:prstGeom prst="rect">
            <a:avLst/>
          </a:prstGeom>
          <a:noFill/>
          <a:ln w="9525" algn="ctr">
            <a:noFill/>
            <a:miter lim="800000"/>
            <a:headEnd/>
            <a:tailEnd/>
          </a:ln>
        </p:spPr>
        <p:txBody>
          <a:bodyPr>
            <a:spAutoFit/>
          </a:bodyPr>
          <a:lstStyle/>
          <a:p>
            <a:pPr>
              <a:spcBef>
                <a:spcPct val="50000"/>
              </a:spcBef>
            </a:pPr>
            <a:r>
              <a:rPr lang="he-IL"/>
              <a:t>מחסנית הקריאות</a:t>
            </a:r>
            <a:endParaRPr lang="en-US"/>
          </a:p>
        </p:txBody>
      </p:sp>
      <p:sp>
        <p:nvSpPr>
          <p:cNvPr id="68616" name="Rectangle 8"/>
          <p:cNvSpPr>
            <a:spLocks noChangeArrowheads="1"/>
          </p:cNvSpPr>
          <p:nvPr/>
        </p:nvSpPr>
        <p:spPr bwMode="auto">
          <a:xfrm>
            <a:off x="7391400" y="5105400"/>
            <a:ext cx="914400" cy="533400"/>
          </a:xfrm>
          <a:prstGeom prst="rect">
            <a:avLst/>
          </a:prstGeom>
          <a:solidFill>
            <a:srgbClr val="FF9900"/>
          </a:solidFill>
          <a:ln w="9525" algn="ctr">
            <a:solidFill>
              <a:schemeClr val="tx1"/>
            </a:solidFill>
            <a:miter lim="800000"/>
            <a:headEnd/>
            <a:tailEnd/>
          </a:ln>
        </p:spPr>
        <p:txBody>
          <a:bodyPr wrap="none" anchor="ctr"/>
          <a:lstStyle/>
          <a:p>
            <a:r>
              <a:rPr lang="en-US"/>
              <a:t>power</a:t>
            </a:r>
          </a:p>
        </p:txBody>
      </p:sp>
      <p:sp>
        <p:nvSpPr>
          <p:cNvPr id="28681" name="Text Box 47"/>
          <p:cNvSpPr txBox="1">
            <a:spLocks noChangeArrowheads="1"/>
          </p:cNvSpPr>
          <p:nvPr/>
        </p:nvSpPr>
        <p:spPr bwMode="auto">
          <a:xfrm>
            <a:off x="6019800" y="2681288"/>
            <a:ext cx="1981200" cy="366712"/>
          </a:xfrm>
          <a:prstGeom prst="rect">
            <a:avLst/>
          </a:prstGeom>
          <a:noFill/>
          <a:ln w="9525" algn="ctr">
            <a:noFill/>
            <a:miter lim="800000"/>
            <a:headEnd/>
            <a:tailEnd/>
          </a:ln>
        </p:spPr>
        <p:txBody>
          <a:bodyPr>
            <a:spAutoFit/>
          </a:bodyPr>
          <a:lstStyle/>
          <a:p>
            <a:pPr rtl="1">
              <a:spcBef>
                <a:spcPct val="50000"/>
              </a:spcBef>
            </a:pPr>
            <a:r>
              <a:rPr lang="he-IL"/>
              <a:t>הזיכרון של ה- </a:t>
            </a:r>
            <a:r>
              <a:rPr lang="en-US"/>
              <a:t>main</a:t>
            </a:r>
          </a:p>
        </p:txBody>
      </p:sp>
      <p:graphicFrame>
        <p:nvGraphicFramePr>
          <p:cNvPr id="68674" name="Group 66"/>
          <p:cNvGraphicFramePr>
            <a:graphicFrameLocks noGrp="1"/>
          </p:cNvGraphicFramePr>
          <p:nvPr/>
        </p:nvGraphicFramePr>
        <p:xfrm>
          <a:off x="5334000" y="1600200"/>
          <a:ext cx="3352800" cy="1097280"/>
        </p:xfrm>
        <a:graphic>
          <a:graphicData uri="http://schemas.openxmlformats.org/drawingml/2006/table">
            <a:tbl>
              <a:tblPr/>
              <a:tblGrid>
                <a:gridCol w="1295400"/>
                <a:gridCol w="939800"/>
                <a:gridCol w="1117600"/>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int:base</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exponent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result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91" name="Group 83"/>
          <p:cNvGraphicFramePr>
            <a:graphicFrameLocks noGrp="1"/>
          </p:cNvGraphicFramePr>
          <p:nvPr/>
        </p:nvGraphicFramePr>
        <p:xfrm>
          <a:off x="5334000" y="1600200"/>
          <a:ext cx="3352800" cy="1098233"/>
        </p:xfrm>
        <a:graphic>
          <a:graphicData uri="http://schemas.openxmlformats.org/drawingml/2006/table">
            <a:tbl>
              <a:tblPr/>
              <a:tblGrid>
                <a:gridCol w="1295400"/>
                <a:gridCol w="939800"/>
                <a:gridCol w="1117600"/>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int:base</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exponent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result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767" name="Text Box 159"/>
          <p:cNvSpPr txBox="1">
            <a:spLocks noChangeArrowheads="1"/>
          </p:cNvSpPr>
          <p:nvPr/>
        </p:nvSpPr>
        <p:spPr bwMode="auto">
          <a:xfrm>
            <a:off x="6019800" y="4662488"/>
            <a:ext cx="1981200" cy="366712"/>
          </a:xfrm>
          <a:prstGeom prst="rect">
            <a:avLst/>
          </a:prstGeom>
          <a:noFill/>
          <a:ln w="9525" algn="ctr">
            <a:noFill/>
            <a:miter lim="800000"/>
            <a:headEnd/>
            <a:tailEnd/>
          </a:ln>
        </p:spPr>
        <p:txBody>
          <a:bodyPr>
            <a:spAutoFit/>
          </a:bodyPr>
          <a:lstStyle/>
          <a:p>
            <a:pPr rtl="1">
              <a:spcBef>
                <a:spcPct val="50000"/>
              </a:spcBef>
            </a:pPr>
            <a:r>
              <a:rPr lang="he-IL"/>
              <a:t>הזיכרון של </a:t>
            </a:r>
            <a:r>
              <a:rPr lang="en-US"/>
              <a:t>power</a:t>
            </a:r>
          </a:p>
        </p:txBody>
      </p:sp>
      <p:graphicFrame>
        <p:nvGraphicFramePr>
          <p:cNvPr id="28813" name="Group 141"/>
          <p:cNvGraphicFramePr>
            <a:graphicFrameLocks noGrp="1"/>
          </p:cNvGraphicFramePr>
          <p:nvPr/>
        </p:nvGraphicFramePr>
        <p:xfrm>
          <a:off x="5410200" y="3200400"/>
          <a:ext cx="3352800" cy="1463040"/>
        </p:xfrm>
        <a:graphic>
          <a:graphicData uri="http://schemas.openxmlformats.org/drawingml/2006/table">
            <a:tbl>
              <a:tblPr/>
              <a:tblGrid>
                <a:gridCol w="1295400"/>
                <a:gridCol w="939800"/>
                <a:gridCol w="1117600"/>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a</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Verdana" pitchFamily="34" charset="0"/>
                          <a:ea typeface="+mn-ea"/>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004</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result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012</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804" name="Group 196"/>
          <p:cNvGraphicFramePr>
            <a:graphicFrameLocks noGrp="1"/>
          </p:cNvGraphicFramePr>
          <p:nvPr/>
        </p:nvGraphicFramePr>
        <p:xfrm>
          <a:off x="5334000" y="1600200"/>
          <a:ext cx="3352800" cy="1098233"/>
        </p:xfrm>
        <a:graphic>
          <a:graphicData uri="http://schemas.openxmlformats.org/drawingml/2006/table">
            <a:tbl>
              <a:tblPr/>
              <a:tblGrid>
                <a:gridCol w="1295400"/>
                <a:gridCol w="939800"/>
                <a:gridCol w="1117600"/>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int:base</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exponent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result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806" name="Group 134"/>
          <p:cNvGraphicFramePr>
            <a:graphicFrameLocks noGrp="1"/>
          </p:cNvGraphicFramePr>
          <p:nvPr/>
        </p:nvGraphicFramePr>
        <p:xfrm>
          <a:off x="5410200" y="3200400"/>
          <a:ext cx="3352800" cy="1463040"/>
        </p:xfrm>
        <a:graphic>
          <a:graphicData uri="http://schemas.openxmlformats.org/drawingml/2006/table">
            <a:tbl>
              <a:tblPr/>
              <a:tblGrid>
                <a:gridCol w="1295400"/>
                <a:gridCol w="939800"/>
                <a:gridCol w="1117600"/>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a</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004</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result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012</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815" name="Group 143"/>
          <p:cNvGraphicFramePr>
            <a:graphicFrameLocks noGrp="1"/>
          </p:cNvGraphicFramePr>
          <p:nvPr/>
        </p:nvGraphicFramePr>
        <p:xfrm>
          <a:off x="5410200" y="3200400"/>
          <a:ext cx="3352800" cy="1463040"/>
        </p:xfrm>
        <a:graphic>
          <a:graphicData uri="http://schemas.openxmlformats.org/drawingml/2006/table">
            <a:tbl>
              <a:tblPr/>
              <a:tblGrid>
                <a:gridCol w="1295400"/>
                <a:gridCol w="939800"/>
                <a:gridCol w="1117600"/>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a</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004</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008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int: result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charset="0"/>
                        </a:rPr>
                        <a:t>2</a:t>
                      </a:r>
                      <a:r>
                        <a:rPr kumimoji="0" lang="he-IL" sz="1000" b="1" i="0" u="none" strike="noStrike" cap="none" normalizeH="0" baseline="0" dirty="0" smtClean="0">
                          <a:ln>
                            <a:noFill/>
                          </a:ln>
                          <a:solidFill>
                            <a:schemeClr val="tx1"/>
                          </a:solidFill>
                          <a:effectLst/>
                          <a:latin typeface="Verdana" pitchFamily="34" charset="0"/>
                          <a:cs typeface="Arial" charset="0"/>
                        </a:rPr>
                        <a:t>012</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Rectangular Callout 17"/>
          <p:cNvSpPr/>
          <p:nvPr/>
        </p:nvSpPr>
        <p:spPr>
          <a:xfrm>
            <a:off x="9252520" y="1484784"/>
            <a:ext cx="2736304" cy="2088232"/>
          </a:xfrm>
          <a:prstGeom prst="wedgeRectCallout">
            <a:avLst>
              <a:gd name="adj1" fmla="val -83011"/>
              <a:gd name="adj2" fmla="val 40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smtClean="0"/>
              <a:t>נשים לב שהמשתנים שהועברו </a:t>
            </a:r>
            <a:endParaRPr lang="en-US" sz="1600" b="1" dirty="0"/>
          </a:p>
          <a:p>
            <a:pPr algn="ctr"/>
            <a:r>
              <a:rPr lang="en-US" sz="1600" b="1" dirty="0" smtClean="0"/>
              <a:t>By value</a:t>
            </a:r>
          </a:p>
          <a:p>
            <a:pPr algn="ctr"/>
            <a:r>
              <a:rPr lang="he-IL" sz="1600" b="1" dirty="0" smtClean="0"/>
              <a:t>מוקצים מחדש על המחסנית של הפונקציה ולכן כל מניפולציה נכונה בטווח החיים של הפונקציה אינה משפיעה על ערכיהם בפועל!</a:t>
            </a:r>
          </a:p>
          <a:p>
            <a:pPr algn="ctr"/>
            <a:r>
              <a:rPr lang="he-IL" sz="1600" b="1" dirty="0" smtClean="0"/>
              <a:t>כי אלו העתקים!!!  </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box(in)">
                                      <p:cBhvr>
                                        <p:cTn id="7" dur="500"/>
                                        <p:tgtEl>
                                          <p:spTgt spid="2867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8614">
                                            <p:bg/>
                                          </p:spTgt>
                                        </p:tgtEl>
                                        <p:attrNameLst>
                                          <p:attrName>style.visibility</p:attrName>
                                        </p:attrNameLst>
                                      </p:cBhvr>
                                      <p:to>
                                        <p:strVal val="visible"/>
                                      </p:to>
                                    </p:set>
                                    <p:animEffect transition="in" filter="box(in)">
                                      <p:cBhvr>
                                        <p:cTn id="10" dur="500"/>
                                        <p:tgtEl>
                                          <p:spTgt spid="68614">
                                            <p:bg/>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8614">
                                            <p:txEl>
                                              <p:pRg st="0" end="0"/>
                                            </p:txEl>
                                          </p:spTgt>
                                        </p:tgtEl>
                                        <p:attrNameLst>
                                          <p:attrName>style.visibility</p:attrName>
                                        </p:attrNameLst>
                                      </p:cBhvr>
                                      <p:to>
                                        <p:strVal val="visible"/>
                                      </p:to>
                                    </p:set>
                                    <p:animEffect transition="in" filter="box(in)">
                                      <p:cBhvr>
                                        <p:cTn id="13" dur="500"/>
                                        <p:tgtEl>
                                          <p:spTgt spid="68614">
                                            <p:txEl>
                                              <p:pRg st="0" end="0"/>
                                            </p:txEl>
                                          </p:spTgt>
                                        </p:tgtEl>
                                      </p:cBhvr>
                                    </p:animEffect>
                                  </p:childTnLst>
                                </p:cTn>
                              </p:par>
                              <p:par>
                                <p:cTn id="14" presetID="5" presetClass="emph" presetSubtype="1" nodeType="withEffect">
                                  <p:stCondLst>
                                    <p:cond delay="0"/>
                                  </p:stCondLst>
                                  <p:endCondLst>
                                    <p:cond evt="onNext" delay="0">
                                      <p:tgtEl>
                                        <p:sldTgt/>
                                      </p:tgtEl>
                                    </p:cond>
                                  </p:endCondLst>
                                  <p:childTnLst>
                                    <p:set>
                                      <p:cBhvr override="childStyle">
                                        <p:cTn id="15" dur="indefinite"/>
                                        <p:tgtEl>
                                          <p:spTgt spid="68611">
                                            <p:txEl>
                                              <p:pRg st="10" end="10"/>
                                            </p:txEl>
                                          </p:spTgt>
                                        </p:tgtEl>
                                        <p:attrNameLst>
                                          <p:attrName>style.fontStyle</p:attrName>
                                        </p:attrNameLst>
                                      </p:cBhvr>
                                      <p:to>
                                        <p:strVal val="normal"/>
                                      </p:to>
                                    </p:set>
                                    <p:set>
                                      <p:cBhvr override="childStyle">
                                        <p:cTn id="16" dur="indefinite"/>
                                        <p:tgtEl>
                                          <p:spTgt spid="68611">
                                            <p:txEl>
                                              <p:pRg st="10" end="10"/>
                                            </p:txEl>
                                          </p:spTgt>
                                        </p:tgtEl>
                                        <p:attrNameLst>
                                          <p:attrName>style.fontWeight</p:attrName>
                                        </p:attrNameLst>
                                      </p:cBhvr>
                                      <p:to>
                                        <p:strVal val="bold"/>
                                      </p:to>
                                    </p:set>
                                    <p:set>
                                      <p:cBhvr override="childStyle">
                                        <p:cTn id="17" dur="indefinite"/>
                                        <p:tgtEl>
                                          <p:spTgt spid="68611">
                                            <p:txEl>
                                              <p:pRg st="10" end="10"/>
                                            </p:txEl>
                                          </p:spTgt>
                                        </p:tgtEl>
                                        <p:attrNameLst>
                                          <p:attrName>style.textDecorationUnderline</p:attrName>
                                        </p:attrNameLst>
                                      </p:cBhvr>
                                      <p:to>
                                        <p:strVal val="false"/>
                                      </p:to>
                                    </p:set>
                                  </p:childTnLst>
                                </p:cTn>
                              </p:par>
                              <p:par>
                                <p:cTn id="18" presetID="4" presetClass="entr" presetSubtype="16" fill="hold" grpId="0" nodeType="withEffect">
                                  <p:stCondLst>
                                    <p:cond delay="0"/>
                                  </p:stCondLst>
                                  <p:childTnLst>
                                    <p:set>
                                      <p:cBhvr>
                                        <p:cTn id="19" dur="1" fill="hold">
                                          <p:stCondLst>
                                            <p:cond delay="0"/>
                                          </p:stCondLst>
                                        </p:cTn>
                                        <p:tgtEl>
                                          <p:spTgt spid="28681"/>
                                        </p:tgtEl>
                                        <p:attrNameLst>
                                          <p:attrName>style.visibility</p:attrName>
                                        </p:attrNameLst>
                                      </p:cBhvr>
                                      <p:to>
                                        <p:strVal val="visible"/>
                                      </p:to>
                                    </p:set>
                                    <p:animEffect transition="in" filter="box(in)">
                                      <p:cBhvr>
                                        <p:cTn id="20" dur="500"/>
                                        <p:tgtEl>
                                          <p:spTgt spid="28681"/>
                                        </p:tgtEl>
                                      </p:cBhvr>
                                    </p:animEffect>
                                  </p:childTnLst>
                                </p:cTn>
                              </p:par>
                              <p:par>
                                <p:cTn id="21" presetID="4" presetClass="entr" presetSubtype="16" fill="hold" nodeType="withEffect">
                                  <p:stCondLst>
                                    <p:cond delay="0"/>
                                  </p:stCondLst>
                                  <p:childTnLst>
                                    <p:set>
                                      <p:cBhvr>
                                        <p:cTn id="22" dur="1" fill="hold">
                                          <p:stCondLst>
                                            <p:cond delay="0"/>
                                          </p:stCondLst>
                                        </p:cTn>
                                        <p:tgtEl>
                                          <p:spTgt spid="68674"/>
                                        </p:tgtEl>
                                        <p:attrNameLst>
                                          <p:attrName>style.visibility</p:attrName>
                                        </p:attrNameLst>
                                      </p:cBhvr>
                                      <p:to>
                                        <p:strVal val="visible"/>
                                      </p:to>
                                    </p:set>
                                    <p:animEffect transition="in" filter="box(in)">
                                      <p:cBhvr>
                                        <p:cTn id="23" dur="500"/>
                                        <p:tgtEl>
                                          <p:spTgt spid="6867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mph" presetSubtype="1" nodeType="clickEffect">
                                  <p:stCondLst>
                                    <p:cond delay="0"/>
                                  </p:stCondLst>
                                  <p:endCondLst>
                                    <p:cond evt="onNext" delay="0">
                                      <p:tgtEl>
                                        <p:sldTgt/>
                                      </p:tgtEl>
                                    </p:cond>
                                  </p:endCondLst>
                                  <p:childTnLst>
                                    <p:set>
                                      <p:cBhvr override="childStyle">
                                        <p:cTn id="27" dur="indefinite"/>
                                        <p:tgtEl>
                                          <p:spTgt spid="68611">
                                            <p:txEl>
                                              <p:pRg st="14" end="14"/>
                                            </p:txEl>
                                          </p:spTgt>
                                        </p:tgtEl>
                                        <p:attrNameLst>
                                          <p:attrName>style.fontStyle</p:attrName>
                                        </p:attrNameLst>
                                      </p:cBhvr>
                                      <p:to>
                                        <p:strVal val="normal"/>
                                      </p:to>
                                    </p:set>
                                    <p:set>
                                      <p:cBhvr override="childStyle">
                                        <p:cTn id="28" dur="indefinite"/>
                                        <p:tgtEl>
                                          <p:spTgt spid="68611">
                                            <p:txEl>
                                              <p:pRg st="14" end="14"/>
                                            </p:txEl>
                                          </p:spTgt>
                                        </p:tgtEl>
                                        <p:attrNameLst>
                                          <p:attrName>style.fontWeight</p:attrName>
                                        </p:attrNameLst>
                                      </p:cBhvr>
                                      <p:to>
                                        <p:strVal val="bold"/>
                                      </p:to>
                                    </p:set>
                                    <p:set>
                                      <p:cBhvr override="childStyle">
                                        <p:cTn id="29" dur="indefinite"/>
                                        <p:tgtEl>
                                          <p:spTgt spid="68611">
                                            <p:txEl>
                                              <p:pRg st="14" end="14"/>
                                            </p:txEl>
                                          </p:spTgt>
                                        </p:tgtEl>
                                        <p:attrNameLst>
                                          <p:attrName>style.textDecorationUnderline</p:attrName>
                                        </p:attrNameLst>
                                      </p:cBhvr>
                                      <p:to>
                                        <p:strVal val="fals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8691"/>
                                        </p:tgtEl>
                                        <p:attrNameLst>
                                          <p:attrName>style.visibility</p:attrName>
                                        </p:attrNameLst>
                                      </p:cBhvr>
                                      <p:to>
                                        <p:strVal val="visible"/>
                                      </p:to>
                                    </p:set>
                                    <p:anim calcmode="lin" valueType="num">
                                      <p:cBhvr additive="base">
                                        <p:cTn id="34" dur="1000" fill="hold"/>
                                        <p:tgtEl>
                                          <p:spTgt spid="68691"/>
                                        </p:tgtEl>
                                        <p:attrNameLst>
                                          <p:attrName>ppt_x</p:attrName>
                                        </p:attrNameLst>
                                      </p:cBhvr>
                                      <p:tavLst>
                                        <p:tav tm="0">
                                          <p:val>
                                            <p:strVal val="#ppt_x"/>
                                          </p:val>
                                        </p:tav>
                                        <p:tav tm="100000">
                                          <p:val>
                                            <p:strVal val="#ppt_x"/>
                                          </p:val>
                                        </p:tav>
                                      </p:tavLst>
                                    </p:anim>
                                    <p:anim calcmode="lin" valueType="num">
                                      <p:cBhvr additive="base">
                                        <p:cTn id="35" dur="1000" fill="hold"/>
                                        <p:tgtEl>
                                          <p:spTgt spid="68691"/>
                                        </p:tgtEl>
                                        <p:attrNameLst>
                                          <p:attrName>ppt_y</p:attrName>
                                        </p:attrNameLst>
                                      </p:cBhvr>
                                      <p:tavLst>
                                        <p:tav tm="0">
                                          <p:val>
                                            <p:strVal val="1+#ppt_h/2"/>
                                          </p:val>
                                        </p:tav>
                                        <p:tav tm="100000">
                                          <p:val>
                                            <p:strVal val="#ppt_y"/>
                                          </p:val>
                                        </p:tav>
                                      </p:tavLst>
                                    </p:anim>
                                  </p:childTnLst>
                                </p:cTn>
                              </p:par>
                              <p:par>
                                <p:cTn id="36" presetID="5" presetClass="emph" presetSubtype="1" nodeType="withEffect">
                                  <p:stCondLst>
                                    <p:cond delay="0"/>
                                  </p:stCondLst>
                                  <p:endCondLst>
                                    <p:cond evt="onNext" delay="0">
                                      <p:tgtEl>
                                        <p:sldTgt/>
                                      </p:tgtEl>
                                    </p:cond>
                                  </p:endCondLst>
                                  <p:childTnLst>
                                    <p:set>
                                      <p:cBhvr override="childStyle">
                                        <p:cTn id="37" dur="indefinite"/>
                                        <p:tgtEl>
                                          <p:spTgt spid="68611">
                                            <p:txEl>
                                              <p:pRg st="15" end="15"/>
                                            </p:txEl>
                                          </p:spTgt>
                                        </p:tgtEl>
                                        <p:attrNameLst>
                                          <p:attrName>style.fontStyle</p:attrName>
                                        </p:attrNameLst>
                                      </p:cBhvr>
                                      <p:to>
                                        <p:strVal val="normal"/>
                                      </p:to>
                                    </p:set>
                                    <p:set>
                                      <p:cBhvr override="childStyle">
                                        <p:cTn id="38" dur="indefinite"/>
                                        <p:tgtEl>
                                          <p:spTgt spid="68611">
                                            <p:txEl>
                                              <p:pRg st="15" end="15"/>
                                            </p:txEl>
                                          </p:spTgt>
                                        </p:tgtEl>
                                        <p:attrNameLst>
                                          <p:attrName>style.fontWeight</p:attrName>
                                        </p:attrNameLst>
                                      </p:cBhvr>
                                      <p:to>
                                        <p:strVal val="bold"/>
                                      </p:to>
                                    </p:set>
                                    <p:set>
                                      <p:cBhvr override="childStyle">
                                        <p:cTn id="39" dur="indefinite"/>
                                        <p:tgtEl>
                                          <p:spTgt spid="68611">
                                            <p:txEl>
                                              <p:pRg st="15" end="15"/>
                                            </p:txEl>
                                          </p:spTgt>
                                        </p:tgtEl>
                                        <p:attrNameLst>
                                          <p:attrName>style.textDecorationUnderline</p:attrName>
                                        </p:attrNameLst>
                                      </p:cBhvr>
                                      <p:to>
                                        <p:strVal val="false"/>
                                      </p:to>
                                    </p:set>
                                  </p:childTnLst>
                                </p:cTn>
                              </p:par>
                            </p:childTnLst>
                          </p:cTn>
                        </p:par>
                      </p:childTnLst>
                    </p:cTn>
                  </p:par>
                  <p:par>
                    <p:cTn id="40" fill="hold">
                      <p:stCondLst>
                        <p:cond delay="indefinite"/>
                      </p:stCondLst>
                      <p:childTnLst>
                        <p:par>
                          <p:cTn id="41" fill="hold">
                            <p:stCondLst>
                              <p:cond delay="0"/>
                            </p:stCondLst>
                            <p:childTnLst>
                              <p:par>
                                <p:cTn id="42" presetID="5" presetClass="emph" presetSubtype="1" nodeType="clickEffect">
                                  <p:stCondLst>
                                    <p:cond delay="0"/>
                                  </p:stCondLst>
                                  <p:endCondLst>
                                    <p:cond evt="onNext" delay="0">
                                      <p:tgtEl>
                                        <p:sldTgt/>
                                      </p:tgtEl>
                                    </p:cond>
                                  </p:endCondLst>
                                  <p:childTnLst>
                                    <p:set>
                                      <p:cBhvr override="childStyle">
                                        <p:cTn id="43" dur="indefinite"/>
                                        <p:tgtEl>
                                          <p:spTgt spid="68611">
                                            <p:txEl>
                                              <p:pRg st="17" end="17"/>
                                            </p:txEl>
                                          </p:spTgt>
                                        </p:tgtEl>
                                        <p:attrNameLst>
                                          <p:attrName>style.fontStyle</p:attrName>
                                        </p:attrNameLst>
                                      </p:cBhvr>
                                      <p:to>
                                        <p:strVal val="normal"/>
                                      </p:to>
                                    </p:set>
                                    <p:set>
                                      <p:cBhvr override="childStyle">
                                        <p:cTn id="44" dur="indefinite"/>
                                        <p:tgtEl>
                                          <p:spTgt spid="68611">
                                            <p:txEl>
                                              <p:pRg st="17" end="17"/>
                                            </p:txEl>
                                          </p:spTgt>
                                        </p:tgtEl>
                                        <p:attrNameLst>
                                          <p:attrName>style.fontWeight</p:attrName>
                                        </p:attrNameLst>
                                      </p:cBhvr>
                                      <p:to>
                                        <p:strVal val="bold"/>
                                      </p:to>
                                    </p:set>
                                    <p:set>
                                      <p:cBhvr override="childStyle">
                                        <p:cTn id="45" dur="indefinite"/>
                                        <p:tgtEl>
                                          <p:spTgt spid="68611">
                                            <p:txEl>
                                              <p:pRg st="17" end="17"/>
                                            </p:txEl>
                                          </p:spTgt>
                                        </p:tgtEl>
                                        <p:attrNameLst>
                                          <p:attrName>style.textDecorationUnderline</p:attrName>
                                        </p:attrNameLst>
                                      </p:cBhvr>
                                      <p:to>
                                        <p:strVal val="false"/>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68614">
                                            <p:txEl>
                                              <p:pRg st="1" end="1"/>
                                            </p:txEl>
                                          </p:spTgt>
                                        </p:tgtEl>
                                        <p:attrNameLst>
                                          <p:attrName>style.visibility</p:attrName>
                                        </p:attrNameLst>
                                      </p:cBhvr>
                                      <p:to>
                                        <p:strVal val="visible"/>
                                      </p:to>
                                    </p:set>
                                    <p:animEffect transition="in" filter="box(in)">
                                      <p:cBhvr>
                                        <p:cTn id="50" dur="500"/>
                                        <p:tgtEl>
                                          <p:spTgt spid="68614">
                                            <p:txEl>
                                              <p:pRg st="1" end="1"/>
                                            </p:txEl>
                                          </p:spTgt>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68616"/>
                                        </p:tgtEl>
                                        <p:attrNameLst>
                                          <p:attrName>style.visibility</p:attrName>
                                        </p:attrNameLst>
                                      </p:cBhvr>
                                      <p:to>
                                        <p:strVal val="visible"/>
                                      </p:to>
                                    </p:set>
                                    <p:animEffect transition="in" filter="box(in)">
                                      <p:cBhvr>
                                        <p:cTn id="53" dur="500"/>
                                        <p:tgtEl>
                                          <p:spTgt spid="68616"/>
                                        </p:tgtEl>
                                      </p:cBhvr>
                                    </p:animEffect>
                                  </p:childTnLst>
                                </p:cTn>
                              </p:par>
                              <p:par>
                                <p:cTn id="54" presetID="5" presetClass="emph" presetSubtype="1" nodeType="withEffect">
                                  <p:stCondLst>
                                    <p:cond delay="0"/>
                                  </p:stCondLst>
                                  <p:endCondLst>
                                    <p:cond evt="onNext" delay="0">
                                      <p:tgtEl>
                                        <p:sldTgt/>
                                      </p:tgtEl>
                                    </p:cond>
                                  </p:endCondLst>
                                  <p:childTnLst>
                                    <p:set>
                                      <p:cBhvr override="childStyle">
                                        <p:cTn id="55" dur="indefinite"/>
                                        <p:tgtEl>
                                          <p:spTgt spid="68611">
                                            <p:txEl>
                                              <p:pRg st="2" end="2"/>
                                            </p:txEl>
                                          </p:spTgt>
                                        </p:tgtEl>
                                        <p:attrNameLst>
                                          <p:attrName>style.fontStyle</p:attrName>
                                        </p:attrNameLst>
                                      </p:cBhvr>
                                      <p:to>
                                        <p:strVal val="normal"/>
                                      </p:to>
                                    </p:set>
                                    <p:set>
                                      <p:cBhvr override="childStyle">
                                        <p:cTn id="56" dur="indefinite"/>
                                        <p:tgtEl>
                                          <p:spTgt spid="68611">
                                            <p:txEl>
                                              <p:pRg st="2" end="2"/>
                                            </p:txEl>
                                          </p:spTgt>
                                        </p:tgtEl>
                                        <p:attrNameLst>
                                          <p:attrName>style.fontWeight</p:attrName>
                                        </p:attrNameLst>
                                      </p:cBhvr>
                                      <p:to>
                                        <p:strVal val="bold"/>
                                      </p:to>
                                    </p:set>
                                    <p:set>
                                      <p:cBhvr override="childStyle">
                                        <p:cTn id="57" dur="indefinite"/>
                                        <p:tgtEl>
                                          <p:spTgt spid="68611">
                                            <p:txEl>
                                              <p:pRg st="2" end="2"/>
                                            </p:txEl>
                                          </p:spTgt>
                                        </p:tgtEl>
                                        <p:attrNameLst>
                                          <p:attrName>style.textDecorationUnderline</p:attrName>
                                        </p:attrNameLst>
                                      </p:cBhvr>
                                      <p:to>
                                        <p:strVal val="false"/>
                                      </p:to>
                                    </p:set>
                                  </p:childTnLst>
                                </p:cTn>
                              </p:par>
                              <p:par>
                                <p:cTn id="58" presetID="4" presetClass="entr" presetSubtype="16" fill="hold" nodeType="withEffect">
                                  <p:stCondLst>
                                    <p:cond delay="0"/>
                                  </p:stCondLst>
                                  <p:childTnLst>
                                    <p:set>
                                      <p:cBhvr>
                                        <p:cTn id="59" dur="1" fill="hold">
                                          <p:stCondLst>
                                            <p:cond delay="0"/>
                                          </p:stCondLst>
                                        </p:cTn>
                                        <p:tgtEl>
                                          <p:spTgt spid="28813"/>
                                        </p:tgtEl>
                                        <p:attrNameLst>
                                          <p:attrName>style.visibility</p:attrName>
                                        </p:attrNameLst>
                                      </p:cBhvr>
                                      <p:to>
                                        <p:strVal val="visible"/>
                                      </p:to>
                                    </p:set>
                                    <p:animEffect transition="in" filter="box(in)">
                                      <p:cBhvr>
                                        <p:cTn id="60" dur="500"/>
                                        <p:tgtEl>
                                          <p:spTgt spid="28813"/>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68767"/>
                                        </p:tgtEl>
                                        <p:attrNameLst>
                                          <p:attrName>style.visibility</p:attrName>
                                        </p:attrNameLst>
                                      </p:cBhvr>
                                      <p:to>
                                        <p:strVal val="visible"/>
                                      </p:to>
                                    </p:set>
                                    <p:animEffect transition="in" filter="box(in)">
                                      <p:cBhvr>
                                        <p:cTn id="63" dur="500"/>
                                        <p:tgtEl>
                                          <p:spTgt spid="68767"/>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mph" presetSubtype="1" nodeType="clickEffect">
                                  <p:stCondLst>
                                    <p:cond delay="0"/>
                                  </p:stCondLst>
                                  <p:endCondLst>
                                    <p:cond evt="onNext" delay="0">
                                      <p:tgtEl>
                                        <p:sldTgt/>
                                      </p:tgtEl>
                                    </p:cond>
                                  </p:endCondLst>
                                  <p:childTnLst>
                                    <p:set>
                                      <p:cBhvr override="childStyle">
                                        <p:cTn id="67" dur="indefinite"/>
                                        <p:tgtEl>
                                          <p:spTgt spid="68611">
                                            <p:txEl>
                                              <p:pRg st="4" end="4"/>
                                            </p:txEl>
                                          </p:spTgt>
                                        </p:tgtEl>
                                        <p:attrNameLst>
                                          <p:attrName>style.fontStyle</p:attrName>
                                        </p:attrNameLst>
                                      </p:cBhvr>
                                      <p:to>
                                        <p:strVal val="normal"/>
                                      </p:to>
                                    </p:set>
                                    <p:set>
                                      <p:cBhvr override="childStyle">
                                        <p:cTn id="68" dur="indefinite"/>
                                        <p:tgtEl>
                                          <p:spTgt spid="68611">
                                            <p:txEl>
                                              <p:pRg st="4" end="4"/>
                                            </p:txEl>
                                          </p:spTgt>
                                        </p:tgtEl>
                                        <p:attrNameLst>
                                          <p:attrName>style.fontWeight</p:attrName>
                                        </p:attrNameLst>
                                      </p:cBhvr>
                                      <p:to>
                                        <p:strVal val="bold"/>
                                      </p:to>
                                    </p:set>
                                    <p:set>
                                      <p:cBhvr override="childStyle">
                                        <p:cTn id="69" dur="indefinite"/>
                                        <p:tgtEl>
                                          <p:spTgt spid="68611">
                                            <p:txEl>
                                              <p:pRg st="4" end="4"/>
                                            </p:txEl>
                                          </p:spTgt>
                                        </p:tgtEl>
                                        <p:attrNameLst>
                                          <p:attrName>style.textDecorationUnderline</p:attrName>
                                        </p:attrNameLst>
                                      </p:cBhvr>
                                      <p:to>
                                        <p:strVal val="false"/>
                                      </p:to>
                                    </p:set>
                                  </p:childTnLst>
                                </p:cTn>
                              </p:par>
                              <p:par>
                                <p:cTn id="70" presetID="4" presetClass="entr" presetSubtype="16" fill="hold" nodeType="withEffect">
                                  <p:stCondLst>
                                    <p:cond delay="0"/>
                                  </p:stCondLst>
                                  <p:childTnLst>
                                    <p:set>
                                      <p:cBhvr>
                                        <p:cTn id="71" dur="1" fill="hold">
                                          <p:stCondLst>
                                            <p:cond delay="0"/>
                                          </p:stCondLst>
                                        </p:cTn>
                                        <p:tgtEl>
                                          <p:spTgt spid="28806"/>
                                        </p:tgtEl>
                                        <p:attrNameLst>
                                          <p:attrName>style.visibility</p:attrName>
                                        </p:attrNameLst>
                                      </p:cBhvr>
                                      <p:to>
                                        <p:strVal val="visible"/>
                                      </p:to>
                                    </p:set>
                                    <p:animEffect transition="in" filter="box(in)">
                                      <p:cBhvr>
                                        <p:cTn id="72" dur="500"/>
                                        <p:tgtEl>
                                          <p:spTgt spid="28806"/>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mph" presetSubtype="1" nodeType="clickEffect">
                                  <p:stCondLst>
                                    <p:cond delay="0"/>
                                  </p:stCondLst>
                                  <p:endCondLst>
                                    <p:cond evt="onNext" delay="0">
                                      <p:tgtEl>
                                        <p:sldTgt/>
                                      </p:tgtEl>
                                    </p:cond>
                                  </p:endCondLst>
                                  <p:childTnLst>
                                    <p:set>
                                      <p:cBhvr override="childStyle">
                                        <p:cTn id="76" dur="indefinite"/>
                                        <p:tgtEl>
                                          <p:spTgt spid="68611">
                                            <p:txEl>
                                              <p:pRg st="5" end="5"/>
                                            </p:txEl>
                                          </p:spTgt>
                                        </p:tgtEl>
                                        <p:attrNameLst>
                                          <p:attrName>style.fontStyle</p:attrName>
                                        </p:attrNameLst>
                                      </p:cBhvr>
                                      <p:to>
                                        <p:strVal val="normal"/>
                                      </p:to>
                                    </p:set>
                                    <p:set>
                                      <p:cBhvr override="childStyle">
                                        <p:cTn id="77" dur="indefinite"/>
                                        <p:tgtEl>
                                          <p:spTgt spid="68611">
                                            <p:txEl>
                                              <p:pRg st="5" end="5"/>
                                            </p:txEl>
                                          </p:spTgt>
                                        </p:tgtEl>
                                        <p:attrNameLst>
                                          <p:attrName>style.fontWeight</p:attrName>
                                        </p:attrNameLst>
                                      </p:cBhvr>
                                      <p:to>
                                        <p:strVal val="bold"/>
                                      </p:to>
                                    </p:set>
                                    <p:set>
                                      <p:cBhvr override="childStyle">
                                        <p:cTn id="78" dur="indefinite"/>
                                        <p:tgtEl>
                                          <p:spTgt spid="68611">
                                            <p:txEl>
                                              <p:pRg st="5" end="5"/>
                                            </p:txEl>
                                          </p:spTgt>
                                        </p:tgtEl>
                                        <p:attrNameLst>
                                          <p:attrName>style.textDecorationUnderline</p:attrName>
                                        </p:attrNameLst>
                                      </p:cBhvr>
                                      <p:to>
                                        <p:strVal val="false"/>
                                      </p:to>
                                    </p:set>
                                  </p:childTnLst>
                                </p:cTn>
                              </p:par>
                              <p:par>
                                <p:cTn id="79" presetID="5" presetClass="emph" presetSubtype="1" nodeType="withEffect">
                                  <p:stCondLst>
                                    <p:cond delay="0"/>
                                  </p:stCondLst>
                                  <p:endCondLst>
                                    <p:cond evt="onNext" delay="0">
                                      <p:tgtEl>
                                        <p:sldTgt/>
                                      </p:tgtEl>
                                    </p:cond>
                                  </p:endCondLst>
                                  <p:childTnLst>
                                    <p:set>
                                      <p:cBhvr override="childStyle">
                                        <p:cTn id="80" dur="indefinite"/>
                                        <p:tgtEl>
                                          <p:spTgt spid="68611">
                                            <p:txEl>
                                              <p:pRg st="6" end="6"/>
                                            </p:txEl>
                                          </p:spTgt>
                                        </p:tgtEl>
                                        <p:attrNameLst>
                                          <p:attrName>style.fontStyle</p:attrName>
                                        </p:attrNameLst>
                                      </p:cBhvr>
                                      <p:to>
                                        <p:strVal val="normal"/>
                                      </p:to>
                                    </p:set>
                                    <p:set>
                                      <p:cBhvr override="childStyle">
                                        <p:cTn id="81" dur="indefinite"/>
                                        <p:tgtEl>
                                          <p:spTgt spid="68611">
                                            <p:txEl>
                                              <p:pRg st="6" end="6"/>
                                            </p:txEl>
                                          </p:spTgt>
                                        </p:tgtEl>
                                        <p:attrNameLst>
                                          <p:attrName>style.fontWeight</p:attrName>
                                        </p:attrNameLst>
                                      </p:cBhvr>
                                      <p:to>
                                        <p:strVal val="bold"/>
                                      </p:to>
                                    </p:set>
                                    <p:set>
                                      <p:cBhvr override="childStyle">
                                        <p:cTn id="82" dur="indefinite"/>
                                        <p:tgtEl>
                                          <p:spTgt spid="68611">
                                            <p:txEl>
                                              <p:pRg st="6" end="6"/>
                                            </p:txEl>
                                          </p:spTgt>
                                        </p:tgtEl>
                                        <p:attrNameLst>
                                          <p:attrName>style.textDecorationUnderline</p:attrName>
                                        </p:attrNameLst>
                                      </p:cBhvr>
                                      <p:to>
                                        <p:strVal val="false"/>
                                      </p:to>
                                    </p:set>
                                  </p:childTnLst>
                                </p:cTn>
                              </p:par>
                              <p:par>
                                <p:cTn id="83" presetID="4" presetClass="entr" presetSubtype="16" fill="hold" nodeType="withEffect">
                                  <p:stCondLst>
                                    <p:cond delay="0"/>
                                  </p:stCondLst>
                                  <p:childTnLst>
                                    <p:set>
                                      <p:cBhvr>
                                        <p:cTn id="84" dur="1" fill="hold">
                                          <p:stCondLst>
                                            <p:cond delay="0"/>
                                          </p:stCondLst>
                                        </p:cTn>
                                        <p:tgtEl>
                                          <p:spTgt spid="28815"/>
                                        </p:tgtEl>
                                        <p:attrNameLst>
                                          <p:attrName>style.visibility</p:attrName>
                                        </p:attrNameLst>
                                      </p:cBhvr>
                                      <p:to>
                                        <p:strVal val="visible"/>
                                      </p:to>
                                    </p:set>
                                    <p:animEffect transition="in" filter="box(in)">
                                      <p:cBhvr>
                                        <p:cTn id="85" dur="500"/>
                                        <p:tgtEl>
                                          <p:spTgt spid="28815"/>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mph" presetSubtype="1" nodeType="clickEffect">
                                  <p:stCondLst>
                                    <p:cond delay="0"/>
                                  </p:stCondLst>
                                  <p:endCondLst>
                                    <p:cond evt="onNext" delay="0">
                                      <p:tgtEl>
                                        <p:sldTgt/>
                                      </p:tgtEl>
                                    </p:cond>
                                  </p:endCondLst>
                                  <p:childTnLst>
                                    <p:set>
                                      <p:cBhvr override="childStyle">
                                        <p:cTn id="89" dur="indefinite"/>
                                        <p:tgtEl>
                                          <p:spTgt spid="68611">
                                            <p:txEl>
                                              <p:pRg st="7" end="7"/>
                                            </p:txEl>
                                          </p:spTgt>
                                        </p:tgtEl>
                                        <p:attrNameLst>
                                          <p:attrName>style.fontStyle</p:attrName>
                                        </p:attrNameLst>
                                      </p:cBhvr>
                                      <p:to>
                                        <p:strVal val="normal"/>
                                      </p:to>
                                    </p:set>
                                    <p:set>
                                      <p:cBhvr override="childStyle">
                                        <p:cTn id="90" dur="indefinite"/>
                                        <p:tgtEl>
                                          <p:spTgt spid="68611">
                                            <p:txEl>
                                              <p:pRg st="7" end="7"/>
                                            </p:txEl>
                                          </p:spTgt>
                                        </p:tgtEl>
                                        <p:attrNameLst>
                                          <p:attrName>style.fontWeight</p:attrName>
                                        </p:attrNameLst>
                                      </p:cBhvr>
                                      <p:to>
                                        <p:strVal val="bold"/>
                                      </p:to>
                                    </p:set>
                                    <p:set>
                                      <p:cBhvr override="childStyle">
                                        <p:cTn id="91" dur="indefinite"/>
                                        <p:tgtEl>
                                          <p:spTgt spid="68611">
                                            <p:txEl>
                                              <p:pRg st="7" end="7"/>
                                            </p:txEl>
                                          </p:spTgt>
                                        </p:tgtEl>
                                        <p:attrNameLst>
                                          <p:attrName>style.textDecorationUnderline</p:attrName>
                                        </p:attrNameLst>
                                      </p:cBhvr>
                                      <p:to>
                                        <p:strVal val="fals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68804"/>
                                        </p:tgtEl>
                                        <p:attrNameLst>
                                          <p:attrName>style.visibility</p:attrName>
                                        </p:attrNameLst>
                                      </p:cBhvr>
                                      <p:to>
                                        <p:strVal val="visible"/>
                                      </p:to>
                                    </p:set>
                                    <p:anim calcmode="lin" valueType="num">
                                      <p:cBhvr additive="base">
                                        <p:cTn id="96" dur="500" fill="hold"/>
                                        <p:tgtEl>
                                          <p:spTgt spid="68804"/>
                                        </p:tgtEl>
                                        <p:attrNameLst>
                                          <p:attrName>ppt_x</p:attrName>
                                        </p:attrNameLst>
                                      </p:cBhvr>
                                      <p:tavLst>
                                        <p:tav tm="0">
                                          <p:val>
                                            <p:strVal val="#ppt_x"/>
                                          </p:val>
                                        </p:tav>
                                        <p:tav tm="100000">
                                          <p:val>
                                            <p:strVal val="#ppt_x"/>
                                          </p:val>
                                        </p:tav>
                                      </p:tavLst>
                                    </p:anim>
                                    <p:anim calcmode="lin" valueType="num">
                                      <p:cBhvr additive="base">
                                        <p:cTn id="97" dur="500" fill="hold"/>
                                        <p:tgtEl>
                                          <p:spTgt spid="68804"/>
                                        </p:tgtEl>
                                        <p:attrNameLst>
                                          <p:attrName>ppt_y</p:attrName>
                                        </p:attrNameLst>
                                      </p:cBhvr>
                                      <p:tavLst>
                                        <p:tav tm="0">
                                          <p:val>
                                            <p:strVal val="1+#ppt_h/2"/>
                                          </p:val>
                                        </p:tav>
                                        <p:tav tm="100000">
                                          <p:val>
                                            <p:strVal val="#ppt_y"/>
                                          </p:val>
                                        </p:tav>
                                      </p:tavLst>
                                    </p:anim>
                                  </p:childTnLst>
                                </p:cTn>
                              </p:par>
                              <p:par>
                                <p:cTn id="98" presetID="4" presetClass="exit" presetSubtype="16" fill="hold" grpId="1" nodeType="withEffect">
                                  <p:stCondLst>
                                    <p:cond delay="0"/>
                                  </p:stCondLst>
                                  <p:childTnLst>
                                    <p:animEffect transition="out" filter="box(in)">
                                      <p:cBhvr>
                                        <p:cTn id="99" dur="500"/>
                                        <p:tgtEl>
                                          <p:spTgt spid="68616"/>
                                        </p:tgtEl>
                                      </p:cBhvr>
                                    </p:animEffect>
                                    <p:set>
                                      <p:cBhvr>
                                        <p:cTn id="100" dur="1" fill="hold">
                                          <p:stCondLst>
                                            <p:cond delay="499"/>
                                          </p:stCondLst>
                                        </p:cTn>
                                        <p:tgtEl>
                                          <p:spTgt spid="68616"/>
                                        </p:tgtEl>
                                        <p:attrNameLst>
                                          <p:attrName>style.visibility</p:attrName>
                                        </p:attrNameLst>
                                      </p:cBhvr>
                                      <p:to>
                                        <p:strVal val="hidden"/>
                                      </p:to>
                                    </p:set>
                                  </p:childTnLst>
                                </p:cTn>
                              </p:par>
                              <p:par>
                                <p:cTn id="101" presetID="4" presetClass="exit" presetSubtype="16" fill="hold" nodeType="withEffect">
                                  <p:stCondLst>
                                    <p:cond delay="0"/>
                                  </p:stCondLst>
                                  <p:childTnLst>
                                    <p:animEffect transition="out" filter="box(in)">
                                      <p:cBhvr>
                                        <p:cTn id="102" dur="500"/>
                                        <p:tgtEl>
                                          <p:spTgt spid="68614">
                                            <p:txEl>
                                              <p:pRg st="1" end="1"/>
                                            </p:txEl>
                                          </p:spTgt>
                                        </p:tgtEl>
                                      </p:cBhvr>
                                    </p:animEffect>
                                    <p:set>
                                      <p:cBhvr>
                                        <p:cTn id="103" dur="1" fill="hold">
                                          <p:stCondLst>
                                            <p:cond delay="499"/>
                                          </p:stCondLst>
                                        </p:cTn>
                                        <p:tgtEl>
                                          <p:spTgt spid="68614">
                                            <p:txEl>
                                              <p:pRg st="1" end="1"/>
                                            </p:txEl>
                                          </p:spTgt>
                                        </p:tgtEl>
                                        <p:attrNameLst>
                                          <p:attrName>style.visibility</p:attrName>
                                        </p:attrNameLst>
                                      </p:cBhvr>
                                      <p:to>
                                        <p:strVal val="hidden"/>
                                      </p:to>
                                    </p:set>
                                  </p:childTnLst>
                                </p:cTn>
                              </p:par>
                              <p:par>
                                <p:cTn id="104" presetID="4" presetClass="exit" presetSubtype="16" fill="hold" grpId="1" nodeType="withEffect">
                                  <p:stCondLst>
                                    <p:cond delay="0"/>
                                  </p:stCondLst>
                                  <p:childTnLst>
                                    <p:animEffect transition="out" filter="box(in)">
                                      <p:cBhvr>
                                        <p:cTn id="105" dur="500"/>
                                        <p:tgtEl>
                                          <p:spTgt spid="68767"/>
                                        </p:tgtEl>
                                      </p:cBhvr>
                                    </p:animEffect>
                                    <p:set>
                                      <p:cBhvr>
                                        <p:cTn id="106" dur="1" fill="hold">
                                          <p:stCondLst>
                                            <p:cond delay="499"/>
                                          </p:stCondLst>
                                        </p:cTn>
                                        <p:tgtEl>
                                          <p:spTgt spid="68767"/>
                                        </p:tgtEl>
                                        <p:attrNameLst>
                                          <p:attrName>style.visibility</p:attrName>
                                        </p:attrNameLst>
                                      </p:cBhvr>
                                      <p:to>
                                        <p:strVal val="hidden"/>
                                      </p:to>
                                    </p:set>
                                  </p:childTnLst>
                                </p:cTn>
                              </p:par>
                              <p:par>
                                <p:cTn id="107" presetID="4" presetClass="exit" presetSubtype="16" fill="hold" nodeType="withEffect">
                                  <p:stCondLst>
                                    <p:cond delay="0"/>
                                  </p:stCondLst>
                                  <p:childTnLst>
                                    <p:animEffect transition="out" filter="box(in)">
                                      <p:cBhvr>
                                        <p:cTn id="108" dur="500"/>
                                        <p:tgtEl>
                                          <p:spTgt spid="28806"/>
                                        </p:tgtEl>
                                      </p:cBhvr>
                                    </p:animEffect>
                                    <p:set>
                                      <p:cBhvr>
                                        <p:cTn id="109" dur="1" fill="hold">
                                          <p:stCondLst>
                                            <p:cond delay="499"/>
                                          </p:stCondLst>
                                        </p:cTn>
                                        <p:tgtEl>
                                          <p:spTgt spid="28806"/>
                                        </p:tgtEl>
                                        <p:attrNameLst>
                                          <p:attrName>style.visibility</p:attrName>
                                        </p:attrNameLst>
                                      </p:cBhvr>
                                      <p:to>
                                        <p:strVal val="hidden"/>
                                      </p:to>
                                    </p:set>
                                  </p:childTnLst>
                                </p:cTn>
                              </p:par>
                              <p:par>
                                <p:cTn id="110" presetID="4" presetClass="exit" presetSubtype="16" fill="hold" nodeType="withEffect">
                                  <p:stCondLst>
                                    <p:cond delay="0"/>
                                  </p:stCondLst>
                                  <p:childTnLst>
                                    <p:animEffect transition="out" filter="box(in)">
                                      <p:cBhvr>
                                        <p:cTn id="111" dur="500"/>
                                        <p:tgtEl>
                                          <p:spTgt spid="28813"/>
                                        </p:tgtEl>
                                      </p:cBhvr>
                                    </p:animEffect>
                                    <p:set>
                                      <p:cBhvr>
                                        <p:cTn id="112" dur="1" fill="hold">
                                          <p:stCondLst>
                                            <p:cond delay="499"/>
                                          </p:stCondLst>
                                        </p:cTn>
                                        <p:tgtEl>
                                          <p:spTgt spid="28813"/>
                                        </p:tgtEl>
                                        <p:attrNameLst>
                                          <p:attrName>style.visibility</p:attrName>
                                        </p:attrNameLst>
                                      </p:cBhvr>
                                      <p:to>
                                        <p:strVal val="hidden"/>
                                      </p:to>
                                    </p:set>
                                  </p:childTnLst>
                                </p:cTn>
                              </p:par>
                              <p:par>
                                <p:cTn id="113" presetID="4" presetClass="exit" presetSubtype="16" fill="hold" nodeType="withEffect">
                                  <p:stCondLst>
                                    <p:cond delay="0"/>
                                  </p:stCondLst>
                                  <p:childTnLst>
                                    <p:animEffect transition="out" filter="box(in)">
                                      <p:cBhvr>
                                        <p:cTn id="114" dur="500"/>
                                        <p:tgtEl>
                                          <p:spTgt spid="28815"/>
                                        </p:tgtEl>
                                      </p:cBhvr>
                                    </p:animEffect>
                                    <p:set>
                                      <p:cBhvr>
                                        <p:cTn id="115" dur="1" fill="hold">
                                          <p:stCondLst>
                                            <p:cond delay="499"/>
                                          </p:stCondLst>
                                        </p:cTn>
                                        <p:tgtEl>
                                          <p:spTgt spid="28815"/>
                                        </p:tgtEl>
                                        <p:attrNameLst>
                                          <p:attrName>style.visibility</p:attrName>
                                        </p:attrNameLst>
                                      </p:cBhvr>
                                      <p:to>
                                        <p:strVal val="hidden"/>
                                      </p:to>
                                    </p:set>
                                  </p:childTnLst>
                                </p:cTn>
                              </p:par>
                              <p:par>
                                <p:cTn id="116" presetID="5" presetClass="emph" presetSubtype="1" nodeType="withEffect">
                                  <p:stCondLst>
                                    <p:cond delay="0"/>
                                  </p:stCondLst>
                                  <p:endCondLst>
                                    <p:cond evt="onNext" delay="0">
                                      <p:tgtEl>
                                        <p:sldTgt/>
                                      </p:tgtEl>
                                    </p:cond>
                                  </p:endCondLst>
                                  <p:childTnLst>
                                    <p:set>
                                      <p:cBhvr override="childStyle">
                                        <p:cTn id="117" dur="indefinite"/>
                                        <p:tgtEl>
                                          <p:spTgt spid="68613">
                                            <p:txEl>
                                              <p:pRg st="0" end="0"/>
                                            </p:txEl>
                                          </p:spTgt>
                                        </p:tgtEl>
                                        <p:attrNameLst>
                                          <p:attrName>style.fontStyle</p:attrName>
                                        </p:attrNameLst>
                                      </p:cBhvr>
                                      <p:to>
                                        <p:strVal val="normal"/>
                                      </p:to>
                                    </p:set>
                                    <p:set>
                                      <p:cBhvr override="childStyle">
                                        <p:cTn id="118" dur="indefinite"/>
                                        <p:tgtEl>
                                          <p:spTgt spid="68613">
                                            <p:txEl>
                                              <p:pRg st="0" end="0"/>
                                            </p:txEl>
                                          </p:spTgt>
                                        </p:tgtEl>
                                        <p:attrNameLst>
                                          <p:attrName>style.fontWeight</p:attrName>
                                        </p:attrNameLst>
                                      </p:cBhvr>
                                      <p:to>
                                        <p:strVal val="bold"/>
                                      </p:to>
                                    </p:set>
                                    <p:set>
                                      <p:cBhvr override="childStyle">
                                        <p:cTn id="119" dur="indefinite"/>
                                        <p:tgtEl>
                                          <p:spTgt spid="68613">
                                            <p:txEl>
                                              <p:pRg st="0" end="0"/>
                                            </p:txEl>
                                          </p:spTgt>
                                        </p:tgtEl>
                                        <p:attrNameLst>
                                          <p:attrName>style.textDecorationUnderline</p:attrName>
                                        </p:attrNameLst>
                                      </p:cBhvr>
                                      <p:to>
                                        <p:strVal val="false"/>
                                      </p:to>
                                    </p:set>
                                  </p:childTnLst>
                                </p:cTn>
                              </p:par>
                            </p:childTnLst>
                          </p:cTn>
                        </p:par>
                      </p:childTnLst>
                    </p:cTn>
                  </p:par>
                  <p:par>
                    <p:cTn id="120" fill="hold">
                      <p:stCondLst>
                        <p:cond delay="indefinite"/>
                      </p:stCondLst>
                      <p:childTnLst>
                        <p:par>
                          <p:cTn id="121" fill="hold">
                            <p:stCondLst>
                              <p:cond delay="0"/>
                            </p:stCondLst>
                            <p:childTnLst>
                              <p:par>
                                <p:cTn id="122" presetID="5" presetClass="emph" presetSubtype="1" nodeType="clickEffect">
                                  <p:stCondLst>
                                    <p:cond delay="0"/>
                                  </p:stCondLst>
                                  <p:endCondLst>
                                    <p:cond evt="onNext" delay="0">
                                      <p:tgtEl>
                                        <p:sldTgt/>
                                      </p:tgtEl>
                                    </p:cond>
                                  </p:endCondLst>
                                  <p:childTnLst>
                                    <p:set>
                                      <p:cBhvr override="childStyle">
                                        <p:cTn id="123" dur="indefinite"/>
                                        <p:tgtEl>
                                          <p:spTgt spid="68611">
                                            <p:txEl>
                                              <p:pRg st="18" end="18"/>
                                            </p:txEl>
                                          </p:spTgt>
                                        </p:tgtEl>
                                        <p:attrNameLst>
                                          <p:attrName>style.fontStyle</p:attrName>
                                        </p:attrNameLst>
                                      </p:cBhvr>
                                      <p:to>
                                        <p:strVal val="normal"/>
                                      </p:to>
                                    </p:set>
                                    <p:set>
                                      <p:cBhvr override="childStyle">
                                        <p:cTn id="124" dur="indefinite"/>
                                        <p:tgtEl>
                                          <p:spTgt spid="68611">
                                            <p:txEl>
                                              <p:pRg st="18" end="18"/>
                                            </p:txEl>
                                          </p:spTgt>
                                        </p:tgtEl>
                                        <p:attrNameLst>
                                          <p:attrName>style.fontWeight</p:attrName>
                                        </p:attrNameLst>
                                      </p:cBhvr>
                                      <p:to>
                                        <p:strVal val="bold"/>
                                      </p:to>
                                    </p:set>
                                    <p:set>
                                      <p:cBhvr override="childStyle">
                                        <p:cTn id="125" dur="indefinite"/>
                                        <p:tgtEl>
                                          <p:spTgt spid="68611">
                                            <p:txEl>
                                              <p:pRg st="18" end="18"/>
                                            </p:txEl>
                                          </p:spTgt>
                                        </p:tgtEl>
                                        <p:attrNameLst>
                                          <p:attrName>style.textDecorationUnderline</p:attrName>
                                        </p:attrNameLst>
                                      </p:cBhvr>
                                      <p:to>
                                        <p:strVal val="false"/>
                                      </p:to>
                                    </p:set>
                                  </p:childTnLst>
                                </p:cTn>
                              </p:par>
                            </p:childTnLst>
                          </p:cTn>
                        </p:par>
                      </p:childTnLst>
                    </p:cTn>
                  </p:par>
                  <p:par>
                    <p:cTn id="126" fill="hold">
                      <p:stCondLst>
                        <p:cond delay="indefinite"/>
                      </p:stCondLst>
                      <p:childTnLst>
                        <p:par>
                          <p:cTn id="127" fill="hold">
                            <p:stCondLst>
                              <p:cond delay="0"/>
                            </p:stCondLst>
                            <p:childTnLst>
                              <p:par>
                                <p:cTn id="128" presetID="4" presetClass="exit" presetSubtype="16" fill="hold" grpId="1" nodeType="clickEffect">
                                  <p:stCondLst>
                                    <p:cond delay="0"/>
                                  </p:stCondLst>
                                  <p:childTnLst>
                                    <p:animEffect transition="out" filter="box(in)">
                                      <p:cBhvr>
                                        <p:cTn id="129" dur="500"/>
                                        <p:tgtEl>
                                          <p:spTgt spid="68614">
                                            <p:txEl>
                                              <p:pRg st="0" end="0"/>
                                            </p:txEl>
                                          </p:spTgt>
                                        </p:tgtEl>
                                      </p:cBhvr>
                                    </p:animEffect>
                                    <p:set>
                                      <p:cBhvr>
                                        <p:cTn id="130" dur="1" fill="hold">
                                          <p:stCondLst>
                                            <p:cond delay="499"/>
                                          </p:stCondLst>
                                        </p:cTn>
                                        <p:tgtEl>
                                          <p:spTgt spid="68614">
                                            <p:txEl>
                                              <p:pRg st="0" end="0"/>
                                            </p:txEl>
                                          </p:spTgt>
                                        </p:tgtEl>
                                        <p:attrNameLst>
                                          <p:attrName>style.visibility</p:attrName>
                                        </p:attrNameLst>
                                      </p:cBhvr>
                                      <p:to>
                                        <p:strVal val="hidden"/>
                                      </p:to>
                                    </p:set>
                                  </p:childTnLst>
                                </p:cTn>
                              </p:par>
                              <p:par>
                                <p:cTn id="131" presetID="4" presetClass="exit" presetSubtype="16" fill="hold" grpId="1" nodeType="withEffect">
                                  <p:stCondLst>
                                    <p:cond delay="0"/>
                                  </p:stCondLst>
                                  <p:childTnLst>
                                    <p:animEffect transition="out" filter="box(in)">
                                      <p:cBhvr>
                                        <p:cTn id="132" dur="500"/>
                                        <p:tgtEl>
                                          <p:spTgt spid="68614">
                                            <p:txEl>
                                              <p:pRg st="1" end="1"/>
                                            </p:txEl>
                                          </p:spTgt>
                                        </p:tgtEl>
                                      </p:cBhvr>
                                    </p:animEffect>
                                    <p:set>
                                      <p:cBhvr>
                                        <p:cTn id="133" dur="1" fill="hold">
                                          <p:stCondLst>
                                            <p:cond delay="499"/>
                                          </p:stCondLst>
                                        </p:cTn>
                                        <p:tgtEl>
                                          <p:spTgt spid="68614">
                                            <p:txEl>
                                              <p:pRg st="1" end="1"/>
                                            </p:txEl>
                                          </p:spTgt>
                                        </p:tgtEl>
                                        <p:attrNameLst>
                                          <p:attrName>style.visibility</p:attrName>
                                        </p:attrNameLst>
                                      </p:cBhvr>
                                      <p:to>
                                        <p:strVal val="hidden"/>
                                      </p:to>
                                    </p:set>
                                  </p:childTnLst>
                                </p:cTn>
                              </p:par>
                              <p:par>
                                <p:cTn id="134" presetID="4" presetClass="exit" presetSubtype="16" fill="hold" grpId="1" nodeType="withEffect">
                                  <p:stCondLst>
                                    <p:cond delay="0"/>
                                  </p:stCondLst>
                                  <p:childTnLst>
                                    <p:animEffect transition="out" filter="box(in)">
                                      <p:cBhvr>
                                        <p:cTn id="135" dur="500"/>
                                        <p:tgtEl>
                                          <p:spTgt spid="68614">
                                            <p:bg/>
                                          </p:spTgt>
                                        </p:tgtEl>
                                      </p:cBhvr>
                                    </p:animEffect>
                                    <p:set>
                                      <p:cBhvr>
                                        <p:cTn id="136" dur="1" fill="hold">
                                          <p:stCondLst>
                                            <p:cond delay="499"/>
                                          </p:stCondLst>
                                        </p:cTn>
                                        <p:tgtEl>
                                          <p:spTgt spid="68614">
                                            <p:bg/>
                                          </p:spTgt>
                                        </p:tgtEl>
                                        <p:attrNameLst>
                                          <p:attrName>style.visibility</p:attrName>
                                        </p:attrNameLst>
                                      </p:cBhvr>
                                      <p:to>
                                        <p:strVal val="hidden"/>
                                      </p:to>
                                    </p:set>
                                  </p:childTnLst>
                                </p:cTn>
                              </p:par>
                              <p:par>
                                <p:cTn id="137" presetID="4" presetClass="exit" presetSubtype="16" fill="hold" grpId="1" nodeType="withEffect">
                                  <p:stCondLst>
                                    <p:cond delay="0"/>
                                  </p:stCondLst>
                                  <p:childTnLst>
                                    <p:animEffect transition="out" filter="box(in)">
                                      <p:cBhvr>
                                        <p:cTn id="138" dur="500"/>
                                        <p:tgtEl>
                                          <p:spTgt spid="28679"/>
                                        </p:tgtEl>
                                      </p:cBhvr>
                                    </p:animEffect>
                                    <p:set>
                                      <p:cBhvr>
                                        <p:cTn id="139" dur="1" fill="hold">
                                          <p:stCondLst>
                                            <p:cond delay="499"/>
                                          </p:stCondLst>
                                        </p:cTn>
                                        <p:tgtEl>
                                          <p:spTgt spid="28679"/>
                                        </p:tgtEl>
                                        <p:attrNameLst>
                                          <p:attrName>style.visibility</p:attrName>
                                        </p:attrNameLst>
                                      </p:cBhvr>
                                      <p:to>
                                        <p:strVal val="hidden"/>
                                      </p:to>
                                    </p:set>
                                  </p:childTnLst>
                                </p:cTn>
                              </p:par>
                              <p:par>
                                <p:cTn id="140" presetID="4" presetClass="exit" presetSubtype="16" fill="hold" grpId="1" nodeType="withEffect">
                                  <p:stCondLst>
                                    <p:cond delay="0"/>
                                  </p:stCondLst>
                                  <p:childTnLst>
                                    <p:animEffect transition="out" filter="box(in)">
                                      <p:cBhvr>
                                        <p:cTn id="141" dur="500"/>
                                        <p:tgtEl>
                                          <p:spTgt spid="28681"/>
                                        </p:tgtEl>
                                      </p:cBhvr>
                                    </p:animEffect>
                                    <p:set>
                                      <p:cBhvr>
                                        <p:cTn id="142" dur="1" fill="hold">
                                          <p:stCondLst>
                                            <p:cond delay="499"/>
                                          </p:stCondLst>
                                        </p:cTn>
                                        <p:tgtEl>
                                          <p:spTgt spid="28681"/>
                                        </p:tgtEl>
                                        <p:attrNameLst>
                                          <p:attrName>style.visibility</p:attrName>
                                        </p:attrNameLst>
                                      </p:cBhvr>
                                      <p:to>
                                        <p:strVal val="hidden"/>
                                      </p:to>
                                    </p:set>
                                  </p:childTnLst>
                                </p:cTn>
                              </p:par>
                              <p:par>
                                <p:cTn id="143" presetID="4" presetClass="exit" presetSubtype="16" fill="hold" nodeType="withEffect">
                                  <p:stCondLst>
                                    <p:cond delay="0"/>
                                  </p:stCondLst>
                                  <p:childTnLst>
                                    <p:animEffect transition="out" filter="box(in)">
                                      <p:cBhvr>
                                        <p:cTn id="144" dur="500"/>
                                        <p:tgtEl>
                                          <p:spTgt spid="68674"/>
                                        </p:tgtEl>
                                      </p:cBhvr>
                                    </p:animEffect>
                                    <p:set>
                                      <p:cBhvr>
                                        <p:cTn id="145" dur="1" fill="hold">
                                          <p:stCondLst>
                                            <p:cond delay="499"/>
                                          </p:stCondLst>
                                        </p:cTn>
                                        <p:tgtEl>
                                          <p:spTgt spid="68674"/>
                                        </p:tgtEl>
                                        <p:attrNameLst>
                                          <p:attrName>style.visibility</p:attrName>
                                        </p:attrNameLst>
                                      </p:cBhvr>
                                      <p:to>
                                        <p:strVal val="hidden"/>
                                      </p:to>
                                    </p:set>
                                  </p:childTnLst>
                                </p:cTn>
                              </p:par>
                              <p:par>
                                <p:cTn id="146" presetID="4" presetClass="exit" presetSubtype="16" fill="hold" nodeType="withEffect">
                                  <p:stCondLst>
                                    <p:cond delay="0"/>
                                  </p:stCondLst>
                                  <p:childTnLst>
                                    <p:animEffect transition="out" filter="box(in)">
                                      <p:cBhvr>
                                        <p:cTn id="147" dur="500"/>
                                        <p:tgtEl>
                                          <p:spTgt spid="68691"/>
                                        </p:tgtEl>
                                      </p:cBhvr>
                                    </p:animEffect>
                                    <p:set>
                                      <p:cBhvr>
                                        <p:cTn id="148" dur="1" fill="hold">
                                          <p:stCondLst>
                                            <p:cond delay="499"/>
                                          </p:stCondLst>
                                        </p:cTn>
                                        <p:tgtEl>
                                          <p:spTgt spid="68691"/>
                                        </p:tgtEl>
                                        <p:attrNameLst>
                                          <p:attrName>style.visibility</p:attrName>
                                        </p:attrNameLst>
                                      </p:cBhvr>
                                      <p:to>
                                        <p:strVal val="hidden"/>
                                      </p:to>
                                    </p:set>
                                  </p:childTnLst>
                                </p:cTn>
                              </p:par>
                              <p:par>
                                <p:cTn id="149" presetID="4" presetClass="exit" presetSubtype="16" fill="hold" nodeType="withEffect">
                                  <p:stCondLst>
                                    <p:cond delay="0"/>
                                  </p:stCondLst>
                                  <p:childTnLst>
                                    <p:animEffect transition="out" filter="box(in)">
                                      <p:cBhvr>
                                        <p:cTn id="150" dur="500"/>
                                        <p:tgtEl>
                                          <p:spTgt spid="68804"/>
                                        </p:tgtEl>
                                      </p:cBhvr>
                                    </p:animEffect>
                                    <p:set>
                                      <p:cBhvr>
                                        <p:cTn id="151" dur="1" fill="hold">
                                          <p:stCondLst>
                                            <p:cond delay="499"/>
                                          </p:stCondLst>
                                        </p:cTn>
                                        <p:tgtEl>
                                          <p:spTgt spid="68804"/>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4" presetClass="entr" presetSubtype="16" fill="hold" grpId="0" nodeType="clickEffect">
                                  <p:stCondLst>
                                    <p:cond delay="0"/>
                                  </p:stCondLst>
                                  <p:childTnLst>
                                    <p:set>
                                      <p:cBhvr>
                                        <p:cTn id="155" dur="1" fill="hold">
                                          <p:stCondLst>
                                            <p:cond delay="0"/>
                                          </p:stCondLst>
                                        </p:cTn>
                                        <p:tgtEl>
                                          <p:spTgt spid="18"/>
                                        </p:tgtEl>
                                        <p:attrNameLst>
                                          <p:attrName>style.visibility</p:attrName>
                                        </p:attrNameLst>
                                      </p:cBhvr>
                                      <p:to>
                                        <p:strVal val="visible"/>
                                      </p:to>
                                    </p:set>
                                    <p:animEffect transition="in" filter="box(in)">
                                      <p:cBhvr>
                                        <p:cTn id="1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allAtOnce" animBg="1"/>
      <p:bldP spid="68614" grpId="1" build="allAtOnce" animBg="1"/>
      <p:bldP spid="28679" grpId="0"/>
      <p:bldP spid="28679" grpId="1"/>
      <p:bldP spid="68616" grpId="0" animBg="1"/>
      <p:bldP spid="68616" grpId="1" animBg="1"/>
      <p:bldP spid="28681" grpId="0"/>
      <p:bldP spid="28681" grpId="1"/>
      <p:bldP spid="68767" grpId="0"/>
      <p:bldP spid="68767" grpId="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r"/>
            <a:r>
              <a:rPr lang="he-IL" dirty="0" smtClean="0"/>
              <a:t>הפרדה בין הצהרות למימוש</a:t>
            </a:r>
            <a:endParaRPr lang="en-US" dirty="0" smtClean="0"/>
          </a:p>
        </p:txBody>
      </p:sp>
      <p:sp>
        <p:nvSpPr>
          <p:cNvPr id="28675" name="Rectangle 3"/>
          <p:cNvSpPr>
            <a:spLocks noGrp="1" noChangeArrowheads="1"/>
          </p:cNvSpPr>
          <p:nvPr>
            <p:ph type="body" idx="1"/>
          </p:nvPr>
        </p:nvSpPr>
        <p:spPr>
          <a:xfrm>
            <a:off x="228600" y="1412875"/>
            <a:ext cx="8229600" cy="4530725"/>
          </a:xfrm>
        </p:spPr>
        <p:txBody>
          <a:bodyPr>
            <a:normAutofit fontScale="85000" lnSpcReduction="20000"/>
          </a:bodyPr>
          <a:lstStyle/>
          <a:p>
            <a:pPr algn="l" rtl="0">
              <a:lnSpc>
                <a:spcPct val="80000"/>
              </a:lnSpc>
              <a:buFont typeface="Wingdings" pitchFamily="2" charset="2"/>
              <a:buNone/>
            </a:pPr>
            <a:r>
              <a:rPr lang="en-US" sz="1600" noProof="1" smtClean="0">
                <a:latin typeface="Verdana" pitchFamily="34" charset="0"/>
              </a:rPr>
              <a:t>#include &lt;stdio.h&gt;</a:t>
            </a:r>
          </a:p>
          <a:p>
            <a:pPr algn="l" rtl="0">
              <a:lnSpc>
                <a:spcPct val="80000"/>
              </a:lnSpc>
              <a:buFont typeface="Wingdings" pitchFamily="2" charset="2"/>
              <a:buNone/>
            </a:pPr>
            <a:r>
              <a:rPr lang="en-US" sz="1600" dirty="0" smtClean="0">
                <a:solidFill>
                  <a:srgbClr val="33CC33"/>
                </a:solidFill>
                <a:latin typeface="Verdana" pitchFamily="34" charset="0"/>
              </a:rPr>
              <a:t>// prototypes</a:t>
            </a:r>
            <a:endParaRPr lang="en-US" sz="1600" noProof="1" smtClean="0">
              <a:solidFill>
                <a:srgbClr val="33CC33"/>
              </a:solidFill>
              <a:latin typeface="Verdana" pitchFamily="34" charset="0"/>
            </a:endParaRPr>
          </a:p>
          <a:p>
            <a:pPr algn="l" rtl="0">
              <a:lnSpc>
                <a:spcPct val="80000"/>
              </a:lnSpc>
              <a:buFont typeface="Wingdings" pitchFamily="2" charset="2"/>
              <a:buNone/>
            </a:pPr>
            <a:endParaRPr lang="he-IL" sz="1600" noProof="1" smtClean="0">
              <a:latin typeface="Verdana" pitchFamily="34" charset="0"/>
            </a:endParaRPr>
          </a:p>
          <a:p>
            <a:pPr algn="l" rtl="0">
              <a:lnSpc>
                <a:spcPct val="80000"/>
              </a:lnSpc>
              <a:buFont typeface="Wingdings" pitchFamily="2" charset="2"/>
              <a:buNone/>
            </a:pPr>
            <a:endParaRPr lang="he-IL"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void main()</a:t>
            </a:r>
          </a:p>
          <a:p>
            <a:pPr algn="l" rtl="0">
              <a:lnSpc>
                <a:spcPct val="80000"/>
              </a:lnSpc>
              <a:buFont typeface="Wingdings" pitchFamily="2" charset="2"/>
              <a:buNone/>
            </a:pPr>
            <a:r>
              <a:rPr lang="en-US" sz="1600" noProof="1" smtClean="0">
                <a:latin typeface="Verdana" pitchFamily="34" charset="0"/>
              </a:rPr>
              <a:t>{</a:t>
            </a:r>
          </a:p>
          <a:p>
            <a:pPr algn="l" rtl="0">
              <a:lnSpc>
                <a:spcPct val="80000"/>
              </a:lnSpc>
              <a:buFont typeface="Wingdings" pitchFamily="2" charset="2"/>
              <a:buNone/>
            </a:pPr>
            <a:r>
              <a:rPr lang="en-US" sz="1600" noProof="1" smtClean="0">
                <a:latin typeface="Verdana" pitchFamily="34" charset="0"/>
              </a:rPr>
              <a:t>	int base, exponent, result;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	printf("Please enter base and exponent: ");</a:t>
            </a:r>
          </a:p>
          <a:p>
            <a:pPr algn="l" rtl="0">
              <a:lnSpc>
                <a:spcPct val="80000"/>
              </a:lnSpc>
              <a:buFont typeface="Wingdings" pitchFamily="2" charset="2"/>
              <a:buNone/>
            </a:pPr>
            <a:r>
              <a:rPr lang="en-US" sz="1600" noProof="1" smtClean="0">
                <a:latin typeface="Verdana" pitchFamily="34" charset="0"/>
              </a:rPr>
              <a:t>	scanf("%d %d", &amp;base, &amp;exponent);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noProof="1" smtClean="0">
                <a:latin typeface="Verdana" pitchFamily="34" charset="0"/>
              </a:rPr>
              <a:t>	result = power(base, exponent);</a:t>
            </a:r>
          </a:p>
          <a:p>
            <a:pPr algn="l" rtl="0">
              <a:lnSpc>
                <a:spcPct val="80000"/>
              </a:lnSpc>
              <a:buFont typeface="Wingdings" pitchFamily="2" charset="2"/>
              <a:buNone/>
            </a:pPr>
            <a:r>
              <a:rPr lang="en-US" sz="1600" noProof="1" smtClean="0">
                <a:latin typeface="Verdana" pitchFamily="34" charset="0"/>
              </a:rPr>
              <a:t>	printf("%d^%d=%d\n", base, exponent, result);</a:t>
            </a:r>
          </a:p>
          <a:p>
            <a:pPr algn="l" rtl="0">
              <a:lnSpc>
                <a:spcPct val="80000"/>
              </a:lnSpc>
              <a:buFont typeface="Wingdings" pitchFamily="2" charset="2"/>
              <a:buNone/>
            </a:pPr>
            <a:r>
              <a:rPr lang="en-US" sz="1600" noProof="1" smtClean="0">
                <a:latin typeface="Verdana" pitchFamily="34" charset="0"/>
              </a:rPr>
              <a:t>}</a:t>
            </a:r>
          </a:p>
          <a:p>
            <a:pPr algn="l" rtl="0">
              <a:lnSpc>
                <a:spcPct val="80000"/>
              </a:lnSpc>
              <a:buFont typeface="Wingdings" pitchFamily="2" charset="2"/>
              <a:buNone/>
            </a:pPr>
            <a:endParaRPr lang="en-US" sz="1600" noProof="1" smtClean="0">
              <a:latin typeface="Verdana" pitchFamily="34" charset="0"/>
            </a:endParaRPr>
          </a:p>
          <a:p>
            <a:pPr algn="l" rtl="0">
              <a:lnSpc>
                <a:spcPct val="80000"/>
              </a:lnSpc>
              <a:buFont typeface="Wingdings" pitchFamily="2" charset="2"/>
              <a:buNone/>
            </a:pPr>
            <a:r>
              <a:rPr lang="en-US" sz="1600" b="1" noProof="1" smtClean="0">
                <a:latin typeface="Verdana" pitchFamily="34" charset="0"/>
              </a:rPr>
              <a:t>int power(int base, int exponent)</a:t>
            </a:r>
          </a:p>
          <a:p>
            <a:pPr algn="l" rtl="0">
              <a:lnSpc>
                <a:spcPct val="80000"/>
              </a:lnSpc>
              <a:buFont typeface="Wingdings" pitchFamily="2" charset="2"/>
              <a:buNone/>
            </a:pPr>
            <a:r>
              <a:rPr lang="en-US" sz="1600" b="1" noProof="1" smtClean="0">
                <a:latin typeface="Verdana" pitchFamily="34" charset="0"/>
              </a:rPr>
              <a:t>{</a:t>
            </a:r>
          </a:p>
          <a:p>
            <a:pPr algn="l" rtl="0">
              <a:lnSpc>
                <a:spcPct val="80000"/>
              </a:lnSpc>
              <a:buFont typeface="Wingdings" pitchFamily="2" charset="2"/>
              <a:buNone/>
            </a:pPr>
            <a:r>
              <a:rPr lang="en-US" sz="1600" b="1" noProof="1" smtClean="0">
                <a:latin typeface="Verdana" pitchFamily="34" charset="0"/>
              </a:rPr>
              <a:t>	int i, result=1;</a:t>
            </a:r>
          </a:p>
          <a:p>
            <a:pPr algn="l" rtl="0">
              <a:lnSpc>
                <a:spcPct val="80000"/>
              </a:lnSpc>
              <a:buFont typeface="Wingdings" pitchFamily="2" charset="2"/>
              <a:buNone/>
            </a:pPr>
            <a:r>
              <a:rPr lang="en-US" sz="1600" b="1" noProof="1" smtClean="0">
                <a:latin typeface="Verdana" pitchFamily="34" charset="0"/>
              </a:rPr>
              <a:t>	for (i=0 ; i &lt; exponent ; i++)</a:t>
            </a:r>
          </a:p>
          <a:p>
            <a:pPr algn="l" rtl="0">
              <a:lnSpc>
                <a:spcPct val="80000"/>
              </a:lnSpc>
              <a:buFont typeface="Wingdings" pitchFamily="2" charset="2"/>
              <a:buNone/>
            </a:pPr>
            <a:r>
              <a:rPr lang="en-US" sz="1600" b="1" noProof="1" smtClean="0">
                <a:latin typeface="Verdana" pitchFamily="34" charset="0"/>
              </a:rPr>
              <a:t>		result *= base;</a:t>
            </a:r>
          </a:p>
          <a:p>
            <a:pPr algn="l" rtl="0">
              <a:lnSpc>
                <a:spcPct val="80000"/>
              </a:lnSpc>
              <a:buFont typeface="Wingdings" pitchFamily="2" charset="2"/>
              <a:buNone/>
            </a:pPr>
            <a:r>
              <a:rPr lang="en-US" sz="1600" b="1" noProof="1" smtClean="0">
                <a:latin typeface="Verdana" pitchFamily="34" charset="0"/>
              </a:rPr>
              <a:t>	return result;</a:t>
            </a:r>
          </a:p>
          <a:p>
            <a:pPr algn="l" rtl="0">
              <a:lnSpc>
                <a:spcPct val="80000"/>
              </a:lnSpc>
              <a:buFont typeface="Wingdings" pitchFamily="2" charset="2"/>
              <a:buNone/>
            </a:pPr>
            <a:r>
              <a:rPr lang="en-US" sz="1600" b="1" noProof="1" smtClean="0">
                <a:latin typeface="Verdana" pitchFamily="34" charset="0"/>
              </a:rPr>
              <a:t>}</a:t>
            </a:r>
          </a:p>
          <a:p>
            <a:pPr algn="l" rtl="0">
              <a:lnSpc>
                <a:spcPct val="80000"/>
              </a:lnSpc>
              <a:buFont typeface="Wingdings" pitchFamily="2" charset="2"/>
              <a:buNone/>
            </a:pPr>
            <a:endParaRPr lang="en-US" sz="1600" dirty="0" smtClean="0">
              <a:latin typeface="Verdana" pitchFamily="34" charset="0"/>
            </a:endParaRPr>
          </a:p>
        </p:txBody>
      </p:sp>
      <p:sp>
        <p:nvSpPr>
          <p:cNvPr id="7" name="Rectangle 6"/>
          <p:cNvSpPr>
            <a:spLocks noChangeArrowheads="1"/>
          </p:cNvSpPr>
          <p:nvPr/>
        </p:nvSpPr>
        <p:spPr bwMode="auto">
          <a:xfrm>
            <a:off x="5220072" y="1700808"/>
            <a:ext cx="2743200" cy="685800"/>
          </a:xfrm>
          <a:prstGeom prst="rect">
            <a:avLst/>
          </a:prstGeom>
          <a:solidFill>
            <a:schemeClr val="accent1"/>
          </a:solidFill>
          <a:ln w="9525" algn="ctr">
            <a:solidFill>
              <a:schemeClr val="tx1"/>
            </a:solidFill>
            <a:round/>
            <a:headEnd/>
            <a:tailEnd/>
          </a:ln>
        </p:spPr>
        <p:txBody>
          <a:bodyPr/>
          <a:lstStyle/>
          <a:p>
            <a:pPr marL="111125" indent="-111125" algn="r" rtl="1"/>
            <a:r>
              <a:rPr lang="he-IL" b="1" dirty="0">
                <a:solidFill>
                  <a:schemeClr val="bg1"/>
                </a:solidFill>
                <a:latin typeface="Verdana" pitchFamily="34" charset="0"/>
              </a:rPr>
              <a:t>בשורת ההצהרה לא חייבים</a:t>
            </a:r>
          </a:p>
          <a:p>
            <a:pPr marL="111125" indent="-111125" algn="r" rtl="1"/>
            <a:r>
              <a:rPr lang="he-IL" b="1" dirty="0">
                <a:solidFill>
                  <a:schemeClr val="bg1"/>
                </a:solidFill>
                <a:latin typeface="Verdana" pitchFamily="34" charset="0"/>
              </a:rPr>
              <a:t> לציין את שמות המשתנים</a:t>
            </a:r>
          </a:p>
        </p:txBody>
      </p:sp>
      <p:sp>
        <p:nvSpPr>
          <p:cNvPr id="8" name="TextBox 7"/>
          <p:cNvSpPr txBox="1">
            <a:spLocks noChangeArrowheads="1"/>
          </p:cNvSpPr>
          <p:nvPr/>
        </p:nvSpPr>
        <p:spPr bwMode="auto">
          <a:xfrm>
            <a:off x="251520" y="1702767"/>
            <a:ext cx="5400600" cy="646331"/>
          </a:xfrm>
          <a:prstGeom prst="rect">
            <a:avLst/>
          </a:prstGeom>
          <a:noFill/>
          <a:ln w="9525">
            <a:noFill/>
            <a:miter lim="800000"/>
            <a:headEnd/>
            <a:tailEnd/>
          </a:ln>
        </p:spPr>
        <p:txBody>
          <a:bodyPr wrap="square">
            <a:spAutoFit/>
          </a:bodyPr>
          <a:lstStyle/>
          <a:p>
            <a:r>
              <a:rPr lang="en-US" b="1" noProof="1">
                <a:latin typeface="Verdana" pitchFamily="34" charset="0"/>
              </a:rPr>
              <a:t>int power(int base, int exponent);</a:t>
            </a:r>
          </a:p>
          <a:p>
            <a:endParaRPr lang="en-US" dirty="0"/>
          </a:p>
        </p:txBody>
      </p:sp>
      <p:sp>
        <p:nvSpPr>
          <p:cNvPr id="9" name="TextBox 8"/>
          <p:cNvSpPr txBox="1">
            <a:spLocks noChangeArrowheads="1"/>
          </p:cNvSpPr>
          <p:nvPr/>
        </p:nvSpPr>
        <p:spPr bwMode="auto">
          <a:xfrm>
            <a:off x="4932040" y="2386608"/>
            <a:ext cx="3733800" cy="369332"/>
          </a:xfrm>
          <a:prstGeom prst="rect">
            <a:avLst/>
          </a:prstGeom>
          <a:noFill/>
          <a:ln w="9525">
            <a:noFill/>
            <a:miter lim="800000"/>
            <a:headEnd/>
            <a:tailEnd/>
          </a:ln>
        </p:spPr>
        <p:txBody>
          <a:bodyPr wrap="square">
            <a:spAutoFit/>
          </a:bodyPr>
          <a:lstStyle/>
          <a:p>
            <a:r>
              <a:rPr lang="en-US" b="1" noProof="1" smtClean="0">
                <a:latin typeface="Verdana" pitchFamily="34" charset="0"/>
              </a:rPr>
              <a:t>   int </a:t>
            </a:r>
            <a:r>
              <a:rPr lang="en-US" b="1" noProof="1">
                <a:latin typeface="Verdana" pitchFamily="34" charset="0"/>
              </a:rPr>
              <a:t>power(int, int</a:t>
            </a:r>
            <a:r>
              <a:rPr lang="en-US" b="1" noProof="1" smtClean="0">
                <a:latin typeface="Verdana" pitchFamily="34" charset="0"/>
              </a:rPr>
              <a:t>);</a:t>
            </a:r>
            <a:endParaRPr lang="en-US" b="1" dirty="0">
              <a:latin typeface="Verdana" pitchFamily="34" charset="0"/>
            </a:endParaRPr>
          </a:p>
        </p:txBody>
      </p:sp>
      <p:sp>
        <p:nvSpPr>
          <p:cNvPr id="10" name="Rectangle 9"/>
          <p:cNvSpPr>
            <a:spLocks noChangeArrowheads="1"/>
          </p:cNvSpPr>
          <p:nvPr/>
        </p:nvSpPr>
        <p:spPr bwMode="auto">
          <a:xfrm>
            <a:off x="3203848" y="4221088"/>
            <a:ext cx="5715000" cy="2057400"/>
          </a:xfrm>
          <a:prstGeom prst="rect">
            <a:avLst/>
          </a:prstGeom>
          <a:solidFill>
            <a:schemeClr val="accent1"/>
          </a:solidFill>
          <a:ln w="9525" algn="ctr">
            <a:solidFill>
              <a:schemeClr val="tx1"/>
            </a:solidFill>
            <a:round/>
            <a:headEnd/>
            <a:tailEnd/>
          </a:ln>
        </p:spPr>
        <p:txBody>
          <a:bodyPr/>
          <a:lstStyle/>
          <a:p>
            <a:pPr marL="166688" indent="-166688" algn="r" rtl="1">
              <a:buFont typeface="Arial" pitchFamily="34" charset="0"/>
              <a:buChar char="•"/>
            </a:pPr>
            <a:r>
              <a:rPr lang="he-IL" b="1" dirty="0">
                <a:solidFill>
                  <a:schemeClr val="bg1"/>
                </a:solidFill>
                <a:latin typeface="Verdana" pitchFamily="34" charset="0"/>
              </a:rPr>
              <a:t>את ההצהרות נרשום לפני ה- </a:t>
            </a:r>
            <a:r>
              <a:rPr lang="en-US" b="1" dirty="0">
                <a:solidFill>
                  <a:schemeClr val="bg1"/>
                </a:solidFill>
                <a:latin typeface="Verdana" pitchFamily="34" charset="0"/>
              </a:rPr>
              <a:t>main</a:t>
            </a:r>
            <a:r>
              <a:rPr lang="he-IL" b="1" dirty="0">
                <a:solidFill>
                  <a:schemeClr val="bg1"/>
                </a:solidFill>
                <a:latin typeface="Verdana" pitchFamily="34" charset="0"/>
              </a:rPr>
              <a:t>, ובסיום כל הצהרה </a:t>
            </a:r>
            <a:r>
              <a:rPr lang="en-US" b="1" dirty="0">
                <a:solidFill>
                  <a:schemeClr val="bg1"/>
                </a:solidFill>
                <a:latin typeface="Verdana" pitchFamily="34" charset="0"/>
              </a:rPr>
              <a:t>;</a:t>
            </a:r>
            <a:r>
              <a:rPr lang="he-IL" b="1" dirty="0">
                <a:solidFill>
                  <a:schemeClr val="bg1"/>
                </a:solidFill>
                <a:latin typeface="Verdana" pitchFamily="34" charset="0"/>
              </a:rPr>
              <a:t> </a:t>
            </a:r>
          </a:p>
          <a:p>
            <a:pPr marL="623888" lvl="1" indent="-166688" algn="r" rtl="1">
              <a:buFont typeface="Arial" pitchFamily="34" charset="0"/>
              <a:buChar char="•"/>
            </a:pPr>
            <a:r>
              <a:rPr lang="he-IL" b="1" dirty="0">
                <a:solidFill>
                  <a:schemeClr val="bg1"/>
                </a:solidFill>
                <a:latin typeface="Verdana" pitchFamily="34" charset="0"/>
              </a:rPr>
              <a:t>חלק זה נקרא </a:t>
            </a:r>
            <a:r>
              <a:rPr lang="en-US" b="1" dirty="0">
                <a:solidFill>
                  <a:schemeClr val="bg1"/>
                </a:solidFill>
                <a:latin typeface="Verdana" pitchFamily="34" charset="0"/>
              </a:rPr>
              <a:t>prototype</a:t>
            </a:r>
            <a:r>
              <a:rPr lang="he-IL" b="1" dirty="0">
                <a:solidFill>
                  <a:schemeClr val="bg1"/>
                </a:solidFill>
                <a:latin typeface="Verdana" pitchFamily="34" charset="0"/>
              </a:rPr>
              <a:t> (אב-טיפוס)</a:t>
            </a:r>
          </a:p>
          <a:p>
            <a:pPr marL="166688" indent="-166688" algn="r" rtl="1">
              <a:buFont typeface="Arial" pitchFamily="34" charset="0"/>
              <a:buChar char="•"/>
            </a:pPr>
            <a:r>
              <a:rPr lang="he-IL" b="1" dirty="0">
                <a:solidFill>
                  <a:schemeClr val="bg1"/>
                </a:solidFill>
                <a:latin typeface="Verdana" pitchFamily="34" charset="0"/>
              </a:rPr>
              <a:t> את המימושים נכתוב מתחת ל- </a:t>
            </a:r>
            <a:r>
              <a:rPr lang="en-US" b="1" dirty="0">
                <a:solidFill>
                  <a:schemeClr val="bg1"/>
                </a:solidFill>
                <a:latin typeface="Verdana" pitchFamily="34" charset="0"/>
              </a:rPr>
              <a:t>main</a:t>
            </a:r>
            <a:r>
              <a:rPr lang="he-IL" b="1" dirty="0">
                <a:solidFill>
                  <a:schemeClr val="bg1"/>
                </a:solidFill>
                <a:latin typeface="Verdana" pitchFamily="34" charset="0"/>
              </a:rPr>
              <a:t>  </a:t>
            </a:r>
          </a:p>
          <a:p>
            <a:pPr marL="166688" indent="-166688" algn="r" rtl="1">
              <a:buFont typeface="Arial" pitchFamily="34" charset="0"/>
              <a:buChar char="•"/>
            </a:pPr>
            <a:r>
              <a:rPr lang="he-IL" b="1" dirty="0">
                <a:latin typeface="Verdana" pitchFamily="34" charset="0"/>
              </a:rPr>
              <a:t>ההפרדה היא מאחר ומעניין אותנו איזה פונקציות יש  בתוכנית, ופחות איך הן מבצעות את העבודה</a:t>
            </a:r>
          </a:p>
          <a:p>
            <a:pPr marL="166688" indent="-166688" algn="r" rtl="1">
              <a:buFont typeface="Arial" pitchFamily="34" charset="0"/>
              <a:buChar char="•"/>
            </a:pPr>
            <a:r>
              <a:rPr lang="he-IL" b="1" dirty="0">
                <a:solidFill>
                  <a:schemeClr val="bg1"/>
                </a:solidFill>
                <a:latin typeface="Verdana" pitchFamily="34" charset="0"/>
              </a:rPr>
              <a:t>חתימת הפונקציה בהגדרה בראש הקובץ ובמימוש חייבות להיות </a:t>
            </a:r>
            <a:r>
              <a:rPr lang="he-IL" b="1" u="sng" dirty="0" smtClean="0">
                <a:solidFill>
                  <a:schemeClr val="bg1"/>
                </a:solidFill>
                <a:latin typeface="Verdana" pitchFamily="34" charset="0"/>
              </a:rPr>
              <a:t>זהות</a:t>
            </a:r>
            <a:r>
              <a:rPr lang="he-IL" b="1" dirty="0" smtClean="0">
                <a:solidFill>
                  <a:schemeClr val="bg1"/>
                </a:solidFill>
                <a:latin typeface="Verdana" pitchFamily="34" charset="0"/>
              </a:rPr>
              <a:t>  !</a:t>
            </a:r>
            <a:endParaRPr lang="he-IL" b="1" dirty="0">
              <a:solidFill>
                <a:schemeClr val="bg1"/>
              </a:solidFill>
              <a:latin typeface="Verdana" pitchFamily="34" charset="0"/>
            </a:endParaRPr>
          </a:p>
          <a:p>
            <a:pPr marL="166688" indent="-166688" algn="r" rtl="1">
              <a:buFont typeface="Arial" pitchFamily="34" charset="0"/>
              <a:buChar char="•"/>
            </a:pPr>
            <a:endParaRPr lang="en-US" b="1" dirty="0">
              <a:solidFill>
                <a:schemeClr val="bg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5">
                                            <p:txEl>
                                              <p:pRg st="15" end="15"/>
                                            </p:txEl>
                                          </p:spTgt>
                                        </p:tgtEl>
                                        <p:attrNameLst>
                                          <p:attrName>style.visibility</p:attrName>
                                        </p:attrNameLst>
                                      </p:cBhvr>
                                      <p:to>
                                        <p:strVal val="visible"/>
                                      </p:to>
                                    </p:set>
                                    <p:animEffect transition="in" filter="box(in)">
                                      <p:cBhvr>
                                        <p:cTn id="7" dur="500"/>
                                        <p:tgtEl>
                                          <p:spTgt spid="28675">
                                            <p:txEl>
                                              <p:pRg st="15" end="1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8675">
                                            <p:txEl>
                                              <p:pRg st="16" end="16"/>
                                            </p:txEl>
                                          </p:spTgt>
                                        </p:tgtEl>
                                        <p:attrNameLst>
                                          <p:attrName>style.visibility</p:attrName>
                                        </p:attrNameLst>
                                      </p:cBhvr>
                                      <p:to>
                                        <p:strVal val="visible"/>
                                      </p:to>
                                    </p:set>
                                    <p:animEffect transition="in" filter="box(in)">
                                      <p:cBhvr>
                                        <p:cTn id="10" dur="500"/>
                                        <p:tgtEl>
                                          <p:spTgt spid="28675">
                                            <p:txEl>
                                              <p:pRg st="16" end="1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8675">
                                            <p:txEl>
                                              <p:pRg st="17" end="17"/>
                                            </p:txEl>
                                          </p:spTgt>
                                        </p:tgtEl>
                                        <p:attrNameLst>
                                          <p:attrName>style.visibility</p:attrName>
                                        </p:attrNameLst>
                                      </p:cBhvr>
                                      <p:to>
                                        <p:strVal val="visible"/>
                                      </p:to>
                                    </p:set>
                                    <p:animEffect transition="in" filter="box(in)">
                                      <p:cBhvr>
                                        <p:cTn id="13" dur="500"/>
                                        <p:tgtEl>
                                          <p:spTgt spid="28675">
                                            <p:txEl>
                                              <p:pRg st="17" end="1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8675">
                                            <p:txEl>
                                              <p:pRg st="18" end="18"/>
                                            </p:txEl>
                                          </p:spTgt>
                                        </p:tgtEl>
                                        <p:attrNameLst>
                                          <p:attrName>style.visibility</p:attrName>
                                        </p:attrNameLst>
                                      </p:cBhvr>
                                      <p:to>
                                        <p:strVal val="visible"/>
                                      </p:to>
                                    </p:set>
                                    <p:animEffect transition="in" filter="box(in)">
                                      <p:cBhvr>
                                        <p:cTn id="16" dur="500"/>
                                        <p:tgtEl>
                                          <p:spTgt spid="28675">
                                            <p:txEl>
                                              <p:pRg st="18" end="1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8675">
                                            <p:txEl>
                                              <p:pRg st="19" end="19"/>
                                            </p:txEl>
                                          </p:spTgt>
                                        </p:tgtEl>
                                        <p:attrNameLst>
                                          <p:attrName>style.visibility</p:attrName>
                                        </p:attrNameLst>
                                      </p:cBhvr>
                                      <p:to>
                                        <p:strVal val="visible"/>
                                      </p:to>
                                    </p:set>
                                    <p:animEffect transition="in" filter="box(in)">
                                      <p:cBhvr>
                                        <p:cTn id="19" dur="500"/>
                                        <p:tgtEl>
                                          <p:spTgt spid="28675">
                                            <p:txEl>
                                              <p:pRg st="19" end="1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8675">
                                            <p:txEl>
                                              <p:pRg st="20" end="20"/>
                                            </p:txEl>
                                          </p:spTgt>
                                        </p:tgtEl>
                                        <p:attrNameLst>
                                          <p:attrName>style.visibility</p:attrName>
                                        </p:attrNameLst>
                                      </p:cBhvr>
                                      <p:to>
                                        <p:strVal val="visible"/>
                                      </p:to>
                                    </p:set>
                                    <p:animEffect transition="in" filter="box(in)">
                                      <p:cBhvr>
                                        <p:cTn id="22" dur="500"/>
                                        <p:tgtEl>
                                          <p:spTgt spid="28675">
                                            <p:txEl>
                                              <p:pRg st="20" end="20"/>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8675">
                                            <p:txEl>
                                              <p:pRg st="21" end="21"/>
                                            </p:txEl>
                                          </p:spTgt>
                                        </p:tgtEl>
                                        <p:attrNameLst>
                                          <p:attrName>style.visibility</p:attrName>
                                        </p:attrNameLst>
                                      </p:cBhvr>
                                      <p:to>
                                        <p:strVal val="visible"/>
                                      </p:to>
                                    </p:set>
                                    <p:animEffect transition="in" filter="box(in)">
                                      <p:cBhvr>
                                        <p:cTn id="25" dur="500"/>
                                        <p:tgtEl>
                                          <p:spTgt spid="28675">
                                            <p:txEl>
                                              <p:pRg st="21" end="2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2"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8675">
                                            <p:txEl>
                                              <p:pRg st="1" end="1"/>
                                            </p:txEl>
                                          </p:spTgt>
                                        </p:tgtEl>
                                        <p:attrNameLst>
                                          <p:attrName>style.visibility</p:attrName>
                                        </p:attrNameLst>
                                      </p:cBhvr>
                                      <p:to>
                                        <p:strVal val="visible"/>
                                      </p:to>
                                    </p:set>
                                    <p:animEffect transition="in" filter="box(in)">
                                      <p:cBhvr>
                                        <p:cTn id="35" dur="500"/>
                                        <p:tgtEl>
                                          <p:spTgt spid="2867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0">
                                            <p:bg/>
                                          </p:spTgt>
                                        </p:tgtEl>
                                        <p:attrNameLst>
                                          <p:attrName>style.visibility</p:attrName>
                                        </p:attrNameLst>
                                      </p:cBhvr>
                                      <p:to>
                                        <p:strVal val="visible"/>
                                      </p:to>
                                    </p:set>
                                    <p:animEffect transition="in" filter="box(in)">
                                      <p:cBhvr>
                                        <p:cTn id="40" dur="500"/>
                                        <p:tgtEl>
                                          <p:spTgt spid="10">
                                            <p:bg/>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ox(in)">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box(in)">
                                      <p:cBhvr>
                                        <p:cTn id="50" dur="500"/>
                                        <p:tgtEl>
                                          <p:spTgt spid="10">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box(in)">
                                      <p:cBhvr>
                                        <p:cTn id="55" dur="500"/>
                                        <p:tgtEl>
                                          <p:spTgt spid="10">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0">
                                            <p:txEl>
                                              <p:pRg st="3" end="3"/>
                                            </p:txEl>
                                          </p:spTgt>
                                        </p:tgtEl>
                                        <p:attrNameLst>
                                          <p:attrName>style.visibility</p:attrName>
                                        </p:attrNameLst>
                                      </p:cBhvr>
                                      <p:to>
                                        <p:strVal val="visible"/>
                                      </p:to>
                                    </p:set>
                                    <p:animEffect transition="in" filter="box(in)">
                                      <p:cBhvr>
                                        <p:cTn id="60" dur="500"/>
                                        <p:tgtEl>
                                          <p:spTgt spid="10">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0">
                                            <p:txEl>
                                              <p:pRg st="4" end="4"/>
                                            </p:txEl>
                                          </p:spTgt>
                                        </p:tgtEl>
                                        <p:attrNameLst>
                                          <p:attrName>style.visibility</p:attrName>
                                        </p:attrNameLst>
                                      </p:cBhvr>
                                      <p:to>
                                        <p:strVal val="visible"/>
                                      </p:to>
                                    </p:set>
                                    <p:animEffect transition="in" filter="box(in)">
                                      <p:cBhvr>
                                        <p:cTn id="65" dur="500"/>
                                        <p:tgtEl>
                                          <p:spTgt spid="10">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ox(in)">
                                      <p:cBhvr>
                                        <p:cTn id="70" dur="500"/>
                                        <p:tgtEl>
                                          <p:spTgt spid="7"/>
                                        </p:tgtEl>
                                      </p:cBhvr>
                                    </p:animEffect>
                                  </p:childTnLst>
                                </p:cTn>
                              </p:par>
                              <p:par>
                                <p:cTn id="71" presetID="5" presetClass="emph" presetSubtype="1" grpId="0" nodeType="withEffect">
                                  <p:stCondLst>
                                    <p:cond delay="0"/>
                                  </p:stCondLst>
                                  <p:childTnLst>
                                    <p:set>
                                      <p:cBhvr override="childStyle">
                                        <p:cTn id="72" dur="indefinite"/>
                                        <p:tgtEl>
                                          <p:spTgt spid="8"/>
                                        </p:tgtEl>
                                        <p:attrNameLst>
                                          <p:attrName>style.fontStyle</p:attrName>
                                        </p:attrNameLst>
                                      </p:cBhvr>
                                      <p:to>
                                        <p:strVal val="normal"/>
                                      </p:to>
                                    </p:set>
                                    <p:set>
                                      <p:cBhvr override="childStyle">
                                        <p:cTn id="73" dur="indefinite"/>
                                        <p:tgtEl>
                                          <p:spTgt spid="8"/>
                                        </p:tgtEl>
                                        <p:attrNameLst>
                                          <p:attrName>style.fontWeight</p:attrName>
                                        </p:attrNameLst>
                                      </p:cBhvr>
                                      <p:to>
                                        <p:strVal val="bold"/>
                                      </p:to>
                                    </p:set>
                                    <p:set>
                                      <p:cBhvr override="childStyle">
                                        <p:cTn id="74" dur="indefinite"/>
                                        <p:tgtEl>
                                          <p:spTgt spid="8"/>
                                        </p:tgtEl>
                                        <p:attrNameLst>
                                          <p:attrName>style.textDecorationUnderline</p:attrName>
                                        </p:attrNameLst>
                                      </p:cBhvr>
                                      <p:to>
                                        <p:strVal val="false"/>
                                      </p:to>
                                    </p:se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1" nodeType="clickEffect">
                                  <p:stCondLst>
                                    <p:cond delay="0"/>
                                  </p:stCondLst>
                                  <p:childTnLst>
                                    <p:animEffect transition="out" filter="box(in)">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2" presetClass="entr" presetSubtype="4"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additive="base">
                                        <p:cTn id="82" dur="500" fill="hold"/>
                                        <p:tgtEl>
                                          <p:spTgt spid="9"/>
                                        </p:tgtEl>
                                        <p:attrNameLst>
                                          <p:attrName>ppt_x</p:attrName>
                                        </p:attrNameLst>
                                      </p:cBhvr>
                                      <p:tavLst>
                                        <p:tav tm="0">
                                          <p:val>
                                            <p:strVal val="#ppt_x"/>
                                          </p:val>
                                        </p:tav>
                                        <p:tav tm="100000">
                                          <p:val>
                                            <p:strVal val="#ppt_x"/>
                                          </p:val>
                                        </p:tav>
                                      </p:tavLst>
                                    </p:anim>
                                    <p:anim calcmode="lin" valueType="num">
                                      <p:cBhvr additive="base">
                                        <p:cTn id="8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8" grpId="2"/>
      <p:bldP spid="9" grpId="0"/>
      <p:bldP spid="10"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רקע כללי לשפת </a:t>
            </a:r>
            <a:r>
              <a:rPr lang="en-US" dirty="0" smtClean="0"/>
              <a:t>C</a:t>
            </a:r>
            <a:endParaRPr lang="en-US" dirty="0"/>
          </a:p>
        </p:txBody>
      </p:sp>
      <p:sp>
        <p:nvSpPr>
          <p:cNvPr id="3" name="Content Placeholder 2"/>
          <p:cNvSpPr>
            <a:spLocks noGrp="1"/>
          </p:cNvSpPr>
          <p:nvPr>
            <p:ph sz="quarter" idx="1"/>
          </p:nvPr>
        </p:nvSpPr>
        <p:spPr>
          <a:xfrm>
            <a:off x="179512" y="1219200"/>
            <a:ext cx="8507288" cy="4937760"/>
          </a:xfrm>
        </p:spPr>
        <p:txBody>
          <a:bodyPr>
            <a:noAutofit/>
          </a:bodyPr>
          <a:lstStyle/>
          <a:p>
            <a:r>
              <a:rPr lang="he-IL" sz="2400" dirty="0" smtClean="0"/>
              <a:t>שפת </a:t>
            </a:r>
            <a:r>
              <a:rPr lang="en-US" sz="2400" dirty="0" smtClean="0"/>
              <a:t>C </a:t>
            </a:r>
            <a:r>
              <a:rPr lang="he-IL" sz="2400" dirty="0" smtClean="0"/>
              <a:t> תוכננה לראשונה בשנים 1973-1969 על ידי דניס </a:t>
            </a:r>
            <a:r>
              <a:rPr lang="he-IL" sz="2400" dirty="0" err="1" smtClean="0"/>
              <a:t>ריצ'י</a:t>
            </a:r>
            <a:endParaRPr lang="he-IL" sz="2400" dirty="0" smtClean="0"/>
          </a:p>
          <a:p>
            <a:r>
              <a:rPr lang="he-IL" sz="2400" dirty="0" smtClean="0"/>
              <a:t>(זוכה פרס </a:t>
            </a:r>
            <a:r>
              <a:rPr lang="he-IL" sz="2400" dirty="0" err="1" smtClean="0"/>
              <a:t>טיורינג</a:t>
            </a:r>
            <a:r>
              <a:rPr lang="he-IL" sz="2400" dirty="0" smtClean="0"/>
              <a:t>) ממעבדות בל על מערכות </a:t>
            </a:r>
            <a:r>
              <a:rPr lang="en-US" sz="2400" dirty="0" smtClean="0"/>
              <a:t>UNIX </a:t>
            </a:r>
            <a:endParaRPr lang="he-IL" sz="2400" dirty="0" smtClean="0"/>
          </a:p>
          <a:p>
            <a:r>
              <a:rPr lang="he-IL" sz="2400" dirty="0" smtClean="0"/>
              <a:t>הצורך בשפה עלה לשם כתיבת מערכת הפעלה</a:t>
            </a:r>
          </a:p>
          <a:p>
            <a:pPr lvl="1"/>
            <a:r>
              <a:rPr lang="he-IL" sz="2100" dirty="0" smtClean="0"/>
              <a:t>רוב הגרעין</a:t>
            </a:r>
            <a:r>
              <a:rPr lang="en-US" sz="2100" dirty="0" smtClean="0"/>
              <a:t>Kernel) </a:t>
            </a:r>
            <a:r>
              <a:rPr lang="he-IL" sz="2100" dirty="0" smtClean="0"/>
              <a:t>) של מערכת ההפעלה לינוקס כתוב ב-</a:t>
            </a:r>
            <a:r>
              <a:rPr lang="en-US" sz="2100" dirty="0" smtClean="0"/>
              <a:t>C </a:t>
            </a:r>
            <a:r>
              <a:rPr lang="he-IL" sz="2100" dirty="0" smtClean="0"/>
              <a:t>, כמו גם הרבה תוכנות אחרות המהוות את מערכת ההפעלה </a:t>
            </a:r>
            <a:r>
              <a:rPr lang="en-US" sz="2100" dirty="0" smtClean="0"/>
              <a:t>GNU/Linux</a:t>
            </a:r>
            <a:endParaRPr lang="he-IL" sz="2100" dirty="0" smtClean="0"/>
          </a:p>
          <a:p>
            <a:r>
              <a:rPr lang="he-IL" sz="2400" dirty="0" smtClean="0"/>
              <a:t>באותה עת הייתה קיימת שפת </a:t>
            </a:r>
            <a:r>
              <a:rPr lang="en-US" sz="2400" dirty="0" smtClean="0"/>
              <a:t>B</a:t>
            </a:r>
            <a:r>
              <a:rPr lang="he-IL" sz="2400" dirty="0" smtClean="0"/>
              <a:t> ובאמצעותה נכתבה שפת </a:t>
            </a:r>
            <a:r>
              <a:rPr lang="en-US" sz="2400" dirty="0" smtClean="0"/>
              <a:t>C </a:t>
            </a:r>
            <a:r>
              <a:rPr lang="he-IL" sz="2400" dirty="0" smtClean="0"/>
              <a:t>בתחילה </a:t>
            </a:r>
          </a:p>
          <a:p>
            <a:pPr lvl="1"/>
            <a:r>
              <a:rPr lang="he-IL" sz="2400" dirty="0" smtClean="0"/>
              <a:t>מקור השם של השפה הוא באותה שפת </a:t>
            </a:r>
            <a:r>
              <a:rPr lang="en-US" sz="2400" dirty="0" smtClean="0"/>
              <a:t>B </a:t>
            </a:r>
            <a:r>
              <a:rPr lang="he-IL" sz="2400" dirty="0" smtClean="0"/>
              <a:t> תוך התקדמות אות אחת באלפבית</a:t>
            </a:r>
          </a:p>
          <a:p>
            <a:r>
              <a:rPr lang="he-IL" sz="2400" dirty="0" smtClean="0"/>
              <a:t>עם התפתחות שפת</a:t>
            </a:r>
            <a:r>
              <a:rPr lang="en-US" sz="2400" dirty="0" smtClean="0"/>
              <a:t>C </a:t>
            </a:r>
            <a:r>
              <a:rPr lang="he-IL" sz="2400" dirty="0" smtClean="0"/>
              <a:t>, הקומפיילר בו מקמפלים את השפה נכתב אף הוא בשפת </a:t>
            </a:r>
            <a:r>
              <a:rPr lang="en-US" sz="2400" dirty="0" smtClean="0"/>
              <a:t>C</a:t>
            </a:r>
          </a:p>
          <a:p>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457200" y="1600200"/>
            <a:ext cx="8229600" cy="4953000"/>
          </a:xfrm>
        </p:spPr>
        <p:txBody>
          <a:bodyPr/>
          <a:lstStyle/>
          <a:p>
            <a:pPr>
              <a:lnSpc>
                <a:spcPct val="90000"/>
              </a:lnSpc>
            </a:pPr>
            <a:r>
              <a:rPr lang="he-IL" smtClean="0"/>
              <a:t>כל תוכנית בשפת תכנות עילית, ובפרט שפת </a:t>
            </a:r>
            <a:r>
              <a:rPr lang="en-US" smtClean="0"/>
              <a:t>C</a:t>
            </a:r>
            <a:r>
              <a:rPr lang="he-IL" smtClean="0"/>
              <a:t>, מורכבת מאוסף של פונקציות</a:t>
            </a:r>
          </a:p>
          <a:p>
            <a:pPr>
              <a:lnSpc>
                <a:spcPct val="90000"/>
              </a:lnSpc>
            </a:pPr>
            <a:r>
              <a:rPr lang="he-IL" smtClean="0"/>
              <a:t>קיימות פונקציות ספריה בשפה אותן ניתן להכליל בתוכנית ולקרוא להן בכל מקום בו נרצה ולהשתמש בהן כמה פעמים שנרצה</a:t>
            </a:r>
          </a:p>
          <a:p>
            <a:pPr lvl="1">
              <a:lnSpc>
                <a:spcPct val="90000"/>
              </a:lnSpc>
            </a:pPr>
            <a:r>
              <a:rPr lang="he-IL" smtClean="0"/>
              <a:t>למשל כאשר עושים:</a:t>
            </a:r>
          </a:p>
          <a:p>
            <a:pPr lvl="1" algn="l" rtl="0">
              <a:lnSpc>
                <a:spcPct val="90000"/>
              </a:lnSpc>
              <a:buFont typeface="Wingdings" pitchFamily="2" charset="2"/>
              <a:buNone/>
            </a:pPr>
            <a:r>
              <a:rPr lang="he-IL" smtClean="0"/>
              <a:t> </a:t>
            </a:r>
            <a:r>
              <a:rPr lang="en-US" smtClean="0"/>
              <a:t>#include &lt;stdio.h&gt;</a:t>
            </a:r>
            <a:r>
              <a:rPr lang="he-IL" smtClean="0"/>
              <a:t> </a:t>
            </a:r>
          </a:p>
          <a:p>
            <a:pPr lvl="1">
              <a:lnSpc>
                <a:spcPct val="90000"/>
              </a:lnSpc>
              <a:buFont typeface="Wingdings" pitchFamily="2" charset="2"/>
              <a:buNone/>
            </a:pPr>
            <a:r>
              <a:rPr lang="he-IL" smtClean="0"/>
              <a:t>	ניתן להשתמש בפונקציות המוגדרות בספריה זו בכל מיני מקומות בקוד (למשל </a:t>
            </a:r>
            <a:r>
              <a:rPr lang="en-US" smtClean="0"/>
              <a:t>printf, scanf</a:t>
            </a:r>
            <a:r>
              <a:rPr lang="he-IL" smtClean="0"/>
              <a:t>)</a:t>
            </a:r>
          </a:p>
          <a:p>
            <a:pPr>
              <a:lnSpc>
                <a:spcPct val="90000"/>
              </a:lnSpc>
            </a:pPr>
            <a:r>
              <a:rPr lang="he-IL" smtClean="0"/>
              <a:t>גם אנו יכולים לכתוב פונקציות או ספריות של פונקציות, שאותן ניתן להכליל ולהשתמש בהן כרצוננו </a:t>
            </a:r>
          </a:p>
          <a:p>
            <a:pPr>
              <a:lnSpc>
                <a:spcPct val="90000"/>
              </a:lnSpc>
            </a:pPr>
            <a:endParaRPr lang="en-US" smtClean="0"/>
          </a:p>
        </p:txBody>
      </p:sp>
      <p:sp>
        <p:nvSpPr>
          <p:cNvPr id="32771" name="Rectangle 2"/>
          <p:cNvSpPr>
            <a:spLocks noGrp="1" noChangeArrowheads="1"/>
          </p:cNvSpPr>
          <p:nvPr>
            <p:ph type="title"/>
          </p:nvPr>
        </p:nvSpPr>
        <p:spPr/>
        <p:txBody>
          <a:bodyPr/>
          <a:lstStyle/>
          <a:p>
            <a:pPr algn="r"/>
            <a:r>
              <a:rPr lang="he-IL" smtClean="0"/>
              <a:t>פונקציות ספריה</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ox(in)">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ox(in)">
                                      <p:cBhvr>
                                        <p:cTn id="12" dur="500"/>
                                        <p:tgtEl>
                                          <p:spTgt spid="337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animEffect transition="in" filter="box(in)">
                                      <p:cBhvr>
                                        <p:cTn id="17" dur="500"/>
                                        <p:tgtEl>
                                          <p:spTgt spid="33794">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animEffect transition="in" filter="box(in)">
                                      <p:cBhvr>
                                        <p:cTn id="20" dur="500"/>
                                        <p:tgtEl>
                                          <p:spTgt spid="3379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3794">
                                            <p:txEl>
                                              <p:pRg st="4" end="4"/>
                                            </p:txEl>
                                          </p:spTgt>
                                        </p:tgtEl>
                                        <p:attrNameLst>
                                          <p:attrName>style.visibility</p:attrName>
                                        </p:attrNameLst>
                                      </p:cBhvr>
                                      <p:to>
                                        <p:strVal val="visible"/>
                                      </p:to>
                                    </p:set>
                                    <p:animEffect transition="in" filter="box(in)">
                                      <p:cBhvr>
                                        <p:cTn id="25" dur="500"/>
                                        <p:tgtEl>
                                          <p:spTgt spid="3379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3794">
                                            <p:txEl>
                                              <p:pRg st="5" end="5"/>
                                            </p:txEl>
                                          </p:spTgt>
                                        </p:tgtEl>
                                        <p:attrNameLst>
                                          <p:attrName>style.visibility</p:attrName>
                                        </p:attrNameLst>
                                      </p:cBhvr>
                                      <p:to>
                                        <p:strVal val="visible"/>
                                      </p:to>
                                    </p:set>
                                    <p:animEffect transition="in" filter="box(in)">
                                      <p:cBhvr>
                                        <p:cTn id="30" dur="500"/>
                                        <p:tgtEl>
                                          <p:spTgt spid="337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r"/>
            <a:r>
              <a:rPr lang="he-IL" dirty="0" smtClean="0"/>
              <a:t>יצירת קובץ ספריה</a:t>
            </a:r>
            <a:endParaRPr lang="en-US" dirty="0" smtClean="0"/>
          </a:p>
        </p:txBody>
      </p:sp>
      <p:sp>
        <p:nvSpPr>
          <p:cNvPr id="34819" name="Rectangle 3"/>
          <p:cNvSpPr>
            <a:spLocks noGrp="1" noChangeArrowheads="1"/>
          </p:cNvSpPr>
          <p:nvPr>
            <p:ph type="body" idx="1"/>
          </p:nvPr>
        </p:nvSpPr>
        <p:spPr>
          <a:xfrm>
            <a:off x="457200" y="1600200"/>
            <a:ext cx="8229600" cy="5029200"/>
          </a:xfrm>
        </p:spPr>
        <p:txBody>
          <a:bodyPr/>
          <a:lstStyle/>
          <a:p>
            <a:pPr>
              <a:lnSpc>
                <a:spcPct val="90000"/>
              </a:lnSpc>
            </a:pPr>
            <a:r>
              <a:rPr lang="he-IL" dirty="0" smtClean="0"/>
              <a:t>עד כה השתמשנו בפונקציות שקיבלנו משפת </a:t>
            </a:r>
            <a:r>
              <a:rPr lang="en-US" dirty="0" smtClean="0"/>
              <a:t>C</a:t>
            </a:r>
            <a:endParaRPr lang="he-IL" dirty="0" smtClean="0"/>
          </a:p>
          <a:p>
            <a:pPr>
              <a:lnSpc>
                <a:spcPct val="90000"/>
              </a:lnSpc>
            </a:pPr>
            <a:r>
              <a:rPr lang="he-IL" dirty="0" smtClean="0"/>
              <a:t>כל פונקציה כזו נכתבה בספריה שאליה ביצענו </a:t>
            </a:r>
            <a:r>
              <a:rPr lang="en-US" dirty="0" smtClean="0"/>
              <a:t>include</a:t>
            </a:r>
            <a:endParaRPr lang="he-IL" dirty="0" smtClean="0"/>
          </a:p>
          <a:p>
            <a:pPr lvl="1">
              <a:lnSpc>
                <a:spcPct val="90000"/>
              </a:lnSpc>
            </a:pPr>
            <a:r>
              <a:rPr lang="he-IL" dirty="0" smtClean="0"/>
              <a:t>למשל כדי להשתמש בפונקציות של מחרוזות נכלול את</a:t>
            </a:r>
          </a:p>
          <a:p>
            <a:pPr lvl="1" algn="l" rtl="0">
              <a:lnSpc>
                <a:spcPct val="90000"/>
              </a:lnSpc>
              <a:buFont typeface="Wingdings" pitchFamily="2" charset="2"/>
              <a:buNone/>
            </a:pPr>
            <a:r>
              <a:rPr lang="en-US" dirty="0" smtClean="0"/>
              <a:t>#include &lt;</a:t>
            </a:r>
            <a:r>
              <a:rPr lang="en-US" dirty="0" err="1" smtClean="0"/>
              <a:t>string.h</a:t>
            </a:r>
            <a:r>
              <a:rPr lang="en-US" dirty="0" smtClean="0"/>
              <a:t>&gt;</a:t>
            </a:r>
          </a:p>
          <a:p>
            <a:pPr>
              <a:lnSpc>
                <a:spcPct val="90000"/>
              </a:lnSpc>
            </a:pPr>
            <a:r>
              <a:rPr lang="he-IL" dirty="0" smtClean="0"/>
              <a:t>כדי לייצר ספריה משלנו נייצר 2 קבצים חדשים:</a:t>
            </a:r>
          </a:p>
          <a:p>
            <a:pPr lvl="1">
              <a:lnSpc>
                <a:spcPct val="90000"/>
              </a:lnSpc>
            </a:pPr>
            <a:r>
              <a:rPr lang="en-US" b="1" dirty="0" smtClean="0"/>
              <a:t>&lt;</a:t>
            </a:r>
            <a:r>
              <a:rPr lang="en-US" b="1" dirty="0" err="1" smtClean="0"/>
              <a:t>file_name</a:t>
            </a:r>
            <a:r>
              <a:rPr lang="en-US" b="1" dirty="0" smtClean="0"/>
              <a:t>&gt;.h</a:t>
            </a:r>
            <a:r>
              <a:rPr lang="he-IL" b="1" dirty="0" smtClean="0"/>
              <a:t> </a:t>
            </a:r>
            <a:r>
              <a:rPr lang="he-IL" dirty="0" smtClean="0"/>
              <a:t>הוא קובץ אשר יכלול את ה- </a:t>
            </a:r>
            <a:r>
              <a:rPr lang="en-US" dirty="0" smtClean="0">
                <a:solidFill>
                  <a:srgbClr val="00B050"/>
                </a:solidFill>
              </a:rPr>
              <a:t>prototypes</a:t>
            </a:r>
            <a:r>
              <a:rPr lang="he-IL" dirty="0" smtClean="0"/>
              <a:t> של הפונקציות, ואליו אח"כ נעשה </a:t>
            </a:r>
            <a:r>
              <a:rPr lang="en-US" u="sng" dirty="0" smtClean="0"/>
              <a:t>include</a:t>
            </a:r>
            <a:r>
              <a:rPr lang="he-IL" dirty="0" smtClean="0"/>
              <a:t> מהקובץ שירצה להשתמש בפונקציות המוגדרות בו</a:t>
            </a:r>
            <a:endParaRPr lang="en-US" dirty="0" smtClean="0"/>
          </a:p>
          <a:p>
            <a:pPr lvl="1">
              <a:lnSpc>
                <a:spcPct val="90000"/>
              </a:lnSpc>
            </a:pPr>
            <a:r>
              <a:rPr lang="en-US" b="1" dirty="0" smtClean="0"/>
              <a:t>&lt;</a:t>
            </a:r>
            <a:r>
              <a:rPr lang="en-US" b="1" dirty="0" err="1" smtClean="0"/>
              <a:t>file_name</a:t>
            </a:r>
            <a:r>
              <a:rPr lang="en-US" b="1" dirty="0" smtClean="0"/>
              <a:t>&gt;.c</a:t>
            </a:r>
            <a:r>
              <a:rPr lang="he-IL" b="1" dirty="0" smtClean="0"/>
              <a:t> </a:t>
            </a:r>
            <a:r>
              <a:rPr lang="he-IL" dirty="0" smtClean="0"/>
              <a:t>הוא קובץ שיכיל </a:t>
            </a:r>
            <a:r>
              <a:rPr lang="en-US" dirty="0" smtClean="0"/>
              <a:t>include</a:t>
            </a:r>
            <a:r>
              <a:rPr lang="he-IL" dirty="0" smtClean="0"/>
              <a:t> לקובץ ה- </a:t>
            </a:r>
            <a:r>
              <a:rPr lang="en-US" b="1" dirty="0" smtClean="0"/>
              <a:t>header</a:t>
            </a:r>
            <a:r>
              <a:rPr lang="he-IL" dirty="0" smtClean="0"/>
              <a:t> התואם ויממש את הפונקציות המוגדרות בו</a:t>
            </a:r>
          </a:p>
          <a:p>
            <a:pPr>
              <a:lnSpc>
                <a:spcPct val="90000"/>
              </a:lnSpc>
            </a:pPr>
            <a:r>
              <a:rPr lang="en-US" dirty="0" smtClean="0"/>
              <a:t>include</a:t>
            </a:r>
            <a:r>
              <a:rPr lang="he-IL" dirty="0" smtClean="0"/>
              <a:t> לספריה שכתבנו יהיו בתוך  </a:t>
            </a:r>
            <a:r>
              <a:rPr lang="he-IL" dirty="0" smtClean="0">
                <a:solidFill>
                  <a:srgbClr val="FF0000"/>
                </a:solidFill>
              </a:rPr>
              <a:t>" "  </a:t>
            </a:r>
            <a:r>
              <a:rPr lang="en-US" dirty="0" smtClean="0">
                <a:solidFill>
                  <a:srgbClr val="FF0000"/>
                </a:solidFill>
              </a:rPr>
              <a:t> </a:t>
            </a:r>
            <a:r>
              <a:rPr lang="he-IL" dirty="0" smtClean="0"/>
              <a:t>(גרשיים) ולא בתוך </a:t>
            </a:r>
            <a:r>
              <a:rPr lang="he-IL" dirty="0" smtClean="0">
                <a:solidFill>
                  <a:srgbClr val="FF0000"/>
                </a:solidFill>
              </a:rPr>
              <a:t>&lt;&gt;</a:t>
            </a:r>
            <a:endParaRPr 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ox(in)">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ox(in)">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ox(in)">
                                      <p:cBhvr>
                                        <p:cTn id="17" dur="500"/>
                                        <p:tgtEl>
                                          <p:spTgt spid="3481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box(in)">
                                      <p:cBhvr>
                                        <p:cTn id="20" dur="500"/>
                                        <p:tgtEl>
                                          <p:spTgt spid="348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animEffect transition="in" filter="box(in)">
                                      <p:cBhvr>
                                        <p:cTn id="25" dur="500"/>
                                        <p:tgtEl>
                                          <p:spTgt spid="3481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4819">
                                            <p:txEl>
                                              <p:pRg st="5" end="5"/>
                                            </p:txEl>
                                          </p:spTgt>
                                        </p:tgtEl>
                                        <p:attrNameLst>
                                          <p:attrName>style.visibility</p:attrName>
                                        </p:attrNameLst>
                                      </p:cBhvr>
                                      <p:to>
                                        <p:strVal val="visible"/>
                                      </p:to>
                                    </p:set>
                                    <p:animEffect transition="in" filter="box(in)">
                                      <p:cBhvr>
                                        <p:cTn id="30" dur="500"/>
                                        <p:tgtEl>
                                          <p:spTgt spid="3481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4819">
                                            <p:txEl>
                                              <p:pRg st="6" end="6"/>
                                            </p:txEl>
                                          </p:spTgt>
                                        </p:tgtEl>
                                        <p:attrNameLst>
                                          <p:attrName>style.visibility</p:attrName>
                                        </p:attrNameLst>
                                      </p:cBhvr>
                                      <p:to>
                                        <p:strVal val="visible"/>
                                      </p:to>
                                    </p:set>
                                    <p:animEffect transition="in" filter="box(in)">
                                      <p:cBhvr>
                                        <p:cTn id="35" dur="500"/>
                                        <p:tgtEl>
                                          <p:spTgt spid="3481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34819">
                                            <p:txEl>
                                              <p:pRg st="7" end="7"/>
                                            </p:txEl>
                                          </p:spTgt>
                                        </p:tgtEl>
                                        <p:attrNameLst>
                                          <p:attrName>style.visibility</p:attrName>
                                        </p:attrNameLst>
                                      </p:cBhvr>
                                      <p:to>
                                        <p:strVal val="visible"/>
                                      </p:to>
                                    </p:set>
                                    <p:animEffect transition="in" filter="box(in)">
                                      <p:cBhvr>
                                        <p:cTn id="40"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r"/>
            <a:r>
              <a:rPr lang="he-IL" dirty="0" smtClean="0"/>
              <a:t>דוגמא – ספריה המטפלת בתווים</a:t>
            </a:r>
            <a:endParaRPr lang="en-US" dirty="0" smtClean="0"/>
          </a:p>
        </p:txBody>
      </p:sp>
      <p:pic>
        <p:nvPicPr>
          <p:cNvPr id="6147" name="Picture 3"/>
          <p:cNvPicPr>
            <a:picLocks noChangeAspect="1" noChangeArrowheads="1"/>
          </p:cNvPicPr>
          <p:nvPr/>
        </p:nvPicPr>
        <p:blipFill>
          <a:blip r:embed="rId2" cstate="print"/>
          <a:srcRect/>
          <a:stretch>
            <a:fillRect/>
          </a:stretch>
        </p:blipFill>
        <p:spPr bwMode="auto">
          <a:xfrm>
            <a:off x="179512" y="1628800"/>
            <a:ext cx="6252089" cy="5040560"/>
          </a:xfrm>
          <a:prstGeom prst="rect">
            <a:avLst/>
          </a:prstGeom>
          <a:noFill/>
          <a:ln w="9525">
            <a:solidFill>
              <a:srgbClr val="002060"/>
            </a:solid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4572000" y="1412776"/>
            <a:ext cx="4365959" cy="2592288"/>
          </a:xfrm>
          <a:prstGeom prst="rect">
            <a:avLst/>
          </a:prstGeom>
          <a:noFill/>
          <a:ln w="9525">
            <a:solidFill>
              <a:srgbClr val="002060"/>
            </a:solidFill>
            <a:miter lim="800000"/>
            <a:headEnd/>
            <a:tailEnd/>
          </a:ln>
        </p:spPr>
      </p:pic>
      <p:sp>
        <p:nvSpPr>
          <p:cNvPr id="9" name="Rectangle 8"/>
          <p:cNvSpPr/>
          <p:nvPr/>
        </p:nvSpPr>
        <p:spPr>
          <a:xfrm>
            <a:off x="683568" y="2276872"/>
            <a:ext cx="2520280" cy="36004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ox(in)">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r"/>
            <a:r>
              <a:rPr lang="he-IL" dirty="0" smtClean="0"/>
              <a:t>דוגמא – ספריה המטפלת בתווים (</a:t>
            </a:r>
            <a:r>
              <a:rPr lang="en-US" dirty="0" smtClean="0"/>
              <a:t>2</a:t>
            </a:r>
            <a:r>
              <a:rPr lang="he-IL" dirty="0" smtClean="0"/>
              <a:t>)</a:t>
            </a:r>
            <a:endParaRPr lang="en-US" dirty="0" smtClean="0"/>
          </a:p>
        </p:txBody>
      </p:sp>
      <p:pic>
        <p:nvPicPr>
          <p:cNvPr id="8194" name="Picture 2"/>
          <p:cNvPicPr>
            <a:picLocks noChangeAspect="1" noChangeArrowheads="1"/>
          </p:cNvPicPr>
          <p:nvPr/>
        </p:nvPicPr>
        <p:blipFill>
          <a:blip r:embed="rId2" cstate="print"/>
          <a:srcRect/>
          <a:stretch>
            <a:fillRect/>
          </a:stretch>
        </p:blipFill>
        <p:spPr bwMode="auto">
          <a:xfrm>
            <a:off x="395535" y="1412776"/>
            <a:ext cx="8290593" cy="4176464"/>
          </a:xfrm>
          <a:prstGeom prst="rect">
            <a:avLst/>
          </a:prstGeom>
          <a:noFill/>
          <a:ln w="9525">
            <a:solidFill>
              <a:srgbClr val="002060"/>
            </a:solidFill>
            <a:miter lim="800000"/>
            <a:headEnd/>
            <a:tailEnd/>
          </a:ln>
        </p:spPr>
      </p:pic>
      <p:sp>
        <p:nvSpPr>
          <p:cNvPr id="7" name="Rectangle 6"/>
          <p:cNvSpPr/>
          <p:nvPr/>
        </p:nvSpPr>
        <p:spPr>
          <a:xfrm>
            <a:off x="899592" y="2348880"/>
            <a:ext cx="2664296" cy="28803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r"/>
            <a:r>
              <a:rPr lang="he-IL" smtClean="0"/>
              <a:t>ספריות שלנו - סיכום</a:t>
            </a:r>
            <a:endParaRPr lang="en-US" smtClean="0"/>
          </a:p>
        </p:txBody>
      </p:sp>
      <p:sp>
        <p:nvSpPr>
          <p:cNvPr id="38915" name="Rectangle 3"/>
          <p:cNvSpPr>
            <a:spLocks noGrp="1" noChangeArrowheads="1"/>
          </p:cNvSpPr>
          <p:nvPr>
            <p:ph type="body" idx="1"/>
          </p:nvPr>
        </p:nvSpPr>
        <p:spPr/>
        <p:txBody>
          <a:bodyPr/>
          <a:lstStyle/>
          <a:p>
            <a:r>
              <a:rPr lang="he-IL" dirty="0" smtClean="0"/>
              <a:t>ניתן לכתוב את כל הקוד בקובץ אחד, אבל אם אנחנו כותבים קוד כללי, שיתכן ויהיה שימושי גם במקומות אחרים, נעדיף לחלק את הקוד לקובץ ספריה נפרד</a:t>
            </a:r>
          </a:p>
          <a:p>
            <a:r>
              <a:rPr lang="he-IL" dirty="0" smtClean="0"/>
              <a:t>מי שירצה להשתמש בספריה שלנו, יתעניין מה יש לה להציע, ולא איך היא מבצעת את הפעולות, וכך הוא יוכל להסתכל בקובץ </a:t>
            </a:r>
            <a:r>
              <a:rPr lang="en-US" dirty="0" smtClean="0"/>
              <a:t>header</a:t>
            </a:r>
            <a:r>
              <a:rPr lang="he-IL" dirty="0" smtClean="0"/>
              <a:t> בלבד בו יש ריכוז של כל הפונקציות</a:t>
            </a:r>
          </a:p>
          <a:p>
            <a:r>
              <a:rPr lang="he-IL" dirty="0" smtClean="0"/>
              <a:t>מכירת </a:t>
            </a:r>
            <a:r>
              <a:rPr lang="he-IL" dirty="0" err="1" smtClean="0"/>
              <a:t>הספריה</a:t>
            </a:r>
            <a:r>
              <a:rPr lang="he-IL" dirty="0" smtClean="0"/>
              <a:t> ללקוח תסתכם בקובץ ה- </a:t>
            </a:r>
            <a:r>
              <a:rPr lang="en-US" dirty="0" smtClean="0"/>
              <a:t>h</a:t>
            </a:r>
            <a:r>
              <a:rPr lang="he-IL" dirty="0" smtClean="0"/>
              <a:t> ובקובץ בינארי שהוא תוצר של הקומפילציה, וכך לא נחשוף את </a:t>
            </a:r>
            <a:r>
              <a:rPr lang="he-IL" b="1" u="sng" dirty="0" smtClean="0"/>
              <a:t>ה"איך"</a:t>
            </a:r>
            <a:endParaRPr lang="en-US" b="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ox(in)">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ox(in)">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ox(in)">
                                      <p:cBhvr>
                                        <p:cTn id="1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r" eaLnBrk="1" hangingPunct="1"/>
            <a:r>
              <a:rPr lang="he-IL" smtClean="0"/>
              <a:t>תהליך הפיכת תוכנית </a:t>
            </a:r>
            <a:r>
              <a:rPr lang="en-US" smtClean="0"/>
              <a:t>C</a:t>
            </a:r>
            <a:r>
              <a:rPr lang="he-IL" smtClean="0"/>
              <a:t> לשפת מכונה</a:t>
            </a:r>
            <a:endParaRPr lang="en-US" smtClean="0"/>
          </a:p>
        </p:txBody>
      </p:sp>
      <p:sp>
        <p:nvSpPr>
          <p:cNvPr id="20484" name="Rectangle 314"/>
          <p:cNvSpPr>
            <a:spLocks noChangeArrowheads="1"/>
          </p:cNvSpPr>
          <p:nvPr/>
        </p:nvSpPr>
        <p:spPr bwMode="auto">
          <a:xfrm>
            <a:off x="1533079" y="1344960"/>
            <a:ext cx="4038600" cy="533400"/>
          </a:xfrm>
          <a:prstGeom prst="rect">
            <a:avLst/>
          </a:prstGeom>
          <a:noFill/>
          <a:ln w="0">
            <a:noFill/>
            <a:miter lim="800000"/>
            <a:headEnd/>
            <a:tailEnd/>
          </a:ln>
        </p:spPr>
        <p:txBody>
          <a:bodyPr lIns="0" tIns="0" rIns="0" bIns="0"/>
          <a:lstStyle/>
          <a:p>
            <a:pPr algn="just" rtl="1"/>
            <a:r>
              <a:rPr lang="he-IL" sz="1600"/>
              <a:t>התוכנית נכתבת בעורך טקסטואלי ונכתבת לדיסק</a:t>
            </a:r>
            <a:endParaRPr lang="en-US" sz="1600">
              <a:solidFill>
                <a:srgbClr val="000000"/>
              </a:solidFill>
            </a:endParaRPr>
          </a:p>
          <a:p>
            <a:pPr eaLnBrk="0" hangingPunct="0"/>
            <a:endParaRPr lang="en-US" sz="1600"/>
          </a:p>
        </p:txBody>
      </p:sp>
      <p:sp>
        <p:nvSpPr>
          <p:cNvPr id="20485" name="Rectangle 186"/>
          <p:cNvSpPr>
            <a:spLocks noChangeArrowheads="1"/>
          </p:cNvSpPr>
          <p:nvPr/>
        </p:nvSpPr>
        <p:spPr bwMode="auto">
          <a:xfrm>
            <a:off x="1043608" y="1878360"/>
            <a:ext cx="4505846" cy="598488"/>
          </a:xfrm>
          <a:prstGeom prst="rect">
            <a:avLst/>
          </a:prstGeom>
          <a:noFill/>
          <a:ln w="0">
            <a:noFill/>
            <a:miter lim="800000"/>
            <a:headEnd/>
            <a:tailEnd/>
          </a:ln>
        </p:spPr>
        <p:txBody>
          <a:bodyPr lIns="0" tIns="0" rIns="0" bIns="0"/>
          <a:lstStyle/>
          <a:p>
            <a:pPr algn="just" rtl="1"/>
            <a:r>
              <a:rPr lang="he-IL" sz="1600" dirty="0"/>
              <a:t>קדם המעבד עובר על הקוד ומבצע החלפות נחוצות </a:t>
            </a:r>
            <a:endParaRPr lang="he-IL" sz="1600" dirty="0" smtClean="0"/>
          </a:p>
          <a:p>
            <a:pPr algn="just" rtl="1"/>
            <a:r>
              <a:rPr lang="he-IL" sz="1600" dirty="0" smtClean="0"/>
              <a:t>(</a:t>
            </a:r>
            <a:r>
              <a:rPr lang="he-IL" sz="1600" dirty="0"/>
              <a:t>כל הפקודות המתחילות ב- #, כמו </a:t>
            </a:r>
            <a:r>
              <a:rPr lang="en-US" sz="1600" dirty="0"/>
              <a:t>define</a:t>
            </a:r>
            <a:r>
              <a:rPr lang="he-IL" sz="1600" dirty="0"/>
              <a:t> ו- </a:t>
            </a:r>
            <a:r>
              <a:rPr lang="en-US" sz="1600" dirty="0" smtClean="0"/>
              <a:t>include</a:t>
            </a:r>
            <a:r>
              <a:rPr lang="he-IL" sz="1600" dirty="0" smtClean="0"/>
              <a:t> )</a:t>
            </a:r>
            <a:endParaRPr lang="en-US" sz="1600" dirty="0">
              <a:solidFill>
                <a:srgbClr val="000000"/>
              </a:solidFill>
            </a:endParaRPr>
          </a:p>
          <a:p>
            <a:pPr eaLnBrk="0" hangingPunct="0"/>
            <a:endParaRPr lang="en-US" sz="1600" dirty="0"/>
          </a:p>
        </p:txBody>
      </p:sp>
      <p:sp>
        <p:nvSpPr>
          <p:cNvPr id="20486" name="Rectangle 313"/>
          <p:cNvSpPr>
            <a:spLocks noChangeArrowheads="1"/>
          </p:cNvSpPr>
          <p:nvPr/>
        </p:nvSpPr>
        <p:spPr bwMode="auto">
          <a:xfrm>
            <a:off x="640904" y="4164360"/>
            <a:ext cx="4930775" cy="381000"/>
          </a:xfrm>
          <a:prstGeom prst="rect">
            <a:avLst/>
          </a:prstGeom>
          <a:noFill/>
          <a:ln w="0">
            <a:noFill/>
            <a:miter lim="800000"/>
            <a:headEnd/>
            <a:tailEnd/>
          </a:ln>
        </p:spPr>
        <p:txBody>
          <a:bodyPr lIns="0" tIns="0" rIns="0" bIns="0"/>
          <a:lstStyle/>
          <a:p>
            <a:pPr algn="just" rtl="1"/>
            <a:r>
              <a:rPr lang="he-IL" sz="1600"/>
              <a:t>בעת ההרצה, טוענים את התוכנית מהדיסק לזיכרון הראשי</a:t>
            </a:r>
            <a:endParaRPr lang="en-US" sz="1600"/>
          </a:p>
        </p:txBody>
      </p:sp>
      <p:sp>
        <p:nvSpPr>
          <p:cNvPr id="20487" name="Rectangle 187"/>
          <p:cNvSpPr>
            <a:spLocks noChangeArrowheads="1"/>
          </p:cNvSpPr>
          <p:nvPr/>
        </p:nvSpPr>
        <p:spPr bwMode="auto">
          <a:xfrm>
            <a:off x="880617" y="5405785"/>
            <a:ext cx="4767262" cy="434975"/>
          </a:xfrm>
          <a:prstGeom prst="rect">
            <a:avLst/>
          </a:prstGeom>
          <a:noFill/>
          <a:ln w="0">
            <a:noFill/>
            <a:miter lim="800000"/>
            <a:headEnd/>
            <a:tailEnd/>
          </a:ln>
        </p:spPr>
        <p:txBody>
          <a:bodyPr lIns="0" tIns="0" rIns="0" bIns="0"/>
          <a:lstStyle/>
          <a:p>
            <a:pPr algn="r" rtl="1"/>
            <a:r>
              <a:rPr lang="he-IL" sz="1600"/>
              <a:t>עם הרצת התוכנית, ה- </a:t>
            </a:r>
            <a:r>
              <a:rPr lang="en-US" sz="1600"/>
              <a:t>cpu</a:t>
            </a:r>
            <a:r>
              <a:rPr lang="he-IL" sz="1600"/>
              <a:t> עובר על כל פקודה ומריץ אותה</a:t>
            </a:r>
            <a:endParaRPr lang="en-US" sz="1600"/>
          </a:p>
        </p:txBody>
      </p:sp>
      <p:sp>
        <p:nvSpPr>
          <p:cNvPr id="20488" name="Rectangle 188"/>
          <p:cNvSpPr>
            <a:spLocks noChangeArrowheads="1"/>
          </p:cNvSpPr>
          <p:nvPr/>
        </p:nvSpPr>
        <p:spPr bwMode="auto">
          <a:xfrm>
            <a:off x="183704" y="2503835"/>
            <a:ext cx="5387975" cy="517525"/>
          </a:xfrm>
          <a:prstGeom prst="rect">
            <a:avLst/>
          </a:prstGeom>
          <a:noFill/>
          <a:ln w="0">
            <a:noFill/>
            <a:miter lim="800000"/>
            <a:headEnd/>
            <a:tailEnd/>
          </a:ln>
        </p:spPr>
        <p:txBody>
          <a:bodyPr lIns="0" tIns="0" rIns="0" bIns="0"/>
          <a:lstStyle/>
          <a:p>
            <a:pPr algn="r" rtl="1"/>
            <a:r>
              <a:rPr lang="he-IL" sz="1600" dirty="0"/>
              <a:t>עבור כל קובץ </a:t>
            </a:r>
            <a:r>
              <a:rPr lang="en-US" sz="1600" dirty="0"/>
              <a:t>c</a:t>
            </a:r>
            <a:r>
              <a:rPr lang="he-IL" sz="1600" dirty="0"/>
              <a:t>, </a:t>
            </a:r>
            <a:r>
              <a:rPr lang="he-IL" sz="1600" dirty="0" err="1"/>
              <a:t>הקומפילר</a:t>
            </a:r>
            <a:r>
              <a:rPr lang="he-IL" sz="1600" dirty="0"/>
              <a:t> יוצר קובץ </a:t>
            </a:r>
            <a:r>
              <a:rPr lang="en-US" sz="1600" dirty="0" err="1"/>
              <a:t>obj</a:t>
            </a:r>
            <a:r>
              <a:rPr lang="he-IL" sz="1600" dirty="0"/>
              <a:t> בשפת מכונה ושומר אותו על הדיסק. </a:t>
            </a:r>
            <a:r>
              <a:rPr lang="he-IL" sz="1600" u="sng" dirty="0"/>
              <a:t>בשלב זה רק נבדקת תקינות </a:t>
            </a:r>
            <a:r>
              <a:rPr lang="he-IL" sz="1600" b="1" u="sng" dirty="0"/>
              <a:t>הסינטקס בפונקציות</a:t>
            </a:r>
            <a:r>
              <a:rPr lang="he-IL" sz="1600" u="sng" dirty="0"/>
              <a:t>.</a:t>
            </a:r>
            <a:endParaRPr lang="en-US" sz="1600" u="sng" dirty="0"/>
          </a:p>
        </p:txBody>
      </p:sp>
      <p:sp>
        <p:nvSpPr>
          <p:cNvPr id="20489" name="Rectangle 189"/>
          <p:cNvSpPr>
            <a:spLocks noChangeArrowheads="1"/>
          </p:cNvSpPr>
          <p:nvPr/>
        </p:nvSpPr>
        <p:spPr bwMode="auto">
          <a:xfrm>
            <a:off x="107504" y="3113435"/>
            <a:ext cx="5464175" cy="669925"/>
          </a:xfrm>
          <a:prstGeom prst="rect">
            <a:avLst/>
          </a:prstGeom>
          <a:noFill/>
          <a:ln w="0">
            <a:noFill/>
            <a:miter lim="800000"/>
            <a:headEnd/>
            <a:tailEnd/>
          </a:ln>
        </p:spPr>
        <p:txBody>
          <a:bodyPr lIns="0" tIns="0" rIns="0" bIns="0"/>
          <a:lstStyle/>
          <a:p>
            <a:pPr algn="just" rtl="1"/>
            <a:r>
              <a:rPr lang="he-IL" sz="1600" dirty="0"/>
              <a:t>ה- </a:t>
            </a:r>
            <a:r>
              <a:rPr lang="en-US" sz="1600" dirty="0"/>
              <a:t>linker</a:t>
            </a:r>
            <a:r>
              <a:rPr lang="he-IL" sz="1600" dirty="0"/>
              <a:t> קושר את קובץ ה- </a:t>
            </a:r>
            <a:r>
              <a:rPr lang="en-US" sz="1600" dirty="0" err="1"/>
              <a:t>obj</a:t>
            </a:r>
            <a:r>
              <a:rPr lang="he-IL" sz="1600" dirty="0"/>
              <a:t> עם הספריות, ויוצר קובץ </a:t>
            </a:r>
            <a:r>
              <a:rPr lang="en-US" sz="1600" dirty="0"/>
              <a:t>exe</a:t>
            </a:r>
            <a:r>
              <a:rPr lang="he-IL" sz="1600" dirty="0"/>
              <a:t> המוכן להרצה ונשמר בדיסק. כלומר, </a:t>
            </a:r>
            <a:r>
              <a:rPr lang="he-IL" sz="1600" b="1" dirty="0"/>
              <a:t>מקשר בין קריאה לפונקציה, למימוש שלה. </a:t>
            </a:r>
            <a:endParaRPr lang="en-US" sz="1600" b="1" dirty="0"/>
          </a:p>
        </p:txBody>
      </p:sp>
      <p:sp>
        <p:nvSpPr>
          <p:cNvPr id="58378" name="Freeform 249"/>
          <p:cNvSpPr>
            <a:spLocks/>
          </p:cNvSpPr>
          <p:nvPr/>
        </p:nvSpPr>
        <p:spPr bwMode="auto">
          <a:xfrm>
            <a:off x="5746304" y="3992910"/>
            <a:ext cx="1371600" cy="442913"/>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58379" name="Freeform 220"/>
          <p:cNvSpPr>
            <a:spLocks/>
          </p:cNvSpPr>
          <p:nvPr/>
        </p:nvSpPr>
        <p:spPr bwMode="auto">
          <a:xfrm>
            <a:off x="5746304" y="2476848"/>
            <a:ext cx="1371600" cy="442912"/>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58380" name="Freeform 248"/>
          <p:cNvSpPr>
            <a:spLocks/>
          </p:cNvSpPr>
          <p:nvPr/>
        </p:nvSpPr>
        <p:spPr bwMode="auto">
          <a:xfrm>
            <a:off x="5746304" y="3992910"/>
            <a:ext cx="1371600" cy="4445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58381" name="Rectangle 247"/>
          <p:cNvSpPr>
            <a:spLocks noChangeArrowheads="1"/>
          </p:cNvSpPr>
          <p:nvPr/>
        </p:nvSpPr>
        <p:spPr bwMode="auto">
          <a:xfrm>
            <a:off x="6051104" y="4131023"/>
            <a:ext cx="846138" cy="185737"/>
          </a:xfrm>
          <a:prstGeom prst="rect">
            <a:avLst/>
          </a:prstGeom>
          <a:noFill/>
          <a:ln w="0">
            <a:noFill/>
            <a:miter lim="800000"/>
            <a:headEnd/>
            <a:tailEnd/>
          </a:ln>
        </p:spPr>
        <p:txBody>
          <a:bodyPr lIns="0" tIns="0" rIns="0" bIns="0"/>
          <a:lstStyle/>
          <a:p>
            <a:r>
              <a:rPr lang="en-US" sz="1600">
                <a:solidFill>
                  <a:srgbClr val="000000"/>
                </a:solidFill>
                <a:ea typeface="Mincho"/>
                <a:cs typeface="Mincho"/>
              </a:rPr>
              <a:t>Loader</a:t>
            </a:r>
            <a:endParaRPr lang="en-US" sz="1600">
              <a:solidFill>
                <a:srgbClr val="000000"/>
              </a:solidFill>
            </a:endParaRPr>
          </a:p>
          <a:p>
            <a:pPr eaLnBrk="0" hangingPunct="0"/>
            <a:endParaRPr lang="en-US" sz="1600"/>
          </a:p>
        </p:txBody>
      </p:sp>
      <p:sp>
        <p:nvSpPr>
          <p:cNvPr id="58382" name="Freeform 205"/>
          <p:cNvSpPr>
            <a:spLocks/>
          </p:cNvSpPr>
          <p:nvPr/>
        </p:nvSpPr>
        <p:spPr bwMode="auto">
          <a:xfrm>
            <a:off x="7121079" y="1500535"/>
            <a:ext cx="588963" cy="0"/>
          </a:xfrm>
          <a:custGeom>
            <a:avLst/>
            <a:gdLst>
              <a:gd name="T0" fmla="*/ 2147483647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58383" name="Freeform 283"/>
          <p:cNvSpPr>
            <a:spLocks/>
          </p:cNvSpPr>
          <p:nvPr/>
        </p:nvSpPr>
        <p:spPr bwMode="auto">
          <a:xfrm>
            <a:off x="7121079" y="2105373"/>
            <a:ext cx="588963" cy="0"/>
          </a:xfrm>
          <a:custGeom>
            <a:avLst/>
            <a:gdLst>
              <a:gd name="T0" fmla="*/ 2147483647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58384" name="Freeform 246"/>
          <p:cNvSpPr>
            <a:spLocks/>
          </p:cNvSpPr>
          <p:nvPr/>
        </p:nvSpPr>
        <p:spPr bwMode="auto">
          <a:xfrm>
            <a:off x="7121079" y="4245323"/>
            <a:ext cx="588963" cy="0"/>
          </a:xfrm>
          <a:custGeom>
            <a:avLst/>
            <a:gdLst>
              <a:gd name="T0" fmla="*/ 2147483647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58385" name="Rectangle 245"/>
          <p:cNvSpPr>
            <a:spLocks noChangeArrowheads="1"/>
          </p:cNvSpPr>
          <p:nvPr/>
        </p:nvSpPr>
        <p:spPr bwMode="auto">
          <a:xfrm>
            <a:off x="7081392" y="3951635"/>
            <a:ext cx="1712912" cy="255588"/>
          </a:xfrm>
          <a:prstGeom prst="rect">
            <a:avLst/>
          </a:prstGeom>
          <a:noFill/>
          <a:ln w="0">
            <a:noFill/>
            <a:miter lim="800000"/>
            <a:headEnd/>
            <a:tailEnd/>
          </a:ln>
        </p:spPr>
        <p:txBody>
          <a:bodyPr lIns="0" tIns="0" rIns="0" bIns="0"/>
          <a:lstStyle/>
          <a:p>
            <a:pPr indent="228600"/>
            <a:r>
              <a:rPr lang="en-US" sz="1400"/>
              <a:t>Primary Memory</a:t>
            </a:r>
          </a:p>
          <a:p>
            <a:pPr indent="228600" eaLnBrk="0" hangingPunct="0"/>
            <a:endParaRPr lang="en-US" sz="1400"/>
          </a:p>
        </p:txBody>
      </p:sp>
      <p:sp>
        <p:nvSpPr>
          <p:cNvPr id="58386" name="Freeform 303"/>
          <p:cNvSpPr>
            <a:spLocks/>
          </p:cNvSpPr>
          <p:nvPr/>
        </p:nvSpPr>
        <p:spPr bwMode="auto">
          <a:xfrm>
            <a:off x="7121079" y="5661373"/>
            <a:ext cx="588963" cy="0"/>
          </a:xfrm>
          <a:custGeom>
            <a:avLst/>
            <a:gdLst>
              <a:gd name="T0" fmla="*/ 2147483647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58387" name="Freeform 219"/>
          <p:cNvSpPr>
            <a:spLocks/>
          </p:cNvSpPr>
          <p:nvPr/>
        </p:nvSpPr>
        <p:spPr bwMode="auto">
          <a:xfrm>
            <a:off x="5746304" y="2476848"/>
            <a:ext cx="1371600" cy="442912"/>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58388" name="Rectangle 218"/>
          <p:cNvSpPr>
            <a:spLocks noChangeArrowheads="1"/>
          </p:cNvSpPr>
          <p:nvPr/>
        </p:nvSpPr>
        <p:spPr bwMode="auto">
          <a:xfrm>
            <a:off x="5935217" y="2614960"/>
            <a:ext cx="1117600" cy="142875"/>
          </a:xfrm>
          <a:prstGeom prst="rect">
            <a:avLst/>
          </a:prstGeom>
          <a:noFill/>
          <a:ln w="0">
            <a:noFill/>
            <a:miter lim="800000"/>
            <a:headEnd/>
            <a:tailEnd/>
          </a:ln>
        </p:spPr>
        <p:txBody>
          <a:bodyPr lIns="0" tIns="0" rIns="0" bIns="0"/>
          <a:lstStyle/>
          <a:p>
            <a:r>
              <a:rPr lang="en-US" sz="1600">
                <a:solidFill>
                  <a:srgbClr val="000000"/>
                </a:solidFill>
                <a:ea typeface="Mincho"/>
                <a:cs typeface="Mincho"/>
              </a:rPr>
              <a:t>Compiler</a:t>
            </a:r>
            <a:endParaRPr lang="en-US" sz="1600">
              <a:solidFill>
                <a:srgbClr val="000000"/>
              </a:solidFill>
            </a:endParaRPr>
          </a:p>
          <a:p>
            <a:pPr eaLnBrk="0" hangingPunct="0"/>
            <a:endParaRPr lang="en-US" sz="1600"/>
          </a:p>
        </p:txBody>
      </p:sp>
      <p:sp>
        <p:nvSpPr>
          <p:cNvPr id="58389" name="Freeform 217"/>
          <p:cNvSpPr>
            <a:spLocks/>
          </p:cNvSpPr>
          <p:nvPr/>
        </p:nvSpPr>
        <p:spPr bwMode="auto">
          <a:xfrm>
            <a:off x="7121079" y="2697510"/>
            <a:ext cx="588963" cy="0"/>
          </a:xfrm>
          <a:custGeom>
            <a:avLst/>
            <a:gdLst>
              <a:gd name="T0" fmla="*/ 2147483647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58390" name="Freeform 266"/>
          <p:cNvSpPr>
            <a:spLocks/>
          </p:cNvSpPr>
          <p:nvPr/>
        </p:nvSpPr>
        <p:spPr bwMode="auto">
          <a:xfrm>
            <a:off x="7121079" y="3484910"/>
            <a:ext cx="588963" cy="0"/>
          </a:xfrm>
          <a:custGeom>
            <a:avLst/>
            <a:gdLst>
              <a:gd name="T0" fmla="*/ 2147483647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2" name="Group 201"/>
          <p:cNvGrpSpPr>
            <a:grpSpLocks/>
          </p:cNvGrpSpPr>
          <p:nvPr/>
        </p:nvGrpSpPr>
        <p:grpSpPr bwMode="auto">
          <a:xfrm>
            <a:off x="5746304" y="1268760"/>
            <a:ext cx="1371600" cy="444500"/>
            <a:chOff x="0" y="0"/>
            <a:chExt cx="20000" cy="20000"/>
          </a:xfrm>
        </p:grpSpPr>
        <p:sp>
          <p:nvSpPr>
            <p:cNvPr id="58490" name="Freeform 20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58491" name="Freeform 20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58492" name="Rectangle 202"/>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r>
                <a:rPr lang="en-US" sz="1600">
                  <a:solidFill>
                    <a:srgbClr val="000000"/>
                  </a:solidFill>
                  <a:ea typeface="Mincho"/>
                  <a:cs typeface="Mincho"/>
                </a:rPr>
                <a:t>Editor</a:t>
              </a:r>
              <a:endParaRPr lang="en-US" sz="1600">
                <a:solidFill>
                  <a:srgbClr val="000000"/>
                </a:solidFill>
              </a:endParaRPr>
            </a:p>
            <a:p>
              <a:pPr eaLnBrk="0" hangingPunct="0"/>
              <a:endParaRPr lang="en-US" sz="1600"/>
            </a:p>
          </p:txBody>
        </p:sp>
      </p:grpSp>
      <p:grpSp>
        <p:nvGrpSpPr>
          <p:cNvPr id="3" name="Group 278"/>
          <p:cNvGrpSpPr>
            <a:grpSpLocks/>
          </p:cNvGrpSpPr>
          <p:nvPr/>
        </p:nvGrpSpPr>
        <p:grpSpPr bwMode="auto">
          <a:xfrm>
            <a:off x="5746304" y="1884710"/>
            <a:ext cx="1371600" cy="442913"/>
            <a:chOff x="0" y="0"/>
            <a:chExt cx="20000" cy="20000"/>
          </a:xfrm>
        </p:grpSpPr>
        <p:sp>
          <p:nvSpPr>
            <p:cNvPr id="58486" name="Freeform 28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4" name="Group 279"/>
            <p:cNvGrpSpPr>
              <a:grpSpLocks/>
            </p:cNvGrpSpPr>
            <p:nvPr/>
          </p:nvGrpSpPr>
          <p:grpSpPr bwMode="auto">
            <a:xfrm>
              <a:off x="0" y="0"/>
              <a:ext cx="20000" cy="20000"/>
              <a:chOff x="0" y="0"/>
              <a:chExt cx="20000" cy="20000"/>
            </a:xfrm>
          </p:grpSpPr>
          <p:sp>
            <p:nvSpPr>
              <p:cNvPr id="58488" name="Freeform 28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58489" name="Rectangle 28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r>
                  <a:rPr lang="en-US" sz="1600">
                    <a:solidFill>
                      <a:srgbClr val="000000"/>
                    </a:solidFill>
                    <a:ea typeface="Mincho"/>
                    <a:cs typeface="Mincho"/>
                  </a:rPr>
                  <a:t>Preprocessor</a:t>
                </a:r>
                <a:endParaRPr lang="en-US" sz="1600">
                  <a:solidFill>
                    <a:srgbClr val="000000"/>
                  </a:solidFill>
                </a:endParaRPr>
              </a:p>
              <a:p>
                <a:pPr eaLnBrk="0" hangingPunct="0"/>
                <a:endParaRPr lang="en-US" sz="1600"/>
              </a:p>
            </p:txBody>
          </p:sp>
        </p:grpSp>
      </p:grpSp>
      <p:grpSp>
        <p:nvGrpSpPr>
          <p:cNvPr id="5" name="Group 261"/>
          <p:cNvGrpSpPr>
            <a:grpSpLocks/>
          </p:cNvGrpSpPr>
          <p:nvPr/>
        </p:nvGrpSpPr>
        <p:grpSpPr bwMode="auto">
          <a:xfrm>
            <a:off x="5746304" y="3262660"/>
            <a:ext cx="1371600" cy="444500"/>
            <a:chOff x="0" y="8849"/>
            <a:chExt cx="20000" cy="20000"/>
          </a:xfrm>
        </p:grpSpPr>
        <p:sp>
          <p:nvSpPr>
            <p:cNvPr id="58482" name="Freeform 265"/>
            <p:cNvSpPr>
              <a:spLocks/>
            </p:cNvSpPr>
            <p:nvPr/>
          </p:nvSpPr>
          <p:spPr bwMode="auto">
            <a:xfrm>
              <a:off x="0" y="8849"/>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6" name="Group 262"/>
            <p:cNvGrpSpPr>
              <a:grpSpLocks/>
            </p:cNvGrpSpPr>
            <p:nvPr/>
          </p:nvGrpSpPr>
          <p:grpSpPr bwMode="auto">
            <a:xfrm>
              <a:off x="0" y="8849"/>
              <a:ext cx="20000" cy="20000"/>
              <a:chOff x="0" y="8849"/>
              <a:chExt cx="20000" cy="20000"/>
            </a:xfrm>
          </p:grpSpPr>
          <p:sp>
            <p:nvSpPr>
              <p:cNvPr id="58484" name="Freeform 264"/>
              <p:cNvSpPr>
                <a:spLocks/>
              </p:cNvSpPr>
              <p:nvPr/>
            </p:nvSpPr>
            <p:spPr bwMode="auto">
              <a:xfrm>
                <a:off x="0" y="8849"/>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58485" name="Rectangle 263"/>
              <p:cNvSpPr>
                <a:spLocks noChangeArrowheads="1"/>
              </p:cNvSpPr>
              <p:nvPr/>
            </p:nvSpPr>
            <p:spPr bwMode="auto">
              <a:xfrm>
                <a:off x="5464" y="14738"/>
                <a:ext cx="9060" cy="7805"/>
              </a:xfrm>
              <a:prstGeom prst="rect">
                <a:avLst/>
              </a:prstGeom>
              <a:noFill/>
              <a:ln w="0">
                <a:noFill/>
                <a:miter lim="800000"/>
                <a:headEnd/>
                <a:tailEnd/>
              </a:ln>
            </p:spPr>
            <p:txBody>
              <a:bodyPr lIns="0" tIns="0" rIns="0" bIns="0"/>
              <a:lstStyle/>
              <a:p>
                <a:r>
                  <a:rPr lang="en-US" sz="1600">
                    <a:solidFill>
                      <a:srgbClr val="000000"/>
                    </a:solidFill>
                    <a:ea typeface="Mincho"/>
                    <a:cs typeface="Mincho"/>
                  </a:rPr>
                  <a:t>Linker</a:t>
                </a:r>
                <a:endParaRPr lang="en-US" sz="1600">
                  <a:solidFill>
                    <a:srgbClr val="000000"/>
                  </a:solidFill>
                </a:endParaRPr>
              </a:p>
              <a:p>
                <a:pPr eaLnBrk="0" hangingPunct="0"/>
                <a:endParaRPr lang="en-US" sz="1600"/>
              </a:p>
            </p:txBody>
          </p:sp>
        </p:grpSp>
      </p:grpSp>
      <p:grpSp>
        <p:nvGrpSpPr>
          <p:cNvPr id="7" name="Group 296"/>
          <p:cNvGrpSpPr>
            <a:grpSpLocks/>
          </p:cNvGrpSpPr>
          <p:nvPr/>
        </p:nvGrpSpPr>
        <p:grpSpPr bwMode="auto">
          <a:xfrm>
            <a:off x="5746304" y="5439123"/>
            <a:ext cx="1371600" cy="444500"/>
            <a:chOff x="0" y="0"/>
            <a:chExt cx="20000" cy="20000"/>
          </a:xfrm>
        </p:grpSpPr>
        <p:grpSp>
          <p:nvGrpSpPr>
            <p:cNvPr id="8" name="Group 300"/>
            <p:cNvGrpSpPr>
              <a:grpSpLocks/>
            </p:cNvGrpSpPr>
            <p:nvPr/>
          </p:nvGrpSpPr>
          <p:grpSpPr bwMode="auto">
            <a:xfrm>
              <a:off x="0" y="0"/>
              <a:ext cx="20000" cy="20000"/>
              <a:chOff x="0" y="0"/>
              <a:chExt cx="20000" cy="20000"/>
            </a:xfrm>
          </p:grpSpPr>
          <p:sp>
            <p:nvSpPr>
              <p:cNvPr id="58480" name="Freeform 30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58481" name="Rectangle 301"/>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r>
                  <a:rPr lang="en-US" sz="1200"/>
                  <a:t> </a:t>
                </a:r>
              </a:p>
              <a:p>
                <a:pPr eaLnBrk="0" hangingPunct="0"/>
                <a:endParaRPr lang="en-US"/>
              </a:p>
            </p:txBody>
          </p:sp>
        </p:grpSp>
        <p:grpSp>
          <p:nvGrpSpPr>
            <p:cNvPr id="9" name="Group 297"/>
            <p:cNvGrpSpPr>
              <a:grpSpLocks/>
            </p:cNvGrpSpPr>
            <p:nvPr/>
          </p:nvGrpSpPr>
          <p:grpSpPr bwMode="auto">
            <a:xfrm>
              <a:off x="0" y="0"/>
              <a:ext cx="20000" cy="20000"/>
              <a:chOff x="0" y="0"/>
              <a:chExt cx="20000" cy="20000"/>
            </a:xfrm>
          </p:grpSpPr>
          <p:sp>
            <p:nvSpPr>
              <p:cNvPr id="58478" name="Freeform 29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58479" name="Rectangle 298"/>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eaLnBrk="0" hangingPunct="0"/>
                <a:endParaRPr lang="en-GB"/>
              </a:p>
            </p:txBody>
          </p:sp>
        </p:grpSp>
      </p:grpSp>
      <p:sp>
        <p:nvSpPr>
          <p:cNvPr id="58395" name="Rectangle 295"/>
          <p:cNvSpPr>
            <a:spLocks noChangeArrowheads="1"/>
          </p:cNvSpPr>
          <p:nvPr/>
        </p:nvSpPr>
        <p:spPr bwMode="auto">
          <a:xfrm>
            <a:off x="6617842" y="5245448"/>
            <a:ext cx="2351087" cy="296862"/>
          </a:xfrm>
          <a:prstGeom prst="rect">
            <a:avLst/>
          </a:prstGeom>
          <a:noFill/>
          <a:ln w="0">
            <a:noFill/>
            <a:miter lim="800000"/>
            <a:headEnd/>
            <a:tailEnd/>
          </a:ln>
        </p:spPr>
        <p:txBody>
          <a:bodyPr lIns="0" tIns="0" rIns="0" bIns="0"/>
          <a:lstStyle/>
          <a:p>
            <a:pPr indent="228600"/>
            <a:r>
              <a:rPr lang="en-US" sz="1400"/>
              <a:t>Primary Memory</a:t>
            </a:r>
          </a:p>
        </p:txBody>
      </p:sp>
      <p:grpSp>
        <p:nvGrpSpPr>
          <p:cNvPr id="10" name="Group 284"/>
          <p:cNvGrpSpPr>
            <a:grpSpLocks/>
          </p:cNvGrpSpPr>
          <p:nvPr/>
        </p:nvGrpSpPr>
        <p:grpSpPr bwMode="auto">
          <a:xfrm>
            <a:off x="7710042" y="5574060"/>
            <a:ext cx="773112" cy="876300"/>
            <a:chOff x="-2" y="1"/>
            <a:chExt cx="20003" cy="19999"/>
          </a:xfrm>
        </p:grpSpPr>
        <p:sp>
          <p:nvSpPr>
            <p:cNvPr id="58466" name="Rectangle 294"/>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endParaRPr lang="en-US"/>
            </a:p>
          </p:txBody>
        </p:sp>
        <p:sp>
          <p:nvSpPr>
            <p:cNvPr id="58467" name="Freeform 293"/>
            <p:cNvSpPr>
              <a:spLocks/>
            </p:cNvSpPr>
            <p:nvPr/>
          </p:nvSpPr>
          <p:spPr bwMode="auto">
            <a:xfrm>
              <a:off x="-2" y="1"/>
              <a:ext cx="19837" cy="19999"/>
            </a:xfrm>
            <a:custGeom>
              <a:avLst/>
              <a:gdLst>
                <a:gd name="T0" fmla="*/ 17385 w 20000"/>
                <a:gd name="T1" fmla="*/ 0 h 20000"/>
                <a:gd name="T2" fmla="*/ 17385 w 20000"/>
                <a:gd name="T3" fmla="*/ 19973 h 20000"/>
                <a:gd name="T4" fmla="*/ 0 w 20000"/>
                <a:gd name="T5" fmla="*/ 19973 h 20000"/>
                <a:gd name="T6" fmla="*/ 0 w 20000"/>
                <a:gd name="T7" fmla="*/ 0 h 20000"/>
                <a:gd name="T8" fmla="*/ 173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68" name="Freeform 292"/>
            <p:cNvSpPr>
              <a:spLocks/>
            </p:cNvSpPr>
            <p:nvPr/>
          </p:nvSpPr>
          <p:spPr bwMode="auto">
            <a:xfrm>
              <a:off x="35" y="22"/>
              <a:ext cx="19966" cy="2493"/>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69" name="Freeform 291"/>
            <p:cNvSpPr>
              <a:spLocks/>
            </p:cNvSpPr>
            <p:nvPr/>
          </p:nvSpPr>
          <p:spPr bwMode="auto">
            <a:xfrm>
              <a:off x="35" y="2536"/>
              <a:ext cx="19966" cy="2515"/>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58470" name="Freeform 290"/>
            <p:cNvSpPr>
              <a:spLocks/>
            </p:cNvSpPr>
            <p:nvPr/>
          </p:nvSpPr>
          <p:spPr bwMode="auto">
            <a:xfrm>
              <a:off x="35" y="5009"/>
              <a:ext cx="19966" cy="2493"/>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71" name="Freeform 289"/>
            <p:cNvSpPr>
              <a:spLocks/>
            </p:cNvSpPr>
            <p:nvPr/>
          </p:nvSpPr>
          <p:spPr bwMode="auto">
            <a:xfrm>
              <a:off x="35" y="7512"/>
              <a:ext cx="19966" cy="2494"/>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72" name="Freeform 288"/>
            <p:cNvSpPr>
              <a:spLocks/>
            </p:cNvSpPr>
            <p:nvPr/>
          </p:nvSpPr>
          <p:spPr bwMode="auto">
            <a:xfrm>
              <a:off x="35" y="10006"/>
              <a:ext cx="19966" cy="2493"/>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73" name="Freeform 287"/>
            <p:cNvSpPr>
              <a:spLocks/>
            </p:cNvSpPr>
            <p:nvPr/>
          </p:nvSpPr>
          <p:spPr bwMode="auto">
            <a:xfrm>
              <a:off x="35" y="12510"/>
              <a:ext cx="19966" cy="4997"/>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58474" name="Freeform 286"/>
            <p:cNvSpPr>
              <a:spLocks/>
            </p:cNvSpPr>
            <p:nvPr/>
          </p:nvSpPr>
          <p:spPr bwMode="auto">
            <a:xfrm>
              <a:off x="35" y="17507"/>
              <a:ext cx="19966" cy="2493"/>
            </a:xfrm>
            <a:custGeom>
              <a:avLst/>
              <a:gdLst>
                <a:gd name="T0" fmla="*/ 19411 w 20000"/>
                <a:gd name="T1" fmla="*/ 0 h 20000"/>
                <a:gd name="T2" fmla="*/ 19411 w 20000"/>
                <a:gd name="T3" fmla="*/ 0 h 20000"/>
                <a:gd name="T4" fmla="*/ 0 w 20000"/>
                <a:gd name="T5" fmla="*/ 0 h 20000"/>
                <a:gd name="T6" fmla="*/ 0 w 20000"/>
                <a:gd name="T7" fmla="*/ 0 h 20000"/>
                <a:gd name="T8" fmla="*/ 194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75" name="Rectangle 285"/>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endParaRPr lang="en-US"/>
            </a:p>
          </p:txBody>
        </p:sp>
      </p:grpSp>
      <p:grpSp>
        <p:nvGrpSpPr>
          <p:cNvPr id="11" name="Group 233"/>
          <p:cNvGrpSpPr>
            <a:grpSpLocks/>
          </p:cNvGrpSpPr>
          <p:nvPr/>
        </p:nvGrpSpPr>
        <p:grpSpPr bwMode="auto">
          <a:xfrm>
            <a:off x="7710042" y="4170710"/>
            <a:ext cx="779462" cy="874713"/>
            <a:chOff x="0" y="0"/>
            <a:chExt cx="20000" cy="20001"/>
          </a:xfrm>
        </p:grpSpPr>
        <p:sp>
          <p:nvSpPr>
            <p:cNvPr id="58455" name="Freeform 244"/>
            <p:cNvSpPr>
              <a:spLocks/>
            </p:cNvSpPr>
            <p:nvPr/>
          </p:nvSpPr>
          <p:spPr bwMode="auto">
            <a:xfrm>
              <a:off x="0" y="0"/>
              <a:ext cx="19834" cy="19969"/>
            </a:xfrm>
            <a:custGeom>
              <a:avLst/>
              <a:gdLst>
                <a:gd name="T0" fmla="*/ 17342 w 20000"/>
                <a:gd name="T1" fmla="*/ 0 h 20000"/>
                <a:gd name="T2" fmla="*/ 17342 w 20000"/>
                <a:gd name="T3" fmla="*/ 19469 h 20000"/>
                <a:gd name="T4" fmla="*/ 0 w 20000"/>
                <a:gd name="T5" fmla="*/ 19469 h 20000"/>
                <a:gd name="T6" fmla="*/ 0 w 20000"/>
                <a:gd name="T7" fmla="*/ 0 h 20000"/>
                <a:gd name="T8" fmla="*/ 1734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56" name="Freeform 243"/>
            <p:cNvSpPr>
              <a:spLocks/>
            </p:cNvSpPr>
            <p:nvPr/>
          </p:nvSpPr>
          <p:spPr bwMode="auto">
            <a:xfrm>
              <a:off x="37" y="21"/>
              <a:ext cx="19963" cy="2490"/>
            </a:xfrm>
            <a:custGeom>
              <a:avLst/>
              <a:gdLst>
                <a:gd name="T0" fmla="*/ 19362 w 20000"/>
                <a:gd name="T1" fmla="*/ 0 h 20000"/>
                <a:gd name="T2" fmla="*/ 19362 w 20000"/>
                <a:gd name="T3" fmla="*/ 0 h 20000"/>
                <a:gd name="T4" fmla="*/ 0 w 20000"/>
                <a:gd name="T5" fmla="*/ 0 h 20000"/>
                <a:gd name="T6" fmla="*/ 0 w 20000"/>
                <a:gd name="T7" fmla="*/ 0 h 20000"/>
                <a:gd name="T8" fmla="*/ 1936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57" name="Freeform 242"/>
            <p:cNvSpPr>
              <a:spLocks/>
            </p:cNvSpPr>
            <p:nvPr/>
          </p:nvSpPr>
          <p:spPr bwMode="auto">
            <a:xfrm>
              <a:off x="37" y="2531"/>
              <a:ext cx="19963" cy="2511"/>
            </a:xfrm>
            <a:custGeom>
              <a:avLst/>
              <a:gdLst>
                <a:gd name="T0" fmla="*/ 19362 w 20000"/>
                <a:gd name="T1" fmla="*/ 0 h 20000"/>
                <a:gd name="T2" fmla="*/ 19362 w 20000"/>
                <a:gd name="T3" fmla="*/ 0 h 20000"/>
                <a:gd name="T4" fmla="*/ 0 w 20000"/>
                <a:gd name="T5" fmla="*/ 0 h 20000"/>
                <a:gd name="T6" fmla="*/ 0 w 20000"/>
                <a:gd name="T7" fmla="*/ 0 h 20000"/>
                <a:gd name="T8" fmla="*/ 1936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2" name="Group 234"/>
            <p:cNvGrpSpPr>
              <a:grpSpLocks/>
            </p:cNvGrpSpPr>
            <p:nvPr/>
          </p:nvGrpSpPr>
          <p:grpSpPr bwMode="auto">
            <a:xfrm>
              <a:off x="37" y="5042"/>
              <a:ext cx="19963" cy="14959"/>
              <a:chOff x="-4" y="-1"/>
              <a:chExt cx="20008" cy="20001"/>
            </a:xfrm>
          </p:grpSpPr>
          <p:sp>
            <p:nvSpPr>
              <p:cNvPr id="58459" name="Rectangle 241"/>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endParaRPr lang="en-US"/>
              </a:p>
            </p:txBody>
          </p:sp>
          <p:sp>
            <p:nvSpPr>
              <p:cNvPr id="58460" name="Freeform 240"/>
              <p:cNvSpPr>
                <a:spLocks/>
              </p:cNvSpPr>
              <p:nvPr/>
            </p:nvSpPr>
            <p:spPr bwMode="auto">
              <a:xfrm>
                <a:off x="-4" y="-1"/>
                <a:ext cx="20008" cy="3330"/>
              </a:xfrm>
              <a:custGeom>
                <a:avLst/>
                <a:gdLst>
                  <a:gd name="T0" fmla="*/ 20117 w 20000"/>
                  <a:gd name="T1" fmla="*/ 0 h 20000"/>
                  <a:gd name="T2" fmla="*/ 20117 w 20000"/>
                  <a:gd name="T3" fmla="*/ 0 h 20000"/>
                  <a:gd name="T4" fmla="*/ 0 w 20000"/>
                  <a:gd name="T5" fmla="*/ 0 h 20000"/>
                  <a:gd name="T6" fmla="*/ 0 w 20000"/>
                  <a:gd name="T7" fmla="*/ 0 h 20000"/>
                  <a:gd name="T8" fmla="*/ 201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61" name="Freeform 239"/>
              <p:cNvSpPr>
                <a:spLocks/>
              </p:cNvSpPr>
              <p:nvPr/>
            </p:nvSpPr>
            <p:spPr bwMode="auto">
              <a:xfrm>
                <a:off x="-4" y="3329"/>
                <a:ext cx="20008" cy="3328"/>
              </a:xfrm>
              <a:custGeom>
                <a:avLst/>
                <a:gdLst>
                  <a:gd name="T0" fmla="*/ 20117 w 20000"/>
                  <a:gd name="T1" fmla="*/ 0 h 20000"/>
                  <a:gd name="T2" fmla="*/ 20117 w 20000"/>
                  <a:gd name="T3" fmla="*/ 0 h 20000"/>
                  <a:gd name="T4" fmla="*/ 0 w 20000"/>
                  <a:gd name="T5" fmla="*/ 0 h 20000"/>
                  <a:gd name="T6" fmla="*/ 0 w 20000"/>
                  <a:gd name="T7" fmla="*/ 0 h 20000"/>
                  <a:gd name="T8" fmla="*/ 201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62" name="Freeform 238"/>
              <p:cNvSpPr>
                <a:spLocks/>
              </p:cNvSpPr>
              <p:nvPr/>
            </p:nvSpPr>
            <p:spPr bwMode="auto">
              <a:xfrm>
                <a:off x="-4" y="6657"/>
                <a:ext cx="20008" cy="3329"/>
              </a:xfrm>
              <a:custGeom>
                <a:avLst/>
                <a:gdLst>
                  <a:gd name="T0" fmla="*/ 20117 w 20000"/>
                  <a:gd name="T1" fmla="*/ 0 h 20000"/>
                  <a:gd name="T2" fmla="*/ 20117 w 20000"/>
                  <a:gd name="T3" fmla="*/ 0 h 20000"/>
                  <a:gd name="T4" fmla="*/ 0 w 20000"/>
                  <a:gd name="T5" fmla="*/ 0 h 20000"/>
                  <a:gd name="T6" fmla="*/ 0 w 20000"/>
                  <a:gd name="T7" fmla="*/ 0 h 20000"/>
                  <a:gd name="T8" fmla="*/ 201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63" name="Freeform 237"/>
              <p:cNvSpPr>
                <a:spLocks/>
              </p:cNvSpPr>
              <p:nvPr/>
            </p:nvSpPr>
            <p:spPr bwMode="auto">
              <a:xfrm>
                <a:off x="-4" y="10000"/>
                <a:ext cx="20008" cy="6672"/>
              </a:xfrm>
              <a:custGeom>
                <a:avLst/>
                <a:gdLst>
                  <a:gd name="T0" fmla="*/ 20117 w 20000"/>
                  <a:gd name="T1" fmla="*/ 0 h 20000"/>
                  <a:gd name="T2" fmla="*/ 20117 w 20000"/>
                  <a:gd name="T3" fmla="*/ 0 h 20000"/>
                  <a:gd name="T4" fmla="*/ 0 w 20000"/>
                  <a:gd name="T5" fmla="*/ 0 h 20000"/>
                  <a:gd name="T6" fmla="*/ 0 w 20000"/>
                  <a:gd name="T7" fmla="*/ 0 h 20000"/>
                  <a:gd name="T8" fmla="*/ 201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58464" name="Freeform 236"/>
              <p:cNvSpPr>
                <a:spLocks/>
              </p:cNvSpPr>
              <p:nvPr/>
            </p:nvSpPr>
            <p:spPr bwMode="auto">
              <a:xfrm>
                <a:off x="-4" y="16672"/>
                <a:ext cx="20008" cy="3328"/>
              </a:xfrm>
              <a:custGeom>
                <a:avLst/>
                <a:gdLst>
                  <a:gd name="T0" fmla="*/ 20117 w 20000"/>
                  <a:gd name="T1" fmla="*/ 0 h 20000"/>
                  <a:gd name="T2" fmla="*/ 20117 w 20000"/>
                  <a:gd name="T3" fmla="*/ 0 h 20000"/>
                  <a:gd name="T4" fmla="*/ 0 w 20000"/>
                  <a:gd name="T5" fmla="*/ 0 h 20000"/>
                  <a:gd name="T6" fmla="*/ 0 w 20000"/>
                  <a:gd name="T7" fmla="*/ 0 h 20000"/>
                  <a:gd name="T8" fmla="*/ 201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58465" name="Rectangle 235"/>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r>
                  <a:rPr lang="en-US" sz="700" b="1">
                    <a:solidFill>
                      <a:srgbClr val="000000"/>
                    </a:solidFill>
                    <a:latin typeface="Courier"/>
                  </a:rPr>
                  <a:t>.</a:t>
                </a:r>
                <a:endParaRPr lang="en-US" sz="1000">
                  <a:solidFill>
                    <a:srgbClr val="000000"/>
                  </a:solidFill>
                  <a:latin typeface="Times"/>
                </a:endParaRPr>
              </a:p>
              <a:p>
                <a:pPr indent="228600" eaLnBrk="0" hangingPunct="0"/>
                <a:endParaRPr lang="en-US"/>
              </a:p>
            </p:txBody>
          </p:sp>
        </p:grpSp>
      </p:grpSp>
      <p:grpSp>
        <p:nvGrpSpPr>
          <p:cNvPr id="13" name="Group 206"/>
          <p:cNvGrpSpPr>
            <a:grpSpLocks/>
          </p:cNvGrpSpPr>
          <p:nvPr/>
        </p:nvGrpSpPr>
        <p:grpSpPr bwMode="auto">
          <a:xfrm>
            <a:off x="7710042" y="2553048"/>
            <a:ext cx="911225" cy="300037"/>
            <a:chOff x="0" y="1"/>
            <a:chExt cx="20000" cy="19999"/>
          </a:xfrm>
        </p:grpSpPr>
        <p:grpSp>
          <p:nvGrpSpPr>
            <p:cNvPr id="14" name="Group 213"/>
            <p:cNvGrpSpPr>
              <a:grpSpLocks/>
            </p:cNvGrpSpPr>
            <p:nvPr/>
          </p:nvGrpSpPr>
          <p:grpSpPr bwMode="auto">
            <a:xfrm>
              <a:off x="0" y="83"/>
              <a:ext cx="20000" cy="19917"/>
              <a:chOff x="0" y="3"/>
              <a:chExt cx="20000" cy="19997"/>
            </a:xfrm>
          </p:grpSpPr>
          <p:sp>
            <p:nvSpPr>
              <p:cNvPr id="58452" name="Oval 216"/>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he-IL"/>
              </a:p>
            </p:txBody>
          </p:sp>
          <p:sp>
            <p:nvSpPr>
              <p:cNvPr id="58453" name="Freeform 215"/>
              <p:cNvSpPr>
                <a:spLocks/>
              </p:cNvSpPr>
              <p:nvPr/>
            </p:nvSpPr>
            <p:spPr bwMode="auto">
              <a:xfrm>
                <a:off x="19" y="2559"/>
                <a:ext cx="19981" cy="14844"/>
              </a:xfrm>
              <a:custGeom>
                <a:avLst/>
                <a:gdLst>
                  <a:gd name="T0" fmla="*/ 19658 w 20000"/>
                  <a:gd name="T1" fmla="*/ 0 h 20000"/>
                  <a:gd name="T2" fmla="*/ 19658 w 20000"/>
                  <a:gd name="T3" fmla="*/ 125 h 20000"/>
                  <a:gd name="T4" fmla="*/ 0 w 20000"/>
                  <a:gd name="T5" fmla="*/ 125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54" name="Oval 21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he-IL"/>
              </a:p>
            </p:txBody>
          </p:sp>
        </p:grpSp>
        <p:sp>
          <p:nvSpPr>
            <p:cNvPr id="58446" name="Oval 21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he-IL"/>
            </a:p>
          </p:txBody>
        </p:sp>
        <p:sp>
          <p:nvSpPr>
            <p:cNvPr id="58447" name="Freeform 211"/>
            <p:cNvSpPr>
              <a:spLocks/>
            </p:cNvSpPr>
            <p:nvPr/>
          </p:nvSpPr>
          <p:spPr bwMode="auto">
            <a:xfrm>
              <a:off x="19" y="2547"/>
              <a:ext cx="19981" cy="14784"/>
            </a:xfrm>
            <a:custGeom>
              <a:avLst/>
              <a:gdLst>
                <a:gd name="T0" fmla="*/ 19658 w 20000"/>
                <a:gd name="T1" fmla="*/ 0 h 20000"/>
                <a:gd name="T2" fmla="*/ 19658 w 20000"/>
                <a:gd name="T3" fmla="*/ 118 h 20000"/>
                <a:gd name="T4" fmla="*/ 0 w 20000"/>
                <a:gd name="T5" fmla="*/ 118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8448" name="Freeform 210"/>
            <p:cNvSpPr>
              <a:spLocks/>
            </p:cNvSpPr>
            <p:nvPr/>
          </p:nvSpPr>
          <p:spPr bwMode="auto">
            <a:xfrm>
              <a:off x="204" y="14949"/>
              <a:ext cx="19611" cy="2669"/>
            </a:xfrm>
            <a:custGeom>
              <a:avLst/>
              <a:gdLst>
                <a:gd name="T0" fmla="*/ 14310 w 20000"/>
                <a:gd name="T1" fmla="*/ 0 h 20000"/>
                <a:gd name="T2" fmla="*/ 14310 w 20000"/>
                <a:gd name="T3" fmla="*/ 0 h 20000"/>
                <a:gd name="T4" fmla="*/ 0 w 20000"/>
                <a:gd name="T5" fmla="*/ 0 h 20000"/>
                <a:gd name="T6" fmla="*/ 0 w 20000"/>
                <a:gd name="T7" fmla="*/ 0 h 20000"/>
                <a:gd name="T8" fmla="*/ 1431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49" name="Rectangle 209"/>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600">
                  <a:solidFill>
                    <a:srgbClr val="000000"/>
                  </a:solidFill>
                  <a:ea typeface="Mincho"/>
                  <a:cs typeface="Mincho"/>
                </a:rPr>
                <a:t>Disk</a:t>
              </a:r>
              <a:endParaRPr lang="en-US" sz="1600"/>
            </a:p>
          </p:txBody>
        </p:sp>
        <p:sp>
          <p:nvSpPr>
            <p:cNvPr id="58450" name="Freeform 208"/>
            <p:cNvSpPr>
              <a:spLocks/>
            </p:cNvSpPr>
            <p:nvPr/>
          </p:nvSpPr>
          <p:spPr bwMode="auto">
            <a:xfrm>
              <a:off x="148" y="2136"/>
              <a:ext cx="19759" cy="2752"/>
            </a:xfrm>
            <a:custGeom>
              <a:avLst/>
              <a:gdLst>
                <a:gd name="T0" fmla="*/ 16259 w 20000"/>
                <a:gd name="T1" fmla="*/ 0 h 20000"/>
                <a:gd name="T2" fmla="*/ 16259 w 20000"/>
                <a:gd name="T3" fmla="*/ 0 h 20000"/>
                <a:gd name="T4" fmla="*/ 0 w 20000"/>
                <a:gd name="T5" fmla="*/ 0 h 20000"/>
                <a:gd name="T6" fmla="*/ 0 w 20000"/>
                <a:gd name="T7" fmla="*/ 0 h 20000"/>
                <a:gd name="T8" fmla="*/ 1625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51" name="Oval 2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he-IL"/>
            </a:p>
          </p:txBody>
        </p:sp>
      </p:grpSp>
      <p:grpSp>
        <p:nvGrpSpPr>
          <p:cNvPr id="15" name="Group 222"/>
          <p:cNvGrpSpPr>
            <a:grpSpLocks/>
          </p:cNvGrpSpPr>
          <p:nvPr/>
        </p:nvGrpSpPr>
        <p:grpSpPr bwMode="auto">
          <a:xfrm>
            <a:off x="5995542" y="4732685"/>
            <a:ext cx="969962" cy="300038"/>
            <a:chOff x="0" y="1"/>
            <a:chExt cx="20000" cy="19999"/>
          </a:xfrm>
        </p:grpSpPr>
        <p:grpSp>
          <p:nvGrpSpPr>
            <p:cNvPr id="16" name="Group 229"/>
            <p:cNvGrpSpPr>
              <a:grpSpLocks/>
            </p:cNvGrpSpPr>
            <p:nvPr/>
          </p:nvGrpSpPr>
          <p:grpSpPr bwMode="auto">
            <a:xfrm>
              <a:off x="18" y="42"/>
              <a:ext cx="19982" cy="19958"/>
              <a:chOff x="0" y="2"/>
              <a:chExt cx="20000" cy="19998"/>
            </a:xfrm>
          </p:grpSpPr>
          <p:sp>
            <p:nvSpPr>
              <p:cNvPr id="58442" name="Oval 232"/>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he-IL"/>
              </a:p>
            </p:txBody>
          </p:sp>
          <p:sp>
            <p:nvSpPr>
              <p:cNvPr id="58443" name="Freeform 231"/>
              <p:cNvSpPr>
                <a:spLocks/>
              </p:cNvSpPr>
              <p:nvPr/>
            </p:nvSpPr>
            <p:spPr bwMode="auto">
              <a:xfrm>
                <a:off x="18" y="2553"/>
                <a:ext cx="19982" cy="14814"/>
              </a:xfrm>
              <a:custGeom>
                <a:avLst/>
                <a:gdLst>
                  <a:gd name="T0" fmla="*/ 19675 w 20000"/>
                  <a:gd name="T1" fmla="*/ 0 h 20000"/>
                  <a:gd name="T2" fmla="*/ 19675 w 20000"/>
                  <a:gd name="T3" fmla="*/ 121 h 20000"/>
                  <a:gd name="T4" fmla="*/ 0 w 20000"/>
                  <a:gd name="T5" fmla="*/ 121 h 20000"/>
                  <a:gd name="T6" fmla="*/ 0 w 20000"/>
                  <a:gd name="T7" fmla="*/ 0 h 20000"/>
                  <a:gd name="T8" fmla="*/ 1967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44" name="Oval 230"/>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he-IL"/>
              </a:p>
            </p:txBody>
          </p:sp>
        </p:grpSp>
        <p:sp>
          <p:nvSpPr>
            <p:cNvPr id="58436" name="Oval 228"/>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he-IL"/>
            </a:p>
          </p:txBody>
        </p:sp>
        <p:sp>
          <p:nvSpPr>
            <p:cNvPr id="58437" name="Freeform 227"/>
            <p:cNvSpPr>
              <a:spLocks/>
            </p:cNvSpPr>
            <p:nvPr/>
          </p:nvSpPr>
          <p:spPr bwMode="auto">
            <a:xfrm>
              <a:off x="18" y="2547"/>
              <a:ext cx="19964" cy="14784"/>
            </a:xfrm>
            <a:custGeom>
              <a:avLst/>
              <a:gdLst>
                <a:gd name="T0" fmla="*/ 19378 w 20000"/>
                <a:gd name="T1" fmla="*/ 0 h 20000"/>
                <a:gd name="T2" fmla="*/ 19378 w 20000"/>
                <a:gd name="T3" fmla="*/ 118 h 20000"/>
                <a:gd name="T4" fmla="*/ 0 w 20000"/>
                <a:gd name="T5" fmla="*/ 118 h 20000"/>
                <a:gd name="T6" fmla="*/ 0 w 20000"/>
                <a:gd name="T7" fmla="*/ 0 h 20000"/>
                <a:gd name="T8" fmla="*/ 1937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8438" name="Freeform 226"/>
            <p:cNvSpPr>
              <a:spLocks/>
            </p:cNvSpPr>
            <p:nvPr/>
          </p:nvSpPr>
          <p:spPr bwMode="auto">
            <a:xfrm>
              <a:off x="203" y="14949"/>
              <a:ext cx="19594" cy="2669"/>
            </a:xfrm>
            <a:custGeom>
              <a:avLst/>
              <a:gdLst>
                <a:gd name="T0" fmla="*/ 14101 w 20000"/>
                <a:gd name="T1" fmla="*/ 0 h 20000"/>
                <a:gd name="T2" fmla="*/ 14101 w 20000"/>
                <a:gd name="T3" fmla="*/ 0 h 20000"/>
                <a:gd name="T4" fmla="*/ 0 w 20000"/>
                <a:gd name="T5" fmla="*/ 0 h 20000"/>
                <a:gd name="T6" fmla="*/ 0 w 20000"/>
                <a:gd name="T7" fmla="*/ 0 h 20000"/>
                <a:gd name="T8" fmla="*/ 1410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39" name="Rectangle 225"/>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r>
                <a:rPr lang="en-US" sz="1600">
                  <a:solidFill>
                    <a:srgbClr val="000000"/>
                  </a:solidFill>
                  <a:ea typeface="Mincho"/>
                  <a:cs typeface="Mincho"/>
                </a:rPr>
                <a:t>Disk</a:t>
              </a:r>
              <a:endParaRPr lang="en-US" sz="1600">
                <a:solidFill>
                  <a:srgbClr val="000000"/>
                </a:solidFill>
              </a:endParaRPr>
            </a:p>
            <a:p>
              <a:pPr eaLnBrk="0" hangingPunct="0"/>
              <a:endParaRPr lang="en-US" sz="1600"/>
            </a:p>
          </p:txBody>
        </p:sp>
        <p:sp>
          <p:nvSpPr>
            <p:cNvPr id="58440" name="Freeform 224"/>
            <p:cNvSpPr>
              <a:spLocks/>
            </p:cNvSpPr>
            <p:nvPr/>
          </p:nvSpPr>
          <p:spPr bwMode="auto">
            <a:xfrm>
              <a:off x="166" y="2095"/>
              <a:ext cx="19742" cy="2752"/>
            </a:xfrm>
            <a:custGeom>
              <a:avLst/>
              <a:gdLst>
                <a:gd name="T0" fmla="*/ 16025 w 20000"/>
                <a:gd name="T1" fmla="*/ 0 h 20000"/>
                <a:gd name="T2" fmla="*/ 16025 w 20000"/>
                <a:gd name="T3" fmla="*/ 0 h 20000"/>
                <a:gd name="T4" fmla="*/ 0 w 20000"/>
                <a:gd name="T5" fmla="*/ 0 h 20000"/>
                <a:gd name="T6" fmla="*/ 0 w 20000"/>
                <a:gd name="T7" fmla="*/ 0 h 20000"/>
                <a:gd name="T8" fmla="*/ 1602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41" name="Oval 223"/>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he-IL"/>
            </a:p>
          </p:txBody>
        </p:sp>
      </p:grpSp>
      <p:sp>
        <p:nvSpPr>
          <p:cNvPr id="58400" name="Freeform 221"/>
          <p:cNvSpPr>
            <a:spLocks/>
          </p:cNvSpPr>
          <p:nvPr/>
        </p:nvSpPr>
        <p:spPr bwMode="auto">
          <a:xfrm>
            <a:off x="6435279" y="4467573"/>
            <a:ext cx="0" cy="295275"/>
          </a:xfrm>
          <a:custGeom>
            <a:avLst/>
            <a:gdLst>
              <a:gd name="T0" fmla="*/ 0 w 20000"/>
              <a:gd name="T1" fmla="*/ 0 h 20000"/>
              <a:gd name="T2" fmla="*/ 0 w 20000"/>
              <a:gd name="T3" fmla="*/ 2147483647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sp>
        <p:nvSpPr>
          <p:cNvPr id="58401" name="Rectangle 350"/>
          <p:cNvSpPr>
            <a:spLocks noChangeArrowheads="1"/>
          </p:cNvSpPr>
          <p:nvPr/>
        </p:nvSpPr>
        <p:spPr bwMode="auto">
          <a:xfrm>
            <a:off x="6093967" y="5542310"/>
            <a:ext cx="650875" cy="338138"/>
          </a:xfrm>
          <a:prstGeom prst="rect">
            <a:avLst/>
          </a:prstGeom>
          <a:noFill/>
          <a:ln w="9525">
            <a:noFill/>
            <a:miter lim="800000"/>
            <a:headEnd/>
            <a:tailEnd/>
          </a:ln>
        </p:spPr>
        <p:txBody>
          <a:bodyPr wrap="none">
            <a:spAutoFit/>
          </a:bodyPr>
          <a:lstStyle/>
          <a:p>
            <a:r>
              <a:rPr lang="en-US" sz="1600">
                <a:solidFill>
                  <a:srgbClr val="000000"/>
                </a:solidFill>
                <a:ea typeface="Mincho"/>
                <a:cs typeface="Mincho"/>
              </a:rPr>
              <a:t>CPU</a:t>
            </a:r>
          </a:p>
        </p:txBody>
      </p:sp>
      <p:grpSp>
        <p:nvGrpSpPr>
          <p:cNvPr id="17" name="Group 351"/>
          <p:cNvGrpSpPr>
            <a:grpSpLocks/>
          </p:cNvGrpSpPr>
          <p:nvPr/>
        </p:nvGrpSpPr>
        <p:grpSpPr bwMode="auto">
          <a:xfrm>
            <a:off x="7749729" y="1943448"/>
            <a:ext cx="911225" cy="301625"/>
            <a:chOff x="0" y="1"/>
            <a:chExt cx="20000" cy="19999"/>
          </a:xfrm>
        </p:grpSpPr>
        <p:grpSp>
          <p:nvGrpSpPr>
            <p:cNvPr id="18" name="Group 352"/>
            <p:cNvGrpSpPr>
              <a:grpSpLocks/>
            </p:cNvGrpSpPr>
            <p:nvPr/>
          </p:nvGrpSpPr>
          <p:grpSpPr bwMode="auto">
            <a:xfrm>
              <a:off x="0" y="83"/>
              <a:ext cx="20000" cy="19917"/>
              <a:chOff x="0" y="3"/>
              <a:chExt cx="20000" cy="19997"/>
            </a:xfrm>
          </p:grpSpPr>
          <p:sp>
            <p:nvSpPr>
              <p:cNvPr id="58432" name="Oval 353"/>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he-IL"/>
              </a:p>
            </p:txBody>
          </p:sp>
          <p:sp>
            <p:nvSpPr>
              <p:cNvPr id="58433" name="Freeform 354"/>
              <p:cNvSpPr>
                <a:spLocks/>
              </p:cNvSpPr>
              <p:nvPr/>
            </p:nvSpPr>
            <p:spPr bwMode="auto">
              <a:xfrm>
                <a:off x="19" y="2559"/>
                <a:ext cx="19981" cy="14844"/>
              </a:xfrm>
              <a:custGeom>
                <a:avLst/>
                <a:gdLst>
                  <a:gd name="T0" fmla="*/ 19658 w 20000"/>
                  <a:gd name="T1" fmla="*/ 0 h 20000"/>
                  <a:gd name="T2" fmla="*/ 19658 w 20000"/>
                  <a:gd name="T3" fmla="*/ 125 h 20000"/>
                  <a:gd name="T4" fmla="*/ 0 w 20000"/>
                  <a:gd name="T5" fmla="*/ 125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34" name="Oval 355"/>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he-IL"/>
              </a:p>
            </p:txBody>
          </p:sp>
        </p:grpSp>
        <p:sp>
          <p:nvSpPr>
            <p:cNvPr id="58426" name="Oval 356"/>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he-IL"/>
            </a:p>
          </p:txBody>
        </p:sp>
        <p:sp>
          <p:nvSpPr>
            <p:cNvPr id="58427" name="Freeform 357"/>
            <p:cNvSpPr>
              <a:spLocks/>
            </p:cNvSpPr>
            <p:nvPr/>
          </p:nvSpPr>
          <p:spPr bwMode="auto">
            <a:xfrm>
              <a:off x="19" y="2547"/>
              <a:ext cx="19981" cy="14784"/>
            </a:xfrm>
            <a:custGeom>
              <a:avLst/>
              <a:gdLst>
                <a:gd name="T0" fmla="*/ 19658 w 20000"/>
                <a:gd name="T1" fmla="*/ 0 h 20000"/>
                <a:gd name="T2" fmla="*/ 19658 w 20000"/>
                <a:gd name="T3" fmla="*/ 118 h 20000"/>
                <a:gd name="T4" fmla="*/ 0 w 20000"/>
                <a:gd name="T5" fmla="*/ 118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8428" name="Freeform 358"/>
            <p:cNvSpPr>
              <a:spLocks/>
            </p:cNvSpPr>
            <p:nvPr/>
          </p:nvSpPr>
          <p:spPr bwMode="auto">
            <a:xfrm>
              <a:off x="204" y="14949"/>
              <a:ext cx="19611" cy="2669"/>
            </a:xfrm>
            <a:custGeom>
              <a:avLst/>
              <a:gdLst>
                <a:gd name="T0" fmla="*/ 14310 w 20000"/>
                <a:gd name="T1" fmla="*/ 0 h 20000"/>
                <a:gd name="T2" fmla="*/ 14310 w 20000"/>
                <a:gd name="T3" fmla="*/ 0 h 20000"/>
                <a:gd name="T4" fmla="*/ 0 w 20000"/>
                <a:gd name="T5" fmla="*/ 0 h 20000"/>
                <a:gd name="T6" fmla="*/ 0 w 20000"/>
                <a:gd name="T7" fmla="*/ 0 h 20000"/>
                <a:gd name="T8" fmla="*/ 1431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29" name="Rectangle 359"/>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600">
                  <a:solidFill>
                    <a:srgbClr val="000000"/>
                  </a:solidFill>
                  <a:ea typeface="Mincho"/>
                  <a:cs typeface="Mincho"/>
                </a:rPr>
                <a:t>Disk</a:t>
              </a:r>
              <a:endParaRPr lang="en-US" sz="1600"/>
            </a:p>
          </p:txBody>
        </p:sp>
        <p:sp>
          <p:nvSpPr>
            <p:cNvPr id="58430" name="Freeform 360"/>
            <p:cNvSpPr>
              <a:spLocks/>
            </p:cNvSpPr>
            <p:nvPr/>
          </p:nvSpPr>
          <p:spPr bwMode="auto">
            <a:xfrm>
              <a:off x="148" y="2136"/>
              <a:ext cx="19759" cy="2752"/>
            </a:xfrm>
            <a:custGeom>
              <a:avLst/>
              <a:gdLst>
                <a:gd name="T0" fmla="*/ 16259 w 20000"/>
                <a:gd name="T1" fmla="*/ 0 h 20000"/>
                <a:gd name="T2" fmla="*/ 16259 w 20000"/>
                <a:gd name="T3" fmla="*/ 0 h 20000"/>
                <a:gd name="T4" fmla="*/ 0 w 20000"/>
                <a:gd name="T5" fmla="*/ 0 h 20000"/>
                <a:gd name="T6" fmla="*/ 0 w 20000"/>
                <a:gd name="T7" fmla="*/ 0 h 20000"/>
                <a:gd name="T8" fmla="*/ 1625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31" name="Oval 361"/>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he-IL"/>
            </a:p>
          </p:txBody>
        </p:sp>
      </p:grpSp>
      <p:grpSp>
        <p:nvGrpSpPr>
          <p:cNvPr id="19" name="Group 362"/>
          <p:cNvGrpSpPr>
            <a:grpSpLocks/>
          </p:cNvGrpSpPr>
          <p:nvPr/>
        </p:nvGrpSpPr>
        <p:grpSpPr bwMode="auto">
          <a:xfrm>
            <a:off x="7749729" y="1351310"/>
            <a:ext cx="911225" cy="301625"/>
            <a:chOff x="0" y="1"/>
            <a:chExt cx="20000" cy="19999"/>
          </a:xfrm>
        </p:grpSpPr>
        <p:grpSp>
          <p:nvGrpSpPr>
            <p:cNvPr id="20" name="Group 363"/>
            <p:cNvGrpSpPr>
              <a:grpSpLocks/>
            </p:cNvGrpSpPr>
            <p:nvPr/>
          </p:nvGrpSpPr>
          <p:grpSpPr bwMode="auto">
            <a:xfrm>
              <a:off x="0" y="83"/>
              <a:ext cx="20000" cy="19917"/>
              <a:chOff x="0" y="3"/>
              <a:chExt cx="20000" cy="19997"/>
            </a:xfrm>
          </p:grpSpPr>
          <p:sp>
            <p:nvSpPr>
              <p:cNvPr id="58422" name="Oval 364"/>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he-IL"/>
              </a:p>
            </p:txBody>
          </p:sp>
          <p:sp>
            <p:nvSpPr>
              <p:cNvPr id="58423" name="Freeform 365"/>
              <p:cNvSpPr>
                <a:spLocks/>
              </p:cNvSpPr>
              <p:nvPr/>
            </p:nvSpPr>
            <p:spPr bwMode="auto">
              <a:xfrm>
                <a:off x="19" y="2559"/>
                <a:ext cx="19981" cy="14844"/>
              </a:xfrm>
              <a:custGeom>
                <a:avLst/>
                <a:gdLst>
                  <a:gd name="T0" fmla="*/ 19658 w 20000"/>
                  <a:gd name="T1" fmla="*/ 0 h 20000"/>
                  <a:gd name="T2" fmla="*/ 19658 w 20000"/>
                  <a:gd name="T3" fmla="*/ 125 h 20000"/>
                  <a:gd name="T4" fmla="*/ 0 w 20000"/>
                  <a:gd name="T5" fmla="*/ 125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24" name="Oval 366"/>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he-IL"/>
              </a:p>
            </p:txBody>
          </p:sp>
        </p:grpSp>
        <p:sp>
          <p:nvSpPr>
            <p:cNvPr id="58416" name="Oval 367"/>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he-IL"/>
            </a:p>
          </p:txBody>
        </p:sp>
        <p:sp>
          <p:nvSpPr>
            <p:cNvPr id="58417" name="Freeform 368"/>
            <p:cNvSpPr>
              <a:spLocks/>
            </p:cNvSpPr>
            <p:nvPr/>
          </p:nvSpPr>
          <p:spPr bwMode="auto">
            <a:xfrm>
              <a:off x="19" y="2547"/>
              <a:ext cx="19981" cy="14784"/>
            </a:xfrm>
            <a:custGeom>
              <a:avLst/>
              <a:gdLst>
                <a:gd name="T0" fmla="*/ 19658 w 20000"/>
                <a:gd name="T1" fmla="*/ 0 h 20000"/>
                <a:gd name="T2" fmla="*/ 19658 w 20000"/>
                <a:gd name="T3" fmla="*/ 118 h 20000"/>
                <a:gd name="T4" fmla="*/ 0 w 20000"/>
                <a:gd name="T5" fmla="*/ 118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8418" name="Freeform 369"/>
            <p:cNvSpPr>
              <a:spLocks/>
            </p:cNvSpPr>
            <p:nvPr/>
          </p:nvSpPr>
          <p:spPr bwMode="auto">
            <a:xfrm>
              <a:off x="204" y="14949"/>
              <a:ext cx="19611" cy="2669"/>
            </a:xfrm>
            <a:custGeom>
              <a:avLst/>
              <a:gdLst>
                <a:gd name="T0" fmla="*/ 14310 w 20000"/>
                <a:gd name="T1" fmla="*/ 0 h 20000"/>
                <a:gd name="T2" fmla="*/ 14310 w 20000"/>
                <a:gd name="T3" fmla="*/ 0 h 20000"/>
                <a:gd name="T4" fmla="*/ 0 w 20000"/>
                <a:gd name="T5" fmla="*/ 0 h 20000"/>
                <a:gd name="T6" fmla="*/ 0 w 20000"/>
                <a:gd name="T7" fmla="*/ 0 h 20000"/>
                <a:gd name="T8" fmla="*/ 1431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19" name="Rectangle 370"/>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600">
                  <a:solidFill>
                    <a:srgbClr val="000000"/>
                  </a:solidFill>
                  <a:ea typeface="Mincho"/>
                  <a:cs typeface="Mincho"/>
                </a:rPr>
                <a:t>Disk</a:t>
              </a:r>
              <a:endParaRPr lang="en-US" sz="1600"/>
            </a:p>
          </p:txBody>
        </p:sp>
        <p:sp>
          <p:nvSpPr>
            <p:cNvPr id="58420" name="Freeform 371"/>
            <p:cNvSpPr>
              <a:spLocks/>
            </p:cNvSpPr>
            <p:nvPr/>
          </p:nvSpPr>
          <p:spPr bwMode="auto">
            <a:xfrm>
              <a:off x="148" y="2136"/>
              <a:ext cx="19759" cy="2752"/>
            </a:xfrm>
            <a:custGeom>
              <a:avLst/>
              <a:gdLst>
                <a:gd name="T0" fmla="*/ 16259 w 20000"/>
                <a:gd name="T1" fmla="*/ 0 h 20000"/>
                <a:gd name="T2" fmla="*/ 16259 w 20000"/>
                <a:gd name="T3" fmla="*/ 0 h 20000"/>
                <a:gd name="T4" fmla="*/ 0 w 20000"/>
                <a:gd name="T5" fmla="*/ 0 h 20000"/>
                <a:gd name="T6" fmla="*/ 0 w 20000"/>
                <a:gd name="T7" fmla="*/ 0 h 20000"/>
                <a:gd name="T8" fmla="*/ 1625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21" name="Oval 372"/>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he-IL"/>
            </a:p>
          </p:txBody>
        </p:sp>
      </p:grpSp>
      <p:grpSp>
        <p:nvGrpSpPr>
          <p:cNvPr id="21" name="Group 351"/>
          <p:cNvGrpSpPr>
            <a:grpSpLocks/>
          </p:cNvGrpSpPr>
          <p:nvPr/>
        </p:nvGrpSpPr>
        <p:grpSpPr bwMode="auto">
          <a:xfrm>
            <a:off x="7727504" y="3330923"/>
            <a:ext cx="911225" cy="300037"/>
            <a:chOff x="0" y="1"/>
            <a:chExt cx="20000" cy="19999"/>
          </a:xfrm>
        </p:grpSpPr>
        <p:grpSp>
          <p:nvGrpSpPr>
            <p:cNvPr id="22" name="Group 352"/>
            <p:cNvGrpSpPr>
              <a:grpSpLocks/>
            </p:cNvGrpSpPr>
            <p:nvPr/>
          </p:nvGrpSpPr>
          <p:grpSpPr bwMode="auto">
            <a:xfrm>
              <a:off x="0" y="83"/>
              <a:ext cx="20000" cy="19917"/>
              <a:chOff x="0" y="3"/>
              <a:chExt cx="20000" cy="19997"/>
            </a:xfrm>
          </p:grpSpPr>
          <p:sp>
            <p:nvSpPr>
              <p:cNvPr id="58412" name="Oval 353"/>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he-IL"/>
              </a:p>
            </p:txBody>
          </p:sp>
          <p:sp>
            <p:nvSpPr>
              <p:cNvPr id="58413" name="Freeform 354"/>
              <p:cNvSpPr>
                <a:spLocks/>
              </p:cNvSpPr>
              <p:nvPr/>
            </p:nvSpPr>
            <p:spPr bwMode="auto">
              <a:xfrm>
                <a:off x="19" y="2559"/>
                <a:ext cx="19981" cy="14844"/>
              </a:xfrm>
              <a:custGeom>
                <a:avLst/>
                <a:gdLst>
                  <a:gd name="T0" fmla="*/ 19658 w 20000"/>
                  <a:gd name="T1" fmla="*/ 0 h 20000"/>
                  <a:gd name="T2" fmla="*/ 19658 w 20000"/>
                  <a:gd name="T3" fmla="*/ 125 h 20000"/>
                  <a:gd name="T4" fmla="*/ 0 w 20000"/>
                  <a:gd name="T5" fmla="*/ 125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14" name="Oval 355"/>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he-IL"/>
              </a:p>
            </p:txBody>
          </p:sp>
        </p:grpSp>
        <p:sp>
          <p:nvSpPr>
            <p:cNvPr id="58406" name="Oval 356"/>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he-IL"/>
            </a:p>
          </p:txBody>
        </p:sp>
        <p:sp>
          <p:nvSpPr>
            <p:cNvPr id="58407" name="Freeform 357"/>
            <p:cNvSpPr>
              <a:spLocks/>
            </p:cNvSpPr>
            <p:nvPr/>
          </p:nvSpPr>
          <p:spPr bwMode="auto">
            <a:xfrm>
              <a:off x="19" y="2547"/>
              <a:ext cx="19981" cy="14784"/>
            </a:xfrm>
            <a:custGeom>
              <a:avLst/>
              <a:gdLst>
                <a:gd name="T0" fmla="*/ 19658 w 20000"/>
                <a:gd name="T1" fmla="*/ 0 h 20000"/>
                <a:gd name="T2" fmla="*/ 19658 w 20000"/>
                <a:gd name="T3" fmla="*/ 118 h 20000"/>
                <a:gd name="T4" fmla="*/ 0 w 20000"/>
                <a:gd name="T5" fmla="*/ 118 h 20000"/>
                <a:gd name="T6" fmla="*/ 0 w 20000"/>
                <a:gd name="T7" fmla="*/ 0 h 20000"/>
                <a:gd name="T8" fmla="*/ 1965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8408" name="Freeform 358"/>
            <p:cNvSpPr>
              <a:spLocks/>
            </p:cNvSpPr>
            <p:nvPr/>
          </p:nvSpPr>
          <p:spPr bwMode="auto">
            <a:xfrm>
              <a:off x="204" y="14949"/>
              <a:ext cx="19611" cy="2669"/>
            </a:xfrm>
            <a:custGeom>
              <a:avLst/>
              <a:gdLst>
                <a:gd name="T0" fmla="*/ 14310 w 20000"/>
                <a:gd name="T1" fmla="*/ 0 h 20000"/>
                <a:gd name="T2" fmla="*/ 14310 w 20000"/>
                <a:gd name="T3" fmla="*/ 0 h 20000"/>
                <a:gd name="T4" fmla="*/ 0 w 20000"/>
                <a:gd name="T5" fmla="*/ 0 h 20000"/>
                <a:gd name="T6" fmla="*/ 0 w 20000"/>
                <a:gd name="T7" fmla="*/ 0 h 20000"/>
                <a:gd name="T8" fmla="*/ 1431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09" name="Rectangle 359"/>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600">
                  <a:solidFill>
                    <a:srgbClr val="000000"/>
                  </a:solidFill>
                  <a:ea typeface="Mincho"/>
                  <a:cs typeface="Mincho"/>
                </a:rPr>
                <a:t>Disk</a:t>
              </a:r>
              <a:endParaRPr lang="en-US" sz="1600"/>
            </a:p>
          </p:txBody>
        </p:sp>
        <p:sp>
          <p:nvSpPr>
            <p:cNvPr id="58410" name="Freeform 360"/>
            <p:cNvSpPr>
              <a:spLocks/>
            </p:cNvSpPr>
            <p:nvPr/>
          </p:nvSpPr>
          <p:spPr bwMode="auto">
            <a:xfrm>
              <a:off x="148" y="2136"/>
              <a:ext cx="19759" cy="2752"/>
            </a:xfrm>
            <a:custGeom>
              <a:avLst/>
              <a:gdLst>
                <a:gd name="T0" fmla="*/ 16259 w 20000"/>
                <a:gd name="T1" fmla="*/ 0 h 20000"/>
                <a:gd name="T2" fmla="*/ 16259 w 20000"/>
                <a:gd name="T3" fmla="*/ 0 h 20000"/>
                <a:gd name="T4" fmla="*/ 0 w 20000"/>
                <a:gd name="T5" fmla="*/ 0 h 20000"/>
                <a:gd name="T6" fmla="*/ 0 w 20000"/>
                <a:gd name="T7" fmla="*/ 0 h 20000"/>
                <a:gd name="T8" fmla="*/ 1625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411" name="Oval 361"/>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82"/>
                                        </p:tgtEl>
                                        <p:attrNameLst>
                                          <p:attrName>style.visibility</p:attrName>
                                        </p:attrNameLst>
                                      </p:cBhvr>
                                      <p:to>
                                        <p:strVal val="visible"/>
                                      </p:to>
                                    </p:set>
                                    <p:animEffect transition="in" filter="box(in)">
                                      <p:cBhvr>
                                        <p:cTn id="7" dur="500"/>
                                        <p:tgtEl>
                                          <p:spTgt spid="58382"/>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0484"/>
                                        </p:tgtEl>
                                        <p:attrNameLst>
                                          <p:attrName>style.visibility</p:attrName>
                                        </p:attrNameLst>
                                      </p:cBhvr>
                                      <p:to>
                                        <p:strVal val="visible"/>
                                      </p:to>
                                    </p:set>
                                    <p:animEffect transition="in" filter="box(in)">
                                      <p:cBhvr>
                                        <p:cTn id="18" dur="500"/>
                                        <p:tgtEl>
                                          <p:spTgt spid="2048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8383"/>
                                        </p:tgtEl>
                                        <p:attrNameLst>
                                          <p:attrName>style.visibility</p:attrName>
                                        </p:attrNameLst>
                                      </p:cBhvr>
                                      <p:to>
                                        <p:strVal val="visible"/>
                                      </p:to>
                                    </p:set>
                                    <p:animEffect transition="in" filter="box(in)">
                                      <p:cBhvr>
                                        <p:cTn id="23" dur="500"/>
                                        <p:tgtEl>
                                          <p:spTgt spid="58383"/>
                                        </p:tgtEl>
                                      </p:cBhvr>
                                    </p:animEffect>
                                  </p:childTnLst>
                                </p:cTn>
                              </p:par>
                              <p:par>
                                <p:cTn id="24" presetID="4" presetClass="entr" presetSubtype="16"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in)">
                                      <p:cBhvr>
                                        <p:cTn id="26" dur="500"/>
                                        <p:tgtEl>
                                          <p:spTgt spid="3"/>
                                        </p:tgtEl>
                                      </p:cBhvr>
                                    </p:animEffect>
                                  </p:childTnLst>
                                </p:cTn>
                              </p:par>
                              <p:par>
                                <p:cTn id="27" presetID="4" presetClass="entr" presetSubtype="16"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0485"/>
                                        </p:tgtEl>
                                        <p:attrNameLst>
                                          <p:attrName>style.visibility</p:attrName>
                                        </p:attrNameLst>
                                      </p:cBhvr>
                                      <p:to>
                                        <p:strVal val="visible"/>
                                      </p:to>
                                    </p:set>
                                    <p:animEffect transition="in" filter="box(in)">
                                      <p:cBhvr>
                                        <p:cTn id="34" dur="500"/>
                                        <p:tgtEl>
                                          <p:spTgt spid="2048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58379"/>
                                        </p:tgtEl>
                                        <p:attrNameLst>
                                          <p:attrName>style.visibility</p:attrName>
                                        </p:attrNameLst>
                                      </p:cBhvr>
                                      <p:to>
                                        <p:strVal val="visible"/>
                                      </p:to>
                                    </p:set>
                                    <p:animEffect transition="in" filter="box(in)">
                                      <p:cBhvr>
                                        <p:cTn id="39" dur="500"/>
                                        <p:tgtEl>
                                          <p:spTgt spid="58379"/>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8387"/>
                                        </p:tgtEl>
                                        <p:attrNameLst>
                                          <p:attrName>style.visibility</p:attrName>
                                        </p:attrNameLst>
                                      </p:cBhvr>
                                      <p:to>
                                        <p:strVal val="visible"/>
                                      </p:to>
                                    </p:set>
                                    <p:animEffect transition="in" filter="box(in)">
                                      <p:cBhvr>
                                        <p:cTn id="42" dur="500"/>
                                        <p:tgtEl>
                                          <p:spTgt spid="58387"/>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8388"/>
                                        </p:tgtEl>
                                        <p:attrNameLst>
                                          <p:attrName>style.visibility</p:attrName>
                                        </p:attrNameLst>
                                      </p:cBhvr>
                                      <p:to>
                                        <p:strVal val="visible"/>
                                      </p:to>
                                    </p:set>
                                    <p:animEffect transition="in" filter="box(in)">
                                      <p:cBhvr>
                                        <p:cTn id="45" dur="500"/>
                                        <p:tgtEl>
                                          <p:spTgt spid="58388"/>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58389"/>
                                        </p:tgtEl>
                                        <p:attrNameLst>
                                          <p:attrName>style.visibility</p:attrName>
                                        </p:attrNameLst>
                                      </p:cBhvr>
                                      <p:to>
                                        <p:strVal val="visible"/>
                                      </p:to>
                                    </p:set>
                                    <p:animEffect transition="in" filter="box(in)">
                                      <p:cBhvr>
                                        <p:cTn id="48" dur="500"/>
                                        <p:tgtEl>
                                          <p:spTgt spid="58389"/>
                                        </p:tgtEl>
                                      </p:cBhvr>
                                    </p:animEffect>
                                  </p:childTnLst>
                                </p:cTn>
                              </p:par>
                              <p:par>
                                <p:cTn id="49" presetID="4" presetClass="entr" presetSubtype="16"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ox(in)">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0488"/>
                                        </p:tgtEl>
                                        <p:attrNameLst>
                                          <p:attrName>style.visibility</p:attrName>
                                        </p:attrNameLst>
                                      </p:cBhvr>
                                      <p:to>
                                        <p:strVal val="visible"/>
                                      </p:to>
                                    </p:set>
                                    <p:animEffect transition="in" filter="box(in)">
                                      <p:cBhvr>
                                        <p:cTn id="56" dur="500"/>
                                        <p:tgtEl>
                                          <p:spTgt spid="2048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58390"/>
                                        </p:tgtEl>
                                        <p:attrNameLst>
                                          <p:attrName>style.visibility</p:attrName>
                                        </p:attrNameLst>
                                      </p:cBhvr>
                                      <p:to>
                                        <p:strVal val="visible"/>
                                      </p:to>
                                    </p:set>
                                    <p:animEffect transition="in" filter="box(in)">
                                      <p:cBhvr>
                                        <p:cTn id="61" dur="500"/>
                                        <p:tgtEl>
                                          <p:spTgt spid="58390"/>
                                        </p:tgtEl>
                                      </p:cBhvr>
                                    </p:animEffect>
                                  </p:childTnLst>
                                </p:cTn>
                              </p:par>
                              <p:par>
                                <p:cTn id="62" presetID="4" presetClass="entr" presetSubtype="16"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ox(in)">
                                      <p:cBhvr>
                                        <p:cTn id="64" dur="500"/>
                                        <p:tgtEl>
                                          <p:spTgt spid="5"/>
                                        </p:tgtEl>
                                      </p:cBhvr>
                                    </p:animEffect>
                                  </p:childTnLst>
                                </p:cTn>
                              </p:par>
                              <p:par>
                                <p:cTn id="65" presetID="4" presetClass="entr" presetSubtype="16"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ox(in)">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0489"/>
                                        </p:tgtEl>
                                        <p:attrNameLst>
                                          <p:attrName>style.visibility</p:attrName>
                                        </p:attrNameLst>
                                      </p:cBhvr>
                                      <p:to>
                                        <p:strVal val="visible"/>
                                      </p:to>
                                    </p:set>
                                    <p:animEffect transition="in" filter="box(in)">
                                      <p:cBhvr>
                                        <p:cTn id="72" dur="500"/>
                                        <p:tgtEl>
                                          <p:spTgt spid="2048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58378"/>
                                        </p:tgtEl>
                                        <p:attrNameLst>
                                          <p:attrName>style.visibility</p:attrName>
                                        </p:attrNameLst>
                                      </p:cBhvr>
                                      <p:to>
                                        <p:strVal val="visible"/>
                                      </p:to>
                                    </p:set>
                                    <p:animEffect transition="in" filter="box(in)">
                                      <p:cBhvr>
                                        <p:cTn id="77" dur="500"/>
                                        <p:tgtEl>
                                          <p:spTgt spid="58378"/>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58380"/>
                                        </p:tgtEl>
                                        <p:attrNameLst>
                                          <p:attrName>style.visibility</p:attrName>
                                        </p:attrNameLst>
                                      </p:cBhvr>
                                      <p:to>
                                        <p:strVal val="visible"/>
                                      </p:to>
                                    </p:set>
                                    <p:animEffect transition="in" filter="box(in)">
                                      <p:cBhvr>
                                        <p:cTn id="80" dur="500"/>
                                        <p:tgtEl>
                                          <p:spTgt spid="58380"/>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58381"/>
                                        </p:tgtEl>
                                        <p:attrNameLst>
                                          <p:attrName>style.visibility</p:attrName>
                                        </p:attrNameLst>
                                      </p:cBhvr>
                                      <p:to>
                                        <p:strVal val="visible"/>
                                      </p:to>
                                    </p:set>
                                    <p:animEffect transition="in" filter="box(in)">
                                      <p:cBhvr>
                                        <p:cTn id="83" dur="500"/>
                                        <p:tgtEl>
                                          <p:spTgt spid="58381"/>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58384"/>
                                        </p:tgtEl>
                                        <p:attrNameLst>
                                          <p:attrName>style.visibility</p:attrName>
                                        </p:attrNameLst>
                                      </p:cBhvr>
                                      <p:to>
                                        <p:strVal val="visible"/>
                                      </p:to>
                                    </p:set>
                                    <p:animEffect transition="in" filter="box(in)">
                                      <p:cBhvr>
                                        <p:cTn id="86" dur="500"/>
                                        <p:tgtEl>
                                          <p:spTgt spid="58384"/>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58385"/>
                                        </p:tgtEl>
                                        <p:attrNameLst>
                                          <p:attrName>style.visibility</p:attrName>
                                        </p:attrNameLst>
                                      </p:cBhvr>
                                      <p:to>
                                        <p:strVal val="visible"/>
                                      </p:to>
                                    </p:set>
                                    <p:animEffect transition="in" filter="box(in)">
                                      <p:cBhvr>
                                        <p:cTn id="89" dur="500"/>
                                        <p:tgtEl>
                                          <p:spTgt spid="58385"/>
                                        </p:tgtEl>
                                      </p:cBhvr>
                                    </p:animEffect>
                                  </p:childTnLst>
                                </p:cTn>
                              </p:par>
                              <p:par>
                                <p:cTn id="90" presetID="4" presetClass="entr" presetSubtype="16" fill="hold" nodeType="with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box(in)">
                                      <p:cBhvr>
                                        <p:cTn id="92" dur="500"/>
                                        <p:tgtEl>
                                          <p:spTgt spid="11"/>
                                        </p:tgtEl>
                                      </p:cBhvr>
                                    </p:animEffect>
                                  </p:childTnLst>
                                </p:cTn>
                              </p:par>
                              <p:par>
                                <p:cTn id="93" presetID="4" presetClass="entr" presetSubtype="16"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box(in)">
                                      <p:cBhvr>
                                        <p:cTn id="95" dur="500"/>
                                        <p:tgtEl>
                                          <p:spTgt spid="15"/>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58400"/>
                                        </p:tgtEl>
                                        <p:attrNameLst>
                                          <p:attrName>style.visibility</p:attrName>
                                        </p:attrNameLst>
                                      </p:cBhvr>
                                      <p:to>
                                        <p:strVal val="visible"/>
                                      </p:to>
                                    </p:set>
                                    <p:animEffect transition="in" filter="box(in)">
                                      <p:cBhvr>
                                        <p:cTn id="98" dur="500"/>
                                        <p:tgtEl>
                                          <p:spTgt spid="58400"/>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20486"/>
                                        </p:tgtEl>
                                        <p:attrNameLst>
                                          <p:attrName>style.visibility</p:attrName>
                                        </p:attrNameLst>
                                      </p:cBhvr>
                                      <p:to>
                                        <p:strVal val="visible"/>
                                      </p:to>
                                    </p:set>
                                    <p:animEffect transition="in" filter="box(in)">
                                      <p:cBhvr>
                                        <p:cTn id="103" dur="500"/>
                                        <p:tgtEl>
                                          <p:spTgt spid="20486"/>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58386"/>
                                        </p:tgtEl>
                                        <p:attrNameLst>
                                          <p:attrName>style.visibility</p:attrName>
                                        </p:attrNameLst>
                                      </p:cBhvr>
                                      <p:to>
                                        <p:strVal val="visible"/>
                                      </p:to>
                                    </p:set>
                                    <p:animEffect transition="in" filter="box(in)">
                                      <p:cBhvr>
                                        <p:cTn id="108" dur="500"/>
                                        <p:tgtEl>
                                          <p:spTgt spid="58386"/>
                                        </p:tgtEl>
                                      </p:cBhvr>
                                    </p:animEffect>
                                  </p:childTnLst>
                                </p:cTn>
                              </p:par>
                              <p:par>
                                <p:cTn id="109" presetID="4" presetClass="entr" presetSubtype="16" fill="hold"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box(in)">
                                      <p:cBhvr>
                                        <p:cTn id="111" dur="500"/>
                                        <p:tgtEl>
                                          <p:spTgt spid="7"/>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58395"/>
                                        </p:tgtEl>
                                        <p:attrNameLst>
                                          <p:attrName>style.visibility</p:attrName>
                                        </p:attrNameLst>
                                      </p:cBhvr>
                                      <p:to>
                                        <p:strVal val="visible"/>
                                      </p:to>
                                    </p:set>
                                    <p:animEffect transition="in" filter="box(in)">
                                      <p:cBhvr>
                                        <p:cTn id="114" dur="500"/>
                                        <p:tgtEl>
                                          <p:spTgt spid="58395"/>
                                        </p:tgtEl>
                                      </p:cBhvr>
                                    </p:animEffect>
                                  </p:childTnLst>
                                </p:cTn>
                              </p:par>
                              <p:par>
                                <p:cTn id="115" presetID="4" presetClass="entr" presetSubtype="16" fill="hold" nodeType="with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box(in)">
                                      <p:cBhvr>
                                        <p:cTn id="117" dur="500"/>
                                        <p:tgtEl>
                                          <p:spTgt spid="10"/>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58401"/>
                                        </p:tgtEl>
                                        <p:attrNameLst>
                                          <p:attrName>style.visibility</p:attrName>
                                        </p:attrNameLst>
                                      </p:cBhvr>
                                      <p:to>
                                        <p:strVal val="visible"/>
                                      </p:to>
                                    </p:set>
                                    <p:animEffect transition="in" filter="box(in)">
                                      <p:cBhvr>
                                        <p:cTn id="120" dur="500"/>
                                        <p:tgtEl>
                                          <p:spTgt spid="58401"/>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20487"/>
                                        </p:tgtEl>
                                        <p:attrNameLst>
                                          <p:attrName>style.visibility</p:attrName>
                                        </p:attrNameLst>
                                      </p:cBhvr>
                                      <p:to>
                                        <p:strVal val="visible"/>
                                      </p:to>
                                    </p:set>
                                    <p:animEffect transition="in" filter="box(in)">
                                      <p:cBhvr>
                                        <p:cTn id="125"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P spid="20487" grpId="0"/>
      <p:bldP spid="20488" grpId="0"/>
      <p:bldP spid="20489" grpId="0"/>
      <p:bldP spid="58378" grpId="0" animBg="1"/>
      <p:bldP spid="58379" grpId="0" animBg="1"/>
      <p:bldP spid="58380" grpId="0" animBg="1"/>
      <p:bldP spid="58381" grpId="0"/>
      <p:bldP spid="58382" grpId="0" animBg="1"/>
      <p:bldP spid="58383" grpId="0" animBg="1"/>
      <p:bldP spid="58384" grpId="0" animBg="1"/>
      <p:bldP spid="58385" grpId="0"/>
      <p:bldP spid="58386" grpId="0" animBg="1"/>
      <p:bldP spid="58387" grpId="0" animBg="1"/>
      <p:bldP spid="58388" grpId="0"/>
      <p:bldP spid="58389" grpId="0" animBg="1"/>
      <p:bldP spid="58390" grpId="0" animBg="1"/>
      <p:bldP spid="58395" grpId="0"/>
      <p:bldP spid="58400" grpId="0" animBg="1"/>
      <p:bldP spid="5840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r"/>
            <a:r>
              <a:rPr lang="he-IL" smtClean="0"/>
              <a:t>דוגמא לשגיאת קומפילציה</a:t>
            </a:r>
          </a:p>
        </p:txBody>
      </p:sp>
      <p:sp>
        <p:nvSpPr>
          <p:cNvPr id="65539" name="TextBox 4"/>
          <p:cNvSpPr txBox="1">
            <a:spLocks noChangeArrowheads="1"/>
          </p:cNvSpPr>
          <p:nvPr/>
        </p:nvSpPr>
        <p:spPr bwMode="auto">
          <a:xfrm>
            <a:off x="304800" y="1447800"/>
            <a:ext cx="7772400" cy="5078413"/>
          </a:xfrm>
          <a:prstGeom prst="rect">
            <a:avLst/>
          </a:prstGeom>
          <a:noFill/>
          <a:ln w="9525">
            <a:noFill/>
            <a:miter lim="800000"/>
            <a:headEnd/>
            <a:tailEnd/>
          </a:ln>
        </p:spPr>
        <p:txBody>
          <a:bodyPr>
            <a:spAutoFit/>
          </a:bodyPr>
          <a:lstStyle/>
          <a:p>
            <a:pPr algn="l"/>
            <a:r>
              <a:rPr lang="en-US" dirty="0">
                <a:latin typeface="Verdana" pitchFamily="34" charset="0"/>
              </a:rPr>
              <a:t>#include &lt;</a:t>
            </a:r>
            <a:r>
              <a:rPr lang="en-US" dirty="0" err="1">
                <a:latin typeface="Verdana" pitchFamily="34" charset="0"/>
              </a:rPr>
              <a:t>stdio.h</a:t>
            </a:r>
            <a:r>
              <a:rPr lang="en-US" dirty="0">
                <a:latin typeface="Verdana" pitchFamily="34" charset="0"/>
              </a:rPr>
              <a:t>&gt;</a:t>
            </a:r>
          </a:p>
          <a:p>
            <a:pPr algn="l"/>
            <a:endParaRPr lang="he-IL" dirty="0">
              <a:latin typeface="Verdana" pitchFamily="34" charset="0"/>
            </a:endParaRPr>
          </a:p>
          <a:p>
            <a:pPr algn="l"/>
            <a:r>
              <a:rPr lang="en-US" dirty="0">
                <a:latin typeface="Verdana" pitchFamily="34" charset="0"/>
              </a:rPr>
              <a:t>void </a:t>
            </a:r>
            <a:r>
              <a:rPr lang="en-US" dirty="0" err="1">
                <a:latin typeface="Verdana" pitchFamily="34" charset="0"/>
              </a:rPr>
              <a:t>foo</a:t>
            </a:r>
            <a:r>
              <a:rPr lang="en-US" dirty="0">
                <a:latin typeface="Verdana" pitchFamily="34" charset="0"/>
              </a:rPr>
              <a:t>(</a:t>
            </a:r>
            <a:r>
              <a:rPr lang="en-US" dirty="0" err="1">
                <a:latin typeface="Verdana" pitchFamily="34" charset="0"/>
              </a:rPr>
              <a:t>int</a:t>
            </a:r>
            <a:r>
              <a:rPr lang="en-US" dirty="0">
                <a:latin typeface="Verdana" pitchFamily="34" charset="0"/>
              </a:rPr>
              <a:t> x)</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("the number is %d\n");</a:t>
            </a:r>
          </a:p>
          <a:p>
            <a:pPr algn="l"/>
            <a:r>
              <a:rPr lang="he-IL" dirty="0">
                <a:latin typeface="Verdana" pitchFamily="34" charset="0"/>
              </a:rPr>
              <a:t>{</a:t>
            </a:r>
          </a:p>
          <a:p>
            <a:pPr algn="l"/>
            <a:endParaRPr lang="he-IL" dirty="0">
              <a:latin typeface="Verdana" pitchFamily="34" charset="0"/>
            </a:endParaRPr>
          </a:p>
          <a:p>
            <a:pPr algn="l"/>
            <a:r>
              <a:rPr lang="en-US" dirty="0">
                <a:latin typeface="Verdana" pitchFamily="34" charset="0"/>
              </a:rPr>
              <a:t>void main()</a:t>
            </a:r>
          </a:p>
          <a:p>
            <a:pPr algn="l"/>
            <a:r>
              <a:rPr lang="en-US" dirty="0">
                <a:latin typeface="Verdana" pitchFamily="34" charset="0"/>
              </a:rPr>
              <a:t>{</a:t>
            </a:r>
            <a:endParaRPr lang="he-IL" dirty="0">
              <a:latin typeface="Verdana" pitchFamily="34" charset="0"/>
            </a:endParaRPr>
          </a:p>
          <a:p>
            <a:pPr algn="l"/>
            <a:r>
              <a:rPr lang="nn-NO" dirty="0">
                <a:latin typeface="Verdana" pitchFamily="34" charset="0"/>
              </a:rPr>
              <a:t>      for (i=0 ; i &lt; 5 ; i++)</a:t>
            </a:r>
          </a:p>
          <a:p>
            <a:pPr algn="l"/>
            <a:r>
              <a:rPr lang="en-US" dirty="0">
                <a:latin typeface="Verdana" pitchFamily="34" charset="0"/>
              </a:rPr>
              <a:t>      </a:t>
            </a:r>
            <a:r>
              <a:rPr lang="he-IL"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a:t>
            </a:r>
            <a:r>
              <a:rPr lang="en-US" dirty="0" err="1">
                <a:latin typeface="Verdana" pitchFamily="34" charset="0"/>
              </a:rPr>
              <a:t>i</a:t>
            </a:r>
            <a:r>
              <a:rPr lang="en-US" dirty="0">
                <a:latin typeface="Verdana" pitchFamily="34" charset="0"/>
              </a:rPr>
              <a:t>);</a:t>
            </a:r>
          </a:p>
          <a:p>
            <a:pPr algn="l"/>
            <a:r>
              <a:rPr lang="en-US" dirty="0">
                <a:latin typeface="Verdana" pitchFamily="34" charset="0"/>
              </a:rPr>
              <a:t>	goo(</a:t>
            </a:r>
            <a:r>
              <a:rPr lang="en-US" dirty="0" err="1">
                <a:latin typeface="Verdana" pitchFamily="34" charset="0"/>
              </a:rPr>
              <a:t>i</a:t>
            </a:r>
            <a:r>
              <a:rPr lang="en-US" dirty="0">
                <a:latin typeface="Verdana" pitchFamily="34" charset="0"/>
              </a:rPr>
              <a:t>);</a:t>
            </a:r>
          </a:p>
          <a:p>
            <a:pPr algn="l"/>
            <a:r>
              <a:rPr lang="en-US" dirty="0">
                <a:latin typeface="Verdana" pitchFamily="34" charset="0"/>
              </a:rPr>
              <a:t>      </a:t>
            </a:r>
            <a:r>
              <a:rPr lang="he-IL" dirty="0">
                <a:latin typeface="Verdana" pitchFamily="34" charset="0"/>
              </a:rPr>
              <a:t>{</a:t>
            </a:r>
          </a:p>
          <a:p>
            <a:pPr algn="l"/>
            <a:r>
              <a:rPr lang="en-US" dirty="0">
                <a:latin typeface="Verdana" pitchFamily="34" charset="0"/>
              </a:rPr>
              <a:t>}</a:t>
            </a:r>
            <a:endParaRPr lang="he-IL" dirty="0">
              <a:latin typeface="Verdana" pitchFamily="34" charset="0"/>
            </a:endParaRPr>
          </a:p>
          <a:p>
            <a:pPr algn="l"/>
            <a:endParaRPr lang="he-IL" dirty="0">
              <a:latin typeface="Verdana" pitchFamily="34" charset="0"/>
            </a:endParaRPr>
          </a:p>
          <a:p>
            <a:pPr algn="l"/>
            <a:endParaRPr lang="he-IL" dirty="0">
              <a:latin typeface="Verdana" pitchFamily="34" charset="0"/>
            </a:endParaRPr>
          </a:p>
          <a:p>
            <a:pPr algn="l"/>
            <a:endParaRPr lang="he-IL" dirty="0">
              <a:latin typeface="Verdana" pitchFamily="34" charset="0"/>
            </a:endParaRPr>
          </a:p>
        </p:txBody>
      </p:sp>
      <p:sp>
        <p:nvSpPr>
          <p:cNvPr id="6" name="Rectangle 5"/>
          <p:cNvSpPr>
            <a:spLocks noChangeArrowheads="1"/>
          </p:cNvSpPr>
          <p:nvPr/>
        </p:nvSpPr>
        <p:spPr bwMode="auto">
          <a:xfrm>
            <a:off x="4343400" y="3657600"/>
            <a:ext cx="4419600" cy="685800"/>
          </a:xfrm>
          <a:prstGeom prst="rect">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נקבל את שגיאת הקומפילציה הבאה: </a:t>
            </a:r>
          </a:p>
          <a:p>
            <a:pPr algn="ctr"/>
            <a:r>
              <a:rPr lang="es-ES" b="1" dirty="0">
                <a:solidFill>
                  <a:schemeClr val="bg1"/>
                </a:solidFill>
              </a:rPr>
              <a:t>error C2065: 'i' : </a:t>
            </a:r>
            <a:r>
              <a:rPr lang="es-ES" b="1" dirty="0" err="1">
                <a:solidFill>
                  <a:schemeClr val="bg1"/>
                </a:solidFill>
              </a:rPr>
              <a:t>undeclared</a:t>
            </a:r>
            <a:r>
              <a:rPr lang="es-ES" b="1" dirty="0">
                <a:solidFill>
                  <a:schemeClr val="bg1"/>
                </a:solidFill>
              </a:rPr>
              <a:t> </a:t>
            </a:r>
            <a:r>
              <a:rPr lang="es-ES" b="1" dirty="0" err="1">
                <a:solidFill>
                  <a:schemeClr val="bg1"/>
                </a:solidFill>
              </a:rPr>
              <a:t>identifier</a:t>
            </a:r>
            <a:endParaRPr lang="he-IL" b="1" dirty="0">
              <a:solidFill>
                <a:schemeClr val="bg1"/>
              </a:solidFill>
            </a:endParaRPr>
          </a:p>
          <a:p>
            <a:pPr algn="ctr"/>
            <a:endParaRPr lang="he-IL" b="1" dirty="0">
              <a:solidFill>
                <a:schemeClr val="bg1"/>
              </a:solidFill>
            </a:endParaRPr>
          </a:p>
          <a:p>
            <a:pPr algn="ctr"/>
            <a:endParaRPr lang="he-IL" b="1" dirty="0">
              <a:solidFill>
                <a:schemeClr val="bg1"/>
              </a:solidFill>
              <a:latin typeface="Verdana" pitchFamily="34" charset="0"/>
            </a:endParaRPr>
          </a:p>
        </p:txBody>
      </p:sp>
      <p:sp>
        <p:nvSpPr>
          <p:cNvPr id="8" name="Rectangle 7"/>
          <p:cNvSpPr>
            <a:spLocks noChangeArrowheads="1"/>
          </p:cNvSpPr>
          <p:nvPr/>
        </p:nvSpPr>
        <p:spPr bwMode="auto">
          <a:xfrm>
            <a:off x="3581400" y="4572000"/>
            <a:ext cx="5181600" cy="990600"/>
          </a:xfrm>
          <a:prstGeom prst="rect">
            <a:avLst/>
          </a:prstGeom>
          <a:solidFill>
            <a:schemeClr val="accent1"/>
          </a:solidFill>
          <a:ln w="9525" algn="ctr">
            <a:solidFill>
              <a:schemeClr val="tx1"/>
            </a:solidFill>
            <a:round/>
            <a:headEnd/>
            <a:tailEnd/>
          </a:ln>
        </p:spPr>
        <p:txBody>
          <a:bodyPr/>
          <a:lstStyle/>
          <a:p>
            <a:pPr algn="ctr" rtl="1"/>
            <a:r>
              <a:rPr lang="he-IL" b="1">
                <a:solidFill>
                  <a:schemeClr val="bg1"/>
                </a:solidFill>
              </a:rPr>
              <a:t>הקומפיילר רק נותן אזהרה שהוא לא מוצא את </a:t>
            </a:r>
            <a:r>
              <a:rPr lang="en-US" b="1">
                <a:solidFill>
                  <a:schemeClr val="bg1"/>
                </a:solidFill>
              </a:rPr>
              <a:t>goo</a:t>
            </a:r>
            <a:r>
              <a:rPr lang="he-IL" b="1">
                <a:solidFill>
                  <a:schemeClr val="bg1"/>
                </a:solidFill>
              </a:rPr>
              <a:t>:</a:t>
            </a:r>
          </a:p>
          <a:p>
            <a:pPr algn="ctr" rtl="1"/>
            <a:r>
              <a:rPr lang="en-US" b="1">
                <a:solidFill>
                  <a:schemeClr val="bg1"/>
                </a:solidFill>
              </a:rPr>
              <a:t>warning C4013: 'goo' undefined; assuming extern returning int</a:t>
            </a:r>
            <a:endParaRPr lang="he-IL" b="1">
              <a:solidFill>
                <a:schemeClr val="bg1"/>
              </a:solidFill>
            </a:endParaRPr>
          </a:p>
          <a:p>
            <a:pPr algn="ctr" rtl="1"/>
            <a:endParaRPr lang="he-IL" b="1">
              <a:solidFill>
                <a:schemeClr val="bg1"/>
              </a:solidFill>
            </a:endParaRPr>
          </a:p>
          <a:p>
            <a:pPr algn="ctr"/>
            <a:endParaRPr lang="he-IL" b="1">
              <a:solidFill>
                <a:schemeClr val="bg1"/>
              </a:solidFill>
              <a:latin typeface="Verdana" pitchFamily="34" charset="0"/>
            </a:endParaRPr>
          </a:p>
        </p:txBody>
      </p:sp>
      <p:sp>
        <p:nvSpPr>
          <p:cNvPr id="9" name="Rectangle 8"/>
          <p:cNvSpPr>
            <a:spLocks noChangeArrowheads="1"/>
          </p:cNvSpPr>
          <p:nvPr/>
        </p:nvSpPr>
        <p:spPr bwMode="auto">
          <a:xfrm>
            <a:off x="2286000" y="5791200"/>
            <a:ext cx="6477000" cy="457200"/>
          </a:xfrm>
          <a:prstGeom prst="rect">
            <a:avLst/>
          </a:prstGeom>
          <a:solidFill>
            <a:schemeClr val="accent1"/>
          </a:solidFill>
          <a:ln w="9525" algn="ctr">
            <a:solidFill>
              <a:schemeClr val="tx1"/>
            </a:solidFill>
            <a:round/>
            <a:headEnd/>
            <a:tailEnd/>
          </a:ln>
        </p:spPr>
        <p:txBody>
          <a:bodyPr/>
          <a:lstStyle/>
          <a:p>
            <a:pPr algn="ctr" rtl="1"/>
            <a:r>
              <a:rPr lang="he-IL" b="1">
                <a:solidFill>
                  <a:schemeClr val="bg1"/>
                </a:solidFill>
              </a:rPr>
              <a:t>במידה ויש שגיאות קומפילציה, הקומפיילר אינו ממשיך לתהליך לינקר</a:t>
            </a:r>
            <a:endParaRPr lang="es-ES" b="1">
              <a:solidFill>
                <a:schemeClr val="bg1"/>
              </a:solidFill>
            </a:endParaRPr>
          </a:p>
          <a:p>
            <a:pPr algn="ctr"/>
            <a:endParaRPr lang="he-IL" b="1">
              <a:solidFill>
                <a:schemeClr val="bg1"/>
              </a:solidFill>
            </a:endParaRPr>
          </a:p>
          <a:p>
            <a:pPr algn="ctr"/>
            <a:endParaRPr lang="he-IL" b="1">
              <a:solidFill>
                <a:schemeClr val="bg1"/>
              </a:solidFill>
              <a:latin typeface="Verdana" pitchFamily="34" charset="0"/>
            </a:endParaRPr>
          </a:p>
          <a:p>
            <a:pPr algn="ctr"/>
            <a:endParaRPr lang="he-IL" b="1">
              <a:solidFill>
                <a:schemeClr val="bg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Effect transition="in" filter="box(in)">
                                      <p:cBhvr>
                                        <p:cTn id="7" dur="500"/>
                                        <p:tgtEl>
                                          <p:spTgt spid="6553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3" end="3"/>
                                            </p:txEl>
                                          </p:spTgt>
                                        </p:tgtEl>
                                        <p:attrNameLst>
                                          <p:attrName>style.visibility</p:attrName>
                                        </p:attrNameLst>
                                      </p:cBhvr>
                                      <p:to>
                                        <p:strVal val="visible"/>
                                      </p:to>
                                    </p:set>
                                    <p:animEffect transition="in" filter="box(in)">
                                      <p:cBhvr>
                                        <p:cTn id="10" dur="500"/>
                                        <p:tgtEl>
                                          <p:spTgt spid="65539">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animEffect transition="in" filter="box(in)">
                                      <p:cBhvr>
                                        <p:cTn id="13" dur="500"/>
                                        <p:tgtEl>
                                          <p:spTgt spid="65539">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9">
                                            <p:txEl>
                                              <p:pRg st="5" end="5"/>
                                            </p:txEl>
                                          </p:spTgt>
                                        </p:tgtEl>
                                        <p:attrNameLst>
                                          <p:attrName>style.visibility</p:attrName>
                                        </p:attrNameLst>
                                      </p:cBhvr>
                                      <p:to>
                                        <p:strVal val="visible"/>
                                      </p:to>
                                    </p:set>
                                    <p:animEffect transition="in" filter="box(in)">
                                      <p:cBhvr>
                                        <p:cTn id="16" dur="500"/>
                                        <p:tgtEl>
                                          <p:spTgt spid="6553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65539">
                                            <p:txEl>
                                              <p:pRg st="7" end="7"/>
                                            </p:txEl>
                                          </p:spTgt>
                                        </p:tgtEl>
                                        <p:attrNameLst>
                                          <p:attrName>style.visibility</p:attrName>
                                        </p:attrNameLst>
                                      </p:cBhvr>
                                      <p:to>
                                        <p:strVal val="visible"/>
                                      </p:to>
                                    </p:set>
                                    <p:animEffect transition="in" filter="box(in)">
                                      <p:cBhvr>
                                        <p:cTn id="21" dur="500"/>
                                        <p:tgtEl>
                                          <p:spTgt spid="65539">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5539">
                                            <p:txEl>
                                              <p:pRg st="8" end="8"/>
                                            </p:txEl>
                                          </p:spTgt>
                                        </p:tgtEl>
                                        <p:attrNameLst>
                                          <p:attrName>style.visibility</p:attrName>
                                        </p:attrNameLst>
                                      </p:cBhvr>
                                      <p:to>
                                        <p:strVal val="visible"/>
                                      </p:to>
                                    </p:set>
                                    <p:animEffect transition="in" filter="box(in)">
                                      <p:cBhvr>
                                        <p:cTn id="24" dur="500"/>
                                        <p:tgtEl>
                                          <p:spTgt spid="65539">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animEffect transition="in" filter="box(in)">
                                      <p:cBhvr>
                                        <p:cTn id="27" dur="500"/>
                                        <p:tgtEl>
                                          <p:spTgt spid="65539">
                                            <p:txEl>
                                              <p:pRg st="9" end="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5539">
                                            <p:txEl>
                                              <p:pRg st="10" end="10"/>
                                            </p:txEl>
                                          </p:spTgt>
                                        </p:tgtEl>
                                        <p:attrNameLst>
                                          <p:attrName>style.visibility</p:attrName>
                                        </p:attrNameLst>
                                      </p:cBhvr>
                                      <p:to>
                                        <p:strVal val="visible"/>
                                      </p:to>
                                    </p:set>
                                    <p:animEffect transition="in" filter="box(in)">
                                      <p:cBhvr>
                                        <p:cTn id="30" dur="500"/>
                                        <p:tgtEl>
                                          <p:spTgt spid="65539">
                                            <p:txEl>
                                              <p:pRg st="10" end="10"/>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65539">
                                            <p:txEl>
                                              <p:pRg st="11" end="11"/>
                                            </p:txEl>
                                          </p:spTgt>
                                        </p:tgtEl>
                                        <p:attrNameLst>
                                          <p:attrName>style.visibility</p:attrName>
                                        </p:attrNameLst>
                                      </p:cBhvr>
                                      <p:to>
                                        <p:strVal val="visible"/>
                                      </p:to>
                                    </p:set>
                                    <p:animEffect transition="in" filter="box(in)">
                                      <p:cBhvr>
                                        <p:cTn id="33" dur="500"/>
                                        <p:tgtEl>
                                          <p:spTgt spid="65539">
                                            <p:txEl>
                                              <p:pRg st="11" end="11"/>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65539">
                                            <p:txEl>
                                              <p:pRg st="12" end="12"/>
                                            </p:txEl>
                                          </p:spTgt>
                                        </p:tgtEl>
                                        <p:attrNameLst>
                                          <p:attrName>style.visibility</p:attrName>
                                        </p:attrNameLst>
                                      </p:cBhvr>
                                      <p:to>
                                        <p:strVal val="visible"/>
                                      </p:to>
                                    </p:set>
                                    <p:animEffect transition="in" filter="box(in)">
                                      <p:cBhvr>
                                        <p:cTn id="36" dur="500"/>
                                        <p:tgtEl>
                                          <p:spTgt spid="65539">
                                            <p:txEl>
                                              <p:pRg st="12" end="12"/>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65539">
                                            <p:txEl>
                                              <p:pRg st="13" end="13"/>
                                            </p:txEl>
                                          </p:spTgt>
                                        </p:tgtEl>
                                        <p:attrNameLst>
                                          <p:attrName>style.visibility</p:attrName>
                                        </p:attrNameLst>
                                      </p:cBhvr>
                                      <p:to>
                                        <p:strVal val="visible"/>
                                      </p:to>
                                    </p:set>
                                    <p:animEffect transition="in" filter="box(in)">
                                      <p:cBhvr>
                                        <p:cTn id="39" dur="500"/>
                                        <p:tgtEl>
                                          <p:spTgt spid="65539">
                                            <p:txEl>
                                              <p:pRg st="13" end="13"/>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65539">
                                            <p:txEl>
                                              <p:pRg st="14" end="14"/>
                                            </p:txEl>
                                          </p:spTgt>
                                        </p:tgtEl>
                                        <p:attrNameLst>
                                          <p:attrName>style.visibility</p:attrName>
                                        </p:attrNameLst>
                                      </p:cBhvr>
                                      <p:to>
                                        <p:strVal val="visible"/>
                                      </p:to>
                                    </p:set>
                                    <p:animEffect transition="in" filter="box(in)">
                                      <p:cBhvr>
                                        <p:cTn id="42" dur="500"/>
                                        <p:tgtEl>
                                          <p:spTgt spid="65539">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i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ox(in)">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ox(in)">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r"/>
            <a:r>
              <a:rPr lang="he-IL" smtClean="0"/>
              <a:t>דוגמא לשגיאת לינקר</a:t>
            </a:r>
          </a:p>
        </p:txBody>
      </p:sp>
      <p:sp>
        <p:nvSpPr>
          <p:cNvPr id="66563" name="TextBox 4"/>
          <p:cNvSpPr txBox="1">
            <a:spLocks noChangeArrowheads="1"/>
          </p:cNvSpPr>
          <p:nvPr/>
        </p:nvSpPr>
        <p:spPr bwMode="auto">
          <a:xfrm>
            <a:off x="304800" y="1447800"/>
            <a:ext cx="7772400" cy="5632450"/>
          </a:xfrm>
          <a:prstGeom prst="rect">
            <a:avLst/>
          </a:prstGeom>
          <a:noFill/>
          <a:ln w="9525">
            <a:noFill/>
            <a:miter lim="800000"/>
            <a:headEnd/>
            <a:tailEnd/>
          </a:ln>
        </p:spPr>
        <p:txBody>
          <a:bodyPr>
            <a:spAutoFit/>
          </a:bodyPr>
          <a:lstStyle/>
          <a:p>
            <a:pPr algn="l"/>
            <a:r>
              <a:rPr lang="en-US" dirty="0">
                <a:latin typeface="Verdana" pitchFamily="34" charset="0"/>
              </a:rPr>
              <a:t>#include &lt;</a:t>
            </a:r>
            <a:r>
              <a:rPr lang="en-US" dirty="0" err="1">
                <a:latin typeface="Verdana" pitchFamily="34" charset="0"/>
              </a:rPr>
              <a:t>stdio.h</a:t>
            </a:r>
            <a:r>
              <a:rPr lang="en-US" dirty="0">
                <a:latin typeface="Verdana" pitchFamily="34" charset="0"/>
              </a:rPr>
              <a:t>&gt;</a:t>
            </a:r>
          </a:p>
          <a:p>
            <a:pPr algn="l"/>
            <a:endParaRPr lang="he-IL" dirty="0">
              <a:latin typeface="Verdana" pitchFamily="34" charset="0"/>
            </a:endParaRPr>
          </a:p>
          <a:p>
            <a:pPr algn="l"/>
            <a:r>
              <a:rPr lang="en-US" dirty="0">
                <a:latin typeface="Verdana" pitchFamily="34" charset="0"/>
              </a:rPr>
              <a:t>void </a:t>
            </a:r>
            <a:r>
              <a:rPr lang="en-US" dirty="0" err="1">
                <a:latin typeface="Verdana" pitchFamily="34" charset="0"/>
              </a:rPr>
              <a:t>foo</a:t>
            </a:r>
            <a:r>
              <a:rPr lang="en-US" dirty="0">
                <a:latin typeface="Verdana" pitchFamily="34" charset="0"/>
              </a:rPr>
              <a:t>(</a:t>
            </a:r>
            <a:r>
              <a:rPr lang="en-US" dirty="0" err="1">
                <a:latin typeface="Verdana" pitchFamily="34" charset="0"/>
              </a:rPr>
              <a:t>int</a:t>
            </a:r>
            <a:r>
              <a:rPr lang="en-US" dirty="0">
                <a:latin typeface="Verdana" pitchFamily="34" charset="0"/>
              </a:rPr>
              <a:t> x)</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("the number is %d\n");</a:t>
            </a:r>
          </a:p>
          <a:p>
            <a:pPr algn="l"/>
            <a:r>
              <a:rPr lang="he-IL" dirty="0">
                <a:latin typeface="Verdana" pitchFamily="34" charset="0"/>
              </a:rPr>
              <a:t>{</a:t>
            </a:r>
          </a:p>
          <a:p>
            <a:pPr algn="l"/>
            <a:endParaRPr lang="he-IL" dirty="0">
              <a:latin typeface="Verdana" pitchFamily="34" charset="0"/>
            </a:endParaRPr>
          </a:p>
          <a:p>
            <a:pPr algn="l"/>
            <a:r>
              <a:rPr lang="en-US" dirty="0">
                <a:latin typeface="Verdana" pitchFamily="34" charset="0"/>
              </a:rPr>
              <a:t>void main()</a:t>
            </a:r>
          </a:p>
          <a:p>
            <a:pPr algn="l"/>
            <a:r>
              <a:rPr lang="en-US"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endParaRPr lang="he-IL" dirty="0">
              <a:latin typeface="Verdana" pitchFamily="34" charset="0"/>
            </a:endParaRPr>
          </a:p>
          <a:p>
            <a:pPr algn="l"/>
            <a:r>
              <a:rPr lang="nn-NO" dirty="0">
                <a:latin typeface="Verdana" pitchFamily="34" charset="0"/>
              </a:rPr>
              <a:t>      for (i=0 ; i &lt; 5 ; i++)</a:t>
            </a:r>
          </a:p>
          <a:p>
            <a:pPr algn="l"/>
            <a:r>
              <a:rPr lang="en-US" dirty="0">
                <a:latin typeface="Verdana" pitchFamily="34" charset="0"/>
              </a:rPr>
              <a:t>      </a:t>
            </a:r>
            <a:r>
              <a:rPr lang="he-IL"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a:t>
            </a:r>
            <a:r>
              <a:rPr lang="en-US" dirty="0" err="1">
                <a:latin typeface="Verdana" pitchFamily="34" charset="0"/>
              </a:rPr>
              <a:t>i</a:t>
            </a:r>
            <a:r>
              <a:rPr lang="en-US" dirty="0">
                <a:latin typeface="Verdana" pitchFamily="34" charset="0"/>
              </a:rPr>
              <a:t>);</a:t>
            </a:r>
          </a:p>
          <a:p>
            <a:pPr algn="l"/>
            <a:r>
              <a:rPr lang="en-US" dirty="0">
                <a:latin typeface="Verdana" pitchFamily="34" charset="0"/>
              </a:rPr>
              <a:t>	goo(</a:t>
            </a:r>
            <a:r>
              <a:rPr lang="en-US" dirty="0" err="1">
                <a:latin typeface="Verdana" pitchFamily="34" charset="0"/>
              </a:rPr>
              <a:t>i</a:t>
            </a:r>
            <a:r>
              <a:rPr lang="en-US" dirty="0">
                <a:latin typeface="Verdana" pitchFamily="34" charset="0"/>
              </a:rPr>
              <a:t>);</a:t>
            </a:r>
          </a:p>
          <a:p>
            <a:pPr algn="l"/>
            <a:r>
              <a:rPr lang="en-US" dirty="0">
                <a:latin typeface="Verdana" pitchFamily="34" charset="0"/>
              </a:rPr>
              <a:t>      </a:t>
            </a:r>
            <a:r>
              <a:rPr lang="he-IL" dirty="0">
                <a:latin typeface="Verdana" pitchFamily="34" charset="0"/>
              </a:rPr>
              <a:t>{</a:t>
            </a:r>
          </a:p>
          <a:p>
            <a:pPr algn="l"/>
            <a:r>
              <a:rPr lang="en-US" dirty="0">
                <a:latin typeface="Verdana" pitchFamily="34" charset="0"/>
              </a:rPr>
              <a:t>}</a:t>
            </a:r>
            <a:endParaRPr lang="he-IL" dirty="0">
              <a:latin typeface="Verdana" pitchFamily="34" charset="0"/>
            </a:endParaRPr>
          </a:p>
          <a:p>
            <a:pPr algn="l"/>
            <a:endParaRPr lang="he-IL" dirty="0">
              <a:latin typeface="Verdana" pitchFamily="34" charset="0"/>
            </a:endParaRPr>
          </a:p>
          <a:p>
            <a:pPr algn="l"/>
            <a:endParaRPr lang="he-IL" dirty="0">
              <a:latin typeface="Verdana" pitchFamily="34" charset="0"/>
            </a:endParaRPr>
          </a:p>
          <a:p>
            <a:pPr algn="l"/>
            <a:endParaRPr lang="he-IL" dirty="0">
              <a:latin typeface="Verdana" pitchFamily="34" charset="0"/>
            </a:endParaRPr>
          </a:p>
        </p:txBody>
      </p:sp>
      <p:sp>
        <p:nvSpPr>
          <p:cNvPr id="6" name="Rectangle 5"/>
          <p:cNvSpPr>
            <a:spLocks noChangeArrowheads="1"/>
          </p:cNvSpPr>
          <p:nvPr/>
        </p:nvSpPr>
        <p:spPr bwMode="auto">
          <a:xfrm>
            <a:off x="3710880" y="3962400"/>
            <a:ext cx="5181600" cy="1828800"/>
          </a:xfrm>
          <a:prstGeom prst="rect">
            <a:avLst/>
          </a:prstGeom>
          <a:solidFill>
            <a:schemeClr val="accent1"/>
          </a:solidFill>
          <a:ln w="9525" algn="ctr">
            <a:solidFill>
              <a:schemeClr val="tx1"/>
            </a:solidFill>
            <a:round/>
            <a:headEnd/>
            <a:tailEnd/>
          </a:ln>
        </p:spPr>
        <p:txBody>
          <a:bodyPr/>
          <a:lstStyle/>
          <a:p>
            <a:pPr algn="ctr" rtl="1"/>
            <a:r>
              <a:rPr lang="he-IL" b="1">
                <a:solidFill>
                  <a:schemeClr val="bg1"/>
                </a:solidFill>
              </a:rPr>
              <a:t>תוכנית זו מתקמפלת (אין שגיאות סינטקטיות בתוך הפונקציות) ולכן הקומפיילר עובר לתהליך הלינקר, ומוציא את השגיאה הבאה:</a:t>
            </a:r>
          </a:p>
          <a:p>
            <a:pPr algn="ctr" rtl="1"/>
            <a:endParaRPr lang="he-IL" b="1">
              <a:solidFill>
                <a:schemeClr val="bg1"/>
              </a:solidFill>
            </a:endParaRPr>
          </a:p>
          <a:p>
            <a:pPr algn="ctr"/>
            <a:r>
              <a:rPr lang="en-US" b="1">
                <a:solidFill>
                  <a:schemeClr val="bg1"/>
                </a:solidFill>
              </a:rPr>
              <a:t>error LNK2019: unresolved external symbol _goo referenced in function _main</a:t>
            </a:r>
            <a:endParaRPr lang="he-IL" b="1">
              <a:solidFill>
                <a:schemeClr val="bg1"/>
              </a:solidFill>
            </a:endParaRPr>
          </a:p>
          <a:p>
            <a:pPr algn="ctr" rtl="1"/>
            <a:endParaRPr lang="he-IL" b="1">
              <a:solidFill>
                <a:schemeClr val="bg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Effect transition="in" filter="box(in)">
                                      <p:cBhvr>
                                        <p:cTn id="7" dur="500"/>
                                        <p:tgtEl>
                                          <p:spTgt spid="6656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6563">
                                            <p:txEl>
                                              <p:pRg st="3" end="3"/>
                                            </p:txEl>
                                          </p:spTgt>
                                        </p:tgtEl>
                                        <p:attrNameLst>
                                          <p:attrName>style.visibility</p:attrName>
                                        </p:attrNameLst>
                                      </p:cBhvr>
                                      <p:to>
                                        <p:strVal val="visible"/>
                                      </p:to>
                                    </p:set>
                                    <p:animEffect transition="in" filter="box(in)">
                                      <p:cBhvr>
                                        <p:cTn id="10" dur="500"/>
                                        <p:tgtEl>
                                          <p:spTgt spid="6656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6563">
                                            <p:txEl>
                                              <p:pRg st="4" end="4"/>
                                            </p:txEl>
                                          </p:spTgt>
                                        </p:tgtEl>
                                        <p:attrNameLst>
                                          <p:attrName>style.visibility</p:attrName>
                                        </p:attrNameLst>
                                      </p:cBhvr>
                                      <p:to>
                                        <p:strVal val="visible"/>
                                      </p:to>
                                    </p:set>
                                    <p:animEffect transition="in" filter="box(in)">
                                      <p:cBhvr>
                                        <p:cTn id="13" dur="500"/>
                                        <p:tgtEl>
                                          <p:spTgt spid="6656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6563">
                                            <p:txEl>
                                              <p:pRg st="5" end="5"/>
                                            </p:txEl>
                                          </p:spTgt>
                                        </p:tgtEl>
                                        <p:attrNameLst>
                                          <p:attrName>style.visibility</p:attrName>
                                        </p:attrNameLst>
                                      </p:cBhvr>
                                      <p:to>
                                        <p:strVal val="visible"/>
                                      </p:to>
                                    </p:set>
                                    <p:animEffect transition="in" filter="box(in)">
                                      <p:cBhvr>
                                        <p:cTn id="16" dur="500"/>
                                        <p:tgtEl>
                                          <p:spTgt spid="6656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animEffect transition="in" filter="box(in)">
                                      <p:cBhvr>
                                        <p:cTn id="21" dur="500"/>
                                        <p:tgtEl>
                                          <p:spTgt spid="66563">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6563">
                                            <p:txEl>
                                              <p:pRg st="8" end="8"/>
                                            </p:txEl>
                                          </p:spTgt>
                                        </p:tgtEl>
                                        <p:attrNameLst>
                                          <p:attrName>style.visibility</p:attrName>
                                        </p:attrNameLst>
                                      </p:cBhvr>
                                      <p:to>
                                        <p:strVal val="visible"/>
                                      </p:to>
                                    </p:set>
                                    <p:animEffect transition="in" filter="box(in)">
                                      <p:cBhvr>
                                        <p:cTn id="24" dur="500"/>
                                        <p:tgtEl>
                                          <p:spTgt spid="66563">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6563">
                                            <p:txEl>
                                              <p:pRg st="9" end="9"/>
                                            </p:txEl>
                                          </p:spTgt>
                                        </p:tgtEl>
                                        <p:attrNameLst>
                                          <p:attrName>style.visibility</p:attrName>
                                        </p:attrNameLst>
                                      </p:cBhvr>
                                      <p:to>
                                        <p:strVal val="visible"/>
                                      </p:to>
                                    </p:set>
                                    <p:animEffect transition="in" filter="box(in)">
                                      <p:cBhvr>
                                        <p:cTn id="27" dur="500"/>
                                        <p:tgtEl>
                                          <p:spTgt spid="66563">
                                            <p:txEl>
                                              <p:pRg st="9" end="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6563">
                                            <p:txEl>
                                              <p:pRg st="11" end="11"/>
                                            </p:txEl>
                                          </p:spTgt>
                                        </p:tgtEl>
                                        <p:attrNameLst>
                                          <p:attrName>style.visibility</p:attrName>
                                        </p:attrNameLst>
                                      </p:cBhvr>
                                      <p:to>
                                        <p:strVal val="visible"/>
                                      </p:to>
                                    </p:set>
                                    <p:animEffect transition="in" filter="box(in)">
                                      <p:cBhvr>
                                        <p:cTn id="30" dur="500"/>
                                        <p:tgtEl>
                                          <p:spTgt spid="66563">
                                            <p:txEl>
                                              <p:pRg st="11" end="11"/>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66563">
                                            <p:txEl>
                                              <p:pRg st="12" end="12"/>
                                            </p:txEl>
                                          </p:spTgt>
                                        </p:tgtEl>
                                        <p:attrNameLst>
                                          <p:attrName>style.visibility</p:attrName>
                                        </p:attrNameLst>
                                      </p:cBhvr>
                                      <p:to>
                                        <p:strVal val="visible"/>
                                      </p:to>
                                    </p:set>
                                    <p:animEffect transition="in" filter="box(in)">
                                      <p:cBhvr>
                                        <p:cTn id="33" dur="500"/>
                                        <p:tgtEl>
                                          <p:spTgt spid="66563">
                                            <p:txEl>
                                              <p:pRg st="12" end="12"/>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66563">
                                            <p:txEl>
                                              <p:pRg st="13" end="13"/>
                                            </p:txEl>
                                          </p:spTgt>
                                        </p:tgtEl>
                                        <p:attrNameLst>
                                          <p:attrName>style.visibility</p:attrName>
                                        </p:attrNameLst>
                                      </p:cBhvr>
                                      <p:to>
                                        <p:strVal val="visible"/>
                                      </p:to>
                                    </p:set>
                                    <p:animEffect transition="in" filter="box(in)">
                                      <p:cBhvr>
                                        <p:cTn id="36" dur="500"/>
                                        <p:tgtEl>
                                          <p:spTgt spid="66563">
                                            <p:txEl>
                                              <p:pRg st="13" end="13"/>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66563">
                                            <p:txEl>
                                              <p:pRg st="14" end="14"/>
                                            </p:txEl>
                                          </p:spTgt>
                                        </p:tgtEl>
                                        <p:attrNameLst>
                                          <p:attrName>style.visibility</p:attrName>
                                        </p:attrNameLst>
                                      </p:cBhvr>
                                      <p:to>
                                        <p:strVal val="visible"/>
                                      </p:to>
                                    </p:set>
                                    <p:animEffect transition="in" filter="box(in)">
                                      <p:cBhvr>
                                        <p:cTn id="39" dur="500"/>
                                        <p:tgtEl>
                                          <p:spTgt spid="66563">
                                            <p:txEl>
                                              <p:pRg st="14" end="14"/>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66563">
                                            <p:txEl>
                                              <p:pRg st="15" end="15"/>
                                            </p:txEl>
                                          </p:spTgt>
                                        </p:tgtEl>
                                        <p:attrNameLst>
                                          <p:attrName>style.visibility</p:attrName>
                                        </p:attrNameLst>
                                      </p:cBhvr>
                                      <p:to>
                                        <p:strVal val="visible"/>
                                      </p:to>
                                    </p:set>
                                    <p:animEffect transition="in" filter="box(in)">
                                      <p:cBhvr>
                                        <p:cTn id="42" dur="500"/>
                                        <p:tgtEl>
                                          <p:spTgt spid="66563">
                                            <p:txEl>
                                              <p:pRg st="15" end="15"/>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66563">
                                            <p:txEl>
                                              <p:pRg st="16" end="16"/>
                                            </p:txEl>
                                          </p:spTgt>
                                        </p:tgtEl>
                                        <p:attrNameLst>
                                          <p:attrName>style.visibility</p:attrName>
                                        </p:attrNameLst>
                                      </p:cBhvr>
                                      <p:to>
                                        <p:strVal val="visible"/>
                                      </p:to>
                                    </p:set>
                                    <p:animEffect transition="in" filter="box(in)">
                                      <p:cBhvr>
                                        <p:cTn id="45" dur="500"/>
                                        <p:tgtEl>
                                          <p:spTgt spid="66563">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ox(in)">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algn="r"/>
            <a:r>
              <a:rPr lang="he-IL" smtClean="0"/>
              <a:t>יצירת מספרים אקראיים</a:t>
            </a:r>
          </a:p>
        </p:txBody>
      </p:sp>
      <p:sp>
        <p:nvSpPr>
          <p:cNvPr id="3" name="Rectangle 3"/>
          <p:cNvSpPr txBox="1">
            <a:spLocks noChangeArrowheads="1"/>
          </p:cNvSpPr>
          <p:nvPr/>
        </p:nvSpPr>
        <p:spPr>
          <a:xfrm>
            <a:off x="590872" y="1268760"/>
            <a:ext cx="8229600" cy="4530725"/>
          </a:xfrm>
          <a:prstGeom prst="rect">
            <a:avLst/>
          </a:prstGeom>
        </p:spPr>
        <p:txBody>
          <a:bodyPr/>
          <a:lstStyle/>
          <a:p>
            <a:pPr marL="342900" indent="-274320" algn="r" rtl="1">
              <a:spcBef>
                <a:spcPct val="20000"/>
              </a:spcBef>
              <a:buClr>
                <a:schemeClr val="bg2"/>
              </a:buClr>
              <a:buSzPct val="76000"/>
              <a:buFont typeface="Wingdings 3"/>
              <a:buChar char=""/>
              <a:defRPr/>
            </a:pPr>
            <a:r>
              <a:rPr lang="he-IL" sz="2600" dirty="0"/>
              <a:t>בשפת </a:t>
            </a:r>
            <a:r>
              <a:rPr lang="en-US" sz="2600" dirty="0"/>
              <a:t>C</a:t>
            </a:r>
            <a:r>
              <a:rPr lang="he-IL" sz="2600" dirty="0"/>
              <a:t> קיימת הפונקציה </a:t>
            </a:r>
            <a:r>
              <a:rPr lang="en-US" sz="2600" dirty="0"/>
              <a:t>rand()</a:t>
            </a:r>
            <a:r>
              <a:rPr lang="he-IL" sz="2600" dirty="0"/>
              <a:t> אשר מגרילה מספר</a:t>
            </a:r>
          </a:p>
          <a:p>
            <a:pPr marL="342900" indent="-274320" algn="r" rtl="1">
              <a:spcBef>
                <a:spcPct val="20000"/>
              </a:spcBef>
              <a:buClr>
                <a:schemeClr val="bg2"/>
              </a:buClr>
              <a:buSzPct val="76000"/>
              <a:buFont typeface="Wingdings 3"/>
              <a:buChar char=""/>
              <a:defRPr/>
            </a:pPr>
            <a:r>
              <a:rPr lang="he-IL" sz="2600" dirty="0"/>
              <a:t>טווח הערכים שיוגרלו הינו בין 0 לקבוע </a:t>
            </a:r>
            <a:r>
              <a:rPr lang="en-US" sz="2600" dirty="0" smtClean="0"/>
              <a:t>MAX</a:t>
            </a:r>
            <a:r>
              <a:rPr lang="he-IL" sz="2600" dirty="0" smtClean="0"/>
              <a:t>_</a:t>
            </a:r>
            <a:r>
              <a:rPr lang="en-US" sz="2600" dirty="0" smtClean="0"/>
              <a:t>RAND</a:t>
            </a:r>
            <a:endParaRPr lang="he-IL" sz="2600" dirty="0"/>
          </a:p>
          <a:p>
            <a:pPr marL="800100" lvl="1" indent="-274320" algn="r" rtl="1">
              <a:spcBef>
                <a:spcPct val="20000"/>
              </a:spcBef>
              <a:buClr>
                <a:schemeClr val="bg2"/>
              </a:buClr>
              <a:buSzPct val="76000"/>
              <a:buFont typeface="Wingdings 3"/>
              <a:buChar char=""/>
              <a:defRPr/>
            </a:pPr>
            <a:r>
              <a:rPr lang="he-IL" sz="2600" dirty="0"/>
              <a:t>קבוע זה מוגדר בספריה </a:t>
            </a:r>
            <a:r>
              <a:rPr lang="en-US" sz="2600" dirty="0" err="1"/>
              <a:t>stdlib.h</a:t>
            </a:r>
            <a:endParaRPr lang="en-US" sz="2600" dirty="0"/>
          </a:p>
        </p:txBody>
      </p:sp>
      <p:sp>
        <p:nvSpPr>
          <p:cNvPr id="51204" name="TextBox 3"/>
          <p:cNvSpPr txBox="1">
            <a:spLocks noChangeArrowheads="1"/>
          </p:cNvSpPr>
          <p:nvPr/>
        </p:nvSpPr>
        <p:spPr bwMode="auto">
          <a:xfrm>
            <a:off x="304800" y="2780928"/>
            <a:ext cx="8299648" cy="3693319"/>
          </a:xfrm>
          <a:prstGeom prst="rect">
            <a:avLst/>
          </a:prstGeom>
          <a:noFill/>
          <a:ln w="9525">
            <a:noFill/>
            <a:miter lim="800000"/>
            <a:headEnd/>
            <a:tailEnd/>
          </a:ln>
        </p:spPr>
        <p:txBody>
          <a:bodyPr wrap="square">
            <a:spAutoFit/>
          </a:bodyPr>
          <a:lstStyle/>
          <a:p>
            <a:pPr algn="l"/>
            <a:r>
              <a:rPr lang="en-US" dirty="0">
                <a:latin typeface="Verdana" pitchFamily="34" charset="0"/>
              </a:rPr>
              <a:t>#include &lt;</a:t>
            </a:r>
            <a:r>
              <a:rPr lang="en-US" dirty="0" err="1">
                <a:latin typeface="Verdana" pitchFamily="34" charset="0"/>
              </a:rPr>
              <a:t>stdio.h</a:t>
            </a:r>
            <a:r>
              <a:rPr lang="en-US" dirty="0">
                <a:latin typeface="Verdana" pitchFamily="34" charset="0"/>
              </a:rPr>
              <a:t>&gt;</a:t>
            </a:r>
          </a:p>
          <a:p>
            <a:pPr algn="l"/>
            <a:r>
              <a:rPr lang="en-US" dirty="0">
                <a:latin typeface="Verdana" pitchFamily="34" charset="0"/>
              </a:rPr>
              <a:t>#include &lt;</a:t>
            </a:r>
            <a:r>
              <a:rPr lang="en-US" dirty="0" err="1">
                <a:latin typeface="Verdana" pitchFamily="34" charset="0"/>
              </a:rPr>
              <a:t>stdlib.h</a:t>
            </a:r>
            <a:r>
              <a:rPr lang="en-US" dirty="0">
                <a:latin typeface="Verdana" pitchFamily="34" charset="0"/>
              </a:rPr>
              <a:t>&gt; </a:t>
            </a:r>
            <a:r>
              <a:rPr lang="en-US" dirty="0">
                <a:solidFill>
                  <a:srgbClr val="008000"/>
                </a:solidFill>
                <a:latin typeface="Verdana" pitchFamily="34" charset="0"/>
              </a:rPr>
              <a:t>// for ‘RAND_MAX’</a:t>
            </a:r>
          </a:p>
          <a:p>
            <a:pPr algn="l"/>
            <a:endParaRPr lang="he-IL" dirty="0">
              <a:latin typeface="Verdana" pitchFamily="34" charset="0"/>
            </a:endParaRPr>
          </a:p>
          <a:p>
            <a:pPr algn="l"/>
            <a:r>
              <a:rPr lang="en-US" dirty="0">
                <a:latin typeface="Verdana" pitchFamily="34" charset="0"/>
              </a:rPr>
              <a:t>void main()</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("rand gives value between 0-%d\n", RAND_MAX);</a:t>
            </a:r>
          </a:p>
          <a:p>
            <a:pPr algn="l"/>
            <a:r>
              <a:rPr lang="nn-NO" dirty="0">
                <a:latin typeface="Verdana" pitchFamily="34" charset="0"/>
              </a:rPr>
              <a:t>     for (i=0 ; i &lt; 5 ; i++)</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rand());</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("\n");</a:t>
            </a:r>
          </a:p>
          <a:p>
            <a:pPr algn="l"/>
            <a:r>
              <a:rPr lang="en-US" dirty="0">
                <a:latin typeface="Verdana" pitchFamily="34" charset="0"/>
              </a:rPr>
              <a:t>}</a:t>
            </a:r>
            <a:endParaRPr lang="he-IL" dirty="0">
              <a:latin typeface="Verdana" pitchFamily="34" charset="0"/>
            </a:endParaRPr>
          </a:p>
        </p:txBody>
      </p:sp>
      <p:pic>
        <p:nvPicPr>
          <p:cNvPr id="44037" name="Picture 3"/>
          <p:cNvPicPr>
            <a:picLocks noChangeAspect="1" noChangeArrowheads="1"/>
          </p:cNvPicPr>
          <p:nvPr/>
        </p:nvPicPr>
        <p:blipFill>
          <a:blip r:embed="rId3" cstate="print"/>
          <a:srcRect/>
          <a:stretch>
            <a:fillRect/>
          </a:stretch>
        </p:blipFill>
        <p:spPr bwMode="auto">
          <a:xfrm>
            <a:off x="3354709" y="3645024"/>
            <a:ext cx="5465763" cy="9144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204">
                                            <p:txEl>
                                              <p:pRg st="0" end="0"/>
                                            </p:txEl>
                                          </p:spTgt>
                                        </p:tgtEl>
                                        <p:attrNameLst>
                                          <p:attrName>style.visibility</p:attrName>
                                        </p:attrNameLst>
                                      </p:cBhvr>
                                      <p:to>
                                        <p:strVal val="visible"/>
                                      </p:to>
                                    </p:set>
                                    <p:animEffect transition="in" filter="box(in)">
                                      <p:cBhvr>
                                        <p:cTn id="22" dur="500"/>
                                        <p:tgtEl>
                                          <p:spTgt spid="51204">
                                            <p:txEl>
                                              <p:pRg st="0" end="0"/>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1204">
                                            <p:txEl>
                                              <p:pRg st="1" end="1"/>
                                            </p:txEl>
                                          </p:spTgt>
                                        </p:tgtEl>
                                        <p:attrNameLst>
                                          <p:attrName>style.visibility</p:attrName>
                                        </p:attrNameLst>
                                      </p:cBhvr>
                                      <p:to>
                                        <p:strVal val="visible"/>
                                      </p:to>
                                    </p:set>
                                    <p:animEffect transition="in" filter="box(in)">
                                      <p:cBhvr>
                                        <p:cTn id="25" dur="500"/>
                                        <p:tgtEl>
                                          <p:spTgt spid="5120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1204">
                                            <p:txEl>
                                              <p:pRg st="3" end="3"/>
                                            </p:txEl>
                                          </p:spTgt>
                                        </p:tgtEl>
                                        <p:attrNameLst>
                                          <p:attrName>style.visibility</p:attrName>
                                        </p:attrNameLst>
                                      </p:cBhvr>
                                      <p:to>
                                        <p:strVal val="visible"/>
                                      </p:to>
                                    </p:set>
                                    <p:animEffect transition="in" filter="box(in)">
                                      <p:cBhvr>
                                        <p:cTn id="30" dur="500"/>
                                        <p:tgtEl>
                                          <p:spTgt spid="5120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1204">
                                            <p:txEl>
                                              <p:pRg st="4" end="4"/>
                                            </p:txEl>
                                          </p:spTgt>
                                        </p:tgtEl>
                                        <p:attrNameLst>
                                          <p:attrName>style.visibility</p:attrName>
                                        </p:attrNameLst>
                                      </p:cBhvr>
                                      <p:to>
                                        <p:strVal val="visible"/>
                                      </p:to>
                                    </p:set>
                                    <p:animEffect transition="in" filter="box(in)">
                                      <p:cBhvr>
                                        <p:cTn id="33" dur="500"/>
                                        <p:tgtEl>
                                          <p:spTgt spid="5120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1204">
                                            <p:txEl>
                                              <p:pRg st="12" end="12"/>
                                            </p:txEl>
                                          </p:spTgt>
                                        </p:tgtEl>
                                        <p:attrNameLst>
                                          <p:attrName>style.visibility</p:attrName>
                                        </p:attrNameLst>
                                      </p:cBhvr>
                                      <p:to>
                                        <p:strVal val="visible"/>
                                      </p:to>
                                    </p:set>
                                    <p:animEffect transition="in" filter="box(in)">
                                      <p:cBhvr>
                                        <p:cTn id="36" dur="500"/>
                                        <p:tgtEl>
                                          <p:spTgt spid="51204">
                                            <p:txEl>
                                              <p:pRg st="12" end="12"/>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51204">
                                            <p:txEl>
                                              <p:pRg st="5" end="5"/>
                                            </p:txEl>
                                          </p:spTgt>
                                        </p:tgtEl>
                                        <p:attrNameLst>
                                          <p:attrName>style.visibility</p:attrName>
                                        </p:attrNameLst>
                                      </p:cBhvr>
                                      <p:to>
                                        <p:strVal val="visible"/>
                                      </p:to>
                                    </p:set>
                                    <p:animEffect transition="in" filter="box(in)">
                                      <p:cBhvr>
                                        <p:cTn id="39" dur="500"/>
                                        <p:tgtEl>
                                          <p:spTgt spid="5120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1204">
                                            <p:txEl>
                                              <p:pRg st="7" end="7"/>
                                            </p:txEl>
                                          </p:spTgt>
                                        </p:tgtEl>
                                        <p:attrNameLst>
                                          <p:attrName>style.visibility</p:attrName>
                                        </p:attrNameLst>
                                      </p:cBhvr>
                                      <p:to>
                                        <p:strVal val="visible"/>
                                      </p:to>
                                    </p:set>
                                    <p:animEffect transition="in" filter="box(in)">
                                      <p:cBhvr>
                                        <p:cTn id="44" dur="500"/>
                                        <p:tgtEl>
                                          <p:spTgt spid="5120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1204">
                                            <p:txEl>
                                              <p:pRg st="8" end="8"/>
                                            </p:txEl>
                                          </p:spTgt>
                                        </p:tgtEl>
                                        <p:attrNameLst>
                                          <p:attrName>style.visibility</p:attrName>
                                        </p:attrNameLst>
                                      </p:cBhvr>
                                      <p:to>
                                        <p:strVal val="visible"/>
                                      </p:to>
                                    </p:set>
                                    <p:animEffect transition="in" filter="box(in)">
                                      <p:cBhvr>
                                        <p:cTn id="49" dur="500"/>
                                        <p:tgtEl>
                                          <p:spTgt spid="51204">
                                            <p:txEl>
                                              <p:pRg st="8" end="8"/>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51204">
                                            <p:txEl>
                                              <p:pRg st="9" end="9"/>
                                            </p:txEl>
                                          </p:spTgt>
                                        </p:tgtEl>
                                        <p:attrNameLst>
                                          <p:attrName>style.visibility</p:attrName>
                                        </p:attrNameLst>
                                      </p:cBhvr>
                                      <p:to>
                                        <p:strVal val="visible"/>
                                      </p:to>
                                    </p:set>
                                    <p:animEffect transition="in" filter="box(in)">
                                      <p:cBhvr>
                                        <p:cTn id="52" dur="500"/>
                                        <p:tgtEl>
                                          <p:spTgt spid="5120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1204">
                                            <p:txEl>
                                              <p:pRg st="11" end="11"/>
                                            </p:txEl>
                                          </p:spTgt>
                                        </p:tgtEl>
                                        <p:attrNameLst>
                                          <p:attrName>style.visibility</p:attrName>
                                        </p:attrNameLst>
                                      </p:cBhvr>
                                      <p:to>
                                        <p:strVal val="visible"/>
                                      </p:to>
                                    </p:set>
                                    <p:animEffect transition="in" filter="box(in)">
                                      <p:cBhvr>
                                        <p:cTn id="57" dur="500"/>
                                        <p:tgtEl>
                                          <p:spTgt spid="5120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44037"/>
                                        </p:tgtEl>
                                        <p:attrNameLst>
                                          <p:attrName>style.visibility</p:attrName>
                                        </p:attrNameLst>
                                      </p:cBhvr>
                                      <p:to>
                                        <p:strVal val="visible"/>
                                      </p:to>
                                    </p:set>
                                    <p:animEffect transition="in" filter="box(in)">
                                      <p:cBhvr>
                                        <p:cTn id="62"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r"/>
            <a:r>
              <a:rPr lang="he-IL" smtClean="0"/>
              <a:t>יצירת מספרים אקראיים (2)</a:t>
            </a:r>
          </a:p>
        </p:txBody>
      </p:sp>
      <p:sp>
        <p:nvSpPr>
          <p:cNvPr id="5" name="Content Placeholder 4"/>
          <p:cNvSpPr>
            <a:spLocks noGrp="1"/>
          </p:cNvSpPr>
          <p:nvPr>
            <p:ph sz="quarter" idx="1"/>
          </p:nvPr>
        </p:nvSpPr>
        <p:spPr/>
        <p:txBody>
          <a:bodyPr>
            <a:normAutofit/>
          </a:bodyPr>
          <a:lstStyle/>
          <a:p>
            <a:pPr marL="342900">
              <a:spcBef>
                <a:spcPct val="20000"/>
              </a:spcBef>
              <a:buClr>
                <a:schemeClr val="bg2"/>
              </a:buClr>
              <a:defRPr/>
            </a:pPr>
            <a:endParaRPr lang="he-IL" dirty="0" smtClean="0"/>
          </a:p>
          <a:p>
            <a:pPr marL="342900">
              <a:spcBef>
                <a:spcPct val="20000"/>
              </a:spcBef>
              <a:buClr>
                <a:schemeClr val="bg2"/>
              </a:buClr>
              <a:defRPr/>
            </a:pPr>
            <a:r>
              <a:rPr lang="en-US" dirty="0" smtClean="0"/>
              <a:t>rand</a:t>
            </a:r>
            <a:r>
              <a:rPr lang="he-IL" dirty="0" smtClean="0"/>
              <a:t> פועלת עפ"י אלגוריתם קבוע המתבסס על מספר התחלתי כלשהו (נקרא </a:t>
            </a:r>
            <a:r>
              <a:rPr lang="en-US" dirty="0" smtClean="0"/>
              <a:t>seed number</a:t>
            </a:r>
            <a:r>
              <a:rPr lang="he-IL" dirty="0" smtClean="0"/>
              <a:t>), ולכן תמיד בכל הרצה תחזיר ערכים זהים</a:t>
            </a:r>
          </a:p>
          <a:p>
            <a:pPr marL="342900">
              <a:spcBef>
                <a:spcPct val="20000"/>
              </a:spcBef>
              <a:buClr>
                <a:schemeClr val="bg2"/>
              </a:buClr>
              <a:defRPr/>
            </a:pPr>
            <a:endParaRPr lang="he-IL" dirty="0" smtClean="0"/>
          </a:p>
          <a:p>
            <a:pPr marL="342900">
              <a:spcBef>
                <a:spcPct val="20000"/>
              </a:spcBef>
              <a:buClr>
                <a:schemeClr val="bg2"/>
              </a:buClr>
              <a:defRPr/>
            </a:pPr>
            <a:r>
              <a:rPr lang="he-IL" dirty="0" smtClean="0"/>
              <a:t>כדי ש- </a:t>
            </a:r>
            <a:r>
              <a:rPr lang="en-US" dirty="0" smtClean="0"/>
              <a:t>rand</a:t>
            </a:r>
            <a:r>
              <a:rPr lang="he-IL" dirty="0" smtClean="0"/>
              <a:t> באמת תחזיר מספרים אקראיים, כלומר תתבסס על מספר התחלתי שונה בכל פעם, יש להפעיל את הפונקציה</a:t>
            </a:r>
            <a:r>
              <a:rPr lang="en-US" dirty="0" smtClean="0"/>
              <a:t> </a:t>
            </a:r>
            <a:r>
              <a:rPr lang="he-IL" dirty="0" smtClean="0"/>
              <a:t> </a:t>
            </a:r>
            <a:r>
              <a:rPr lang="en-US" dirty="0" err="1" smtClean="0"/>
              <a:t>srand</a:t>
            </a:r>
            <a:r>
              <a:rPr lang="he-IL" dirty="0" smtClean="0"/>
              <a:t> עם ערך התחלתי המייצג את הזמן הנוכחי (והוא אכן יחודי בכל הרצה)</a:t>
            </a:r>
          </a:p>
          <a:p>
            <a:pPr marL="342900" indent="-342900" eaLnBrk="0" hangingPunct="0">
              <a:spcBef>
                <a:spcPct val="20000"/>
              </a:spcBef>
              <a:buClr>
                <a:schemeClr val="bg2"/>
              </a:buClr>
              <a:buSzPct val="75000"/>
              <a:buFont typeface="Wingdings" pitchFamily="2" charset="2"/>
              <a:buChar char="p"/>
              <a:defRPr/>
            </a:pPr>
            <a:endParaRPr lang="en-US" sz="2800" kern="0" dirty="0" smtClean="0"/>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עקרון מנחה של שפת </a:t>
            </a:r>
            <a:r>
              <a:rPr lang="en-US" dirty="0" smtClean="0"/>
              <a:t>C</a:t>
            </a:r>
            <a:r>
              <a:rPr lang="he-IL" dirty="0" smtClean="0"/>
              <a:t> - </a:t>
            </a:r>
            <a:r>
              <a:rPr lang="he-IL" dirty="0" smtClean="0">
                <a:solidFill>
                  <a:srgbClr val="FF0000"/>
                </a:solidFill>
              </a:rPr>
              <a:t>יעילות</a:t>
            </a:r>
            <a:endParaRPr lang="en-US" dirty="0">
              <a:solidFill>
                <a:srgbClr val="FF0000"/>
              </a:solidFill>
            </a:endParaRPr>
          </a:p>
        </p:txBody>
      </p:sp>
      <p:sp>
        <p:nvSpPr>
          <p:cNvPr id="3" name="Content Placeholder 2"/>
          <p:cNvSpPr>
            <a:spLocks noGrp="1"/>
          </p:cNvSpPr>
          <p:nvPr>
            <p:ph sz="quarter" idx="1"/>
          </p:nvPr>
        </p:nvSpPr>
        <p:spPr>
          <a:xfrm>
            <a:off x="457200" y="1219200"/>
            <a:ext cx="8229600" cy="5234136"/>
          </a:xfrm>
        </p:spPr>
        <p:txBody>
          <a:bodyPr>
            <a:normAutofit fontScale="92500" lnSpcReduction="20000"/>
          </a:bodyPr>
          <a:lstStyle/>
          <a:p>
            <a:pPr marL="273050" indent="-273050"/>
            <a:r>
              <a:rPr lang="he-IL" dirty="0" smtClean="0"/>
              <a:t>כל פעולה בשפה מתבטאת בפעולה בודדת או במספר מועט של פעולות בשפת סף</a:t>
            </a:r>
          </a:p>
          <a:p>
            <a:pPr>
              <a:buNone/>
            </a:pPr>
            <a:endParaRPr lang="he-IL" dirty="0" smtClean="0"/>
          </a:p>
          <a:p>
            <a:r>
              <a:rPr lang="he-IL" dirty="0" smtClean="0"/>
              <a:t>לכן אין בשפה:</a:t>
            </a:r>
          </a:p>
          <a:p>
            <a:pPr lvl="1"/>
            <a:r>
              <a:rPr lang="he-IL" dirty="0" smtClean="0"/>
              <a:t>סוגי מבנים מורכבים כגון מחרוזות</a:t>
            </a:r>
          </a:p>
          <a:p>
            <a:pPr lvl="1"/>
            <a:r>
              <a:rPr lang="he-IL" dirty="0" smtClean="0"/>
              <a:t>בדיקות סמויות בגישה למערכים</a:t>
            </a:r>
          </a:p>
          <a:p>
            <a:pPr lvl="1"/>
            <a:r>
              <a:rPr lang="he-IL" dirty="0" smtClean="0"/>
              <a:t>מערכת הטיפוסים שלה אינה בטוחה</a:t>
            </a:r>
          </a:p>
          <a:p>
            <a:pPr lvl="1"/>
            <a:endParaRPr lang="he-IL" dirty="0" smtClean="0"/>
          </a:p>
          <a:p>
            <a:r>
              <a:rPr lang="he-IL" dirty="0" smtClean="0"/>
              <a:t>מסיבה זו היא גם כוללת לא מעט אפשרויות לשגיאות בזמן ריצה, אשר אינן מאותרות ע"י הקומפיילר בזמן קומפילציה, למשל:</a:t>
            </a:r>
          </a:p>
          <a:p>
            <a:pPr lvl="1"/>
            <a:r>
              <a:rPr lang="he-IL" dirty="0" smtClean="0"/>
              <a:t>פנייה למשתנה שלא הוקצה</a:t>
            </a:r>
          </a:p>
          <a:p>
            <a:pPr lvl="1"/>
            <a:r>
              <a:rPr lang="he-IL" dirty="0" smtClean="0"/>
              <a:t>פנייה לערך לא מאותחל בזיכרון (ב- </a:t>
            </a:r>
            <a:r>
              <a:rPr lang="en-US" dirty="0" smtClean="0"/>
              <a:t>JAVA</a:t>
            </a:r>
            <a:r>
              <a:rPr lang="he-IL" dirty="0" smtClean="0"/>
              <a:t> מתקבלת שגיאת קומפילציה)</a:t>
            </a:r>
          </a:p>
          <a:p>
            <a:endParaRPr lang="he-IL" dirty="0" smtClean="0"/>
          </a:p>
          <a:p>
            <a:r>
              <a:rPr lang="he-IL" dirty="0" smtClean="0"/>
              <a:t>הנחת העבודה של מתכנני השפה (והתקנים המאוחרים יותר) היא כי </a:t>
            </a:r>
            <a:r>
              <a:rPr lang="he-IL" b="1" u="sng" dirty="0" smtClean="0"/>
              <a:t>"המתכנת מבין מה הוא עושה"</a:t>
            </a:r>
            <a:endParaRPr lang="en-US" b="1" u="sng"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r"/>
            <a:r>
              <a:rPr lang="he-IL" smtClean="0"/>
              <a:t>יצירת מספרים אקראיים (3)</a:t>
            </a:r>
          </a:p>
        </p:txBody>
      </p:sp>
      <p:sp>
        <p:nvSpPr>
          <p:cNvPr id="53251" name="TextBox 3"/>
          <p:cNvSpPr txBox="1">
            <a:spLocks noChangeArrowheads="1"/>
          </p:cNvSpPr>
          <p:nvPr/>
        </p:nvSpPr>
        <p:spPr bwMode="auto">
          <a:xfrm>
            <a:off x="107504" y="1268760"/>
            <a:ext cx="7315200" cy="5078413"/>
          </a:xfrm>
          <a:prstGeom prst="rect">
            <a:avLst/>
          </a:prstGeom>
          <a:noFill/>
          <a:ln w="9525">
            <a:noFill/>
            <a:miter lim="800000"/>
            <a:headEnd/>
            <a:tailEnd/>
          </a:ln>
        </p:spPr>
        <p:txBody>
          <a:bodyPr>
            <a:spAutoFit/>
          </a:bodyPr>
          <a:lstStyle/>
          <a:p>
            <a:pPr algn="l"/>
            <a:r>
              <a:rPr lang="en-US" dirty="0">
                <a:latin typeface="Verdana" pitchFamily="34" charset="0"/>
              </a:rPr>
              <a:t>#include &lt;</a:t>
            </a:r>
            <a:r>
              <a:rPr lang="en-US" dirty="0" err="1">
                <a:latin typeface="Verdana" pitchFamily="34" charset="0"/>
              </a:rPr>
              <a:t>stdio.h</a:t>
            </a:r>
            <a:r>
              <a:rPr lang="en-US" dirty="0">
                <a:latin typeface="Verdana" pitchFamily="34" charset="0"/>
              </a:rPr>
              <a:t>&gt;</a:t>
            </a:r>
          </a:p>
          <a:p>
            <a:pPr algn="l"/>
            <a:r>
              <a:rPr lang="en-US" dirty="0">
                <a:latin typeface="Verdana" pitchFamily="34" charset="0"/>
              </a:rPr>
              <a:t>#include &lt;</a:t>
            </a:r>
            <a:r>
              <a:rPr lang="en-US" dirty="0" err="1">
                <a:latin typeface="Verdana" pitchFamily="34" charset="0"/>
              </a:rPr>
              <a:t>stdlib.h</a:t>
            </a:r>
            <a:r>
              <a:rPr lang="en-US" dirty="0">
                <a:latin typeface="Verdana" pitchFamily="34" charset="0"/>
              </a:rPr>
              <a:t>&gt; </a:t>
            </a:r>
            <a:r>
              <a:rPr lang="en-US" dirty="0">
                <a:solidFill>
                  <a:srgbClr val="008000"/>
                </a:solidFill>
                <a:latin typeface="Verdana" pitchFamily="34" charset="0"/>
              </a:rPr>
              <a:t>// for 'RAND_MAX'</a:t>
            </a:r>
          </a:p>
          <a:p>
            <a:pPr algn="l"/>
            <a:r>
              <a:rPr lang="en-US" dirty="0">
                <a:latin typeface="Verdana" pitchFamily="34" charset="0"/>
              </a:rPr>
              <a:t>#include &lt;</a:t>
            </a:r>
            <a:r>
              <a:rPr lang="en-US" dirty="0" err="1">
                <a:latin typeface="Verdana" pitchFamily="34" charset="0"/>
              </a:rPr>
              <a:t>time.h</a:t>
            </a:r>
            <a:r>
              <a:rPr lang="en-US" dirty="0">
                <a:latin typeface="Verdana" pitchFamily="34" charset="0"/>
              </a:rPr>
              <a:t>&gt;   </a:t>
            </a:r>
            <a:r>
              <a:rPr lang="en-US" dirty="0">
                <a:solidFill>
                  <a:srgbClr val="008000"/>
                </a:solidFill>
                <a:latin typeface="Verdana" pitchFamily="34" charset="0"/>
              </a:rPr>
              <a:t>// for 'time'</a:t>
            </a:r>
          </a:p>
          <a:p>
            <a:pPr algn="l"/>
            <a:endParaRPr lang="he-IL" dirty="0">
              <a:latin typeface="Verdana" pitchFamily="34" charset="0"/>
            </a:endParaRPr>
          </a:p>
          <a:p>
            <a:pPr algn="l"/>
            <a:r>
              <a:rPr lang="en-US" dirty="0">
                <a:latin typeface="Verdana" pitchFamily="34" charset="0"/>
              </a:rPr>
              <a:t>void main()</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endParaRPr lang="he-IL" dirty="0">
              <a:latin typeface="Verdana" pitchFamily="34" charset="0"/>
            </a:endParaRPr>
          </a:p>
          <a:p>
            <a:pPr algn="l"/>
            <a:r>
              <a:rPr lang="en-US" b="1" dirty="0">
                <a:latin typeface="Verdana" pitchFamily="34" charset="0"/>
              </a:rPr>
              <a:t>     </a:t>
            </a:r>
            <a:r>
              <a:rPr lang="en-US" b="1" dirty="0" err="1">
                <a:latin typeface="Verdana" pitchFamily="34" charset="0"/>
              </a:rPr>
              <a:t>srand</a:t>
            </a:r>
            <a:r>
              <a:rPr lang="en-US" b="1" dirty="0">
                <a:latin typeface="Verdana" pitchFamily="34" charset="0"/>
              </a:rPr>
              <a:t> ( time(NULL) ); </a:t>
            </a:r>
            <a:r>
              <a:rPr lang="en-US" b="1" dirty="0">
                <a:solidFill>
                  <a:srgbClr val="008000"/>
                </a:solidFill>
                <a:latin typeface="Verdana" pitchFamily="34" charset="0"/>
              </a:rPr>
              <a:t>// initialize random seed</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("rand gives value between 0-%d\n", RAND_MAX);</a:t>
            </a:r>
          </a:p>
          <a:p>
            <a:pPr algn="l"/>
            <a:r>
              <a:rPr lang="nn-NO" dirty="0">
                <a:latin typeface="Verdana" pitchFamily="34" charset="0"/>
              </a:rPr>
              <a:t>     for (i=0 ; i &lt; 5 ; i++)</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rand());</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("\n");</a:t>
            </a:r>
          </a:p>
          <a:p>
            <a:pPr algn="l"/>
            <a:r>
              <a:rPr lang="he-IL" dirty="0">
                <a:latin typeface="Verdana" pitchFamily="34" charset="0"/>
              </a:rPr>
              <a:t>{</a:t>
            </a:r>
          </a:p>
          <a:p>
            <a:pPr algn="l"/>
            <a:endParaRPr lang="he-IL" dirty="0">
              <a:latin typeface="Verdana" pitchFamily="34" charset="0"/>
            </a:endParaRPr>
          </a:p>
          <a:p>
            <a:pPr algn="l"/>
            <a:endParaRPr lang="he-IL" dirty="0">
              <a:latin typeface="Verdana" pitchFamily="34" charset="0"/>
            </a:endParaRPr>
          </a:p>
        </p:txBody>
      </p:sp>
      <p:pic>
        <p:nvPicPr>
          <p:cNvPr id="72706" name="Picture 2"/>
          <p:cNvPicPr>
            <a:picLocks noChangeAspect="1" noChangeArrowheads="1"/>
          </p:cNvPicPr>
          <p:nvPr/>
        </p:nvPicPr>
        <p:blipFill>
          <a:blip r:embed="rId3" cstate="print"/>
          <a:srcRect/>
          <a:stretch>
            <a:fillRect/>
          </a:stretch>
        </p:blipFill>
        <p:spPr bwMode="auto">
          <a:xfrm>
            <a:off x="3635896" y="5442570"/>
            <a:ext cx="5413375" cy="895350"/>
          </a:xfrm>
          <a:prstGeom prst="rect">
            <a:avLst/>
          </a:prstGeom>
          <a:noFill/>
          <a:ln w="9525" algn="ctr">
            <a:noFill/>
            <a:miter lim="800000"/>
            <a:headEnd/>
            <a:tailEnd/>
          </a:ln>
        </p:spPr>
      </p:pic>
      <p:pic>
        <p:nvPicPr>
          <p:cNvPr id="72707" name="Picture 3"/>
          <p:cNvPicPr>
            <a:picLocks noChangeAspect="1" noChangeArrowheads="1"/>
          </p:cNvPicPr>
          <p:nvPr/>
        </p:nvPicPr>
        <p:blipFill>
          <a:blip r:embed="rId4" cstate="print"/>
          <a:srcRect/>
          <a:stretch>
            <a:fillRect/>
          </a:stretch>
        </p:blipFill>
        <p:spPr bwMode="auto">
          <a:xfrm>
            <a:off x="3635896" y="4509120"/>
            <a:ext cx="5353050" cy="895350"/>
          </a:xfrm>
          <a:prstGeom prst="rect">
            <a:avLst/>
          </a:prstGeom>
          <a:noFill/>
          <a:ln w="9525" algn="ctr">
            <a:noFill/>
            <a:miter lim="800000"/>
            <a:headEnd/>
            <a:tailEnd/>
          </a:ln>
        </p:spPr>
      </p:pic>
      <p:sp>
        <p:nvSpPr>
          <p:cNvPr id="7" name="Rectangular Callout 6"/>
          <p:cNvSpPr>
            <a:spLocks noChangeArrowheads="1"/>
          </p:cNvSpPr>
          <p:nvPr/>
        </p:nvSpPr>
        <p:spPr bwMode="auto">
          <a:xfrm>
            <a:off x="3048000" y="2640360"/>
            <a:ext cx="5410200" cy="685800"/>
          </a:xfrm>
          <a:prstGeom prst="wedgeRectCallout">
            <a:avLst>
              <a:gd name="adj1" fmla="val -66597"/>
              <a:gd name="adj2" fmla="val 89167"/>
            </a:avLst>
          </a:prstGeom>
          <a:solidFill>
            <a:schemeClr val="accent1"/>
          </a:solidFill>
          <a:ln w="9525" algn="ctr">
            <a:solidFill>
              <a:schemeClr val="tx1"/>
            </a:solidFill>
            <a:round/>
            <a:headEnd/>
            <a:tailEnd/>
          </a:ln>
        </p:spPr>
        <p:txBody>
          <a:bodyPr/>
          <a:lstStyle/>
          <a:p>
            <a:pPr algn="ctr" rtl="1"/>
            <a:r>
              <a:rPr lang="en-US" b="1" i="1" dirty="0">
                <a:solidFill>
                  <a:schemeClr val="bg1"/>
                </a:solidFill>
                <a:latin typeface="Verdana" pitchFamily="34" charset="0"/>
              </a:rPr>
              <a:t>time(NULL) </a:t>
            </a:r>
            <a:r>
              <a:rPr lang="he-IL" b="1" i="1" dirty="0">
                <a:solidFill>
                  <a:schemeClr val="bg1"/>
                </a:solidFill>
                <a:latin typeface="Verdana" pitchFamily="34" charset="0"/>
              </a:rPr>
              <a:t> </a:t>
            </a:r>
            <a:r>
              <a:rPr lang="he-IL" b="1" dirty="0">
                <a:solidFill>
                  <a:schemeClr val="bg1"/>
                </a:solidFill>
                <a:latin typeface="Verdana" pitchFamily="34" charset="0"/>
              </a:rPr>
              <a:t>מחזירה מספר המייצג את הזמן הנוכחי (מספר השניות שעברו מאז ה- 1.1.1970)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ox(in)">
                                      <p:cBhvr>
                                        <p:cTn id="7" dur="500"/>
                                        <p:tgtEl>
                                          <p:spTgt spid="532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251">
                                            <p:txEl>
                                              <p:pRg st="1" end="1"/>
                                            </p:txEl>
                                          </p:spTgt>
                                        </p:tgtEl>
                                        <p:attrNameLst>
                                          <p:attrName>style.visibility</p:attrName>
                                        </p:attrNameLst>
                                      </p:cBhvr>
                                      <p:to>
                                        <p:strVal val="visible"/>
                                      </p:to>
                                    </p:set>
                                    <p:animEffect transition="in" filter="box(in)">
                                      <p:cBhvr>
                                        <p:cTn id="10" dur="500"/>
                                        <p:tgtEl>
                                          <p:spTgt spid="532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animEffect transition="in" filter="box(in)">
                                      <p:cBhvr>
                                        <p:cTn id="15" dur="500"/>
                                        <p:tgtEl>
                                          <p:spTgt spid="53251">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3251">
                                            <p:txEl>
                                              <p:pRg st="5" end="5"/>
                                            </p:txEl>
                                          </p:spTgt>
                                        </p:tgtEl>
                                        <p:attrNameLst>
                                          <p:attrName>style.visibility</p:attrName>
                                        </p:attrNameLst>
                                      </p:cBhvr>
                                      <p:to>
                                        <p:strVal val="visible"/>
                                      </p:to>
                                    </p:set>
                                    <p:animEffect transition="in" filter="box(in)">
                                      <p:cBhvr>
                                        <p:cTn id="18" dur="500"/>
                                        <p:tgtEl>
                                          <p:spTgt spid="5325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3251">
                                            <p:txEl>
                                              <p:pRg st="15" end="15"/>
                                            </p:txEl>
                                          </p:spTgt>
                                        </p:tgtEl>
                                        <p:attrNameLst>
                                          <p:attrName>style.visibility</p:attrName>
                                        </p:attrNameLst>
                                      </p:cBhvr>
                                      <p:to>
                                        <p:strVal val="visible"/>
                                      </p:to>
                                    </p:set>
                                    <p:animEffect transition="in" filter="box(in)">
                                      <p:cBhvr>
                                        <p:cTn id="21" dur="500"/>
                                        <p:tgtEl>
                                          <p:spTgt spid="53251">
                                            <p:txEl>
                                              <p:pRg st="15" end="1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3251">
                                            <p:txEl>
                                              <p:pRg st="6" end="6"/>
                                            </p:txEl>
                                          </p:spTgt>
                                        </p:tgtEl>
                                        <p:attrNameLst>
                                          <p:attrName>style.visibility</p:attrName>
                                        </p:attrNameLst>
                                      </p:cBhvr>
                                      <p:to>
                                        <p:strVal val="visible"/>
                                      </p:to>
                                    </p:set>
                                    <p:animEffect transition="in" filter="box(in)">
                                      <p:cBhvr>
                                        <p:cTn id="24" dur="500"/>
                                        <p:tgtEl>
                                          <p:spTgt spid="5325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3251">
                                            <p:txEl>
                                              <p:pRg st="8" end="8"/>
                                            </p:txEl>
                                          </p:spTgt>
                                        </p:tgtEl>
                                        <p:attrNameLst>
                                          <p:attrName>style.visibility</p:attrName>
                                        </p:attrNameLst>
                                      </p:cBhvr>
                                      <p:to>
                                        <p:strVal val="visible"/>
                                      </p:to>
                                    </p:set>
                                    <p:animEffect transition="in" filter="box(in)">
                                      <p:cBhvr>
                                        <p:cTn id="29" dur="500"/>
                                        <p:tgtEl>
                                          <p:spTgt spid="53251">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ox(i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53251">
                                            <p:txEl>
                                              <p:pRg st="2" end="2"/>
                                            </p:txEl>
                                          </p:spTgt>
                                        </p:tgtEl>
                                        <p:attrNameLst>
                                          <p:attrName>style.visibility</p:attrName>
                                        </p:attrNameLst>
                                      </p:cBhvr>
                                      <p:to>
                                        <p:strVal val="visible"/>
                                      </p:to>
                                    </p:set>
                                    <p:animEffect transition="in" filter="box(in)">
                                      <p:cBhvr>
                                        <p:cTn id="39" dur="500"/>
                                        <p:tgtEl>
                                          <p:spTgt spid="5325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3251">
                                            <p:txEl>
                                              <p:pRg st="10" end="10"/>
                                            </p:txEl>
                                          </p:spTgt>
                                        </p:tgtEl>
                                        <p:attrNameLst>
                                          <p:attrName>style.visibility</p:attrName>
                                        </p:attrNameLst>
                                      </p:cBhvr>
                                      <p:to>
                                        <p:strVal val="visible"/>
                                      </p:to>
                                    </p:set>
                                    <p:animEffect transition="in" filter="box(in)">
                                      <p:cBhvr>
                                        <p:cTn id="44" dur="500"/>
                                        <p:tgtEl>
                                          <p:spTgt spid="53251">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3251">
                                            <p:txEl>
                                              <p:pRg st="11" end="11"/>
                                            </p:txEl>
                                          </p:spTgt>
                                        </p:tgtEl>
                                        <p:attrNameLst>
                                          <p:attrName>style.visibility</p:attrName>
                                        </p:attrNameLst>
                                      </p:cBhvr>
                                      <p:to>
                                        <p:strVal val="visible"/>
                                      </p:to>
                                    </p:set>
                                    <p:animEffect transition="in" filter="box(in)">
                                      <p:cBhvr>
                                        <p:cTn id="49" dur="500"/>
                                        <p:tgtEl>
                                          <p:spTgt spid="53251">
                                            <p:txEl>
                                              <p:pRg st="11" end="11"/>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53251">
                                            <p:txEl>
                                              <p:pRg st="12" end="12"/>
                                            </p:txEl>
                                          </p:spTgt>
                                        </p:tgtEl>
                                        <p:attrNameLst>
                                          <p:attrName>style.visibility</p:attrName>
                                        </p:attrNameLst>
                                      </p:cBhvr>
                                      <p:to>
                                        <p:strVal val="visible"/>
                                      </p:to>
                                    </p:set>
                                    <p:animEffect transition="in" filter="box(in)">
                                      <p:cBhvr>
                                        <p:cTn id="52" dur="500"/>
                                        <p:tgtEl>
                                          <p:spTgt spid="53251">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3251">
                                            <p:txEl>
                                              <p:pRg st="14" end="14"/>
                                            </p:txEl>
                                          </p:spTgt>
                                        </p:tgtEl>
                                        <p:attrNameLst>
                                          <p:attrName>style.visibility</p:attrName>
                                        </p:attrNameLst>
                                      </p:cBhvr>
                                      <p:to>
                                        <p:strVal val="visible"/>
                                      </p:to>
                                    </p:set>
                                    <p:animEffect transition="in" filter="box(in)">
                                      <p:cBhvr>
                                        <p:cTn id="57" dur="500"/>
                                        <p:tgtEl>
                                          <p:spTgt spid="53251">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72707"/>
                                        </p:tgtEl>
                                        <p:attrNameLst>
                                          <p:attrName>style.visibility</p:attrName>
                                        </p:attrNameLst>
                                      </p:cBhvr>
                                      <p:to>
                                        <p:strVal val="visible"/>
                                      </p:to>
                                    </p:set>
                                    <p:animEffect transition="in" filter="box(in)">
                                      <p:cBhvr>
                                        <p:cTn id="62" dur="500"/>
                                        <p:tgtEl>
                                          <p:spTgt spid="72707"/>
                                        </p:tgtEl>
                                      </p:cBhvr>
                                    </p:animEffect>
                                  </p:childTnLst>
                                </p:cTn>
                              </p:par>
                              <p:par>
                                <p:cTn id="63" presetID="4" presetClass="entr" presetSubtype="16" fill="hold" nodeType="withEffect">
                                  <p:stCondLst>
                                    <p:cond delay="0"/>
                                  </p:stCondLst>
                                  <p:childTnLst>
                                    <p:set>
                                      <p:cBhvr>
                                        <p:cTn id="64" dur="1" fill="hold">
                                          <p:stCondLst>
                                            <p:cond delay="0"/>
                                          </p:stCondLst>
                                        </p:cTn>
                                        <p:tgtEl>
                                          <p:spTgt spid="72706"/>
                                        </p:tgtEl>
                                        <p:attrNameLst>
                                          <p:attrName>style.visibility</p:attrName>
                                        </p:attrNameLst>
                                      </p:cBhvr>
                                      <p:to>
                                        <p:strVal val="visible"/>
                                      </p:to>
                                    </p:set>
                                    <p:animEffect transition="in" filter="box(in)">
                                      <p:cBhvr>
                                        <p:cTn id="65"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r"/>
            <a:r>
              <a:rPr lang="he-IL" dirty="0" smtClean="0"/>
              <a:t>תזכורת: יצירת מספרים אקראיים בטווח מסוים</a:t>
            </a:r>
          </a:p>
        </p:txBody>
      </p:sp>
      <p:sp>
        <p:nvSpPr>
          <p:cNvPr id="54276" name="TextBox 4"/>
          <p:cNvSpPr txBox="1">
            <a:spLocks noChangeArrowheads="1"/>
          </p:cNvSpPr>
          <p:nvPr/>
        </p:nvSpPr>
        <p:spPr bwMode="auto">
          <a:xfrm>
            <a:off x="228600" y="1600200"/>
            <a:ext cx="7010400" cy="4801314"/>
          </a:xfrm>
          <a:prstGeom prst="rect">
            <a:avLst/>
          </a:prstGeom>
          <a:noFill/>
          <a:ln w="9525">
            <a:noFill/>
            <a:miter lim="800000"/>
            <a:headEnd/>
            <a:tailEnd/>
          </a:ln>
        </p:spPr>
        <p:txBody>
          <a:bodyPr>
            <a:spAutoFit/>
          </a:bodyPr>
          <a:lstStyle/>
          <a:p>
            <a:pPr algn="l"/>
            <a:r>
              <a:rPr lang="en-US" dirty="0">
                <a:latin typeface="Verdana" pitchFamily="34" charset="0"/>
              </a:rPr>
              <a:t>#include &lt;</a:t>
            </a:r>
            <a:r>
              <a:rPr lang="en-US" dirty="0" err="1">
                <a:latin typeface="Verdana" pitchFamily="34" charset="0"/>
              </a:rPr>
              <a:t>stdio.h</a:t>
            </a:r>
            <a:r>
              <a:rPr lang="en-US" dirty="0" smtClean="0">
                <a:latin typeface="Verdana" pitchFamily="34" charset="0"/>
              </a:rPr>
              <a:t>&gt;</a:t>
            </a:r>
            <a:r>
              <a:rPr lang="en-US" dirty="0" smtClean="0">
                <a:solidFill>
                  <a:srgbClr val="008000"/>
                </a:solidFill>
                <a:latin typeface="Verdana" pitchFamily="34" charset="0"/>
              </a:rPr>
              <a:t>'</a:t>
            </a:r>
            <a:endParaRPr lang="en-US" dirty="0">
              <a:solidFill>
                <a:srgbClr val="008000"/>
              </a:solidFill>
              <a:latin typeface="Verdana" pitchFamily="34" charset="0"/>
            </a:endParaRPr>
          </a:p>
          <a:p>
            <a:pPr algn="l"/>
            <a:r>
              <a:rPr lang="en-US" dirty="0">
                <a:latin typeface="Verdana" pitchFamily="34" charset="0"/>
              </a:rPr>
              <a:t>#include &lt;</a:t>
            </a:r>
            <a:r>
              <a:rPr lang="en-US" dirty="0" err="1">
                <a:latin typeface="Verdana" pitchFamily="34" charset="0"/>
              </a:rPr>
              <a:t>time.h</a:t>
            </a:r>
            <a:r>
              <a:rPr lang="en-US" dirty="0">
                <a:latin typeface="Verdana" pitchFamily="34" charset="0"/>
              </a:rPr>
              <a:t>&gt;   </a:t>
            </a:r>
            <a:r>
              <a:rPr lang="en-US" dirty="0">
                <a:solidFill>
                  <a:srgbClr val="008000"/>
                </a:solidFill>
                <a:latin typeface="Verdana" pitchFamily="34" charset="0"/>
              </a:rPr>
              <a:t>// for 'time'</a:t>
            </a:r>
          </a:p>
          <a:p>
            <a:pPr algn="l"/>
            <a:endParaRPr lang="he-IL" dirty="0">
              <a:latin typeface="Verdana" pitchFamily="34" charset="0"/>
            </a:endParaRPr>
          </a:p>
          <a:p>
            <a:pPr algn="l"/>
            <a:r>
              <a:rPr lang="en-US" dirty="0">
                <a:latin typeface="Verdana" pitchFamily="34" charset="0"/>
              </a:rPr>
              <a:t>void main()</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srand</a:t>
            </a:r>
            <a:r>
              <a:rPr lang="en-US" dirty="0">
                <a:latin typeface="Verdana" pitchFamily="34" charset="0"/>
              </a:rPr>
              <a:t> ( time(NULL) ); </a:t>
            </a:r>
            <a:r>
              <a:rPr lang="en-US" dirty="0">
                <a:solidFill>
                  <a:srgbClr val="008000"/>
                </a:solidFill>
                <a:latin typeface="Verdana" pitchFamily="34" charset="0"/>
              </a:rPr>
              <a:t>// initialize random seed</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("rand gives value between 0-6\n");</a:t>
            </a:r>
          </a:p>
          <a:p>
            <a:pPr algn="l"/>
            <a:r>
              <a:rPr lang="nn-NO" dirty="0">
                <a:latin typeface="Verdana" pitchFamily="34" charset="0"/>
              </a:rPr>
              <a:t>     for (i=0 ; i &lt; 5 ; i++)</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a:t>
            </a:r>
            <a:r>
              <a:rPr lang="en-US" b="1" dirty="0">
                <a:latin typeface="Verdana" pitchFamily="34" charset="0"/>
              </a:rPr>
              <a:t>rand()%6+1</a:t>
            </a:r>
            <a:r>
              <a:rPr lang="en-US" dirty="0">
                <a:latin typeface="Verdana" pitchFamily="34" charset="0"/>
              </a:rPr>
              <a:t>);</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("\n");</a:t>
            </a:r>
          </a:p>
          <a:p>
            <a:pPr algn="l"/>
            <a:r>
              <a:rPr lang="he-IL" dirty="0">
                <a:latin typeface="Verdana" pitchFamily="34" charset="0"/>
              </a:rPr>
              <a:t>{</a:t>
            </a:r>
          </a:p>
          <a:p>
            <a:pPr algn="l"/>
            <a:endParaRPr lang="he-IL" dirty="0">
              <a:latin typeface="Verdana" pitchFamily="34" charset="0"/>
            </a:endParaRPr>
          </a:p>
          <a:p>
            <a:pPr algn="l"/>
            <a:endParaRPr lang="he-IL" dirty="0">
              <a:latin typeface="Verdana" pitchFamily="34" charset="0"/>
            </a:endParaRPr>
          </a:p>
        </p:txBody>
      </p:sp>
      <p:sp>
        <p:nvSpPr>
          <p:cNvPr id="5" name="Rectangular Callout 4"/>
          <p:cNvSpPr>
            <a:spLocks noChangeArrowheads="1"/>
          </p:cNvSpPr>
          <p:nvPr/>
        </p:nvSpPr>
        <p:spPr bwMode="auto">
          <a:xfrm>
            <a:off x="4267200" y="4975448"/>
            <a:ext cx="4419600" cy="1261864"/>
          </a:xfrm>
          <a:prstGeom prst="wedgeRectCallout">
            <a:avLst>
              <a:gd name="adj1" fmla="val -60344"/>
              <a:gd name="adj2" fmla="val -52294"/>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פעולת %6 תחזיר לנו ערכים בין </a:t>
            </a:r>
            <a:r>
              <a:rPr lang="he-IL" b="1" dirty="0" smtClean="0">
                <a:solidFill>
                  <a:schemeClr val="bg1"/>
                </a:solidFill>
                <a:latin typeface="Verdana" pitchFamily="34" charset="0"/>
              </a:rPr>
              <a:t>0-5 (משפט השארית בדידה), </a:t>
            </a:r>
            <a:r>
              <a:rPr lang="he-IL" b="1" dirty="0">
                <a:solidFill>
                  <a:schemeClr val="bg1"/>
                </a:solidFill>
                <a:latin typeface="Verdana" pitchFamily="34" charset="0"/>
              </a:rPr>
              <a:t>ומאחר ואנחנו רוצים בטווח בין 1-6 הוספנו 1..</a:t>
            </a:r>
          </a:p>
        </p:txBody>
      </p:sp>
      <p:pic>
        <p:nvPicPr>
          <p:cNvPr id="47109" name="Picture 5"/>
          <p:cNvPicPr>
            <a:picLocks noChangeAspect="1" noChangeArrowheads="1"/>
          </p:cNvPicPr>
          <p:nvPr/>
        </p:nvPicPr>
        <p:blipFill>
          <a:blip r:embed="rId3" cstate="print"/>
          <a:srcRect/>
          <a:stretch>
            <a:fillRect/>
          </a:stretch>
        </p:blipFill>
        <p:spPr bwMode="auto">
          <a:xfrm>
            <a:off x="4343400" y="1600200"/>
            <a:ext cx="4487863" cy="838200"/>
          </a:xfrm>
          <a:prstGeom prst="rect">
            <a:avLst/>
          </a:prstGeom>
          <a:noFill/>
          <a:ln w="9525" algn="ctr">
            <a:noFill/>
            <a:miter lim="800000"/>
            <a:headEnd/>
            <a:tailEnd/>
          </a:ln>
        </p:spPr>
      </p:pic>
      <p:pic>
        <p:nvPicPr>
          <p:cNvPr id="47110" name="Picture 6"/>
          <p:cNvPicPr>
            <a:picLocks noChangeAspect="1" noChangeArrowheads="1"/>
          </p:cNvPicPr>
          <p:nvPr/>
        </p:nvPicPr>
        <p:blipFill>
          <a:blip r:embed="rId4" cstate="print"/>
          <a:srcRect/>
          <a:stretch>
            <a:fillRect/>
          </a:stretch>
        </p:blipFill>
        <p:spPr bwMode="auto">
          <a:xfrm>
            <a:off x="4343400" y="2590800"/>
            <a:ext cx="4033838" cy="80327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box(in)">
                                      <p:cBhvr>
                                        <p:cTn id="7" dur="500"/>
                                        <p:tgtEl>
                                          <p:spTgt spid="5427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276">
                                            <p:txEl>
                                              <p:pRg st="1" end="1"/>
                                            </p:txEl>
                                          </p:spTgt>
                                        </p:tgtEl>
                                        <p:attrNameLst>
                                          <p:attrName>style.visibility</p:attrName>
                                        </p:attrNameLst>
                                      </p:cBhvr>
                                      <p:to>
                                        <p:strVal val="visible"/>
                                      </p:to>
                                    </p:set>
                                    <p:animEffect transition="in" filter="box(in)">
                                      <p:cBhvr>
                                        <p:cTn id="10" dur="500"/>
                                        <p:tgtEl>
                                          <p:spTgt spid="5427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276">
                                            <p:txEl>
                                              <p:pRg st="3" end="3"/>
                                            </p:txEl>
                                          </p:spTgt>
                                        </p:tgtEl>
                                        <p:attrNameLst>
                                          <p:attrName>style.visibility</p:attrName>
                                        </p:attrNameLst>
                                      </p:cBhvr>
                                      <p:to>
                                        <p:strVal val="visible"/>
                                      </p:to>
                                    </p:set>
                                    <p:animEffect transition="in" filter="box(in)">
                                      <p:cBhvr>
                                        <p:cTn id="13" dur="500"/>
                                        <p:tgtEl>
                                          <p:spTgt spid="54276">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4276">
                                            <p:txEl>
                                              <p:pRg st="4" end="4"/>
                                            </p:txEl>
                                          </p:spTgt>
                                        </p:tgtEl>
                                        <p:attrNameLst>
                                          <p:attrName>style.visibility</p:attrName>
                                        </p:attrNameLst>
                                      </p:cBhvr>
                                      <p:to>
                                        <p:strVal val="visible"/>
                                      </p:to>
                                    </p:set>
                                    <p:animEffect transition="in" filter="box(in)">
                                      <p:cBhvr>
                                        <p:cTn id="16" dur="500"/>
                                        <p:tgtEl>
                                          <p:spTgt spid="54276">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4276">
                                            <p:txEl>
                                              <p:pRg st="14" end="14"/>
                                            </p:txEl>
                                          </p:spTgt>
                                        </p:tgtEl>
                                        <p:attrNameLst>
                                          <p:attrName>style.visibility</p:attrName>
                                        </p:attrNameLst>
                                      </p:cBhvr>
                                      <p:to>
                                        <p:strVal val="visible"/>
                                      </p:to>
                                    </p:set>
                                    <p:animEffect transition="in" filter="box(in)">
                                      <p:cBhvr>
                                        <p:cTn id="19" dur="500"/>
                                        <p:tgtEl>
                                          <p:spTgt spid="54276">
                                            <p:txEl>
                                              <p:pRg st="14" end="1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4276">
                                            <p:txEl>
                                              <p:pRg st="5" end="5"/>
                                            </p:txEl>
                                          </p:spTgt>
                                        </p:tgtEl>
                                        <p:attrNameLst>
                                          <p:attrName>style.visibility</p:attrName>
                                        </p:attrNameLst>
                                      </p:cBhvr>
                                      <p:to>
                                        <p:strVal val="visible"/>
                                      </p:to>
                                    </p:set>
                                    <p:animEffect transition="in" filter="box(in)">
                                      <p:cBhvr>
                                        <p:cTn id="22" dur="500"/>
                                        <p:tgtEl>
                                          <p:spTgt spid="5427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4276">
                                            <p:txEl>
                                              <p:pRg st="7" end="7"/>
                                            </p:txEl>
                                          </p:spTgt>
                                        </p:tgtEl>
                                        <p:attrNameLst>
                                          <p:attrName>style.visibility</p:attrName>
                                        </p:attrNameLst>
                                      </p:cBhvr>
                                      <p:to>
                                        <p:strVal val="visible"/>
                                      </p:to>
                                    </p:set>
                                    <p:animEffect transition="in" filter="box(in)">
                                      <p:cBhvr>
                                        <p:cTn id="27" dur="500"/>
                                        <p:tgtEl>
                                          <p:spTgt spid="5427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4276">
                                            <p:txEl>
                                              <p:pRg st="9" end="9"/>
                                            </p:txEl>
                                          </p:spTgt>
                                        </p:tgtEl>
                                        <p:attrNameLst>
                                          <p:attrName>style.visibility</p:attrName>
                                        </p:attrNameLst>
                                      </p:cBhvr>
                                      <p:to>
                                        <p:strVal val="visible"/>
                                      </p:to>
                                    </p:set>
                                    <p:animEffect transition="in" filter="box(in)">
                                      <p:cBhvr>
                                        <p:cTn id="32" dur="500"/>
                                        <p:tgtEl>
                                          <p:spTgt spid="5427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4276">
                                            <p:txEl>
                                              <p:pRg st="10" end="10"/>
                                            </p:txEl>
                                          </p:spTgt>
                                        </p:tgtEl>
                                        <p:attrNameLst>
                                          <p:attrName>style.visibility</p:attrName>
                                        </p:attrNameLst>
                                      </p:cBhvr>
                                      <p:to>
                                        <p:strVal val="visible"/>
                                      </p:to>
                                    </p:set>
                                    <p:animEffect transition="in" filter="box(in)">
                                      <p:cBhvr>
                                        <p:cTn id="37" dur="500"/>
                                        <p:tgtEl>
                                          <p:spTgt spid="54276">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54276">
                                            <p:txEl>
                                              <p:pRg st="11" end="11"/>
                                            </p:txEl>
                                          </p:spTgt>
                                        </p:tgtEl>
                                        <p:attrNameLst>
                                          <p:attrName>style.visibility</p:attrName>
                                        </p:attrNameLst>
                                      </p:cBhvr>
                                      <p:to>
                                        <p:strVal val="visible"/>
                                      </p:to>
                                    </p:set>
                                    <p:animEffect transition="in" filter="box(in)">
                                      <p:cBhvr>
                                        <p:cTn id="40" dur="500"/>
                                        <p:tgtEl>
                                          <p:spTgt spid="54276">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ox(in)">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54276">
                                            <p:txEl>
                                              <p:pRg st="13" end="13"/>
                                            </p:txEl>
                                          </p:spTgt>
                                        </p:tgtEl>
                                        <p:attrNameLst>
                                          <p:attrName>style.visibility</p:attrName>
                                        </p:attrNameLst>
                                      </p:cBhvr>
                                      <p:to>
                                        <p:strVal val="visible"/>
                                      </p:to>
                                    </p:set>
                                    <p:animEffect transition="in" filter="box(in)">
                                      <p:cBhvr>
                                        <p:cTn id="50" dur="500"/>
                                        <p:tgtEl>
                                          <p:spTgt spid="54276">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47109"/>
                                        </p:tgtEl>
                                        <p:attrNameLst>
                                          <p:attrName>style.visibility</p:attrName>
                                        </p:attrNameLst>
                                      </p:cBhvr>
                                      <p:to>
                                        <p:strVal val="visible"/>
                                      </p:to>
                                    </p:set>
                                    <p:animEffect transition="in" filter="box(in)">
                                      <p:cBhvr>
                                        <p:cTn id="55" dur="500"/>
                                        <p:tgtEl>
                                          <p:spTgt spid="47109"/>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47110"/>
                                        </p:tgtEl>
                                        <p:attrNameLst>
                                          <p:attrName>style.visibility</p:attrName>
                                        </p:attrNameLst>
                                      </p:cBhvr>
                                      <p:to>
                                        <p:strVal val="visible"/>
                                      </p:to>
                                    </p:set>
                                    <p:animEffect transition="in" filter="box(in)">
                                      <p:cBhvr>
                                        <p:cTn id="60"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e-IL" dirty="0" smtClean="0"/>
              <a:t>מערכים</a:t>
            </a:r>
            <a:endParaRPr lang="en-US" dirty="0"/>
          </a:p>
        </p:txBody>
      </p:sp>
      <p:sp>
        <p:nvSpPr>
          <p:cNvPr id="5" name="Subtitle 4"/>
          <p:cNvSpPr>
            <a:spLocks noGrp="1"/>
          </p:cNvSpPr>
          <p:nvPr>
            <p:ph type="subTitle" idx="1"/>
          </p:nvPr>
        </p:nvSpPr>
        <p:spPr/>
        <p:txBody>
          <a:bodyPr>
            <a:noAutofit/>
          </a:bodyPr>
          <a:lstStyle/>
          <a:p>
            <a:r>
              <a:rPr lang="he-IL" sz="1800" dirty="0" smtClean="0"/>
              <a:t>הגדרת מערכים, מערכים בזכרון, גודל של מערך, אתחול מערך, השמת מערכים, מערך רב-מימדי, העברת מערך לפונקציה</a:t>
            </a:r>
            <a:endParaRPr lang="en-US" sz="1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מערכים</a:t>
            </a:r>
            <a:endParaRPr lang="en-US" dirty="0"/>
          </a:p>
        </p:txBody>
      </p:sp>
      <p:sp>
        <p:nvSpPr>
          <p:cNvPr id="3" name="Content Placeholder 2"/>
          <p:cNvSpPr>
            <a:spLocks noGrp="1"/>
          </p:cNvSpPr>
          <p:nvPr>
            <p:ph sz="quarter" idx="1"/>
          </p:nvPr>
        </p:nvSpPr>
        <p:spPr>
          <a:xfrm>
            <a:off x="251520" y="1219200"/>
            <a:ext cx="8435280" cy="4937760"/>
          </a:xfrm>
        </p:spPr>
        <p:txBody>
          <a:bodyPr/>
          <a:lstStyle/>
          <a:p>
            <a:r>
              <a:rPr lang="he-IL" dirty="0" smtClean="0"/>
              <a:t>בשפת </a:t>
            </a:r>
            <a:r>
              <a:rPr lang="en-US" dirty="0" smtClean="0"/>
              <a:t>C</a:t>
            </a:r>
            <a:r>
              <a:rPr lang="he-IL" dirty="0" smtClean="0"/>
              <a:t> מערך הוא אוסף של משתנים מאותו טיפוס המוגדרים על ה- </a:t>
            </a:r>
            <a:r>
              <a:rPr lang="en-US" dirty="0" smtClean="0"/>
              <a:t>stack</a:t>
            </a:r>
            <a:endParaRPr lang="he-IL" dirty="0" smtClean="0"/>
          </a:p>
          <a:p>
            <a:pPr lvl="1"/>
            <a:r>
              <a:rPr lang="he-IL" dirty="0" smtClean="0"/>
              <a:t>בניגוד לשפת </a:t>
            </a:r>
            <a:r>
              <a:rPr lang="en-US" dirty="0" smtClean="0"/>
              <a:t>JAVA</a:t>
            </a:r>
            <a:r>
              <a:rPr lang="he-IL" dirty="0" smtClean="0"/>
              <a:t> בה מערך הוא אובייקט המוקצה ונמצא על ה- </a:t>
            </a:r>
            <a:r>
              <a:rPr lang="en-US" dirty="0" smtClean="0"/>
              <a:t>heap</a:t>
            </a:r>
            <a:endParaRPr lang="he-IL" dirty="0" smtClean="0"/>
          </a:p>
          <a:p>
            <a:pPr lvl="1"/>
            <a:endParaRPr lang="en-US" dirty="0" smtClean="0"/>
          </a:p>
          <a:p>
            <a:r>
              <a:rPr lang="he-IL" dirty="0" smtClean="0"/>
              <a:t>לכן יש להגדיר את גודל המערך עם יצירתו</a:t>
            </a:r>
          </a:p>
          <a:p>
            <a:pPr lvl="1"/>
            <a:r>
              <a:rPr lang="he-IL" dirty="0" smtClean="0"/>
              <a:t>הגודל צריך להיות ידוע בזמן קומפילציה (לכן אינו יכול להיות משתנה)</a:t>
            </a:r>
          </a:p>
          <a:p>
            <a:pPr lvl="1"/>
            <a:endParaRPr lang="he-IL" dirty="0" smtClean="0"/>
          </a:p>
        </p:txBody>
      </p:sp>
      <p:sp>
        <p:nvSpPr>
          <p:cNvPr id="7" name="Rectangle 3"/>
          <p:cNvSpPr txBox="1">
            <a:spLocks noChangeArrowheads="1"/>
          </p:cNvSpPr>
          <p:nvPr/>
        </p:nvSpPr>
        <p:spPr>
          <a:xfrm>
            <a:off x="467544" y="4437112"/>
            <a:ext cx="3960440" cy="1872208"/>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Verdana" pitchFamily="34" charset="0"/>
                <a:ea typeface="+mn-ea"/>
                <a:cs typeface="+mn-cs"/>
              </a:rPr>
              <a:t>void main()</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Verdana" pitchFamily="34" charset="0"/>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pitchFamily="2" charset="2"/>
              <a:buNone/>
              <a:tabLst/>
              <a:defRPr/>
            </a:pPr>
            <a:r>
              <a:rPr kumimoji="0" lang="en-US" sz="2000" b="0" i="0" u="none" strike="noStrike" kern="1200" cap="none" spc="0" normalizeH="0" noProof="0" dirty="0" smtClean="0">
                <a:ln>
                  <a:noFill/>
                </a:ln>
                <a:solidFill>
                  <a:schemeClr val="tx1"/>
                </a:solidFill>
                <a:effectLst/>
                <a:uLnTx/>
                <a:uFillTx/>
                <a:latin typeface="Verdana" pitchFamily="34" charset="0"/>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Verdana" pitchFamily="34" charset="0"/>
                <a:ea typeface="+mn-ea"/>
                <a:cs typeface="+mn-cs"/>
              </a:rPr>
              <a:t>int</a:t>
            </a:r>
            <a:r>
              <a:rPr kumimoji="0" lang="en-US" sz="2000" b="0" i="0" u="none" strike="noStrike" kern="1200" cap="none" spc="0" normalizeH="0" baseline="0" noProof="0" dirty="0" smtClean="0">
                <a:ln>
                  <a:noFill/>
                </a:ln>
                <a:solidFill>
                  <a:schemeClr val="tx1"/>
                </a:solidFill>
                <a:effectLst/>
                <a:uLnTx/>
                <a:uFillTx/>
                <a:latin typeface="Verdana" pitchFamily="34" charset="0"/>
                <a:ea typeface="+mn-ea"/>
                <a:cs typeface="+mn-cs"/>
              </a:rPr>
              <a:t>  arr1[3];</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Verdana" pitchFamily="34" charset="0"/>
                <a:ea typeface="+mn-ea"/>
                <a:cs typeface="+mn-cs"/>
              </a:rPr>
              <a:t>}</a:t>
            </a:r>
          </a:p>
        </p:txBody>
      </p:sp>
      <p:sp>
        <p:nvSpPr>
          <p:cNvPr id="8" name="Rectangular Callout 7"/>
          <p:cNvSpPr/>
          <p:nvPr/>
        </p:nvSpPr>
        <p:spPr>
          <a:xfrm>
            <a:off x="4932040" y="4365104"/>
            <a:ext cx="2808312" cy="648072"/>
          </a:xfrm>
          <a:prstGeom prst="wedgeRectCallout">
            <a:avLst>
              <a:gd name="adj1" fmla="val -138764"/>
              <a:gd name="adj2" fmla="val 100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הסוגריים [ ] יהיו צמודים לשם המשתנה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r"/>
            <a:r>
              <a:rPr lang="he-IL" smtClean="0"/>
              <a:t>דוגמא למערך בזיכרון</a:t>
            </a:r>
            <a:endParaRPr lang="en-US" smtClean="0"/>
          </a:p>
        </p:txBody>
      </p:sp>
      <p:graphicFrame>
        <p:nvGraphicFramePr>
          <p:cNvPr id="48192" name="Group 64"/>
          <p:cNvGraphicFramePr>
            <a:graphicFrameLocks noGrp="1"/>
          </p:cNvGraphicFramePr>
          <p:nvPr>
            <p:ph sz="quarter" idx="1"/>
          </p:nvPr>
        </p:nvGraphicFramePr>
        <p:xfrm>
          <a:off x="6012160" y="1588760"/>
          <a:ext cx="2805623" cy="2560320"/>
        </p:xfrm>
        <a:graphic>
          <a:graphicData uri="http://schemas.openxmlformats.org/drawingml/2006/table">
            <a:tbl>
              <a:tblPr/>
              <a:tblGrid>
                <a:gridCol w="1224136"/>
                <a:gridCol w="828591"/>
                <a:gridCol w="752896"/>
              </a:tblGrid>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arr1[]</a:t>
                      </a:r>
                    </a:p>
                  </a:txBody>
                  <a:tcPr marL="186331" marR="186331"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6331" marR="1863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x</a:t>
                      </a:r>
                    </a:p>
                  </a:txBody>
                  <a:tcPr marL="186331" marR="1863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cs typeface="Arial" charset="0"/>
                        </a:rPr>
                        <a:t>4</a:t>
                      </a: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1012</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arr2[]</a:t>
                      </a:r>
                    </a:p>
                  </a:txBody>
                  <a:tcPr marL="186331" marR="1863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1016</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6331" marR="1863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6331" marR="1863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1024</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6331" marR="186331"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1" name="Rectangle 3"/>
          <p:cNvSpPr>
            <a:spLocks noGrp="1" noChangeArrowheads="1"/>
          </p:cNvSpPr>
          <p:nvPr>
            <p:ph type="body" sz="half" idx="4294967295"/>
          </p:nvPr>
        </p:nvSpPr>
        <p:spPr>
          <a:xfrm>
            <a:off x="467544" y="1700808"/>
            <a:ext cx="5976664" cy="2808312"/>
          </a:xfrm>
        </p:spPr>
        <p:txBody>
          <a:bodyPr>
            <a:normAutofit/>
          </a:bodyPr>
          <a:lstStyle/>
          <a:p>
            <a:pPr algn="l" rtl="0">
              <a:buFont typeface="Wingdings" pitchFamily="2" charset="2"/>
              <a:buNone/>
            </a:pPr>
            <a:r>
              <a:rPr lang="en-US" sz="2000" dirty="0" smtClean="0">
                <a:latin typeface="Verdana" pitchFamily="34" charset="0"/>
              </a:rPr>
              <a:t>#define  SIZE  3</a:t>
            </a:r>
            <a:endParaRPr lang="he-IL" sz="2000" dirty="0" smtClean="0">
              <a:latin typeface="Verdana" pitchFamily="34" charset="0"/>
            </a:endParaRPr>
          </a:p>
          <a:p>
            <a:pPr algn="l" rtl="0">
              <a:buFont typeface="Wingdings" pitchFamily="2" charset="2"/>
              <a:buNone/>
            </a:pPr>
            <a:r>
              <a:rPr lang="en-US" sz="2000" dirty="0" smtClean="0">
                <a:latin typeface="Verdana" pitchFamily="34" charset="0"/>
              </a:rPr>
              <a:t>void main()</a:t>
            </a:r>
          </a:p>
          <a:p>
            <a:pPr algn="l" rtl="0">
              <a:buFont typeface="Wingdings" pitchFamily="2" charset="2"/>
              <a:buNone/>
            </a:pPr>
            <a:r>
              <a:rPr lang="en-US" sz="2000" dirty="0" smtClean="0">
                <a:latin typeface="Verdana" pitchFamily="34" charset="0"/>
              </a:rPr>
              <a:t>{</a:t>
            </a:r>
          </a:p>
          <a:p>
            <a:pPr algn="l" rtl="0">
              <a:buFont typeface="Wingdings" pitchFamily="2" charset="2"/>
              <a:buNone/>
            </a:pPr>
            <a:r>
              <a:rPr lang="en-US" sz="2000" dirty="0" smtClean="0">
                <a:latin typeface="Verdana" pitchFamily="34" charset="0"/>
              </a:rPr>
              <a:t>     </a:t>
            </a:r>
            <a:r>
              <a:rPr lang="en-US" sz="2000" dirty="0" err="1" smtClean="0">
                <a:latin typeface="Verdana" pitchFamily="34" charset="0"/>
              </a:rPr>
              <a:t>int</a:t>
            </a:r>
            <a:r>
              <a:rPr lang="en-US" sz="2000" dirty="0" smtClean="0">
                <a:latin typeface="Verdana" pitchFamily="34" charset="0"/>
              </a:rPr>
              <a:t>  arr1[SIZE], x=4, arr2[SIZE];</a:t>
            </a:r>
          </a:p>
          <a:p>
            <a:pPr algn="l" rtl="0">
              <a:buFont typeface="Wingdings" pitchFamily="2" charset="2"/>
              <a:buNone/>
            </a:pPr>
            <a:r>
              <a:rPr lang="en-US" sz="2000" dirty="0" smtClean="0">
                <a:latin typeface="Verdana" pitchFamily="34" charset="0"/>
              </a:rPr>
              <a:t>}</a:t>
            </a:r>
          </a:p>
        </p:txBody>
      </p:sp>
      <p:sp>
        <p:nvSpPr>
          <p:cNvPr id="7201" name="Rectangle 65"/>
          <p:cNvSpPr>
            <a:spLocks noChangeArrowheads="1"/>
          </p:cNvSpPr>
          <p:nvPr/>
        </p:nvSpPr>
        <p:spPr bwMode="auto">
          <a:xfrm>
            <a:off x="2895600" y="5029200"/>
            <a:ext cx="5715000" cy="457200"/>
          </a:xfrm>
          <a:prstGeom prst="rect">
            <a:avLst/>
          </a:prstGeom>
          <a:solidFill>
            <a:schemeClr val="accent1"/>
          </a:solidFill>
          <a:ln w="9525">
            <a:solidFill>
              <a:schemeClr val="tx1"/>
            </a:solidFill>
            <a:miter lim="800000"/>
            <a:headEnd/>
            <a:tailEnd/>
          </a:ln>
        </p:spPr>
        <p:txBody>
          <a:bodyPr wrap="none" anchor="ctr"/>
          <a:lstStyle/>
          <a:p>
            <a:pPr algn="ctr"/>
            <a:r>
              <a:rPr lang="he-IL" b="1">
                <a:solidFill>
                  <a:schemeClr val="bg1"/>
                </a:solidFill>
              </a:rPr>
              <a:t>ערכם של איברי המערך הוא זבל, כמו כל משתנה שלא אותחל</a:t>
            </a:r>
            <a:endParaRPr lang="en-US" b="1">
              <a:solidFill>
                <a:schemeClr val="bg1"/>
              </a:solidFill>
            </a:endParaRPr>
          </a:p>
        </p:txBody>
      </p:sp>
      <p:sp>
        <p:nvSpPr>
          <p:cNvPr id="48194" name="Rectangle 66"/>
          <p:cNvSpPr>
            <a:spLocks noChangeArrowheads="1"/>
          </p:cNvSpPr>
          <p:nvPr/>
        </p:nvSpPr>
        <p:spPr bwMode="auto">
          <a:xfrm>
            <a:off x="2915816" y="5733256"/>
            <a:ext cx="3962400" cy="762000"/>
          </a:xfrm>
          <a:prstGeom prst="rect">
            <a:avLst/>
          </a:prstGeom>
          <a:solidFill>
            <a:schemeClr val="accent1"/>
          </a:solidFill>
          <a:ln w="9525">
            <a:solidFill>
              <a:schemeClr val="tx1"/>
            </a:solidFill>
            <a:miter lim="800000"/>
            <a:headEnd/>
            <a:tailEnd/>
          </a:ln>
        </p:spPr>
        <p:txBody>
          <a:bodyPr wrap="none" anchor="ctr"/>
          <a:lstStyle/>
          <a:p>
            <a:pPr algn="ctr" rtl="1"/>
            <a:r>
              <a:rPr lang="he-IL" b="1" dirty="0">
                <a:solidFill>
                  <a:schemeClr val="bg1"/>
                </a:solidFill>
              </a:rPr>
              <a:t>גודל המערך בזיכרון:  </a:t>
            </a:r>
            <a:r>
              <a:rPr lang="en-US" b="1" dirty="0">
                <a:solidFill>
                  <a:schemeClr val="bg1"/>
                </a:solidFill>
              </a:rPr>
              <a:t>SIZE*</a:t>
            </a:r>
            <a:r>
              <a:rPr lang="en-US" b="1" dirty="0" err="1">
                <a:solidFill>
                  <a:schemeClr val="bg1"/>
                </a:solidFill>
              </a:rPr>
              <a:t>sizeof</a:t>
            </a:r>
            <a:r>
              <a:rPr lang="en-US" b="1" dirty="0">
                <a:solidFill>
                  <a:schemeClr val="bg1"/>
                </a:solidFill>
              </a:rPr>
              <a:t>(type)</a:t>
            </a:r>
          </a:p>
          <a:p>
            <a:pPr algn="ctr" rtl="1"/>
            <a:r>
              <a:rPr lang="he-IL" b="1" dirty="0">
                <a:solidFill>
                  <a:schemeClr val="bg1"/>
                </a:solidFill>
              </a:rPr>
              <a:t>ובדוגמא זו: </a:t>
            </a:r>
            <a:r>
              <a:rPr lang="en-US" b="1" dirty="0">
                <a:solidFill>
                  <a:schemeClr val="bg1"/>
                </a:solidFill>
              </a:rPr>
              <a:t>3*</a:t>
            </a:r>
            <a:r>
              <a:rPr lang="en-US" b="1" dirty="0" err="1">
                <a:solidFill>
                  <a:schemeClr val="bg1"/>
                </a:solidFill>
              </a:rPr>
              <a:t>sizeof</a:t>
            </a:r>
            <a:r>
              <a:rPr lang="en-US" b="1" dirty="0">
                <a:solidFill>
                  <a:schemeClr val="bg1"/>
                </a:solidFill>
              </a:rPr>
              <a:t>(</a:t>
            </a:r>
            <a:r>
              <a:rPr lang="en-US" b="1" dirty="0" err="1">
                <a:solidFill>
                  <a:schemeClr val="bg1"/>
                </a:solidFill>
              </a:rPr>
              <a:t>int</a:t>
            </a:r>
            <a:r>
              <a:rPr lang="en-US" b="1" dirty="0">
                <a:solidFill>
                  <a:schemeClr val="bg1"/>
                </a:solidFill>
              </a:rPr>
              <a:t>) = 3*4 = 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92"/>
                                        </p:tgtEl>
                                        <p:attrNameLst>
                                          <p:attrName>style.visibility</p:attrName>
                                        </p:attrNameLst>
                                      </p:cBhvr>
                                      <p:to>
                                        <p:strVal val="visible"/>
                                      </p:to>
                                    </p:set>
                                    <p:animEffect transition="in" filter="box(in)">
                                      <p:cBhvr>
                                        <p:cTn id="7" dur="500"/>
                                        <p:tgtEl>
                                          <p:spTgt spid="481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01"/>
                                        </p:tgtEl>
                                        <p:attrNameLst>
                                          <p:attrName>style.visibility</p:attrName>
                                        </p:attrNameLst>
                                      </p:cBhvr>
                                      <p:to>
                                        <p:strVal val="visible"/>
                                      </p:to>
                                    </p:set>
                                    <p:animEffect transition="in" filter="box(in)">
                                      <p:cBhvr>
                                        <p:cTn id="12" dur="500"/>
                                        <p:tgtEl>
                                          <p:spTgt spid="72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94"/>
                                        </p:tgtEl>
                                        <p:attrNameLst>
                                          <p:attrName>style.visibility</p:attrName>
                                        </p:attrNameLst>
                                      </p:cBhvr>
                                      <p:to>
                                        <p:strVal val="visible"/>
                                      </p:to>
                                    </p:set>
                                    <p:animEffect transition="in" filter="box(in)">
                                      <p:cBhvr>
                                        <p:cTn id="17" dur="500"/>
                                        <p:tgtEl>
                                          <p:spTgt spid="4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1" grpId="0" animBg="1"/>
      <p:bldP spid="481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גודל של מערך</a:t>
            </a:r>
            <a:endParaRPr lang="en-US" dirty="0"/>
          </a:p>
        </p:txBody>
      </p:sp>
      <p:sp>
        <p:nvSpPr>
          <p:cNvPr id="3" name="Content Placeholder 2"/>
          <p:cNvSpPr>
            <a:spLocks noGrp="1"/>
          </p:cNvSpPr>
          <p:nvPr>
            <p:ph sz="quarter" idx="1"/>
          </p:nvPr>
        </p:nvSpPr>
        <p:spPr/>
        <p:txBody>
          <a:bodyPr/>
          <a:lstStyle/>
          <a:p>
            <a:r>
              <a:rPr lang="he-IL" dirty="0" smtClean="0"/>
              <a:t>גודל המערך יוחזק במשתנה נפרד</a:t>
            </a:r>
          </a:p>
          <a:p>
            <a:pPr lvl="1"/>
            <a:r>
              <a:rPr lang="he-IL" dirty="0" smtClean="0"/>
              <a:t>בניגוד לשפת </a:t>
            </a:r>
            <a:r>
              <a:rPr lang="en-US" dirty="0" smtClean="0"/>
              <a:t>JAVA </a:t>
            </a:r>
            <a:r>
              <a:rPr lang="he-IL" dirty="0" smtClean="0"/>
              <a:t> בה המערך "יודע"</a:t>
            </a:r>
            <a:r>
              <a:rPr lang="en-US" dirty="0" smtClean="0"/>
              <a:t> </a:t>
            </a:r>
            <a:r>
              <a:rPr lang="he-IL" dirty="0" smtClean="0"/>
              <a:t>את גודלו</a:t>
            </a:r>
            <a:endParaRPr lang="en-US" dirty="0"/>
          </a:p>
        </p:txBody>
      </p:sp>
      <p:sp>
        <p:nvSpPr>
          <p:cNvPr id="4" name="TextBox 3"/>
          <p:cNvSpPr txBox="1"/>
          <p:nvPr/>
        </p:nvSpPr>
        <p:spPr>
          <a:xfrm>
            <a:off x="395536" y="2204864"/>
            <a:ext cx="7488832" cy="4847481"/>
          </a:xfrm>
          <a:prstGeom prst="rect">
            <a:avLst/>
          </a:prstGeom>
          <a:noFill/>
        </p:spPr>
        <p:txBody>
          <a:bodyPr wrap="square" rtlCol="0">
            <a:spAutoFit/>
          </a:bodyPr>
          <a:lstStyle/>
          <a:p>
            <a:pPr defTabSz="254000">
              <a:lnSpc>
                <a:spcPct val="80000"/>
              </a:lnSpc>
              <a:spcBef>
                <a:spcPts val="600"/>
              </a:spcBef>
            </a:pPr>
            <a:r>
              <a:rPr lang="en-US" noProof="1" smtClean="0">
                <a:latin typeface="Verdana" pitchFamily="34" charset="0"/>
              </a:rPr>
              <a:t>#define SIZE 5</a:t>
            </a:r>
          </a:p>
          <a:p>
            <a:pPr defTabSz="254000">
              <a:lnSpc>
                <a:spcPct val="80000"/>
              </a:lnSpc>
              <a:spcBef>
                <a:spcPts val="600"/>
              </a:spcBef>
            </a:pPr>
            <a:endParaRPr lang="en-US" noProof="1" smtClean="0">
              <a:latin typeface="Verdana" pitchFamily="34" charset="0"/>
            </a:endParaRPr>
          </a:p>
          <a:p>
            <a:pPr defTabSz="254000">
              <a:lnSpc>
                <a:spcPct val="80000"/>
              </a:lnSpc>
              <a:spcBef>
                <a:spcPts val="600"/>
              </a:spcBef>
            </a:pPr>
            <a:r>
              <a:rPr lang="en-US" noProof="1" smtClean="0">
                <a:latin typeface="Verdana" pitchFamily="34" charset="0"/>
              </a:rPr>
              <a:t>void main()</a:t>
            </a:r>
          </a:p>
          <a:p>
            <a:pPr defTabSz="254000">
              <a:lnSpc>
                <a:spcPct val="80000"/>
              </a:lnSpc>
              <a:spcBef>
                <a:spcPts val="600"/>
              </a:spcBef>
            </a:pPr>
            <a:r>
              <a:rPr lang="en-US" noProof="1" smtClean="0">
                <a:latin typeface="Verdana" pitchFamily="34" charset="0"/>
              </a:rPr>
              <a:t>{</a:t>
            </a:r>
          </a:p>
          <a:p>
            <a:pPr defTabSz="254000">
              <a:lnSpc>
                <a:spcPct val="80000"/>
              </a:lnSpc>
              <a:spcBef>
                <a:spcPts val="600"/>
              </a:spcBef>
            </a:pPr>
            <a:r>
              <a:rPr lang="en-US" noProof="1" smtClean="0">
                <a:latin typeface="Verdana" pitchFamily="34" charset="0"/>
              </a:rPr>
              <a:t>	   int arr[SIZE], i;</a:t>
            </a:r>
          </a:p>
          <a:p>
            <a:pPr defTabSz="254000">
              <a:lnSpc>
                <a:spcPct val="80000"/>
              </a:lnSpc>
              <a:spcBef>
                <a:spcPts val="600"/>
              </a:spcBef>
            </a:pPr>
            <a:endParaRPr lang="en-US" noProof="1" smtClean="0">
              <a:latin typeface="Verdana" pitchFamily="34" charset="0"/>
            </a:endParaRPr>
          </a:p>
          <a:p>
            <a:pPr defTabSz="254000">
              <a:lnSpc>
                <a:spcPct val="80000"/>
              </a:lnSpc>
              <a:spcBef>
                <a:spcPts val="600"/>
              </a:spcBef>
            </a:pPr>
            <a:r>
              <a:rPr lang="en-US" noProof="1" smtClean="0">
                <a:latin typeface="Verdana" pitchFamily="34" charset="0"/>
              </a:rPr>
              <a:t>	   printf("Please enter %d numbers: ", SIZE);</a:t>
            </a:r>
          </a:p>
          <a:p>
            <a:pPr defTabSz="254000">
              <a:lnSpc>
                <a:spcPct val="80000"/>
              </a:lnSpc>
              <a:spcBef>
                <a:spcPts val="600"/>
              </a:spcBef>
            </a:pPr>
            <a:r>
              <a:rPr lang="en-US" noProof="1" smtClean="0">
                <a:latin typeface="Verdana" pitchFamily="34" charset="0"/>
              </a:rPr>
              <a:t>	   for (i=0 ; i &lt; SIZE ; i++)</a:t>
            </a:r>
          </a:p>
          <a:p>
            <a:pPr defTabSz="254000">
              <a:lnSpc>
                <a:spcPct val="80000"/>
              </a:lnSpc>
              <a:spcBef>
                <a:spcPts val="600"/>
              </a:spcBef>
            </a:pPr>
            <a:r>
              <a:rPr lang="en-US" noProof="1" smtClean="0">
                <a:latin typeface="Verdana" pitchFamily="34" charset="0"/>
              </a:rPr>
              <a:t>		   scanf("%d", &amp;arr[i]);</a:t>
            </a:r>
          </a:p>
          <a:p>
            <a:pPr defTabSz="254000">
              <a:lnSpc>
                <a:spcPct val="80000"/>
              </a:lnSpc>
              <a:spcBef>
                <a:spcPts val="600"/>
              </a:spcBef>
            </a:pPr>
            <a:endParaRPr lang="en-US" noProof="1" smtClean="0">
              <a:latin typeface="Verdana" pitchFamily="34" charset="0"/>
            </a:endParaRPr>
          </a:p>
          <a:p>
            <a:pPr defTabSz="254000">
              <a:lnSpc>
                <a:spcPct val="80000"/>
              </a:lnSpc>
              <a:spcBef>
                <a:spcPts val="600"/>
              </a:spcBef>
            </a:pPr>
            <a:r>
              <a:rPr lang="en-US" noProof="1" smtClean="0">
                <a:latin typeface="Verdana" pitchFamily="34" charset="0"/>
              </a:rPr>
              <a:t>	   printf("The numbers are: ");</a:t>
            </a:r>
          </a:p>
          <a:p>
            <a:pPr defTabSz="254000">
              <a:lnSpc>
                <a:spcPct val="80000"/>
              </a:lnSpc>
              <a:spcBef>
                <a:spcPts val="600"/>
              </a:spcBef>
            </a:pPr>
            <a:r>
              <a:rPr lang="en-US" noProof="1" smtClean="0">
                <a:latin typeface="Verdana" pitchFamily="34" charset="0"/>
              </a:rPr>
              <a:t>	   for (i=0 ; i &lt; SIZE ; i++)</a:t>
            </a:r>
          </a:p>
          <a:p>
            <a:pPr defTabSz="254000">
              <a:lnSpc>
                <a:spcPct val="80000"/>
              </a:lnSpc>
              <a:spcBef>
                <a:spcPts val="600"/>
              </a:spcBef>
            </a:pPr>
            <a:r>
              <a:rPr lang="en-US" noProof="1" smtClean="0">
                <a:latin typeface="Verdana" pitchFamily="34" charset="0"/>
              </a:rPr>
              <a:t>		   printf("%d ", arr[i]);</a:t>
            </a:r>
            <a:endParaRPr lang="en-US" dirty="0" smtClean="0">
              <a:latin typeface="Verdana" pitchFamily="34" charset="0"/>
            </a:endParaRPr>
          </a:p>
          <a:p>
            <a:pPr defTabSz="254000">
              <a:lnSpc>
                <a:spcPct val="80000"/>
              </a:lnSpc>
              <a:spcBef>
                <a:spcPts val="600"/>
              </a:spcBef>
            </a:pPr>
            <a:r>
              <a:rPr lang="en-US" dirty="0" smtClean="0">
                <a:latin typeface="Verdana" pitchFamily="34" charset="0"/>
              </a:rPr>
              <a:t>	   </a:t>
            </a:r>
            <a:r>
              <a:rPr lang="en-US" noProof="1" smtClean="0">
                <a:latin typeface="Verdana" pitchFamily="34" charset="0"/>
              </a:rPr>
              <a:t>printf("\n");</a:t>
            </a:r>
          </a:p>
          <a:p>
            <a:pPr defTabSz="254000">
              <a:lnSpc>
                <a:spcPct val="80000"/>
              </a:lnSpc>
              <a:spcBef>
                <a:spcPts val="600"/>
              </a:spcBef>
            </a:pPr>
            <a:r>
              <a:rPr lang="en-US" noProof="1" smtClean="0">
                <a:latin typeface="Verdana" pitchFamily="34" charset="0"/>
              </a:rPr>
              <a:t>}</a:t>
            </a:r>
          </a:p>
          <a:p>
            <a:pPr defTabSz="254000">
              <a:spcBef>
                <a:spcPts val="600"/>
              </a:spcBef>
            </a:pPr>
            <a:endParaRPr lang="en-US"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ox(in)">
                                      <p:cBhvr>
                                        <p:cTn id="10" dur="500"/>
                                        <p:tgtEl>
                                          <p:spTgt spid="4">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ox(in)">
                                      <p:cBhvr>
                                        <p:cTn id="13" dur="500"/>
                                        <p:tgtEl>
                                          <p:spTgt spid="4">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
                                            <p:txEl>
                                              <p:pRg st="14" end="14"/>
                                            </p:txEl>
                                          </p:spTgt>
                                        </p:tgtEl>
                                        <p:attrNameLst>
                                          <p:attrName>style.visibility</p:attrName>
                                        </p:attrNameLst>
                                      </p:cBhvr>
                                      <p:to>
                                        <p:strVal val="visible"/>
                                      </p:to>
                                    </p:set>
                                    <p:animEffect transition="in" filter="box(in)">
                                      <p:cBhvr>
                                        <p:cTn id="16" dur="500"/>
                                        <p:tgtEl>
                                          <p:spTgt spid="4">
                                            <p:txEl>
                                              <p:pRg st="14" end="1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ox(in)">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ox(in)">
                                      <p:cBhvr>
                                        <p:cTn id="26" dur="500"/>
                                        <p:tgtEl>
                                          <p:spTgt spid="4">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box(in)">
                                      <p:cBhvr>
                                        <p:cTn id="29" dur="500"/>
                                        <p:tgtEl>
                                          <p:spTgt spid="4">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ox(i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ox(in)">
                                      <p:cBhvr>
                                        <p:cTn id="37" dur="500"/>
                                        <p:tgtEl>
                                          <p:spTgt spid="4">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ox(in)">
                                      <p:cBhvr>
                                        <p:cTn id="40" dur="500"/>
                                        <p:tgtEl>
                                          <p:spTgt spid="4">
                                            <p:txEl>
                                              <p:pRg st="11" end="1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ox(in)">
                                      <p:cBhvr>
                                        <p:cTn id="43" dur="500"/>
                                        <p:tgtEl>
                                          <p:spTgt spid="4">
                                            <p:txEl>
                                              <p:pRg st="12" end="12"/>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box(in)">
                                      <p:cBhvr>
                                        <p:cTn id="4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r"/>
            <a:r>
              <a:rPr lang="he-IL" smtClean="0"/>
              <a:t>אתחול מערך</a:t>
            </a:r>
            <a:endParaRPr lang="en-US" smtClean="0"/>
          </a:p>
        </p:txBody>
      </p:sp>
      <p:sp>
        <p:nvSpPr>
          <p:cNvPr id="58371" name="Rectangle 3"/>
          <p:cNvSpPr>
            <a:spLocks noGrp="1" noChangeArrowheads="1"/>
          </p:cNvSpPr>
          <p:nvPr>
            <p:ph sz="quarter" idx="1"/>
          </p:nvPr>
        </p:nvSpPr>
        <p:spPr/>
        <p:txBody>
          <a:bodyPr/>
          <a:lstStyle/>
          <a:p>
            <a:pPr>
              <a:lnSpc>
                <a:spcPct val="80000"/>
              </a:lnSpc>
            </a:pPr>
            <a:r>
              <a:rPr lang="he-IL" dirty="0" smtClean="0"/>
              <a:t>כאשר מגדירים מערך ערכי איבריו הוא זבל</a:t>
            </a:r>
          </a:p>
          <a:p>
            <a:pPr>
              <a:lnSpc>
                <a:spcPct val="80000"/>
              </a:lnSpc>
            </a:pPr>
            <a:r>
              <a:rPr lang="he-IL" dirty="0" smtClean="0"/>
              <a:t>ניתן לאתחל את איברי המערך באחת מהדרכים הבאות:</a:t>
            </a:r>
          </a:p>
          <a:p>
            <a:pPr algn="l" rtl="0">
              <a:lnSpc>
                <a:spcPct val="80000"/>
              </a:lnSpc>
              <a:buFont typeface="Wingdings" pitchFamily="2" charset="2"/>
              <a:buNone/>
            </a:pPr>
            <a:endParaRPr lang="en-US" dirty="0" smtClean="0"/>
          </a:p>
          <a:p>
            <a:pPr algn="l" rtl="0">
              <a:lnSpc>
                <a:spcPct val="80000"/>
              </a:lnSpc>
              <a:buFont typeface="Wingdings" pitchFamily="2" charset="2"/>
              <a:buNone/>
            </a:pPr>
            <a:r>
              <a:rPr lang="en-US" sz="2000" dirty="0" err="1" smtClean="0"/>
              <a:t>int</a:t>
            </a:r>
            <a:r>
              <a:rPr lang="en-US" sz="2000" dirty="0" smtClean="0"/>
              <a:t> arr1[3] = {5, 3, 1}; </a:t>
            </a:r>
            <a:endParaRPr lang="en-US" sz="2000" dirty="0" smtClean="0">
              <a:solidFill>
                <a:srgbClr val="008000"/>
              </a:solidFill>
            </a:endParaRPr>
          </a:p>
          <a:p>
            <a:pPr algn="l" rtl="0">
              <a:lnSpc>
                <a:spcPct val="80000"/>
              </a:lnSpc>
              <a:buFont typeface="Wingdings" pitchFamily="2" charset="2"/>
              <a:buNone/>
            </a:pPr>
            <a:endParaRPr lang="en-US" sz="2000" dirty="0" smtClean="0">
              <a:solidFill>
                <a:srgbClr val="008000"/>
              </a:solidFill>
            </a:endParaRPr>
          </a:p>
          <a:p>
            <a:pPr algn="l" rtl="0">
              <a:lnSpc>
                <a:spcPct val="80000"/>
              </a:lnSpc>
              <a:buFont typeface="Wingdings" pitchFamily="2" charset="2"/>
              <a:buNone/>
            </a:pPr>
            <a:r>
              <a:rPr lang="en-US" sz="2000" dirty="0" err="1" smtClean="0"/>
              <a:t>int</a:t>
            </a:r>
            <a:r>
              <a:rPr lang="en-US" sz="2000" dirty="0" smtClean="0"/>
              <a:t> arr2[]   = {5, 3, 1}; </a:t>
            </a:r>
            <a:endParaRPr lang="en-US" sz="2000" dirty="0" smtClean="0">
              <a:solidFill>
                <a:srgbClr val="008000"/>
              </a:solidFill>
            </a:endParaRPr>
          </a:p>
          <a:p>
            <a:pPr algn="l" rtl="0">
              <a:lnSpc>
                <a:spcPct val="80000"/>
              </a:lnSpc>
              <a:buFont typeface="Wingdings" pitchFamily="2" charset="2"/>
              <a:buNone/>
            </a:pPr>
            <a:endParaRPr lang="en-US" sz="2000" dirty="0" smtClean="0">
              <a:solidFill>
                <a:srgbClr val="008000"/>
              </a:solidFill>
            </a:endParaRPr>
          </a:p>
          <a:p>
            <a:pPr algn="l" rtl="0">
              <a:lnSpc>
                <a:spcPct val="80000"/>
              </a:lnSpc>
              <a:buFont typeface="Wingdings" pitchFamily="2" charset="2"/>
              <a:buNone/>
            </a:pPr>
            <a:r>
              <a:rPr lang="en-US" sz="2000" dirty="0" err="1" smtClean="0"/>
              <a:t>int</a:t>
            </a:r>
            <a:r>
              <a:rPr lang="en-US" sz="2000" dirty="0" smtClean="0"/>
              <a:t> arr3[3] = {5}; </a:t>
            </a:r>
            <a:endParaRPr lang="en-US" sz="2000" dirty="0" smtClean="0">
              <a:solidFill>
                <a:srgbClr val="008000"/>
              </a:solidFill>
            </a:endParaRPr>
          </a:p>
          <a:p>
            <a:pPr algn="l" rtl="0">
              <a:lnSpc>
                <a:spcPct val="80000"/>
              </a:lnSpc>
              <a:buFont typeface="Wingdings" pitchFamily="2" charset="2"/>
              <a:buNone/>
            </a:pPr>
            <a:endParaRPr lang="en-US" sz="2000" dirty="0" smtClean="0">
              <a:solidFill>
                <a:srgbClr val="008000"/>
              </a:solidFill>
            </a:endParaRPr>
          </a:p>
          <a:p>
            <a:pPr algn="l" rtl="0">
              <a:lnSpc>
                <a:spcPct val="80000"/>
              </a:lnSpc>
              <a:buFont typeface="Wingdings" pitchFamily="2" charset="2"/>
              <a:buNone/>
            </a:pPr>
            <a:r>
              <a:rPr lang="en-US" sz="2000" dirty="0" err="1" smtClean="0"/>
              <a:t>int</a:t>
            </a:r>
            <a:r>
              <a:rPr lang="en-US" sz="2000" dirty="0" smtClean="0"/>
              <a:t> arr4[3] = {0};</a:t>
            </a:r>
            <a:r>
              <a:rPr lang="he-IL" sz="2000" dirty="0" smtClean="0"/>
              <a:t> </a:t>
            </a:r>
            <a:endParaRPr lang="en-US" sz="2000" dirty="0" smtClean="0">
              <a:solidFill>
                <a:srgbClr val="008000"/>
              </a:solidFill>
            </a:endParaRPr>
          </a:p>
          <a:p>
            <a:pPr>
              <a:lnSpc>
                <a:spcPct val="80000"/>
              </a:lnSpc>
              <a:buFont typeface="Wingdings" pitchFamily="2" charset="2"/>
              <a:buNone/>
            </a:pPr>
            <a:endParaRPr lang="he-IL" sz="2000" dirty="0" smtClean="0">
              <a:solidFill>
                <a:srgbClr val="008000"/>
              </a:solidFill>
            </a:endParaRPr>
          </a:p>
          <a:p>
            <a:pPr>
              <a:lnSpc>
                <a:spcPct val="80000"/>
              </a:lnSpc>
            </a:pPr>
            <a:r>
              <a:rPr lang="he-IL" dirty="0" smtClean="0"/>
              <a:t>נשים לב כי רק בעת האיתחול ניתן לתת ערך לכמה איברים יחד! כל נתינת ערך בהמשך הינה השמה, ולא איתחול, ולכן יבוצע על כל איבר בנפרד</a:t>
            </a:r>
            <a:endParaRPr lang="en-US" dirty="0" smtClean="0"/>
          </a:p>
        </p:txBody>
      </p:sp>
      <p:sp>
        <p:nvSpPr>
          <p:cNvPr id="5" name="TextBox 4"/>
          <p:cNvSpPr txBox="1"/>
          <p:nvPr/>
        </p:nvSpPr>
        <p:spPr>
          <a:xfrm>
            <a:off x="3208040" y="2420888"/>
            <a:ext cx="4953000" cy="369888"/>
          </a:xfrm>
          <a:prstGeom prst="rect">
            <a:avLst/>
          </a:prstGeom>
          <a:noFill/>
        </p:spPr>
        <p:txBody>
          <a:bodyPr>
            <a:spAutoFit/>
          </a:bodyPr>
          <a:lstStyle/>
          <a:p>
            <a:pPr>
              <a:defRPr/>
            </a:pPr>
            <a:r>
              <a:rPr lang="en-US" dirty="0">
                <a:solidFill>
                  <a:srgbClr val="008000"/>
                </a:solidFill>
                <a:latin typeface="+mn-lt"/>
              </a:rPr>
              <a:t>//arr1[0]=5, arr1[1]=3, arr1[2]=1</a:t>
            </a:r>
            <a:endParaRPr lang="en-US" dirty="0">
              <a:latin typeface="+mn-lt"/>
            </a:endParaRPr>
          </a:p>
        </p:txBody>
      </p:sp>
      <p:sp>
        <p:nvSpPr>
          <p:cNvPr id="6" name="TextBox 5"/>
          <p:cNvSpPr txBox="1"/>
          <p:nvPr/>
        </p:nvSpPr>
        <p:spPr>
          <a:xfrm>
            <a:off x="3131840" y="2993976"/>
            <a:ext cx="4953000" cy="646112"/>
          </a:xfrm>
          <a:prstGeom prst="rect">
            <a:avLst/>
          </a:prstGeom>
          <a:noFill/>
        </p:spPr>
        <p:txBody>
          <a:bodyPr>
            <a:spAutoFit/>
          </a:bodyPr>
          <a:lstStyle/>
          <a:p>
            <a:pPr>
              <a:defRPr/>
            </a:pPr>
            <a:r>
              <a:rPr lang="en-US" dirty="0">
                <a:solidFill>
                  <a:srgbClr val="008000"/>
                </a:solidFill>
                <a:latin typeface="+mn-lt"/>
              </a:rPr>
              <a:t>//arr2[0]=5, arr2[1]=3, arr2[2]=1                                      	</a:t>
            </a:r>
            <a:r>
              <a:rPr lang="en-US" dirty="0">
                <a:solidFill>
                  <a:srgbClr val="FF0000"/>
                </a:solidFill>
                <a:latin typeface="+mn-lt"/>
              </a:rPr>
              <a:t>and the size of the array is 3!</a:t>
            </a:r>
          </a:p>
        </p:txBody>
      </p:sp>
      <p:sp>
        <p:nvSpPr>
          <p:cNvPr id="7" name="TextBox 6"/>
          <p:cNvSpPr txBox="1"/>
          <p:nvPr/>
        </p:nvSpPr>
        <p:spPr>
          <a:xfrm>
            <a:off x="3131840" y="3645024"/>
            <a:ext cx="4953000" cy="369887"/>
          </a:xfrm>
          <a:prstGeom prst="rect">
            <a:avLst/>
          </a:prstGeom>
          <a:noFill/>
        </p:spPr>
        <p:txBody>
          <a:bodyPr>
            <a:spAutoFit/>
          </a:bodyPr>
          <a:lstStyle/>
          <a:p>
            <a:pPr>
              <a:defRPr/>
            </a:pPr>
            <a:r>
              <a:rPr lang="en-US" dirty="0">
                <a:solidFill>
                  <a:srgbClr val="008000"/>
                </a:solidFill>
                <a:latin typeface="+mn-lt"/>
              </a:rPr>
              <a:t>//arr3[0]=5, arr3[1]=0, arr3[2]=0</a:t>
            </a:r>
            <a:endParaRPr lang="en-US" dirty="0">
              <a:latin typeface="+mn-lt"/>
            </a:endParaRPr>
          </a:p>
        </p:txBody>
      </p:sp>
      <p:sp>
        <p:nvSpPr>
          <p:cNvPr id="8" name="TextBox 7"/>
          <p:cNvSpPr txBox="1"/>
          <p:nvPr/>
        </p:nvSpPr>
        <p:spPr>
          <a:xfrm>
            <a:off x="3131840" y="4283249"/>
            <a:ext cx="4953000" cy="369887"/>
          </a:xfrm>
          <a:prstGeom prst="rect">
            <a:avLst/>
          </a:prstGeom>
          <a:noFill/>
        </p:spPr>
        <p:txBody>
          <a:bodyPr>
            <a:spAutoFit/>
          </a:bodyPr>
          <a:lstStyle/>
          <a:p>
            <a:pPr>
              <a:defRPr/>
            </a:pPr>
            <a:r>
              <a:rPr lang="en-US" dirty="0">
                <a:solidFill>
                  <a:srgbClr val="008000"/>
                </a:solidFill>
                <a:latin typeface="+mn-lt"/>
              </a:rPr>
              <a:t>//arr4[0]=0, arr4[1]=0, arr4[2]=0</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box(in)">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box(in)">
                                      <p:cBhvr>
                                        <p:cTn id="12" dur="500"/>
                                        <p:tgtEl>
                                          <p:spTgt spid="583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8371">
                                            <p:txEl>
                                              <p:pRg st="5" end="5"/>
                                            </p:txEl>
                                          </p:spTgt>
                                        </p:tgtEl>
                                        <p:attrNameLst>
                                          <p:attrName>style.visibility</p:attrName>
                                        </p:attrNameLst>
                                      </p:cBhvr>
                                      <p:to>
                                        <p:strVal val="visible"/>
                                      </p:to>
                                    </p:set>
                                    <p:animEffect transition="in" filter="box(in)">
                                      <p:cBhvr>
                                        <p:cTn id="22" dur="500"/>
                                        <p:tgtEl>
                                          <p:spTgt spid="583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8371">
                                            <p:txEl>
                                              <p:pRg st="7" end="7"/>
                                            </p:txEl>
                                          </p:spTgt>
                                        </p:tgtEl>
                                        <p:attrNameLst>
                                          <p:attrName>style.visibility</p:attrName>
                                        </p:attrNameLst>
                                      </p:cBhvr>
                                      <p:to>
                                        <p:strVal val="visible"/>
                                      </p:to>
                                    </p:set>
                                    <p:animEffect transition="in" filter="box(in)">
                                      <p:cBhvr>
                                        <p:cTn id="32" dur="500"/>
                                        <p:tgtEl>
                                          <p:spTgt spid="583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8371">
                                            <p:txEl>
                                              <p:pRg st="9" end="9"/>
                                            </p:txEl>
                                          </p:spTgt>
                                        </p:tgtEl>
                                        <p:attrNameLst>
                                          <p:attrName>style.visibility</p:attrName>
                                        </p:attrNameLst>
                                      </p:cBhvr>
                                      <p:to>
                                        <p:strVal val="visible"/>
                                      </p:to>
                                    </p:set>
                                    <p:animEffect transition="in" filter="box(in)">
                                      <p:cBhvr>
                                        <p:cTn id="42" dur="500"/>
                                        <p:tgtEl>
                                          <p:spTgt spid="5837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i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8371">
                                            <p:txEl>
                                              <p:pRg st="11" end="11"/>
                                            </p:txEl>
                                          </p:spTgt>
                                        </p:tgtEl>
                                        <p:attrNameLst>
                                          <p:attrName>style.visibility</p:attrName>
                                        </p:attrNameLst>
                                      </p:cBhvr>
                                      <p:to>
                                        <p:strVal val="visible"/>
                                      </p:to>
                                    </p:set>
                                    <p:animEffect transition="in" filter="box(in)">
                                      <p:cBhvr>
                                        <p:cTn id="52" dur="500"/>
                                        <p:tgtEl>
                                          <p:spTgt spid="58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r"/>
            <a:r>
              <a:rPr lang="he-IL" smtClean="0"/>
              <a:t>אתחול מערך: הגדרת הגודל והערכים</a:t>
            </a:r>
            <a:endParaRPr lang="en-US" smtClean="0"/>
          </a:p>
        </p:txBody>
      </p:sp>
      <p:graphicFrame>
        <p:nvGraphicFramePr>
          <p:cNvPr id="17443" name="Group 35"/>
          <p:cNvGraphicFramePr>
            <a:graphicFrameLocks noGrp="1"/>
          </p:cNvGraphicFramePr>
          <p:nvPr>
            <p:ph sz="quarter" idx="1"/>
          </p:nvPr>
        </p:nvGraphicFramePr>
        <p:xfrm>
          <a:off x="539552" y="3933056"/>
          <a:ext cx="3076234" cy="2678113"/>
        </p:xfrm>
        <a:graphic>
          <a:graphicData uri="http://schemas.openxmlformats.org/drawingml/2006/table">
            <a:tbl>
              <a:tblPr/>
              <a:tblGrid>
                <a:gridCol w="1567278"/>
                <a:gridCol w="806865"/>
                <a:gridCol w="702091"/>
              </a:tblGrid>
              <a:tr h="454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numbers</a:t>
                      </a:r>
                    </a:p>
                  </a:txBody>
                  <a:tcPr marL="189914" marR="189914"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5</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3</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1004</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1</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charset="0"/>
                        </a:rPr>
                        <a:t>char[]: letters</a:t>
                      </a: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cs typeface="Arial" charset="0"/>
                        </a:rPr>
                        <a:t>‘m’</a:t>
                      </a: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1012</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cs typeface="Arial" charset="0"/>
                        </a:rPr>
                        <a:t>‘A’</a:t>
                      </a: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1013</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cs typeface="Arial" charset="0"/>
                        </a:rPr>
                        <a:t>‘k’</a:t>
                      </a: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1014</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3" name="Rectangle 3"/>
          <p:cNvSpPr>
            <a:spLocks noGrp="1" noChangeArrowheads="1"/>
          </p:cNvSpPr>
          <p:nvPr>
            <p:ph type="body" sz="half" idx="4294967295"/>
          </p:nvPr>
        </p:nvSpPr>
        <p:spPr>
          <a:xfrm>
            <a:off x="442664" y="1600200"/>
            <a:ext cx="8305800" cy="4530725"/>
          </a:xfrm>
        </p:spPr>
        <p:txBody>
          <a:bodyPr/>
          <a:lstStyle/>
          <a:p>
            <a:endParaRPr lang="he-IL" dirty="0" smtClean="0"/>
          </a:p>
          <a:p>
            <a:r>
              <a:rPr lang="he-IL" sz="3200" dirty="0" smtClean="0"/>
              <a:t>עבור המערכים הבאים:</a:t>
            </a:r>
            <a:endParaRPr lang="en-US" sz="3200" dirty="0" smtClean="0"/>
          </a:p>
          <a:p>
            <a:pPr algn="l" rtl="0">
              <a:buFont typeface="Wingdings" pitchFamily="2" charset="2"/>
              <a:buNone/>
            </a:pPr>
            <a:r>
              <a:rPr lang="en-US" sz="2400" dirty="0" err="1" smtClean="0"/>
              <a:t>int</a:t>
            </a:r>
            <a:r>
              <a:rPr lang="en-US" sz="2400" dirty="0" smtClean="0"/>
              <a:t>    numbers[3]   = {5, 3, 1}; </a:t>
            </a:r>
          </a:p>
          <a:p>
            <a:pPr algn="l" rtl="0">
              <a:buFont typeface="Wingdings" pitchFamily="2" charset="2"/>
              <a:buNone/>
            </a:pPr>
            <a:r>
              <a:rPr lang="en-US" sz="2400" dirty="0" smtClean="0"/>
              <a:t>char letters[3] = {‘m’, ‘A’, ‘k’};</a:t>
            </a:r>
            <a:endParaRPr lang="he-IL" sz="2400" dirty="0" smtClean="0"/>
          </a:p>
          <a:p>
            <a:r>
              <a:rPr lang="he-IL" sz="3200" dirty="0" smtClean="0"/>
              <a:t>הזכרון יראה כך:</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Effect transition="in" filter="box(in)">
                                      <p:cBhvr>
                                        <p:cTn id="7" dur="500"/>
                                        <p:tgtEl>
                                          <p:spTgt spid="1536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43"/>
                                        </p:tgtEl>
                                        <p:attrNameLst>
                                          <p:attrName>style.visibility</p:attrName>
                                        </p:attrNameLst>
                                      </p:cBhvr>
                                      <p:to>
                                        <p:strVal val="visible"/>
                                      </p:to>
                                    </p:set>
                                    <p:animEffect transition="in" filter="box(in)">
                                      <p:cBhvr>
                                        <p:cTn id="10"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4294967295"/>
          </p:nvPr>
        </p:nvSpPr>
        <p:spPr>
          <a:xfrm>
            <a:off x="467544" y="1600200"/>
            <a:ext cx="8305800" cy="4530725"/>
          </a:xfrm>
        </p:spPr>
        <p:txBody>
          <a:bodyPr>
            <a:normAutofit lnSpcReduction="10000"/>
          </a:bodyPr>
          <a:lstStyle/>
          <a:p>
            <a:pPr>
              <a:lnSpc>
                <a:spcPct val="90000"/>
              </a:lnSpc>
            </a:pPr>
            <a:endParaRPr lang="he-IL" dirty="0" smtClean="0"/>
          </a:p>
          <a:p>
            <a:pPr>
              <a:lnSpc>
                <a:spcPct val="90000"/>
              </a:lnSpc>
            </a:pPr>
            <a:r>
              <a:rPr lang="he-IL" dirty="0" smtClean="0"/>
              <a:t>עבור המערך הבא:</a:t>
            </a:r>
            <a:endParaRPr lang="en-US" dirty="0" smtClean="0"/>
          </a:p>
          <a:p>
            <a:pPr algn="l" rtl="0">
              <a:lnSpc>
                <a:spcPct val="90000"/>
              </a:lnSpc>
              <a:buFont typeface="Wingdings" pitchFamily="2" charset="2"/>
              <a:buNone/>
            </a:pPr>
            <a:r>
              <a:rPr lang="en-US" sz="2400" dirty="0" smtClean="0"/>
              <a:t>double numbers[] = {5, 3.2, 1.1}; </a:t>
            </a:r>
            <a:endParaRPr lang="he-IL" sz="2400" dirty="0" smtClean="0"/>
          </a:p>
          <a:p>
            <a:pPr>
              <a:lnSpc>
                <a:spcPct val="90000"/>
              </a:lnSpc>
            </a:pPr>
            <a:r>
              <a:rPr lang="he-IL" dirty="0" smtClean="0"/>
              <a:t>הזכרון יראה כך:</a:t>
            </a:r>
            <a:endParaRPr lang="en-US" dirty="0" smtClean="0"/>
          </a:p>
          <a:p>
            <a:pPr algn="l" rtl="0">
              <a:lnSpc>
                <a:spcPct val="90000"/>
              </a:lnSpc>
              <a:buFont typeface="Wingdings" pitchFamily="2" charset="2"/>
              <a:buNone/>
            </a:pPr>
            <a:endParaRPr lang="en-US" sz="2400" dirty="0" smtClean="0"/>
          </a:p>
          <a:p>
            <a:pPr algn="l" rtl="0">
              <a:lnSpc>
                <a:spcPct val="90000"/>
              </a:lnSpc>
              <a:buFont typeface="Wingdings" pitchFamily="2" charset="2"/>
              <a:buNone/>
            </a:pPr>
            <a:endParaRPr lang="en-US" sz="2400" dirty="0" smtClean="0"/>
          </a:p>
          <a:p>
            <a:pPr algn="l" rtl="0">
              <a:lnSpc>
                <a:spcPct val="90000"/>
              </a:lnSpc>
              <a:buFont typeface="Wingdings" pitchFamily="2" charset="2"/>
              <a:buNone/>
            </a:pPr>
            <a:endParaRPr lang="en-US" sz="2400" dirty="0" smtClean="0"/>
          </a:p>
          <a:p>
            <a:pPr algn="l" rtl="0">
              <a:lnSpc>
                <a:spcPct val="90000"/>
              </a:lnSpc>
              <a:buFont typeface="Wingdings" pitchFamily="2" charset="2"/>
              <a:buNone/>
            </a:pPr>
            <a:endParaRPr lang="en-US" sz="2400" dirty="0" smtClean="0"/>
          </a:p>
          <a:p>
            <a:pPr algn="l" rtl="0">
              <a:lnSpc>
                <a:spcPct val="90000"/>
              </a:lnSpc>
              <a:buFont typeface="Wingdings" pitchFamily="2" charset="2"/>
              <a:buNone/>
            </a:pPr>
            <a:endParaRPr lang="en-US" sz="2400" dirty="0" smtClean="0"/>
          </a:p>
          <a:p>
            <a:pPr>
              <a:lnSpc>
                <a:spcPct val="90000"/>
              </a:lnSpc>
            </a:pPr>
            <a:r>
              <a:rPr lang="he-IL" dirty="0" smtClean="0"/>
              <a:t>נשים לב שאין צורך בהגדרת גודל המערך, הקומפיילר יודע זאת לבד לפי כמות הערכים שאותחלו</a:t>
            </a:r>
            <a:endParaRPr lang="en-US" dirty="0" smtClean="0"/>
          </a:p>
        </p:txBody>
      </p:sp>
      <p:sp>
        <p:nvSpPr>
          <p:cNvPr id="16386" name="Rectangle 2"/>
          <p:cNvSpPr>
            <a:spLocks noGrp="1" noChangeArrowheads="1"/>
          </p:cNvSpPr>
          <p:nvPr>
            <p:ph type="title"/>
          </p:nvPr>
        </p:nvSpPr>
        <p:spPr/>
        <p:txBody>
          <a:bodyPr/>
          <a:lstStyle/>
          <a:p>
            <a:pPr algn="r"/>
            <a:r>
              <a:rPr lang="he-IL" smtClean="0"/>
              <a:t>אתחול מערך: הגדרת הערכים בלבד</a:t>
            </a:r>
            <a:endParaRPr lang="en-US" smtClean="0"/>
          </a:p>
        </p:txBody>
      </p:sp>
      <p:graphicFrame>
        <p:nvGraphicFramePr>
          <p:cNvPr id="61444" name="Group 4"/>
          <p:cNvGraphicFramePr>
            <a:graphicFrameLocks noGrp="1"/>
          </p:cNvGraphicFramePr>
          <p:nvPr>
            <p:ph sz="quarter" idx="1"/>
          </p:nvPr>
        </p:nvGraphicFramePr>
        <p:xfrm>
          <a:off x="611560" y="3212976"/>
          <a:ext cx="3360398" cy="1344613"/>
        </p:xfrm>
        <a:graphic>
          <a:graphicData uri="http://schemas.openxmlformats.org/drawingml/2006/table">
            <a:tbl>
              <a:tblPr/>
              <a:tblGrid>
                <a:gridCol w="1880016"/>
                <a:gridCol w="778291"/>
                <a:gridCol w="702091"/>
              </a:tblGrid>
              <a:tr h="454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charset="0"/>
                        </a:rPr>
                        <a:t>double[]: numbers</a:t>
                      </a:r>
                    </a:p>
                  </a:txBody>
                  <a:tcPr marL="189914" marR="189914"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5.0</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3.2</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1.1</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1016</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Effect transition="in" filter="box(in)">
                                      <p:cBhvr>
                                        <p:cTn id="7" dur="500"/>
                                        <p:tgtEl>
                                          <p:spTgt spid="1638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44"/>
                                        </p:tgtEl>
                                        <p:attrNameLst>
                                          <p:attrName>style.visibility</p:attrName>
                                        </p:attrNameLst>
                                      </p:cBhvr>
                                      <p:to>
                                        <p:strVal val="visible"/>
                                      </p:to>
                                    </p:set>
                                    <p:animEffect transition="in" filter="box(in)">
                                      <p:cBhvr>
                                        <p:cTn id="10" dur="500"/>
                                        <p:tgtEl>
                                          <p:spTgt spid="6144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387">
                                            <p:txEl>
                                              <p:pRg st="9" end="9"/>
                                            </p:txEl>
                                          </p:spTgt>
                                        </p:tgtEl>
                                        <p:attrNameLst>
                                          <p:attrName>style.visibility</p:attrName>
                                        </p:attrNameLst>
                                      </p:cBhvr>
                                      <p:to>
                                        <p:strVal val="visible"/>
                                      </p:to>
                                    </p:set>
                                    <p:animEffect transition="in" filter="box(in)">
                                      <p:cBhvr>
                                        <p:cTn id="15"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r"/>
            <a:r>
              <a:rPr lang="he-IL" sz="4000" smtClean="0"/>
              <a:t>אתחול מערך: </a:t>
            </a:r>
            <a:r>
              <a:rPr lang="he-IL" sz="3600" smtClean="0"/>
              <a:t>הגדרת גודל וחלק מהערכים</a:t>
            </a:r>
            <a:endParaRPr lang="en-US" sz="3600" smtClean="0"/>
          </a:p>
        </p:txBody>
      </p:sp>
      <p:graphicFrame>
        <p:nvGraphicFramePr>
          <p:cNvPr id="62468" name="Group 4"/>
          <p:cNvGraphicFramePr>
            <a:graphicFrameLocks noGrp="1"/>
          </p:cNvGraphicFramePr>
          <p:nvPr>
            <p:ph sz="quarter" idx="1"/>
          </p:nvPr>
        </p:nvGraphicFramePr>
        <p:xfrm>
          <a:off x="539552" y="3356992"/>
          <a:ext cx="2857160" cy="1344613"/>
        </p:xfrm>
        <a:graphic>
          <a:graphicData uri="http://schemas.openxmlformats.org/drawingml/2006/table">
            <a:tbl>
              <a:tblPr/>
              <a:tblGrid>
                <a:gridCol w="1567278"/>
                <a:gridCol w="587791"/>
                <a:gridCol w="702091"/>
              </a:tblGrid>
              <a:tr h="454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 numbers</a:t>
                      </a:r>
                    </a:p>
                  </a:txBody>
                  <a:tcPr marL="189914" marR="189914"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5</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0</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0</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11" name="Rectangle 3"/>
          <p:cNvSpPr>
            <a:spLocks noGrp="1" noChangeArrowheads="1"/>
          </p:cNvSpPr>
          <p:nvPr>
            <p:ph type="body" sz="half" idx="4294967295"/>
          </p:nvPr>
        </p:nvSpPr>
        <p:spPr>
          <a:xfrm>
            <a:off x="467544" y="1676400"/>
            <a:ext cx="8305800" cy="4800600"/>
          </a:xfrm>
        </p:spPr>
        <p:txBody>
          <a:bodyPr/>
          <a:lstStyle/>
          <a:p>
            <a:pPr>
              <a:lnSpc>
                <a:spcPct val="80000"/>
              </a:lnSpc>
            </a:pPr>
            <a:endParaRPr lang="he-IL" dirty="0" smtClean="0"/>
          </a:p>
          <a:p>
            <a:pPr>
              <a:lnSpc>
                <a:spcPct val="80000"/>
              </a:lnSpc>
            </a:pPr>
            <a:r>
              <a:rPr lang="he-IL" dirty="0" smtClean="0"/>
              <a:t> כאשר נגדיר מערך באופן הבא:</a:t>
            </a:r>
            <a:endParaRPr lang="en-US" dirty="0" smtClean="0"/>
          </a:p>
          <a:p>
            <a:pPr algn="l" rtl="0">
              <a:lnSpc>
                <a:spcPct val="80000"/>
              </a:lnSpc>
              <a:buFont typeface="Wingdings" pitchFamily="2" charset="2"/>
              <a:buNone/>
            </a:pPr>
            <a:r>
              <a:rPr lang="en-US" sz="2000" dirty="0" err="1" smtClean="0"/>
              <a:t>int</a:t>
            </a:r>
            <a:r>
              <a:rPr lang="en-US" sz="2000" dirty="0" smtClean="0"/>
              <a:t> numbers[3] = {5}; </a:t>
            </a:r>
          </a:p>
          <a:p>
            <a:pPr algn="l" rtl="0">
              <a:lnSpc>
                <a:spcPct val="80000"/>
              </a:lnSpc>
              <a:buFont typeface="Wingdings" pitchFamily="2" charset="2"/>
              <a:buNone/>
            </a:pPr>
            <a:endParaRPr lang="en-US" sz="2000" dirty="0" smtClean="0"/>
          </a:p>
          <a:p>
            <a:pPr>
              <a:lnSpc>
                <a:spcPct val="80000"/>
              </a:lnSpc>
            </a:pPr>
            <a:r>
              <a:rPr lang="he-IL" dirty="0" smtClean="0"/>
              <a:t>הזכרון יראה כך:</a:t>
            </a:r>
            <a:endParaRPr lang="en-US" dirty="0" smtClean="0"/>
          </a:p>
          <a:p>
            <a:pPr algn="l" rtl="0">
              <a:lnSpc>
                <a:spcPct val="80000"/>
              </a:lnSpc>
              <a:buFont typeface="Wingdings" pitchFamily="2" charset="2"/>
              <a:buNone/>
            </a:pPr>
            <a:endParaRPr lang="en-US" sz="2000" dirty="0" smtClean="0"/>
          </a:p>
          <a:p>
            <a:pPr algn="l" rtl="0">
              <a:lnSpc>
                <a:spcPct val="80000"/>
              </a:lnSpc>
              <a:buFont typeface="Wingdings" pitchFamily="2" charset="2"/>
              <a:buNone/>
            </a:pPr>
            <a:endParaRPr lang="en-US" sz="2000" dirty="0" smtClean="0"/>
          </a:p>
          <a:p>
            <a:pPr algn="l" rtl="0">
              <a:lnSpc>
                <a:spcPct val="80000"/>
              </a:lnSpc>
              <a:buFont typeface="Wingdings" pitchFamily="2" charset="2"/>
              <a:buNone/>
            </a:pPr>
            <a:endParaRPr lang="en-US" sz="2000" dirty="0" smtClean="0"/>
          </a:p>
          <a:p>
            <a:pPr>
              <a:lnSpc>
                <a:spcPct val="80000"/>
              </a:lnSpc>
            </a:pPr>
            <a:endParaRPr lang="he-IL" dirty="0" smtClean="0"/>
          </a:p>
          <a:p>
            <a:pPr>
              <a:lnSpc>
                <a:spcPct val="80000"/>
              </a:lnSpc>
            </a:pPr>
            <a:endParaRPr lang="he-IL" dirty="0" smtClean="0"/>
          </a:p>
          <a:p>
            <a:pPr>
              <a:lnSpc>
                <a:spcPct val="80000"/>
              </a:lnSpc>
            </a:pPr>
            <a:r>
              <a:rPr lang="he-IL" dirty="0" smtClean="0"/>
              <a:t>כאשר מאתחלים את איברי המערך באופן חלקי, שאר האיברים מקבלים ערך 0 (בניגוד לזבל שהיה אם לא היינו מאתחלים כלל)</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ox(in)">
                                      <p:cBhvr>
                                        <p:cTn id="7" dur="500"/>
                                        <p:tgtEl>
                                          <p:spTgt spid="62468"/>
                                        </p:tgtEl>
                                      </p:cBhvr>
                                    </p:animEffect>
                                  </p:childTnLst>
                                </p:cTn>
                              </p:par>
                              <p:par>
                                <p:cTn id="8" presetID="4" presetClass="entr" presetSubtype="16" fill="hold" nodeType="withEffect">
                                  <p:stCondLst>
                                    <p:cond delay="0"/>
                                  </p:stCondLst>
                                  <p:childTnLst>
                                    <p:set>
                                      <p:cBhvr>
                                        <p:cTn id="9" dur="1" fill="hold">
                                          <p:stCondLst>
                                            <p:cond delay="0"/>
                                          </p:stCondLst>
                                        </p:cTn>
                                        <p:tgtEl>
                                          <p:spTgt spid="17411">
                                            <p:txEl>
                                              <p:pRg st="4" end="4"/>
                                            </p:txEl>
                                          </p:spTgt>
                                        </p:tgtEl>
                                        <p:attrNameLst>
                                          <p:attrName>style.visibility</p:attrName>
                                        </p:attrNameLst>
                                      </p:cBhvr>
                                      <p:to>
                                        <p:strVal val="visible"/>
                                      </p:to>
                                    </p:set>
                                    <p:animEffect transition="in" filter="box(in)">
                                      <p:cBhvr>
                                        <p:cTn id="10" dur="500"/>
                                        <p:tgtEl>
                                          <p:spTgt spid="174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7411">
                                            <p:txEl>
                                              <p:pRg st="10" end="10"/>
                                            </p:txEl>
                                          </p:spTgt>
                                        </p:tgtEl>
                                        <p:attrNameLst>
                                          <p:attrName>style.visibility</p:attrName>
                                        </p:attrNameLst>
                                      </p:cBhvr>
                                      <p:to>
                                        <p:strVal val="visible"/>
                                      </p:to>
                                    </p:set>
                                    <p:animEffect transition="in" filter="box(in)">
                                      <p:cBhvr>
                                        <p:cTn id="15" dur="500"/>
                                        <p:tgtEl>
                                          <p:spTgt spid="17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שפת </a:t>
            </a:r>
            <a:r>
              <a:rPr lang="en-US" dirty="0" smtClean="0"/>
              <a:t>C</a:t>
            </a:r>
            <a:r>
              <a:rPr lang="he-IL" dirty="0" smtClean="0"/>
              <a:t> כשפה פרוצדורלית</a:t>
            </a:r>
            <a:endParaRPr lang="en-US" dirty="0"/>
          </a:p>
        </p:txBody>
      </p:sp>
      <p:sp>
        <p:nvSpPr>
          <p:cNvPr id="3" name="Content Placeholder 2"/>
          <p:cNvSpPr>
            <a:spLocks noGrp="1"/>
          </p:cNvSpPr>
          <p:nvPr>
            <p:ph sz="quarter" idx="1"/>
          </p:nvPr>
        </p:nvSpPr>
        <p:spPr/>
        <p:txBody>
          <a:bodyPr/>
          <a:lstStyle/>
          <a:p>
            <a:r>
              <a:rPr lang="he-IL" dirty="0" smtClean="0"/>
              <a:t>שפה פרוצדורלית:</a:t>
            </a:r>
          </a:p>
          <a:p>
            <a:pPr lvl="1"/>
            <a:r>
              <a:rPr lang="he-IL" dirty="0" smtClean="0"/>
              <a:t>הרעיון שהקוד מחולק לפרוצדורות (פונקציות) שכל אחת אחראית על חלק מסויים בתוכנית </a:t>
            </a:r>
          </a:p>
          <a:p>
            <a:pPr lvl="1"/>
            <a:r>
              <a:rPr lang="he-IL" dirty="0" smtClean="0"/>
              <a:t>בכל פרוצדורה יש את המשתנים המוגדרים בה ומוכרים אך ורק לה (נקראים גם משתנים לוקאליים או מקומיים)</a:t>
            </a:r>
          </a:p>
          <a:p>
            <a:pPr lvl="1"/>
            <a:r>
              <a:rPr lang="he-IL" dirty="0" smtClean="0"/>
              <a:t>ישנם גם משתנים גלובליים אשר משותפים לכל הפרוצדורות</a:t>
            </a:r>
          </a:p>
          <a:p>
            <a:pPr lvl="1"/>
            <a:r>
              <a:rPr lang="he-IL" dirty="0" smtClean="0"/>
              <a:t>בניגוד לשפה מונחת-עצמים, ישנם רכיבים בשפה שאינם חלק מאובייקטים (למשל ה- </a:t>
            </a:r>
            <a:r>
              <a:rPr lang="en-US" dirty="0" smtClean="0"/>
              <a:t>main</a:t>
            </a:r>
            <a:r>
              <a:rPr lang="he-IL" dirty="0" smtClean="0"/>
              <a:t> אינו נמצא בתוך מחלקה)</a:t>
            </a:r>
          </a:p>
          <a:p>
            <a:pPr lvl="1"/>
            <a:r>
              <a:rPr lang="he-IL" u="sng" dirty="0" smtClean="0"/>
              <a:t>האובייקטים רק מכילים מידע ואינם יודעים לבצע פעולות</a:t>
            </a:r>
          </a:p>
          <a:p>
            <a:endParaRPr lang="he-IL" dirty="0" smtClean="0"/>
          </a:p>
          <a:p>
            <a:r>
              <a:rPr lang="he-IL" dirty="0" smtClean="0"/>
              <a:t>לצורך השוואה,</a:t>
            </a:r>
            <a:r>
              <a:rPr lang="en-US" dirty="0" smtClean="0"/>
              <a:t>JAVA </a:t>
            </a:r>
            <a:r>
              <a:rPr lang="he-IL" dirty="0" smtClean="0"/>
              <a:t> היא שפה מכוונת עצמים</a:t>
            </a:r>
          </a:p>
          <a:p>
            <a:pPr lvl="1"/>
            <a:endParaRPr lang="he-IL" dirty="0" smtClean="0"/>
          </a:p>
          <a:p>
            <a:endParaRPr lang="he-IL"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r"/>
            <a:r>
              <a:rPr lang="he-IL" smtClean="0"/>
              <a:t>אתחול מערך: </a:t>
            </a:r>
            <a:r>
              <a:rPr lang="he-IL" sz="4000" smtClean="0"/>
              <a:t>איפוס כל איברי המערך</a:t>
            </a:r>
            <a:endParaRPr lang="en-US" sz="4000" smtClean="0"/>
          </a:p>
        </p:txBody>
      </p:sp>
      <p:graphicFrame>
        <p:nvGraphicFramePr>
          <p:cNvPr id="63492" name="Group 4"/>
          <p:cNvGraphicFramePr>
            <a:graphicFrameLocks noGrp="1"/>
          </p:cNvGraphicFramePr>
          <p:nvPr>
            <p:ph sz="quarter" idx="1"/>
          </p:nvPr>
        </p:nvGraphicFramePr>
        <p:xfrm>
          <a:off x="683568" y="3140968"/>
          <a:ext cx="2803185" cy="1344613"/>
        </p:xfrm>
        <a:graphic>
          <a:graphicData uri="http://schemas.openxmlformats.org/drawingml/2006/table">
            <a:tbl>
              <a:tblPr/>
              <a:tblGrid>
                <a:gridCol w="1513303"/>
                <a:gridCol w="587791"/>
                <a:gridCol w="702091"/>
              </a:tblGrid>
              <a:tr h="454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[]:numbers</a:t>
                      </a:r>
                    </a:p>
                  </a:txBody>
                  <a:tcPr marL="189914" marR="189914"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0</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0</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0</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marL="189914" marR="1899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marL="189914" marR="189914"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35" name="Rectangle 3"/>
          <p:cNvSpPr>
            <a:spLocks noGrp="1" noChangeArrowheads="1"/>
          </p:cNvSpPr>
          <p:nvPr>
            <p:ph type="body" sz="half" idx="4294967295"/>
          </p:nvPr>
        </p:nvSpPr>
        <p:spPr>
          <a:xfrm>
            <a:off x="467544" y="1676400"/>
            <a:ext cx="8305800" cy="4800600"/>
          </a:xfrm>
        </p:spPr>
        <p:txBody>
          <a:bodyPr/>
          <a:lstStyle/>
          <a:p>
            <a:r>
              <a:rPr lang="he-IL" sz="3200" dirty="0" smtClean="0"/>
              <a:t> כאשר נגדיר מערך באופן הבא:</a:t>
            </a:r>
            <a:endParaRPr lang="en-US" sz="3200" dirty="0" smtClean="0"/>
          </a:p>
          <a:p>
            <a:pPr algn="l" rtl="0">
              <a:buFont typeface="Wingdings" pitchFamily="2" charset="2"/>
              <a:buNone/>
            </a:pPr>
            <a:r>
              <a:rPr lang="en-US" sz="2400" dirty="0" err="1" smtClean="0"/>
              <a:t>int</a:t>
            </a:r>
            <a:r>
              <a:rPr lang="en-US" sz="2400" dirty="0" smtClean="0"/>
              <a:t> numbers[3] = {0}; </a:t>
            </a:r>
            <a:endParaRPr lang="he-IL" sz="2400" dirty="0" smtClean="0"/>
          </a:p>
          <a:p>
            <a:r>
              <a:rPr lang="he-IL" sz="3200" dirty="0" smtClean="0"/>
              <a:t>הזכרון יראה כך:</a:t>
            </a:r>
            <a:endParaRPr lang="en-US" sz="3200" dirty="0" smtClean="0"/>
          </a:p>
          <a:p>
            <a:pPr algn="l" rtl="0">
              <a:buFont typeface="Wingdings" pitchFamily="2" charset="2"/>
              <a:buNone/>
            </a:pPr>
            <a:endParaRPr lang="en-US" sz="2400" dirty="0" smtClean="0"/>
          </a:p>
          <a:p>
            <a:pPr algn="l" rtl="0">
              <a:buFont typeface="Wingdings" pitchFamily="2" charset="2"/>
              <a:buNone/>
            </a:pPr>
            <a:endParaRPr lang="en-US" sz="2400" dirty="0" smtClean="0"/>
          </a:p>
          <a:p>
            <a:pPr algn="l" rtl="0">
              <a:buFont typeface="Wingdings" pitchFamily="2" charset="2"/>
              <a:buNone/>
            </a:pPr>
            <a:endParaRPr lang="en-US" sz="2400" dirty="0" smtClean="0"/>
          </a:p>
          <a:p>
            <a:pPr algn="l" rtl="0">
              <a:buFont typeface="Wingdings" pitchFamily="2" charset="2"/>
              <a:buNone/>
            </a:pPr>
            <a:endParaRPr lang="he-IL" sz="3200" dirty="0" smtClean="0"/>
          </a:p>
          <a:p>
            <a:r>
              <a:rPr lang="he-IL" sz="3200" dirty="0" smtClean="0"/>
              <a:t>זהו מקרה פרטי של צורת האתחול הקודמת</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box(in)">
                                      <p:cBhvr>
                                        <p:cTn id="7" dur="500"/>
                                        <p:tgtEl>
                                          <p:spTgt spid="1843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3492"/>
                                        </p:tgtEl>
                                        <p:attrNameLst>
                                          <p:attrName>style.visibility</p:attrName>
                                        </p:attrNameLst>
                                      </p:cBhvr>
                                      <p:to>
                                        <p:strVal val="visible"/>
                                      </p:to>
                                    </p:set>
                                    <p:animEffect transition="in" filter="box(in)">
                                      <p:cBhvr>
                                        <p:cTn id="10" dur="500"/>
                                        <p:tgtEl>
                                          <p:spTgt spid="6349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8435">
                                            <p:txEl>
                                              <p:pRg st="7" end="7"/>
                                            </p:txEl>
                                          </p:spTgt>
                                        </p:tgtEl>
                                        <p:attrNameLst>
                                          <p:attrName>style.visibility</p:attrName>
                                        </p:attrNameLst>
                                      </p:cBhvr>
                                      <p:to>
                                        <p:strVal val="visible"/>
                                      </p:to>
                                    </p:set>
                                    <p:animEffect transition="in" filter="box(in)">
                                      <p:cBhvr>
                                        <p:cTn id="15"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r"/>
            <a:r>
              <a:rPr lang="he-IL" smtClean="0"/>
              <a:t>הפונקציה </a:t>
            </a:r>
            <a:r>
              <a:rPr lang="en-US" smtClean="0"/>
              <a:t>sizeof</a:t>
            </a:r>
          </a:p>
        </p:txBody>
      </p:sp>
      <p:sp>
        <p:nvSpPr>
          <p:cNvPr id="19459" name="Rectangle 3"/>
          <p:cNvSpPr>
            <a:spLocks noGrp="1" noChangeArrowheads="1"/>
          </p:cNvSpPr>
          <p:nvPr>
            <p:ph type="body" idx="1"/>
          </p:nvPr>
        </p:nvSpPr>
        <p:spPr/>
        <p:txBody>
          <a:bodyPr>
            <a:normAutofit lnSpcReduction="10000"/>
          </a:bodyPr>
          <a:lstStyle/>
          <a:p>
            <a:pPr>
              <a:lnSpc>
                <a:spcPct val="90000"/>
              </a:lnSpc>
            </a:pPr>
            <a:r>
              <a:rPr lang="he-IL" sz="2000" dirty="0" smtClean="0"/>
              <a:t> </a:t>
            </a:r>
            <a:r>
              <a:rPr lang="en-US" sz="2400" dirty="0" err="1" smtClean="0"/>
              <a:t>sizeof</a:t>
            </a:r>
            <a:r>
              <a:rPr lang="he-IL" sz="2400" dirty="0" smtClean="0"/>
              <a:t>  היא פונקציה המקבלת משתנה או טיפוס ומחזירה את </a:t>
            </a:r>
            <a:r>
              <a:rPr lang="he-IL" sz="2400" b="1" dirty="0" smtClean="0">
                <a:solidFill>
                  <a:srgbClr val="FF0000"/>
                </a:solidFill>
              </a:rPr>
              <a:t>מספר הבתים </a:t>
            </a:r>
            <a:r>
              <a:rPr lang="he-IL" sz="2400" dirty="0" smtClean="0"/>
              <a:t>שהוא תופס בזיכרון</a:t>
            </a:r>
          </a:p>
          <a:p>
            <a:pPr algn="l" rtl="0">
              <a:lnSpc>
                <a:spcPct val="90000"/>
              </a:lnSpc>
              <a:buFont typeface="Wingdings" pitchFamily="2" charset="2"/>
              <a:buNone/>
            </a:pPr>
            <a:r>
              <a:rPr lang="en-US" sz="1800" noProof="1" smtClean="0">
                <a:latin typeface="Verdana" pitchFamily="34" charset="0"/>
              </a:rPr>
              <a:t>void main()</a:t>
            </a:r>
          </a:p>
          <a:p>
            <a:pPr algn="l" rtl="0">
              <a:lnSpc>
                <a:spcPct val="90000"/>
              </a:lnSpc>
              <a:buFont typeface="Wingdings" pitchFamily="2" charset="2"/>
              <a:buNone/>
            </a:pPr>
            <a:r>
              <a:rPr lang="en-US" sz="1800" noProof="1" smtClean="0">
                <a:latin typeface="Verdana" pitchFamily="34" charset="0"/>
              </a:rPr>
              <a:t>{</a:t>
            </a:r>
          </a:p>
          <a:p>
            <a:pPr algn="l" rtl="0">
              <a:lnSpc>
                <a:spcPct val="90000"/>
              </a:lnSpc>
              <a:buFont typeface="Wingdings" pitchFamily="2" charset="2"/>
              <a:buNone/>
            </a:pPr>
            <a:r>
              <a:rPr lang="en-US" sz="1800" noProof="1" smtClean="0">
                <a:latin typeface="Verdana" pitchFamily="34" charset="0"/>
              </a:rPr>
              <a:t>	int        num;</a:t>
            </a:r>
          </a:p>
          <a:p>
            <a:pPr algn="l" rtl="0">
              <a:lnSpc>
                <a:spcPct val="90000"/>
              </a:lnSpc>
              <a:buFont typeface="Wingdings" pitchFamily="2" charset="2"/>
              <a:buNone/>
            </a:pPr>
            <a:r>
              <a:rPr lang="en-US" sz="1800" noProof="1" smtClean="0">
                <a:latin typeface="Verdana" pitchFamily="34" charset="0"/>
              </a:rPr>
              <a:t>	double  d;</a:t>
            </a:r>
          </a:p>
          <a:p>
            <a:pPr algn="l" rtl="0">
              <a:lnSpc>
                <a:spcPct val="90000"/>
              </a:lnSpc>
              <a:buFont typeface="Wingdings" pitchFamily="2" charset="2"/>
              <a:buNone/>
            </a:pPr>
            <a:r>
              <a:rPr lang="en-US" sz="1800" noProof="1" smtClean="0">
                <a:latin typeface="Verdana" pitchFamily="34" charset="0"/>
              </a:rPr>
              <a:t>	char     ch;</a:t>
            </a:r>
          </a:p>
          <a:p>
            <a:pPr algn="l" rtl="0">
              <a:lnSpc>
                <a:spcPct val="90000"/>
              </a:lnSpc>
              <a:buFont typeface="Wingdings" pitchFamily="2" charset="2"/>
              <a:buNone/>
            </a:pPr>
            <a:endParaRPr lang="en-US" sz="1800" noProof="1" smtClean="0">
              <a:latin typeface="Verdana" pitchFamily="34" charset="0"/>
            </a:endParaRPr>
          </a:p>
          <a:p>
            <a:pPr algn="l" rtl="0">
              <a:lnSpc>
                <a:spcPct val="90000"/>
              </a:lnSpc>
              <a:buFont typeface="Wingdings" pitchFamily="2" charset="2"/>
              <a:buNone/>
            </a:pPr>
            <a:r>
              <a:rPr lang="en-US" sz="1800" noProof="1" smtClean="0">
                <a:latin typeface="Verdana" pitchFamily="34" charset="0"/>
              </a:rPr>
              <a:t>	printf("sizeof(int)=%d,\t sizeof(num)=%d\n", </a:t>
            </a:r>
          </a:p>
          <a:p>
            <a:pPr algn="l" rtl="0">
              <a:lnSpc>
                <a:spcPct val="90000"/>
              </a:lnSpc>
              <a:buFont typeface="Wingdings" pitchFamily="2" charset="2"/>
              <a:buNone/>
            </a:pPr>
            <a:r>
              <a:rPr lang="en-US" sz="1800" noProof="1" smtClean="0">
                <a:latin typeface="Verdana" pitchFamily="34" charset="0"/>
              </a:rPr>
              <a:t>			sizeof(int), sizeof(num));</a:t>
            </a:r>
          </a:p>
          <a:p>
            <a:pPr algn="l" rtl="0">
              <a:lnSpc>
                <a:spcPct val="90000"/>
              </a:lnSpc>
              <a:buFont typeface="Wingdings" pitchFamily="2" charset="2"/>
              <a:buNone/>
            </a:pPr>
            <a:r>
              <a:rPr lang="en-US" sz="1800" noProof="1" smtClean="0">
                <a:latin typeface="Verdana" pitchFamily="34" charset="0"/>
              </a:rPr>
              <a:t>	printf("sizeof(double)=%d,\t sizeof(d)=%d\n", </a:t>
            </a:r>
          </a:p>
          <a:p>
            <a:pPr algn="l" rtl="0">
              <a:lnSpc>
                <a:spcPct val="90000"/>
              </a:lnSpc>
              <a:buFont typeface="Wingdings" pitchFamily="2" charset="2"/>
              <a:buNone/>
            </a:pPr>
            <a:r>
              <a:rPr lang="en-US" sz="1800" noProof="1" smtClean="0">
                <a:latin typeface="Verdana" pitchFamily="34" charset="0"/>
              </a:rPr>
              <a:t>			sizeof(double), sizeof(d));</a:t>
            </a:r>
          </a:p>
          <a:p>
            <a:pPr algn="l" rtl="0">
              <a:lnSpc>
                <a:spcPct val="90000"/>
              </a:lnSpc>
              <a:buFont typeface="Wingdings" pitchFamily="2" charset="2"/>
              <a:buNone/>
            </a:pPr>
            <a:r>
              <a:rPr lang="en-US" sz="1800" noProof="1" smtClean="0">
                <a:latin typeface="Verdana" pitchFamily="34" charset="0"/>
              </a:rPr>
              <a:t>	printf("sizeof(char)=%d,\t sizeof(ch)=%d\n", </a:t>
            </a:r>
          </a:p>
          <a:p>
            <a:pPr algn="l" rtl="0">
              <a:lnSpc>
                <a:spcPct val="90000"/>
              </a:lnSpc>
              <a:buFont typeface="Wingdings" pitchFamily="2" charset="2"/>
              <a:buNone/>
            </a:pPr>
            <a:r>
              <a:rPr lang="en-US" sz="1800" noProof="1" smtClean="0">
                <a:latin typeface="Verdana" pitchFamily="34" charset="0"/>
              </a:rPr>
              <a:t>			sizeof(char), sizeof(ch));</a:t>
            </a:r>
          </a:p>
          <a:p>
            <a:pPr algn="l" rtl="0">
              <a:lnSpc>
                <a:spcPct val="90000"/>
              </a:lnSpc>
              <a:buFont typeface="Wingdings" pitchFamily="2" charset="2"/>
              <a:buNone/>
            </a:pPr>
            <a:r>
              <a:rPr lang="en-US" sz="1800" noProof="1" smtClean="0">
                <a:latin typeface="Verdana" pitchFamily="34" charset="0"/>
              </a:rPr>
              <a:t>}</a:t>
            </a:r>
          </a:p>
          <a:p>
            <a:pPr algn="l" rtl="0">
              <a:lnSpc>
                <a:spcPct val="90000"/>
              </a:lnSpc>
              <a:buFont typeface="Wingdings" pitchFamily="2" charset="2"/>
              <a:buNone/>
            </a:pPr>
            <a:endParaRPr lang="en-US" sz="1800" dirty="0" smtClean="0"/>
          </a:p>
        </p:txBody>
      </p:sp>
      <p:pic>
        <p:nvPicPr>
          <p:cNvPr id="19460" name="Picture 4"/>
          <p:cNvPicPr>
            <a:picLocks noChangeAspect="1" noChangeArrowheads="1"/>
          </p:cNvPicPr>
          <p:nvPr/>
        </p:nvPicPr>
        <p:blipFill>
          <a:blip r:embed="rId3" cstate="print"/>
          <a:srcRect/>
          <a:stretch>
            <a:fillRect/>
          </a:stretch>
        </p:blipFill>
        <p:spPr bwMode="auto">
          <a:xfrm>
            <a:off x="755576" y="5464001"/>
            <a:ext cx="4310062" cy="1349375"/>
          </a:xfrm>
          <a:prstGeom prst="rect">
            <a:avLst/>
          </a:prstGeom>
          <a:noFill/>
          <a:ln w="9525">
            <a:noFill/>
            <a:miter lim="800000"/>
            <a:headEnd/>
            <a:tailEnd/>
          </a:ln>
        </p:spPr>
      </p:pic>
      <p:sp>
        <p:nvSpPr>
          <p:cNvPr id="5" name="Rectangle 65"/>
          <p:cNvSpPr>
            <a:spLocks noChangeArrowheads="1"/>
          </p:cNvSpPr>
          <p:nvPr/>
        </p:nvSpPr>
        <p:spPr bwMode="auto">
          <a:xfrm>
            <a:off x="7164288" y="2132856"/>
            <a:ext cx="2880320" cy="3456384"/>
          </a:xfrm>
          <a:prstGeom prst="rect">
            <a:avLst/>
          </a:prstGeom>
          <a:solidFill>
            <a:schemeClr val="accent1"/>
          </a:solidFill>
          <a:ln w="9525">
            <a:solidFill>
              <a:schemeClr val="tx1"/>
            </a:solidFill>
            <a:miter lim="800000"/>
            <a:headEnd/>
            <a:tailEnd/>
          </a:ln>
        </p:spPr>
        <p:txBody>
          <a:bodyPr wrap="none" anchor="ctr"/>
          <a:lstStyle/>
          <a:p>
            <a:pPr algn="r"/>
            <a:r>
              <a:rPr lang="he-IL" b="1" dirty="0" smtClean="0">
                <a:solidFill>
                  <a:schemeClr val="bg1"/>
                </a:solidFill>
              </a:rPr>
              <a:t>הפונקציה</a:t>
            </a:r>
          </a:p>
          <a:p>
            <a:pPr algn="r"/>
            <a:r>
              <a:rPr lang="en-US" b="1" dirty="0" err="1" smtClean="0">
                <a:solidFill>
                  <a:schemeClr val="bg1"/>
                </a:solidFill>
              </a:rPr>
              <a:t>Sizeof</a:t>
            </a:r>
            <a:r>
              <a:rPr lang="en-US" b="1" dirty="0" smtClean="0">
                <a:solidFill>
                  <a:schemeClr val="bg1"/>
                </a:solidFill>
              </a:rPr>
              <a:t>()</a:t>
            </a:r>
            <a:endParaRPr lang="he-IL" b="1" dirty="0" smtClean="0">
              <a:solidFill>
                <a:schemeClr val="bg1"/>
              </a:solidFill>
            </a:endParaRPr>
          </a:p>
          <a:p>
            <a:pPr algn="r"/>
            <a:r>
              <a:rPr lang="he-IL" b="1" dirty="0" smtClean="0">
                <a:solidFill>
                  <a:schemeClr val="bg1"/>
                </a:solidFill>
              </a:rPr>
              <a:t>יכולה לחשב גודל של </a:t>
            </a:r>
          </a:p>
          <a:p>
            <a:pPr algn="r"/>
            <a:r>
              <a:rPr lang="he-IL" b="1" dirty="0" smtClean="0">
                <a:solidFill>
                  <a:schemeClr val="bg1"/>
                </a:solidFill>
              </a:rPr>
              <a:t>טיפוס/משתנה </a:t>
            </a:r>
          </a:p>
          <a:p>
            <a:pPr algn="r"/>
            <a:r>
              <a:rPr lang="he-IL" b="1" dirty="0" smtClean="0">
                <a:solidFill>
                  <a:schemeClr val="bg1"/>
                </a:solidFill>
              </a:rPr>
              <a:t>רק במקום/בפונקציה</a:t>
            </a:r>
          </a:p>
          <a:p>
            <a:pPr algn="r"/>
            <a:r>
              <a:rPr lang="he-IL" b="1" dirty="0" smtClean="0">
                <a:solidFill>
                  <a:schemeClr val="bg1"/>
                </a:solidFill>
              </a:rPr>
              <a:t>בה הוא הוגדר !!!</a:t>
            </a:r>
          </a:p>
          <a:p>
            <a:pPr algn="r"/>
            <a:r>
              <a:rPr lang="he-IL" b="1" dirty="0" smtClean="0">
                <a:solidFill>
                  <a:schemeClr val="bg1"/>
                </a:solidFill>
              </a:rPr>
              <a:t>אם נשלח מערך</a:t>
            </a:r>
          </a:p>
          <a:p>
            <a:pPr algn="r"/>
            <a:r>
              <a:rPr lang="en-US" b="1" dirty="0" smtClean="0">
                <a:solidFill>
                  <a:schemeClr val="bg1"/>
                </a:solidFill>
              </a:rPr>
              <a:t>main</a:t>
            </a:r>
            <a:endParaRPr lang="he-IL" b="1" dirty="0">
              <a:solidFill>
                <a:schemeClr val="bg1"/>
              </a:solidFill>
            </a:endParaRPr>
          </a:p>
          <a:p>
            <a:pPr algn="r"/>
            <a:r>
              <a:rPr lang="he-IL" b="1" dirty="0" smtClean="0">
                <a:solidFill>
                  <a:schemeClr val="bg1"/>
                </a:solidFill>
              </a:rPr>
              <a:t> לפונקציה כלשהי הפונקציה </a:t>
            </a:r>
          </a:p>
          <a:p>
            <a:pPr algn="r"/>
            <a:r>
              <a:rPr lang="en-US" b="1" dirty="0" err="1" smtClean="0">
                <a:solidFill>
                  <a:schemeClr val="bg1"/>
                </a:solidFill>
              </a:rPr>
              <a:t>Sizeof</a:t>
            </a:r>
            <a:r>
              <a:rPr lang="en-US" b="1" dirty="0" smtClean="0">
                <a:solidFill>
                  <a:schemeClr val="bg1"/>
                </a:solidFill>
              </a:rPr>
              <a:t>()</a:t>
            </a:r>
          </a:p>
          <a:p>
            <a:pPr algn="r"/>
            <a:r>
              <a:rPr lang="he-IL" b="1" dirty="0" smtClean="0">
                <a:solidFill>
                  <a:schemeClr val="bg1"/>
                </a:solidFill>
              </a:rPr>
              <a:t>לא תעבוד כראוי!!!!!!!</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i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ox(in)">
                                      <p:cBhvr>
                                        <p:cTn id="12" dur="500"/>
                                        <p:tgtEl>
                                          <p:spTgt spid="1945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box(in)">
                                      <p:cBhvr>
                                        <p:cTn id="15" dur="500"/>
                                        <p:tgtEl>
                                          <p:spTgt spid="1945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9459">
                                            <p:txEl>
                                              <p:pRg st="13" end="13"/>
                                            </p:txEl>
                                          </p:spTgt>
                                        </p:tgtEl>
                                        <p:attrNameLst>
                                          <p:attrName>style.visibility</p:attrName>
                                        </p:attrNameLst>
                                      </p:cBhvr>
                                      <p:to>
                                        <p:strVal val="visible"/>
                                      </p:to>
                                    </p:set>
                                    <p:animEffect transition="in" filter="box(in)">
                                      <p:cBhvr>
                                        <p:cTn id="18" dur="500"/>
                                        <p:tgtEl>
                                          <p:spTgt spid="19459">
                                            <p:txEl>
                                              <p:pRg st="13" end="1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9459">
                                            <p:txEl>
                                              <p:pRg st="3" end="3"/>
                                            </p:txEl>
                                          </p:spTgt>
                                        </p:tgtEl>
                                        <p:attrNameLst>
                                          <p:attrName>style.visibility</p:attrName>
                                        </p:attrNameLst>
                                      </p:cBhvr>
                                      <p:to>
                                        <p:strVal val="visible"/>
                                      </p:to>
                                    </p:set>
                                    <p:animEffect transition="in" filter="box(in)">
                                      <p:cBhvr>
                                        <p:cTn id="21" dur="500"/>
                                        <p:tgtEl>
                                          <p:spTgt spid="19459">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9459">
                                            <p:txEl>
                                              <p:pRg st="4" end="4"/>
                                            </p:txEl>
                                          </p:spTgt>
                                        </p:tgtEl>
                                        <p:attrNameLst>
                                          <p:attrName>style.visibility</p:attrName>
                                        </p:attrNameLst>
                                      </p:cBhvr>
                                      <p:to>
                                        <p:strVal val="visible"/>
                                      </p:to>
                                    </p:set>
                                    <p:animEffect transition="in" filter="box(in)">
                                      <p:cBhvr>
                                        <p:cTn id="24" dur="500"/>
                                        <p:tgtEl>
                                          <p:spTgt spid="19459">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box(in)">
                                      <p:cBhvr>
                                        <p:cTn id="27" dur="500"/>
                                        <p:tgtEl>
                                          <p:spTgt spid="194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460"/>
                                        </p:tgtEl>
                                        <p:attrNameLst>
                                          <p:attrName>style.visibility</p:attrName>
                                        </p:attrNameLst>
                                      </p:cBhvr>
                                      <p:to>
                                        <p:strVal val="visible"/>
                                      </p:to>
                                    </p:set>
                                    <p:animEffect transition="in" filter="box(in)">
                                      <p:cBhvr>
                                        <p:cTn id="32" dur="500"/>
                                        <p:tgtEl>
                                          <p:spTgt spid="1946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459">
                                            <p:txEl>
                                              <p:pRg st="7" end="7"/>
                                            </p:txEl>
                                          </p:spTgt>
                                        </p:tgtEl>
                                        <p:attrNameLst>
                                          <p:attrName>style.visibility</p:attrName>
                                        </p:attrNameLst>
                                      </p:cBhvr>
                                      <p:to>
                                        <p:strVal val="visible"/>
                                      </p:to>
                                    </p:set>
                                    <p:animEffect transition="in" filter="box(in)">
                                      <p:cBhvr>
                                        <p:cTn id="37" dur="500"/>
                                        <p:tgtEl>
                                          <p:spTgt spid="19459">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9459">
                                            <p:txEl>
                                              <p:pRg st="8" end="8"/>
                                            </p:txEl>
                                          </p:spTgt>
                                        </p:tgtEl>
                                        <p:attrNameLst>
                                          <p:attrName>style.visibility</p:attrName>
                                        </p:attrNameLst>
                                      </p:cBhvr>
                                      <p:to>
                                        <p:strVal val="visible"/>
                                      </p:to>
                                    </p:set>
                                    <p:animEffect transition="in" filter="box(in)">
                                      <p:cBhvr>
                                        <p:cTn id="40" dur="500"/>
                                        <p:tgtEl>
                                          <p:spTgt spid="19459">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9459">
                                            <p:txEl>
                                              <p:pRg st="9" end="9"/>
                                            </p:txEl>
                                          </p:spTgt>
                                        </p:tgtEl>
                                        <p:attrNameLst>
                                          <p:attrName>style.visibility</p:attrName>
                                        </p:attrNameLst>
                                      </p:cBhvr>
                                      <p:to>
                                        <p:strVal val="visible"/>
                                      </p:to>
                                    </p:set>
                                    <p:animEffect transition="in" filter="box(in)">
                                      <p:cBhvr>
                                        <p:cTn id="45" dur="500"/>
                                        <p:tgtEl>
                                          <p:spTgt spid="19459">
                                            <p:txEl>
                                              <p:pRg st="9" end="9"/>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19459">
                                            <p:txEl>
                                              <p:pRg st="10" end="10"/>
                                            </p:txEl>
                                          </p:spTgt>
                                        </p:tgtEl>
                                        <p:attrNameLst>
                                          <p:attrName>style.visibility</p:attrName>
                                        </p:attrNameLst>
                                      </p:cBhvr>
                                      <p:to>
                                        <p:strVal val="visible"/>
                                      </p:to>
                                    </p:set>
                                    <p:animEffect transition="in" filter="box(in)">
                                      <p:cBhvr>
                                        <p:cTn id="48" dur="500"/>
                                        <p:tgtEl>
                                          <p:spTgt spid="19459">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9459">
                                            <p:txEl>
                                              <p:pRg st="11" end="11"/>
                                            </p:txEl>
                                          </p:spTgt>
                                        </p:tgtEl>
                                        <p:attrNameLst>
                                          <p:attrName>style.visibility</p:attrName>
                                        </p:attrNameLst>
                                      </p:cBhvr>
                                      <p:to>
                                        <p:strVal val="visible"/>
                                      </p:to>
                                    </p:set>
                                    <p:animEffect transition="in" filter="box(in)">
                                      <p:cBhvr>
                                        <p:cTn id="53" dur="500"/>
                                        <p:tgtEl>
                                          <p:spTgt spid="19459">
                                            <p:txEl>
                                              <p:pRg st="11" end="11"/>
                                            </p:txEl>
                                          </p:spTgt>
                                        </p:tgtEl>
                                      </p:cBhvr>
                                    </p:animEffect>
                                  </p:childTnLst>
                                </p:cTn>
                              </p:par>
                              <p:par>
                                <p:cTn id="54" presetID="4" presetClass="entr" presetSubtype="16" fill="hold" nodeType="withEffect">
                                  <p:stCondLst>
                                    <p:cond delay="0"/>
                                  </p:stCondLst>
                                  <p:childTnLst>
                                    <p:set>
                                      <p:cBhvr>
                                        <p:cTn id="55" dur="1" fill="hold">
                                          <p:stCondLst>
                                            <p:cond delay="0"/>
                                          </p:stCondLst>
                                        </p:cTn>
                                        <p:tgtEl>
                                          <p:spTgt spid="19459">
                                            <p:txEl>
                                              <p:pRg st="12" end="12"/>
                                            </p:txEl>
                                          </p:spTgt>
                                        </p:tgtEl>
                                        <p:attrNameLst>
                                          <p:attrName>style.visibility</p:attrName>
                                        </p:attrNameLst>
                                      </p:cBhvr>
                                      <p:to>
                                        <p:strVal val="visible"/>
                                      </p:to>
                                    </p:set>
                                    <p:animEffect transition="in" filter="box(in)">
                                      <p:cBhvr>
                                        <p:cTn id="56" dur="500"/>
                                        <p:tgtEl>
                                          <p:spTgt spid="19459">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ox(in)">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algn="r"/>
            <a:r>
              <a:rPr lang="he-IL" smtClean="0"/>
              <a:t>חישוב גודל המערך</a:t>
            </a:r>
            <a:endParaRPr lang="en-US" smtClean="0"/>
          </a:p>
        </p:txBody>
      </p:sp>
      <p:sp>
        <p:nvSpPr>
          <p:cNvPr id="20482" name="Rectangle 3"/>
          <p:cNvSpPr>
            <a:spLocks noGrp="1" noChangeArrowheads="1"/>
          </p:cNvSpPr>
          <p:nvPr>
            <p:ph sz="quarter" idx="1"/>
          </p:nvPr>
        </p:nvSpPr>
        <p:spPr/>
        <p:txBody>
          <a:bodyPr/>
          <a:lstStyle/>
          <a:p>
            <a:pPr>
              <a:lnSpc>
                <a:spcPct val="90000"/>
              </a:lnSpc>
            </a:pPr>
            <a:r>
              <a:rPr lang="he-IL" dirty="0" smtClean="0"/>
              <a:t>גודל המערך בזיכרון הוא </a:t>
            </a:r>
            <a:r>
              <a:rPr lang="en-US" dirty="0" smtClean="0"/>
              <a:t>SIZE*</a:t>
            </a:r>
            <a:r>
              <a:rPr lang="en-US" dirty="0" err="1" smtClean="0"/>
              <a:t>sizeof</a:t>
            </a:r>
            <a:r>
              <a:rPr lang="en-US" dirty="0" smtClean="0"/>
              <a:t>(type)</a:t>
            </a:r>
            <a:endParaRPr lang="he-IL" dirty="0" smtClean="0"/>
          </a:p>
          <a:p>
            <a:pPr>
              <a:lnSpc>
                <a:spcPct val="90000"/>
              </a:lnSpc>
            </a:pPr>
            <a:r>
              <a:rPr lang="he-IL" dirty="0" smtClean="0"/>
              <a:t>יהיו מקרים בהם נרצה לדעת בזמן ריצה כמה איברים יש במערך, ולא תמיד הגודל מוגדר לנו, למשל:</a:t>
            </a:r>
          </a:p>
          <a:p>
            <a:pPr algn="l" rtl="0">
              <a:lnSpc>
                <a:spcPct val="90000"/>
              </a:lnSpc>
              <a:buFont typeface="Wingdings" pitchFamily="2" charset="2"/>
              <a:buNone/>
            </a:pPr>
            <a:r>
              <a:rPr lang="en-US" sz="2000" noProof="1" smtClean="0">
                <a:latin typeface="Verdana" pitchFamily="34" charset="0"/>
              </a:rPr>
              <a:t>void main()</a:t>
            </a:r>
          </a:p>
          <a:p>
            <a:pPr algn="l" rtl="0">
              <a:lnSpc>
                <a:spcPct val="90000"/>
              </a:lnSpc>
              <a:buFont typeface="Wingdings" pitchFamily="2" charset="2"/>
              <a:buNone/>
            </a:pPr>
            <a:r>
              <a:rPr lang="en-US" sz="2000" noProof="1" smtClean="0">
                <a:latin typeface="Verdana" pitchFamily="34" charset="0"/>
              </a:rPr>
              <a:t>{</a:t>
            </a:r>
          </a:p>
          <a:p>
            <a:pPr algn="l" rtl="0">
              <a:lnSpc>
                <a:spcPct val="90000"/>
              </a:lnSpc>
              <a:buFont typeface="Wingdings" pitchFamily="2" charset="2"/>
              <a:buNone/>
            </a:pPr>
            <a:r>
              <a:rPr lang="en-US" sz="2000" noProof="1" smtClean="0">
                <a:latin typeface="Verdana" pitchFamily="34" charset="0"/>
              </a:rPr>
              <a:t>	int i, arr[] = {4, 3, 2, 7};</a:t>
            </a:r>
          </a:p>
          <a:p>
            <a:pPr algn="l" rtl="0">
              <a:lnSpc>
                <a:spcPct val="90000"/>
              </a:lnSpc>
              <a:buFont typeface="Wingdings" pitchFamily="2" charset="2"/>
              <a:buNone/>
            </a:pPr>
            <a:endParaRPr lang="en-US" sz="2000" noProof="1" smtClean="0">
              <a:latin typeface="Verdana" pitchFamily="34" charset="0"/>
            </a:endParaRPr>
          </a:p>
          <a:p>
            <a:pPr algn="l" rtl="0">
              <a:lnSpc>
                <a:spcPct val="90000"/>
              </a:lnSpc>
              <a:buFont typeface="Wingdings" pitchFamily="2" charset="2"/>
              <a:buNone/>
            </a:pPr>
            <a:r>
              <a:rPr lang="en-US" sz="2000" noProof="1" smtClean="0">
                <a:latin typeface="Verdana" pitchFamily="34" charset="0"/>
              </a:rPr>
              <a:t>	</a:t>
            </a:r>
            <a:r>
              <a:rPr lang="en-US" sz="2000" b="1" noProof="1" smtClean="0">
                <a:latin typeface="Verdana" pitchFamily="34" charset="0"/>
              </a:rPr>
              <a:t>int size = sizeof(arr) / sizeof(int);</a:t>
            </a:r>
          </a:p>
          <a:p>
            <a:pPr algn="l" rtl="0">
              <a:lnSpc>
                <a:spcPct val="90000"/>
              </a:lnSpc>
              <a:buFont typeface="Wingdings" pitchFamily="2" charset="2"/>
              <a:buNone/>
            </a:pPr>
            <a:r>
              <a:rPr lang="en-US" sz="2000" noProof="1" smtClean="0">
                <a:latin typeface="Verdana" pitchFamily="34" charset="0"/>
              </a:rPr>
              <a:t>	printf("There are %d numbers in the array: ", size);</a:t>
            </a:r>
          </a:p>
          <a:p>
            <a:pPr algn="l" rtl="0">
              <a:lnSpc>
                <a:spcPct val="90000"/>
              </a:lnSpc>
              <a:buFont typeface="Wingdings" pitchFamily="2" charset="2"/>
              <a:buNone/>
            </a:pPr>
            <a:r>
              <a:rPr lang="en-US" sz="2000" noProof="1" smtClean="0">
                <a:latin typeface="Verdana" pitchFamily="34" charset="0"/>
              </a:rPr>
              <a:t>	for (i=0 ; i &lt; size ; i++)</a:t>
            </a:r>
          </a:p>
          <a:p>
            <a:pPr algn="l" rtl="0">
              <a:lnSpc>
                <a:spcPct val="90000"/>
              </a:lnSpc>
              <a:buFont typeface="Wingdings" pitchFamily="2" charset="2"/>
              <a:buNone/>
            </a:pPr>
            <a:r>
              <a:rPr lang="en-US" sz="2000" noProof="1" smtClean="0">
                <a:latin typeface="Verdana" pitchFamily="34" charset="0"/>
              </a:rPr>
              <a:t>		printf("%d ", arr[i]);</a:t>
            </a:r>
          </a:p>
          <a:p>
            <a:pPr algn="l" rtl="0">
              <a:lnSpc>
                <a:spcPct val="90000"/>
              </a:lnSpc>
              <a:buFont typeface="Wingdings" pitchFamily="2" charset="2"/>
              <a:buNone/>
            </a:pPr>
            <a:r>
              <a:rPr lang="en-US" sz="2000" noProof="1" smtClean="0">
                <a:latin typeface="Verdana" pitchFamily="34" charset="0"/>
              </a:rPr>
              <a:t>	printf("\n");</a:t>
            </a:r>
          </a:p>
          <a:p>
            <a:pPr algn="l" rtl="0">
              <a:lnSpc>
                <a:spcPct val="90000"/>
              </a:lnSpc>
              <a:buFont typeface="Wingdings" pitchFamily="2" charset="2"/>
              <a:buNone/>
            </a:pPr>
            <a:r>
              <a:rPr lang="en-US" sz="2000" noProof="1" smtClean="0">
                <a:latin typeface="Verdana" pitchFamily="34" charset="0"/>
              </a:rPr>
              <a:t>}</a:t>
            </a:r>
          </a:p>
          <a:p>
            <a:pPr algn="l" rtl="0">
              <a:lnSpc>
                <a:spcPct val="90000"/>
              </a:lnSpc>
              <a:buFont typeface="Wingdings" pitchFamily="2" charset="2"/>
              <a:buNone/>
            </a:pPr>
            <a:endParaRPr lang="en-US" sz="2000" dirty="0" smtClean="0"/>
          </a:p>
        </p:txBody>
      </p:sp>
      <p:pic>
        <p:nvPicPr>
          <p:cNvPr id="20484" name="Picture 4"/>
          <p:cNvPicPr>
            <a:picLocks noChangeAspect="1" noChangeArrowheads="1"/>
          </p:cNvPicPr>
          <p:nvPr/>
        </p:nvPicPr>
        <p:blipFill>
          <a:blip r:embed="rId3" cstate="print"/>
          <a:srcRect/>
          <a:stretch>
            <a:fillRect/>
          </a:stretch>
        </p:blipFill>
        <p:spPr bwMode="auto">
          <a:xfrm>
            <a:off x="2555776" y="5589240"/>
            <a:ext cx="5019675" cy="974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animEffect transition="in" filter="box(in)">
                                      <p:cBhvr>
                                        <p:cTn id="7" dur="500"/>
                                        <p:tgtEl>
                                          <p:spTgt spid="204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2">
                                            <p:txEl>
                                              <p:pRg st="2" end="2"/>
                                            </p:txEl>
                                          </p:spTgt>
                                        </p:tgtEl>
                                        <p:attrNameLst>
                                          <p:attrName>style.visibility</p:attrName>
                                        </p:attrNameLst>
                                      </p:cBhvr>
                                      <p:to>
                                        <p:strVal val="visible"/>
                                      </p:to>
                                    </p:set>
                                    <p:animEffect transition="in" filter="box(in)">
                                      <p:cBhvr>
                                        <p:cTn id="12" dur="500"/>
                                        <p:tgtEl>
                                          <p:spTgt spid="20482">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0482">
                                            <p:txEl>
                                              <p:pRg st="3" end="3"/>
                                            </p:txEl>
                                          </p:spTgt>
                                        </p:tgtEl>
                                        <p:attrNameLst>
                                          <p:attrName>style.visibility</p:attrName>
                                        </p:attrNameLst>
                                      </p:cBhvr>
                                      <p:to>
                                        <p:strVal val="visible"/>
                                      </p:to>
                                    </p:set>
                                    <p:animEffect transition="in" filter="box(in)">
                                      <p:cBhvr>
                                        <p:cTn id="15" dur="500"/>
                                        <p:tgtEl>
                                          <p:spTgt spid="20482">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0482">
                                            <p:txEl>
                                              <p:pRg st="11" end="11"/>
                                            </p:txEl>
                                          </p:spTgt>
                                        </p:tgtEl>
                                        <p:attrNameLst>
                                          <p:attrName>style.visibility</p:attrName>
                                        </p:attrNameLst>
                                      </p:cBhvr>
                                      <p:to>
                                        <p:strVal val="visible"/>
                                      </p:to>
                                    </p:set>
                                    <p:animEffect transition="in" filter="box(in)">
                                      <p:cBhvr>
                                        <p:cTn id="18" dur="500"/>
                                        <p:tgtEl>
                                          <p:spTgt spid="20482">
                                            <p:txEl>
                                              <p:pRg st="11" end="1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box(in)">
                                      <p:cBhvr>
                                        <p:cTn id="21" dur="500"/>
                                        <p:tgtEl>
                                          <p:spTgt spid="2048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0484"/>
                                        </p:tgtEl>
                                        <p:attrNameLst>
                                          <p:attrName>style.visibility</p:attrName>
                                        </p:attrNameLst>
                                      </p:cBhvr>
                                      <p:to>
                                        <p:strVal val="visible"/>
                                      </p:to>
                                    </p:set>
                                    <p:animEffect transition="in" filter="box(in)">
                                      <p:cBhvr>
                                        <p:cTn id="26" dur="500"/>
                                        <p:tgtEl>
                                          <p:spTgt spid="2048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0482">
                                            <p:txEl>
                                              <p:pRg st="6" end="6"/>
                                            </p:txEl>
                                          </p:spTgt>
                                        </p:tgtEl>
                                        <p:attrNameLst>
                                          <p:attrName>style.visibility</p:attrName>
                                        </p:attrNameLst>
                                      </p:cBhvr>
                                      <p:to>
                                        <p:strVal val="visible"/>
                                      </p:to>
                                    </p:set>
                                    <p:animEffect transition="in" filter="box(in)">
                                      <p:cBhvr>
                                        <p:cTn id="31" dur="500"/>
                                        <p:tgtEl>
                                          <p:spTgt spid="2048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0482">
                                            <p:txEl>
                                              <p:pRg st="7" end="7"/>
                                            </p:txEl>
                                          </p:spTgt>
                                        </p:tgtEl>
                                        <p:attrNameLst>
                                          <p:attrName>style.visibility</p:attrName>
                                        </p:attrNameLst>
                                      </p:cBhvr>
                                      <p:to>
                                        <p:strVal val="visible"/>
                                      </p:to>
                                    </p:set>
                                    <p:animEffect transition="in" filter="box(in)">
                                      <p:cBhvr>
                                        <p:cTn id="36" dur="500"/>
                                        <p:tgtEl>
                                          <p:spTgt spid="2048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0482">
                                            <p:txEl>
                                              <p:pRg st="8" end="8"/>
                                            </p:txEl>
                                          </p:spTgt>
                                        </p:tgtEl>
                                        <p:attrNameLst>
                                          <p:attrName>style.visibility</p:attrName>
                                        </p:attrNameLst>
                                      </p:cBhvr>
                                      <p:to>
                                        <p:strVal val="visible"/>
                                      </p:to>
                                    </p:set>
                                    <p:animEffect transition="in" filter="box(in)">
                                      <p:cBhvr>
                                        <p:cTn id="41" dur="500"/>
                                        <p:tgtEl>
                                          <p:spTgt spid="20482">
                                            <p:txEl>
                                              <p:pRg st="8" end="8"/>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20482">
                                            <p:txEl>
                                              <p:pRg st="9" end="9"/>
                                            </p:txEl>
                                          </p:spTgt>
                                        </p:tgtEl>
                                        <p:attrNameLst>
                                          <p:attrName>style.visibility</p:attrName>
                                        </p:attrNameLst>
                                      </p:cBhvr>
                                      <p:to>
                                        <p:strVal val="visible"/>
                                      </p:to>
                                    </p:set>
                                    <p:animEffect transition="in" filter="box(in)">
                                      <p:cBhvr>
                                        <p:cTn id="44" dur="500"/>
                                        <p:tgtEl>
                                          <p:spTgt spid="20482">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20482">
                                            <p:txEl>
                                              <p:pRg st="10" end="10"/>
                                            </p:txEl>
                                          </p:spTgt>
                                        </p:tgtEl>
                                        <p:attrNameLst>
                                          <p:attrName>style.visibility</p:attrName>
                                        </p:attrNameLst>
                                      </p:cBhvr>
                                      <p:to>
                                        <p:strVal val="visible"/>
                                      </p:to>
                                    </p:set>
                                    <p:animEffect transition="in" filter="box(in)">
                                      <p:cBhvr>
                                        <p:cTn id="47" dur="500"/>
                                        <p:tgtEl>
                                          <p:spTgt spid="2048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r"/>
            <a:r>
              <a:rPr lang="he-IL" smtClean="0"/>
              <a:t>חישוב גודל המערך </a:t>
            </a:r>
            <a:r>
              <a:rPr lang="he-IL" sz="4000" smtClean="0"/>
              <a:t>(2)</a:t>
            </a:r>
            <a:endParaRPr lang="en-US" sz="4000" smtClean="0"/>
          </a:p>
        </p:txBody>
      </p:sp>
      <p:sp>
        <p:nvSpPr>
          <p:cNvPr id="21506" name="Rectangle 3"/>
          <p:cNvSpPr>
            <a:spLocks noGrp="1" noChangeArrowheads="1"/>
          </p:cNvSpPr>
          <p:nvPr>
            <p:ph sz="quarter" idx="1"/>
          </p:nvPr>
        </p:nvSpPr>
        <p:spPr/>
        <p:txBody>
          <a:bodyPr/>
          <a:lstStyle/>
          <a:p>
            <a:pPr>
              <a:lnSpc>
                <a:spcPct val="90000"/>
              </a:lnSpc>
            </a:pPr>
            <a:r>
              <a:rPr lang="he-IL" dirty="0" smtClean="0"/>
              <a:t>ניתן לחשב את כמות האיברים במערך גם באופן הבא:</a:t>
            </a:r>
          </a:p>
          <a:p>
            <a:pPr>
              <a:lnSpc>
                <a:spcPct val="90000"/>
              </a:lnSpc>
            </a:pPr>
            <a:endParaRPr lang="he-IL" dirty="0" smtClean="0"/>
          </a:p>
          <a:p>
            <a:pPr algn="l" rtl="0">
              <a:lnSpc>
                <a:spcPct val="90000"/>
              </a:lnSpc>
              <a:buFont typeface="Wingdings" pitchFamily="2" charset="2"/>
              <a:buNone/>
            </a:pPr>
            <a:r>
              <a:rPr lang="en-US" sz="2000" noProof="1" smtClean="0"/>
              <a:t>void main()</a:t>
            </a:r>
          </a:p>
          <a:p>
            <a:pPr algn="l" rtl="0">
              <a:lnSpc>
                <a:spcPct val="90000"/>
              </a:lnSpc>
              <a:buFont typeface="Wingdings" pitchFamily="2" charset="2"/>
              <a:buNone/>
            </a:pPr>
            <a:r>
              <a:rPr lang="en-US" sz="2000" noProof="1" smtClean="0"/>
              <a:t>{</a:t>
            </a:r>
          </a:p>
          <a:p>
            <a:pPr algn="l" rtl="0">
              <a:lnSpc>
                <a:spcPct val="90000"/>
              </a:lnSpc>
              <a:buFont typeface="Wingdings" pitchFamily="2" charset="2"/>
              <a:buNone/>
            </a:pPr>
            <a:r>
              <a:rPr lang="en-US" sz="2000" noProof="1" smtClean="0"/>
              <a:t>	int arr[] = {4, 3, 2, 7};</a:t>
            </a:r>
          </a:p>
          <a:p>
            <a:pPr algn="l" rtl="0">
              <a:lnSpc>
                <a:spcPct val="90000"/>
              </a:lnSpc>
              <a:buFont typeface="Wingdings" pitchFamily="2" charset="2"/>
              <a:buNone/>
            </a:pPr>
            <a:endParaRPr lang="en-US" sz="2000" noProof="1" smtClean="0"/>
          </a:p>
          <a:p>
            <a:pPr algn="l" rtl="0">
              <a:lnSpc>
                <a:spcPct val="90000"/>
              </a:lnSpc>
              <a:buFont typeface="Wingdings" pitchFamily="2" charset="2"/>
              <a:buNone/>
            </a:pPr>
            <a:r>
              <a:rPr lang="en-US" sz="2000" noProof="1" smtClean="0"/>
              <a:t>	int size = sizeof(arr) / sizeof(int);</a:t>
            </a:r>
          </a:p>
          <a:p>
            <a:pPr algn="l" rtl="0">
              <a:lnSpc>
                <a:spcPct val="90000"/>
              </a:lnSpc>
              <a:buFont typeface="Wingdings" pitchFamily="2" charset="2"/>
              <a:buNone/>
            </a:pPr>
            <a:r>
              <a:rPr lang="en-US" sz="2000" noProof="1" smtClean="0"/>
              <a:t>	…</a:t>
            </a:r>
          </a:p>
          <a:p>
            <a:pPr algn="l" rtl="0">
              <a:lnSpc>
                <a:spcPct val="90000"/>
              </a:lnSpc>
              <a:buFont typeface="Wingdings" pitchFamily="2" charset="2"/>
              <a:buNone/>
            </a:pPr>
            <a:r>
              <a:rPr lang="en-US" sz="2000" noProof="1" smtClean="0"/>
              <a:t>}</a:t>
            </a:r>
            <a:endParaRPr lang="he-IL" sz="2000" dirty="0" smtClean="0"/>
          </a:p>
          <a:p>
            <a:pPr>
              <a:lnSpc>
                <a:spcPct val="90000"/>
              </a:lnSpc>
            </a:pPr>
            <a:r>
              <a:rPr lang="he-IL" dirty="0" smtClean="0"/>
              <a:t>דרך זו עדיפה, שכן אם נשנה את טיפוס איברי המערך לא נצטרך לתקן את השורה המחשבת את ה- </a:t>
            </a:r>
            <a:r>
              <a:rPr lang="en-US" dirty="0" smtClean="0"/>
              <a:t>size</a:t>
            </a:r>
            <a:endParaRPr lang="he-IL" dirty="0" smtClean="0"/>
          </a:p>
          <a:p>
            <a:pPr>
              <a:lnSpc>
                <a:spcPct val="90000"/>
              </a:lnSpc>
            </a:pPr>
            <a:endParaRPr lang="he-IL" dirty="0" smtClean="0"/>
          </a:p>
          <a:p>
            <a:pPr algn="l" rtl="0">
              <a:lnSpc>
                <a:spcPct val="90000"/>
              </a:lnSpc>
              <a:buFont typeface="Wingdings" pitchFamily="2" charset="2"/>
              <a:buNone/>
            </a:pPr>
            <a:endParaRPr lang="he-IL" sz="2000" noProof="1" smtClean="0"/>
          </a:p>
          <a:p>
            <a:pPr algn="l" rtl="0">
              <a:lnSpc>
                <a:spcPct val="90000"/>
              </a:lnSpc>
              <a:buFont typeface="Wingdings" pitchFamily="2" charset="2"/>
              <a:buNone/>
            </a:pPr>
            <a:endParaRPr lang="en-US" sz="2000" dirty="0" smtClean="0"/>
          </a:p>
        </p:txBody>
      </p:sp>
      <p:sp>
        <p:nvSpPr>
          <p:cNvPr id="5" name="TextBox 4"/>
          <p:cNvSpPr txBox="1">
            <a:spLocks noChangeArrowheads="1"/>
          </p:cNvSpPr>
          <p:nvPr/>
        </p:nvSpPr>
        <p:spPr bwMode="auto">
          <a:xfrm>
            <a:off x="2627784" y="3039045"/>
            <a:ext cx="2286000" cy="461963"/>
          </a:xfrm>
          <a:prstGeom prst="rect">
            <a:avLst/>
          </a:prstGeom>
          <a:noFill/>
          <a:ln w="9525">
            <a:noFill/>
            <a:miter lim="800000"/>
            <a:headEnd/>
            <a:tailEnd/>
          </a:ln>
        </p:spPr>
        <p:txBody>
          <a:bodyPr>
            <a:spAutoFit/>
          </a:bodyPr>
          <a:lstStyle/>
          <a:p>
            <a:pPr algn="r" rtl="1"/>
            <a:r>
              <a:rPr lang="en-US" sz="2400" b="1" dirty="0" err="1"/>
              <a:t>sizeof</a:t>
            </a:r>
            <a:r>
              <a:rPr lang="en-US" sz="2400" b="1" dirty="0"/>
              <a:t>(</a:t>
            </a:r>
            <a:r>
              <a:rPr lang="en-US" sz="2400" b="1" dirty="0" err="1"/>
              <a:t>arr</a:t>
            </a:r>
            <a:r>
              <a:rPr lang="en-US" sz="2400" b="1" dirty="0"/>
              <a:t>[0])</a:t>
            </a:r>
          </a:p>
        </p:txBody>
      </p:sp>
      <p:cxnSp>
        <p:nvCxnSpPr>
          <p:cNvPr id="7" name="Straight Connector 6"/>
          <p:cNvCxnSpPr>
            <a:cxnSpLocks noChangeShapeType="1"/>
          </p:cNvCxnSpPr>
          <p:nvPr/>
        </p:nvCxnSpPr>
        <p:spPr bwMode="auto">
          <a:xfrm flipV="1">
            <a:off x="3161184" y="3429000"/>
            <a:ext cx="1295400" cy="381000"/>
          </a:xfrm>
          <a:prstGeom prst="line">
            <a:avLst/>
          </a:prstGeom>
          <a:noFill/>
          <a:ln w="38100" algn="ctr">
            <a:solidFill>
              <a:srgbClr val="FF0000"/>
            </a:solidFill>
            <a:round/>
            <a:headEnd/>
            <a:tailEnd/>
          </a:ln>
        </p:spPr>
      </p:cxnSp>
      <p:cxnSp>
        <p:nvCxnSpPr>
          <p:cNvPr id="8" name="Straight Connector 7"/>
          <p:cNvCxnSpPr>
            <a:cxnSpLocks noChangeShapeType="1"/>
          </p:cNvCxnSpPr>
          <p:nvPr/>
        </p:nvCxnSpPr>
        <p:spPr bwMode="auto">
          <a:xfrm>
            <a:off x="3237384" y="3505200"/>
            <a:ext cx="1143000" cy="228600"/>
          </a:xfrm>
          <a:prstGeom prst="line">
            <a:avLst/>
          </a:prstGeom>
          <a:noFill/>
          <a:ln w="38100" algn="ctr">
            <a:solidFill>
              <a:srgbClr val="FF0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box(in)">
                                      <p:cBhvr>
                                        <p:cTn id="7" dur="500"/>
                                        <p:tgtEl>
                                          <p:spTgt spid="2150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6">
                                            <p:txEl>
                                              <p:pRg st="3" end="3"/>
                                            </p:txEl>
                                          </p:spTgt>
                                        </p:tgtEl>
                                        <p:attrNameLst>
                                          <p:attrName>style.visibility</p:attrName>
                                        </p:attrNameLst>
                                      </p:cBhvr>
                                      <p:to>
                                        <p:strVal val="visible"/>
                                      </p:to>
                                    </p:set>
                                    <p:animEffect transition="in" filter="box(in)">
                                      <p:cBhvr>
                                        <p:cTn id="10" dur="500"/>
                                        <p:tgtEl>
                                          <p:spTgt spid="21506">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6">
                                            <p:txEl>
                                              <p:pRg st="8" end="8"/>
                                            </p:txEl>
                                          </p:spTgt>
                                        </p:tgtEl>
                                        <p:attrNameLst>
                                          <p:attrName>style.visibility</p:attrName>
                                        </p:attrNameLst>
                                      </p:cBhvr>
                                      <p:to>
                                        <p:strVal val="visible"/>
                                      </p:to>
                                    </p:set>
                                    <p:animEffect transition="in" filter="box(in)">
                                      <p:cBhvr>
                                        <p:cTn id="13" dur="500"/>
                                        <p:tgtEl>
                                          <p:spTgt spid="21506">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6">
                                            <p:txEl>
                                              <p:pRg st="4" end="4"/>
                                            </p:txEl>
                                          </p:spTgt>
                                        </p:tgtEl>
                                        <p:attrNameLst>
                                          <p:attrName>style.visibility</p:attrName>
                                        </p:attrNameLst>
                                      </p:cBhvr>
                                      <p:to>
                                        <p:strVal val="visible"/>
                                      </p:to>
                                    </p:set>
                                    <p:animEffect transition="in" filter="box(in)">
                                      <p:cBhvr>
                                        <p:cTn id="16" dur="500"/>
                                        <p:tgtEl>
                                          <p:spTgt spid="2150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1506">
                                            <p:txEl>
                                              <p:pRg st="6" end="6"/>
                                            </p:txEl>
                                          </p:spTgt>
                                        </p:tgtEl>
                                        <p:attrNameLst>
                                          <p:attrName>style.visibility</p:attrName>
                                        </p:attrNameLst>
                                      </p:cBhvr>
                                      <p:to>
                                        <p:strVal val="visible"/>
                                      </p:to>
                                    </p:set>
                                    <p:animEffect transition="in" filter="box(in)">
                                      <p:cBhvr>
                                        <p:cTn id="21" dur="500"/>
                                        <p:tgtEl>
                                          <p:spTgt spid="2150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in)">
                                      <p:cBhvr>
                                        <p:cTn id="26" dur="500"/>
                                        <p:tgtEl>
                                          <p:spTgt spid="8"/>
                                        </p:tgtEl>
                                      </p:cBhvr>
                                    </p:animEffect>
                                  </p:childTnLst>
                                </p:cTn>
                              </p:par>
                              <p:par>
                                <p:cTn id="27" presetID="4" presetClass="entr" presetSubtype="16"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1506">
                                            <p:txEl>
                                              <p:pRg st="7" end="7"/>
                                            </p:txEl>
                                          </p:spTgt>
                                        </p:tgtEl>
                                        <p:attrNameLst>
                                          <p:attrName>style.visibility</p:attrName>
                                        </p:attrNameLst>
                                      </p:cBhvr>
                                      <p:to>
                                        <p:strVal val="visible"/>
                                      </p:to>
                                    </p:set>
                                    <p:animEffect transition="in" filter="box(in)">
                                      <p:cBhvr>
                                        <p:cTn id="39" dur="500"/>
                                        <p:tgtEl>
                                          <p:spTgt spid="21506">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1506">
                                            <p:txEl>
                                              <p:pRg st="9" end="9"/>
                                            </p:txEl>
                                          </p:spTgt>
                                        </p:tgtEl>
                                        <p:attrNameLst>
                                          <p:attrName>style.visibility</p:attrName>
                                        </p:attrNameLst>
                                      </p:cBhvr>
                                      <p:to>
                                        <p:strVal val="visible"/>
                                      </p:to>
                                    </p:set>
                                    <p:animEffect transition="in" filter="box(in)">
                                      <p:cBhvr>
                                        <p:cTn id="44" dur="500"/>
                                        <p:tgtEl>
                                          <p:spTgt spid="215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r"/>
            <a:r>
              <a:rPr lang="he-IL" smtClean="0"/>
              <a:t>השמת מערכים</a:t>
            </a:r>
            <a:endParaRPr lang="en-US" smtClean="0"/>
          </a:p>
        </p:txBody>
      </p:sp>
      <p:sp>
        <p:nvSpPr>
          <p:cNvPr id="3" name="Content Placeholder 2"/>
          <p:cNvSpPr>
            <a:spLocks noGrp="1"/>
          </p:cNvSpPr>
          <p:nvPr>
            <p:ph idx="1"/>
          </p:nvPr>
        </p:nvSpPr>
        <p:spPr/>
        <p:txBody>
          <a:bodyPr>
            <a:normAutofit lnSpcReduction="10000"/>
          </a:bodyPr>
          <a:lstStyle/>
          <a:p>
            <a:r>
              <a:rPr lang="he-IL" dirty="0" smtClean="0"/>
              <a:t>כדי לבצע השמה בין משתנים מאותו הסוג אנו משתמשים באופרטור =</a:t>
            </a:r>
          </a:p>
          <a:p>
            <a:pPr algn="l">
              <a:buFont typeface="Wingdings" pitchFamily="2" charset="2"/>
              <a:buNone/>
            </a:pPr>
            <a:r>
              <a:rPr lang="en-US" dirty="0" err="1" smtClean="0"/>
              <a:t>int</a:t>
            </a:r>
            <a:r>
              <a:rPr lang="en-US" dirty="0" smtClean="0"/>
              <a:t>  x, y=5;</a:t>
            </a:r>
          </a:p>
          <a:p>
            <a:pPr algn="l">
              <a:buFont typeface="Wingdings" pitchFamily="2" charset="2"/>
              <a:buNone/>
            </a:pPr>
            <a:r>
              <a:rPr lang="en-US" dirty="0" smtClean="0"/>
              <a:t>x = y;</a:t>
            </a:r>
          </a:p>
          <a:p>
            <a:endParaRPr lang="he-IL" dirty="0" smtClean="0"/>
          </a:p>
          <a:p>
            <a:r>
              <a:rPr lang="he-IL" dirty="0" smtClean="0"/>
              <a:t>עבור מערכים </a:t>
            </a:r>
            <a:r>
              <a:rPr lang="he-IL" b="1" u="sng" dirty="0" smtClean="0"/>
              <a:t>לא</a:t>
            </a:r>
            <a:r>
              <a:rPr lang="he-IL" dirty="0" smtClean="0"/>
              <a:t> ניתן לבצע זאת:</a:t>
            </a:r>
          </a:p>
          <a:p>
            <a:pPr algn="l" rtl="0">
              <a:buFont typeface="Wingdings" pitchFamily="2" charset="2"/>
              <a:buNone/>
            </a:pPr>
            <a:r>
              <a:rPr lang="en-US" dirty="0" err="1" smtClean="0"/>
              <a:t>int</a:t>
            </a:r>
            <a:r>
              <a:rPr lang="en-US" dirty="0" smtClean="0"/>
              <a:t> arr1[]={1,2,3}, arr2[3];</a:t>
            </a:r>
          </a:p>
          <a:p>
            <a:pPr algn="l" rtl="0">
              <a:buFont typeface="Wingdings" pitchFamily="2" charset="2"/>
              <a:buNone/>
            </a:pPr>
            <a:r>
              <a:rPr lang="en-US" dirty="0" smtClean="0"/>
              <a:t>arr2 = arr1;</a:t>
            </a:r>
          </a:p>
          <a:p>
            <a:endParaRPr lang="he-IL" dirty="0" smtClean="0"/>
          </a:p>
          <a:p>
            <a:r>
              <a:rPr lang="he-IL" dirty="0" smtClean="0"/>
              <a:t>השמה בין מערכים תבוצע בעזרת לולאה, בה נעתיק איבר-איבר</a:t>
            </a:r>
            <a:endParaRPr lang="en-US" dirty="0" smtClean="0"/>
          </a:p>
        </p:txBody>
      </p:sp>
      <p:cxnSp>
        <p:nvCxnSpPr>
          <p:cNvPr id="6" name="Straight Connector 5"/>
          <p:cNvCxnSpPr>
            <a:cxnSpLocks noChangeShapeType="1"/>
          </p:cNvCxnSpPr>
          <p:nvPr/>
        </p:nvCxnSpPr>
        <p:spPr bwMode="auto">
          <a:xfrm>
            <a:off x="395536" y="4293096"/>
            <a:ext cx="2016224" cy="360040"/>
          </a:xfrm>
          <a:prstGeom prst="line">
            <a:avLst/>
          </a:prstGeom>
          <a:noFill/>
          <a:ln w="34925" algn="ctr">
            <a:solidFill>
              <a:srgbClr val="FF0000"/>
            </a:solidFill>
            <a:round/>
            <a:headEnd/>
            <a:tailEnd/>
          </a:ln>
        </p:spPr>
      </p:cxnSp>
      <p:cxnSp>
        <p:nvCxnSpPr>
          <p:cNvPr id="7" name="Straight Connector 6"/>
          <p:cNvCxnSpPr>
            <a:cxnSpLocks noChangeShapeType="1"/>
          </p:cNvCxnSpPr>
          <p:nvPr/>
        </p:nvCxnSpPr>
        <p:spPr bwMode="auto">
          <a:xfrm flipV="1">
            <a:off x="323528" y="4293096"/>
            <a:ext cx="2088232" cy="342528"/>
          </a:xfrm>
          <a:prstGeom prst="line">
            <a:avLst/>
          </a:prstGeom>
          <a:noFill/>
          <a:ln w="34925" algn="ctr">
            <a:solidFill>
              <a:srgbClr val="FF0000"/>
            </a:solidFill>
            <a:round/>
            <a:headEnd/>
            <a:tailEnd/>
          </a:ln>
        </p:spPr>
      </p:cxnSp>
      <p:sp>
        <p:nvSpPr>
          <p:cNvPr id="10" name="Rectangle 9"/>
          <p:cNvSpPr/>
          <p:nvPr/>
        </p:nvSpPr>
        <p:spPr>
          <a:xfrm>
            <a:off x="1043608" y="6021288"/>
            <a:ext cx="52565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וזה בניגוד לשפת </a:t>
            </a:r>
            <a:r>
              <a:rPr lang="en-US" b="1" dirty="0" smtClean="0"/>
              <a:t>JAVA</a:t>
            </a:r>
            <a:r>
              <a:rPr lang="he-IL" b="1" dirty="0" smtClean="0"/>
              <a:t> בה השמת מערכים משנה את ההפניה (מאחר ומערך ב- </a:t>
            </a:r>
            <a:r>
              <a:rPr lang="en-US" b="1" dirty="0" smtClean="0"/>
              <a:t>JAVA</a:t>
            </a:r>
            <a:r>
              <a:rPr lang="he-IL" b="1" dirty="0" smtClean="0"/>
              <a:t> הוא אובייקט)</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ox(in)">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ox(in)">
                                      <p:cBhvr>
                                        <p:cTn id="26" dur="500"/>
                                        <p:tgtEl>
                                          <p:spTgt spid="7"/>
                                        </p:tgtEl>
                                      </p:cBhvr>
                                    </p:animEffect>
                                  </p:childTnLst>
                                </p:cTn>
                              </p:par>
                              <p:par>
                                <p:cTn id="27" presetID="4" presetClass="entr" presetSubtype="16"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i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ox(in)">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r"/>
            <a:r>
              <a:rPr lang="he-IL" smtClean="0"/>
              <a:t>השמת מערכים - דוגמא</a:t>
            </a:r>
            <a:endParaRPr lang="en-US" smtClean="0"/>
          </a:p>
        </p:txBody>
      </p:sp>
      <p:sp>
        <p:nvSpPr>
          <p:cNvPr id="29699" name="Content Placeholder 2"/>
          <p:cNvSpPr>
            <a:spLocks noGrp="1"/>
          </p:cNvSpPr>
          <p:nvPr>
            <p:ph sz="quarter" idx="1"/>
          </p:nvPr>
        </p:nvSpPr>
        <p:spPr/>
        <p:txBody>
          <a:bodyPr>
            <a:normAutofit fontScale="92500" lnSpcReduction="20000"/>
          </a:bodyPr>
          <a:lstStyle/>
          <a:p>
            <a:pPr algn="l" rtl="0">
              <a:buFont typeface="Wingdings" pitchFamily="2" charset="2"/>
              <a:buNone/>
            </a:pPr>
            <a:r>
              <a:rPr lang="en-US" sz="1600" dirty="0" smtClean="0">
                <a:latin typeface="Verdana" pitchFamily="34" charset="0"/>
              </a:rPr>
              <a:t>void main()</a:t>
            </a:r>
          </a:p>
          <a:p>
            <a:pPr algn="l" rtl="0">
              <a:buFont typeface="Wingdings" pitchFamily="2" charset="2"/>
              <a:buNone/>
            </a:pPr>
            <a:r>
              <a:rPr lang="en-US" sz="1600" dirty="0" smtClean="0">
                <a:latin typeface="Verdana" pitchFamily="34" charset="0"/>
              </a:rPr>
              <a:t>{</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int</a:t>
            </a:r>
            <a:r>
              <a:rPr lang="en-US" sz="1600" dirty="0" smtClean="0">
                <a:latin typeface="Verdana" pitchFamily="34" charset="0"/>
              </a:rPr>
              <a:t> arr1[] = {1,2,3}, arr2[3], </a:t>
            </a:r>
            <a:r>
              <a:rPr lang="en-US" sz="1600" dirty="0" err="1" smtClean="0">
                <a:latin typeface="Verdana" pitchFamily="34" charset="0"/>
              </a:rPr>
              <a:t>i</a:t>
            </a:r>
            <a:r>
              <a:rPr lang="en-US" sz="1600" dirty="0" smtClean="0">
                <a:latin typeface="Verdana" pitchFamily="34" charset="0"/>
              </a:rPr>
              <a:t>;</a:t>
            </a:r>
          </a:p>
          <a:p>
            <a:pPr algn="l" rtl="0">
              <a:buFont typeface="Wingdings" pitchFamily="2" charset="2"/>
              <a:buNone/>
            </a:pPr>
            <a:endParaRPr lang="en-US" sz="1600" dirty="0" smtClean="0">
              <a:latin typeface="Verdana" pitchFamily="34" charset="0"/>
            </a:endParaRPr>
          </a:p>
          <a:p>
            <a:pPr algn="l" rtl="0">
              <a:buFont typeface="Wingdings" pitchFamily="2" charset="2"/>
              <a:buNone/>
            </a:pPr>
            <a:r>
              <a:rPr lang="en-US" sz="1600" dirty="0" smtClean="0">
                <a:latin typeface="Verdana" pitchFamily="34" charset="0"/>
              </a:rPr>
              <a:t>	</a:t>
            </a:r>
            <a:r>
              <a:rPr lang="en-US" sz="1600" dirty="0" smtClean="0">
                <a:solidFill>
                  <a:srgbClr val="008000"/>
                </a:solidFill>
                <a:latin typeface="Verdana" pitchFamily="34" charset="0"/>
              </a:rPr>
              <a:t>// arr2 = arr1; // </a:t>
            </a:r>
            <a:r>
              <a:rPr lang="en-US" sz="1600" b="1" dirty="0" smtClean="0">
                <a:solidFill>
                  <a:srgbClr val="008000"/>
                </a:solidFill>
                <a:latin typeface="Verdana" pitchFamily="34" charset="0"/>
              </a:rPr>
              <a:t>DOESN'T COMPILE!! </a:t>
            </a:r>
          </a:p>
          <a:p>
            <a:pPr algn="l" rtl="0">
              <a:buFont typeface="Wingdings" pitchFamily="2" charset="2"/>
              <a:buNone/>
            </a:pPr>
            <a:endParaRPr lang="en-US" sz="1600" dirty="0" smtClean="0">
              <a:latin typeface="Verdana" pitchFamily="34" charset="0"/>
            </a:endParaRP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("Elements in arr2 before: ");</a:t>
            </a:r>
          </a:p>
          <a:p>
            <a:pPr algn="l" rtl="0">
              <a:buFont typeface="Wingdings" pitchFamily="2" charset="2"/>
              <a:buNone/>
            </a:pPr>
            <a:r>
              <a:rPr lang="nn-NO" sz="1600" dirty="0" smtClean="0">
                <a:latin typeface="Verdana" pitchFamily="34" charset="0"/>
              </a:rPr>
              <a:t>	for (i=0 ; i &lt; 3 ; i++)</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("%d ", arr2[</a:t>
            </a:r>
            <a:r>
              <a:rPr lang="en-US" sz="1600" dirty="0" err="1" smtClean="0">
                <a:latin typeface="Verdana" pitchFamily="34" charset="0"/>
              </a:rPr>
              <a:t>i</a:t>
            </a:r>
            <a:r>
              <a:rPr lang="en-US" sz="1600" dirty="0" smtClean="0">
                <a:latin typeface="Verdana" pitchFamily="34" charset="0"/>
              </a:rPr>
              <a:t>]);</a:t>
            </a:r>
          </a:p>
          <a:p>
            <a:pPr algn="l" rtl="0">
              <a:buFont typeface="Wingdings" pitchFamily="2" charset="2"/>
              <a:buNone/>
            </a:pPr>
            <a:endParaRPr lang="en-US" sz="1600" dirty="0" smtClean="0">
              <a:latin typeface="Verdana" pitchFamily="34" charset="0"/>
            </a:endParaRPr>
          </a:p>
          <a:p>
            <a:pPr algn="l" rtl="0">
              <a:buFont typeface="Wingdings" pitchFamily="2" charset="2"/>
              <a:buNone/>
            </a:pPr>
            <a:r>
              <a:rPr lang="nn-NO" sz="1600" dirty="0" smtClean="0">
                <a:latin typeface="Verdana" pitchFamily="34" charset="0"/>
              </a:rPr>
              <a:t>	</a:t>
            </a:r>
            <a:r>
              <a:rPr lang="nn-NO" sz="1600" b="1" dirty="0" smtClean="0">
                <a:latin typeface="Verdana" pitchFamily="34" charset="0"/>
              </a:rPr>
              <a:t>for (i=0 ; i &lt; 3 ; i++)</a:t>
            </a:r>
          </a:p>
          <a:p>
            <a:pPr algn="l" rtl="0">
              <a:buFont typeface="Wingdings" pitchFamily="2" charset="2"/>
              <a:buNone/>
            </a:pPr>
            <a:r>
              <a:rPr lang="en-US" sz="1600" b="1" dirty="0" smtClean="0">
                <a:latin typeface="Verdana" pitchFamily="34" charset="0"/>
              </a:rPr>
              <a:t>		arr2[</a:t>
            </a:r>
            <a:r>
              <a:rPr lang="en-US" sz="1600" b="1" dirty="0" err="1" smtClean="0">
                <a:latin typeface="Verdana" pitchFamily="34" charset="0"/>
              </a:rPr>
              <a:t>i</a:t>
            </a:r>
            <a:r>
              <a:rPr lang="en-US" sz="1600" b="1" dirty="0" smtClean="0">
                <a:latin typeface="Verdana" pitchFamily="34" charset="0"/>
              </a:rPr>
              <a:t>] = arr1[</a:t>
            </a:r>
            <a:r>
              <a:rPr lang="en-US" sz="1600" b="1" dirty="0" err="1" smtClean="0">
                <a:latin typeface="Verdana" pitchFamily="34" charset="0"/>
              </a:rPr>
              <a:t>i</a:t>
            </a:r>
            <a:r>
              <a:rPr lang="en-US" sz="1600" b="1" dirty="0" smtClean="0">
                <a:latin typeface="Verdana" pitchFamily="34" charset="0"/>
              </a:rPr>
              <a:t>];</a:t>
            </a:r>
          </a:p>
          <a:p>
            <a:pPr algn="l" rtl="0">
              <a:buFont typeface="Wingdings" pitchFamily="2" charset="2"/>
              <a:buNone/>
            </a:pPr>
            <a:endParaRPr lang="en-US" sz="1600" dirty="0" smtClean="0">
              <a:latin typeface="Verdana" pitchFamily="34" charset="0"/>
            </a:endParaRP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a:t>
            </a:r>
            <a:r>
              <a:rPr lang="en-US" sz="1600" dirty="0" err="1" smtClean="0">
                <a:latin typeface="Verdana" pitchFamily="34" charset="0"/>
              </a:rPr>
              <a:t>nElements</a:t>
            </a:r>
            <a:r>
              <a:rPr lang="en-US" sz="1600" dirty="0" smtClean="0">
                <a:latin typeface="Verdana" pitchFamily="34" charset="0"/>
              </a:rPr>
              <a:t> in arr2 after: ");</a:t>
            </a:r>
          </a:p>
          <a:p>
            <a:pPr algn="l" rtl="0">
              <a:buFont typeface="Wingdings" pitchFamily="2" charset="2"/>
              <a:buNone/>
            </a:pPr>
            <a:r>
              <a:rPr lang="nn-NO" sz="1600" dirty="0" smtClean="0">
                <a:latin typeface="Verdana" pitchFamily="34" charset="0"/>
              </a:rPr>
              <a:t>	for (i=0 ; i &lt; 3 ; i++)</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("%d ", arr2[</a:t>
            </a:r>
            <a:r>
              <a:rPr lang="en-US" sz="1600" dirty="0" err="1" smtClean="0">
                <a:latin typeface="Verdana" pitchFamily="34" charset="0"/>
              </a:rPr>
              <a:t>i</a:t>
            </a:r>
            <a:r>
              <a:rPr lang="en-US" sz="1600" dirty="0" smtClean="0">
                <a:latin typeface="Verdana" pitchFamily="34" charset="0"/>
              </a:rPr>
              <a:t>]);</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("\n");</a:t>
            </a:r>
          </a:p>
          <a:p>
            <a:pPr algn="l" rtl="0">
              <a:buFont typeface="Wingdings" pitchFamily="2" charset="2"/>
              <a:buNone/>
            </a:pPr>
            <a:r>
              <a:rPr lang="en-US" sz="1600" dirty="0" smtClean="0">
                <a:latin typeface="Verdana" pitchFamily="34" charset="0"/>
              </a:rPr>
              <a:t>}</a:t>
            </a:r>
          </a:p>
          <a:p>
            <a:pPr algn="l" rtl="0">
              <a:buFont typeface="Wingdings" pitchFamily="2" charset="2"/>
              <a:buNone/>
            </a:pPr>
            <a:endParaRPr lang="en-US" sz="1600" dirty="0" smtClean="0">
              <a:latin typeface="Verdana" pitchFamily="34" charset="0"/>
            </a:endParaRPr>
          </a:p>
          <a:p>
            <a:pPr algn="l" rtl="0">
              <a:buFont typeface="Wingdings" pitchFamily="2" charset="2"/>
              <a:buNone/>
            </a:pPr>
            <a:endParaRPr lang="en-US" sz="1600" dirty="0" smtClean="0">
              <a:latin typeface="Verdana" pitchFamily="34" charset="0"/>
            </a:endParaRPr>
          </a:p>
        </p:txBody>
      </p:sp>
      <p:pic>
        <p:nvPicPr>
          <p:cNvPr id="29700" name="Picture 2"/>
          <p:cNvPicPr>
            <a:picLocks noChangeAspect="1" noChangeArrowheads="1"/>
          </p:cNvPicPr>
          <p:nvPr/>
        </p:nvPicPr>
        <p:blipFill>
          <a:blip r:embed="rId3" cstate="print"/>
          <a:srcRect/>
          <a:stretch>
            <a:fillRect/>
          </a:stretch>
        </p:blipFill>
        <p:spPr bwMode="auto">
          <a:xfrm>
            <a:off x="899592" y="5733256"/>
            <a:ext cx="7048500" cy="1004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box(in)">
                                      <p:cBhvr>
                                        <p:cTn id="7" dur="500"/>
                                        <p:tgtEl>
                                          <p:spTgt spid="296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699">
                                            <p:txEl>
                                              <p:pRg st="4" end="4"/>
                                            </p:txEl>
                                          </p:spTgt>
                                        </p:tgtEl>
                                        <p:attrNameLst>
                                          <p:attrName>style.visibility</p:attrName>
                                        </p:attrNameLst>
                                      </p:cBhvr>
                                      <p:to>
                                        <p:strVal val="visible"/>
                                      </p:to>
                                    </p:set>
                                    <p:animEffect transition="in" filter="box(in)">
                                      <p:cBhvr>
                                        <p:cTn id="12" dur="500"/>
                                        <p:tgtEl>
                                          <p:spTgt spid="2969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699">
                                            <p:txEl>
                                              <p:pRg st="6" end="6"/>
                                            </p:txEl>
                                          </p:spTgt>
                                        </p:tgtEl>
                                        <p:attrNameLst>
                                          <p:attrName>style.visibility</p:attrName>
                                        </p:attrNameLst>
                                      </p:cBhvr>
                                      <p:to>
                                        <p:strVal val="visible"/>
                                      </p:to>
                                    </p:set>
                                    <p:animEffect transition="in" filter="box(in)">
                                      <p:cBhvr>
                                        <p:cTn id="17" dur="500"/>
                                        <p:tgtEl>
                                          <p:spTgt spid="29699">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9699">
                                            <p:txEl>
                                              <p:pRg st="7" end="7"/>
                                            </p:txEl>
                                          </p:spTgt>
                                        </p:tgtEl>
                                        <p:attrNameLst>
                                          <p:attrName>style.visibility</p:attrName>
                                        </p:attrNameLst>
                                      </p:cBhvr>
                                      <p:to>
                                        <p:strVal val="visible"/>
                                      </p:to>
                                    </p:set>
                                    <p:animEffect transition="in" filter="box(in)">
                                      <p:cBhvr>
                                        <p:cTn id="20" dur="500"/>
                                        <p:tgtEl>
                                          <p:spTgt spid="29699">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9699">
                                            <p:txEl>
                                              <p:pRg st="8" end="8"/>
                                            </p:txEl>
                                          </p:spTgt>
                                        </p:tgtEl>
                                        <p:attrNameLst>
                                          <p:attrName>style.visibility</p:attrName>
                                        </p:attrNameLst>
                                      </p:cBhvr>
                                      <p:to>
                                        <p:strVal val="visible"/>
                                      </p:to>
                                    </p:set>
                                    <p:animEffect transition="in" filter="box(in)">
                                      <p:cBhvr>
                                        <p:cTn id="23" dur="500"/>
                                        <p:tgtEl>
                                          <p:spTgt spid="29699">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9699">
                                            <p:txEl>
                                              <p:pRg st="10" end="10"/>
                                            </p:txEl>
                                          </p:spTgt>
                                        </p:tgtEl>
                                        <p:attrNameLst>
                                          <p:attrName>style.visibility</p:attrName>
                                        </p:attrNameLst>
                                      </p:cBhvr>
                                      <p:to>
                                        <p:strVal val="visible"/>
                                      </p:to>
                                    </p:set>
                                    <p:animEffect transition="in" filter="box(in)">
                                      <p:cBhvr>
                                        <p:cTn id="28" dur="500"/>
                                        <p:tgtEl>
                                          <p:spTgt spid="29699">
                                            <p:txEl>
                                              <p:pRg st="10" end="10"/>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9699">
                                            <p:txEl>
                                              <p:pRg st="11" end="11"/>
                                            </p:txEl>
                                          </p:spTgt>
                                        </p:tgtEl>
                                        <p:attrNameLst>
                                          <p:attrName>style.visibility</p:attrName>
                                        </p:attrNameLst>
                                      </p:cBhvr>
                                      <p:to>
                                        <p:strVal val="visible"/>
                                      </p:to>
                                    </p:set>
                                    <p:animEffect transition="in" filter="box(in)">
                                      <p:cBhvr>
                                        <p:cTn id="31" dur="500"/>
                                        <p:tgtEl>
                                          <p:spTgt spid="29699">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9699">
                                            <p:txEl>
                                              <p:pRg st="13" end="13"/>
                                            </p:txEl>
                                          </p:spTgt>
                                        </p:tgtEl>
                                        <p:attrNameLst>
                                          <p:attrName>style.visibility</p:attrName>
                                        </p:attrNameLst>
                                      </p:cBhvr>
                                      <p:to>
                                        <p:strVal val="visible"/>
                                      </p:to>
                                    </p:set>
                                    <p:animEffect transition="in" filter="box(in)">
                                      <p:cBhvr>
                                        <p:cTn id="36" dur="500"/>
                                        <p:tgtEl>
                                          <p:spTgt spid="29699">
                                            <p:txEl>
                                              <p:pRg st="13" end="13"/>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29699">
                                            <p:txEl>
                                              <p:pRg st="14" end="14"/>
                                            </p:txEl>
                                          </p:spTgt>
                                        </p:tgtEl>
                                        <p:attrNameLst>
                                          <p:attrName>style.visibility</p:attrName>
                                        </p:attrNameLst>
                                      </p:cBhvr>
                                      <p:to>
                                        <p:strVal val="visible"/>
                                      </p:to>
                                    </p:set>
                                    <p:animEffect transition="in" filter="box(in)">
                                      <p:cBhvr>
                                        <p:cTn id="39" dur="500"/>
                                        <p:tgtEl>
                                          <p:spTgt spid="29699">
                                            <p:txEl>
                                              <p:pRg st="14" end="14"/>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29699">
                                            <p:txEl>
                                              <p:pRg st="15" end="15"/>
                                            </p:txEl>
                                          </p:spTgt>
                                        </p:tgtEl>
                                        <p:attrNameLst>
                                          <p:attrName>style.visibility</p:attrName>
                                        </p:attrNameLst>
                                      </p:cBhvr>
                                      <p:to>
                                        <p:strVal val="visible"/>
                                      </p:to>
                                    </p:set>
                                    <p:animEffect transition="in" filter="box(in)">
                                      <p:cBhvr>
                                        <p:cTn id="42" dur="500"/>
                                        <p:tgtEl>
                                          <p:spTgt spid="29699">
                                            <p:txEl>
                                              <p:pRg st="15" end="15"/>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29699">
                                            <p:txEl>
                                              <p:pRg st="16" end="16"/>
                                            </p:txEl>
                                          </p:spTgt>
                                        </p:tgtEl>
                                        <p:attrNameLst>
                                          <p:attrName>style.visibility</p:attrName>
                                        </p:attrNameLst>
                                      </p:cBhvr>
                                      <p:to>
                                        <p:strVal val="visible"/>
                                      </p:to>
                                    </p:set>
                                    <p:animEffect transition="in" filter="box(in)">
                                      <p:cBhvr>
                                        <p:cTn id="45" dur="500"/>
                                        <p:tgtEl>
                                          <p:spTgt spid="29699">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9700"/>
                                        </p:tgtEl>
                                        <p:attrNameLst>
                                          <p:attrName>style.visibility</p:attrName>
                                        </p:attrNameLst>
                                      </p:cBhvr>
                                      <p:to>
                                        <p:strVal val="visible"/>
                                      </p:to>
                                    </p:set>
                                    <p:animEffect transition="in" filter="box(in)">
                                      <p:cBhvr>
                                        <p:cTn id="50"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sz="half" idx="4294967295"/>
          </p:nvPr>
        </p:nvSpPr>
        <p:spPr>
          <a:xfrm>
            <a:off x="539552" y="1600200"/>
            <a:ext cx="8229600" cy="4530725"/>
          </a:xfrm>
        </p:spPr>
        <p:txBody>
          <a:bodyPr>
            <a:normAutofit lnSpcReduction="10000"/>
          </a:bodyPr>
          <a:lstStyle/>
          <a:p>
            <a:r>
              <a:rPr lang="he-IL" dirty="0" smtClean="0"/>
              <a:t>בהגדרת מערך חד-מימדי מגדירים את כמות התאים בו (מספר העמודות):</a:t>
            </a:r>
          </a:p>
          <a:p>
            <a:pPr algn="l" rtl="0">
              <a:buFont typeface="Wingdings" pitchFamily="2" charset="2"/>
              <a:buNone/>
            </a:pPr>
            <a:r>
              <a:rPr lang="he-IL" dirty="0" smtClean="0"/>
              <a:t> </a:t>
            </a:r>
            <a:r>
              <a:rPr lang="en-US" sz="2400" dirty="0" err="1" smtClean="0"/>
              <a:t>int</a:t>
            </a:r>
            <a:r>
              <a:rPr lang="en-US" sz="2400" dirty="0" smtClean="0"/>
              <a:t> </a:t>
            </a:r>
            <a:r>
              <a:rPr lang="en-US" sz="2400" dirty="0" err="1" smtClean="0"/>
              <a:t>arr</a:t>
            </a:r>
            <a:r>
              <a:rPr lang="en-US" sz="2400" dirty="0" smtClean="0"/>
              <a:t>[4];</a:t>
            </a:r>
            <a:endParaRPr lang="he-IL" sz="2400" dirty="0" smtClean="0"/>
          </a:p>
          <a:p>
            <a:pPr lvl="1"/>
            <a:endParaRPr lang="he-IL" dirty="0" smtClean="0"/>
          </a:p>
          <a:p>
            <a:r>
              <a:rPr lang="he-IL" dirty="0" smtClean="0"/>
              <a:t>בהגדרת מערך דו-מימדי נגדיר את כמות התאים בו  ע"י ציון מספר השורות ומספר העמודות:</a:t>
            </a:r>
          </a:p>
          <a:p>
            <a:pPr algn="l" rtl="0">
              <a:buFont typeface="Wingdings" pitchFamily="2" charset="2"/>
              <a:buNone/>
            </a:pPr>
            <a:endParaRPr lang="en-US" sz="2400" dirty="0" smtClean="0"/>
          </a:p>
          <a:p>
            <a:pPr algn="l" rtl="0">
              <a:buFont typeface="Wingdings" pitchFamily="2" charset="2"/>
              <a:buNone/>
            </a:pPr>
            <a:r>
              <a:rPr lang="en-US" sz="2400" dirty="0" err="1" smtClean="0"/>
              <a:t>int</a:t>
            </a:r>
            <a:r>
              <a:rPr lang="en-US" sz="2400" dirty="0" smtClean="0"/>
              <a:t> </a:t>
            </a:r>
            <a:r>
              <a:rPr lang="en-US" sz="2400" dirty="0" err="1" smtClean="0"/>
              <a:t>arr</a:t>
            </a:r>
            <a:r>
              <a:rPr lang="en-US" sz="2400" dirty="0" smtClean="0"/>
              <a:t>[2][4];</a:t>
            </a:r>
            <a:endParaRPr lang="he-IL" sz="2400" dirty="0" smtClean="0"/>
          </a:p>
          <a:p>
            <a:endParaRPr lang="en-US" dirty="0" smtClean="0"/>
          </a:p>
          <a:p>
            <a:r>
              <a:rPr lang="he-IL" dirty="0" smtClean="0"/>
              <a:t>מערך דו-מימדי הוא למעשה מטריצה, או ניתן להסתכל עליו כמערך של מערכים</a:t>
            </a:r>
          </a:p>
          <a:p>
            <a:pPr lvl="1"/>
            <a:endParaRPr lang="he-IL" dirty="0" smtClean="0"/>
          </a:p>
          <a:p>
            <a:endParaRPr lang="he-IL" dirty="0" smtClean="0"/>
          </a:p>
          <a:p>
            <a:endParaRPr lang="he-IL" dirty="0" smtClean="0"/>
          </a:p>
          <a:p>
            <a:endParaRPr lang="en-US" dirty="0" smtClean="0"/>
          </a:p>
        </p:txBody>
      </p:sp>
      <p:sp>
        <p:nvSpPr>
          <p:cNvPr id="37891" name="Rectangle 2"/>
          <p:cNvSpPr>
            <a:spLocks noGrp="1" noChangeArrowheads="1"/>
          </p:cNvSpPr>
          <p:nvPr>
            <p:ph type="title"/>
          </p:nvPr>
        </p:nvSpPr>
        <p:spPr/>
        <p:txBody>
          <a:bodyPr/>
          <a:lstStyle/>
          <a:p>
            <a:pPr algn="r"/>
            <a:r>
              <a:rPr lang="he-IL" smtClean="0"/>
              <a:t>מערך דו-מימדי</a:t>
            </a:r>
            <a:endParaRPr lang="en-US" smtClean="0"/>
          </a:p>
        </p:txBody>
      </p:sp>
      <p:graphicFrame>
        <p:nvGraphicFramePr>
          <p:cNvPr id="80978" name="Group 82"/>
          <p:cNvGraphicFramePr>
            <a:graphicFrameLocks noGrp="1"/>
          </p:cNvGraphicFramePr>
          <p:nvPr>
            <p:ph sz="quarter" idx="1"/>
          </p:nvPr>
        </p:nvGraphicFramePr>
        <p:xfrm>
          <a:off x="2123728" y="2420888"/>
          <a:ext cx="5328592" cy="365760"/>
        </p:xfrm>
        <a:graphic>
          <a:graphicData uri="http://schemas.openxmlformats.org/drawingml/2006/table">
            <a:tbl>
              <a:tblPr/>
              <a:tblGrid>
                <a:gridCol w="1332148"/>
                <a:gridCol w="1332148"/>
                <a:gridCol w="1332148"/>
                <a:gridCol w="1332148"/>
              </a:tblGrid>
              <a:tr h="3032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[0]</a:t>
                      </a: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arr[1]</a:t>
                      </a: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arr[2]</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010" name="Group 114"/>
          <p:cNvGraphicFramePr>
            <a:graphicFrameLocks noGrp="1"/>
          </p:cNvGraphicFramePr>
          <p:nvPr>
            <p:ph sz="quarter" idx="4294967295"/>
          </p:nvPr>
        </p:nvGraphicFramePr>
        <p:xfrm>
          <a:off x="2555776" y="4077072"/>
          <a:ext cx="2438400" cy="1036320"/>
        </p:xfrm>
        <a:graphic>
          <a:graphicData uri="http://schemas.openxmlformats.org/drawingml/2006/table">
            <a:tbl>
              <a:tblPr/>
              <a:tblGrid>
                <a:gridCol w="609600"/>
                <a:gridCol w="609600"/>
                <a:gridCol w="609600"/>
                <a:gridCol w="609600"/>
              </a:tblGrid>
              <a:tr h="30638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[0][2]</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[1][0]</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[1][2]</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Effect transition="in" filter="box(in)">
                                      <p:cBhvr>
                                        <p:cTn id="7" dur="500"/>
                                        <p:tgtEl>
                                          <p:spTgt spid="368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0978"/>
                                        </p:tgtEl>
                                        <p:attrNameLst>
                                          <p:attrName>style.visibility</p:attrName>
                                        </p:attrNameLst>
                                      </p:cBhvr>
                                      <p:to>
                                        <p:strVal val="visible"/>
                                      </p:to>
                                    </p:set>
                                    <p:animEffect transition="in" filter="box(in)">
                                      <p:cBhvr>
                                        <p:cTn id="12" dur="500"/>
                                        <p:tgtEl>
                                          <p:spTgt spid="809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6866">
                                            <p:txEl>
                                              <p:pRg st="3" end="3"/>
                                            </p:txEl>
                                          </p:spTgt>
                                        </p:tgtEl>
                                        <p:attrNameLst>
                                          <p:attrName>style.visibility</p:attrName>
                                        </p:attrNameLst>
                                      </p:cBhvr>
                                      <p:to>
                                        <p:strVal val="visible"/>
                                      </p:to>
                                    </p:set>
                                    <p:animEffect transition="in" filter="box(in)">
                                      <p:cBhvr>
                                        <p:cTn id="17" dur="500"/>
                                        <p:tgtEl>
                                          <p:spTgt spid="3686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6866">
                                            <p:txEl>
                                              <p:pRg st="5" end="5"/>
                                            </p:txEl>
                                          </p:spTgt>
                                        </p:tgtEl>
                                        <p:attrNameLst>
                                          <p:attrName>style.visibility</p:attrName>
                                        </p:attrNameLst>
                                      </p:cBhvr>
                                      <p:to>
                                        <p:strVal val="visible"/>
                                      </p:to>
                                    </p:set>
                                    <p:animEffect transition="in" filter="box(in)">
                                      <p:cBhvr>
                                        <p:cTn id="22" dur="500"/>
                                        <p:tgtEl>
                                          <p:spTgt spid="3686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010"/>
                                        </p:tgtEl>
                                        <p:attrNameLst>
                                          <p:attrName>style.visibility</p:attrName>
                                        </p:attrNameLst>
                                      </p:cBhvr>
                                      <p:to>
                                        <p:strVal val="visible"/>
                                      </p:to>
                                    </p:set>
                                    <p:animEffect transition="in" filter="box(in)">
                                      <p:cBhvr>
                                        <p:cTn id="27" dur="500"/>
                                        <p:tgtEl>
                                          <p:spTgt spid="810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6866">
                                            <p:txEl>
                                              <p:pRg st="7" end="7"/>
                                            </p:txEl>
                                          </p:spTgt>
                                        </p:tgtEl>
                                        <p:attrNameLst>
                                          <p:attrName>style.visibility</p:attrName>
                                        </p:attrNameLst>
                                      </p:cBhvr>
                                      <p:to>
                                        <p:strVal val="visible"/>
                                      </p:to>
                                    </p:set>
                                    <p:animEffect transition="in" filter="box(in)">
                                      <p:cBhvr>
                                        <p:cTn id="32" dur="500"/>
                                        <p:tgtEl>
                                          <p:spTgt spid="368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algn="r"/>
            <a:r>
              <a:rPr lang="he-IL" sz="4000" smtClean="0"/>
              <a:t>מערך דו-מימדי – דוגמא: קליטת ציונים לכמה כיתות והדפסתם - פלט</a:t>
            </a:r>
            <a:endParaRPr lang="en-US" sz="4000" smtClean="0"/>
          </a:p>
        </p:txBody>
      </p:sp>
      <p:pic>
        <p:nvPicPr>
          <p:cNvPr id="40963" name="Picture 4"/>
          <p:cNvPicPr>
            <a:picLocks noChangeAspect="1" noChangeArrowheads="1"/>
          </p:cNvPicPr>
          <p:nvPr/>
        </p:nvPicPr>
        <p:blipFill>
          <a:blip r:embed="rId3" cstate="print"/>
          <a:srcRect/>
          <a:stretch>
            <a:fillRect/>
          </a:stretch>
        </p:blipFill>
        <p:spPr bwMode="auto">
          <a:xfrm>
            <a:off x="457200" y="2362200"/>
            <a:ext cx="84582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1052736"/>
            <a:ext cx="525658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3"/>
          <p:cNvSpPr>
            <a:spLocks noGrp="1" noChangeArrowheads="1"/>
          </p:cNvSpPr>
          <p:nvPr>
            <p:ph type="body" idx="1"/>
          </p:nvPr>
        </p:nvSpPr>
        <p:spPr>
          <a:xfrm>
            <a:off x="107504" y="692696"/>
            <a:ext cx="8839200" cy="5105400"/>
          </a:xfrm>
        </p:spPr>
        <p:txBody>
          <a:bodyPr>
            <a:noAutofit/>
          </a:bodyPr>
          <a:lstStyle/>
          <a:p>
            <a:pPr algn="l" rtl="0">
              <a:lnSpc>
                <a:spcPct val="80000"/>
              </a:lnSpc>
              <a:buFont typeface="Wingdings" pitchFamily="2" charset="2"/>
              <a:buNone/>
            </a:pPr>
            <a:r>
              <a:rPr lang="en-US" sz="1400" noProof="1" smtClean="0">
                <a:latin typeface="Verdana" pitchFamily="34" charset="0"/>
              </a:rPr>
              <a:t>#define </a:t>
            </a:r>
            <a:r>
              <a:rPr lang="he-IL" sz="1400" noProof="1" smtClean="0">
                <a:latin typeface="Verdana" pitchFamily="34" charset="0"/>
              </a:rPr>
              <a:t> </a:t>
            </a:r>
            <a:r>
              <a:rPr lang="en-US" sz="1400" noProof="1" smtClean="0">
                <a:latin typeface="Verdana" pitchFamily="34" charset="0"/>
              </a:rPr>
              <a:t>NUM_CLASSES            </a:t>
            </a:r>
            <a:r>
              <a:rPr lang="he-IL" sz="1400" noProof="1" smtClean="0">
                <a:latin typeface="Verdana" pitchFamily="34" charset="0"/>
              </a:rPr>
              <a:t>                         3</a:t>
            </a:r>
          </a:p>
          <a:p>
            <a:pPr algn="l" rtl="0">
              <a:lnSpc>
                <a:spcPct val="80000"/>
              </a:lnSpc>
              <a:buFont typeface="Wingdings" pitchFamily="2" charset="2"/>
              <a:buNone/>
            </a:pPr>
            <a:r>
              <a:rPr lang="en-US" sz="1400" noProof="1" smtClean="0">
                <a:latin typeface="Verdana" pitchFamily="34" charset="0"/>
              </a:rPr>
              <a:t>#define </a:t>
            </a:r>
            <a:r>
              <a:rPr lang="he-IL" sz="1400" noProof="1" smtClean="0">
                <a:latin typeface="Verdana" pitchFamily="34" charset="0"/>
              </a:rPr>
              <a:t> </a:t>
            </a:r>
            <a:r>
              <a:rPr lang="en-US" sz="1400" noProof="1" smtClean="0">
                <a:latin typeface="Verdana" pitchFamily="34" charset="0"/>
              </a:rPr>
              <a:t>STUDENTS_IN_CLASS  </a:t>
            </a:r>
            <a:r>
              <a:rPr lang="he-IL" sz="1400" noProof="1" smtClean="0">
                <a:latin typeface="Verdana" pitchFamily="34" charset="0"/>
              </a:rPr>
              <a:t>   5</a:t>
            </a:r>
          </a:p>
          <a:p>
            <a:pPr algn="l" rtl="0">
              <a:lnSpc>
                <a:spcPct val="80000"/>
              </a:lnSpc>
              <a:buFont typeface="Wingdings" pitchFamily="2" charset="2"/>
              <a:buNone/>
            </a:pPr>
            <a:r>
              <a:rPr lang="en-US" sz="1400" noProof="1" smtClean="0">
                <a:latin typeface="Verdana" pitchFamily="34" charset="0"/>
              </a:rPr>
              <a:t>void main()</a:t>
            </a:r>
          </a:p>
          <a:p>
            <a:pPr algn="l" rtl="0">
              <a:lnSpc>
                <a:spcPct val="80000"/>
              </a:lnSpc>
              <a:buFont typeface="Wingdings" pitchFamily="2" charset="2"/>
              <a:buNone/>
            </a:pPr>
            <a:r>
              <a:rPr lang="en-US" sz="1400" noProof="1" smtClean="0">
                <a:latin typeface="Verdana" pitchFamily="34" charset="0"/>
              </a:rPr>
              <a:t>{</a:t>
            </a:r>
          </a:p>
          <a:p>
            <a:pPr algn="l" rtl="0">
              <a:lnSpc>
                <a:spcPct val="80000"/>
              </a:lnSpc>
              <a:buFont typeface="Wingdings" pitchFamily="2" charset="2"/>
              <a:buNone/>
            </a:pPr>
            <a:r>
              <a:rPr lang="en-US" sz="1400" noProof="1" smtClean="0">
                <a:latin typeface="Verdana" pitchFamily="34" charset="0"/>
              </a:rPr>
              <a:t>	int grades[NUM_CLASSES][STUDENTS_IN_CLASS];</a:t>
            </a:r>
          </a:p>
          <a:p>
            <a:pPr algn="l" rtl="0">
              <a:lnSpc>
                <a:spcPct val="80000"/>
              </a:lnSpc>
              <a:buFont typeface="Wingdings" pitchFamily="2" charset="2"/>
              <a:buNone/>
            </a:pPr>
            <a:r>
              <a:rPr lang="en-US" sz="1400" noProof="1" smtClean="0">
                <a:latin typeface="Verdana" pitchFamily="34" charset="0"/>
              </a:rPr>
              <a:t>	int i, j;</a:t>
            </a:r>
          </a:p>
          <a:p>
            <a:pPr algn="l" rtl="0">
              <a:lnSpc>
                <a:spcPct val="80000"/>
              </a:lnSpc>
              <a:buFont typeface="Wingdings" pitchFamily="2" charset="2"/>
              <a:buNone/>
            </a:pPr>
            <a:endParaRPr lang="en-US" sz="1400" noProof="1" smtClean="0">
              <a:latin typeface="Verdana" pitchFamily="34" charset="0"/>
            </a:endParaRPr>
          </a:p>
          <a:p>
            <a:pPr algn="l" rtl="0">
              <a:lnSpc>
                <a:spcPct val="80000"/>
              </a:lnSpc>
              <a:buFont typeface="Wingdings" pitchFamily="2" charset="2"/>
              <a:buNone/>
            </a:pPr>
            <a:r>
              <a:rPr lang="en-US" sz="1400" noProof="1" smtClean="0">
                <a:latin typeface="Verdana" pitchFamily="34" charset="0"/>
              </a:rPr>
              <a:t>	printf("Please enter grades for students in %d classes:\n", NUM_CLASSES);</a:t>
            </a:r>
          </a:p>
          <a:p>
            <a:pPr algn="l" rtl="0">
              <a:lnSpc>
                <a:spcPct val="80000"/>
              </a:lnSpc>
              <a:buFont typeface="Wingdings" pitchFamily="2" charset="2"/>
              <a:buNone/>
            </a:pPr>
            <a:r>
              <a:rPr lang="en-US" sz="1400" noProof="1" smtClean="0">
                <a:latin typeface="Verdana" pitchFamily="34" charset="0"/>
              </a:rPr>
              <a:t>	for (i=0 ; i &lt; NUM_CLASSES ; i++)</a:t>
            </a:r>
          </a:p>
          <a:p>
            <a:pPr algn="l" rtl="0">
              <a:lnSpc>
                <a:spcPct val="80000"/>
              </a:lnSpc>
              <a:buFont typeface="Wingdings" pitchFamily="2" charset="2"/>
              <a:buNone/>
            </a:pPr>
            <a:r>
              <a:rPr lang="en-US" sz="1400" noProof="1" smtClean="0">
                <a:latin typeface="Verdana" pitchFamily="34" charset="0"/>
              </a:rPr>
              <a:t>	{</a:t>
            </a:r>
          </a:p>
          <a:p>
            <a:pPr algn="l" rtl="0">
              <a:lnSpc>
                <a:spcPct val="80000"/>
              </a:lnSpc>
              <a:buFont typeface="Wingdings" pitchFamily="2" charset="2"/>
              <a:buNone/>
            </a:pPr>
            <a:r>
              <a:rPr lang="en-US" sz="1400" noProof="1" smtClean="0">
                <a:latin typeface="Verdana" pitchFamily="34" charset="0"/>
              </a:rPr>
              <a:t>		printf("Please enter grades for %d students in class #%d:", </a:t>
            </a:r>
            <a:r>
              <a:rPr lang="en-US" sz="1400" dirty="0" smtClean="0">
                <a:latin typeface="Verdana" pitchFamily="34" charset="0"/>
              </a:rPr>
              <a:t> </a:t>
            </a:r>
            <a:r>
              <a:rPr lang="he-IL" sz="1400" dirty="0" smtClean="0">
                <a:latin typeface="Verdana" pitchFamily="34" charset="0"/>
              </a:rPr>
              <a:t>                                             </a:t>
            </a:r>
            <a:r>
              <a:rPr lang="en-US" sz="1400" dirty="0" smtClean="0">
                <a:latin typeface="Verdana" pitchFamily="34" charset="0"/>
              </a:rPr>
              <a:t>                                          </a:t>
            </a:r>
            <a:r>
              <a:rPr lang="he-IL" sz="1400" dirty="0" smtClean="0">
                <a:latin typeface="Verdana" pitchFamily="34" charset="0"/>
              </a:rPr>
              <a:t>                   </a:t>
            </a:r>
            <a:r>
              <a:rPr lang="en-US" sz="1400" noProof="1" smtClean="0">
                <a:latin typeface="Verdana" pitchFamily="34" charset="0"/>
              </a:rPr>
              <a:t>STUDENTS_IN_CLASS, i+1);</a:t>
            </a:r>
          </a:p>
          <a:p>
            <a:pPr algn="l" rtl="0">
              <a:lnSpc>
                <a:spcPct val="80000"/>
              </a:lnSpc>
              <a:buFont typeface="Wingdings" pitchFamily="2" charset="2"/>
              <a:buNone/>
            </a:pPr>
            <a:r>
              <a:rPr lang="en-US" sz="1400" noProof="1" smtClean="0">
                <a:latin typeface="Verdana" pitchFamily="34" charset="0"/>
              </a:rPr>
              <a:t>		for (j=0 ; j &lt; STUDENTS_IN_CLASS ; j++)</a:t>
            </a:r>
          </a:p>
          <a:p>
            <a:pPr algn="l" rtl="0">
              <a:lnSpc>
                <a:spcPct val="80000"/>
              </a:lnSpc>
              <a:buFont typeface="Wingdings" pitchFamily="2" charset="2"/>
              <a:buNone/>
            </a:pPr>
            <a:r>
              <a:rPr lang="en-US" sz="1400" noProof="1" smtClean="0">
                <a:latin typeface="Verdana" pitchFamily="34" charset="0"/>
              </a:rPr>
              <a:t>		</a:t>
            </a:r>
            <a:r>
              <a:rPr lang="en-US" sz="1400" dirty="0" smtClean="0">
                <a:latin typeface="Verdana" pitchFamily="34" charset="0"/>
              </a:rPr>
              <a:t>       </a:t>
            </a:r>
            <a:r>
              <a:rPr lang="en-US" sz="1400" noProof="1" smtClean="0">
                <a:latin typeface="Verdana" pitchFamily="34" charset="0"/>
              </a:rPr>
              <a:t>scanf("%d", &amp;grades[i][j]);</a:t>
            </a:r>
          </a:p>
          <a:p>
            <a:pPr algn="l" rtl="0">
              <a:lnSpc>
                <a:spcPct val="80000"/>
              </a:lnSpc>
              <a:buFont typeface="Wingdings" pitchFamily="2" charset="2"/>
              <a:buNone/>
            </a:pPr>
            <a:r>
              <a:rPr lang="en-US" sz="1400" noProof="1" smtClean="0">
                <a:latin typeface="Verdana" pitchFamily="34" charset="0"/>
              </a:rPr>
              <a:t>	}</a:t>
            </a:r>
          </a:p>
          <a:p>
            <a:pPr algn="l" rtl="0">
              <a:lnSpc>
                <a:spcPct val="80000"/>
              </a:lnSpc>
              <a:buFont typeface="Wingdings" pitchFamily="2" charset="2"/>
              <a:buNone/>
            </a:pPr>
            <a:endParaRPr lang="en-US" sz="1400" noProof="1" smtClean="0">
              <a:latin typeface="Verdana" pitchFamily="34" charset="0"/>
            </a:endParaRPr>
          </a:p>
          <a:p>
            <a:pPr algn="l" rtl="0">
              <a:lnSpc>
                <a:spcPct val="80000"/>
              </a:lnSpc>
              <a:buFont typeface="Wingdings" pitchFamily="2" charset="2"/>
              <a:buNone/>
            </a:pPr>
            <a:r>
              <a:rPr lang="en-US" sz="1400" noProof="1" smtClean="0">
                <a:latin typeface="Verdana" pitchFamily="34" charset="0"/>
              </a:rPr>
              <a:t>	printf("The grades in all classes:\n");</a:t>
            </a:r>
          </a:p>
          <a:p>
            <a:pPr algn="l" rtl="0">
              <a:lnSpc>
                <a:spcPct val="80000"/>
              </a:lnSpc>
              <a:buFont typeface="Wingdings" pitchFamily="2" charset="2"/>
              <a:buNone/>
            </a:pPr>
            <a:r>
              <a:rPr lang="en-US" sz="1400" noProof="1" smtClean="0">
                <a:latin typeface="Verdana" pitchFamily="34" charset="0"/>
              </a:rPr>
              <a:t>	for (i=0 ; i &lt; NUM_CLASSES ; i++)</a:t>
            </a:r>
          </a:p>
          <a:p>
            <a:pPr algn="l" rtl="0">
              <a:lnSpc>
                <a:spcPct val="80000"/>
              </a:lnSpc>
              <a:buFont typeface="Wingdings" pitchFamily="2" charset="2"/>
              <a:buNone/>
            </a:pPr>
            <a:r>
              <a:rPr lang="en-US" sz="1400" noProof="1" smtClean="0">
                <a:latin typeface="Verdana" pitchFamily="34" charset="0"/>
              </a:rPr>
              <a:t>	{</a:t>
            </a:r>
          </a:p>
          <a:p>
            <a:pPr algn="l" rtl="0">
              <a:lnSpc>
                <a:spcPct val="80000"/>
              </a:lnSpc>
              <a:buFont typeface="Wingdings" pitchFamily="2" charset="2"/>
              <a:buNone/>
            </a:pPr>
            <a:r>
              <a:rPr lang="en-US" sz="1400" noProof="1" smtClean="0">
                <a:latin typeface="Verdana" pitchFamily="34" charset="0"/>
              </a:rPr>
              <a:t>		printf("Class #%d: ", i+1);</a:t>
            </a:r>
          </a:p>
          <a:p>
            <a:pPr algn="l" rtl="0">
              <a:lnSpc>
                <a:spcPct val="80000"/>
              </a:lnSpc>
              <a:buFont typeface="Wingdings" pitchFamily="2" charset="2"/>
              <a:buNone/>
            </a:pPr>
            <a:r>
              <a:rPr lang="en-US" sz="1400" noProof="1" smtClean="0">
                <a:latin typeface="Verdana" pitchFamily="34" charset="0"/>
              </a:rPr>
              <a:t>		for (j=0 ; j &lt; STUDENTS_IN_CLASS ; j++)</a:t>
            </a:r>
          </a:p>
          <a:p>
            <a:pPr algn="l" rtl="0">
              <a:lnSpc>
                <a:spcPct val="80000"/>
              </a:lnSpc>
              <a:buFont typeface="Wingdings" pitchFamily="2" charset="2"/>
              <a:buNone/>
            </a:pPr>
            <a:r>
              <a:rPr lang="en-US" sz="1400" noProof="1" smtClean="0">
                <a:latin typeface="Verdana" pitchFamily="34" charset="0"/>
              </a:rPr>
              <a:t>			printf("%d ", grades[i][j]);</a:t>
            </a:r>
          </a:p>
          <a:p>
            <a:pPr algn="l" rtl="0">
              <a:lnSpc>
                <a:spcPct val="80000"/>
              </a:lnSpc>
              <a:buFont typeface="Wingdings" pitchFamily="2" charset="2"/>
              <a:buNone/>
            </a:pPr>
            <a:r>
              <a:rPr lang="en-US" sz="1400" noProof="1" smtClean="0">
                <a:latin typeface="Verdana" pitchFamily="34" charset="0"/>
              </a:rPr>
              <a:t>		printf("\n");</a:t>
            </a:r>
          </a:p>
          <a:p>
            <a:pPr algn="l" rtl="0">
              <a:lnSpc>
                <a:spcPct val="80000"/>
              </a:lnSpc>
              <a:buFont typeface="Wingdings" pitchFamily="2" charset="2"/>
              <a:buNone/>
            </a:pPr>
            <a:r>
              <a:rPr lang="en-US" sz="1400" noProof="1" smtClean="0">
                <a:latin typeface="Verdana" pitchFamily="34" charset="0"/>
              </a:rPr>
              <a:t>	}</a:t>
            </a:r>
          </a:p>
          <a:p>
            <a:pPr algn="l" rtl="0">
              <a:lnSpc>
                <a:spcPct val="80000"/>
              </a:lnSpc>
              <a:buFont typeface="Wingdings" pitchFamily="2" charset="2"/>
              <a:buNone/>
            </a:pPr>
            <a:r>
              <a:rPr lang="en-US" sz="1400" noProof="1" smtClean="0">
                <a:latin typeface="Verdana" pitchFamily="34" charset="0"/>
              </a:rPr>
              <a:t>}</a:t>
            </a:r>
          </a:p>
          <a:p>
            <a:pPr algn="l" rtl="0">
              <a:lnSpc>
                <a:spcPct val="80000"/>
              </a:lnSpc>
              <a:buFont typeface="Wingdings" pitchFamily="2" charset="2"/>
              <a:buNone/>
            </a:pPr>
            <a:endParaRPr lang="en-US" sz="1400" noProof="1" smtClean="0">
              <a:latin typeface="Verdana" pitchFamily="34" charset="0"/>
            </a:endParaRPr>
          </a:p>
          <a:p>
            <a:pPr algn="l" rtl="0">
              <a:lnSpc>
                <a:spcPct val="80000"/>
              </a:lnSpc>
              <a:buFont typeface="Wingdings" pitchFamily="2" charset="2"/>
              <a:buNone/>
            </a:pPr>
            <a:endParaRPr lang="en-US" sz="1400" dirty="0" smtClean="0">
              <a:latin typeface="Verdana" pitchFamily="34" charset="0"/>
            </a:endParaRPr>
          </a:p>
        </p:txBody>
      </p:sp>
      <p:sp>
        <p:nvSpPr>
          <p:cNvPr id="41987" name="Rectangle 2"/>
          <p:cNvSpPr>
            <a:spLocks noGrp="1" noChangeArrowheads="1"/>
          </p:cNvSpPr>
          <p:nvPr>
            <p:ph type="title"/>
          </p:nvPr>
        </p:nvSpPr>
        <p:spPr/>
        <p:txBody>
          <a:bodyPr>
            <a:normAutofit fontScale="90000"/>
          </a:bodyPr>
          <a:lstStyle/>
          <a:p>
            <a:pPr algn="r"/>
            <a:r>
              <a:rPr lang="he-IL" sz="4000" smtClean="0"/>
              <a:t>מערך דו-מימדי – דוגמא: קליטת ציונים לכמה כיתות והדפסתם</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ox(in)">
                                      <p:cBhvr>
                                        <p:cTn id="7" dur="500"/>
                                        <p:tgtEl>
                                          <p:spTgt spid="3993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8">
                                            <p:txEl>
                                              <p:pRg st="1" end="1"/>
                                            </p:txEl>
                                          </p:spTgt>
                                        </p:tgtEl>
                                        <p:attrNameLst>
                                          <p:attrName>style.visibility</p:attrName>
                                        </p:attrNameLst>
                                      </p:cBhvr>
                                      <p:to>
                                        <p:strVal val="visible"/>
                                      </p:to>
                                    </p:set>
                                    <p:animEffect transition="in" filter="box(in)">
                                      <p:cBhvr>
                                        <p:cTn id="10" dur="500"/>
                                        <p:tgtEl>
                                          <p:spTgt spid="399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938">
                                            <p:txEl>
                                              <p:pRg st="4" end="4"/>
                                            </p:txEl>
                                          </p:spTgt>
                                        </p:tgtEl>
                                        <p:attrNameLst>
                                          <p:attrName>style.visibility</p:attrName>
                                        </p:attrNameLst>
                                      </p:cBhvr>
                                      <p:to>
                                        <p:strVal val="visible"/>
                                      </p:to>
                                    </p:set>
                                    <p:animEffect transition="in" filter="box(in)">
                                      <p:cBhvr>
                                        <p:cTn id="15" dur="500"/>
                                        <p:tgtEl>
                                          <p:spTgt spid="39938">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9938">
                                            <p:txEl>
                                              <p:pRg st="5" end="5"/>
                                            </p:txEl>
                                          </p:spTgt>
                                        </p:tgtEl>
                                        <p:attrNameLst>
                                          <p:attrName>style.visibility</p:attrName>
                                        </p:attrNameLst>
                                      </p:cBhvr>
                                      <p:to>
                                        <p:strVal val="visible"/>
                                      </p:to>
                                    </p:set>
                                    <p:animEffect transition="in" filter="box(in)">
                                      <p:cBhvr>
                                        <p:cTn id="18" dur="500"/>
                                        <p:tgtEl>
                                          <p:spTgt spid="3993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9938">
                                            <p:txEl>
                                              <p:pRg st="7" end="7"/>
                                            </p:txEl>
                                          </p:spTgt>
                                        </p:tgtEl>
                                        <p:attrNameLst>
                                          <p:attrName>style.visibility</p:attrName>
                                        </p:attrNameLst>
                                      </p:cBhvr>
                                      <p:to>
                                        <p:strVal val="visible"/>
                                      </p:to>
                                    </p:set>
                                    <p:animEffect transition="in" filter="box(in)">
                                      <p:cBhvr>
                                        <p:cTn id="23" dur="500"/>
                                        <p:tgtEl>
                                          <p:spTgt spid="39938">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9938">
                                            <p:txEl>
                                              <p:pRg st="8" end="8"/>
                                            </p:txEl>
                                          </p:spTgt>
                                        </p:tgtEl>
                                        <p:attrNameLst>
                                          <p:attrName>style.visibility</p:attrName>
                                        </p:attrNameLst>
                                      </p:cBhvr>
                                      <p:to>
                                        <p:strVal val="visible"/>
                                      </p:to>
                                    </p:set>
                                    <p:animEffect transition="in" filter="box(in)">
                                      <p:cBhvr>
                                        <p:cTn id="28" dur="500"/>
                                        <p:tgtEl>
                                          <p:spTgt spid="39938">
                                            <p:txEl>
                                              <p:pRg st="8" end="8"/>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9938">
                                            <p:txEl>
                                              <p:pRg st="9" end="9"/>
                                            </p:txEl>
                                          </p:spTgt>
                                        </p:tgtEl>
                                        <p:attrNameLst>
                                          <p:attrName>style.visibility</p:attrName>
                                        </p:attrNameLst>
                                      </p:cBhvr>
                                      <p:to>
                                        <p:strVal val="visible"/>
                                      </p:to>
                                    </p:set>
                                    <p:animEffect transition="in" filter="box(in)">
                                      <p:cBhvr>
                                        <p:cTn id="31" dur="500"/>
                                        <p:tgtEl>
                                          <p:spTgt spid="39938">
                                            <p:txEl>
                                              <p:pRg st="9" end="9"/>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9938">
                                            <p:txEl>
                                              <p:pRg st="13" end="13"/>
                                            </p:txEl>
                                          </p:spTgt>
                                        </p:tgtEl>
                                        <p:attrNameLst>
                                          <p:attrName>style.visibility</p:attrName>
                                        </p:attrNameLst>
                                      </p:cBhvr>
                                      <p:to>
                                        <p:strVal val="visible"/>
                                      </p:to>
                                    </p:set>
                                    <p:animEffect transition="in" filter="box(in)">
                                      <p:cBhvr>
                                        <p:cTn id="34" dur="500"/>
                                        <p:tgtEl>
                                          <p:spTgt spid="39938">
                                            <p:txEl>
                                              <p:pRg st="13"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9938">
                                            <p:txEl>
                                              <p:pRg st="10" end="10"/>
                                            </p:txEl>
                                          </p:spTgt>
                                        </p:tgtEl>
                                        <p:attrNameLst>
                                          <p:attrName>style.visibility</p:attrName>
                                        </p:attrNameLst>
                                      </p:cBhvr>
                                      <p:to>
                                        <p:strVal val="visible"/>
                                      </p:to>
                                    </p:set>
                                    <p:animEffect transition="in" filter="box(in)">
                                      <p:cBhvr>
                                        <p:cTn id="39" dur="500"/>
                                        <p:tgtEl>
                                          <p:spTgt spid="39938">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9938">
                                            <p:txEl>
                                              <p:pRg st="11" end="11"/>
                                            </p:txEl>
                                          </p:spTgt>
                                        </p:tgtEl>
                                        <p:attrNameLst>
                                          <p:attrName>style.visibility</p:attrName>
                                        </p:attrNameLst>
                                      </p:cBhvr>
                                      <p:to>
                                        <p:strVal val="visible"/>
                                      </p:to>
                                    </p:set>
                                    <p:animEffect transition="in" filter="box(in)">
                                      <p:cBhvr>
                                        <p:cTn id="44" dur="500"/>
                                        <p:tgtEl>
                                          <p:spTgt spid="39938">
                                            <p:txEl>
                                              <p:pRg st="11" end="11"/>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9938">
                                            <p:txEl>
                                              <p:pRg st="12" end="12"/>
                                            </p:txEl>
                                          </p:spTgt>
                                        </p:tgtEl>
                                        <p:attrNameLst>
                                          <p:attrName>style.visibility</p:attrName>
                                        </p:attrNameLst>
                                      </p:cBhvr>
                                      <p:to>
                                        <p:strVal val="visible"/>
                                      </p:to>
                                    </p:set>
                                    <p:animEffect transition="in" filter="box(in)">
                                      <p:cBhvr>
                                        <p:cTn id="47" dur="500"/>
                                        <p:tgtEl>
                                          <p:spTgt spid="39938">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9938">
                                            <p:txEl>
                                              <p:pRg st="15" end="15"/>
                                            </p:txEl>
                                          </p:spTgt>
                                        </p:tgtEl>
                                        <p:attrNameLst>
                                          <p:attrName>style.visibility</p:attrName>
                                        </p:attrNameLst>
                                      </p:cBhvr>
                                      <p:to>
                                        <p:strVal val="visible"/>
                                      </p:to>
                                    </p:set>
                                    <p:animEffect transition="in" filter="box(in)">
                                      <p:cBhvr>
                                        <p:cTn id="52" dur="500"/>
                                        <p:tgtEl>
                                          <p:spTgt spid="39938">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9938">
                                            <p:txEl>
                                              <p:pRg st="16" end="16"/>
                                            </p:txEl>
                                          </p:spTgt>
                                        </p:tgtEl>
                                        <p:attrNameLst>
                                          <p:attrName>style.visibility</p:attrName>
                                        </p:attrNameLst>
                                      </p:cBhvr>
                                      <p:to>
                                        <p:strVal val="visible"/>
                                      </p:to>
                                    </p:set>
                                    <p:animEffect transition="in" filter="box(in)">
                                      <p:cBhvr>
                                        <p:cTn id="57" dur="500"/>
                                        <p:tgtEl>
                                          <p:spTgt spid="39938">
                                            <p:txEl>
                                              <p:pRg st="16" end="16"/>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39938">
                                            <p:txEl>
                                              <p:pRg st="17" end="17"/>
                                            </p:txEl>
                                          </p:spTgt>
                                        </p:tgtEl>
                                        <p:attrNameLst>
                                          <p:attrName>style.visibility</p:attrName>
                                        </p:attrNameLst>
                                      </p:cBhvr>
                                      <p:to>
                                        <p:strVal val="visible"/>
                                      </p:to>
                                    </p:set>
                                    <p:animEffect transition="in" filter="box(in)">
                                      <p:cBhvr>
                                        <p:cTn id="60" dur="500"/>
                                        <p:tgtEl>
                                          <p:spTgt spid="39938">
                                            <p:txEl>
                                              <p:pRg st="17" end="17"/>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9938">
                                            <p:txEl>
                                              <p:pRg st="22" end="22"/>
                                            </p:txEl>
                                          </p:spTgt>
                                        </p:tgtEl>
                                        <p:attrNameLst>
                                          <p:attrName>style.visibility</p:attrName>
                                        </p:attrNameLst>
                                      </p:cBhvr>
                                      <p:to>
                                        <p:strVal val="visible"/>
                                      </p:to>
                                    </p:set>
                                    <p:animEffect transition="in" filter="box(in)">
                                      <p:cBhvr>
                                        <p:cTn id="63" dur="500"/>
                                        <p:tgtEl>
                                          <p:spTgt spid="39938">
                                            <p:txEl>
                                              <p:pRg st="22" end="2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39938">
                                            <p:txEl>
                                              <p:pRg st="18" end="18"/>
                                            </p:txEl>
                                          </p:spTgt>
                                        </p:tgtEl>
                                        <p:attrNameLst>
                                          <p:attrName>style.visibility</p:attrName>
                                        </p:attrNameLst>
                                      </p:cBhvr>
                                      <p:to>
                                        <p:strVal val="visible"/>
                                      </p:to>
                                    </p:set>
                                    <p:animEffect transition="in" filter="box(in)">
                                      <p:cBhvr>
                                        <p:cTn id="68" dur="500"/>
                                        <p:tgtEl>
                                          <p:spTgt spid="39938">
                                            <p:txEl>
                                              <p:pRg st="18" end="1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39938">
                                            <p:txEl>
                                              <p:pRg st="19" end="19"/>
                                            </p:txEl>
                                          </p:spTgt>
                                        </p:tgtEl>
                                        <p:attrNameLst>
                                          <p:attrName>style.visibility</p:attrName>
                                        </p:attrNameLst>
                                      </p:cBhvr>
                                      <p:to>
                                        <p:strVal val="visible"/>
                                      </p:to>
                                    </p:set>
                                    <p:animEffect transition="in" filter="box(in)">
                                      <p:cBhvr>
                                        <p:cTn id="73" dur="500"/>
                                        <p:tgtEl>
                                          <p:spTgt spid="39938">
                                            <p:txEl>
                                              <p:pRg st="19" end="19"/>
                                            </p:txEl>
                                          </p:spTgt>
                                        </p:tgtEl>
                                      </p:cBhvr>
                                    </p:animEffect>
                                  </p:childTnLst>
                                </p:cTn>
                              </p:par>
                              <p:par>
                                <p:cTn id="74" presetID="4" presetClass="entr" presetSubtype="16" fill="hold" nodeType="withEffect">
                                  <p:stCondLst>
                                    <p:cond delay="0"/>
                                  </p:stCondLst>
                                  <p:childTnLst>
                                    <p:set>
                                      <p:cBhvr>
                                        <p:cTn id="75" dur="1" fill="hold">
                                          <p:stCondLst>
                                            <p:cond delay="0"/>
                                          </p:stCondLst>
                                        </p:cTn>
                                        <p:tgtEl>
                                          <p:spTgt spid="39938">
                                            <p:txEl>
                                              <p:pRg st="20" end="20"/>
                                            </p:txEl>
                                          </p:spTgt>
                                        </p:tgtEl>
                                        <p:attrNameLst>
                                          <p:attrName>style.visibility</p:attrName>
                                        </p:attrNameLst>
                                      </p:cBhvr>
                                      <p:to>
                                        <p:strVal val="visible"/>
                                      </p:to>
                                    </p:set>
                                    <p:animEffect transition="in" filter="box(in)">
                                      <p:cBhvr>
                                        <p:cTn id="76" dur="500"/>
                                        <p:tgtEl>
                                          <p:spTgt spid="39938">
                                            <p:txEl>
                                              <p:pRg st="20" end="20"/>
                                            </p:txEl>
                                          </p:spTgt>
                                        </p:tgtEl>
                                      </p:cBhvr>
                                    </p:animEffect>
                                  </p:childTnLst>
                                </p:cTn>
                              </p:par>
                              <p:par>
                                <p:cTn id="77" presetID="4" presetClass="entr" presetSubtype="16" fill="hold" nodeType="withEffect">
                                  <p:stCondLst>
                                    <p:cond delay="0"/>
                                  </p:stCondLst>
                                  <p:childTnLst>
                                    <p:set>
                                      <p:cBhvr>
                                        <p:cTn id="78" dur="1" fill="hold">
                                          <p:stCondLst>
                                            <p:cond delay="0"/>
                                          </p:stCondLst>
                                        </p:cTn>
                                        <p:tgtEl>
                                          <p:spTgt spid="39938">
                                            <p:txEl>
                                              <p:pRg st="21" end="21"/>
                                            </p:txEl>
                                          </p:spTgt>
                                        </p:tgtEl>
                                        <p:attrNameLst>
                                          <p:attrName>style.visibility</p:attrName>
                                        </p:attrNameLst>
                                      </p:cBhvr>
                                      <p:to>
                                        <p:strVal val="visible"/>
                                      </p:to>
                                    </p:set>
                                    <p:animEffect transition="in" filter="box(in)">
                                      <p:cBhvr>
                                        <p:cTn id="79" dur="500"/>
                                        <p:tgtEl>
                                          <p:spTgt spid="3993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r"/>
            <a:r>
              <a:rPr lang="he-IL" dirty="0" smtClean="0"/>
              <a:t>מערך דו-</a:t>
            </a:r>
            <a:r>
              <a:rPr lang="he-IL" dirty="0" err="1" smtClean="0"/>
              <a:t>מימדי</a:t>
            </a:r>
            <a:r>
              <a:rPr lang="he-IL" dirty="0" smtClean="0"/>
              <a:t> – ייצוגו בזיכרון</a:t>
            </a:r>
            <a:endParaRPr lang="en-US" dirty="0" smtClean="0"/>
          </a:p>
        </p:txBody>
      </p:sp>
      <p:sp>
        <p:nvSpPr>
          <p:cNvPr id="44036" name="Rectangle 3"/>
          <p:cNvSpPr>
            <a:spLocks noGrp="1" noChangeArrowheads="1"/>
          </p:cNvSpPr>
          <p:nvPr>
            <p:ph type="body" sz="half" idx="4294967295"/>
          </p:nvPr>
        </p:nvSpPr>
        <p:spPr>
          <a:xfrm>
            <a:off x="523056" y="1340768"/>
            <a:ext cx="8153400" cy="4530725"/>
          </a:xfrm>
        </p:spPr>
        <p:txBody>
          <a:bodyPr/>
          <a:lstStyle/>
          <a:p>
            <a:r>
              <a:rPr lang="he-IL" sz="2400" dirty="0" smtClean="0"/>
              <a:t>כמו מערך חד-מימדי, גם מערך דו-מימדי נשמר בזיכרון </a:t>
            </a:r>
            <a:r>
              <a:rPr lang="he-IL" sz="2400" b="1" u="sng" dirty="0" smtClean="0"/>
              <a:t>ברצף</a:t>
            </a:r>
            <a:r>
              <a:rPr lang="he-IL" sz="2400" dirty="0" smtClean="0"/>
              <a:t>, כאשר איברי השורה הראשונה נשמרים קודם, ומיד אח"כ איברי השורה השניה וכו'</a:t>
            </a:r>
          </a:p>
          <a:p>
            <a:pPr algn="l" rtl="0">
              <a:buFont typeface="Wingdings" pitchFamily="2" charset="2"/>
              <a:buNone/>
            </a:pPr>
            <a:r>
              <a:rPr lang="en-US" sz="2400" dirty="0" err="1" smtClean="0"/>
              <a:t>int</a:t>
            </a:r>
            <a:r>
              <a:rPr lang="en-US" sz="2400" dirty="0" smtClean="0"/>
              <a:t> </a:t>
            </a:r>
            <a:r>
              <a:rPr lang="en-US" sz="2400" dirty="0" err="1" smtClean="0"/>
              <a:t>arr</a:t>
            </a:r>
            <a:r>
              <a:rPr lang="en-US" sz="2400" dirty="0" smtClean="0"/>
              <a:t>[2][4];</a:t>
            </a:r>
          </a:p>
        </p:txBody>
      </p:sp>
      <p:graphicFrame>
        <p:nvGraphicFramePr>
          <p:cNvPr id="9" name="Group 174"/>
          <p:cNvGraphicFramePr>
            <a:graphicFrameLocks noGrp="1"/>
          </p:cNvGraphicFramePr>
          <p:nvPr>
            <p:ph sz="quarter" idx="4294967295"/>
          </p:nvPr>
        </p:nvGraphicFramePr>
        <p:xfrm>
          <a:off x="4269432" y="3810000"/>
          <a:ext cx="4191000" cy="2926080"/>
        </p:xfrm>
        <a:graphic>
          <a:graphicData uri="http://schemas.openxmlformats.org/drawingml/2006/table">
            <a:tbl>
              <a:tblPr/>
              <a:tblGrid>
                <a:gridCol w="2168525"/>
                <a:gridCol w="1301750"/>
                <a:gridCol w="720725"/>
              </a:tblGrid>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[2][4]:    </a:t>
                      </a:r>
                      <a:r>
                        <a:rPr kumimoji="0" lang="en-US" sz="1200" b="0" i="0" u="none" strike="noStrike" cap="none" normalizeH="0" baseline="0" dirty="0" err="1" smtClean="0">
                          <a:ln>
                            <a:noFill/>
                          </a:ln>
                          <a:solidFill>
                            <a:srgbClr val="000000"/>
                          </a:solidFill>
                          <a:effectLst/>
                          <a:latin typeface="Verdana" pitchFamily="34" charset="0"/>
                          <a:cs typeface="Arial" charset="0"/>
                        </a:rPr>
                        <a:t>arr</a:t>
                      </a:r>
                      <a:r>
                        <a:rPr kumimoji="0" lang="en-US" sz="1200" b="0" i="0" u="none" strike="noStrike" cap="none" normalizeH="0" baseline="0" dirty="0" smtClean="0">
                          <a:ln>
                            <a:noFill/>
                          </a:ln>
                          <a:solidFill>
                            <a:srgbClr val="000000"/>
                          </a:solidFill>
                          <a:effectLst/>
                          <a:latin typeface="Verdana" pitchFamily="34" charset="0"/>
                          <a:cs typeface="Arial" charset="0"/>
                        </a:rPr>
                        <a:t>[0][0] </a:t>
                      </a:r>
                      <a:r>
                        <a:rPr kumimoji="0" lang="en-US" sz="1200" b="0" i="0" u="none" strike="noStrike" cap="none" normalizeH="0" baseline="0" dirty="0" smtClean="0">
                          <a:ln>
                            <a:noFill/>
                          </a:ln>
                          <a:solidFill>
                            <a:srgbClr val="000000"/>
                          </a:solidFill>
                          <a:effectLst/>
                          <a:latin typeface="Verdana" pitchFamily="34" charset="0"/>
                          <a:cs typeface="Arial" charset="0"/>
                          <a:sym typeface="Wingdings" pitchFamily="2" charset="2"/>
                        </a:rPr>
                        <a:t></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arr[0][1]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arr[0][2]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charset="0"/>
                        </a:rPr>
                        <a:t>                  </a:t>
                      </a:r>
                      <a:r>
                        <a:rPr kumimoji="0" lang="en-US" sz="1200" b="0" i="0" u="none" strike="noStrike" cap="none" normalizeH="0" baseline="0" dirty="0" err="1" smtClean="0">
                          <a:ln>
                            <a:noFill/>
                          </a:ln>
                          <a:solidFill>
                            <a:srgbClr val="000000"/>
                          </a:solidFill>
                          <a:effectLst/>
                          <a:latin typeface="Verdana" pitchFamily="34" charset="0"/>
                          <a:cs typeface="Arial" charset="0"/>
                        </a:rPr>
                        <a:t>arr</a:t>
                      </a:r>
                      <a:r>
                        <a:rPr kumimoji="0" lang="en-US" sz="1200" b="0" i="0" u="none" strike="noStrike" cap="none" normalizeH="0" baseline="0" dirty="0" smtClean="0">
                          <a:ln>
                            <a:noFill/>
                          </a:ln>
                          <a:solidFill>
                            <a:srgbClr val="000000"/>
                          </a:solidFill>
                          <a:effectLst/>
                          <a:latin typeface="Verdana" pitchFamily="34" charset="0"/>
                          <a:cs typeface="Arial" charset="0"/>
                        </a:rPr>
                        <a:t>[0][3] </a:t>
                      </a:r>
                      <a:r>
                        <a:rPr kumimoji="0" lang="en-US" sz="1200" b="0" i="0" u="none" strike="noStrike" cap="none" normalizeH="0" baseline="0" dirty="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1012</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arr[1][0]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1016</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arr[1][1]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1020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arr[1][2]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 </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1024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arr[1][3]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 </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516" name="Rectangle 500"/>
          <p:cNvSpPr>
            <a:spLocks noChangeArrowheads="1"/>
          </p:cNvSpPr>
          <p:nvPr/>
        </p:nvSpPr>
        <p:spPr bwMode="auto">
          <a:xfrm>
            <a:off x="152400" y="3733800"/>
            <a:ext cx="4059560" cy="2667000"/>
          </a:xfrm>
          <a:prstGeom prst="rect">
            <a:avLst/>
          </a:prstGeom>
          <a:noFill/>
          <a:ln w="9525">
            <a:noFill/>
            <a:miter lim="800000"/>
            <a:headEnd/>
            <a:tailEnd/>
          </a:ln>
        </p:spPr>
        <p:txBody>
          <a:bodyPr/>
          <a:lstStyle/>
          <a:p>
            <a:pPr marL="342900" indent="-342900" algn="r" rtl="1" eaLnBrk="0" hangingPunct="0">
              <a:spcBef>
                <a:spcPct val="20000"/>
              </a:spcBef>
              <a:buClr>
                <a:schemeClr val="bg2"/>
              </a:buClr>
              <a:buSzPct val="75000"/>
              <a:buFont typeface="Wingdings" pitchFamily="2" charset="2"/>
              <a:buChar char="p"/>
            </a:pPr>
            <a:endParaRPr lang="en-US" sz="2400" dirty="0" smtClean="0">
              <a:latin typeface="Verdana" pitchFamily="34" charset="0"/>
            </a:endParaRPr>
          </a:p>
          <a:p>
            <a:pPr marL="342900" indent="-342900" algn="r" rtl="1" eaLnBrk="0" hangingPunct="0">
              <a:spcBef>
                <a:spcPct val="20000"/>
              </a:spcBef>
              <a:buClr>
                <a:schemeClr val="bg2"/>
              </a:buClr>
              <a:buSzPct val="75000"/>
              <a:buFont typeface="Wingdings" pitchFamily="2" charset="2"/>
              <a:buChar char="p"/>
            </a:pPr>
            <a:r>
              <a:rPr lang="he-IL" sz="2400" dirty="0" smtClean="0">
                <a:latin typeface="Verdana" pitchFamily="34" charset="0"/>
              </a:rPr>
              <a:t>ההתאמה </a:t>
            </a:r>
            <a:r>
              <a:rPr lang="he-IL" sz="2400" dirty="0">
                <a:latin typeface="Verdana" pitchFamily="34" charset="0"/>
              </a:rPr>
              <a:t>בין המקום במערך הדו -מימדי למערך החד-</a:t>
            </a:r>
            <a:r>
              <a:rPr lang="he-IL" sz="2400" dirty="0" err="1">
                <a:latin typeface="Verdana" pitchFamily="34" charset="0"/>
              </a:rPr>
              <a:t>מימדי</a:t>
            </a:r>
            <a:r>
              <a:rPr lang="he-IL" sz="2400" dirty="0">
                <a:latin typeface="Verdana" pitchFamily="34" charset="0"/>
              </a:rPr>
              <a:t> </a:t>
            </a:r>
            <a:r>
              <a:rPr lang="he-IL" sz="2400" dirty="0" smtClean="0">
                <a:latin typeface="Verdana" pitchFamily="34" charset="0"/>
              </a:rPr>
              <a:t>היא:</a:t>
            </a:r>
            <a:endParaRPr lang="he-IL" sz="2400" dirty="0">
              <a:latin typeface="Verdana" pitchFamily="34" charset="0"/>
            </a:endParaRPr>
          </a:p>
          <a:p>
            <a:pPr marL="342900" indent="-342900" algn="r" rtl="1" eaLnBrk="0" hangingPunct="0">
              <a:spcBef>
                <a:spcPct val="20000"/>
              </a:spcBef>
              <a:buClr>
                <a:schemeClr val="bg2"/>
              </a:buClr>
              <a:buSzPct val="75000"/>
              <a:buFont typeface="Wingdings" pitchFamily="2" charset="2"/>
              <a:buNone/>
            </a:pPr>
            <a:r>
              <a:rPr lang="en-US" sz="2400" b="1" dirty="0" smtClean="0">
                <a:solidFill>
                  <a:srgbClr val="C00000"/>
                </a:solidFill>
                <a:latin typeface="Verdana" pitchFamily="34" charset="0"/>
              </a:rPr>
              <a:t>(</a:t>
            </a:r>
            <a:r>
              <a:rPr lang="en-US" sz="2400" b="1" dirty="0">
                <a:solidFill>
                  <a:srgbClr val="C00000"/>
                </a:solidFill>
                <a:latin typeface="Verdana" pitchFamily="34" charset="0"/>
              </a:rPr>
              <a:t>COLUMNS * </a:t>
            </a:r>
            <a:r>
              <a:rPr lang="en-US" sz="2400" b="1" dirty="0" err="1">
                <a:solidFill>
                  <a:srgbClr val="C00000"/>
                </a:solidFill>
                <a:latin typeface="Verdana" pitchFamily="34" charset="0"/>
              </a:rPr>
              <a:t>i</a:t>
            </a:r>
            <a:r>
              <a:rPr lang="en-US" sz="2400" b="1" dirty="0" smtClean="0">
                <a:solidFill>
                  <a:srgbClr val="C00000"/>
                </a:solidFill>
                <a:latin typeface="Verdana" pitchFamily="34" charset="0"/>
              </a:rPr>
              <a:t>) </a:t>
            </a:r>
            <a:r>
              <a:rPr lang="en-US" sz="2400" b="1" dirty="0">
                <a:solidFill>
                  <a:srgbClr val="C00000"/>
                </a:solidFill>
                <a:latin typeface="Verdana" pitchFamily="34" charset="0"/>
              </a:rPr>
              <a:t>+ </a:t>
            </a:r>
            <a:r>
              <a:rPr lang="en-US" sz="2400" b="1" dirty="0" smtClean="0">
                <a:solidFill>
                  <a:srgbClr val="C00000"/>
                </a:solidFill>
                <a:latin typeface="Verdana" pitchFamily="34" charset="0"/>
              </a:rPr>
              <a:t>j     </a:t>
            </a:r>
            <a:endParaRPr lang="he-IL" sz="2400" b="1" dirty="0">
              <a:solidFill>
                <a:srgbClr val="C00000"/>
              </a:solidFill>
              <a:latin typeface="Verdana" pitchFamily="34" charset="0"/>
            </a:endParaRPr>
          </a:p>
        </p:txBody>
      </p:sp>
      <p:graphicFrame>
        <p:nvGraphicFramePr>
          <p:cNvPr id="86092" name="Group 76"/>
          <p:cNvGraphicFramePr>
            <a:graphicFrameLocks noGrp="1"/>
          </p:cNvGraphicFramePr>
          <p:nvPr>
            <p:ph sz="quarter" idx="1"/>
          </p:nvPr>
        </p:nvGraphicFramePr>
        <p:xfrm>
          <a:off x="2339751" y="2636912"/>
          <a:ext cx="4176464" cy="1041972"/>
        </p:xfrm>
        <a:graphic>
          <a:graphicData uri="http://schemas.openxmlformats.org/drawingml/2006/table">
            <a:tbl>
              <a:tblPr/>
              <a:tblGrid>
                <a:gridCol w="1043187"/>
                <a:gridCol w="1043187"/>
                <a:gridCol w="1043187"/>
                <a:gridCol w="1046903"/>
              </a:tblGrid>
              <a:tr h="520986">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[0][0]</a:t>
                      </a: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[0][2]</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986">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[1][0]</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[1][2]</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box(in)">
                                      <p:cBhvr>
                                        <p:cTn id="7" dur="500"/>
                                        <p:tgtEl>
                                          <p:spTgt spid="4403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6092"/>
                                        </p:tgtEl>
                                        <p:attrNameLst>
                                          <p:attrName>style.visibility</p:attrName>
                                        </p:attrNameLst>
                                      </p:cBhvr>
                                      <p:to>
                                        <p:strVal val="visible"/>
                                      </p:to>
                                    </p:set>
                                    <p:animEffect transition="in" filter="box(in)">
                                      <p:cBhvr>
                                        <p:cTn id="10" dur="500"/>
                                        <p:tgtEl>
                                          <p:spTgt spid="8609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6516">
                                            <p:txEl>
                                              <p:pRg st="1" end="1"/>
                                            </p:txEl>
                                          </p:spTgt>
                                        </p:tgtEl>
                                        <p:attrNameLst>
                                          <p:attrName>style.visibility</p:attrName>
                                        </p:attrNameLst>
                                      </p:cBhvr>
                                      <p:to>
                                        <p:strVal val="visible"/>
                                      </p:to>
                                    </p:set>
                                    <p:animEffect transition="in" filter="box(in)">
                                      <p:cBhvr>
                                        <p:cTn id="20" dur="500"/>
                                        <p:tgtEl>
                                          <p:spTgt spid="86516">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86516">
                                            <p:txEl>
                                              <p:pRg st="2" end="2"/>
                                            </p:txEl>
                                          </p:spTgt>
                                        </p:tgtEl>
                                        <p:attrNameLst>
                                          <p:attrName>style.visibility</p:attrName>
                                        </p:attrNameLst>
                                      </p:cBhvr>
                                      <p:to>
                                        <p:strVal val="visible"/>
                                      </p:to>
                                    </p:set>
                                    <p:animEffect transition="in" filter="box(in)">
                                      <p:cBhvr>
                                        <p:cTn id="23" dur="500"/>
                                        <p:tgtEl>
                                          <p:spTgt spid="865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e-IL" dirty="0" smtClean="0"/>
              <a:t>טיפוסים וקלט ופלט בשפת </a:t>
            </a:r>
            <a:r>
              <a:rPr lang="en-US" dirty="0" smtClean="0"/>
              <a:t>C</a:t>
            </a:r>
            <a:endParaRPr lang="en-US" dirty="0"/>
          </a:p>
        </p:txBody>
      </p:sp>
      <p:sp>
        <p:nvSpPr>
          <p:cNvPr id="5" name="Subtitle 4"/>
          <p:cNvSpPr>
            <a:spLocks noGrp="1"/>
          </p:cNvSpPr>
          <p:nvPr>
            <p:ph type="subTitle" idx="1"/>
          </p:nvPr>
        </p:nvSpPr>
        <p:spPr/>
        <p:txBody>
          <a:bodyPr/>
          <a:lstStyle/>
          <a:p>
            <a:r>
              <a:rPr lang="he-IL" dirty="0" smtClean="0"/>
              <a:t>הפקודות </a:t>
            </a:r>
            <a:r>
              <a:rPr lang="en-US" dirty="0" err="1" smtClean="0"/>
              <a:t>printf</a:t>
            </a:r>
            <a:r>
              <a:rPr lang="he-IL" dirty="0" smtClean="0"/>
              <a:t> ו- </a:t>
            </a:r>
            <a:r>
              <a:rPr lang="en-US" dirty="0" err="1" smtClean="0"/>
              <a:t>scanf</a:t>
            </a:r>
            <a:r>
              <a:rPr lang="he-IL" dirty="0" smtClean="0"/>
              <a:t>, פורמטי הדפסה שונים</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r"/>
            <a:r>
              <a:rPr lang="he-IL" smtClean="0"/>
              <a:t>מערך דו-מימדי – ייצוגו בזיכרון</a:t>
            </a:r>
            <a:endParaRPr lang="en-US" smtClean="0"/>
          </a:p>
        </p:txBody>
      </p:sp>
      <p:sp>
        <p:nvSpPr>
          <p:cNvPr id="46083" name="Rectangle 3"/>
          <p:cNvSpPr>
            <a:spLocks noGrp="1" noChangeArrowheads="1"/>
          </p:cNvSpPr>
          <p:nvPr>
            <p:ph type="body" sz="half" idx="4294967295"/>
          </p:nvPr>
        </p:nvSpPr>
        <p:spPr>
          <a:xfrm>
            <a:off x="523056" y="1340768"/>
            <a:ext cx="8153400" cy="4530725"/>
          </a:xfrm>
        </p:spPr>
        <p:txBody>
          <a:bodyPr/>
          <a:lstStyle/>
          <a:p>
            <a:r>
              <a:rPr lang="he-IL" sz="2400" dirty="0" smtClean="0"/>
              <a:t>כמו מערך חד-מימדי, גם מערך דו-מימדי נשמר בזיכרון ברצף, כאשר איברי השורה הראשונה נשמרים קודם, ומיד אח"כ איברי השורה השניה וכו'</a:t>
            </a:r>
          </a:p>
          <a:p>
            <a:pPr algn="l" rtl="0">
              <a:buFont typeface="Wingdings" pitchFamily="2" charset="2"/>
              <a:buNone/>
            </a:pPr>
            <a:r>
              <a:rPr lang="en-US" sz="2400" dirty="0" err="1" smtClean="0"/>
              <a:t>int</a:t>
            </a:r>
            <a:r>
              <a:rPr lang="en-US" sz="2400" dirty="0" smtClean="0"/>
              <a:t> </a:t>
            </a:r>
            <a:r>
              <a:rPr lang="en-US" sz="2400" dirty="0" err="1" smtClean="0"/>
              <a:t>arr</a:t>
            </a:r>
            <a:r>
              <a:rPr lang="en-US" sz="2400" dirty="0" smtClean="0"/>
              <a:t>[2][4];</a:t>
            </a:r>
          </a:p>
        </p:txBody>
      </p:sp>
      <p:graphicFrame>
        <p:nvGraphicFramePr>
          <p:cNvPr id="100526" name="Group 174"/>
          <p:cNvGraphicFramePr>
            <a:graphicFrameLocks noGrp="1"/>
          </p:cNvGraphicFramePr>
          <p:nvPr>
            <p:ph sz="quarter" idx="4294967295"/>
          </p:nvPr>
        </p:nvGraphicFramePr>
        <p:xfrm>
          <a:off x="4269432" y="3810000"/>
          <a:ext cx="4191000" cy="2926080"/>
        </p:xfrm>
        <a:graphic>
          <a:graphicData uri="http://schemas.openxmlformats.org/drawingml/2006/table">
            <a:tbl>
              <a:tblPr/>
              <a:tblGrid>
                <a:gridCol w="2168525"/>
                <a:gridCol w="1301750"/>
                <a:gridCol w="720725"/>
              </a:tblGrid>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[2][4]:    </a:t>
                      </a:r>
                      <a:r>
                        <a:rPr kumimoji="0" lang="en-US" sz="1200" b="0" i="0" u="none" strike="noStrike" cap="none" normalizeH="0" baseline="0" dirty="0" err="1" smtClean="0">
                          <a:ln>
                            <a:noFill/>
                          </a:ln>
                          <a:solidFill>
                            <a:srgbClr val="000000"/>
                          </a:solidFill>
                          <a:effectLst/>
                          <a:latin typeface="Verdana" pitchFamily="34" charset="0"/>
                          <a:cs typeface="Arial" charset="0"/>
                        </a:rPr>
                        <a:t>arr</a:t>
                      </a:r>
                      <a:r>
                        <a:rPr kumimoji="0" lang="en-US" sz="1200" b="0" i="0" u="none" strike="noStrike" cap="none" normalizeH="0" baseline="0" dirty="0" smtClean="0">
                          <a:ln>
                            <a:noFill/>
                          </a:ln>
                          <a:solidFill>
                            <a:srgbClr val="000000"/>
                          </a:solidFill>
                          <a:effectLst/>
                          <a:latin typeface="Verdana" pitchFamily="34" charset="0"/>
                          <a:cs typeface="Arial" charset="0"/>
                        </a:rPr>
                        <a:t>[0][0] </a:t>
                      </a:r>
                      <a:r>
                        <a:rPr kumimoji="0" lang="en-US" sz="1200" b="0" i="0" u="none" strike="noStrike" cap="none" normalizeH="0" baseline="0" dirty="0" smtClean="0">
                          <a:ln>
                            <a:noFill/>
                          </a:ln>
                          <a:solidFill>
                            <a:srgbClr val="000000"/>
                          </a:solidFill>
                          <a:effectLst/>
                          <a:latin typeface="Verdana" pitchFamily="34" charset="0"/>
                          <a:cs typeface="Arial" charset="0"/>
                          <a:sym typeface="Wingdings" pitchFamily="2" charset="2"/>
                        </a:rPr>
                        <a:t></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1000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arr[0][1]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arr[0][2]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Verdana" pitchFamily="34" charset="0"/>
                          <a:cs typeface="Arial" charset="0"/>
                        </a:rPr>
                        <a:t>                  arr[0][3] </a:t>
                      </a:r>
                      <a:r>
                        <a:rPr kumimoji="0" lang="en-US" sz="1200" b="1"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1"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smtClean="0">
                          <a:ln>
                            <a:noFill/>
                          </a:ln>
                          <a:solidFill>
                            <a:srgbClr val="000000"/>
                          </a:solidFill>
                          <a:effectLst/>
                          <a:latin typeface="Verdana" pitchFamily="34" charset="0"/>
                          <a:cs typeface="Arial" charset="0"/>
                        </a:rPr>
                        <a:t>???</a:t>
                      </a:r>
                      <a:endParaRPr kumimoji="0" lang="en-US" sz="1800" b="1"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1012</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arr[1][0]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1016</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arr[1][1]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1020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arr[1][2]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 </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1024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charset="0"/>
                        </a:rPr>
                        <a:t>                  </a:t>
                      </a:r>
                      <a:r>
                        <a:rPr kumimoji="0" lang="en-US" sz="1200" b="0" i="0" u="none" strike="noStrike" cap="none" normalizeH="0" baseline="0" dirty="0" err="1" smtClean="0">
                          <a:ln>
                            <a:noFill/>
                          </a:ln>
                          <a:solidFill>
                            <a:srgbClr val="000000"/>
                          </a:solidFill>
                          <a:effectLst/>
                          <a:latin typeface="Verdana" pitchFamily="34" charset="0"/>
                          <a:cs typeface="Arial" charset="0"/>
                        </a:rPr>
                        <a:t>arr</a:t>
                      </a:r>
                      <a:r>
                        <a:rPr kumimoji="0" lang="en-US" sz="1200" b="0" i="0" u="none" strike="noStrike" cap="none" normalizeH="0" baseline="0" dirty="0" smtClean="0">
                          <a:ln>
                            <a:noFill/>
                          </a:ln>
                          <a:solidFill>
                            <a:srgbClr val="000000"/>
                          </a:solidFill>
                          <a:effectLst/>
                          <a:latin typeface="Verdana" pitchFamily="34" charset="0"/>
                          <a:cs typeface="Arial" charset="0"/>
                        </a:rPr>
                        <a:t>[1][3] </a:t>
                      </a:r>
                      <a:r>
                        <a:rPr kumimoji="0" lang="en-US" sz="1200" b="0" i="0" u="none" strike="noStrike" cap="none" normalizeH="0" baseline="0" dirty="0" smtClean="0">
                          <a:ln>
                            <a:noFill/>
                          </a:ln>
                          <a:solidFill>
                            <a:srgbClr val="000000"/>
                          </a:solidFill>
                          <a:effectLst/>
                          <a:latin typeface="Verdana" pitchFamily="34" charset="0"/>
                          <a:cs typeface="Arial" charset="0"/>
                          <a:sym typeface="Wingdings" pitchFamily="2" charset="2"/>
                        </a:rPr>
                        <a:t> </a:t>
                      </a: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01" name="Rectangle 21"/>
          <p:cNvSpPr>
            <a:spLocks noChangeArrowheads="1"/>
          </p:cNvSpPr>
          <p:nvPr/>
        </p:nvSpPr>
        <p:spPr bwMode="auto">
          <a:xfrm>
            <a:off x="152400" y="3733800"/>
            <a:ext cx="3886200" cy="2667000"/>
          </a:xfrm>
          <a:prstGeom prst="rect">
            <a:avLst/>
          </a:prstGeom>
          <a:noFill/>
          <a:ln w="9525">
            <a:noFill/>
            <a:miter lim="800000"/>
            <a:headEnd/>
            <a:tailEnd/>
          </a:ln>
        </p:spPr>
        <p:txBody>
          <a:bodyPr/>
          <a:lstStyle/>
          <a:p>
            <a:pPr marL="342900" indent="-342900" algn="r" rtl="1" eaLnBrk="0" hangingPunct="0">
              <a:spcBef>
                <a:spcPct val="20000"/>
              </a:spcBef>
              <a:buClr>
                <a:schemeClr val="bg2"/>
              </a:buClr>
              <a:buSzPct val="75000"/>
              <a:buFont typeface="Wingdings" pitchFamily="2" charset="2"/>
              <a:buChar char="p"/>
            </a:pPr>
            <a:endParaRPr lang="en-US" sz="2400" dirty="0" smtClean="0">
              <a:latin typeface="Verdana" pitchFamily="34" charset="0"/>
            </a:endParaRPr>
          </a:p>
          <a:p>
            <a:pPr marL="342900" indent="-342900" algn="r" rtl="1" eaLnBrk="0" hangingPunct="0">
              <a:spcBef>
                <a:spcPct val="20000"/>
              </a:spcBef>
              <a:buClr>
                <a:schemeClr val="bg2"/>
              </a:buClr>
              <a:buSzPct val="75000"/>
              <a:buFont typeface="Wingdings" pitchFamily="2" charset="2"/>
              <a:buChar char="p"/>
            </a:pPr>
            <a:r>
              <a:rPr lang="he-IL" sz="2400" dirty="0" smtClean="0">
                <a:latin typeface="Verdana" pitchFamily="34" charset="0"/>
              </a:rPr>
              <a:t>ההתאמה </a:t>
            </a:r>
            <a:r>
              <a:rPr lang="he-IL" sz="2400" dirty="0">
                <a:latin typeface="Verdana" pitchFamily="34" charset="0"/>
              </a:rPr>
              <a:t>בין המקום במערך הדו -מימדי למערך החד-מימדי היא</a:t>
            </a:r>
          </a:p>
          <a:p>
            <a:pPr marL="342900" indent="-342900" algn="r" rtl="1" eaLnBrk="0" hangingPunct="0">
              <a:spcBef>
                <a:spcPct val="20000"/>
              </a:spcBef>
              <a:buClr>
                <a:schemeClr val="bg2"/>
              </a:buClr>
              <a:buSzPct val="75000"/>
              <a:buFont typeface="Wingdings" pitchFamily="2" charset="2"/>
              <a:buNone/>
            </a:pPr>
            <a:r>
              <a:rPr lang="en-US" sz="2400" dirty="0">
                <a:latin typeface="Verdana" pitchFamily="34" charset="0"/>
              </a:rPr>
              <a:t>COLUMNS * </a:t>
            </a:r>
            <a:r>
              <a:rPr lang="en-US" sz="2400" dirty="0" err="1">
                <a:latin typeface="Verdana" pitchFamily="34" charset="0"/>
              </a:rPr>
              <a:t>i</a:t>
            </a:r>
            <a:r>
              <a:rPr lang="en-US" sz="2400" dirty="0">
                <a:latin typeface="Verdana" pitchFamily="34" charset="0"/>
              </a:rPr>
              <a:t> + j     </a:t>
            </a:r>
            <a:endParaRPr lang="he-IL" sz="2400" dirty="0">
              <a:latin typeface="Verdana" pitchFamily="34" charset="0"/>
            </a:endParaRPr>
          </a:p>
          <a:p>
            <a:pPr marL="742950" lvl="1" indent="-285750" algn="r" rtl="1" eaLnBrk="0" hangingPunct="0">
              <a:spcBef>
                <a:spcPct val="20000"/>
              </a:spcBef>
              <a:buClr>
                <a:schemeClr val="tx2"/>
              </a:buClr>
              <a:buSzPct val="75000"/>
              <a:buFont typeface="Wingdings" pitchFamily="2" charset="2"/>
              <a:buChar char="n"/>
            </a:pPr>
            <a:r>
              <a:rPr lang="he-IL" sz="2000" dirty="0">
                <a:latin typeface="Verdana" pitchFamily="34" charset="0"/>
              </a:rPr>
              <a:t>למשל: </a:t>
            </a:r>
            <a:r>
              <a:rPr lang="en-US" sz="2000" dirty="0" err="1">
                <a:latin typeface="Verdana" pitchFamily="34" charset="0"/>
              </a:rPr>
              <a:t>arr</a:t>
            </a:r>
            <a:r>
              <a:rPr lang="en-US" sz="2000" dirty="0">
                <a:latin typeface="Verdana" pitchFamily="34" charset="0"/>
              </a:rPr>
              <a:t>[0][3]</a:t>
            </a:r>
            <a:r>
              <a:rPr lang="he-IL" sz="2000" dirty="0">
                <a:latin typeface="Verdana" pitchFamily="34" charset="0"/>
              </a:rPr>
              <a:t> נמצא במקום </a:t>
            </a:r>
            <a:r>
              <a:rPr lang="en-US" sz="2000" dirty="0">
                <a:latin typeface="Verdana" pitchFamily="34" charset="0"/>
              </a:rPr>
              <a:t>4*0+3 = 3</a:t>
            </a:r>
            <a:endParaRPr lang="he-IL" sz="2000" dirty="0">
              <a:latin typeface="Verdana" pitchFamily="34" charset="0"/>
            </a:endParaRPr>
          </a:p>
        </p:txBody>
      </p:sp>
      <p:graphicFrame>
        <p:nvGraphicFramePr>
          <p:cNvPr id="9" name="Group 76"/>
          <p:cNvGraphicFramePr>
            <a:graphicFrameLocks/>
          </p:cNvGraphicFramePr>
          <p:nvPr/>
        </p:nvGraphicFramePr>
        <p:xfrm>
          <a:off x="2339751" y="2636912"/>
          <a:ext cx="4176464" cy="1041972"/>
        </p:xfrm>
        <a:graphic>
          <a:graphicData uri="http://schemas.openxmlformats.org/drawingml/2006/table">
            <a:tbl>
              <a:tblPr/>
              <a:tblGrid>
                <a:gridCol w="1043187"/>
                <a:gridCol w="1043187"/>
                <a:gridCol w="1043187"/>
                <a:gridCol w="1046903"/>
              </a:tblGrid>
              <a:tr h="520986">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[0][0]</a:t>
                      </a: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[0][2]</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986">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[1][0]</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[1][2]</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r"/>
            <a:r>
              <a:rPr lang="he-IL" smtClean="0"/>
              <a:t>מערך דו-מימדי – ייצוגו בזיכרון</a:t>
            </a:r>
            <a:endParaRPr lang="en-US" smtClean="0"/>
          </a:p>
        </p:txBody>
      </p:sp>
      <p:sp>
        <p:nvSpPr>
          <p:cNvPr id="47107" name="Rectangle 3"/>
          <p:cNvSpPr>
            <a:spLocks noGrp="1" noChangeArrowheads="1"/>
          </p:cNvSpPr>
          <p:nvPr>
            <p:ph type="body" sz="half" idx="4294967295"/>
          </p:nvPr>
        </p:nvSpPr>
        <p:spPr>
          <a:xfrm>
            <a:off x="539552" y="1346547"/>
            <a:ext cx="8153400" cy="4530725"/>
          </a:xfrm>
        </p:spPr>
        <p:txBody>
          <a:bodyPr/>
          <a:lstStyle/>
          <a:p>
            <a:r>
              <a:rPr lang="he-IL" sz="2400" dirty="0" smtClean="0"/>
              <a:t>כמו מערך חד-מימדי, גם מערך דו-מימדי נשמר בזיכרון ברצף, כאשר איברי השורה הראשונה נשמרים קודם, ומיד אח"כ איברי השורה השניה וכו'</a:t>
            </a:r>
          </a:p>
          <a:p>
            <a:pPr algn="l" rtl="0">
              <a:buFont typeface="Wingdings" pitchFamily="2" charset="2"/>
              <a:buNone/>
            </a:pPr>
            <a:r>
              <a:rPr lang="en-US" sz="2400" dirty="0" err="1" smtClean="0"/>
              <a:t>int</a:t>
            </a:r>
            <a:r>
              <a:rPr lang="en-US" sz="2400" dirty="0" smtClean="0"/>
              <a:t> </a:t>
            </a:r>
            <a:r>
              <a:rPr lang="en-US" sz="2400" dirty="0" err="1" smtClean="0"/>
              <a:t>arr</a:t>
            </a:r>
            <a:r>
              <a:rPr lang="en-US" sz="2400" dirty="0" smtClean="0"/>
              <a:t>[2][4];</a:t>
            </a:r>
          </a:p>
        </p:txBody>
      </p:sp>
      <p:graphicFrame>
        <p:nvGraphicFramePr>
          <p:cNvPr id="9" name="Group 174"/>
          <p:cNvGraphicFramePr>
            <a:graphicFrameLocks noGrp="1"/>
          </p:cNvGraphicFramePr>
          <p:nvPr>
            <p:ph sz="quarter" idx="4294967295"/>
          </p:nvPr>
        </p:nvGraphicFramePr>
        <p:xfrm>
          <a:off x="4269432" y="3810000"/>
          <a:ext cx="4191000" cy="2926080"/>
        </p:xfrm>
        <a:graphic>
          <a:graphicData uri="http://schemas.openxmlformats.org/drawingml/2006/table">
            <a:tbl>
              <a:tblPr/>
              <a:tblGrid>
                <a:gridCol w="2168525"/>
                <a:gridCol w="1301750"/>
                <a:gridCol w="720725"/>
              </a:tblGrid>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charset="0"/>
                        </a:rPr>
                        <a:t>int</a:t>
                      </a:r>
                      <a:r>
                        <a:rPr kumimoji="0" lang="en-US" sz="1200" b="0" i="0" u="none" strike="noStrike" cap="none" normalizeH="0" baseline="0" dirty="0" smtClean="0">
                          <a:ln>
                            <a:noFill/>
                          </a:ln>
                          <a:solidFill>
                            <a:srgbClr val="000000"/>
                          </a:solidFill>
                          <a:effectLst/>
                          <a:latin typeface="Verdana" pitchFamily="34" charset="0"/>
                          <a:cs typeface="Arial" charset="0"/>
                        </a:rPr>
                        <a:t>[2][4]:    </a:t>
                      </a:r>
                      <a:r>
                        <a:rPr kumimoji="0" lang="en-US" sz="1200" b="0" i="0" u="none" strike="noStrike" cap="none" normalizeH="0" baseline="0" dirty="0" err="1" smtClean="0">
                          <a:ln>
                            <a:noFill/>
                          </a:ln>
                          <a:solidFill>
                            <a:srgbClr val="000000"/>
                          </a:solidFill>
                          <a:effectLst/>
                          <a:latin typeface="Verdana" pitchFamily="34" charset="0"/>
                          <a:cs typeface="Arial" charset="0"/>
                        </a:rPr>
                        <a:t>arr</a:t>
                      </a:r>
                      <a:r>
                        <a:rPr kumimoji="0" lang="en-US" sz="1200" b="0" i="0" u="none" strike="noStrike" cap="none" normalizeH="0" baseline="0" dirty="0" smtClean="0">
                          <a:ln>
                            <a:noFill/>
                          </a:ln>
                          <a:solidFill>
                            <a:srgbClr val="000000"/>
                          </a:solidFill>
                          <a:effectLst/>
                          <a:latin typeface="Verdana" pitchFamily="34" charset="0"/>
                          <a:cs typeface="Arial" charset="0"/>
                        </a:rPr>
                        <a:t>[0][0] </a:t>
                      </a:r>
                      <a:r>
                        <a:rPr kumimoji="0" lang="en-US" sz="1200" b="0" i="0" u="none" strike="noStrike" cap="none" normalizeH="0" baseline="0" dirty="0" smtClean="0">
                          <a:ln>
                            <a:noFill/>
                          </a:ln>
                          <a:solidFill>
                            <a:srgbClr val="000000"/>
                          </a:solidFill>
                          <a:effectLst/>
                          <a:latin typeface="Verdana" pitchFamily="34" charset="0"/>
                          <a:cs typeface="Arial" charset="0"/>
                          <a:sym typeface="Wingdings" pitchFamily="2" charset="2"/>
                        </a:rPr>
                        <a:t></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arr[0][1]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arr[0][2]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charset="0"/>
                        </a:rPr>
                        <a:t>                  </a:t>
                      </a:r>
                      <a:r>
                        <a:rPr kumimoji="0" lang="en-US" sz="1200" b="0" i="0" u="none" strike="noStrike" cap="none" normalizeH="0" baseline="0" dirty="0" err="1" smtClean="0">
                          <a:ln>
                            <a:noFill/>
                          </a:ln>
                          <a:solidFill>
                            <a:srgbClr val="000000"/>
                          </a:solidFill>
                          <a:effectLst/>
                          <a:latin typeface="Verdana" pitchFamily="34" charset="0"/>
                          <a:cs typeface="Arial" charset="0"/>
                        </a:rPr>
                        <a:t>arr</a:t>
                      </a:r>
                      <a:r>
                        <a:rPr kumimoji="0" lang="en-US" sz="1200" b="0" i="0" u="none" strike="noStrike" cap="none" normalizeH="0" baseline="0" dirty="0" smtClean="0">
                          <a:ln>
                            <a:noFill/>
                          </a:ln>
                          <a:solidFill>
                            <a:srgbClr val="000000"/>
                          </a:solidFill>
                          <a:effectLst/>
                          <a:latin typeface="Verdana" pitchFamily="34" charset="0"/>
                          <a:cs typeface="Arial" charset="0"/>
                        </a:rPr>
                        <a:t>[0][3] </a:t>
                      </a:r>
                      <a:r>
                        <a:rPr kumimoji="0" lang="en-US" sz="1200" b="0" i="0" u="none" strike="noStrike" cap="none" normalizeH="0" baseline="0" dirty="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dirty="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dirty="0" smtClean="0">
                          <a:ln>
                            <a:noFill/>
                          </a:ln>
                          <a:solidFill>
                            <a:srgbClr val="000000"/>
                          </a:solidFill>
                          <a:effectLst/>
                          <a:latin typeface="Verdana" pitchFamily="34" charset="0"/>
                          <a:cs typeface="Arial" charset="0"/>
                        </a:rPr>
                        <a:t>???</a:t>
                      </a:r>
                      <a:endParaRPr kumimoji="0" lang="en-US" sz="1800" b="0"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1012</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arr[1][0]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1016</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arr[1][1]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1020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Verdana" pitchFamily="34" charset="0"/>
                          <a:cs typeface="Arial" charset="0"/>
                        </a:rPr>
                        <a:t>                  </a:t>
                      </a:r>
                      <a:r>
                        <a:rPr kumimoji="0" lang="en-US" sz="1200" b="1" i="0" u="none" strike="noStrike" cap="none" normalizeH="0" baseline="0" dirty="0" err="1" smtClean="0">
                          <a:ln>
                            <a:noFill/>
                          </a:ln>
                          <a:solidFill>
                            <a:srgbClr val="000000"/>
                          </a:solidFill>
                          <a:effectLst/>
                          <a:latin typeface="Verdana" pitchFamily="34" charset="0"/>
                          <a:cs typeface="Arial" charset="0"/>
                        </a:rPr>
                        <a:t>arr</a:t>
                      </a:r>
                      <a:r>
                        <a:rPr kumimoji="0" lang="en-US" sz="1200" b="1" i="0" u="none" strike="noStrike" cap="none" normalizeH="0" baseline="0" dirty="0" smtClean="0">
                          <a:ln>
                            <a:noFill/>
                          </a:ln>
                          <a:solidFill>
                            <a:srgbClr val="000000"/>
                          </a:solidFill>
                          <a:effectLst/>
                          <a:latin typeface="Verdana" pitchFamily="34" charset="0"/>
                          <a:cs typeface="Arial" charset="0"/>
                        </a:rPr>
                        <a:t>[1][2] </a:t>
                      </a:r>
                      <a:r>
                        <a:rPr kumimoji="0" lang="en-US" sz="1200" b="1" i="0" u="none" strike="noStrike" cap="none" normalizeH="0" baseline="0" dirty="0" smtClean="0">
                          <a:ln>
                            <a:noFill/>
                          </a:ln>
                          <a:solidFill>
                            <a:srgbClr val="000000"/>
                          </a:solidFill>
                          <a:effectLst/>
                          <a:latin typeface="Verdana" pitchFamily="34" charset="0"/>
                          <a:cs typeface="Arial" charset="0"/>
                          <a:sym typeface="Wingdings" pitchFamily="2" charset="2"/>
                        </a:rPr>
                        <a:t> </a:t>
                      </a:r>
                      <a:endParaRPr kumimoji="0" lang="en-US" sz="1200" b="1" i="0" u="none" strike="noStrike" cap="none" normalizeH="0" baseline="0" dirty="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1024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charset="0"/>
                        </a:rPr>
                        <a:t>                  arr[1][3] </a:t>
                      </a:r>
                      <a:r>
                        <a:rPr kumimoji="0" lang="en-US" sz="1200" b="0" i="0" u="none" strike="noStrike" cap="none" normalizeH="0" baseline="0" smtClean="0">
                          <a:ln>
                            <a:noFill/>
                          </a:ln>
                          <a:solidFill>
                            <a:srgbClr val="000000"/>
                          </a:solidFill>
                          <a:effectLst/>
                          <a:latin typeface="Verdana" pitchFamily="34" charset="0"/>
                          <a:cs typeface="Arial" charset="0"/>
                          <a:sym typeface="Wingdings" pitchFamily="2" charset="2"/>
                        </a:rPr>
                        <a:t> </a:t>
                      </a:r>
                      <a:endParaRPr kumimoji="0" lang="en-US" sz="12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smtClean="0">
                          <a:ln>
                            <a:noFill/>
                          </a:ln>
                          <a:solidFill>
                            <a:srgbClr val="000000"/>
                          </a:solidFill>
                          <a:effectLst/>
                          <a:latin typeface="Verdana" pitchFamily="34" charset="0"/>
                          <a:cs typeface="Arial" charset="0"/>
                        </a:rPr>
                        <a:t>???</a:t>
                      </a:r>
                      <a:endParaRPr kumimoji="0" lang="en-US" sz="1800" b="0"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1028</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25" name="Rectangle 21"/>
          <p:cNvSpPr>
            <a:spLocks noChangeArrowheads="1"/>
          </p:cNvSpPr>
          <p:nvPr/>
        </p:nvSpPr>
        <p:spPr bwMode="auto">
          <a:xfrm>
            <a:off x="152400" y="3733800"/>
            <a:ext cx="3886200" cy="2667000"/>
          </a:xfrm>
          <a:prstGeom prst="rect">
            <a:avLst/>
          </a:prstGeom>
          <a:noFill/>
          <a:ln w="9525">
            <a:noFill/>
            <a:miter lim="800000"/>
            <a:headEnd/>
            <a:tailEnd/>
          </a:ln>
        </p:spPr>
        <p:txBody>
          <a:bodyPr/>
          <a:lstStyle/>
          <a:p>
            <a:pPr marL="342900" indent="-342900" algn="r" rtl="1" eaLnBrk="0" hangingPunct="0">
              <a:spcBef>
                <a:spcPct val="20000"/>
              </a:spcBef>
              <a:buClr>
                <a:schemeClr val="bg2"/>
              </a:buClr>
              <a:buSzPct val="75000"/>
              <a:buFont typeface="Wingdings" pitchFamily="2" charset="2"/>
              <a:buChar char="p"/>
            </a:pPr>
            <a:r>
              <a:rPr lang="he-IL" sz="2400" dirty="0">
                <a:latin typeface="Verdana" pitchFamily="34" charset="0"/>
              </a:rPr>
              <a:t>ההתאמה בין המקום במערך הדו -מימדי למערך החד-מימדי היא</a:t>
            </a:r>
          </a:p>
          <a:p>
            <a:pPr marL="342900" indent="-342900" algn="r" rtl="1" eaLnBrk="0" hangingPunct="0">
              <a:spcBef>
                <a:spcPct val="20000"/>
              </a:spcBef>
              <a:buClr>
                <a:schemeClr val="bg2"/>
              </a:buClr>
              <a:buSzPct val="75000"/>
              <a:buFont typeface="Wingdings" pitchFamily="2" charset="2"/>
              <a:buNone/>
            </a:pPr>
            <a:r>
              <a:rPr lang="en-US" sz="2400" dirty="0">
                <a:latin typeface="Verdana" pitchFamily="34" charset="0"/>
              </a:rPr>
              <a:t>COLUMNS * </a:t>
            </a:r>
            <a:r>
              <a:rPr lang="en-US" sz="2400" dirty="0" err="1">
                <a:latin typeface="Verdana" pitchFamily="34" charset="0"/>
              </a:rPr>
              <a:t>i</a:t>
            </a:r>
            <a:r>
              <a:rPr lang="en-US" sz="2400" dirty="0">
                <a:latin typeface="Verdana" pitchFamily="34" charset="0"/>
              </a:rPr>
              <a:t> + j     </a:t>
            </a:r>
            <a:endParaRPr lang="he-IL" sz="2400" dirty="0">
              <a:latin typeface="Verdana" pitchFamily="34" charset="0"/>
            </a:endParaRPr>
          </a:p>
          <a:p>
            <a:pPr marL="742950" lvl="1" indent="-285750" algn="r" rtl="1" eaLnBrk="0" hangingPunct="0">
              <a:spcBef>
                <a:spcPct val="20000"/>
              </a:spcBef>
              <a:buClr>
                <a:schemeClr val="tx2"/>
              </a:buClr>
              <a:buSzPct val="75000"/>
              <a:buFont typeface="Wingdings" pitchFamily="2" charset="2"/>
              <a:buChar char="n"/>
            </a:pPr>
            <a:r>
              <a:rPr lang="he-IL" sz="2000" dirty="0">
                <a:latin typeface="Verdana" pitchFamily="34" charset="0"/>
              </a:rPr>
              <a:t>למשל: </a:t>
            </a:r>
            <a:r>
              <a:rPr lang="en-US" sz="2000" dirty="0" err="1">
                <a:latin typeface="Verdana" pitchFamily="34" charset="0"/>
              </a:rPr>
              <a:t>arr</a:t>
            </a:r>
            <a:r>
              <a:rPr lang="en-US" sz="2000" dirty="0">
                <a:latin typeface="Verdana" pitchFamily="34" charset="0"/>
              </a:rPr>
              <a:t>[0][3]</a:t>
            </a:r>
            <a:r>
              <a:rPr lang="he-IL" sz="2000" dirty="0">
                <a:latin typeface="Verdana" pitchFamily="34" charset="0"/>
              </a:rPr>
              <a:t> נמצא במקום </a:t>
            </a:r>
            <a:r>
              <a:rPr lang="en-US" sz="2000" dirty="0">
                <a:latin typeface="Verdana" pitchFamily="34" charset="0"/>
              </a:rPr>
              <a:t>4*0+3 = 3</a:t>
            </a:r>
            <a:endParaRPr lang="he-IL" sz="2000" dirty="0">
              <a:latin typeface="Verdana" pitchFamily="34" charset="0"/>
            </a:endParaRPr>
          </a:p>
          <a:p>
            <a:pPr marL="742950" lvl="1" indent="-285750" algn="r" rtl="1" eaLnBrk="0" hangingPunct="0">
              <a:spcBef>
                <a:spcPct val="20000"/>
              </a:spcBef>
              <a:buClr>
                <a:schemeClr val="tx2"/>
              </a:buClr>
              <a:buSzPct val="75000"/>
              <a:buFont typeface="Wingdings" pitchFamily="2" charset="2"/>
              <a:buChar char="n"/>
            </a:pPr>
            <a:r>
              <a:rPr lang="he-IL" sz="2000" dirty="0">
                <a:latin typeface="Verdana" pitchFamily="34" charset="0"/>
              </a:rPr>
              <a:t>למשל: </a:t>
            </a:r>
            <a:r>
              <a:rPr lang="en-US" sz="2000" dirty="0" err="1">
                <a:latin typeface="Verdana" pitchFamily="34" charset="0"/>
              </a:rPr>
              <a:t>arr</a:t>
            </a:r>
            <a:r>
              <a:rPr lang="en-US" sz="2000" dirty="0">
                <a:latin typeface="Verdana" pitchFamily="34" charset="0"/>
              </a:rPr>
              <a:t>[1][2]</a:t>
            </a:r>
            <a:r>
              <a:rPr lang="he-IL" sz="2000" dirty="0">
                <a:latin typeface="Verdana" pitchFamily="34" charset="0"/>
              </a:rPr>
              <a:t> נמצא במקום </a:t>
            </a:r>
            <a:r>
              <a:rPr lang="en-US" sz="2000" dirty="0">
                <a:latin typeface="Verdana" pitchFamily="34" charset="0"/>
              </a:rPr>
              <a:t>4*1+2 = 6</a:t>
            </a:r>
          </a:p>
          <a:p>
            <a:pPr marL="742950" lvl="1" indent="-285750" algn="r" rtl="1" eaLnBrk="0" hangingPunct="0">
              <a:spcBef>
                <a:spcPct val="20000"/>
              </a:spcBef>
              <a:buClr>
                <a:schemeClr val="tx2"/>
              </a:buClr>
              <a:buSzPct val="75000"/>
              <a:buFont typeface="Wingdings" pitchFamily="2" charset="2"/>
              <a:buChar char="n"/>
            </a:pPr>
            <a:endParaRPr lang="en-US" sz="2000" dirty="0">
              <a:latin typeface="Verdana" pitchFamily="34" charset="0"/>
            </a:endParaRPr>
          </a:p>
        </p:txBody>
      </p:sp>
      <p:graphicFrame>
        <p:nvGraphicFramePr>
          <p:cNvPr id="10" name="Group 76"/>
          <p:cNvGraphicFramePr>
            <a:graphicFrameLocks/>
          </p:cNvGraphicFramePr>
          <p:nvPr/>
        </p:nvGraphicFramePr>
        <p:xfrm>
          <a:off x="2339751" y="2636912"/>
          <a:ext cx="4176464" cy="1041972"/>
        </p:xfrm>
        <a:graphic>
          <a:graphicData uri="http://schemas.openxmlformats.org/drawingml/2006/table">
            <a:tbl>
              <a:tblPr/>
              <a:tblGrid>
                <a:gridCol w="1043187"/>
                <a:gridCol w="1043187"/>
                <a:gridCol w="1043187"/>
                <a:gridCol w="1046903"/>
              </a:tblGrid>
              <a:tr h="520986">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[0][0]</a:t>
                      </a: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[0][2]</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[0][3]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986">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[1][0]</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arr </a:t>
                      </a:r>
                      <a:r>
                        <a:rPr kumimoji="0" lang="en-US" sz="1000" b="0" i="0" u="none" strike="noStrike" cap="none" normalizeH="0" baseline="0" smtClean="0">
                          <a:ln>
                            <a:noFill/>
                          </a:ln>
                          <a:solidFill>
                            <a:schemeClr val="tx1"/>
                          </a:solidFill>
                          <a:effectLst/>
                          <a:latin typeface="Verdana" pitchFamily="34" charset="0"/>
                          <a:cs typeface="Arial" charset="0"/>
                        </a:rPr>
                        <a:t>[1][1]</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[1][2]</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cs typeface="Arial" charset="0"/>
                        </a:rPr>
                        <a:t>arr</a:t>
                      </a:r>
                      <a:r>
                        <a:rPr kumimoji="0" lang="en-US" sz="1800" b="0" i="0" u="none" strike="noStrike" cap="none" normalizeH="0" baseline="0" dirty="0" smtClean="0">
                          <a:ln>
                            <a:noFill/>
                          </a:ln>
                          <a:solidFill>
                            <a:schemeClr val="tx1"/>
                          </a:solidFill>
                          <a:effectLst/>
                          <a:latin typeface="Verdana" pitchFamily="34" charset="0"/>
                          <a:cs typeface="Arial" charset="0"/>
                        </a:rPr>
                        <a:t> </a:t>
                      </a:r>
                      <a:r>
                        <a:rPr kumimoji="0" lang="en-US" sz="1000" b="0" i="0" u="none" strike="noStrike" cap="none" normalizeH="0" baseline="0" dirty="0" smtClean="0">
                          <a:ln>
                            <a:noFill/>
                          </a:ln>
                          <a:solidFill>
                            <a:schemeClr val="tx1"/>
                          </a:solidFill>
                          <a:effectLst/>
                          <a:latin typeface="Verdana" pitchFamily="34" charset="0"/>
                          <a:cs typeface="Arial" charset="0"/>
                        </a:rPr>
                        <a:t>[1][3]</a:t>
                      </a: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308610" marR="3086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219200"/>
            <a:ext cx="8229600" cy="5638800"/>
          </a:xfrm>
        </p:spPr>
        <p:txBody>
          <a:bodyPr/>
          <a:lstStyle/>
          <a:p>
            <a:r>
              <a:rPr lang="he-IL" dirty="0" smtClean="0"/>
              <a:t>ניתן לאתחל מערך דו-מימדי באחת מהדרכים הבאות:</a:t>
            </a:r>
          </a:p>
          <a:p>
            <a:pPr algn="l" rtl="0">
              <a:buFont typeface="Wingdings" pitchFamily="2" charset="2"/>
              <a:buNone/>
            </a:pPr>
            <a:endParaRPr lang="en-US" dirty="0" smtClean="0"/>
          </a:p>
          <a:p>
            <a:pPr algn="l" rtl="0">
              <a:buFont typeface="Wingdings" pitchFamily="2" charset="2"/>
              <a:buNone/>
            </a:pPr>
            <a:r>
              <a:rPr lang="en-US" dirty="0" err="1" smtClean="0"/>
              <a:t>int</a:t>
            </a:r>
            <a:r>
              <a:rPr lang="en-US" dirty="0" smtClean="0"/>
              <a:t> arr1[2][3] = { {1,2,3}, {4,5,6} };</a:t>
            </a:r>
          </a:p>
          <a:p>
            <a:pPr algn="l" rtl="0">
              <a:buFont typeface="Wingdings" pitchFamily="2" charset="2"/>
              <a:buNone/>
            </a:pPr>
            <a:endParaRPr lang="en-US" dirty="0" smtClean="0"/>
          </a:p>
          <a:p>
            <a:pPr algn="l" rtl="0">
              <a:buFont typeface="Wingdings" pitchFamily="2" charset="2"/>
              <a:buNone/>
            </a:pPr>
            <a:r>
              <a:rPr lang="en-US" dirty="0" err="1" smtClean="0"/>
              <a:t>int</a:t>
            </a:r>
            <a:r>
              <a:rPr lang="en-US" dirty="0" smtClean="0"/>
              <a:t> arr2[][3]  =  { {1,2,3}, {4,5,6} };</a:t>
            </a:r>
          </a:p>
          <a:p>
            <a:pPr algn="l" rtl="0">
              <a:buFont typeface="Wingdings" pitchFamily="2" charset="2"/>
              <a:buNone/>
            </a:pPr>
            <a:endParaRPr lang="he-IL" dirty="0" smtClean="0"/>
          </a:p>
          <a:p>
            <a:pPr algn="l" rtl="0">
              <a:buFont typeface="Wingdings" pitchFamily="2" charset="2"/>
              <a:buNone/>
            </a:pPr>
            <a:endParaRPr lang="en-US" dirty="0" smtClean="0"/>
          </a:p>
          <a:p>
            <a:pPr algn="l" rtl="0">
              <a:buFont typeface="Wingdings" pitchFamily="2" charset="2"/>
              <a:buNone/>
            </a:pPr>
            <a:r>
              <a:rPr lang="en-US" dirty="0" err="1" smtClean="0"/>
              <a:t>int</a:t>
            </a:r>
            <a:r>
              <a:rPr lang="en-US" dirty="0" smtClean="0"/>
              <a:t> arr3[2][3] = { {5,5} }; </a:t>
            </a:r>
          </a:p>
          <a:p>
            <a:pPr algn="l" rtl="0">
              <a:buFont typeface="Wingdings" pitchFamily="2" charset="2"/>
              <a:buNone/>
            </a:pPr>
            <a:endParaRPr lang="en-US" dirty="0" smtClean="0"/>
          </a:p>
          <a:p>
            <a:pPr algn="l" rtl="0">
              <a:buFont typeface="Wingdings" pitchFamily="2" charset="2"/>
              <a:buNone/>
            </a:pPr>
            <a:r>
              <a:rPr lang="en-US" dirty="0" err="1" smtClean="0"/>
              <a:t>int</a:t>
            </a:r>
            <a:r>
              <a:rPr lang="en-US" dirty="0" smtClean="0"/>
              <a:t> arr4[2][3] = {0}; </a:t>
            </a:r>
            <a:endParaRPr lang="en-US" dirty="0" smtClean="0">
              <a:solidFill>
                <a:srgbClr val="008000"/>
              </a:solidFill>
            </a:endParaRPr>
          </a:p>
          <a:p>
            <a:endParaRPr lang="en-US" dirty="0" smtClean="0"/>
          </a:p>
        </p:txBody>
      </p:sp>
      <p:sp>
        <p:nvSpPr>
          <p:cNvPr id="48131" name="Rectangle 2"/>
          <p:cNvSpPr>
            <a:spLocks noGrp="1" noChangeArrowheads="1"/>
          </p:cNvSpPr>
          <p:nvPr>
            <p:ph type="title"/>
          </p:nvPr>
        </p:nvSpPr>
        <p:spPr/>
        <p:txBody>
          <a:bodyPr/>
          <a:lstStyle/>
          <a:p>
            <a:pPr algn="r"/>
            <a:r>
              <a:rPr lang="he-IL" smtClean="0"/>
              <a:t>מערך דו-מימדי - איתחול</a:t>
            </a:r>
            <a:endParaRPr lang="en-US" smtClean="0"/>
          </a:p>
        </p:txBody>
      </p:sp>
      <p:sp>
        <p:nvSpPr>
          <p:cNvPr id="7" name="Rectangle 6"/>
          <p:cNvSpPr>
            <a:spLocks noChangeArrowheads="1"/>
          </p:cNvSpPr>
          <p:nvPr/>
        </p:nvSpPr>
        <p:spPr bwMode="auto">
          <a:xfrm>
            <a:off x="22674" y="3560068"/>
            <a:ext cx="7620000" cy="381000"/>
          </a:xfrm>
          <a:prstGeom prst="rect">
            <a:avLst/>
          </a:prstGeom>
          <a:solidFill>
            <a:schemeClr val="accent1"/>
          </a:solidFill>
          <a:ln w="9525" algn="ctr">
            <a:solidFill>
              <a:schemeClr val="tx1"/>
            </a:solidFill>
            <a:round/>
            <a:headEnd/>
            <a:tailEnd/>
          </a:ln>
        </p:spPr>
        <p:txBody>
          <a:bodyPr/>
          <a:lstStyle/>
          <a:p>
            <a:pPr algn="r" rtl="1"/>
            <a:r>
              <a:rPr lang="he-IL" b="1" dirty="0">
                <a:solidFill>
                  <a:schemeClr val="bg1"/>
                </a:solidFill>
                <a:latin typeface="Verdana" pitchFamily="34" charset="0"/>
              </a:rPr>
              <a:t>ניתן לאתחל בלי ציון מספר השורות, </a:t>
            </a:r>
            <a:r>
              <a:rPr lang="he-IL" b="1" u="sng" dirty="0">
                <a:latin typeface="Verdana" pitchFamily="34" charset="0"/>
              </a:rPr>
              <a:t>אבל תמיד חייבים לציין את מספר </a:t>
            </a:r>
            <a:r>
              <a:rPr lang="he-IL" b="1" u="sng" dirty="0" smtClean="0">
                <a:latin typeface="Verdana" pitchFamily="34" charset="0"/>
              </a:rPr>
              <a:t>העמודות!!</a:t>
            </a:r>
            <a:endParaRPr lang="en-US" b="1" u="sng" dirty="0">
              <a:latin typeface="Verdana" pitchFamily="34" charset="0"/>
            </a:endParaRPr>
          </a:p>
        </p:txBody>
      </p:sp>
      <p:pic>
        <p:nvPicPr>
          <p:cNvPr id="47111" name="Picture 7"/>
          <p:cNvPicPr>
            <a:picLocks noChangeAspect="1" noChangeArrowheads="1"/>
          </p:cNvPicPr>
          <p:nvPr/>
        </p:nvPicPr>
        <p:blipFill>
          <a:blip r:embed="rId3" cstate="print"/>
          <a:srcRect/>
          <a:stretch>
            <a:fillRect/>
          </a:stretch>
        </p:blipFill>
        <p:spPr bwMode="auto">
          <a:xfrm>
            <a:off x="7696200" y="2204864"/>
            <a:ext cx="1009650" cy="609600"/>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7696200" y="3140968"/>
            <a:ext cx="1009650" cy="609600"/>
          </a:xfrm>
          <a:prstGeom prst="rect">
            <a:avLst/>
          </a:prstGeom>
          <a:noFill/>
          <a:ln w="9525">
            <a:noFill/>
            <a:miter lim="800000"/>
            <a:headEnd/>
            <a:tailEnd/>
          </a:ln>
        </p:spPr>
      </p:pic>
      <p:pic>
        <p:nvPicPr>
          <p:cNvPr id="47112" name="Picture 8"/>
          <p:cNvPicPr>
            <a:picLocks noChangeAspect="1" noChangeArrowheads="1"/>
          </p:cNvPicPr>
          <p:nvPr/>
        </p:nvPicPr>
        <p:blipFill>
          <a:blip r:embed="rId4" cstate="print"/>
          <a:srcRect/>
          <a:stretch>
            <a:fillRect/>
          </a:stretch>
        </p:blipFill>
        <p:spPr bwMode="auto">
          <a:xfrm>
            <a:off x="7696200" y="4581128"/>
            <a:ext cx="1057275" cy="695325"/>
          </a:xfrm>
          <a:prstGeom prst="rect">
            <a:avLst/>
          </a:prstGeom>
          <a:noFill/>
          <a:ln w="9525">
            <a:noFill/>
            <a:miter lim="800000"/>
            <a:headEnd/>
            <a:tailEnd/>
          </a:ln>
        </p:spPr>
      </p:pic>
      <p:pic>
        <p:nvPicPr>
          <p:cNvPr id="47113" name="Picture 9"/>
          <p:cNvPicPr>
            <a:picLocks noChangeAspect="1" noChangeArrowheads="1"/>
          </p:cNvPicPr>
          <p:nvPr/>
        </p:nvPicPr>
        <p:blipFill>
          <a:blip r:embed="rId5" cstate="print"/>
          <a:srcRect/>
          <a:stretch>
            <a:fillRect/>
          </a:stretch>
        </p:blipFill>
        <p:spPr bwMode="auto">
          <a:xfrm>
            <a:off x="7696200" y="5495528"/>
            <a:ext cx="1066800" cy="657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Effect transition="in" filter="box(in)">
                                      <p:cBhvr>
                                        <p:cTn id="7" dur="500"/>
                                        <p:tgtEl>
                                          <p:spTgt spid="471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ox(in)">
                                      <p:cBhvr>
                                        <p:cTn id="12" dur="500"/>
                                        <p:tgtEl>
                                          <p:spTgt spid="471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animEffect transition="in" filter="box(in)">
                                      <p:cBhvr>
                                        <p:cTn id="17" dur="500"/>
                                        <p:tgtEl>
                                          <p:spTgt spid="4710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106">
                                            <p:txEl>
                                              <p:pRg st="7" end="7"/>
                                            </p:txEl>
                                          </p:spTgt>
                                        </p:tgtEl>
                                        <p:attrNameLst>
                                          <p:attrName>style.visibility</p:attrName>
                                        </p:attrNameLst>
                                      </p:cBhvr>
                                      <p:to>
                                        <p:strVal val="visible"/>
                                      </p:to>
                                    </p:set>
                                    <p:animEffect transition="in" filter="box(in)">
                                      <p:cBhvr>
                                        <p:cTn id="32" dur="500"/>
                                        <p:tgtEl>
                                          <p:spTgt spid="4710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7112"/>
                                        </p:tgtEl>
                                        <p:attrNameLst>
                                          <p:attrName>style.visibility</p:attrName>
                                        </p:attrNameLst>
                                      </p:cBhvr>
                                      <p:to>
                                        <p:strVal val="visible"/>
                                      </p:to>
                                    </p:set>
                                    <p:animEffect transition="in" filter="box(in)">
                                      <p:cBhvr>
                                        <p:cTn id="37" dur="500"/>
                                        <p:tgtEl>
                                          <p:spTgt spid="471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7106">
                                            <p:txEl>
                                              <p:pRg st="9" end="9"/>
                                            </p:txEl>
                                          </p:spTgt>
                                        </p:tgtEl>
                                        <p:attrNameLst>
                                          <p:attrName>style.visibility</p:attrName>
                                        </p:attrNameLst>
                                      </p:cBhvr>
                                      <p:to>
                                        <p:strVal val="visible"/>
                                      </p:to>
                                    </p:set>
                                    <p:animEffect transition="in" filter="box(in)">
                                      <p:cBhvr>
                                        <p:cTn id="42" dur="500"/>
                                        <p:tgtEl>
                                          <p:spTgt spid="4710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7113"/>
                                        </p:tgtEl>
                                        <p:attrNameLst>
                                          <p:attrName>style.visibility</p:attrName>
                                        </p:attrNameLst>
                                      </p:cBhvr>
                                      <p:to>
                                        <p:strVal val="visible"/>
                                      </p:to>
                                    </p:set>
                                    <p:animEffect transition="in" filter="box(in)">
                                      <p:cBhvr>
                                        <p:cTn id="47"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r"/>
            <a:r>
              <a:rPr lang="he-IL" smtClean="0"/>
              <a:t>מערך דו-מימדי – </a:t>
            </a:r>
            <a:r>
              <a:rPr lang="he-IL" sz="4000" smtClean="0"/>
              <a:t>חישוב מספר השורות</a:t>
            </a:r>
            <a:endParaRPr lang="en-US" smtClean="0"/>
          </a:p>
        </p:txBody>
      </p:sp>
      <p:sp>
        <p:nvSpPr>
          <p:cNvPr id="48131" name="Content Placeholder 2"/>
          <p:cNvSpPr>
            <a:spLocks noGrp="1"/>
          </p:cNvSpPr>
          <p:nvPr>
            <p:ph idx="1"/>
          </p:nvPr>
        </p:nvSpPr>
        <p:spPr>
          <a:xfrm>
            <a:off x="152400" y="1556792"/>
            <a:ext cx="9144000" cy="6149280"/>
          </a:xfrm>
        </p:spPr>
        <p:txBody>
          <a:bodyPr>
            <a:normAutofit/>
          </a:bodyPr>
          <a:lstStyle/>
          <a:p>
            <a:pPr algn="l" rtl="0">
              <a:buFont typeface="Wingdings" pitchFamily="2" charset="2"/>
              <a:buNone/>
            </a:pPr>
            <a:r>
              <a:rPr lang="en-US" sz="1600" dirty="0" smtClean="0">
                <a:latin typeface="Verdana" pitchFamily="34" charset="0"/>
              </a:rPr>
              <a:t>#include &lt;</a:t>
            </a:r>
            <a:r>
              <a:rPr lang="en-US" sz="1600" dirty="0" err="1" smtClean="0">
                <a:latin typeface="Verdana" pitchFamily="34" charset="0"/>
              </a:rPr>
              <a:t>stdio.h</a:t>
            </a:r>
            <a:r>
              <a:rPr lang="en-US" sz="1600" dirty="0" smtClean="0">
                <a:latin typeface="Verdana" pitchFamily="34" charset="0"/>
              </a:rPr>
              <a:t>&gt;</a:t>
            </a:r>
          </a:p>
          <a:p>
            <a:pPr algn="l" rtl="0">
              <a:buFont typeface="Wingdings" pitchFamily="2" charset="2"/>
              <a:buNone/>
            </a:pPr>
            <a:r>
              <a:rPr lang="en-US" sz="1600" dirty="0" smtClean="0">
                <a:latin typeface="Verdana" pitchFamily="34" charset="0"/>
              </a:rPr>
              <a:t>#define NUM_OF_COLS  3</a:t>
            </a:r>
          </a:p>
          <a:p>
            <a:pPr algn="l" rtl="0">
              <a:buFont typeface="Wingdings" pitchFamily="2" charset="2"/>
              <a:buNone/>
            </a:pPr>
            <a:endParaRPr lang="en-US" sz="1600" dirty="0" smtClean="0">
              <a:latin typeface="Verdana" pitchFamily="34" charset="0"/>
            </a:endParaRPr>
          </a:p>
          <a:p>
            <a:pPr algn="l" rtl="0">
              <a:buFont typeface="Wingdings" pitchFamily="2" charset="2"/>
              <a:buNone/>
            </a:pPr>
            <a:r>
              <a:rPr lang="en-US" sz="1600" dirty="0" smtClean="0">
                <a:latin typeface="Verdana" pitchFamily="34" charset="0"/>
              </a:rPr>
              <a:t>void main()</a:t>
            </a:r>
          </a:p>
          <a:p>
            <a:pPr algn="l" rtl="0">
              <a:buFont typeface="Wingdings" pitchFamily="2" charset="2"/>
              <a:buNone/>
            </a:pPr>
            <a:r>
              <a:rPr lang="en-US" sz="1600" dirty="0" smtClean="0">
                <a:latin typeface="Verdana" pitchFamily="34" charset="0"/>
              </a:rPr>
              <a:t>{</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int</a:t>
            </a:r>
            <a:r>
              <a:rPr lang="en-US" sz="1600" dirty="0" smtClean="0">
                <a:latin typeface="Verdana" pitchFamily="34" charset="0"/>
              </a:rPr>
              <a:t> </a:t>
            </a:r>
            <a:r>
              <a:rPr lang="en-US" sz="1600" dirty="0" err="1" smtClean="0">
                <a:latin typeface="Verdana" pitchFamily="34" charset="0"/>
              </a:rPr>
              <a:t>arr</a:t>
            </a:r>
            <a:r>
              <a:rPr lang="en-US" sz="1600" dirty="0" smtClean="0">
                <a:latin typeface="Verdana" pitchFamily="34" charset="0"/>
              </a:rPr>
              <a:t>[][NUM_OF_COLS ] =  { {1,2,3}, {4,5,6} };</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int</a:t>
            </a:r>
            <a:r>
              <a:rPr lang="en-US" sz="1600" dirty="0" smtClean="0">
                <a:latin typeface="Verdana" pitchFamily="34" charset="0"/>
              </a:rPr>
              <a:t> </a:t>
            </a:r>
            <a:r>
              <a:rPr lang="en-US" sz="1600" dirty="0" err="1" smtClean="0">
                <a:latin typeface="Verdana" pitchFamily="34" charset="0"/>
              </a:rPr>
              <a:t>i</a:t>
            </a:r>
            <a:r>
              <a:rPr lang="en-US" sz="1600" dirty="0" smtClean="0">
                <a:latin typeface="Verdana" pitchFamily="34" charset="0"/>
              </a:rPr>
              <a:t>, j;</a:t>
            </a:r>
          </a:p>
          <a:p>
            <a:pPr algn="l" rtl="0">
              <a:buFont typeface="Wingdings" pitchFamily="2" charset="2"/>
              <a:buNone/>
            </a:pPr>
            <a:r>
              <a:rPr lang="en-US" sz="1600" dirty="0" smtClean="0">
                <a:latin typeface="Verdana" pitchFamily="34" charset="0"/>
              </a:rPr>
              <a:t>	</a:t>
            </a:r>
            <a:r>
              <a:rPr lang="en-US" sz="1600" b="1" dirty="0" err="1" smtClean="0">
                <a:latin typeface="Verdana" pitchFamily="34" charset="0"/>
              </a:rPr>
              <a:t>int</a:t>
            </a:r>
            <a:r>
              <a:rPr lang="en-US" sz="1600" b="1" dirty="0" smtClean="0">
                <a:latin typeface="Verdana" pitchFamily="34" charset="0"/>
              </a:rPr>
              <a:t> </a:t>
            </a:r>
            <a:r>
              <a:rPr lang="en-US" sz="1600" b="1" dirty="0" err="1" smtClean="0">
                <a:latin typeface="Verdana" pitchFamily="34" charset="0"/>
              </a:rPr>
              <a:t>numOfRows</a:t>
            </a:r>
            <a:r>
              <a:rPr lang="en-US" sz="1600" b="1" dirty="0" smtClean="0">
                <a:latin typeface="Verdana" pitchFamily="34" charset="0"/>
              </a:rPr>
              <a:t> = </a:t>
            </a:r>
            <a:r>
              <a:rPr lang="en-US" sz="1600" b="1" dirty="0" err="1" smtClean="0">
                <a:latin typeface="Verdana" pitchFamily="34" charset="0"/>
              </a:rPr>
              <a:t>sizeof</a:t>
            </a:r>
            <a:r>
              <a:rPr lang="en-US" sz="1600" b="1" dirty="0" smtClean="0">
                <a:latin typeface="Verdana" pitchFamily="34" charset="0"/>
              </a:rPr>
              <a:t>(</a:t>
            </a:r>
            <a:r>
              <a:rPr lang="en-US" sz="1600" b="1" dirty="0" err="1" smtClean="0">
                <a:latin typeface="Verdana" pitchFamily="34" charset="0"/>
              </a:rPr>
              <a:t>arr</a:t>
            </a:r>
            <a:r>
              <a:rPr lang="en-US" sz="1600" b="1" dirty="0" smtClean="0">
                <a:latin typeface="Verdana" pitchFamily="34" charset="0"/>
              </a:rPr>
              <a:t>)/</a:t>
            </a:r>
            <a:r>
              <a:rPr lang="en-US" sz="1600" b="1" dirty="0" err="1" smtClean="0">
                <a:latin typeface="Verdana" pitchFamily="34" charset="0"/>
              </a:rPr>
              <a:t>sizeof</a:t>
            </a:r>
            <a:r>
              <a:rPr lang="en-US" sz="1600" b="1" dirty="0" smtClean="0">
                <a:latin typeface="Verdana" pitchFamily="34" charset="0"/>
              </a:rPr>
              <a:t>(</a:t>
            </a:r>
            <a:r>
              <a:rPr lang="en-US" sz="1600" b="1" dirty="0" err="1" smtClean="0">
                <a:latin typeface="Verdana" pitchFamily="34" charset="0"/>
              </a:rPr>
              <a:t>int</a:t>
            </a:r>
            <a:r>
              <a:rPr lang="en-US" sz="1600" b="1" dirty="0" smtClean="0">
                <a:latin typeface="Verdana" pitchFamily="34" charset="0"/>
              </a:rPr>
              <a:t>)/NUM_OF_COLS;</a:t>
            </a:r>
          </a:p>
          <a:p>
            <a:pPr algn="l" rtl="0">
              <a:buFont typeface="Wingdings" pitchFamily="2" charset="2"/>
              <a:buNone/>
            </a:pPr>
            <a:r>
              <a:rPr lang="en-US" sz="1600" dirty="0" smtClean="0">
                <a:latin typeface="Verdana" pitchFamily="34" charset="0"/>
              </a:rPr>
              <a:t>	</a:t>
            </a:r>
            <a:r>
              <a:rPr lang="en-US" sz="1600" dirty="0" smtClean="0">
                <a:solidFill>
                  <a:srgbClr val="00B050"/>
                </a:solidFill>
                <a:latin typeface="Verdana" pitchFamily="34" charset="0"/>
              </a:rPr>
              <a:t>//</a:t>
            </a:r>
            <a:r>
              <a:rPr lang="en-US" sz="1600" dirty="0" err="1" smtClean="0">
                <a:solidFill>
                  <a:srgbClr val="00B050"/>
                </a:solidFill>
                <a:latin typeface="Verdana" pitchFamily="34" charset="0"/>
              </a:rPr>
              <a:t>evluation</a:t>
            </a:r>
            <a:r>
              <a:rPr lang="en-US" sz="1600" dirty="0" smtClean="0">
                <a:solidFill>
                  <a:srgbClr val="00B050"/>
                </a:solidFill>
                <a:latin typeface="Verdana" pitchFamily="34" charset="0"/>
              </a:rPr>
              <a:t> from left to right in this case!</a:t>
            </a:r>
          </a:p>
          <a:p>
            <a:pPr algn="l" rtl="0">
              <a:buFont typeface="Wingdings" pitchFamily="2" charset="2"/>
              <a:buNone/>
            </a:pPr>
            <a:r>
              <a:rPr lang="en-US" sz="1600" dirty="0" smtClean="0">
                <a:latin typeface="Verdana" pitchFamily="34" charset="0"/>
              </a:rPr>
              <a:t>for (</a:t>
            </a:r>
            <a:r>
              <a:rPr lang="en-US" sz="1600" dirty="0" err="1" smtClean="0">
                <a:latin typeface="Verdana" pitchFamily="34" charset="0"/>
              </a:rPr>
              <a:t>i</a:t>
            </a:r>
            <a:r>
              <a:rPr lang="en-US" sz="1600" dirty="0" smtClean="0">
                <a:latin typeface="Verdana" pitchFamily="34" charset="0"/>
              </a:rPr>
              <a:t>=0 ; </a:t>
            </a:r>
            <a:r>
              <a:rPr lang="en-US" sz="1600" dirty="0" err="1" smtClean="0">
                <a:latin typeface="Verdana" pitchFamily="34" charset="0"/>
              </a:rPr>
              <a:t>i</a:t>
            </a:r>
            <a:r>
              <a:rPr lang="en-US" sz="1600" dirty="0" smtClean="0">
                <a:latin typeface="Verdana" pitchFamily="34" charset="0"/>
              </a:rPr>
              <a:t> &lt; </a:t>
            </a:r>
            <a:r>
              <a:rPr lang="en-US" sz="1600" dirty="0" err="1" smtClean="0">
                <a:latin typeface="Verdana" pitchFamily="34" charset="0"/>
              </a:rPr>
              <a:t>numOfRows</a:t>
            </a:r>
            <a:r>
              <a:rPr lang="en-US" sz="1600" dirty="0" smtClean="0">
                <a:latin typeface="Verdana" pitchFamily="34" charset="0"/>
              </a:rPr>
              <a:t> ; </a:t>
            </a:r>
            <a:r>
              <a:rPr lang="en-US" sz="1600" dirty="0" err="1" smtClean="0">
                <a:latin typeface="Verdana" pitchFamily="34" charset="0"/>
              </a:rPr>
              <a:t>i</a:t>
            </a:r>
            <a:r>
              <a:rPr lang="en-US" sz="1600" dirty="0" smtClean="0">
                <a:latin typeface="Verdana" pitchFamily="34" charset="0"/>
              </a:rPr>
              <a:t>++)</a:t>
            </a:r>
          </a:p>
          <a:p>
            <a:pPr algn="l" rtl="0">
              <a:buFont typeface="Wingdings" pitchFamily="2" charset="2"/>
              <a:buNone/>
            </a:pPr>
            <a:r>
              <a:rPr lang="en-US" sz="1600" dirty="0" smtClean="0">
                <a:latin typeface="Verdana" pitchFamily="34" charset="0"/>
              </a:rPr>
              <a:t>	{</a:t>
            </a:r>
          </a:p>
          <a:p>
            <a:pPr algn="l" rtl="0">
              <a:buFont typeface="Wingdings" pitchFamily="2" charset="2"/>
              <a:buNone/>
            </a:pPr>
            <a:r>
              <a:rPr lang="en-US" sz="1600" dirty="0" smtClean="0">
                <a:latin typeface="Verdana" pitchFamily="34" charset="0"/>
              </a:rPr>
              <a:t>		for (j=0 ; j &lt; NUM_OF_COLS ; j++)</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("%d ", </a:t>
            </a:r>
            <a:r>
              <a:rPr lang="en-US" sz="1600" dirty="0" err="1" smtClean="0">
                <a:latin typeface="Verdana" pitchFamily="34" charset="0"/>
              </a:rPr>
              <a:t>arr</a:t>
            </a:r>
            <a:r>
              <a:rPr lang="en-US" sz="1600" dirty="0" smtClean="0">
                <a:latin typeface="Verdana" pitchFamily="34" charset="0"/>
              </a:rPr>
              <a:t>[</a:t>
            </a:r>
            <a:r>
              <a:rPr lang="en-US" sz="1600" dirty="0" err="1" smtClean="0">
                <a:latin typeface="Verdana" pitchFamily="34" charset="0"/>
              </a:rPr>
              <a:t>i</a:t>
            </a:r>
            <a:r>
              <a:rPr lang="en-US" sz="1600" dirty="0" smtClean="0">
                <a:latin typeface="Verdana" pitchFamily="34" charset="0"/>
              </a:rPr>
              <a:t>][j]);</a:t>
            </a:r>
          </a:p>
          <a:p>
            <a:pPr algn="l" rtl="0">
              <a:buFont typeface="Wingdings" pitchFamily="2" charset="2"/>
              <a:buNone/>
            </a:pPr>
            <a:r>
              <a:rPr lang="en-US" sz="1600" dirty="0" smtClean="0">
                <a:latin typeface="Verdana" pitchFamily="34" charset="0"/>
              </a:rPr>
              <a:t>		</a:t>
            </a:r>
            <a:r>
              <a:rPr lang="en-US" sz="1600" dirty="0" err="1" smtClean="0">
                <a:latin typeface="Verdana" pitchFamily="34" charset="0"/>
              </a:rPr>
              <a:t>printf</a:t>
            </a:r>
            <a:r>
              <a:rPr lang="en-US" sz="1600" dirty="0" smtClean="0">
                <a:latin typeface="Verdana" pitchFamily="34" charset="0"/>
              </a:rPr>
              <a:t>("\n");</a:t>
            </a:r>
          </a:p>
          <a:p>
            <a:pPr algn="l" rtl="0">
              <a:buFont typeface="Wingdings" pitchFamily="2" charset="2"/>
              <a:buNone/>
            </a:pPr>
            <a:r>
              <a:rPr lang="en-US" sz="1600" dirty="0" smtClean="0">
                <a:latin typeface="Verdana" pitchFamily="34" charset="0"/>
              </a:rPr>
              <a:t>	}</a:t>
            </a:r>
          </a:p>
          <a:p>
            <a:pPr algn="l" rtl="0">
              <a:buFont typeface="Wingdings" pitchFamily="2" charset="2"/>
              <a:buNone/>
            </a:pPr>
            <a:r>
              <a:rPr lang="en-US" sz="1600" dirty="0" smtClean="0">
                <a:latin typeface="Verdana" pitchFamily="34" charset="0"/>
              </a:rPr>
              <a:t>}</a:t>
            </a:r>
          </a:p>
        </p:txBody>
      </p:sp>
      <p:pic>
        <p:nvPicPr>
          <p:cNvPr id="48132" name="Picture 2"/>
          <p:cNvPicPr>
            <a:picLocks noChangeAspect="1" noChangeArrowheads="1"/>
          </p:cNvPicPr>
          <p:nvPr/>
        </p:nvPicPr>
        <p:blipFill>
          <a:blip r:embed="rId3" cstate="print"/>
          <a:srcRect/>
          <a:stretch>
            <a:fillRect/>
          </a:stretch>
        </p:blipFill>
        <p:spPr bwMode="auto">
          <a:xfrm>
            <a:off x="3995936" y="1633736"/>
            <a:ext cx="4824412"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ox(in)">
                                      <p:cBhvr>
                                        <p:cTn id="7" dur="500"/>
                                        <p:tgtEl>
                                          <p:spTgt spid="48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131">
                                            <p:txEl>
                                              <p:pRg st="5" end="5"/>
                                            </p:txEl>
                                          </p:spTgt>
                                        </p:tgtEl>
                                        <p:attrNameLst>
                                          <p:attrName>style.visibility</p:attrName>
                                        </p:attrNameLst>
                                      </p:cBhvr>
                                      <p:to>
                                        <p:strVal val="visible"/>
                                      </p:to>
                                    </p:set>
                                    <p:animEffect transition="in" filter="box(in)">
                                      <p:cBhvr>
                                        <p:cTn id="12" dur="500"/>
                                        <p:tgtEl>
                                          <p:spTgt spid="4813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6" end="6"/>
                                            </p:txEl>
                                          </p:spTgt>
                                        </p:tgtEl>
                                        <p:attrNameLst>
                                          <p:attrName>style.visibility</p:attrName>
                                        </p:attrNameLst>
                                      </p:cBhvr>
                                      <p:to>
                                        <p:strVal val="visible"/>
                                      </p:to>
                                    </p:set>
                                    <p:animEffect transition="in" filter="box(in)">
                                      <p:cBhvr>
                                        <p:cTn id="17" dur="500"/>
                                        <p:tgtEl>
                                          <p:spTgt spid="4813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7" end="7"/>
                                            </p:txEl>
                                          </p:spTgt>
                                        </p:tgtEl>
                                        <p:attrNameLst>
                                          <p:attrName>style.visibility</p:attrName>
                                        </p:attrNameLst>
                                      </p:cBhvr>
                                      <p:to>
                                        <p:strVal val="visible"/>
                                      </p:to>
                                    </p:set>
                                    <p:animEffect transition="in" filter="box(in)">
                                      <p:cBhvr>
                                        <p:cTn id="22" dur="500"/>
                                        <p:tgtEl>
                                          <p:spTgt spid="4813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131">
                                            <p:txEl>
                                              <p:pRg st="8" end="8"/>
                                            </p:txEl>
                                          </p:spTgt>
                                        </p:tgtEl>
                                        <p:attrNameLst>
                                          <p:attrName>style.visibility</p:attrName>
                                        </p:attrNameLst>
                                      </p:cBhvr>
                                      <p:to>
                                        <p:strVal val="visible"/>
                                      </p:to>
                                    </p:set>
                                    <p:animEffect transition="in" filter="box(in)">
                                      <p:cBhvr>
                                        <p:cTn id="27" dur="500"/>
                                        <p:tgtEl>
                                          <p:spTgt spid="4813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8131">
                                            <p:txEl>
                                              <p:pRg st="9" end="9"/>
                                            </p:txEl>
                                          </p:spTgt>
                                        </p:tgtEl>
                                        <p:attrNameLst>
                                          <p:attrName>style.visibility</p:attrName>
                                        </p:attrNameLst>
                                      </p:cBhvr>
                                      <p:to>
                                        <p:strVal val="visible"/>
                                      </p:to>
                                    </p:set>
                                    <p:animEffect transition="in" filter="box(in)">
                                      <p:cBhvr>
                                        <p:cTn id="32" dur="500"/>
                                        <p:tgtEl>
                                          <p:spTgt spid="48131">
                                            <p:txEl>
                                              <p:pRg st="9" end="9"/>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8131">
                                            <p:txEl>
                                              <p:pRg st="10" end="10"/>
                                            </p:txEl>
                                          </p:spTgt>
                                        </p:tgtEl>
                                        <p:attrNameLst>
                                          <p:attrName>style.visibility</p:attrName>
                                        </p:attrNameLst>
                                      </p:cBhvr>
                                      <p:to>
                                        <p:strVal val="visible"/>
                                      </p:to>
                                    </p:set>
                                    <p:animEffect transition="in" filter="box(in)">
                                      <p:cBhvr>
                                        <p:cTn id="35" dur="500"/>
                                        <p:tgtEl>
                                          <p:spTgt spid="48131">
                                            <p:txEl>
                                              <p:pRg st="10" end="10"/>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8131">
                                            <p:txEl>
                                              <p:pRg st="11" end="11"/>
                                            </p:txEl>
                                          </p:spTgt>
                                        </p:tgtEl>
                                        <p:attrNameLst>
                                          <p:attrName>style.visibility</p:attrName>
                                        </p:attrNameLst>
                                      </p:cBhvr>
                                      <p:to>
                                        <p:strVal val="visible"/>
                                      </p:to>
                                    </p:set>
                                    <p:animEffect transition="in" filter="box(in)">
                                      <p:cBhvr>
                                        <p:cTn id="38" dur="500"/>
                                        <p:tgtEl>
                                          <p:spTgt spid="48131">
                                            <p:txEl>
                                              <p:pRg st="11" end="11"/>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8131">
                                            <p:txEl>
                                              <p:pRg st="12" end="12"/>
                                            </p:txEl>
                                          </p:spTgt>
                                        </p:tgtEl>
                                        <p:attrNameLst>
                                          <p:attrName>style.visibility</p:attrName>
                                        </p:attrNameLst>
                                      </p:cBhvr>
                                      <p:to>
                                        <p:strVal val="visible"/>
                                      </p:to>
                                    </p:set>
                                    <p:animEffect transition="in" filter="box(in)">
                                      <p:cBhvr>
                                        <p:cTn id="41" dur="500"/>
                                        <p:tgtEl>
                                          <p:spTgt spid="48131">
                                            <p:txEl>
                                              <p:pRg st="12" end="12"/>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48131">
                                            <p:txEl>
                                              <p:pRg st="13" end="13"/>
                                            </p:txEl>
                                          </p:spTgt>
                                        </p:tgtEl>
                                        <p:attrNameLst>
                                          <p:attrName>style.visibility</p:attrName>
                                        </p:attrNameLst>
                                      </p:cBhvr>
                                      <p:to>
                                        <p:strVal val="visible"/>
                                      </p:to>
                                    </p:set>
                                    <p:animEffect transition="in" filter="box(in)">
                                      <p:cBhvr>
                                        <p:cTn id="44" dur="500"/>
                                        <p:tgtEl>
                                          <p:spTgt spid="48131">
                                            <p:txEl>
                                              <p:pRg st="13" end="13"/>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48131">
                                            <p:txEl>
                                              <p:pRg st="14" end="14"/>
                                            </p:txEl>
                                          </p:spTgt>
                                        </p:tgtEl>
                                        <p:attrNameLst>
                                          <p:attrName>style.visibility</p:attrName>
                                        </p:attrNameLst>
                                      </p:cBhvr>
                                      <p:to>
                                        <p:strVal val="visible"/>
                                      </p:to>
                                    </p:set>
                                    <p:animEffect transition="in" filter="box(in)">
                                      <p:cBhvr>
                                        <p:cTn id="47" dur="500"/>
                                        <p:tgtEl>
                                          <p:spTgt spid="48131">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8132"/>
                                        </p:tgtEl>
                                        <p:attrNameLst>
                                          <p:attrName>style.visibility</p:attrName>
                                        </p:attrNameLst>
                                      </p:cBhvr>
                                      <p:to>
                                        <p:strVal val="visible"/>
                                      </p:to>
                                    </p:set>
                                    <p:animEffect transition="in" filter="box(in)">
                                      <p:cBhvr>
                                        <p:cTn id="52"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r"/>
            <a:r>
              <a:rPr lang="he-IL" smtClean="0"/>
              <a:t>מערך רב-מימדי</a:t>
            </a:r>
            <a:endParaRPr lang="en-US" smtClean="0"/>
          </a:p>
        </p:txBody>
      </p:sp>
      <p:sp>
        <p:nvSpPr>
          <p:cNvPr id="52227" name="Rectangle 3"/>
          <p:cNvSpPr>
            <a:spLocks noGrp="1" noChangeArrowheads="1"/>
          </p:cNvSpPr>
          <p:nvPr>
            <p:ph sz="quarter" idx="1"/>
          </p:nvPr>
        </p:nvSpPr>
        <p:spPr/>
        <p:txBody>
          <a:bodyPr/>
          <a:lstStyle/>
          <a:p>
            <a:r>
              <a:rPr lang="he-IL" smtClean="0"/>
              <a:t>עד כה ראינו מערכים חד-מימדיים ומערכים דו-מימדיים</a:t>
            </a:r>
          </a:p>
          <a:p>
            <a:r>
              <a:rPr lang="he-IL" smtClean="0"/>
              <a:t>ניתן להרחיב את ההגדרה לכל מספר סופי של מימדים</a:t>
            </a:r>
          </a:p>
          <a:p>
            <a:pPr lvl="1"/>
            <a:r>
              <a:rPr lang="he-IL" smtClean="0"/>
              <a:t>למשל: מערך תלת –מימדי</a:t>
            </a:r>
            <a:endParaRPr lang="en-US" smtClean="0"/>
          </a:p>
          <a:p>
            <a:pPr algn="l" rtl="0">
              <a:buFont typeface="Wingdings" pitchFamily="2" charset="2"/>
              <a:buNone/>
            </a:pPr>
            <a:r>
              <a:rPr lang="en-US" smtClean="0"/>
              <a:t>int matrix[LENGTH][HEIGHT][DEPTH];</a:t>
            </a:r>
            <a:endParaRPr lang="he-IL" smtClean="0"/>
          </a:p>
          <a:p>
            <a:pPr lvl="1"/>
            <a:endParaRPr lang="he-IL" smtClean="0"/>
          </a:p>
          <a:p>
            <a:pPr lvl="1"/>
            <a:r>
              <a:rPr lang="he-IL" smtClean="0"/>
              <a:t>דוגמא לשימוש: נרצה לשמור ממוצע ציונים עבור 5 בתי-ספר, כאשר בכל בית-ספר יש 10 כיתות, ובכל כיתה 30 סטודנטים:</a:t>
            </a:r>
          </a:p>
          <a:p>
            <a:pPr algn="l" rtl="0">
              <a:buFont typeface="Wingdings" pitchFamily="2" charset="2"/>
              <a:buNone/>
            </a:pPr>
            <a:r>
              <a:rPr lang="en-US" smtClean="0"/>
              <a:t>double average[5][10][30];</a:t>
            </a:r>
            <a:endParaRPr lang="he-IL" smtClean="0"/>
          </a:p>
          <a:p>
            <a:pPr lvl="2"/>
            <a:r>
              <a:rPr lang="he-IL" smtClean="0"/>
              <a:t>במקרה זה נשתמש בלולאה, בתוך לולאה, בתוך לולאה..	</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ox(in)">
                                      <p:cBhvr>
                                        <p:cTn id="7" dur="500"/>
                                        <p:tgtEl>
                                          <p:spTgt spid="52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box(in)">
                                      <p:cBhvr>
                                        <p:cTn id="12" dur="500"/>
                                        <p:tgtEl>
                                          <p:spTgt spid="52227">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box(in)">
                                      <p:cBhvr>
                                        <p:cTn id="15" dur="500"/>
                                        <p:tgtEl>
                                          <p:spTgt spid="5222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52227">
                                            <p:txEl>
                                              <p:pRg st="5" end="5"/>
                                            </p:txEl>
                                          </p:spTgt>
                                        </p:tgtEl>
                                        <p:attrNameLst>
                                          <p:attrName>style.visibility</p:attrName>
                                        </p:attrNameLst>
                                      </p:cBhvr>
                                      <p:to>
                                        <p:strVal val="visible"/>
                                      </p:to>
                                    </p:set>
                                    <p:animEffect transition="in" filter="box(in)">
                                      <p:cBhvr>
                                        <p:cTn id="20" dur="500"/>
                                        <p:tgtEl>
                                          <p:spTgt spid="5222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2227">
                                            <p:txEl>
                                              <p:pRg st="6" end="6"/>
                                            </p:txEl>
                                          </p:spTgt>
                                        </p:tgtEl>
                                        <p:attrNameLst>
                                          <p:attrName>style.visibility</p:attrName>
                                        </p:attrNameLst>
                                      </p:cBhvr>
                                      <p:to>
                                        <p:strVal val="visible"/>
                                      </p:to>
                                    </p:set>
                                    <p:animEffect transition="in" filter="box(in)">
                                      <p:cBhvr>
                                        <p:cTn id="25" dur="500"/>
                                        <p:tgtEl>
                                          <p:spTgt spid="5222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2227">
                                            <p:txEl>
                                              <p:pRg st="7" end="7"/>
                                            </p:txEl>
                                          </p:spTgt>
                                        </p:tgtEl>
                                        <p:attrNameLst>
                                          <p:attrName>style.visibility</p:attrName>
                                        </p:attrNameLst>
                                      </p:cBhvr>
                                      <p:to>
                                        <p:strVal val="visible"/>
                                      </p:to>
                                    </p:set>
                                    <p:animEffect transition="in" filter="box(in)">
                                      <p:cBhvr>
                                        <p:cTn id="30"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1052736"/>
            <a:ext cx="381642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p:cNvSpPr>
            <a:spLocks noGrp="1"/>
          </p:cNvSpPr>
          <p:nvPr>
            <p:ph type="title"/>
          </p:nvPr>
        </p:nvSpPr>
        <p:spPr/>
        <p:txBody>
          <a:bodyPr>
            <a:normAutofit fontScale="90000"/>
          </a:bodyPr>
          <a:lstStyle/>
          <a:p>
            <a:pPr algn="r"/>
            <a:r>
              <a:rPr lang="he-IL" dirty="0" smtClean="0"/>
              <a:t>מערך רב-מימדי – </a:t>
            </a:r>
            <a:r>
              <a:rPr lang="en-US" dirty="0" smtClean="0"/>
              <a:t/>
            </a:r>
            <a:br>
              <a:rPr lang="en-US" dirty="0" smtClean="0"/>
            </a:br>
            <a:r>
              <a:rPr lang="he-IL" sz="4000" dirty="0" smtClean="0"/>
              <a:t>דוגמאת נתוני בתי- הספר</a:t>
            </a:r>
            <a:endParaRPr lang="en-US" dirty="0" smtClean="0"/>
          </a:p>
        </p:txBody>
      </p:sp>
      <p:sp>
        <p:nvSpPr>
          <p:cNvPr id="54275" name="Content Placeholder 2"/>
          <p:cNvSpPr>
            <a:spLocks noGrp="1"/>
          </p:cNvSpPr>
          <p:nvPr>
            <p:ph idx="1"/>
          </p:nvPr>
        </p:nvSpPr>
        <p:spPr>
          <a:xfrm>
            <a:off x="107504" y="548680"/>
            <a:ext cx="8229600" cy="5257800"/>
          </a:xfrm>
        </p:spPr>
        <p:txBody>
          <a:bodyPr>
            <a:noAutofit/>
          </a:bodyPr>
          <a:lstStyle/>
          <a:p>
            <a:pPr algn="l" rtl="0">
              <a:buFont typeface="Wingdings" pitchFamily="2" charset="2"/>
              <a:buNone/>
            </a:pPr>
            <a:r>
              <a:rPr lang="en-US" sz="1200" dirty="0" smtClean="0">
                <a:latin typeface="Verdana" pitchFamily="34" charset="0"/>
              </a:rPr>
              <a:t>#define </a:t>
            </a:r>
            <a:r>
              <a:rPr lang="he-IL" sz="1200" dirty="0" smtClean="0">
                <a:latin typeface="Verdana" pitchFamily="34" charset="0"/>
              </a:rPr>
              <a:t> </a:t>
            </a:r>
            <a:r>
              <a:rPr lang="en-US" sz="1200" dirty="0" smtClean="0">
                <a:latin typeface="Verdana" pitchFamily="34" charset="0"/>
              </a:rPr>
              <a:t>SCHOOLS </a:t>
            </a:r>
            <a:r>
              <a:rPr lang="he-IL" sz="1200" dirty="0" smtClean="0">
                <a:latin typeface="Verdana" pitchFamily="34" charset="0"/>
              </a:rPr>
              <a:t>   </a:t>
            </a:r>
            <a:r>
              <a:rPr lang="en-US" sz="1200" dirty="0" smtClean="0">
                <a:latin typeface="Verdana" pitchFamily="34" charset="0"/>
              </a:rPr>
              <a:t>3</a:t>
            </a:r>
          </a:p>
          <a:p>
            <a:pPr algn="l" rtl="0">
              <a:buFont typeface="Wingdings" pitchFamily="2" charset="2"/>
              <a:buNone/>
            </a:pPr>
            <a:r>
              <a:rPr lang="en-US" sz="1200" dirty="0" smtClean="0">
                <a:latin typeface="Verdana" pitchFamily="34" charset="0"/>
              </a:rPr>
              <a:t>#define </a:t>
            </a:r>
            <a:r>
              <a:rPr lang="he-IL" sz="1200" dirty="0" smtClean="0">
                <a:latin typeface="Verdana" pitchFamily="34" charset="0"/>
              </a:rPr>
              <a:t> </a:t>
            </a:r>
            <a:r>
              <a:rPr lang="en-US" sz="1200" dirty="0" smtClean="0">
                <a:latin typeface="Verdana" pitchFamily="34" charset="0"/>
              </a:rPr>
              <a:t>CLASSES </a:t>
            </a:r>
            <a:r>
              <a:rPr lang="he-IL" sz="1200" dirty="0" smtClean="0">
                <a:latin typeface="Verdana" pitchFamily="34" charset="0"/>
              </a:rPr>
              <a:t>    </a:t>
            </a:r>
            <a:r>
              <a:rPr lang="en-US" sz="1200" dirty="0" smtClean="0">
                <a:latin typeface="Verdana" pitchFamily="34" charset="0"/>
              </a:rPr>
              <a:t>2</a:t>
            </a:r>
          </a:p>
          <a:p>
            <a:pPr algn="l" rtl="0">
              <a:buFont typeface="Wingdings" pitchFamily="2" charset="2"/>
              <a:buNone/>
            </a:pPr>
            <a:r>
              <a:rPr lang="en-US" sz="1200" dirty="0" smtClean="0">
                <a:latin typeface="Verdana" pitchFamily="34" charset="0"/>
              </a:rPr>
              <a:t>#define </a:t>
            </a:r>
            <a:r>
              <a:rPr lang="he-IL" sz="1200" dirty="0" smtClean="0">
                <a:latin typeface="Verdana" pitchFamily="34" charset="0"/>
              </a:rPr>
              <a:t> </a:t>
            </a:r>
            <a:r>
              <a:rPr lang="en-US" sz="1200" dirty="0" smtClean="0">
                <a:latin typeface="Verdana" pitchFamily="34" charset="0"/>
              </a:rPr>
              <a:t>STUDENTS</a:t>
            </a:r>
            <a:r>
              <a:rPr lang="he-IL" sz="1200" dirty="0" smtClean="0">
                <a:latin typeface="Verdana" pitchFamily="34" charset="0"/>
              </a:rPr>
              <a:t> </a:t>
            </a:r>
            <a:r>
              <a:rPr lang="en-US" sz="1200" dirty="0" smtClean="0">
                <a:latin typeface="Verdana" pitchFamily="34" charset="0"/>
              </a:rPr>
              <a:t> 4</a:t>
            </a:r>
          </a:p>
          <a:p>
            <a:pPr algn="l" rtl="0">
              <a:buFont typeface="Wingdings" pitchFamily="2" charset="2"/>
              <a:buNone/>
            </a:pPr>
            <a:endParaRPr lang="en-US" sz="1200" dirty="0" smtClean="0">
              <a:latin typeface="Verdana" pitchFamily="34" charset="0"/>
            </a:endParaRPr>
          </a:p>
          <a:p>
            <a:pPr algn="l" rtl="0">
              <a:buFont typeface="Wingdings" pitchFamily="2" charset="2"/>
              <a:buNone/>
            </a:pPr>
            <a:r>
              <a:rPr lang="en-US" sz="1200" dirty="0" smtClean="0">
                <a:latin typeface="Verdana" pitchFamily="34" charset="0"/>
              </a:rPr>
              <a:t>void main()</a:t>
            </a:r>
          </a:p>
          <a:p>
            <a:pPr algn="l" rtl="0">
              <a:buFont typeface="Wingdings" pitchFamily="2" charset="2"/>
              <a:buNone/>
            </a:pPr>
            <a:r>
              <a:rPr lang="en-US" sz="1200" dirty="0" smtClean="0">
                <a:latin typeface="Verdana" pitchFamily="34" charset="0"/>
              </a:rPr>
              <a:t>{</a:t>
            </a:r>
          </a:p>
          <a:p>
            <a:pPr algn="l" rtl="0">
              <a:buFont typeface="Wingdings" pitchFamily="2" charset="2"/>
              <a:buNone/>
            </a:pPr>
            <a:r>
              <a:rPr lang="en-US" sz="1200" dirty="0" smtClean="0">
                <a:latin typeface="Verdana" pitchFamily="34" charset="0"/>
              </a:rPr>
              <a:t>	float grades[SCHOOLS][CLASSES][STUDENTS] = { 				      	   			                  {  {90, 100, 95, 88}, {87, 70, 90, 98}  },					 {  {88, 75, 80, 60},  {55, 87, 90, 82}  },</a:t>
            </a:r>
          </a:p>
          <a:p>
            <a:pPr algn="l" rtl="0">
              <a:buFont typeface="Wingdings" pitchFamily="2" charset="2"/>
              <a:buNone/>
            </a:pPr>
            <a:r>
              <a:rPr lang="en-US" sz="1200" dirty="0" smtClean="0">
                <a:latin typeface="Verdana" pitchFamily="34" charset="0"/>
              </a:rPr>
              <a:t>	      				                  {  {60, 91, 40, 95},  {77, 66, 88, 99}  } 	        			             };</a:t>
            </a:r>
          </a:p>
          <a:p>
            <a:pPr algn="l" rtl="0">
              <a:buFont typeface="Wingdings" pitchFamily="2" charset="2"/>
              <a:buNone/>
            </a:pPr>
            <a:r>
              <a:rPr lang="en-US" sz="1200" dirty="0" smtClean="0">
                <a:latin typeface="Verdana" pitchFamily="34" charset="0"/>
              </a:rPr>
              <a:t>	</a:t>
            </a:r>
            <a:r>
              <a:rPr lang="en-US" sz="1200" dirty="0" err="1" smtClean="0">
                <a:latin typeface="Verdana" pitchFamily="34" charset="0"/>
              </a:rPr>
              <a:t>int</a:t>
            </a:r>
            <a:r>
              <a:rPr lang="en-US" sz="1200" dirty="0" smtClean="0">
                <a:latin typeface="Verdana" pitchFamily="34" charset="0"/>
              </a:rPr>
              <a:t> </a:t>
            </a:r>
            <a:r>
              <a:rPr lang="en-US" sz="1200" dirty="0" err="1" smtClean="0">
                <a:latin typeface="Verdana" pitchFamily="34" charset="0"/>
              </a:rPr>
              <a:t>i</a:t>
            </a:r>
            <a:r>
              <a:rPr lang="en-US" sz="1200" dirty="0" smtClean="0">
                <a:latin typeface="Verdana" pitchFamily="34" charset="0"/>
              </a:rPr>
              <a:t>, j, k;</a:t>
            </a:r>
          </a:p>
          <a:p>
            <a:pPr algn="l" rtl="0">
              <a:buFont typeface="Wingdings" pitchFamily="2" charset="2"/>
              <a:buNone/>
            </a:pPr>
            <a:r>
              <a:rPr lang="en-US" sz="1200" dirty="0" smtClean="0">
                <a:latin typeface="Verdana" pitchFamily="34" charset="0"/>
              </a:rPr>
              <a:t>	for (</a:t>
            </a:r>
            <a:r>
              <a:rPr lang="en-US" sz="1200" dirty="0" err="1" smtClean="0">
                <a:latin typeface="Verdana" pitchFamily="34" charset="0"/>
              </a:rPr>
              <a:t>i</a:t>
            </a:r>
            <a:r>
              <a:rPr lang="en-US" sz="1200" dirty="0" smtClean="0">
                <a:latin typeface="Verdana" pitchFamily="34" charset="0"/>
              </a:rPr>
              <a:t>=0 ; </a:t>
            </a:r>
            <a:r>
              <a:rPr lang="en-US" sz="1200" dirty="0" err="1" smtClean="0">
                <a:latin typeface="Verdana" pitchFamily="34" charset="0"/>
              </a:rPr>
              <a:t>i</a:t>
            </a:r>
            <a:r>
              <a:rPr lang="en-US" sz="1200" dirty="0" smtClean="0">
                <a:latin typeface="Verdana" pitchFamily="34" charset="0"/>
              </a:rPr>
              <a:t> &lt; SCHOOLS ; </a:t>
            </a:r>
            <a:r>
              <a:rPr lang="en-US" sz="1200" dirty="0" err="1" smtClean="0">
                <a:latin typeface="Verdana" pitchFamily="34" charset="0"/>
              </a:rPr>
              <a:t>i</a:t>
            </a:r>
            <a:r>
              <a:rPr lang="en-US" sz="1200" dirty="0" smtClean="0">
                <a:latin typeface="Verdana" pitchFamily="34" charset="0"/>
              </a:rPr>
              <a:t>++)</a:t>
            </a:r>
          </a:p>
          <a:p>
            <a:pPr algn="l" rtl="0">
              <a:buFont typeface="Wingdings" pitchFamily="2" charset="2"/>
              <a:buNone/>
            </a:pPr>
            <a:r>
              <a:rPr lang="en-US" sz="1200" dirty="0" smtClean="0">
                <a:latin typeface="Verdana" pitchFamily="34" charset="0"/>
              </a:rPr>
              <a:t>	{</a:t>
            </a:r>
          </a:p>
          <a:p>
            <a:pPr algn="l" rtl="0">
              <a:buFont typeface="Wingdings" pitchFamily="2" charset="2"/>
              <a:buNone/>
            </a:pPr>
            <a:r>
              <a:rPr lang="en-US" sz="1200" dirty="0" smtClean="0">
                <a:latin typeface="Verdana" pitchFamily="34" charset="0"/>
              </a:rPr>
              <a:t>	      </a:t>
            </a:r>
            <a:r>
              <a:rPr lang="en-US" sz="1200" dirty="0" err="1" smtClean="0">
                <a:latin typeface="Verdana" pitchFamily="34" charset="0"/>
              </a:rPr>
              <a:t>printf</a:t>
            </a:r>
            <a:r>
              <a:rPr lang="en-US" sz="1200" dirty="0" smtClean="0">
                <a:latin typeface="Verdana" pitchFamily="34" charset="0"/>
              </a:rPr>
              <a:t>("Classes in school #%d:\n", i+1);</a:t>
            </a:r>
          </a:p>
          <a:p>
            <a:pPr algn="l" rtl="0">
              <a:buFont typeface="Wingdings" pitchFamily="2" charset="2"/>
              <a:buNone/>
            </a:pPr>
            <a:r>
              <a:rPr lang="en-US" sz="1200" dirty="0" smtClean="0">
                <a:latin typeface="Verdana" pitchFamily="34" charset="0"/>
              </a:rPr>
              <a:t>	      for (j=0 ; j &lt; CLASSES ; j++)</a:t>
            </a:r>
          </a:p>
          <a:p>
            <a:pPr algn="l" rtl="0">
              <a:buFont typeface="Wingdings" pitchFamily="2" charset="2"/>
              <a:buNone/>
            </a:pPr>
            <a:r>
              <a:rPr lang="en-US" sz="1200" dirty="0" smtClean="0">
                <a:latin typeface="Verdana" pitchFamily="34" charset="0"/>
              </a:rPr>
              <a:t>	      {</a:t>
            </a:r>
          </a:p>
          <a:p>
            <a:pPr algn="l" rtl="0">
              <a:buFont typeface="Wingdings" pitchFamily="2" charset="2"/>
              <a:buNone/>
            </a:pPr>
            <a:r>
              <a:rPr lang="en-US" sz="1200" dirty="0" smtClean="0">
                <a:latin typeface="Verdana" pitchFamily="34" charset="0"/>
              </a:rPr>
              <a:t>	            </a:t>
            </a:r>
            <a:r>
              <a:rPr lang="en-US" sz="1200" dirty="0" err="1" smtClean="0">
                <a:latin typeface="Verdana" pitchFamily="34" charset="0"/>
              </a:rPr>
              <a:t>printf</a:t>
            </a:r>
            <a:r>
              <a:rPr lang="en-US" sz="1200" dirty="0" smtClean="0">
                <a:latin typeface="Verdana" pitchFamily="34" charset="0"/>
              </a:rPr>
              <a:t>("  Grades in class #%d: ", j+1);</a:t>
            </a:r>
          </a:p>
          <a:p>
            <a:pPr algn="l" rtl="0">
              <a:buFont typeface="Wingdings" pitchFamily="2" charset="2"/>
              <a:buNone/>
            </a:pPr>
            <a:r>
              <a:rPr lang="nn-NO" sz="1200" dirty="0" smtClean="0">
                <a:latin typeface="Verdana" pitchFamily="34" charset="0"/>
              </a:rPr>
              <a:t>	            for (k=0 ; k &lt; STUDENTS ; k++)</a:t>
            </a:r>
          </a:p>
          <a:p>
            <a:pPr algn="l" rtl="0">
              <a:buFont typeface="Wingdings" pitchFamily="2" charset="2"/>
              <a:buNone/>
            </a:pPr>
            <a:r>
              <a:rPr lang="en-US" sz="1200" dirty="0" smtClean="0">
                <a:latin typeface="Verdana" pitchFamily="34" charset="0"/>
              </a:rPr>
              <a:t>	     	         </a:t>
            </a:r>
            <a:r>
              <a:rPr lang="en-US" sz="1200" dirty="0" err="1" smtClean="0">
                <a:latin typeface="Verdana" pitchFamily="34" charset="0"/>
              </a:rPr>
              <a:t>printf</a:t>
            </a:r>
            <a:r>
              <a:rPr lang="en-US" sz="1200" dirty="0" smtClean="0">
                <a:latin typeface="Verdana" pitchFamily="34" charset="0"/>
              </a:rPr>
              <a:t>("%.2f ", grades[</a:t>
            </a:r>
            <a:r>
              <a:rPr lang="en-US" sz="1200" dirty="0" err="1" smtClean="0">
                <a:latin typeface="Verdana" pitchFamily="34" charset="0"/>
              </a:rPr>
              <a:t>i</a:t>
            </a:r>
            <a:r>
              <a:rPr lang="en-US" sz="1200" dirty="0" smtClean="0">
                <a:latin typeface="Verdana" pitchFamily="34" charset="0"/>
              </a:rPr>
              <a:t>][j][k]);</a:t>
            </a:r>
          </a:p>
          <a:p>
            <a:pPr algn="l" rtl="0">
              <a:buFont typeface="Wingdings" pitchFamily="2" charset="2"/>
              <a:buNone/>
            </a:pPr>
            <a:r>
              <a:rPr lang="en-US" sz="1200" dirty="0" smtClean="0">
                <a:latin typeface="Verdana" pitchFamily="34" charset="0"/>
              </a:rPr>
              <a:t>	            </a:t>
            </a:r>
            <a:r>
              <a:rPr lang="en-US" sz="1200" dirty="0" err="1" smtClean="0">
                <a:latin typeface="Verdana" pitchFamily="34" charset="0"/>
              </a:rPr>
              <a:t>printf</a:t>
            </a:r>
            <a:r>
              <a:rPr lang="en-US" sz="1200" dirty="0" smtClean="0">
                <a:latin typeface="Verdana" pitchFamily="34" charset="0"/>
              </a:rPr>
              <a:t>("\n");</a:t>
            </a:r>
          </a:p>
          <a:p>
            <a:pPr algn="l" rtl="0">
              <a:buFont typeface="Wingdings" pitchFamily="2" charset="2"/>
              <a:buNone/>
            </a:pPr>
            <a:r>
              <a:rPr lang="en-US" sz="1200" dirty="0" smtClean="0">
                <a:latin typeface="Verdana" pitchFamily="34" charset="0"/>
              </a:rPr>
              <a:t>	      }</a:t>
            </a:r>
          </a:p>
          <a:p>
            <a:pPr algn="l" rtl="0">
              <a:buFont typeface="Wingdings" pitchFamily="2" charset="2"/>
              <a:buNone/>
            </a:pPr>
            <a:r>
              <a:rPr lang="en-US" sz="1200" dirty="0" smtClean="0">
                <a:latin typeface="Verdana" pitchFamily="34" charset="0"/>
              </a:rPr>
              <a:t>	      </a:t>
            </a:r>
            <a:r>
              <a:rPr lang="en-US" sz="1200" dirty="0" err="1" smtClean="0">
                <a:latin typeface="Verdana" pitchFamily="34" charset="0"/>
              </a:rPr>
              <a:t>printf</a:t>
            </a:r>
            <a:r>
              <a:rPr lang="en-US" sz="1200" dirty="0" smtClean="0">
                <a:latin typeface="Verdana" pitchFamily="34" charset="0"/>
              </a:rPr>
              <a:t>("\n");</a:t>
            </a:r>
          </a:p>
          <a:p>
            <a:pPr algn="l" rtl="0">
              <a:buFont typeface="Wingdings" pitchFamily="2" charset="2"/>
              <a:buNone/>
            </a:pPr>
            <a:r>
              <a:rPr lang="en-US" sz="1200" dirty="0" smtClean="0">
                <a:latin typeface="Verdana" pitchFamily="34" charset="0"/>
              </a:rPr>
              <a:t>	}</a:t>
            </a:r>
          </a:p>
          <a:p>
            <a:pPr algn="l" rtl="0">
              <a:buFont typeface="Wingdings" pitchFamily="2" charset="2"/>
              <a:buNone/>
            </a:pPr>
            <a:r>
              <a:rPr lang="en-US" sz="1200" dirty="0" smtClean="0">
                <a:latin typeface="Verdana" pitchFamily="34" charset="0"/>
              </a:rPr>
              <a:t>}</a:t>
            </a:r>
          </a:p>
        </p:txBody>
      </p:sp>
      <p:pic>
        <p:nvPicPr>
          <p:cNvPr id="55300" name="Picture 7"/>
          <p:cNvPicPr>
            <a:picLocks noChangeAspect="1" noChangeArrowheads="1"/>
          </p:cNvPicPr>
          <p:nvPr/>
        </p:nvPicPr>
        <p:blipFill>
          <a:blip r:embed="rId3" cstate="print"/>
          <a:srcRect/>
          <a:stretch>
            <a:fillRect/>
          </a:stretch>
        </p:blipFill>
        <p:spPr bwMode="auto">
          <a:xfrm>
            <a:off x="4419600" y="4133850"/>
            <a:ext cx="4648200" cy="2343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ox(in)">
                                      <p:cBhvr>
                                        <p:cTn id="7" dur="500"/>
                                        <p:tgtEl>
                                          <p:spTgt spid="542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box(in)">
                                      <p:cBhvr>
                                        <p:cTn id="10" dur="500"/>
                                        <p:tgtEl>
                                          <p:spTgt spid="5427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Effect transition="in" filter="box(in)">
                                      <p:cBhvr>
                                        <p:cTn id="13" dur="500"/>
                                        <p:tgtEl>
                                          <p:spTgt spid="542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4275">
                                            <p:txEl>
                                              <p:pRg st="6" end="6"/>
                                            </p:txEl>
                                          </p:spTgt>
                                        </p:tgtEl>
                                        <p:attrNameLst>
                                          <p:attrName>style.visibility</p:attrName>
                                        </p:attrNameLst>
                                      </p:cBhvr>
                                      <p:to>
                                        <p:strVal val="visible"/>
                                      </p:to>
                                    </p:set>
                                    <p:animEffect transition="in" filter="box(in)">
                                      <p:cBhvr>
                                        <p:cTn id="18" dur="500"/>
                                        <p:tgtEl>
                                          <p:spTgt spid="54275">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4275">
                                            <p:txEl>
                                              <p:pRg st="7" end="7"/>
                                            </p:txEl>
                                          </p:spTgt>
                                        </p:tgtEl>
                                        <p:attrNameLst>
                                          <p:attrName>style.visibility</p:attrName>
                                        </p:attrNameLst>
                                      </p:cBhvr>
                                      <p:to>
                                        <p:strVal val="visible"/>
                                      </p:to>
                                    </p:set>
                                    <p:animEffect transition="in" filter="box(in)">
                                      <p:cBhvr>
                                        <p:cTn id="21" dur="500"/>
                                        <p:tgtEl>
                                          <p:spTgt spid="5427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4275">
                                            <p:txEl>
                                              <p:pRg st="8" end="8"/>
                                            </p:txEl>
                                          </p:spTgt>
                                        </p:tgtEl>
                                        <p:attrNameLst>
                                          <p:attrName>style.visibility</p:attrName>
                                        </p:attrNameLst>
                                      </p:cBhvr>
                                      <p:to>
                                        <p:strVal val="visible"/>
                                      </p:to>
                                    </p:set>
                                    <p:animEffect transition="in" filter="box(in)">
                                      <p:cBhvr>
                                        <p:cTn id="26" dur="500"/>
                                        <p:tgtEl>
                                          <p:spTgt spid="54275">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4275">
                                            <p:txEl>
                                              <p:pRg st="9" end="9"/>
                                            </p:txEl>
                                          </p:spTgt>
                                        </p:tgtEl>
                                        <p:attrNameLst>
                                          <p:attrName>style.visibility</p:attrName>
                                        </p:attrNameLst>
                                      </p:cBhvr>
                                      <p:to>
                                        <p:strVal val="visible"/>
                                      </p:to>
                                    </p:set>
                                    <p:animEffect transition="in" filter="box(in)">
                                      <p:cBhvr>
                                        <p:cTn id="31" dur="500"/>
                                        <p:tgtEl>
                                          <p:spTgt spid="54275">
                                            <p:txEl>
                                              <p:pRg st="9" end="9"/>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4275">
                                            <p:txEl>
                                              <p:pRg st="10" end="10"/>
                                            </p:txEl>
                                          </p:spTgt>
                                        </p:tgtEl>
                                        <p:attrNameLst>
                                          <p:attrName>style.visibility</p:attrName>
                                        </p:attrNameLst>
                                      </p:cBhvr>
                                      <p:to>
                                        <p:strVal val="visible"/>
                                      </p:to>
                                    </p:set>
                                    <p:animEffect transition="in" filter="box(in)">
                                      <p:cBhvr>
                                        <p:cTn id="34" dur="500"/>
                                        <p:tgtEl>
                                          <p:spTgt spid="54275">
                                            <p:txEl>
                                              <p:pRg st="10" end="10"/>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54275">
                                            <p:txEl>
                                              <p:pRg st="20" end="20"/>
                                            </p:txEl>
                                          </p:spTgt>
                                        </p:tgtEl>
                                        <p:attrNameLst>
                                          <p:attrName>style.visibility</p:attrName>
                                        </p:attrNameLst>
                                      </p:cBhvr>
                                      <p:to>
                                        <p:strVal val="visible"/>
                                      </p:to>
                                    </p:set>
                                    <p:animEffect transition="in" filter="box(in)">
                                      <p:cBhvr>
                                        <p:cTn id="37" dur="500"/>
                                        <p:tgtEl>
                                          <p:spTgt spid="54275">
                                            <p:txEl>
                                              <p:pRg st="20"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4275">
                                            <p:txEl>
                                              <p:pRg st="11" end="11"/>
                                            </p:txEl>
                                          </p:spTgt>
                                        </p:tgtEl>
                                        <p:attrNameLst>
                                          <p:attrName>style.visibility</p:attrName>
                                        </p:attrNameLst>
                                      </p:cBhvr>
                                      <p:to>
                                        <p:strVal val="visible"/>
                                      </p:to>
                                    </p:set>
                                    <p:animEffect transition="in" filter="box(in)">
                                      <p:cBhvr>
                                        <p:cTn id="42" dur="500"/>
                                        <p:tgtEl>
                                          <p:spTgt spid="54275">
                                            <p:txEl>
                                              <p:pRg st="11" end="11"/>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54275">
                                            <p:txEl>
                                              <p:pRg st="12" end="12"/>
                                            </p:txEl>
                                          </p:spTgt>
                                        </p:tgtEl>
                                        <p:attrNameLst>
                                          <p:attrName>style.visibility</p:attrName>
                                        </p:attrNameLst>
                                      </p:cBhvr>
                                      <p:to>
                                        <p:strVal val="visible"/>
                                      </p:to>
                                    </p:set>
                                    <p:animEffect transition="in" filter="box(in)">
                                      <p:cBhvr>
                                        <p:cTn id="45" dur="500"/>
                                        <p:tgtEl>
                                          <p:spTgt spid="54275">
                                            <p:txEl>
                                              <p:pRg st="12" end="12"/>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54275">
                                            <p:txEl>
                                              <p:pRg st="13" end="13"/>
                                            </p:txEl>
                                          </p:spTgt>
                                        </p:tgtEl>
                                        <p:attrNameLst>
                                          <p:attrName>style.visibility</p:attrName>
                                        </p:attrNameLst>
                                      </p:cBhvr>
                                      <p:to>
                                        <p:strVal val="visible"/>
                                      </p:to>
                                    </p:set>
                                    <p:animEffect transition="in" filter="box(in)">
                                      <p:cBhvr>
                                        <p:cTn id="48" dur="500"/>
                                        <p:tgtEl>
                                          <p:spTgt spid="54275">
                                            <p:txEl>
                                              <p:pRg st="13" end="13"/>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54275">
                                            <p:txEl>
                                              <p:pRg st="18" end="18"/>
                                            </p:txEl>
                                          </p:spTgt>
                                        </p:tgtEl>
                                        <p:attrNameLst>
                                          <p:attrName>style.visibility</p:attrName>
                                        </p:attrNameLst>
                                      </p:cBhvr>
                                      <p:to>
                                        <p:strVal val="visible"/>
                                      </p:to>
                                    </p:set>
                                    <p:animEffect transition="in" filter="box(in)">
                                      <p:cBhvr>
                                        <p:cTn id="51" dur="500"/>
                                        <p:tgtEl>
                                          <p:spTgt spid="5427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54275">
                                            <p:txEl>
                                              <p:pRg st="14" end="14"/>
                                            </p:txEl>
                                          </p:spTgt>
                                        </p:tgtEl>
                                        <p:attrNameLst>
                                          <p:attrName>style.visibility</p:attrName>
                                        </p:attrNameLst>
                                      </p:cBhvr>
                                      <p:to>
                                        <p:strVal val="visible"/>
                                      </p:to>
                                    </p:set>
                                    <p:animEffect transition="in" filter="box(in)">
                                      <p:cBhvr>
                                        <p:cTn id="56" dur="500"/>
                                        <p:tgtEl>
                                          <p:spTgt spid="54275">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4275">
                                            <p:txEl>
                                              <p:pRg st="15" end="15"/>
                                            </p:txEl>
                                          </p:spTgt>
                                        </p:tgtEl>
                                        <p:attrNameLst>
                                          <p:attrName>style.visibility</p:attrName>
                                        </p:attrNameLst>
                                      </p:cBhvr>
                                      <p:to>
                                        <p:strVal val="visible"/>
                                      </p:to>
                                    </p:set>
                                    <p:animEffect transition="in" filter="box(in)">
                                      <p:cBhvr>
                                        <p:cTn id="61" dur="500"/>
                                        <p:tgtEl>
                                          <p:spTgt spid="54275">
                                            <p:txEl>
                                              <p:pRg st="15" end="15"/>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54275">
                                            <p:txEl>
                                              <p:pRg st="16" end="16"/>
                                            </p:txEl>
                                          </p:spTgt>
                                        </p:tgtEl>
                                        <p:attrNameLst>
                                          <p:attrName>style.visibility</p:attrName>
                                        </p:attrNameLst>
                                      </p:cBhvr>
                                      <p:to>
                                        <p:strVal val="visible"/>
                                      </p:to>
                                    </p:set>
                                    <p:animEffect transition="in" filter="box(in)">
                                      <p:cBhvr>
                                        <p:cTn id="64" dur="500"/>
                                        <p:tgtEl>
                                          <p:spTgt spid="54275">
                                            <p:txEl>
                                              <p:pRg st="16" end="16"/>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54275">
                                            <p:txEl>
                                              <p:pRg st="17" end="17"/>
                                            </p:txEl>
                                          </p:spTgt>
                                        </p:tgtEl>
                                        <p:attrNameLst>
                                          <p:attrName>style.visibility</p:attrName>
                                        </p:attrNameLst>
                                      </p:cBhvr>
                                      <p:to>
                                        <p:strVal val="visible"/>
                                      </p:to>
                                    </p:set>
                                    <p:animEffect transition="in" filter="box(in)">
                                      <p:cBhvr>
                                        <p:cTn id="67" dur="500"/>
                                        <p:tgtEl>
                                          <p:spTgt spid="54275">
                                            <p:txEl>
                                              <p:pRg st="17" end="1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54275">
                                            <p:txEl>
                                              <p:pRg st="19" end="19"/>
                                            </p:txEl>
                                          </p:spTgt>
                                        </p:tgtEl>
                                        <p:attrNameLst>
                                          <p:attrName>style.visibility</p:attrName>
                                        </p:attrNameLst>
                                      </p:cBhvr>
                                      <p:to>
                                        <p:strVal val="visible"/>
                                      </p:to>
                                    </p:set>
                                    <p:animEffect transition="in" filter="box(in)">
                                      <p:cBhvr>
                                        <p:cTn id="72" dur="500"/>
                                        <p:tgtEl>
                                          <p:spTgt spid="5427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r"/>
            <a:r>
              <a:rPr lang="he-IL" smtClean="0"/>
              <a:t>תזכורת למשמעות של העברה </a:t>
            </a:r>
            <a:r>
              <a:rPr lang="en-US" smtClean="0"/>
              <a:t>by value</a:t>
            </a:r>
            <a:endParaRPr lang="he-IL" smtClean="0"/>
          </a:p>
        </p:txBody>
      </p:sp>
      <p:sp>
        <p:nvSpPr>
          <p:cNvPr id="3" name="Content Placeholder 2"/>
          <p:cNvSpPr>
            <a:spLocks noGrp="1"/>
          </p:cNvSpPr>
          <p:nvPr>
            <p:ph sz="quarter" idx="1"/>
          </p:nvPr>
        </p:nvSpPr>
        <p:spPr>
          <a:xfrm>
            <a:off x="323528" y="1219200"/>
            <a:ext cx="8229600" cy="6098232"/>
          </a:xfrm>
        </p:spPr>
        <p:txBody>
          <a:bodyPr>
            <a:normAutofit/>
          </a:bodyPr>
          <a:lstStyle/>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endParaRPr lang="en-US" sz="1800" dirty="0" smtClean="0">
              <a:latin typeface="Verdana" pitchFamily="34" charset="0"/>
            </a:endParaRPr>
          </a:p>
          <a:p>
            <a:pPr algn="l" rtl="0">
              <a:spcBef>
                <a:spcPct val="0"/>
              </a:spcBef>
              <a:buFont typeface="Wingdings" pitchFamily="2" charset="2"/>
              <a:buNone/>
            </a:pPr>
            <a:endParaRPr lang="en-US" sz="1800" dirty="0" smtClean="0">
              <a:latin typeface="Verdana" pitchFamily="34" charset="0"/>
            </a:endParaRPr>
          </a:p>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void </a:t>
            </a:r>
            <a:r>
              <a:rPr lang="en-US" sz="1800" dirty="0" err="1" smtClean="0">
                <a:latin typeface="Verdana" pitchFamily="34" charset="0"/>
              </a:rPr>
              <a:t>incNumber</a:t>
            </a:r>
            <a:r>
              <a:rPr lang="en-US" sz="1800" dirty="0" smtClean="0">
                <a:latin typeface="Verdana" pitchFamily="34" charset="0"/>
              </a:rPr>
              <a:t>(</a:t>
            </a:r>
            <a:r>
              <a:rPr lang="en-US" sz="1800" dirty="0" err="1" smtClean="0">
                <a:latin typeface="Verdana" pitchFamily="34" charset="0"/>
              </a:rPr>
              <a:t>int</a:t>
            </a:r>
            <a:r>
              <a:rPr lang="en-US" sz="1800" dirty="0" smtClean="0">
                <a:latin typeface="Verdana" pitchFamily="34" charset="0"/>
              </a:rPr>
              <a:t> x)</a:t>
            </a:r>
          </a:p>
          <a:p>
            <a:pPr algn="l" rtl="0">
              <a:spcBef>
                <a:spcPct val="0"/>
              </a:spcBef>
              <a:buFont typeface="Wingdings" pitchFamily="2" charset="2"/>
              <a:buNone/>
            </a:pPr>
            <a:r>
              <a:rPr lang="en-US" sz="1800" dirty="0" smtClean="0">
                <a:latin typeface="Verdana" pitchFamily="34" charset="0"/>
              </a:rPr>
              <a:t>{</a:t>
            </a: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("In function: number before: %d\n", x);</a:t>
            </a:r>
          </a:p>
          <a:p>
            <a:pPr algn="l" rtl="0">
              <a:spcBef>
                <a:spcPct val="0"/>
              </a:spcBef>
              <a:buFont typeface="Wingdings" pitchFamily="2" charset="2"/>
              <a:buNone/>
            </a:pPr>
            <a:r>
              <a:rPr lang="en-US" sz="1800" dirty="0" smtClean="0">
                <a:latin typeface="Verdana" pitchFamily="34" charset="0"/>
              </a:rPr>
              <a:t>	x++;</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("In function: number after: %d\n", x);</a:t>
            </a:r>
          </a:p>
          <a:p>
            <a:pPr algn="l" rtl="0">
              <a:spcBef>
                <a:spcPct val="0"/>
              </a:spcBef>
              <a:buFont typeface="Wingdings" pitchFamily="2" charset="2"/>
              <a:buNone/>
            </a:pPr>
            <a:r>
              <a:rPr lang="he-IL" sz="1800" dirty="0" smtClean="0">
                <a:latin typeface="Verdana" pitchFamily="34" charset="0"/>
              </a:rPr>
              <a:t>{</a:t>
            </a:r>
          </a:p>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void main()</a:t>
            </a:r>
          </a:p>
          <a:p>
            <a:pPr algn="l" rtl="0">
              <a:spcBef>
                <a:spcPct val="0"/>
              </a:spcBef>
              <a:buFont typeface="Wingdings" pitchFamily="2" charset="2"/>
              <a:buNone/>
            </a:pPr>
            <a:r>
              <a:rPr lang="he-IL" sz="1800" dirty="0" smtClean="0">
                <a:latin typeface="Verdana" pitchFamily="34" charset="0"/>
              </a:rPr>
              <a:t>}</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int</a:t>
            </a:r>
            <a:r>
              <a:rPr lang="en-US" sz="1800" dirty="0" smtClean="0">
                <a:latin typeface="Verdana" pitchFamily="34" charset="0"/>
              </a:rPr>
              <a:t> num = 3;</a:t>
            </a:r>
          </a:p>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("In main: number before function: %d\n", num);</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incNumber</a:t>
            </a:r>
            <a:r>
              <a:rPr lang="en-US" sz="1800" dirty="0" smtClean="0">
                <a:latin typeface="Verdana" pitchFamily="34" charset="0"/>
              </a:rPr>
              <a:t>(num);</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("In main: number after function:  %d\n", num);</a:t>
            </a:r>
          </a:p>
          <a:p>
            <a:pPr algn="l" rtl="0">
              <a:spcBef>
                <a:spcPct val="0"/>
              </a:spcBef>
              <a:buFont typeface="Wingdings" pitchFamily="2" charset="2"/>
              <a:buNone/>
            </a:pPr>
            <a:r>
              <a:rPr lang="he-IL" sz="1800" dirty="0" smtClean="0">
                <a:latin typeface="Verdana" pitchFamily="34" charset="0"/>
              </a:rPr>
              <a:t>{</a:t>
            </a:r>
          </a:p>
        </p:txBody>
      </p:sp>
      <p:sp>
        <p:nvSpPr>
          <p:cNvPr id="6" name="Text Box 47"/>
          <p:cNvSpPr txBox="1">
            <a:spLocks noChangeArrowheads="1"/>
          </p:cNvSpPr>
          <p:nvPr/>
        </p:nvSpPr>
        <p:spPr bwMode="auto">
          <a:xfrm>
            <a:off x="6372200" y="4768850"/>
            <a:ext cx="2667000" cy="369888"/>
          </a:xfrm>
          <a:prstGeom prst="rect">
            <a:avLst/>
          </a:prstGeom>
          <a:noFill/>
          <a:ln w="9525" algn="ctr">
            <a:noFill/>
            <a:miter lim="800000"/>
            <a:headEnd/>
            <a:tailEnd/>
          </a:ln>
        </p:spPr>
        <p:txBody>
          <a:bodyPr>
            <a:spAutoFit/>
          </a:bodyPr>
          <a:lstStyle/>
          <a:p>
            <a:pPr rtl="1">
              <a:spcBef>
                <a:spcPct val="50000"/>
              </a:spcBef>
            </a:pPr>
            <a:r>
              <a:rPr lang="he-IL"/>
              <a:t>הזיכרון של </a:t>
            </a:r>
            <a:r>
              <a:rPr lang="en-US"/>
              <a:t>main</a:t>
            </a:r>
          </a:p>
        </p:txBody>
      </p:sp>
      <p:graphicFrame>
        <p:nvGraphicFramePr>
          <p:cNvPr id="7" name="Group 196"/>
          <p:cNvGraphicFramePr>
            <a:graphicFrameLocks noGrp="1"/>
          </p:cNvGraphicFramePr>
          <p:nvPr/>
        </p:nvGraphicFramePr>
        <p:xfrm>
          <a:off x="6524600" y="4419600"/>
          <a:ext cx="2362200" cy="365760"/>
        </p:xfrm>
        <a:graphic>
          <a:graphicData uri="http://schemas.openxmlformats.org/drawingml/2006/table">
            <a:tbl>
              <a:tblPr/>
              <a:tblGrid>
                <a:gridCol w="1143000"/>
                <a:gridCol w="628650"/>
                <a:gridCol w="590550"/>
              </a:tblGrid>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int</a:t>
                      </a:r>
                      <a:r>
                        <a:rPr kumimoji="0" lang="en-US" sz="1200" b="0" i="0" u="none" strike="noStrike" cap="none" normalizeH="0" baseline="0" dirty="0" smtClean="0">
                          <a:ln>
                            <a:noFill/>
                          </a:ln>
                          <a:solidFill>
                            <a:srgbClr val="000000"/>
                          </a:solidFill>
                          <a:effectLst/>
                          <a:latin typeface="Verdana" pitchFamily="34" charset="0"/>
                          <a:cs typeface="Arial" pitchFamily="34" charset="0"/>
                        </a:rPr>
                        <a:t>:   num</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pitchFamily="34" charset="0"/>
                        </a:rPr>
                        <a:t>1000</a:t>
                      </a:r>
                      <a:endParaRPr kumimoji="0" lang="en-US" sz="1000" b="1" i="0" u="none" strike="noStrike" cap="none" normalizeH="0" baseline="0" dirty="0" smtClean="0">
                        <a:ln>
                          <a:noFill/>
                        </a:ln>
                        <a:solidFill>
                          <a:schemeClr val="tx1"/>
                        </a:solidFill>
                        <a:effectLst/>
                        <a:latin typeface="Verdana"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196"/>
          <p:cNvGraphicFramePr>
            <a:graphicFrameLocks noGrp="1"/>
          </p:cNvGraphicFramePr>
          <p:nvPr/>
        </p:nvGraphicFramePr>
        <p:xfrm>
          <a:off x="6524600" y="4419600"/>
          <a:ext cx="2362200" cy="365760"/>
        </p:xfrm>
        <a:graphic>
          <a:graphicData uri="http://schemas.openxmlformats.org/drawingml/2006/table">
            <a:tbl>
              <a:tblPr/>
              <a:tblGrid>
                <a:gridCol w="1143000"/>
                <a:gridCol w="628650"/>
                <a:gridCol w="590550"/>
              </a:tblGrid>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int</a:t>
                      </a:r>
                      <a:r>
                        <a:rPr kumimoji="0" lang="en-US" sz="1200" b="0" i="0" u="none" strike="noStrike" cap="none" normalizeH="0" baseline="0" dirty="0" smtClean="0">
                          <a:ln>
                            <a:noFill/>
                          </a:ln>
                          <a:solidFill>
                            <a:srgbClr val="000000"/>
                          </a:solidFill>
                          <a:effectLst/>
                          <a:latin typeface="Verdana" pitchFamily="34" charset="0"/>
                          <a:cs typeface="Arial" pitchFamily="34" charset="0"/>
                        </a:rPr>
                        <a:t>:   num</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pitchFamily="34" charset="0"/>
                        </a:rPr>
                        <a:t>1000</a:t>
                      </a:r>
                      <a:endParaRPr kumimoji="0" lang="en-US" sz="1000" b="1" i="0" u="none" strike="noStrike" cap="none" normalizeH="0" baseline="0" dirty="0" smtClean="0">
                        <a:ln>
                          <a:noFill/>
                        </a:ln>
                        <a:solidFill>
                          <a:schemeClr val="tx1"/>
                        </a:solidFill>
                        <a:effectLst/>
                        <a:latin typeface="Verdana"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ext Box 47"/>
          <p:cNvSpPr txBox="1">
            <a:spLocks noChangeArrowheads="1"/>
          </p:cNvSpPr>
          <p:nvPr/>
        </p:nvSpPr>
        <p:spPr bwMode="auto">
          <a:xfrm>
            <a:off x="6372200" y="3851200"/>
            <a:ext cx="2667000" cy="369888"/>
          </a:xfrm>
          <a:prstGeom prst="rect">
            <a:avLst/>
          </a:prstGeom>
          <a:noFill/>
          <a:ln w="9525" algn="ctr">
            <a:noFill/>
            <a:miter lim="800000"/>
            <a:headEnd/>
            <a:tailEnd/>
          </a:ln>
        </p:spPr>
        <p:txBody>
          <a:bodyPr>
            <a:spAutoFit/>
          </a:bodyPr>
          <a:lstStyle/>
          <a:p>
            <a:pPr rtl="1">
              <a:spcBef>
                <a:spcPct val="50000"/>
              </a:spcBef>
            </a:pPr>
            <a:r>
              <a:rPr lang="he-IL" dirty="0"/>
              <a:t>הזיכרון של </a:t>
            </a:r>
            <a:r>
              <a:rPr lang="en-US" dirty="0" err="1"/>
              <a:t>incNumber</a:t>
            </a:r>
            <a:endParaRPr lang="en-US" dirty="0"/>
          </a:p>
        </p:txBody>
      </p:sp>
      <p:graphicFrame>
        <p:nvGraphicFramePr>
          <p:cNvPr id="10" name="Group 196"/>
          <p:cNvGraphicFramePr>
            <a:graphicFrameLocks noGrp="1"/>
          </p:cNvGraphicFramePr>
          <p:nvPr/>
        </p:nvGraphicFramePr>
        <p:xfrm>
          <a:off x="6524600" y="3581400"/>
          <a:ext cx="2362200" cy="365760"/>
        </p:xfrm>
        <a:graphic>
          <a:graphicData uri="http://schemas.openxmlformats.org/drawingml/2006/table">
            <a:tbl>
              <a:tblPr/>
              <a:tblGrid>
                <a:gridCol w="1143000"/>
                <a:gridCol w="628650"/>
                <a:gridCol w="590550"/>
              </a:tblGrid>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int</a:t>
                      </a:r>
                      <a:r>
                        <a:rPr kumimoji="0" lang="en-US" sz="1200" b="0" i="0" u="none" strike="noStrike" cap="none" normalizeH="0" baseline="0" dirty="0" smtClean="0">
                          <a:ln>
                            <a:noFill/>
                          </a:ln>
                          <a:solidFill>
                            <a:srgbClr val="000000"/>
                          </a:solidFill>
                          <a:effectLst/>
                          <a:latin typeface="Verdana" pitchFamily="34" charset="0"/>
                          <a:cs typeface="Arial" pitchFamily="34" charset="0"/>
                        </a:rPr>
                        <a:t>:   x</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pitchFamily="34" charset="0"/>
                        </a:rPr>
                        <a:t>2</a:t>
                      </a:r>
                      <a:r>
                        <a:rPr kumimoji="0" lang="he-IL" sz="1000" b="1" i="0" u="none" strike="noStrike" cap="none" normalizeH="0" baseline="0" dirty="0" smtClean="0">
                          <a:ln>
                            <a:noFill/>
                          </a:ln>
                          <a:solidFill>
                            <a:schemeClr val="tx1"/>
                          </a:solidFill>
                          <a:effectLst/>
                          <a:latin typeface="Verdana" pitchFamily="34" charset="0"/>
                          <a:cs typeface="Arial" pitchFamily="34" charset="0"/>
                        </a:rPr>
                        <a:t>000</a:t>
                      </a:r>
                      <a:endParaRPr kumimoji="0" lang="en-US" sz="1000" b="1" i="0" u="none" strike="noStrike" cap="none" normalizeH="0" baseline="0" dirty="0" smtClean="0">
                        <a:ln>
                          <a:noFill/>
                        </a:ln>
                        <a:solidFill>
                          <a:schemeClr val="tx1"/>
                        </a:solidFill>
                        <a:effectLst/>
                        <a:latin typeface="Verdana"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196"/>
          <p:cNvGraphicFramePr>
            <a:graphicFrameLocks noGrp="1"/>
          </p:cNvGraphicFramePr>
          <p:nvPr/>
        </p:nvGraphicFramePr>
        <p:xfrm>
          <a:off x="6524600" y="3567296"/>
          <a:ext cx="2362200" cy="365760"/>
        </p:xfrm>
        <a:graphic>
          <a:graphicData uri="http://schemas.openxmlformats.org/drawingml/2006/table">
            <a:tbl>
              <a:tblPr/>
              <a:tblGrid>
                <a:gridCol w="1143000"/>
                <a:gridCol w="628650"/>
                <a:gridCol w="590550"/>
              </a:tblGrid>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int</a:t>
                      </a:r>
                      <a:r>
                        <a:rPr kumimoji="0" lang="en-US" sz="1200" b="0" i="0" u="none" strike="noStrike" cap="none" normalizeH="0" baseline="0" dirty="0" smtClean="0">
                          <a:ln>
                            <a:noFill/>
                          </a:ln>
                          <a:solidFill>
                            <a:srgbClr val="000000"/>
                          </a:solidFill>
                          <a:effectLst/>
                          <a:latin typeface="Verdana" pitchFamily="34" charset="0"/>
                          <a:cs typeface="Arial" pitchFamily="34" charset="0"/>
                        </a:rPr>
                        <a:t>:   x</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Arial" pitchFamily="34" charset="0"/>
                        </a:rPr>
                        <a:t>2</a:t>
                      </a:r>
                      <a:r>
                        <a:rPr kumimoji="0" lang="he-IL" sz="1000" b="1" i="0" u="none" strike="noStrike" cap="none" normalizeH="0" baseline="0" dirty="0" smtClean="0">
                          <a:ln>
                            <a:noFill/>
                          </a:ln>
                          <a:solidFill>
                            <a:schemeClr val="tx1"/>
                          </a:solidFill>
                          <a:effectLst/>
                          <a:latin typeface="Verdana" pitchFamily="34" charset="0"/>
                          <a:cs typeface="Arial" pitchFamily="34" charset="0"/>
                        </a:rPr>
                        <a:t>000</a:t>
                      </a:r>
                      <a:endParaRPr kumimoji="0" lang="en-US" sz="1000" b="1" i="0" u="none" strike="noStrike" cap="none" normalizeH="0" baseline="0" dirty="0" smtClean="0">
                        <a:ln>
                          <a:noFill/>
                        </a:ln>
                        <a:solidFill>
                          <a:schemeClr val="tx1"/>
                        </a:solidFill>
                        <a:effectLst/>
                        <a:latin typeface="Verdana"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9874" name="Picture 2"/>
          <p:cNvPicPr>
            <a:picLocks noChangeAspect="1" noChangeArrowheads="1"/>
          </p:cNvPicPr>
          <p:nvPr/>
        </p:nvPicPr>
        <p:blipFill>
          <a:blip r:embed="rId2" cstate="print"/>
          <a:srcRect/>
          <a:stretch>
            <a:fillRect/>
          </a:stretch>
        </p:blipFill>
        <p:spPr bwMode="auto">
          <a:xfrm>
            <a:off x="4495800" y="1457325"/>
            <a:ext cx="4518025" cy="113347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ox(in)">
                                      <p:cBhvr>
                                        <p:cTn id="10" dur="500"/>
                                        <p:tgtEl>
                                          <p:spTgt spid="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ox(in)">
                                      <p:cBhvr>
                                        <p:cTn id="13" dur="500"/>
                                        <p:tgtEl>
                                          <p:spTgt spid="3">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ox(in)">
                                      <p:cBhvr>
                                        <p:cTn id="16" dur="500"/>
                                        <p:tgtEl>
                                          <p:spTgt spid="3">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ox(in)">
                                      <p:cBhvr>
                                        <p:cTn id="19" dur="500"/>
                                        <p:tgtEl>
                                          <p:spTgt spid="3">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ox(i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ox(in)">
                                      <p:cBhvr>
                                        <p:cTn id="27" dur="500"/>
                                        <p:tgtEl>
                                          <p:spTgt spid="3">
                                            <p:txEl>
                                              <p:pRg st="11" end="11"/>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box(in)">
                                      <p:cBhvr>
                                        <p:cTn id="30" dur="500"/>
                                        <p:tgtEl>
                                          <p:spTgt spid="3">
                                            <p:txEl>
                                              <p:pRg st="12" end="12"/>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box(in)">
                                      <p:cBhvr>
                                        <p:cTn id="33" dur="500"/>
                                        <p:tgtEl>
                                          <p:spTgt spid="3">
                                            <p:txEl>
                                              <p:pRg st="18" end="1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box(in)">
                                      <p:cBhvr>
                                        <p:cTn id="36" dur="500"/>
                                        <p:tgtEl>
                                          <p:spTgt spid="3">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Effect transition="in" filter="box(in)">
                                      <p:cBhvr>
                                        <p:cTn id="41" dur="500"/>
                                        <p:tgtEl>
                                          <p:spTgt spid="3">
                                            <p:txEl>
                                              <p:pRg st="15" end="1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animEffect transition="in" filter="box(in)">
                                      <p:cBhvr>
                                        <p:cTn id="46" dur="500"/>
                                        <p:tgtEl>
                                          <p:spTgt spid="3">
                                            <p:txEl>
                                              <p:pRg st="16" end="1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box(in)">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mph" presetSubtype="1" nodeType="clickEffect">
                                  <p:stCondLst>
                                    <p:cond delay="0"/>
                                  </p:stCondLst>
                                  <p:endCondLst>
                                    <p:cond evt="onNext" delay="0">
                                      <p:tgtEl>
                                        <p:sldTgt/>
                                      </p:tgtEl>
                                    </p:cond>
                                  </p:endCondLst>
                                  <p:childTnLst>
                                    <p:set>
                                      <p:cBhvr override="childStyle">
                                        <p:cTn id="55" dur="indefinite"/>
                                        <p:tgtEl>
                                          <p:spTgt spid="3">
                                            <p:txEl>
                                              <p:pRg st="11" end="11"/>
                                            </p:txEl>
                                          </p:spTgt>
                                        </p:tgtEl>
                                        <p:attrNameLst>
                                          <p:attrName>style.fontStyle</p:attrName>
                                        </p:attrNameLst>
                                      </p:cBhvr>
                                      <p:to>
                                        <p:strVal val="normal"/>
                                      </p:to>
                                    </p:set>
                                    <p:set>
                                      <p:cBhvr override="childStyle">
                                        <p:cTn id="56" dur="indefinite"/>
                                        <p:tgtEl>
                                          <p:spTgt spid="3">
                                            <p:txEl>
                                              <p:pRg st="11" end="11"/>
                                            </p:txEl>
                                          </p:spTgt>
                                        </p:tgtEl>
                                        <p:attrNameLst>
                                          <p:attrName>style.fontWeight</p:attrName>
                                        </p:attrNameLst>
                                      </p:cBhvr>
                                      <p:to>
                                        <p:strVal val="bold"/>
                                      </p:to>
                                    </p:set>
                                    <p:set>
                                      <p:cBhvr override="childStyle">
                                        <p:cTn id="57" dur="indefinite"/>
                                        <p:tgtEl>
                                          <p:spTgt spid="3">
                                            <p:txEl>
                                              <p:pRg st="11" end="11"/>
                                            </p:txEl>
                                          </p:spTgt>
                                        </p:tgtEl>
                                        <p:attrNameLst>
                                          <p:attrName>style.textDecorationUnderline</p:attrName>
                                        </p:attrNameLst>
                                      </p:cBhvr>
                                      <p:to>
                                        <p:strVal val="false"/>
                                      </p:to>
                                    </p:set>
                                  </p:childTnLst>
                                </p:cTn>
                              </p:par>
                              <p:par>
                                <p:cTn id="58" presetID="4" presetClass="entr" presetSubtype="16"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in)">
                                      <p:cBhvr>
                                        <p:cTn id="60" dur="500"/>
                                        <p:tgtEl>
                                          <p:spTgt spid="6"/>
                                        </p:tgtEl>
                                      </p:cBhvr>
                                    </p:animEffect>
                                  </p:childTnLst>
                                </p:cTn>
                              </p:par>
                              <p:par>
                                <p:cTn id="61" presetID="4" presetClass="entr" presetSubtype="16"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ox(in)">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mph" presetSubtype="1" nodeType="clickEffect">
                                  <p:stCondLst>
                                    <p:cond delay="0"/>
                                  </p:stCondLst>
                                  <p:endCondLst>
                                    <p:cond evt="onNext" delay="0">
                                      <p:tgtEl>
                                        <p:sldTgt/>
                                      </p:tgtEl>
                                    </p:cond>
                                  </p:endCondLst>
                                  <p:childTnLst>
                                    <p:set>
                                      <p:cBhvr override="childStyle">
                                        <p:cTn id="67" dur="indefinite"/>
                                        <p:tgtEl>
                                          <p:spTgt spid="3">
                                            <p:txEl>
                                              <p:pRg st="13" end="13"/>
                                            </p:txEl>
                                          </p:spTgt>
                                        </p:tgtEl>
                                        <p:attrNameLst>
                                          <p:attrName>style.fontStyle</p:attrName>
                                        </p:attrNameLst>
                                      </p:cBhvr>
                                      <p:to>
                                        <p:strVal val="normal"/>
                                      </p:to>
                                    </p:set>
                                    <p:set>
                                      <p:cBhvr override="childStyle">
                                        <p:cTn id="68" dur="indefinite"/>
                                        <p:tgtEl>
                                          <p:spTgt spid="3">
                                            <p:txEl>
                                              <p:pRg st="13" end="13"/>
                                            </p:txEl>
                                          </p:spTgt>
                                        </p:tgtEl>
                                        <p:attrNameLst>
                                          <p:attrName>style.fontWeight</p:attrName>
                                        </p:attrNameLst>
                                      </p:cBhvr>
                                      <p:to>
                                        <p:strVal val="bold"/>
                                      </p:to>
                                    </p:set>
                                    <p:set>
                                      <p:cBhvr override="childStyle">
                                        <p:cTn id="69" dur="indefinite"/>
                                        <p:tgtEl>
                                          <p:spTgt spid="3">
                                            <p:txEl>
                                              <p:pRg st="13" end="13"/>
                                            </p:txEl>
                                          </p:spTgt>
                                        </p:tgtEl>
                                        <p:attrNameLst>
                                          <p:attrName>style.textDecorationUnderline</p:attrName>
                                        </p:attrNameLst>
                                      </p:cBhvr>
                                      <p:to>
                                        <p:strVal val="false"/>
                                      </p:to>
                                    </p:set>
                                  </p:childTnLst>
                                </p:cTn>
                              </p:par>
                              <p:par>
                                <p:cTn id="70" presetID="2" presetClass="entr" presetSubtype="4" fill="hold"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 presetClass="emph" presetSubtype="1" nodeType="clickEffect">
                                  <p:stCondLst>
                                    <p:cond delay="0"/>
                                  </p:stCondLst>
                                  <p:endCondLst>
                                    <p:cond evt="onNext" delay="0">
                                      <p:tgtEl>
                                        <p:sldTgt/>
                                      </p:tgtEl>
                                    </p:cond>
                                  </p:endCondLst>
                                  <p:childTnLst>
                                    <p:set>
                                      <p:cBhvr override="childStyle">
                                        <p:cTn id="77" dur="indefinite"/>
                                        <p:tgtEl>
                                          <p:spTgt spid="3">
                                            <p:txEl>
                                              <p:pRg st="15" end="15"/>
                                            </p:txEl>
                                          </p:spTgt>
                                        </p:tgtEl>
                                        <p:attrNameLst>
                                          <p:attrName>style.fontStyle</p:attrName>
                                        </p:attrNameLst>
                                      </p:cBhvr>
                                      <p:to>
                                        <p:strVal val="normal"/>
                                      </p:to>
                                    </p:set>
                                    <p:set>
                                      <p:cBhvr override="childStyle">
                                        <p:cTn id="78" dur="indefinite"/>
                                        <p:tgtEl>
                                          <p:spTgt spid="3">
                                            <p:txEl>
                                              <p:pRg st="15" end="15"/>
                                            </p:txEl>
                                          </p:spTgt>
                                        </p:tgtEl>
                                        <p:attrNameLst>
                                          <p:attrName>style.fontWeight</p:attrName>
                                        </p:attrNameLst>
                                      </p:cBhvr>
                                      <p:to>
                                        <p:strVal val="bold"/>
                                      </p:to>
                                    </p:set>
                                    <p:set>
                                      <p:cBhvr override="childStyle">
                                        <p:cTn id="79" dur="indefinite"/>
                                        <p:tgtEl>
                                          <p:spTgt spid="3">
                                            <p:txEl>
                                              <p:pRg st="15" end="15"/>
                                            </p:txEl>
                                          </p:spTgt>
                                        </p:tgtEl>
                                        <p:attrNameLst>
                                          <p:attrName>style.textDecorationUnderline</p:attrName>
                                        </p:attrNameLst>
                                      </p:cBhvr>
                                      <p:to>
                                        <p:strVal val="false"/>
                                      </p:to>
                                    </p:set>
                                  </p:childTnLst>
                                </p:cTn>
                              </p:par>
                            </p:childTnLst>
                          </p:cTn>
                        </p:par>
                      </p:childTnLst>
                    </p:cTn>
                  </p:par>
                  <p:par>
                    <p:cTn id="80" fill="hold">
                      <p:stCondLst>
                        <p:cond delay="indefinite"/>
                      </p:stCondLst>
                      <p:childTnLst>
                        <p:par>
                          <p:cTn id="81" fill="hold">
                            <p:stCondLst>
                              <p:cond delay="0"/>
                            </p:stCondLst>
                            <p:childTnLst>
                              <p:par>
                                <p:cTn id="82" presetID="5" presetClass="emph" presetSubtype="1" nodeType="clickEffect">
                                  <p:stCondLst>
                                    <p:cond delay="0"/>
                                  </p:stCondLst>
                                  <p:endCondLst>
                                    <p:cond evt="onNext" delay="0">
                                      <p:tgtEl>
                                        <p:sldTgt/>
                                      </p:tgtEl>
                                    </p:cond>
                                  </p:endCondLst>
                                  <p:childTnLst>
                                    <p:set>
                                      <p:cBhvr override="childStyle">
                                        <p:cTn id="83" dur="indefinite"/>
                                        <p:tgtEl>
                                          <p:spTgt spid="3">
                                            <p:txEl>
                                              <p:pRg st="16" end="16"/>
                                            </p:txEl>
                                          </p:spTgt>
                                        </p:tgtEl>
                                        <p:attrNameLst>
                                          <p:attrName>style.fontStyle</p:attrName>
                                        </p:attrNameLst>
                                      </p:cBhvr>
                                      <p:to>
                                        <p:strVal val="normal"/>
                                      </p:to>
                                    </p:set>
                                    <p:set>
                                      <p:cBhvr override="childStyle">
                                        <p:cTn id="84" dur="indefinite"/>
                                        <p:tgtEl>
                                          <p:spTgt spid="3">
                                            <p:txEl>
                                              <p:pRg st="16" end="16"/>
                                            </p:txEl>
                                          </p:spTgt>
                                        </p:tgtEl>
                                        <p:attrNameLst>
                                          <p:attrName>style.fontWeight</p:attrName>
                                        </p:attrNameLst>
                                      </p:cBhvr>
                                      <p:to>
                                        <p:strVal val="bold"/>
                                      </p:to>
                                    </p:set>
                                    <p:set>
                                      <p:cBhvr override="childStyle">
                                        <p:cTn id="85" dur="indefinite"/>
                                        <p:tgtEl>
                                          <p:spTgt spid="3">
                                            <p:txEl>
                                              <p:pRg st="16" end="16"/>
                                            </p:txEl>
                                          </p:spTgt>
                                        </p:tgtEl>
                                        <p:attrNameLst>
                                          <p:attrName>style.textDecorationUnderline</p:attrName>
                                        </p:attrNameLst>
                                      </p:cBhvr>
                                      <p:to>
                                        <p:strVal val="false"/>
                                      </p:to>
                                    </p:set>
                                  </p:childTnLst>
                                </p:cTn>
                              </p:par>
                            </p:childTnLst>
                          </p:cTn>
                        </p:par>
                      </p:childTnLst>
                    </p:cTn>
                  </p:par>
                  <p:par>
                    <p:cTn id="86" fill="hold">
                      <p:stCondLst>
                        <p:cond delay="indefinite"/>
                      </p:stCondLst>
                      <p:childTnLst>
                        <p:par>
                          <p:cTn id="87" fill="hold">
                            <p:stCondLst>
                              <p:cond delay="0"/>
                            </p:stCondLst>
                            <p:childTnLst>
                              <p:par>
                                <p:cTn id="88" presetID="5" presetClass="emph" presetSubtype="1" nodeType="clickEffect">
                                  <p:stCondLst>
                                    <p:cond delay="0"/>
                                  </p:stCondLst>
                                  <p:endCondLst>
                                    <p:cond evt="onNext" delay="0">
                                      <p:tgtEl>
                                        <p:sldTgt/>
                                      </p:tgtEl>
                                    </p:cond>
                                  </p:endCondLst>
                                  <p:childTnLst>
                                    <p:set>
                                      <p:cBhvr override="childStyle">
                                        <p:cTn id="89" dur="indefinite"/>
                                        <p:tgtEl>
                                          <p:spTgt spid="3">
                                            <p:txEl>
                                              <p:pRg st="4" end="4"/>
                                            </p:txEl>
                                          </p:spTgt>
                                        </p:tgtEl>
                                        <p:attrNameLst>
                                          <p:attrName>style.fontStyle</p:attrName>
                                        </p:attrNameLst>
                                      </p:cBhvr>
                                      <p:to>
                                        <p:strVal val="normal"/>
                                      </p:to>
                                    </p:set>
                                    <p:set>
                                      <p:cBhvr override="childStyle">
                                        <p:cTn id="90" dur="indefinite"/>
                                        <p:tgtEl>
                                          <p:spTgt spid="3">
                                            <p:txEl>
                                              <p:pRg st="4" end="4"/>
                                            </p:txEl>
                                          </p:spTgt>
                                        </p:tgtEl>
                                        <p:attrNameLst>
                                          <p:attrName>style.fontWeight</p:attrName>
                                        </p:attrNameLst>
                                      </p:cBhvr>
                                      <p:to>
                                        <p:strVal val="bold"/>
                                      </p:to>
                                    </p:set>
                                    <p:set>
                                      <p:cBhvr override="childStyle">
                                        <p:cTn id="91" dur="indefinite"/>
                                        <p:tgtEl>
                                          <p:spTgt spid="3">
                                            <p:txEl>
                                              <p:pRg st="4" end="4"/>
                                            </p:txEl>
                                          </p:spTgt>
                                        </p:tgtEl>
                                        <p:attrNameLst>
                                          <p:attrName>style.textDecorationUnderline</p:attrName>
                                        </p:attrNameLst>
                                      </p:cBhvr>
                                      <p:to>
                                        <p:strVal val="false"/>
                                      </p:to>
                                    </p:set>
                                  </p:childTnLst>
                                </p:cTn>
                              </p:par>
                              <p:par>
                                <p:cTn id="92" presetID="4" presetClass="entr" presetSubtype="16" fill="hold" grpId="0" nodeType="with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box(in)">
                                      <p:cBhvr>
                                        <p:cTn id="94" dur="500"/>
                                        <p:tgtEl>
                                          <p:spTgt spid="9"/>
                                        </p:tgtEl>
                                      </p:cBhvr>
                                    </p:animEffect>
                                  </p:childTnLst>
                                </p:cTn>
                              </p:par>
                              <p:par>
                                <p:cTn id="95" presetID="2" presetClass="entr" presetSubtype="4"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 calcmode="lin" valueType="num">
                                      <p:cBhvr additive="base">
                                        <p:cTn id="97" dur="500" fill="hold"/>
                                        <p:tgtEl>
                                          <p:spTgt spid="10"/>
                                        </p:tgtEl>
                                        <p:attrNameLst>
                                          <p:attrName>ppt_x</p:attrName>
                                        </p:attrNameLst>
                                      </p:cBhvr>
                                      <p:tavLst>
                                        <p:tav tm="0">
                                          <p:val>
                                            <p:strVal val="#ppt_x"/>
                                          </p:val>
                                        </p:tav>
                                        <p:tav tm="100000">
                                          <p:val>
                                            <p:strVal val="#ppt_x"/>
                                          </p:val>
                                        </p:tav>
                                      </p:tavLst>
                                    </p:anim>
                                    <p:anim calcmode="lin" valueType="num">
                                      <p:cBhvr additive="base">
                                        <p:cTn id="9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endCondLst>
                                    <p:cond evt="onNext" delay="0">
                                      <p:tgtEl>
                                        <p:sldTgt/>
                                      </p:tgtEl>
                                    </p:cond>
                                  </p:endCondLst>
                                  <p:childTnLst>
                                    <p:set>
                                      <p:cBhvr override="childStyle">
                                        <p:cTn id="102" dur="indefinite"/>
                                        <p:tgtEl>
                                          <p:spTgt spid="3">
                                            <p:txEl>
                                              <p:pRg st="6" end="6"/>
                                            </p:txEl>
                                          </p:spTgt>
                                        </p:tgtEl>
                                        <p:attrNameLst>
                                          <p:attrName>style.fontStyle</p:attrName>
                                        </p:attrNameLst>
                                      </p:cBhvr>
                                      <p:to>
                                        <p:strVal val="normal"/>
                                      </p:to>
                                    </p:set>
                                    <p:set>
                                      <p:cBhvr override="childStyle">
                                        <p:cTn id="103" dur="indefinite"/>
                                        <p:tgtEl>
                                          <p:spTgt spid="3">
                                            <p:txEl>
                                              <p:pRg st="6" end="6"/>
                                            </p:txEl>
                                          </p:spTgt>
                                        </p:tgtEl>
                                        <p:attrNameLst>
                                          <p:attrName>style.fontWeight</p:attrName>
                                        </p:attrNameLst>
                                      </p:cBhvr>
                                      <p:to>
                                        <p:strVal val="bold"/>
                                      </p:to>
                                    </p:set>
                                    <p:set>
                                      <p:cBhvr override="childStyle">
                                        <p:cTn id="104" dur="indefinite"/>
                                        <p:tgtEl>
                                          <p:spTgt spid="3">
                                            <p:txEl>
                                              <p:pRg st="6" end="6"/>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5" presetClass="emph" presetSubtype="1" nodeType="clickEffect">
                                  <p:stCondLst>
                                    <p:cond delay="0"/>
                                  </p:stCondLst>
                                  <p:endCondLst>
                                    <p:cond evt="onNext" delay="0">
                                      <p:tgtEl>
                                        <p:sldTgt/>
                                      </p:tgtEl>
                                    </p:cond>
                                  </p:endCondLst>
                                  <p:childTnLst>
                                    <p:set>
                                      <p:cBhvr override="childStyle">
                                        <p:cTn id="108" dur="indefinite"/>
                                        <p:tgtEl>
                                          <p:spTgt spid="3">
                                            <p:txEl>
                                              <p:pRg st="7" end="7"/>
                                            </p:txEl>
                                          </p:spTgt>
                                        </p:tgtEl>
                                        <p:attrNameLst>
                                          <p:attrName>style.fontStyle</p:attrName>
                                        </p:attrNameLst>
                                      </p:cBhvr>
                                      <p:to>
                                        <p:strVal val="normal"/>
                                      </p:to>
                                    </p:set>
                                    <p:set>
                                      <p:cBhvr override="childStyle">
                                        <p:cTn id="109" dur="indefinite"/>
                                        <p:tgtEl>
                                          <p:spTgt spid="3">
                                            <p:txEl>
                                              <p:pRg st="7" end="7"/>
                                            </p:txEl>
                                          </p:spTgt>
                                        </p:tgtEl>
                                        <p:attrNameLst>
                                          <p:attrName>style.fontWeight</p:attrName>
                                        </p:attrNameLst>
                                      </p:cBhvr>
                                      <p:to>
                                        <p:strVal val="bold"/>
                                      </p:to>
                                    </p:set>
                                    <p:set>
                                      <p:cBhvr override="childStyle">
                                        <p:cTn id="110" dur="indefinite"/>
                                        <p:tgtEl>
                                          <p:spTgt spid="3">
                                            <p:txEl>
                                              <p:pRg st="7" end="7"/>
                                            </p:txEl>
                                          </p:spTgt>
                                        </p:tgtEl>
                                        <p:attrNameLst>
                                          <p:attrName>style.textDecorationUnderline</p:attrName>
                                        </p:attrNameLst>
                                      </p:cBhvr>
                                      <p:to>
                                        <p:strVal val="false"/>
                                      </p:to>
                                    </p:set>
                                  </p:childTnLst>
                                </p:cTn>
                              </p:par>
                              <p:par>
                                <p:cTn id="111" presetID="2" presetClass="entr" presetSubtype="4" fill="hold" nodeType="withEffect">
                                  <p:stCondLst>
                                    <p:cond delay="0"/>
                                  </p:stCondLst>
                                  <p:childTnLst>
                                    <p:set>
                                      <p:cBhvr>
                                        <p:cTn id="112" dur="1" fill="hold">
                                          <p:stCondLst>
                                            <p:cond delay="0"/>
                                          </p:stCondLst>
                                        </p:cTn>
                                        <p:tgtEl>
                                          <p:spTgt spid="11"/>
                                        </p:tgtEl>
                                        <p:attrNameLst>
                                          <p:attrName>style.visibility</p:attrName>
                                        </p:attrNameLst>
                                      </p:cBhvr>
                                      <p:to>
                                        <p:strVal val="visible"/>
                                      </p:to>
                                    </p:set>
                                    <p:anim calcmode="lin" valueType="num">
                                      <p:cBhvr additive="base">
                                        <p:cTn id="113" dur="500" fill="hold"/>
                                        <p:tgtEl>
                                          <p:spTgt spid="11"/>
                                        </p:tgtEl>
                                        <p:attrNameLst>
                                          <p:attrName>ppt_x</p:attrName>
                                        </p:attrNameLst>
                                      </p:cBhvr>
                                      <p:tavLst>
                                        <p:tav tm="0">
                                          <p:val>
                                            <p:strVal val="#ppt_x"/>
                                          </p:val>
                                        </p:tav>
                                        <p:tav tm="100000">
                                          <p:val>
                                            <p:strVal val="#ppt_x"/>
                                          </p:val>
                                        </p:tav>
                                      </p:tavLst>
                                    </p:anim>
                                    <p:anim calcmode="lin" valueType="num">
                                      <p:cBhvr additive="base">
                                        <p:cTn id="1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5" presetClass="emph" presetSubtype="1" nodeType="clickEffect">
                                  <p:stCondLst>
                                    <p:cond delay="0"/>
                                  </p:stCondLst>
                                  <p:endCondLst>
                                    <p:cond evt="onNext" delay="0">
                                      <p:tgtEl>
                                        <p:sldTgt/>
                                      </p:tgtEl>
                                    </p:cond>
                                  </p:endCondLst>
                                  <p:childTnLst>
                                    <p:set>
                                      <p:cBhvr override="childStyle">
                                        <p:cTn id="118" dur="indefinite"/>
                                        <p:tgtEl>
                                          <p:spTgt spid="3">
                                            <p:txEl>
                                              <p:pRg st="8" end="8"/>
                                            </p:txEl>
                                          </p:spTgt>
                                        </p:tgtEl>
                                        <p:attrNameLst>
                                          <p:attrName>style.fontStyle</p:attrName>
                                        </p:attrNameLst>
                                      </p:cBhvr>
                                      <p:to>
                                        <p:strVal val="normal"/>
                                      </p:to>
                                    </p:set>
                                    <p:set>
                                      <p:cBhvr override="childStyle">
                                        <p:cTn id="119" dur="indefinite"/>
                                        <p:tgtEl>
                                          <p:spTgt spid="3">
                                            <p:txEl>
                                              <p:pRg st="8" end="8"/>
                                            </p:txEl>
                                          </p:spTgt>
                                        </p:tgtEl>
                                        <p:attrNameLst>
                                          <p:attrName>style.fontWeight</p:attrName>
                                        </p:attrNameLst>
                                      </p:cBhvr>
                                      <p:to>
                                        <p:strVal val="bold"/>
                                      </p:to>
                                    </p:set>
                                    <p:set>
                                      <p:cBhvr override="childStyle">
                                        <p:cTn id="120" dur="indefinite"/>
                                        <p:tgtEl>
                                          <p:spTgt spid="3">
                                            <p:txEl>
                                              <p:pRg st="8" end="8"/>
                                            </p:txEl>
                                          </p:spTgt>
                                        </p:tgtEl>
                                        <p:attrNameLst>
                                          <p:attrName>style.textDecorationUnderline</p:attrName>
                                        </p:attrNameLst>
                                      </p:cBhvr>
                                      <p:to>
                                        <p:strVal val="false"/>
                                      </p:to>
                                    </p:set>
                                  </p:childTnLst>
                                </p:cTn>
                              </p:par>
                            </p:childTnLst>
                          </p:cTn>
                        </p:par>
                      </p:childTnLst>
                    </p:cTn>
                  </p:par>
                  <p:par>
                    <p:cTn id="121" fill="hold">
                      <p:stCondLst>
                        <p:cond delay="indefinite"/>
                      </p:stCondLst>
                      <p:childTnLst>
                        <p:par>
                          <p:cTn id="122" fill="hold">
                            <p:stCondLst>
                              <p:cond delay="0"/>
                            </p:stCondLst>
                            <p:childTnLst>
                              <p:par>
                                <p:cTn id="123" presetID="5" presetClass="emph" presetSubtype="1" nodeType="clickEffect">
                                  <p:stCondLst>
                                    <p:cond delay="0"/>
                                  </p:stCondLst>
                                  <p:endCondLst>
                                    <p:cond evt="onNext" delay="0">
                                      <p:tgtEl>
                                        <p:sldTgt/>
                                      </p:tgtEl>
                                    </p:cond>
                                  </p:endCondLst>
                                  <p:childTnLst>
                                    <p:set>
                                      <p:cBhvr override="childStyle">
                                        <p:cTn id="124" dur="indefinite"/>
                                        <p:tgtEl>
                                          <p:spTgt spid="3">
                                            <p:txEl>
                                              <p:pRg st="9" end="9"/>
                                            </p:txEl>
                                          </p:spTgt>
                                        </p:tgtEl>
                                        <p:attrNameLst>
                                          <p:attrName>style.fontStyle</p:attrName>
                                        </p:attrNameLst>
                                      </p:cBhvr>
                                      <p:to>
                                        <p:strVal val="normal"/>
                                      </p:to>
                                    </p:set>
                                    <p:set>
                                      <p:cBhvr override="childStyle">
                                        <p:cTn id="125" dur="indefinite"/>
                                        <p:tgtEl>
                                          <p:spTgt spid="3">
                                            <p:txEl>
                                              <p:pRg st="9" end="9"/>
                                            </p:txEl>
                                          </p:spTgt>
                                        </p:tgtEl>
                                        <p:attrNameLst>
                                          <p:attrName>style.fontWeight</p:attrName>
                                        </p:attrNameLst>
                                      </p:cBhvr>
                                      <p:to>
                                        <p:strVal val="bold"/>
                                      </p:to>
                                    </p:set>
                                    <p:set>
                                      <p:cBhvr override="childStyle">
                                        <p:cTn id="126" dur="indefinite"/>
                                        <p:tgtEl>
                                          <p:spTgt spid="3">
                                            <p:txEl>
                                              <p:pRg st="9" end="9"/>
                                            </p:txEl>
                                          </p:spTgt>
                                        </p:tgtEl>
                                        <p:attrNameLst>
                                          <p:attrName>style.textDecorationUnderline</p:attrName>
                                        </p:attrNameLst>
                                      </p:cBhvr>
                                      <p:to>
                                        <p:strVal val="false"/>
                                      </p:to>
                                    </p:set>
                                  </p:childTnLst>
                                </p:cTn>
                              </p:par>
                              <p:par>
                                <p:cTn id="127" presetID="4" presetClass="exit" presetSubtype="16" fill="hold" grpId="1" nodeType="withEffect">
                                  <p:stCondLst>
                                    <p:cond delay="0"/>
                                  </p:stCondLst>
                                  <p:childTnLst>
                                    <p:animEffect transition="out" filter="box(in)">
                                      <p:cBhvr>
                                        <p:cTn id="128" dur="500"/>
                                        <p:tgtEl>
                                          <p:spTgt spid="9"/>
                                        </p:tgtEl>
                                      </p:cBhvr>
                                    </p:animEffect>
                                    <p:set>
                                      <p:cBhvr>
                                        <p:cTn id="129" dur="1" fill="hold">
                                          <p:stCondLst>
                                            <p:cond delay="499"/>
                                          </p:stCondLst>
                                        </p:cTn>
                                        <p:tgtEl>
                                          <p:spTgt spid="9"/>
                                        </p:tgtEl>
                                        <p:attrNameLst>
                                          <p:attrName>style.visibility</p:attrName>
                                        </p:attrNameLst>
                                      </p:cBhvr>
                                      <p:to>
                                        <p:strVal val="hidden"/>
                                      </p:to>
                                    </p:set>
                                  </p:childTnLst>
                                </p:cTn>
                              </p:par>
                              <p:par>
                                <p:cTn id="130" presetID="4" presetClass="exit" presetSubtype="16" fill="hold" nodeType="withEffect">
                                  <p:stCondLst>
                                    <p:cond delay="0"/>
                                  </p:stCondLst>
                                  <p:childTnLst>
                                    <p:animEffect transition="out" filter="box(in)">
                                      <p:cBhvr>
                                        <p:cTn id="131" dur="500"/>
                                        <p:tgtEl>
                                          <p:spTgt spid="10"/>
                                        </p:tgtEl>
                                      </p:cBhvr>
                                    </p:animEffect>
                                    <p:set>
                                      <p:cBhvr>
                                        <p:cTn id="132" dur="1" fill="hold">
                                          <p:stCondLst>
                                            <p:cond delay="499"/>
                                          </p:stCondLst>
                                        </p:cTn>
                                        <p:tgtEl>
                                          <p:spTgt spid="10"/>
                                        </p:tgtEl>
                                        <p:attrNameLst>
                                          <p:attrName>style.visibility</p:attrName>
                                        </p:attrNameLst>
                                      </p:cBhvr>
                                      <p:to>
                                        <p:strVal val="hidden"/>
                                      </p:to>
                                    </p:set>
                                  </p:childTnLst>
                                </p:cTn>
                              </p:par>
                              <p:par>
                                <p:cTn id="133" presetID="4" presetClass="exit" presetSubtype="16" fill="hold" nodeType="withEffect">
                                  <p:stCondLst>
                                    <p:cond delay="0"/>
                                  </p:stCondLst>
                                  <p:childTnLst>
                                    <p:animEffect transition="out" filter="box(in)">
                                      <p:cBhvr>
                                        <p:cTn id="134" dur="500"/>
                                        <p:tgtEl>
                                          <p:spTgt spid="11"/>
                                        </p:tgtEl>
                                      </p:cBhvr>
                                    </p:animEffect>
                                    <p:set>
                                      <p:cBhvr>
                                        <p:cTn id="135" dur="1" fill="hold">
                                          <p:stCondLst>
                                            <p:cond delay="499"/>
                                          </p:stCondLst>
                                        </p:cTn>
                                        <p:tgtEl>
                                          <p:spTgt spid="11"/>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5" presetClass="emph" presetSubtype="1" nodeType="clickEffect">
                                  <p:stCondLst>
                                    <p:cond delay="0"/>
                                  </p:stCondLst>
                                  <p:endCondLst>
                                    <p:cond evt="onNext" delay="0">
                                      <p:tgtEl>
                                        <p:sldTgt/>
                                      </p:tgtEl>
                                    </p:cond>
                                  </p:endCondLst>
                                  <p:childTnLst>
                                    <p:set>
                                      <p:cBhvr override="childStyle">
                                        <p:cTn id="139" dur="indefinite"/>
                                        <p:tgtEl>
                                          <p:spTgt spid="3">
                                            <p:txEl>
                                              <p:pRg st="17" end="17"/>
                                            </p:txEl>
                                          </p:spTgt>
                                        </p:tgtEl>
                                        <p:attrNameLst>
                                          <p:attrName>style.fontStyle</p:attrName>
                                        </p:attrNameLst>
                                      </p:cBhvr>
                                      <p:to>
                                        <p:strVal val="normal"/>
                                      </p:to>
                                    </p:set>
                                    <p:set>
                                      <p:cBhvr override="childStyle">
                                        <p:cTn id="140" dur="indefinite"/>
                                        <p:tgtEl>
                                          <p:spTgt spid="3">
                                            <p:txEl>
                                              <p:pRg st="17" end="17"/>
                                            </p:txEl>
                                          </p:spTgt>
                                        </p:tgtEl>
                                        <p:attrNameLst>
                                          <p:attrName>style.fontWeight</p:attrName>
                                        </p:attrNameLst>
                                      </p:cBhvr>
                                      <p:to>
                                        <p:strVal val="bold"/>
                                      </p:to>
                                    </p:set>
                                    <p:set>
                                      <p:cBhvr override="childStyle">
                                        <p:cTn id="141" dur="indefinite"/>
                                        <p:tgtEl>
                                          <p:spTgt spid="3">
                                            <p:txEl>
                                              <p:pRg st="17" end="17"/>
                                            </p:txEl>
                                          </p:spTgt>
                                        </p:tgtEl>
                                        <p:attrNameLst>
                                          <p:attrName>style.textDecorationUnderline</p:attrName>
                                        </p:attrNameLst>
                                      </p:cBhvr>
                                      <p:to>
                                        <p:strVal val="false"/>
                                      </p:to>
                                    </p:set>
                                  </p:childTnLst>
                                </p:cTn>
                              </p:par>
                            </p:childTnLst>
                          </p:cTn>
                        </p:par>
                      </p:childTnLst>
                    </p:cTn>
                  </p:par>
                  <p:par>
                    <p:cTn id="142" fill="hold">
                      <p:stCondLst>
                        <p:cond delay="indefinite"/>
                      </p:stCondLst>
                      <p:childTnLst>
                        <p:par>
                          <p:cTn id="143" fill="hold">
                            <p:stCondLst>
                              <p:cond delay="0"/>
                            </p:stCondLst>
                            <p:childTnLst>
                              <p:par>
                                <p:cTn id="144" presetID="5" presetClass="emph" presetSubtype="1" nodeType="clickEffect">
                                  <p:stCondLst>
                                    <p:cond delay="0"/>
                                  </p:stCondLst>
                                  <p:endCondLst>
                                    <p:cond evt="onNext" delay="0">
                                      <p:tgtEl>
                                        <p:sldTgt/>
                                      </p:tgtEl>
                                    </p:cond>
                                  </p:endCondLst>
                                  <p:childTnLst>
                                    <p:set>
                                      <p:cBhvr override="childStyle">
                                        <p:cTn id="145" dur="indefinite"/>
                                        <p:tgtEl>
                                          <p:spTgt spid="3">
                                            <p:txEl>
                                              <p:pRg st="18" end="18"/>
                                            </p:txEl>
                                          </p:spTgt>
                                        </p:tgtEl>
                                        <p:attrNameLst>
                                          <p:attrName>style.fontStyle</p:attrName>
                                        </p:attrNameLst>
                                      </p:cBhvr>
                                      <p:to>
                                        <p:strVal val="normal"/>
                                      </p:to>
                                    </p:set>
                                    <p:set>
                                      <p:cBhvr override="childStyle">
                                        <p:cTn id="146" dur="indefinite"/>
                                        <p:tgtEl>
                                          <p:spTgt spid="3">
                                            <p:txEl>
                                              <p:pRg st="18" end="18"/>
                                            </p:txEl>
                                          </p:spTgt>
                                        </p:tgtEl>
                                        <p:attrNameLst>
                                          <p:attrName>style.fontWeight</p:attrName>
                                        </p:attrNameLst>
                                      </p:cBhvr>
                                      <p:to>
                                        <p:strVal val="bold"/>
                                      </p:to>
                                    </p:set>
                                    <p:set>
                                      <p:cBhvr override="childStyle">
                                        <p:cTn id="147" dur="indefinite"/>
                                        <p:tgtEl>
                                          <p:spTgt spid="3">
                                            <p:txEl>
                                              <p:pRg st="18" end="18"/>
                                            </p:txEl>
                                          </p:spTgt>
                                        </p:tgtEl>
                                        <p:attrNameLst>
                                          <p:attrName>style.textDecorationUnderline</p:attrName>
                                        </p:attrNameLst>
                                      </p:cBhvr>
                                      <p:to>
                                        <p:strVal val="false"/>
                                      </p:to>
                                    </p:set>
                                  </p:childTnLst>
                                </p:cTn>
                              </p:par>
                              <p:par>
                                <p:cTn id="148" presetID="4" presetClass="exit" presetSubtype="16" fill="hold" grpId="1" nodeType="withEffect">
                                  <p:stCondLst>
                                    <p:cond delay="0"/>
                                  </p:stCondLst>
                                  <p:childTnLst>
                                    <p:animEffect transition="out" filter="box(in)">
                                      <p:cBhvr>
                                        <p:cTn id="149" dur="500"/>
                                        <p:tgtEl>
                                          <p:spTgt spid="6"/>
                                        </p:tgtEl>
                                      </p:cBhvr>
                                    </p:animEffect>
                                    <p:set>
                                      <p:cBhvr>
                                        <p:cTn id="150" dur="1" fill="hold">
                                          <p:stCondLst>
                                            <p:cond delay="499"/>
                                          </p:stCondLst>
                                        </p:cTn>
                                        <p:tgtEl>
                                          <p:spTgt spid="6"/>
                                        </p:tgtEl>
                                        <p:attrNameLst>
                                          <p:attrName>style.visibility</p:attrName>
                                        </p:attrNameLst>
                                      </p:cBhvr>
                                      <p:to>
                                        <p:strVal val="hidden"/>
                                      </p:to>
                                    </p:set>
                                  </p:childTnLst>
                                </p:cTn>
                              </p:par>
                              <p:par>
                                <p:cTn id="151" presetID="4" presetClass="exit" presetSubtype="16" fill="hold" nodeType="withEffect">
                                  <p:stCondLst>
                                    <p:cond delay="0"/>
                                  </p:stCondLst>
                                  <p:childTnLst>
                                    <p:animEffect transition="out" filter="box(in)">
                                      <p:cBhvr>
                                        <p:cTn id="152" dur="500"/>
                                        <p:tgtEl>
                                          <p:spTgt spid="7"/>
                                        </p:tgtEl>
                                      </p:cBhvr>
                                    </p:animEffect>
                                    <p:set>
                                      <p:cBhvr>
                                        <p:cTn id="153" dur="1" fill="hold">
                                          <p:stCondLst>
                                            <p:cond delay="499"/>
                                          </p:stCondLst>
                                        </p:cTn>
                                        <p:tgtEl>
                                          <p:spTgt spid="7"/>
                                        </p:tgtEl>
                                        <p:attrNameLst>
                                          <p:attrName>style.visibility</p:attrName>
                                        </p:attrNameLst>
                                      </p:cBhvr>
                                      <p:to>
                                        <p:strVal val="hidden"/>
                                      </p:to>
                                    </p:set>
                                  </p:childTnLst>
                                </p:cTn>
                              </p:par>
                              <p:par>
                                <p:cTn id="154" presetID="4" presetClass="exit" presetSubtype="16" fill="hold" nodeType="withEffect">
                                  <p:stCondLst>
                                    <p:cond delay="0"/>
                                  </p:stCondLst>
                                  <p:childTnLst>
                                    <p:animEffect transition="out" filter="box(in)">
                                      <p:cBhvr>
                                        <p:cTn id="155" dur="500"/>
                                        <p:tgtEl>
                                          <p:spTgt spid="8"/>
                                        </p:tgtEl>
                                      </p:cBhvr>
                                    </p:animEffect>
                                    <p:set>
                                      <p:cBhvr>
                                        <p:cTn id="156" dur="1" fill="hold">
                                          <p:stCondLst>
                                            <p:cond delay="499"/>
                                          </p:stCondLst>
                                        </p:cTn>
                                        <p:tgtEl>
                                          <p:spTgt spid="8"/>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4" presetClass="entr" presetSubtype="16" fill="hold" nodeType="clickEffect">
                                  <p:stCondLst>
                                    <p:cond delay="0"/>
                                  </p:stCondLst>
                                  <p:childTnLst>
                                    <p:set>
                                      <p:cBhvr>
                                        <p:cTn id="160" dur="1" fill="hold">
                                          <p:stCondLst>
                                            <p:cond delay="0"/>
                                          </p:stCondLst>
                                        </p:cTn>
                                        <p:tgtEl>
                                          <p:spTgt spid="79874"/>
                                        </p:tgtEl>
                                        <p:attrNameLst>
                                          <p:attrName>style.visibility</p:attrName>
                                        </p:attrNameLst>
                                      </p:cBhvr>
                                      <p:to>
                                        <p:strVal val="visible"/>
                                      </p:to>
                                    </p:set>
                                    <p:animEffect transition="in" filter="box(in)">
                                      <p:cBhvr>
                                        <p:cTn id="161"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r"/>
            <a:r>
              <a:rPr lang="he-IL" smtClean="0"/>
              <a:t>מערכים כפרמטר לפונקציה - דוגמא</a:t>
            </a:r>
            <a:endParaRPr lang="en-US" smtClean="0"/>
          </a:p>
        </p:txBody>
      </p:sp>
      <p:sp>
        <p:nvSpPr>
          <p:cNvPr id="41987" name="Rectangle 3"/>
          <p:cNvSpPr>
            <a:spLocks noGrp="1" noChangeArrowheads="1"/>
          </p:cNvSpPr>
          <p:nvPr>
            <p:ph type="body" idx="1"/>
          </p:nvPr>
        </p:nvSpPr>
        <p:spPr>
          <a:xfrm>
            <a:off x="228600" y="1600200"/>
            <a:ext cx="8229600" cy="4530725"/>
          </a:xfrm>
        </p:spPr>
        <p:txBody>
          <a:bodyPr/>
          <a:lstStyle/>
          <a:p>
            <a:pPr algn="l" rtl="0">
              <a:lnSpc>
                <a:spcPct val="80000"/>
              </a:lnSpc>
              <a:buFont typeface="Wingdings" pitchFamily="2" charset="2"/>
              <a:buNone/>
            </a:pPr>
            <a:r>
              <a:rPr lang="en-US" sz="1800" noProof="1" smtClean="0"/>
              <a:t>void incArray(int arr[], int size)</a:t>
            </a:r>
          </a:p>
          <a:p>
            <a:pPr algn="l" rtl="0">
              <a:lnSpc>
                <a:spcPct val="80000"/>
              </a:lnSpc>
              <a:buFont typeface="Wingdings" pitchFamily="2" charset="2"/>
              <a:buNone/>
            </a:pPr>
            <a:r>
              <a:rPr lang="en-US" sz="1800" noProof="1" smtClean="0"/>
              <a:t>{</a:t>
            </a:r>
          </a:p>
          <a:p>
            <a:pPr algn="l" rtl="0">
              <a:lnSpc>
                <a:spcPct val="80000"/>
              </a:lnSpc>
              <a:buFont typeface="Wingdings" pitchFamily="2" charset="2"/>
              <a:buNone/>
            </a:pPr>
            <a:r>
              <a:rPr lang="en-US" sz="1800" noProof="1" smtClean="0"/>
              <a:t>	int i;</a:t>
            </a:r>
          </a:p>
          <a:p>
            <a:pPr algn="l" rtl="0">
              <a:lnSpc>
                <a:spcPct val="80000"/>
              </a:lnSpc>
              <a:buFont typeface="Wingdings" pitchFamily="2" charset="2"/>
              <a:buNone/>
            </a:pPr>
            <a:r>
              <a:rPr lang="en-US" sz="1800" noProof="1" smtClean="0"/>
              <a:t>	for (i=0 ; i &lt; size ; i++)</a:t>
            </a:r>
          </a:p>
          <a:p>
            <a:pPr algn="l" rtl="0">
              <a:lnSpc>
                <a:spcPct val="80000"/>
              </a:lnSpc>
              <a:buFont typeface="Wingdings" pitchFamily="2" charset="2"/>
              <a:buNone/>
            </a:pPr>
            <a:r>
              <a:rPr lang="en-US" sz="1800" noProof="1" smtClean="0"/>
              <a:t>		arr[i]++;</a:t>
            </a:r>
          </a:p>
          <a:p>
            <a:pPr algn="l" rtl="0">
              <a:lnSpc>
                <a:spcPct val="80000"/>
              </a:lnSpc>
              <a:buFont typeface="Wingdings" pitchFamily="2" charset="2"/>
              <a:buNone/>
            </a:pPr>
            <a:r>
              <a:rPr lang="en-US" sz="1800" noProof="1" smtClean="0"/>
              <a:t>}</a:t>
            </a:r>
          </a:p>
          <a:p>
            <a:pPr algn="l" rtl="0">
              <a:lnSpc>
                <a:spcPct val="80000"/>
              </a:lnSpc>
              <a:buFont typeface="Wingdings" pitchFamily="2" charset="2"/>
              <a:buNone/>
            </a:pPr>
            <a:endParaRPr lang="en-US" sz="1800" noProof="1" smtClean="0"/>
          </a:p>
          <a:p>
            <a:pPr algn="l" rtl="0">
              <a:lnSpc>
                <a:spcPct val="80000"/>
              </a:lnSpc>
              <a:buFont typeface="Wingdings" pitchFamily="2" charset="2"/>
              <a:buNone/>
            </a:pPr>
            <a:r>
              <a:rPr lang="en-US" sz="1800" noProof="1" smtClean="0"/>
              <a:t>void printArray(int arr[], int size)</a:t>
            </a:r>
          </a:p>
          <a:p>
            <a:pPr algn="l" rtl="0">
              <a:lnSpc>
                <a:spcPct val="80000"/>
              </a:lnSpc>
              <a:buFont typeface="Wingdings" pitchFamily="2" charset="2"/>
              <a:buNone/>
            </a:pPr>
            <a:r>
              <a:rPr lang="en-US" sz="1800" noProof="1" smtClean="0"/>
              <a:t>{</a:t>
            </a:r>
          </a:p>
          <a:p>
            <a:pPr algn="l" rtl="0">
              <a:lnSpc>
                <a:spcPct val="80000"/>
              </a:lnSpc>
              <a:buFont typeface="Wingdings" pitchFamily="2" charset="2"/>
              <a:buNone/>
            </a:pPr>
            <a:r>
              <a:rPr lang="en-US" sz="1800" noProof="1" smtClean="0"/>
              <a:t>	int i;</a:t>
            </a:r>
          </a:p>
          <a:p>
            <a:pPr algn="l" rtl="0">
              <a:lnSpc>
                <a:spcPct val="80000"/>
              </a:lnSpc>
              <a:buFont typeface="Wingdings" pitchFamily="2" charset="2"/>
              <a:buNone/>
            </a:pPr>
            <a:r>
              <a:rPr lang="en-US" sz="1800" noProof="1" smtClean="0"/>
              <a:t>	for (i=0 ; i &lt; size ; i++)</a:t>
            </a:r>
          </a:p>
          <a:p>
            <a:pPr algn="l" rtl="0">
              <a:lnSpc>
                <a:spcPct val="80000"/>
              </a:lnSpc>
              <a:buFont typeface="Wingdings" pitchFamily="2" charset="2"/>
              <a:buNone/>
            </a:pPr>
            <a:r>
              <a:rPr lang="en-US" sz="1800" noProof="1" smtClean="0"/>
              <a:t>		printf("%d ", arr[i]);</a:t>
            </a:r>
          </a:p>
          <a:p>
            <a:pPr algn="l" rtl="0">
              <a:lnSpc>
                <a:spcPct val="80000"/>
              </a:lnSpc>
              <a:buFont typeface="Wingdings" pitchFamily="2" charset="2"/>
              <a:buNone/>
            </a:pPr>
            <a:r>
              <a:rPr lang="en-US" sz="1800" noProof="1" smtClean="0"/>
              <a:t>	printf("\n");</a:t>
            </a:r>
          </a:p>
          <a:p>
            <a:pPr algn="l" rtl="0">
              <a:lnSpc>
                <a:spcPct val="80000"/>
              </a:lnSpc>
              <a:buFont typeface="Wingdings" pitchFamily="2" charset="2"/>
              <a:buNone/>
            </a:pPr>
            <a:r>
              <a:rPr lang="en-US" sz="1800" noProof="1" smtClean="0"/>
              <a:t>}</a:t>
            </a:r>
          </a:p>
        </p:txBody>
      </p:sp>
      <p:sp>
        <p:nvSpPr>
          <p:cNvPr id="41988" name="Rectangle 4"/>
          <p:cNvSpPr>
            <a:spLocks noChangeArrowheads="1"/>
          </p:cNvSpPr>
          <p:nvPr/>
        </p:nvSpPr>
        <p:spPr bwMode="auto">
          <a:xfrm>
            <a:off x="4343400" y="1600200"/>
            <a:ext cx="8229600" cy="4530725"/>
          </a:xfrm>
          <a:prstGeom prst="rect">
            <a:avLst/>
          </a:prstGeom>
          <a:noFill/>
          <a:ln w="9525">
            <a:noFill/>
            <a:miter lim="800000"/>
            <a:headEnd/>
            <a:tailEnd/>
          </a:ln>
        </p:spPr>
        <p:txBody>
          <a:bodyPr/>
          <a:lstStyle/>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void main()</a:t>
            </a: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a:t>
            </a: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int arr[] = {4,3,8};</a:t>
            </a: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int size = sizeof(arr)/sizeof(arr[0]);</a:t>
            </a:r>
          </a:p>
          <a:p>
            <a:pPr marL="342900" indent="-342900" algn="l" eaLnBrk="0" hangingPunct="0">
              <a:lnSpc>
                <a:spcPct val="80000"/>
              </a:lnSpc>
              <a:spcBef>
                <a:spcPct val="20000"/>
              </a:spcBef>
              <a:buClr>
                <a:schemeClr val="bg2"/>
              </a:buClr>
              <a:buSzPct val="75000"/>
              <a:buFont typeface="Wingdings" pitchFamily="2" charset="2"/>
              <a:buNone/>
            </a:pPr>
            <a:endParaRPr lang="en-US"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printf("Orig array: ");</a:t>
            </a: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printArray(arr, size);</a:t>
            </a:r>
            <a:endParaRPr lang="he-IL"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endParaRPr lang="he-IL"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incArray(arr, size);</a:t>
            </a:r>
            <a:endParaRPr lang="he-IL"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endParaRPr lang="he-IL"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printf("Array after increment: ");</a:t>
            </a: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	printArray(arr, size);</a:t>
            </a:r>
          </a:p>
          <a:p>
            <a:pPr marL="342900" indent="-342900" algn="l" eaLnBrk="0" hangingPunct="0">
              <a:lnSpc>
                <a:spcPct val="80000"/>
              </a:lnSpc>
              <a:spcBef>
                <a:spcPct val="20000"/>
              </a:spcBef>
              <a:buClr>
                <a:schemeClr val="bg2"/>
              </a:buClr>
              <a:buSzPct val="75000"/>
              <a:buFont typeface="Wingdings" pitchFamily="2" charset="2"/>
              <a:buNone/>
            </a:pPr>
            <a:r>
              <a:rPr lang="en-US" noProof="1">
                <a:latin typeface="Verdana" pitchFamily="34" charset="0"/>
              </a:rPr>
              <a:t>}</a:t>
            </a:r>
          </a:p>
          <a:p>
            <a:pPr marL="342900" indent="-342900" algn="l" eaLnBrk="0" hangingPunct="0">
              <a:lnSpc>
                <a:spcPct val="80000"/>
              </a:lnSpc>
              <a:spcBef>
                <a:spcPct val="20000"/>
              </a:spcBef>
              <a:buClr>
                <a:schemeClr val="bg2"/>
              </a:buClr>
              <a:buSzPct val="75000"/>
              <a:buFont typeface="Wingdings" pitchFamily="2" charset="2"/>
              <a:buNone/>
            </a:pPr>
            <a:endParaRPr lang="en-US"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endParaRPr lang="en-US" noProof="1">
              <a:latin typeface="Verdana" pitchFamily="34" charset="0"/>
            </a:endParaRPr>
          </a:p>
          <a:p>
            <a:pPr marL="342900" indent="-342900" algn="l" eaLnBrk="0" hangingPunct="0">
              <a:lnSpc>
                <a:spcPct val="80000"/>
              </a:lnSpc>
              <a:spcBef>
                <a:spcPct val="20000"/>
              </a:spcBef>
              <a:buClr>
                <a:schemeClr val="bg2"/>
              </a:buClr>
              <a:buSzPct val="75000"/>
              <a:buFont typeface="Wingdings" pitchFamily="2" charset="2"/>
              <a:buNone/>
            </a:pPr>
            <a:endParaRPr lang="en-US" dirty="0">
              <a:latin typeface="Verdana" pitchFamily="34" charset="0"/>
            </a:endParaRPr>
          </a:p>
        </p:txBody>
      </p:sp>
      <p:pic>
        <p:nvPicPr>
          <p:cNvPr id="41989" name="Picture 5"/>
          <p:cNvPicPr>
            <a:picLocks noChangeAspect="1" noChangeArrowheads="1"/>
          </p:cNvPicPr>
          <p:nvPr/>
        </p:nvPicPr>
        <p:blipFill>
          <a:blip r:embed="rId2" cstate="print"/>
          <a:srcRect/>
          <a:stretch>
            <a:fillRect/>
          </a:stretch>
        </p:blipFill>
        <p:spPr bwMode="auto">
          <a:xfrm>
            <a:off x="2057400" y="5562600"/>
            <a:ext cx="4800600" cy="1131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ox(in)">
                                      <p:cBhvr>
                                        <p:cTn id="7" dur="500"/>
                                        <p:tgtEl>
                                          <p:spTgt spid="4198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987">
                                            <p:txEl>
                                              <p:pRg st="1" end="1"/>
                                            </p:txEl>
                                          </p:spTgt>
                                        </p:tgtEl>
                                        <p:attrNameLst>
                                          <p:attrName>style.visibility</p:attrName>
                                        </p:attrNameLst>
                                      </p:cBhvr>
                                      <p:to>
                                        <p:strVal val="visible"/>
                                      </p:to>
                                    </p:set>
                                    <p:animEffect transition="in" filter="box(in)">
                                      <p:cBhvr>
                                        <p:cTn id="10" dur="500"/>
                                        <p:tgtEl>
                                          <p:spTgt spid="4198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animEffect transition="in" filter="box(in)">
                                      <p:cBhvr>
                                        <p:cTn id="13" dur="500"/>
                                        <p:tgtEl>
                                          <p:spTgt spid="4198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1987">
                                            <p:txEl>
                                              <p:pRg st="2" end="2"/>
                                            </p:txEl>
                                          </p:spTgt>
                                        </p:tgtEl>
                                        <p:attrNameLst>
                                          <p:attrName>style.visibility</p:attrName>
                                        </p:attrNameLst>
                                      </p:cBhvr>
                                      <p:to>
                                        <p:strVal val="visible"/>
                                      </p:to>
                                    </p:set>
                                    <p:animEffect transition="in" filter="box(in)">
                                      <p:cBhvr>
                                        <p:cTn id="18" dur="500"/>
                                        <p:tgtEl>
                                          <p:spTgt spid="41987">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Effect transition="in" filter="box(in)">
                                      <p:cBhvr>
                                        <p:cTn id="21" dur="500"/>
                                        <p:tgtEl>
                                          <p:spTgt spid="41987">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1987">
                                            <p:txEl>
                                              <p:pRg st="4" end="4"/>
                                            </p:txEl>
                                          </p:spTgt>
                                        </p:tgtEl>
                                        <p:attrNameLst>
                                          <p:attrName>style.visibility</p:attrName>
                                        </p:attrNameLst>
                                      </p:cBhvr>
                                      <p:to>
                                        <p:strVal val="visible"/>
                                      </p:to>
                                    </p:set>
                                    <p:animEffect transition="in" filter="box(in)">
                                      <p:cBhvr>
                                        <p:cTn id="24" dur="500"/>
                                        <p:tgtEl>
                                          <p:spTgt spid="4198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1987">
                                            <p:txEl>
                                              <p:pRg st="7" end="7"/>
                                            </p:txEl>
                                          </p:spTgt>
                                        </p:tgtEl>
                                        <p:attrNameLst>
                                          <p:attrName>style.visibility</p:attrName>
                                        </p:attrNameLst>
                                      </p:cBhvr>
                                      <p:to>
                                        <p:strVal val="visible"/>
                                      </p:to>
                                    </p:set>
                                    <p:animEffect transition="in" filter="box(in)">
                                      <p:cBhvr>
                                        <p:cTn id="29" dur="500"/>
                                        <p:tgtEl>
                                          <p:spTgt spid="41987">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1987">
                                            <p:txEl>
                                              <p:pRg st="8" end="8"/>
                                            </p:txEl>
                                          </p:spTgt>
                                        </p:tgtEl>
                                        <p:attrNameLst>
                                          <p:attrName>style.visibility</p:attrName>
                                        </p:attrNameLst>
                                      </p:cBhvr>
                                      <p:to>
                                        <p:strVal val="visible"/>
                                      </p:to>
                                    </p:set>
                                    <p:animEffect transition="in" filter="box(in)">
                                      <p:cBhvr>
                                        <p:cTn id="32" dur="500"/>
                                        <p:tgtEl>
                                          <p:spTgt spid="41987">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1987">
                                            <p:txEl>
                                              <p:pRg st="13" end="13"/>
                                            </p:txEl>
                                          </p:spTgt>
                                        </p:tgtEl>
                                        <p:attrNameLst>
                                          <p:attrName>style.visibility</p:attrName>
                                        </p:attrNameLst>
                                      </p:cBhvr>
                                      <p:to>
                                        <p:strVal val="visible"/>
                                      </p:to>
                                    </p:set>
                                    <p:animEffect transition="in" filter="box(in)">
                                      <p:cBhvr>
                                        <p:cTn id="35" dur="500"/>
                                        <p:tgtEl>
                                          <p:spTgt spid="41987">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1987">
                                            <p:txEl>
                                              <p:pRg st="10" end="10"/>
                                            </p:txEl>
                                          </p:spTgt>
                                        </p:tgtEl>
                                        <p:attrNameLst>
                                          <p:attrName>style.visibility</p:attrName>
                                        </p:attrNameLst>
                                      </p:cBhvr>
                                      <p:to>
                                        <p:strVal val="visible"/>
                                      </p:to>
                                    </p:set>
                                    <p:animEffect transition="in" filter="box(in)">
                                      <p:cBhvr>
                                        <p:cTn id="40" dur="500"/>
                                        <p:tgtEl>
                                          <p:spTgt spid="41987">
                                            <p:txEl>
                                              <p:pRg st="10" end="10"/>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Effect transition="in" filter="box(in)">
                                      <p:cBhvr>
                                        <p:cTn id="43" dur="500"/>
                                        <p:tgtEl>
                                          <p:spTgt spid="41987">
                                            <p:txEl>
                                              <p:pRg st="9" end="9"/>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1987">
                                            <p:txEl>
                                              <p:pRg st="11" end="11"/>
                                            </p:txEl>
                                          </p:spTgt>
                                        </p:tgtEl>
                                        <p:attrNameLst>
                                          <p:attrName>style.visibility</p:attrName>
                                        </p:attrNameLst>
                                      </p:cBhvr>
                                      <p:to>
                                        <p:strVal val="visible"/>
                                      </p:to>
                                    </p:set>
                                    <p:animEffect transition="in" filter="box(in)">
                                      <p:cBhvr>
                                        <p:cTn id="46" dur="500"/>
                                        <p:tgtEl>
                                          <p:spTgt spid="41987">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41987">
                                            <p:txEl>
                                              <p:pRg st="12" end="12"/>
                                            </p:txEl>
                                          </p:spTgt>
                                        </p:tgtEl>
                                        <p:attrNameLst>
                                          <p:attrName>style.visibility</p:attrName>
                                        </p:attrNameLst>
                                      </p:cBhvr>
                                      <p:to>
                                        <p:strVal val="visible"/>
                                      </p:to>
                                    </p:set>
                                    <p:animEffect transition="in" filter="box(in)">
                                      <p:cBhvr>
                                        <p:cTn id="49" dur="500"/>
                                        <p:tgtEl>
                                          <p:spTgt spid="41987">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1988">
                                            <p:txEl>
                                              <p:pRg st="0" end="0"/>
                                            </p:txEl>
                                          </p:spTgt>
                                        </p:tgtEl>
                                        <p:attrNameLst>
                                          <p:attrName>style.visibility</p:attrName>
                                        </p:attrNameLst>
                                      </p:cBhvr>
                                      <p:to>
                                        <p:strVal val="visible"/>
                                      </p:to>
                                    </p:set>
                                    <p:animEffect transition="in" filter="box(in)">
                                      <p:cBhvr>
                                        <p:cTn id="54" dur="500"/>
                                        <p:tgtEl>
                                          <p:spTgt spid="41988">
                                            <p:txEl>
                                              <p:pRg st="0" end="0"/>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41988">
                                            <p:txEl>
                                              <p:pRg st="1" end="1"/>
                                            </p:txEl>
                                          </p:spTgt>
                                        </p:tgtEl>
                                        <p:attrNameLst>
                                          <p:attrName>style.visibility</p:attrName>
                                        </p:attrNameLst>
                                      </p:cBhvr>
                                      <p:to>
                                        <p:strVal val="visible"/>
                                      </p:to>
                                    </p:set>
                                    <p:animEffect transition="in" filter="box(in)">
                                      <p:cBhvr>
                                        <p:cTn id="57" dur="500"/>
                                        <p:tgtEl>
                                          <p:spTgt spid="41988">
                                            <p:txEl>
                                              <p:pRg st="1" end="1"/>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41988">
                                            <p:txEl>
                                              <p:pRg st="12" end="12"/>
                                            </p:txEl>
                                          </p:spTgt>
                                        </p:tgtEl>
                                        <p:attrNameLst>
                                          <p:attrName>style.visibility</p:attrName>
                                        </p:attrNameLst>
                                      </p:cBhvr>
                                      <p:to>
                                        <p:strVal val="visible"/>
                                      </p:to>
                                    </p:set>
                                    <p:animEffect transition="in" filter="box(in)">
                                      <p:cBhvr>
                                        <p:cTn id="60" dur="500"/>
                                        <p:tgtEl>
                                          <p:spTgt spid="4198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41988">
                                            <p:txEl>
                                              <p:pRg st="2" end="2"/>
                                            </p:txEl>
                                          </p:spTgt>
                                        </p:tgtEl>
                                        <p:attrNameLst>
                                          <p:attrName>style.visibility</p:attrName>
                                        </p:attrNameLst>
                                      </p:cBhvr>
                                      <p:to>
                                        <p:strVal val="visible"/>
                                      </p:to>
                                    </p:set>
                                    <p:animEffect transition="in" filter="box(in)">
                                      <p:cBhvr>
                                        <p:cTn id="65" dur="500"/>
                                        <p:tgtEl>
                                          <p:spTgt spid="41988">
                                            <p:txEl>
                                              <p:pRg st="2" end="2"/>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41988">
                                            <p:txEl>
                                              <p:pRg st="3" end="3"/>
                                            </p:txEl>
                                          </p:spTgt>
                                        </p:tgtEl>
                                        <p:attrNameLst>
                                          <p:attrName>style.visibility</p:attrName>
                                        </p:attrNameLst>
                                      </p:cBhvr>
                                      <p:to>
                                        <p:strVal val="visible"/>
                                      </p:to>
                                    </p:set>
                                    <p:animEffect transition="in" filter="box(in)">
                                      <p:cBhvr>
                                        <p:cTn id="68" dur="500"/>
                                        <p:tgtEl>
                                          <p:spTgt spid="41988">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1988">
                                            <p:txEl>
                                              <p:pRg st="5" end="5"/>
                                            </p:txEl>
                                          </p:spTgt>
                                        </p:tgtEl>
                                        <p:attrNameLst>
                                          <p:attrName>style.visibility</p:attrName>
                                        </p:attrNameLst>
                                      </p:cBhvr>
                                      <p:to>
                                        <p:strVal val="visible"/>
                                      </p:to>
                                    </p:set>
                                    <p:animEffect transition="in" filter="box(in)">
                                      <p:cBhvr>
                                        <p:cTn id="73" dur="500"/>
                                        <p:tgtEl>
                                          <p:spTgt spid="41988">
                                            <p:txEl>
                                              <p:pRg st="5" end="5"/>
                                            </p:txEl>
                                          </p:spTgt>
                                        </p:tgtEl>
                                      </p:cBhvr>
                                    </p:animEffect>
                                  </p:childTnLst>
                                </p:cTn>
                              </p:par>
                              <p:par>
                                <p:cTn id="74" presetID="4" presetClass="entr" presetSubtype="16" fill="hold" nodeType="withEffect">
                                  <p:stCondLst>
                                    <p:cond delay="0"/>
                                  </p:stCondLst>
                                  <p:childTnLst>
                                    <p:set>
                                      <p:cBhvr>
                                        <p:cTn id="75" dur="1" fill="hold">
                                          <p:stCondLst>
                                            <p:cond delay="0"/>
                                          </p:stCondLst>
                                        </p:cTn>
                                        <p:tgtEl>
                                          <p:spTgt spid="41988">
                                            <p:txEl>
                                              <p:pRg st="6" end="6"/>
                                            </p:txEl>
                                          </p:spTgt>
                                        </p:tgtEl>
                                        <p:attrNameLst>
                                          <p:attrName>style.visibility</p:attrName>
                                        </p:attrNameLst>
                                      </p:cBhvr>
                                      <p:to>
                                        <p:strVal val="visible"/>
                                      </p:to>
                                    </p:set>
                                    <p:animEffect transition="in" filter="box(in)">
                                      <p:cBhvr>
                                        <p:cTn id="76" dur="500"/>
                                        <p:tgtEl>
                                          <p:spTgt spid="41988">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41988">
                                            <p:txEl>
                                              <p:pRg st="8" end="8"/>
                                            </p:txEl>
                                          </p:spTgt>
                                        </p:tgtEl>
                                        <p:attrNameLst>
                                          <p:attrName>style.visibility</p:attrName>
                                        </p:attrNameLst>
                                      </p:cBhvr>
                                      <p:to>
                                        <p:strVal val="visible"/>
                                      </p:to>
                                    </p:set>
                                    <p:animEffect transition="in" filter="box(in)">
                                      <p:cBhvr>
                                        <p:cTn id="81" dur="500"/>
                                        <p:tgtEl>
                                          <p:spTgt spid="41988">
                                            <p:txEl>
                                              <p:pRg st="8" end="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41988">
                                            <p:txEl>
                                              <p:pRg st="10" end="10"/>
                                            </p:txEl>
                                          </p:spTgt>
                                        </p:tgtEl>
                                        <p:attrNameLst>
                                          <p:attrName>style.visibility</p:attrName>
                                        </p:attrNameLst>
                                      </p:cBhvr>
                                      <p:to>
                                        <p:strVal val="visible"/>
                                      </p:to>
                                    </p:set>
                                    <p:animEffect transition="in" filter="box(in)">
                                      <p:cBhvr>
                                        <p:cTn id="86" dur="500"/>
                                        <p:tgtEl>
                                          <p:spTgt spid="41988">
                                            <p:txEl>
                                              <p:pRg st="10" end="10"/>
                                            </p:txEl>
                                          </p:spTgt>
                                        </p:tgtEl>
                                      </p:cBhvr>
                                    </p:animEffect>
                                  </p:childTnLst>
                                </p:cTn>
                              </p:par>
                              <p:par>
                                <p:cTn id="87" presetID="4" presetClass="entr" presetSubtype="16" fill="hold" nodeType="withEffect">
                                  <p:stCondLst>
                                    <p:cond delay="0"/>
                                  </p:stCondLst>
                                  <p:childTnLst>
                                    <p:set>
                                      <p:cBhvr>
                                        <p:cTn id="88" dur="1" fill="hold">
                                          <p:stCondLst>
                                            <p:cond delay="0"/>
                                          </p:stCondLst>
                                        </p:cTn>
                                        <p:tgtEl>
                                          <p:spTgt spid="41988">
                                            <p:txEl>
                                              <p:pRg st="11" end="11"/>
                                            </p:txEl>
                                          </p:spTgt>
                                        </p:tgtEl>
                                        <p:attrNameLst>
                                          <p:attrName>style.visibility</p:attrName>
                                        </p:attrNameLst>
                                      </p:cBhvr>
                                      <p:to>
                                        <p:strVal val="visible"/>
                                      </p:to>
                                    </p:set>
                                    <p:animEffect transition="in" filter="box(in)">
                                      <p:cBhvr>
                                        <p:cTn id="89" dur="500"/>
                                        <p:tgtEl>
                                          <p:spTgt spid="41988">
                                            <p:txEl>
                                              <p:pRg st="11" end="1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41989"/>
                                        </p:tgtEl>
                                        <p:attrNameLst>
                                          <p:attrName>style.visibility</p:attrName>
                                        </p:attrNameLst>
                                      </p:cBhvr>
                                      <p:to>
                                        <p:strVal val="visible"/>
                                      </p:to>
                                    </p:set>
                                    <p:animEffect transition="in" filter="box(in)">
                                      <p:cBhvr>
                                        <p:cTn id="94"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r"/>
            <a:r>
              <a:rPr lang="he-IL" smtClean="0"/>
              <a:t>מערכים כפרמטר לפונקציה</a:t>
            </a:r>
            <a:endParaRPr lang="en-US" smtClean="0"/>
          </a:p>
        </p:txBody>
      </p:sp>
      <p:sp>
        <p:nvSpPr>
          <p:cNvPr id="43011" name="Rectangle 3"/>
          <p:cNvSpPr>
            <a:spLocks noGrp="1" noChangeArrowheads="1"/>
          </p:cNvSpPr>
          <p:nvPr>
            <p:ph type="body" idx="1"/>
          </p:nvPr>
        </p:nvSpPr>
        <p:spPr>
          <a:xfrm>
            <a:off x="228600" y="1412777"/>
            <a:ext cx="8458200" cy="4988024"/>
          </a:xfrm>
        </p:spPr>
        <p:txBody>
          <a:bodyPr/>
          <a:lstStyle/>
          <a:p>
            <a:r>
              <a:rPr lang="he-IL" dirty="0" smtClean="0"/>
              <a:t>ראינו כי מערך מתנהג באופן שונה מאשר משתנה מטיפוס בסיסי כאשר מעבירים אותו לפונקציה</a:t>
            </a:r>
          </a:p>
          <a:p>
            <a:endParaRPr lang="en-US" dirty="0" smtClean="0"/>
          </a:p>
          <a:p>
            <a:r>
              <a:rPr lang="he-IL" dirty="0" smtClean="0"/>
              <a:t>כאשר מעבירים מערך לפונקציה, לא מועבר עותק של המערך </a:t>
            </a:r>
            <a:r>
              <a:rPr lang="en-US" dirty="0" smtClean="0"/>
              <a:t>(by value)</a:t>
            </a:r>
            <a:r>
              <a:rPr lang="he-IL" dirty="0" smtClean="0"/>
              <a:t>, אלא מועברת רק כתובת ההתחלה של המערך</a:t>
            </a:r>
          </a:p>
          <a:p>
            <a:endParaRPr lang="he-IL" dirty="0" smtClean="0"/>
          </a:p>
          <a:p>
            <a:r>
              <a:rPr lang="he-IL" dirty="0" smtClean="0"/>
              <a:t>לכן כאשר מעבירים מערך לפונקציה ומשנים אותו, השינוי משפיע על המערך המקורי</a:t>
            </a:r>
            <a:r>
              <a:rPr lang="en-US" dirty="0" smtClean="0"/>
              <a:t> </a:t>
            </a:r>
            <a:r>
              <a:rPr lang="he-IL" dirty="0" smtClean="0"/>
              <a:t>(ולא על ההעתק)</a:t>
            </a:r>
          </a:p>
          <a:p>
            <a:endParaRPr lang="he-IL" dirty="0" smtClean="0"/>
          </a:p>
          <a:p>
            <a:r>
              <a:rPr lang="he-IL" dirty="0" smtClean="0"/>
              <a:t>נסביר לעומק כאשר נלמד את השיעור על מצביעים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in)">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ox(in)">
                                      <p:cBhvr>
                                        <p:cTn id="12" dur="500"/>
                                        <p:tgtEl>
                                          <p:spTgt spid="43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animEffect transition="in" filter="box(in)">
                                      <p:cBhvr>
                                        <p:cTn id="17" dur="500"/>
                                        <p:tgtEl>
                                          <p:spTgt spid="430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3011">
                                            <p:txEl>
                                              <p:pRg st="6" end="6"/>
                                            </p:txEl>
                                          </p:spTgt>
                                        </p:tgtEl>
                                        <p:attrNameLst>
                                          <p:attrName>style.visibility</p:attrName>
                                        </p:attrNameLst>
                                      </p:cBhvr>
                                      <p:to>
                                        <p:strVal val="visible"/>
                                      </p:to>
                                    </p:set>
                                    <p:animEffect transition="in" filter="box(in)">
                                      <p:cBhvr>
                                        <p:cTn id="22"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r"/>
            <a:r>
              <a:rPr lang="he-IL" smtClean="0"/>
              <a:t>העברת מספר האיברים במערך כפרמטר לפונקציה</a:t>
            </a:r>
          </a:p>
        </p:txBody>
      </p:sp>
      <p:sp>
        <p:nvSpPr>
          <p:cNvPr id="44035" name="Content Placeholder 2"/>
          <p:cNvSpPr>
            <a:spLocks noGrp="1"/>
          </p:cNvSpPr>
          <p:nvPr>
            <p:ph idx="1"/>
          </p:nvPr>
        </p:nvSpPr>
        <p:spPr/>
        <p:txBody>
          <a:bodyPr>
            <a:normAutofit/>
          </a:bodyPr>
          <a:lstStyle/>
          <a:p>
            <a:endParaRPr lang="he-IL" sz="2800" dirty="0" smtClean="0"/>
          </a:p>
          <a:p>
            <a:r>
              <a:rPr lang="he-IL" sz="2800" dirty="0" smtClean="0"/>
              <a:t>ראינו כי כאשר שלחנו מערך לפונקציה העברנו גם את מספר האיברים שבו, ולא התבססנו על ערך קבוע</a:t>
            </a:r>
          </a:p>
          <a:p>
            <a:endParaRPr lang="he-IL" sz="2800" dirty="0" smtClean="0"/>
          </a:p>
          <a:p>
            <a:r>
              <a:rPr lang="he-IL" sz="2800" dirty="0" smtClean="0"/>
              <a:t>זאת כדי שהפונקציה תהיה מספיק כללית על-מנת שתבצע את העבודה על מערכים בגדלים שונים</a:t>
            </a:r>
          </a:p>
          <a:p>
            <a:endParaRPr lang="he-IL"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ox(in)">
                                      <p:cBhvr>
                                        <p:cTn id="7" dur="500"/>
                                        <p:tgtEl>
                                          <p:spTgt spid="44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35">
                                            <p:txEl>
                                              <p:pRg st="3" end="3"/>
                                            </p:txEl>
                                          </p:spTgt>
                                        </p:tgtEl>
                                        <p:attrNameLst>
                                          <p:attrName>style.visibility</p:attrName>
                                        </p:attrNameLst>
                                      </p:cBhvr>
                                      <p:to>
                                        <p:strVal val="visible"/>
                                      </p:to>
                                    </p:set>
                                    <p:animEffect transition="in" filter="box(in)">
                                      <p:cBhvr>
                                        <p:cTn id="1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pPr eaLnBrk="1" hangingPunct="1"/>
            <a:r>
              <a:rPr lang="he-IL" smtClean="0"/>
              <a:t>כתיבת תוכנית ראשונה ב- </a:t>
            </a:r>
            <a:r>
              <a:rPr lang="en-US" smtClean="0"/>
              <a:t>C</a:t>
            </a:r>
          </a:p>
        </p:txBody>
      </p:sp>
      <p:sp>
        <p:nvSpPr>
          <p:cNvPr id="35844" name="Content Placeholder 2"/>
          <p:cNvSpPr>
            <a:spLocks noGrp="1"/>
          </p:cNvSpPr>
          <p:nvPr>
            <p:ph idx="1"/>
          </p:nvPr>
        </p:nvSpPr>
        <p:spPr/>
        <p:txBody>
          <a:bodyPr/>
          <a:lstStyle/>
          <a:p>
            <a:pPr eaLnBrk="1" hangingPunct="1"/>
            <a:endParaRPr lang="he-IL" dirty="0" smtClean="0"/>
          </a:p>
          <a:p>
            <a:pPr eaLnBrk="1" hangingPunct="1"/>
            <a:r>
              <a:rPr lang="he-IL" dirty="0" smtClean="0"/>
              <a:t>כל תוכנית ב- </a:t>
            </a:r>
            <a:r>
              <a:rPr lang="en-US" dirty="0" smtClean="0"/>
              <a:t>C</a:t>
            </a:r>
            <a:r>
              <a:rPr lang="he-IL" dirty="0" smtClean="0"/>
              <a:t> תראה כך:</a:t>
            </a:r>
          </a:p>
          <a:p>
            <a:pPr eaLnBrk="1" hangingPunct="1"/>
            <a:endParaRPr lang="he-IL" dirty="0" smtClean="0"/>
          </a:p>
          <a:p>
            <a:pPr eaLnBrk="1" hangingPunct="1"/>
            <a:endParaRPr lang="he-IL" dirty="0" smtClean="0"/>
          </a:p>
          <a:p>
            <a:pPr eaLnBrk="1" hangingPunct="1"/>
            <a:endParaRPr lang="he-IL" dirty="0" smtClean="0"/>
          </a:p>
          <a:p>
            <a:pPr eaLnBrk="1" hangingPunct="1"/>
            <a:endParaRPr lang="he-IL" dirty="0" smtClean="0"/>
          </a:p>
          <a:p>
            <a:pPr eaLnBrk="1" hangingPunct="1"/>
            <a:endParaRPr lang="he-IL" dirty="0" smtClean="0"/>
          </a:p>
          <a:p>
            <a:pPr eaLnBrk="1" hangingPunct="1"/>
            <a:endParaRPr lang="he-IL" dirty="0" smtClean="0"/>
          </a:p>
          <a:p>
            <a:pPr eaLnBrk="1" hangingPunct="1"/>
            <a:r>
              <a:rPr lang="en-US" dirty="0" smtClean="0"/>
              <a:t>main</a:t>
            </a:r>
            <a:r>
              <a:rPr lang="he-IL" dirty="0" smtClean="0"/>
              <a:t> היא פונקציה המורצת עם הרצת התוכנית</a:t>
            </a:r>
          </a:p>
          <a:p>
            <a:pPr lvl="1" eaLnBrk="1" hangingPunct="1"/>
            <a:r>
              <a:rPr lang="he-IL" dirty="0" smtClean="0"/>
              <a:t>בכל פרוייקט תהייה פונקצית </a:t>
            </a:r>
            <a:r>
              <a:rPr lang="en-US" dirty="0" smtClean="0"/>
              <a:t>main</a:t>
            </a:r>
            <a:r>
              <a:rPr lang="he-IL" dirty="0" smtClean="0"/>
              <a:t> אחת בדיוק</a:t>
            </a:r>
          </a:p>
        </p:txBody>
      </p:sp>
      <p:sp>
        <p:nvSpPr>
          <p:cNvPr id="5" name="TextBox 4"/>
          <p:cNvSpPr txBox="1">
            <a:spLocks noChangeArrowheads="1"/>
          </p:cNvSpPr>
          <p:nvPr/>
        </p:nvSpPr>
        <p:spPr bwMode="auto">
          <a:xfrm>
            <a:off x="533400" y="2859088"/>
            <a:ext cx="3124200" cy="1938337"/>
          </a:xfrm>
          <a:prstGeom prst="rect">
            <a:avLst/>
          </a:prstGeom>
          <a:noFill/>
          <a:ln w="9525">
            <a:solidFill>
              <a:schemeClr val="accent1"/>
            </a:solidFill>
            <a:miter lim="800000"/>
            <a:headEnd/>
            <a:tailEnd/>
          </a:ln>
        </p:spPr>
        <p:txBody>
          <a:bodyPr>
            <a:spAutoFit/>
          </a:bodyPr>
          <a:lstStyle/>
          <a:p>
            <a:r>
              <a:rPr lang="en-US">
                <a:latin typeface="Verdana" pitchFamily="34" charset="0"/>
              </a:rPr>
              <a:t>#include &lt;stdio.h&gt;</a:t>
            </a:r>
          </a:p>
          <a:p>
            <a:endParaRPr lang="en-US">
              <a:latin typeface="Verdana" pitchFamily="34" charset="0"/>
            </a:endParaRPr>
          </a:p>
          <a:p>
            <a:r>
              <a:rPr lang="en-US">
                <a:latin typeface="Verdana" pitchFamily="34" charset="0"/>
              </a:rPr>
              <a:t>void main()</a:t>
            </a:r>
          </a:p>
          <a:p>
            <a:r>
              <a:rPr lang="en-US">
                <a:latin typeface="Verdana" pitchFamily="34" charset="0"/>
              </a:rPr>
              <a:t>{</a:t>
            </a:r>
          </a:p>
          <a:p>
            <a:r>
              <a:rPr lang="en-US">
                <a:latin typeface="Verdana" pitchFamily="34" charset="0"/>
              </a:rPr>
              <a:t>	…</a:t>
            </a:r>
          </a:p>
          <a:p>
            <a:r>
              <a:rPr lang="en-US">
                <a:latin typeface="Verdana" pitchFamily="34" charset="0"/>
              </a:rPr>
              <a:t>}</a:t>
            </a:r>
          </a:p>
        </p:txBody>
      </p:sp>
      <p:sp>
        <p:nvSpPr>
          <p:cNvPr id="9" name="Down Arrow Callout 8"/>
          <p:cNvSpPr>
            <a:spLocks noChangeArrowheads="1"/>
          </p:cNvSpPr>
          <p:nvPr/>
        </p:nvSpPr>
        <p:spPr bwMode="auto">
          <a:xfrm>
            <a:off x="1114872" y="1828800"/>
            <a:ext cx="2305000" cy="1066800"/>
          </a:xfrm>
          <a:prstGeom prst="downArrowCallout">
            <a:avLst>
              <a:gd name="adj1" fmla="val 25009"/>
              <a:gd name="adj2" fmla="val 24997"/>
              <a:gd name="adj3" fmla="val 25000"/>
              <a:gd name="adj4" fmla="val 64977"/>
            </a:avLst>
          </a:prstGeom>
          <a:solidFill>
            <a:schemeClr val="accent1"/>
          </a:solidFill>
          <a:ln w="9525" algn="ctr">
            <a:solidFill>
              <a:schemeClr val="tx1"/>
            </a:solidFill>
            <a:round/>
            <a:headEnd/>
            <a:tailEnd/>
          </a:ln>
        </p:spPr>
        <p:txBody>
          <a:bodyPr/>
          <a:lstStyle/>
          <a:p>
            <a:pPr algn="ctr"/>
            <a:r>
              <a:rPr lang="he-IL" sz="1800" b="1" dirty="0">
                <a:solidFill>
                  <a:schemeClr val="bg1"/>
                </a:solidFill>
                <a:latin typeface="Verdana" pitchFamily="34" charset="0"/>
              </a:rPr>
              <a:t>ספריה המכילה פקודות</a:t>
            </a:r>
          </a:p>
          <a:p>
            <a:pPr algn="ctr"/>
            <a:r>
              <a:rPr lang="he-IL" sz="1800" b="1" dirty="0">
                <a:solidFill>
                  <a:schemeClr val="bg1"/>
                </a:solidFill>
                <a:latin typeface="Verdana" pitchFamily="34" charset="0"/>
              </a:rPr>
              <a:t> </a:t>
            </a:r>
            <a:r>
              <a:rPr lang="he-IL" sz="1800" b="1" dirty="0" smtClean="0">
                <a:solidFill>
                  <a:schemeClr val="bg1"/>
                </a:solidFill>
                <a:latin typeface="Verdana" pitchFamily="34" charset="0"/>
              </a:rPr>
              <a:t>קלט ופלט</a:t>
            </a:r>
            <a:endParaRPr lang="en-US" sz="1800" b="1" dirty="0">
              <a:solidFill>
                <a:schemeClr val="bg1"/>
              </a:solidFill>
              <a:latin typeface="Verdana" pitchFamily="34" charset="0"/>
            </a:endParaRPr>
          </a:p>
        </p:txBody>
      </p:sp>
      <p:sp>
        <p:nvSpPr>
          <p:cNvPr id="8" name="Rectangular Callout 7"/>
          <p:cNvSpPr/>
          <p:nvPr/>
        </p:nvSpPr>
        <p:spPr>
          <a:xfrm>
            <a:off x="3491880" y="3284984"/>
            <a:ext cx="3672408" cy="864096"/>
          </a:xfrm>
          <a:prstGeom prst="wedgeRectCallout">
            <a:avLst>
              <a:gd name="adj1" fmla="val -122660"/>
              <a:gd name="adj2" fmla="val 8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u="sng" dirty="0" smtClean="0"/>
              <a:t>נשים לב לסגנון הכתיבה</a:t>
            </a:r>
            <a:r>
              <a:rPr lang="he-IL" b="1" dirty="0" smtClean="0"/>
              <a:t>: הסוגרים המסולסלים הפותחים בלוק נמצאים בשורה חדשה</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box(in)">
                                      <p:cBhvr>
                                        <p:cTn id="7" dur="500"/>
                                        <p:tgtEl>
                                          <p:spTgt spid="35844">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box(in)">
                                      <p:cBhvr>
                                        <p:cTn id="10" dur="500"/>
                                        <p:tgtEl>
                                          <p:spTgt spid="5">
                                            <p:bg/>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ox(in)">
                                      <p:cBhvr>
                                        <p:cTn id="13" dur="500"/>
                                        <p:tgtEl>
                                          <p:spTgt spid="5">
                                            <p:txEl>
                                              <p:pRg st="0" end="0"/>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ox(in)">
                                      <p:cBhvr>
                                        <p:cTn id="16" dur="500"/>
                                        <p:tgtEl>
                                          <p:spTgt spid="5">
                                            <p:txEl>
                                              <p:pRg st="2" end="2"/>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ox(in)">
                                      <p:cBhvr>
                                        <p:cTn id="19" dur="500"/>
                                        <p:tgtEl>
                                          <p:spTgt spid="5">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ox(in)">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5844">
                                            <p:txEl>
                                              <p:pRg st="8" end="8"/>
                                            </p:txEl>
                                          </p:spTgt>
                                        </p:tgtEl>
                                        <p:attrNameLst>
                                          <p:attrName>style.visibility</p:attrName>
                                        </p:attrNameLst>
                                      </p:cBhvr>
                                      <p:to>
                                        <p:strVal val="visible"/>
                                      </p:to>
                                    </p:set>
                                    <p:animEffect transition="in" filter="box(in)">
                                      <p:cBhvr>
                                        <p:cTn id="30" dur="500"/>
                                        <p:tgtEl>
                                          <p:spTgt spid="35844">
                                            <p:txEl>
                                              <p:pRg st="8" end="8"/>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5844">
                                            <p:txEl>
                                              <p:pRg st="9" end="9"/>
                                            </p:txEl>
                                          </p:spTgt>
                                        </p:tgtEl>
                                        <p:attrNameLst>
                                          <p:attrName>style.visibility</p:attrName>
                                        </p:attrNameLst>
                                      </p:cBhvr>
                                      <p:to>
                                        <p:strVal val="visible"/>
                                      </p:to>
                                    </p:set>
                                    <p:animEffect transition="in" filter="box(in)">
                                      <p:cBhvr>
                                        <p:cTn id="33" dur="500"/>
                                        <p:tgtEl>
                                          <p:spTgt spid="3584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nodeType="clickEffect">
                                  <p:stCondLst>
                                    <p:cond delay="0"/>
                                  </p:stCondLst>
                                  <p:childTnLst>
                                    <p:animScale>
                                      <p:cBhvr>
                                        <p:cTn id="37" dur="2000" fill="hold"/>
                                        <p:tgtEl>
                                          <p:spTgt spid="5">
                                            <p:txEl>
                                              <p:pRg st="0" end="0"/>
                                            </p:txEl>
                                          </p:spTgt>
                                        </p:tgtEl>
                                      </p:cBhvr>
                                      <p:by x="150000" y="150000"/>
                                    </p:animScale>
                                  </p:childTnLst>
                                </p:cTn>
                              </p:par>
                              <p:par>
                                <p:cTn id="38" presetID="4" presetClass="entr" presetSubtype="16"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ox(in)">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5" grpId="0" build="allAtOnce" animBg="1"/>
      <p:bldP spid="9"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ChangeArrowheads="1"/>
          </p:cNvSpPr>
          <p:nvPr/>
        </p:nvSpPr>
        <p:spPr bwMode="auto">
          <a:xfrm>
            <a:off x="304800" y="1371600"/>
            <a:ext cx="2362200" cy="1524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
        <p:nvSpPr>
          <p:cNvPr id="45059" name="Title 1"/>
          <p:cNvSpPr>
            <a:spLocks noGrp="1"/>
          </p:cNvSpPr>
          <p:nvPr>
            <p:ph type="title"/>
          </p:nvPr>
        </p:nvSpPr>
        <p:spPr/>
        <p:txBody>
          <a:bodyPr/>
          <a:lstStyle/>
          <a:p>
            <a:pPr algn="r"/>
            <a:r>
              <a:rPr lang="he-IL" smtClean="0"/>
              <a:t>דוגמא איך פונקציה המקבלת מערך </a:t>
            </a:r>
            <a:r>
              <a:rPr lang="he-IL" b="1" u="sng" smtClean="0"/>
              <a:t>לא</a:t>
            </a:r>
            <a:r>
              <a:rPr lang="he-IL" smtClean="0"/>
              <a:t> צריכה להיות</a:t>
            </a:r>
          </a:p>
        </p:txBody>
      </p:sp>
      <p:sp>
        <p:nvSpPr>
          <p:cNvPr id="2" name="TextBox 6"/>
          <p:cNvSpPr txBox="1">
            <a:spLocks noChangeArrowheads="1"/>
          </p:cNvSpPr>
          <p:nvPr/>
        </p:nvSpPr>
        <p:spPr bwMode="auto">
          <a:xfrm>
            <a:off x="381000" y="1295400"/>
            <a:ext cx="6934200" cy="6462713"/>
          </a:xfrm>
          <a:prstGeom prst="rect">
            <a:avLst/>
          </a:prstGeom>
          <a:noFill/>
          <a:ln w="9525">
            <a:noFill/>
            <a:miter lim="800000"/>
            <a:headEnd/>
            <a:tailEnd/>
          </a:ln>
        </p:spPr>
        <p:txBody>
          <a:bodyPr>
            <a:spAutoFit/>
          </a:bodyPr>
          <a:lstStyle/>
          <a:p>
            <a:pPr algn="l"/>
            <a:r>
              <a:rPr lang="en-US" dirty="0">
                <a:latin typeface="Verdana" pitchFamily="34" charset="0"/>
              </a:rPr>
              <a:t>#define</a:t>
            </a:r>
            <a:r>
              <a:rPr lang="he-IL" dirty="0">
                <a:latin typeface="Verdana" pitchFamily="34" charset="0"/>
              </a:rPr>
              <a:t> </a:t>
            </a:r>
            <a:r>
              <a:rPr lang="en-US" dirty="0">
                <a:latin typeface="Verdana" pitchFamily="34" charset="0"/>
              </a:rPr>
              <a:t> SIZE</a:t>
            </a:r>
            <a:r>
              <a:rPr lang="he-IL" dirty="0">
                <a:latin typeface="Verdana" pitchFamily="34" charset="0"/>
              </a:rPr>
              <a:t> </a:t>
            </a:r>
            <a:r>
              <a:rPr lang="en-US" dirty="0">
                <a:latin typeface="Verdana" pitchFamily="34" charset="0"/>
              </a:rPr>
              <a:t> 3</a:t>
            </a:r>
          </a:p>
          <a:p>
            <a:pPr algn="l"/>
            <a:endParaRPr lang="he-IL" dirty="0">
              <a:latin typeface="Verdana" pitchFamily="34" charset="0"/>
            </a:endParaRPr>
          </a:p>
          <a:p>
            <a:pPr algn="l"/>
            <a:r>
              <a:rPr lang="en-US" dirty="0">
                <a:latin typeface="Verdana" pitchFamily="34" charset="0"/>
              </a:rPr>
              <a:t>void </a:t>
            </a:r>
            <a:r>
              <a:rPr lang="en-US" dirty="0" err="1">
                <a:latin typeface="Verdana" pitchFamily="34" charset="0"/>
              </a:rPr>
              <a:t>printArray</a:t>
            </a:r>
            <a:r>
              <a:rPr lang="en-US" dirty="0">
                <a:latin typeface="Verdana" pitchFamily="34" charset="0"/>
              </a:rPr>
              <a:t>(</a:t>
            </a:r>
            <a:r>
              <a:rPr lang="en-US" dirty="0" err="1">
                <a:latin typeface="Verdana" pitchFamily="34" charset="0"/>
              </a:rPr>
              <a:t>int</a:t>
            </a:r>
            <a:r>
              <a:rPr lang="en-US" dirty="0">
                <a:latin typeface="Verdana" pitchFamily="34" charset="0"/>
              </a:rPr>
              <a:t> </a:t>
            </a:r>
            <a:r>
              <a:rPr lang="en-US" dirty="0" err="1">
                <a:latin typeface="Verdana" pitchFamily="34" charset="0"/>
              </a:rPr>
              <a:t>arr</a:t>
            </a:r>
            <a:r>
              <a:rPr lang="en-US" dirty="0">
                <a:latin typeface="Verdana" pitchFamily="34" charset="0"/>
              </a:rPr>
              <a:t>[])</a:t>
            </a:r>
          </a:p>
          <a:p>
            <a:pPr algn="l"/>
            <a:r>
              <a:rPr lang="en-US" dirty="0">
                <a:latin typeface="Verdana" pitchFamily="34" charset="0"/>
              </a:rPr>
              <a:t>{</a:t>
            </a:r>
            <a:endParaRPr lang="he-IL" dirty="0">
              <a:latin typeface="Verdana" pitchFamily="34" charset="0"/>
            </a:endParaRP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r>
              <a:rPr lang="nn-NO" dirty="0">
                <a:latin typeface="Verdana" pitchFamily="34" charset="0"/>
              </a:rPr>
              <a:t>    for (i=0 ; i &lt; </a:t>
            </a:r>
            <a:r>
              <a:rPr lang="nn-NO" b="1" dirty="0">
                <a:latin typeface="Verdana" pitchFamily="34" charset="0"/>
              </a:rPr>
              <a:t>SIZE</a:t>
            </a:r>
            <a:r>
              <a:rPr lang="nn-NO" dirty="0">
                <a:latin typeface="Verdana" pitchFamily="34" charset="0"/>
              </a:rPr>
              <a:t> ; i++)</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a:t>
            </a:r>
            <a:r>
              <a:rPr lang="en-US" dirty="0" err="1">
                <a:latin typeface="Verdana" pitchFamily="34" charset="0"/>
              </a:rPr>
              <a:t>arr</a:t>
            </a:r>
            <a:r>
              <a:rPr lang="en-US" dirty="0">
                <a:latin typeface="Verdana" pitchFamily="34" charset="0"/>
              </a:rPr>
              <a:t>[</a:t>
            </a:r>
            <a:r>
              <a:rPr lang="en-US" dirty="0" err="1">
                <a:latin typeface="Verdana" pitchFamily="34" charset="0"/>
              </a:rPr>
              <a:t>i</a:t>
            </a:r>
            <a:r>
              <a:rPr lang="en-US"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("\n");</a:t>
            </a:r>
          </a:p>
          <a:p>
            <a:pPr algn="l"/>
            <a:r>
              <a:rPr lang="he-IL" dirty="0">
                <a:latin typeface="Verdana" pitchFamily="34" charset="0"/>
              </a:rPr>
              <a:t>{</a:t>
            </a:r>
            <a:endParaRPr lang="en-US" dirty="0">
              <a:latin typeface="Verdana" pitchFamily="34" charset="0"/>
            </a:endParaRPr>
          </a:p>
          <a:p>
            <a:pPr algn="l"/>
            <a:endParaRPr lang="he-IL" dirty="0">
              <a:latin typeface="Verdana" pitchFamily="34" charset="0"/>
            </a:endParaRPr>
          </a:p>
          <a:p>
            <a:pPr algn="l"/>
            <a:r>
              <a:rPr lang="en-US" dirty="0">
                <a:latin typeface="Verdana" pitchFamily="34" charset="0"/>
              </a:rPr>
              <a:t>void main()</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arr1[</a:t>
            </a:r>
            <a:r>
              <a:rPr lang="en-US" b="1" dirty="0">
                <a:latin typeface="Verdana" pitchFamily="34" charset="0"/>
              </a:rPr>
              <a:t>SIZE</a:t>
            </a:r>
            <a:r>
              <a:rPr lang="en-US" dirty="0">
                <a:latin typeface="Verdana" pitchFamily="34" charset="0"/>
              </a:rPr>
              <a:t>] = {1,2,3}, arr2[</a:t>
            </a:r>
            <a:r>
              <a:rPr lang="en-US" b="1" dirty="0">
                <a:latin typeface="Verdana" pitchFamily="34" charset="0"/>
              </a:rPr>
              <a:t>5</a:t>
            </a:r>
            <a:r>
              <a:rPr lang="en-US" dirty="0">
                <a:latin typeface="Verdana" pitchFamily="34" charset="0"/>
              </a:rPr>
              <a:t>]={10,20,30,40,50};</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("arr1: ");</a:t>
            </a:r>
          </a:p>
          <a:p>
            <a:pPr algn="l"/>
            <a:r>
              <a:rPr lang="en-US" dirty="0">
                <a:latin typeface="Verdana" pitchFamily="34" charset="0"/>
              </a:rPr>
              <a:t>     </a:t>
            </a:r>
            <a:r>
              <a:rPr lang="en-US" dirty="0" err="1">
                <a:latin typeface="Verdana" pitchFamily="34" charset="0"/>
              </a:rPr>
              <a:t>printArray</a:t>
            </a:r>
            <a:r>
              <a:rPr lang="en-US" dirty="0">
                <a:latin typeface="Verdana" pitchFamily="34" charset="0"/>
              </a:rPr>
              <a:t>(arr1);</a:t>
            </a:r>
            <a:endParaRPr lang="he-IL" dirty="0">
              <a:latin typeface="Verdana" pitchFamily="34" charset="0"/>
            </a:endParaRPr>
          </a:p>
          <a:p>
            <a:pPr algn="l"/>
            <a:endParaRPr lang="en-US"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("arr2: ");</a:t>
            </a:r>
          </a:p>
          <a:p>
            <a:pPr algn="l"/>
            <a:r>
              <a:rPr lang="en-US" dirty="0">
                <a:latin typeface="Verdana" pitchFamily="34" charset="0"/>
              </a:rPr>
              <a:t>     </a:t>
            </a:r>
            <a:r>
              <a:rPr lang="en-US" dirty="0" err="1">
                <a:latin typeface="Verdana" pitchFamily="34" charset="0"/>
              </a:rPr>
              <a:t>printArray</a:t>
            </a:r>
            <a:r>
              <a:rPr lang="en-US" dirty="0">
                <a:latin typeface="Verdana" pitchFamily="34" charset="0"/>
              </a:rPr>
              <a:t>(arr2);</a:t>
            </a:r>
          </a:p>
          <a:p>
            <a:pPr algn="l"/>
            <a:r>
              <a:rPr lang="he-IL" dirty="0">
                <a:latin typeface="Verdana" pitchFamily="34" charset="0"/>
              </a:rPr>
              <a:t>{</a:t>
            </a:r>
          </a:p>
          <a:p>
            <a:pPr algn="l"/>
            <a:endParaRPr lang="he-IL" dirty="0">
              <a:latin typeface="Verdana" pitchFamily="34" charset="0"/>
            </a:endParaRPr>
          </a:p>
          <a:p>
            <a:pPr algn="l"/>
            <a:endParaRPr lang="he-IL" dirty="0">
              <a:latin typeface="Verdana" pitchFamily="34" charset="0"/>
            </a:endParaRPr>
          </a:p>
          <a:p>
            <a:pPr algn="l"/>
            <a:endParaRPr lang="he-IL" dirty="0">
              <a:latin typeface="Verdana" pitchFamily="34" charset="0"/>
            </a:endParaRPr>
          </a:p>
        </p:txBody>
      </p:sp>
      <p:pic>
        <p:nvPicPr>
          <p:cNvPr id="8" name="Picture 2"/>
          <p:cNvPicPr>
            <a:picLocks noChangeAspect="1" noChangeArrowheads="1"/>
          </p:cNvPicPr>
          <p:nvPr/>
        </p:nvPicPr>
        <p:blipFill>
          <a:blip r:embed="rId2" cstate="print"/>
          <a:srcRect/>
          <a:stretch>
            <a:fillRect/>
          </a:stretch>
        </p:blipFill>
        <p:spPr bwMode="auto">
          <a:xfrm>
            <a:off x="5334000" y="3505200"/>
            <a:ext cx="3457575" cy="914400"/>
          </a:xfrm>
          <a:prstGeom prst="rect">
            <a:avLst/>
          </a:prstGeom>
          <a:noFill/>
          <a:ln w="9525" algn="ctr">
            <a:noFill/>
            <a:miter lim="800000"/>
            <a:headEnd/>
            <a:tailEnd/>
          </a:ln>
        </p:spPr>
      </p:pic>
      <p:sp>
        <p:nvSpPr>
          <p:cNvPr id="9" name="Rectangular Callout 8"/>
          <p:cNvSpPr>
            <a:spLocks noChangeArrowheads="1"/>
          </p:cNvSpPr>
          <p:nvPr/>
        </p:nvSpPr>
        <p:spPr bwMode="auto">
          <a:xfrm>
            <a:off x="3491880" y="1981200"/>
            <a:ext cx="5562600" cy="685800"/>
          </a:xfrm>
          <a:prstGeom prst="wedgeRectCallout">
            <a:avLst>
              <a:gd name="adj1" fmla="val -64329"/>
              <a:gd name="adj2" fmla="val 56963"/>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הפונקציה יודעת לטפל אך ורק במערכים בגודל </a:t>
            </a:r>
            <a:r>
              <a:rPr lang="he-IL" b="1" u="sng" dirty="0">
                <a:solidFill>
                  <a:schemeClr val="bg1"/>
                </a:solidFill>
                <a:latin typeface="Verdana" pitchFamily="34" charset="0"/>
              </a:rPr>
              <a:t>הקבוע</a:t>
            </a:r>
            <a:r>
              <a:rPr lang="he-IL" b="1" dirty="0">
                <a:solidFill>
                  <a:schemeClr val="bg1"/>
                </a:solidFill>
                <a:latin typeface="Verdana" pitchFamily="34" charset="0"/>
              </a:rPr>
              <a:t> </a:t>
            </a:r>
            <a:r>
              <a:rPr lang="en-US" b="1" dirty="0">
                <a:solidFill>
                  <a:schemeClr val="bg1"/>
                </a:solidFill>
                <a:latin typeface="Verdana" pitchFamily="34" charset="0"/>
              </a:rPr>
              <a:t>SIZE</a:t>
            </a:r>
            <a:r>
              <a:rPr lang="he-IL" b="1" dirty="0">
                <a:solidFill>
                  <a:schemeClr val="bg1"/>
                </a:solidFill>
                <a:latin typeface="Verdana" pitchFamily="34" charset="0"/>
              </a:rPr>
              <a:t>, ולא תעשה את המתבקש עבור מערכים בגודל שונה</a:t>
            </a:r>
          </a:p>
        </p:txBody>
      </p:sp>
      <p:sp>
        <p:nvSpPr>
          <p:cNvPr id="10" name="Rectangular Callout 9"/>
          <p:cNvSpPr>
            <a:spLocks noChangeArrowheads="1"/>
          </p:cNvSpPr>
          <p:nvPr/>
        </p:nvSpPr>
        <p:spPr bwMode="auto">
          <a:xfrm>
            <a:off x="3644280" y="1524000"/>
            <a:ext cx="5410200" cy="381000"/>
          </a:xfrm>
          <a:prstGeom prst="wedgeRectCallout">
            <a:avLst>
              <a:gd name="adj1" fmla="val -73345"/>
              <a:gd name="adj2" fmla="val -59912"/>
            </a:avLst>
          </a:prstGeom>
          <a:solidFill>
            <a:schemeClr val="accent1"/>
          </a:solidFill>
          <a:ln w="9525" algn="ctr">
            <a:solidFill>
              <a:schemeClr val="tx1"/>
            </a:solidFill>
            <a:round/>
            <a:headEnd/>
            <a:tailEnd/>
          </a:ln>
        </p:spPr>
        <p:txBody>
          <a:bodyPr/>
          <a:lstStyle/>
          <a:p>
            <a:pPr algn="ctr" rtl="1"/>
            <a:r>
              <a:rPr lang="he-IL" b="1">
                <a:solidFill>
                  <a:schemeClr val="bg1"/>
                </a:solidFill>
                <a:latin typeface="Verdana" pitchFamily="34" charset="0"/>
              </a:rPr>
              <a:t>שימו לב: הקבוע מוגדר באותיות גדולות. דגש בהמשך...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ox(in)">
                                      <p:cBhvr>
                                        <p:cTn id="15" dur="500"/>
                                        <p:tgtEl>
                                          <p:spTgt spid="2">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ox(in)">
                                      <p:cBhvr>
                                        <p:cTn id="18" dur="500"/>
                                        <p:tgtEl>
                                          <p:spTgt spid="2">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ox(in)">
                                      <p:cBhvr>
                                        <p:cTn id="21" dur="500"/>
                                        <p:tgtEl>
                                          <p:spTgt spid="2">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ox(in)">
                                      <p:cBhvr>
                                        <p:cTn id="24" dur="500"/>
                                        <p:tgtEl>
                                          <p:spTgt spid="2">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ox(in)">
                                      <p:cBhvr>
                                        <p:cTn id="27" dur="500"/>
                                        <p:tgtEl>
                                          <p:spTgt spid="2">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ox(in)">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box(in)">
                                      <p:cBhvr>
                                        <p:cTn id="40" dur="500"/>
                                        <p:tgtEl>
                                          <p:spTgt spid="2">
                                            <p:txEl>
                                              <p:pRg st="10" end="10"/>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box(in)">
                                      <p:cBhvr>
                                        <p:cTn id="43" dur="500"/>
                                        <p:tgtEl>
                                          <p:spTgt spid="2">
                                            <p:txEl>
                                              <p:pRg st="11" end="11"/>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2">
                                            <p:txEl>
                                              <p:pRg st="19" end="19"/>
                                            </p:txEl>
                                          </p:spTgt>
                                        </p:tgtEl>
                                        <p:attrNameLst>
                                          <p:attrName>style.visibility</p:attrName>
                                        </p:attrNameLst>
                                      </p:cBhvr>
                                      <p:to>
                                        <p:strVal val="visible"/>
                                      </p:to>
                                    </p:set>
                                    <p:animEffect transition="in" filter="box(in)">
                                      <p:cBhvr>
                                        <p:cTn id="46" dur="500"/>
                                        <p:tgtEl>
                                          <p:spTgt spid="2">
                                            <p:txEl>
                                              <p:pRg st="19" end="1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box(in)">
                                      <p:cBhvr>
                                        <p:cTn id="51" dur="5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
                                            <p:txEl>
                                              <p:pRg st="14" end="14"/>
                                            </p:txEl>
                                          </p:spTgt>
                                        </p:tgtEl>
                                        <p:attrNameLst>
                                          <p:attrName>style.visibility</p:attrName>
                                        </p:attrNameLst>
                                      </p:cBhvr>
                                      <p:to>
                                        <p:strVal val="visible"/>
                                      </p:to>
                                    </p:set>
                                    <p:animEffect transition="in" filter="box(in)">
                                      <p:cBhvr>
                                        <p:cTn id="56" dur="500"/>
                                        <p:tgtEl>
                                          <p:spTgt spid="2">
                                            <p:txEl>
                                              <p:pRg st="14" end="14"/>
                                            </p:txEl>
                                          </p:spTgt>
                                        </p:tgtEl>
                                      </p:cBhvr>
                                    </p:animEffect>
                                  </p:childTnLst>
                                </p:cTn>
                              </p:par>
                              <p:par>
                                <p:cTn id="57" presetID="4" presetClass="entr" presetSubtype="16" fill="hold" nodeType="withEffect">
                                  <p:stCondLst>
                                    <p:cond delay="0"/>
                                  </p:stCondLst>
                                  <p:childTnLst>
                                    <p:set>
                                      <p:cBhvr>
                                        <p:cTn id="58" dur="1" fill="hold">
                                          <p:stCondLst>
                                            <p:cond delay="0"/>
                                          </p:stCondLst>
                                        </p:cTn>
                                        <p:tgtEl>
                                          <p:spTgt spid="2">
                                            <p:txEl>
                                              <p:pRg st="15" end="15"/>
                                            </p:txEl>
                                          </p:spTgt>
                                        </p:tgtEl>
                                        <p:attrNameLst>
                                          <p:attrName>style.visibility</p:attrName>
                                        </p:attrNameLst>
                                      </p:cBhvr>
                                      <p:to>
                                        <p:strVal val="visible"/>
                                      </p:to>
                                    </p:set>
                                    <p:animEffect transition="in" filter="box(in)">
                                      <p:cBhvr>
                                        <p:cTn id="59" dur="500"/>
                                        <p:tgtEl>
                                          <p:spTgt spid="2">
                                            <p:txEl>
                                              <p:pRg st="15" end="1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2">
                                            <p:txEl>
                                              <p:pRg st="17" end="17"/>
                                            </p:txEl>
                                          </p:spTgt>
                                        </p:tgtEl>
                                        <p:attrNameLst>
                                          <p:attrName>style.visibility</p:attrName>
                                        </p:attrNameLst>
                                      </p:cBhvr>
                                      <p:to>
                                        <p:strVal val="visible"/>
                                      </p:to>
                                    </p:set>
                                    <p:animEffect transition="in" filter="box(in)">
                                      <p:cBhvr>
                                        <p:cTn id="64" dur="500"/>
                                        <p:tgtEl>
                                          <p:spTgt spid="2">
                                            <p:txEl>
                                              <p:pRg st="17" end="17"/>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2">
                                            <p:txEl>
                                              <p:pRg st="18" end="18"/>
                                            </p:txEl>
                                          </p:spTgt>
                                        </p:tgtEl>
                                        <p:attrNameLst>
                                          <p:attrName>style.visibility</p:attrName>
                                        </p:attrNameLst>
                                      </p:cBhvr>
                                      <p:to>
                                        <p:strVal val="visible"/>
                                      </p:to>
                                    </p:set>
                                    <p:animEffect transition="in" filter="box(in)">
                                      <p:cBhvr>
                                        <p:cTn id="67" dur="500"/>
                                        <p:tgtEl>
                                          <p:spTgt spid="2">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ox(in)">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box(in)">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ChangeArrowheads="1"/>
          </p:cNvSpPr>
          <p:nvPr/>
        </p:nvSpPr>
        <p:spPr bwMode="auto">
          <a:xfrm>
            <a:off x="304800" y="1371600"/>
            <a:ext cx="2362200" cy="1524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
        <p:nvSpPr>
          <p:cNvPr id="46083" name="Title 1"/>
          <p:cNvSpPr>
            <a:spLocks noGrp="1"/>
          </p:cNvSpPr>
          <p:nvPr>
            <p:ph type="title"/>
          </p:nvPr>
        </p:nvSpPr>
        <p:spPr/>
        <p:txBody>
          <a:bodyPr/>
          <a:lstStyle/>
          <a:p>
            <a:pPr algn="r"/>
            <a:r>
              <a:rPr lang="he-IL" smtClean="0"/>
              <a:t>דוגמא איך פונקציה המקבלת מערך  </a:t>
            </a:r>
            <a:r>
              <a:rPr lang="he-IL" b="1" u="sng" smtClean="0"/>
              <a:t>כן</a:t>
            </a:r>
            <a:r>
              <a:rPr lang="he-IL" smtClean="0"/>
              <a:t> צריכה להיות</a:t>
            </a:r>
          </a:p>
        </p:txBody>
      </p:sp>
      <p:sp>
        <p:nvSpPr>
          <p:cNvPr id="2" name="TextBox 6"/>
          <p:cNvSpPr txBox="1">
            <a:spLocks noChangeArrowheads="1"/>
          </p:cNvSpPr>
          <p:nvPr/>
        </p:nvSpPr>
        <p:spPr bwMode="auto">
          <a:xfrm>
            <a:off x="381000" y="1295400"/>
            <a:ext cx="6934200" cy="6462713"/>
          </a:xfrm>
          <a:prstGeom prst="rect">
            <a:avLst/>
          </a:prstGeom>
          <a:noFill/>
          <a:ln w="9525">
            <a:noFill/>
            <a:miter lim="800000"/>
            <a:headEnd/>
            <a:tailEnd/>
          </a:ln>
        </p:spPr>
        <p:txBody>
          <a:bodyPr>
            <a:spAutoFit/>
          </a:bodyPr>
          <a:lstStyle/>
          <a:p>
            <a:pPr algn="l"/>
            <a:r>
              <a:rPr lang="en-US" dirty="0">
                <a:latin typeface="Verdana" pitchFamily="34" charset="0"/>
              </a:rPr>
              <a:t>#define  SIZE  3</a:t>
            </a:r>
          </a:p>
          <a:p>
            <a:pPr algn="l"/>
            <a:endParaRPr lang="he-IL" dirty="0">
              <a:latin typeface="Verdana" pitchFamily="34" charset="0"/>
            </a:endParaRPr>
          </a:p>
          <a:p>
            <a:pPr algn="l"/>
            <a:r>
              <a:rPr lang="en-US" dirty="0">
                <a:latin typeface="Verdana" pitchFamily="34" charset="0"/>
              </a:rPr>
              <a:t>void </a:t>
            </a:r>
            <a:r>
              <a:rPr lang="en-US" dirty="0" err="1">
                <a:latin typeface="Verdana" pitchFamily="34" charset="0"/>
              </a:rPr>
              <a:t>printArray</a:t>
            </a:r>
            <a:r>
              <a:rPr lang="en-US" dirty="0">
                <a:latin typeface="Verdana" pitchFamily="34" charset="0"/>
              </a:rPr>
              <a:t>(</a:t>
            </a:r>
            <a:r>
              <a:rPr lang="en-US" dirty="0" err="1">
                <a:latin typeface="Verdana" pitchFamily="34" charset="0"/>
              </a:rPr>
              <a:t>int</a:t>
            </a:r>
            <a:r>
              <a:rPr lang="en-US" dirty="0">
                <a:latin typeface="Verdana" pitchFamily="34" charset="0"/>
              </a:rPr>
              <a:t> </a:t>
            </a:r>
            <a:r>
              <a:rPr lang="en-US" dirty="0" err="1">
                <a:latin typeface="Verdana" pitchFamily="34" charset="0"/>
              </a:rPr>
              <a:t>arr</a:t>
            </a:r>
            <a:r>
              <a:rPr lang="en-US" dirty="0">
                <a:latin typeface="Verdana" pitchFamily="34" charset="0"/>
              </a:rPr>
              <a:t>[], </a:t>
            </a:r>
            <a:r>
              <a:rPr lang="en-US" b="1" dirty="0" err="1">
                <a:latin typeface="Verdana" pitchFamily="34" charset="0"/>
              </a:rPr>
              <a:t>int</a:t>
            </a:r>
            <a:r>
              <a:rPr lang="en-US" b="1" dirty="0">
                <a:latin typeface="Verdana" pitchFamily="34" charset="0"/>
              </a:rPr>
              <a:t> size</a:t>
            </a:r>
            <a:r>
              <a:rPr lang="en-US" dirty="0">
                <a:latin typeface="Verdana" pitchFamily="34" charset="0"/>
              </a:rPr>
              <a:t>)</a:t>
            </a:r>
          </a:p>
          <a:p>
            <a:pPr algn="l"/>
            <a:r>
              <a:rPr lang="en-US" dirty="0">
                <a:latin typeface="Verdana" pitchFamily="34" charset="0"/>
              </a:rPr>
              <a:t>{</a:t>
            </a:r>
            <a:endParaRPr lang="he-IL" dirty="0">
              <a:latin typeface="Verdana" pitchFamily="34" charset="0"/>
            </a:endParaRP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r>
              <a:rPr lang="nn-NO" dirty="0">
                <a:latin typeface="Verdana" pitchFamily="34" charset="0"/>
              </a:rPr>
              <a:t>    for (i=0 ; i &lt; </a:t>
            </a:r>
            <a:r>
              <a:rPr lang="nn-NO" b="1" dirty="0">
                <a:latin typeface="Verdana" pitchFamily="34" charset="0"/>
              </a:rPr>
              <a:t>size</a:t>
            </a:r>
            <a:r>
              <a:rPr lang="nn-NO" dirty="0">
                <a:latin typeface="Verdana" pitchFamily="34" charset="0"/>
              </a:rPr>
              <a:t>; i++)</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a:t>
            </a:r>
            <a:r>
              <a:rPr lang="en-US" dirty="0" err="1">
                <a:latin typeface="Verdana" pitchFamily="34" charset="0"/>
              </a:rPr>
              <a:t>arr</a:t>
            </a:r>
            <a:r>
              <a:rPr lang="en-US" dirty="0">
                <a:latin typeface="Verdana" pitchFamily="34" charset="0"/>
              </a:rPr>
              <a:t>[</a:t>
            </a:r>
            <a:r>
              <a:rPr lang="en-US" dirty="0" err="1">
                <a:latin typeface="Verdana" pitchFamily="34" charset="0"/>
              </a:rPr>
              <a:t>i</a:t>
            </a:r>
            <a:r>
              <a:rPr lang="en-US"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("\n");</a:t>
            </a:r>
          </a:p>
          <a:p>
            <a:pPr algn="l"/>
            <a:r>
              <a:rPr lang="he-IL" dirty="0">
                <a:latin typeface="Verdana" pitchFamily="34" charset="0"/>
              </a:rPr>
              <a:t>{</a:t>
            </a:r>
            <a:endParaRPr lang="en-US" dirty="0">
              <a:latin typeface="Verdana" pitchFamily="34" charset="0"/>
            </a:endParaRPr>
          </a:p>
          <a:p>
            <a:pPr algn="l"/>
            <a:endParaRPr lang="he-IL" dirty="0">
              <a:latin typeface="Verdana" pitchFamily="34" charset="0"/>
            </a:endParaRPr>
          </a:p>
          <a:p>
            <a:pPr algn="l"/>
            <a:r>
              <a:rPr lang="en-US" dirty="0">
                <a:latin typeface="Verdana" pitchFamily="34" charset="0"/>
              </a:rPr>
              <a:t>void main()</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arr1[</a:t>
            </a:r>
            <a:r>
              <a:rPr lang="en-US" b="1" dirty="0">
                <a:latin typeface="Verdana" pitchFamily="34" charset="0"/>
              </a:rPr>
              <a:t>SIZE</a:t>
            </a:r>
            <a:r>
              <a:rPr lang="en-US" dirty="0">
                <a:latin typeface="Verdana" pitchFamily="34" charset="0"/>
              </a:rPr>
              <a:t>] = {1,2,3}, arr2[</a:t>
            </a:r>
            <a:r>
              <a:rPr lang="en-US" b="1" dirty="0">
                <a:latin typeface="Verdana" pitchFamily="34" charset="0"/>
              </a:rPr>
              <a:t>5</a:t>
            </a:r>
            <a:r>
              <a:rPr lang="en-US" dirty="0">
                <a:latin typeface="Verdana" pitchFamily="34" charset="0"/>
              </a:rPr>
              <a:t>]={10,20,30,40,50};</a:t>
            </a:r>
          </a:p>
          <a:p>
            <a:pPr algn="l"/>
            <a:endParaRPr lang="he-IL"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("arr1: ");</a:t>
            </a:r>
          </a:p>
          <a:p>
            <a:pPr algn="l"/>
            <a:r>
              <a:rPr lang="en-US" dirty="0">
                <a:latin typeface="Verdana" pitchFamily="34" charset="0"/>
              </a:rPr>
              <a:t>     </a:t>
            </a:r>
            <a:r>
              <a:rPr lang="en-US" dirty="0" err="1">
                <a:latin typeface="Verdana" pitchFamily="34" charset="0"/>
              </a:rPr>
              <a:t>printArray</a:t>
            </a:r>
            <a:r>
              <a:rPr lang="en-US" dirty="0">
                <a:latin typeface="Verdana" pitchFamily="34" charset="0"/>
              </a:rPr>
              <a:t>(arr1, </a:t>
            </a:r>
            <a:r>
              <a:rPr lang="en-US" b="1" dirty="0">
                <a:latin typeface="Verdana" pitchFamily="34" charset="0"/>
              </a:rPr>
              <a:t>SIZE</a:t>
            </a:r>
            <a:r>
              <a:rPr lang="en-US" dirty="0">
                <a:latin typeface="Verdana" pitchFamily="34" charset="0"/>
              </a:rPr>
              <a:t>);</a:t>
            </a:r>
          </a:p>
          <a:p>
            <a:pPr algn="l"/>
            <a:endParaRPr lang="en-US" dirty="0">
              <a:latin typeface="Verdana" pitchFamily="34" charset="0"/>
            </a:endParaRPr>
          </a:p>
          <a:p>
            <a:pPr algn="l"/>
            <a:r>
              <a:rPr lang="en-US" dirty="0">
                <a:latin typeface="Verdana" pitchFamily="34" charset="0"/>
              </a:rPr>
              <a:t>     </a:t>
            </a:r>
            <a:r>
              <a:rPr lang="en-US" dirty="0" err="1">
                <a:latin typeface="Verdana" pitchFamily="34" charset="0"/>
              </a:rPr>
              <a:t>printf</a:t>
            </a:r>
            <a:r>
              <a:rPr lang="en-US" dirty="0">
                <a:latin typeface="Verdana" pitchFamily="34" charset="0"/>
              </a:rPr>
              <a:t>("arr2: ");</a:t>
            </a:r>
          </a:p>
          <a:p>
            <a:pPr algn="l"/>
            <a:r>
              <a:rPr lang="en-US" dirty="0">
                <a:latin typeface="Verdana" pitchFamily="34" charset="0"/>
              </a:rPr>
              <a:t>     </a:t>
            </a:r>
            <a:r>
              <a:rPr lang="en-US" dirty="0" err="1">
                <a:latin typeface="Verdana" pitchFamily="34" charset="0"/>
              </a:rPr>
              <a:t>printArray</a:t>
            </a:r>
            <a:r>
              <a:rPr lang="en-US" dirty="0">
                <a:latin typeface="Verdana" pitchFamily="34" charset="0"/>
              </a:rPr>
              <a:t>(arr2, </a:t>
            </a:r>
            <a:r>
              <a:rPr lang="en-US" b="1" dirty="0">
                <a:latin typeface="Verdana" pitchFamily="34" charset="0"/>
              </a:rPr>
              <a:t>5</a:t>
            </a:r>
            <a:r>
              <a:rPr lang="en-US" dirty="0">
                <a:latin typeface="Verdana" pitchFamily="34" charset="0"/>
              </a:rPr>
              <a:t>);</a:t>
            </a:r>
          </a:p>
          <a:p>
            <a:pPr algn="l"/>
            <a:r>
              <a:rPr lang="he-IL" dirty="0">
                <a:latin typeface="Verdana" pitchFamily="34" charset="0"/>
              </a:rPr>
              <a:t>{</a:t>
            </a:r>
          </a:p>
          <a:p>
            <a:pPr algn="l"/>
            <a:endParaRPr lang="he-IL" dirty="0">
              <a:latin typeface="Verdana" pitchFamily="34" charset="0"/>
            </a:endParaRPr>
          </a:p>
          <a:p>
            <a:pPr algn="l"/>
            <a:endParaRPr lang="he-IL" dirty="0">
              <a:latin typeface="Verdana" pitchFamily="34" charset="0"/>
            </a:endParaRPr>
          </a:p>
          <a:p>
            <a:pPr algn="l"/>
            <a:endParaRPr lang="he-IL" dirty="0">
              <a:latin typeface="Verdana" pitchFamily="34" charset="0"/>
            </a:endParaRPr>
          </a:p>
        </p:txBody>
      </p:sp>
      <p:sp>
        <p:nvSpPr>
          <p:cNvPr id="9" name="Rectangular Callout 8"/>
          <p:cNvSpPr>
            <a:spLocks noChangeArrowheads="1"/>
          </p:cNvSpPr>
          <p:nvPr/>
        </p:nvSpPr>
        <p:spPr bwMode="auto">
          <a:xfrm>
            <a:off x="3935288" y="2667000"/>
            <a:ext cx="5029200" cy="685800"/>
          </a:xfrm>
          <a:prstGeom prst="wedgeRectCallout">
            <a:avLst>
              <a:gd name="adj1" fmla="val -55029"/>
              <a:gd name="adj2" fmla="val -118421"/>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הפונקציה מקבלת </a:t>
            </a:r>
            <a:r>
              <a:rPr lang="he-IL" b="1" u="sng" dirty="0">
                <a:solidFill>
                  <a:schemeClr val="bg1"/>
                </a:solidFill>
                <a:latin typeface="Verdana" pitchFamily="34" charset="0"/>
              </a:rPr>
              <a:t>כפרמטר נוסף</a:t>
            </a:r>
            <a:r>
              <a:rPr lang="he-IL" b="1" dirty="0">
                <a:solidFill>
                  <a:schemeClr val="bg1"/>
                </a:solidFill>
                <a:latin typeface="Verdana" pitchFamily="34" charset="0"/>
              </a:rPr>
              <a:t> את כמות האיברים שעליה להדפיס, ולכן יודעת לטפל במערך בכל גודל</a:t>
            </a:r>
          </a:p>
        </p:txBody>
      </p:sp>
      <p:pic>
        <p:nvPicPr>
          <p:cNvPr id="86018" name="Picture 2"/>
          <p:cNvPicPr>
            <a:picLocks noChangeAspect="1" noChangeArrowheads="1"/>
          </p:cNvPicPr>
          <p:nvPr/>
        </p:nvPicPr>
        <p:blipFill>
          <a:blip r:embed="rId2" cstate="print"/>
          <a:srcRect/>
          <a:stretch>
            <a:fillRect/>
          </a:stretch>
        </p:blipFill>
        <p:spPr bwMode="auto">
          <a:xfrm>
            <a:off x="3707904" y="5445224"/>
            <a:ext cx="5127625" cy="904875"/>
          </a:xfrm>
          <a:prstGeom prst="rect">
            <a:avLst/>
          </a:prstGeom>
          <a:noFill/>
          <a:ln w="9525" algn="ctr">
            <a:noFill/>
            <a:miter lim="800000"/>
            <a:headEnd/>
            <a:tailEnd/>
          </a:ln>
        </p:spPr>
      </p:pic>
      <p:sp>
        <p:nvSpPr>
          <p:cNvPr id="11" name="Rectangle 10"/>
          <p:cNvSpPr>
            <a:spLocks noChangeArrowheads="1"/>
          </p:cNvSpPr>
          <p:nvPr/>
        </p:nvSpPr>
        <p:spPr bwMode="auto">
          <a:xfrm>
            <a:off x="4697288" y="1600200"/>
            <a:ext cx="4267200" cy="838200"/>
          </a:xfrm>
          <a:prstGeom prst="rect">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שימו לב: הפרמטר </a:t>
            </a:r>
            <a:r>
              <a:rPr lang="en-US" b="1" dirty="0">
                <a:solidFill>
                  <a:schemeClr val="bg1"/>
                </a:solidFill>
                <a:latin typeface="Verdana" pitchFamily="34" charset="0"/>
              </a:rPr>
              <a:t>size</a:t>
            </a:r>
            <a:r>
              <a:rPr lang="he-IL" b="1" dirty="0">
                <a:solidFill>
                  <a:schemeClr val="bg1"/>
                </a:solidFill>
                <a:latin typeface="Verdana" pitchFamily="34" charset="0"/>
              </a:rPr>
              <a:t> והקבוע </a:t>
            </a:r>
            <a:r>
              <a:rPr lang="en-US" b="1" dirty="0">
                <a:solidFill>
                  <a:schemeClr val="bg1"/>
                </a:solidFill>
                <a:latin typeface="Verdana" pitchFamily="34" charset="0"/>
              </a:rPr>
              <a:t>SIZE</a:t>
            </a:r>
            <a:r>
              <a:rPr lang="he-IL" b="1" dirty="0">
                <a:solidFill>
                  <a:schemeClr val="bg1"/>
                </a:solidFill>
                <a:latin typeface="Verdana" pitchFamily="34" charset="0"/>
              </a:rPr>
              <a:t> שונים (הקומפיילר הוא </a:t>
            </a:r>
            <a:r>
              <a:rPr lang="en-US" b="1" dirty="0">
                <a:solidFill>
                  <a:schemeClr val="bg1"/>
                </a:solidFill>
                <a:latin typeface="Verdana" pitchFamily="34" charset="0"/>
              </a:rPr>
              <a:t>case sensitive</a:t>
            </a:r>
            <a:r>
              <a:rPr lang="he-IL" b="1" dirty="0">
                <a:solidFill>
                  <a:schemeClr val="bg1"/>
                </a:solidFill>
                <a:latin typeface="Verdana" pitchFamily="34" charset="0"/>
              </a:rPr>
              <a:t>). דגש בהמשך...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ox(in)">
                                      <p:cBhvr>
                                        <p:cTn id="15" dur="500"/>
                                        <p:tgtEl>
                                          <p:spTgt spid="2">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ox(in)">
                                      <p:cBhvr>
                                        <p:cTn id="18" dur="500"/>
                                        <p:tgtEl>
                                          <p:spTgt spid="2">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ox(in)">
                                      <p:cBhvr>
                                        <p:cTn id="21" dur="500"/>
                                        <p:tgtEl>
                                          <p:spTgt spid="2">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ox(in)">
                                      <p:cBhvr>
                                        <p:cTn id="24" dur="500"/>
                                        <p:tgtEl>
                                          <p:spTgt spid="2">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ox(in)">
                                      <p:cBhvr>
                                        <p:cTn id="27" dur="500"/>
                                        <p:tgtEl>
                                          <p:spTgt spid="2">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ox(in)">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box(in)">
                                      <p:cBhvr>
                                        <p:cTn id="40" dur="500"/>
                                        <p:tgtEl>
                                          <p:spTgt spid="2">
                                            <p:txEl>
                                              <p:pRg st="10" end="10"/>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box(in)">
                                      <p:cBhvr>
                                        <p:cTn id="43" dur="500"/>
                                        <p:tgtEl>
                                          <p:spTgt spid="2">
                                            <p:txEl>
                                              <p:pRg st="11" end="11"/>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2">
                                            <p:txEl>
                                              <p:pRg st="19" end="19"/>
                                            </p:txEl>
                                          </p:spTgt>
                                        </p:tgtEl>
                                        <p:attrNameLst>
                                          <p:attrName>style.visibility</p:attrName>
                                        </p:attrNameLst>
                                      </p:cBhvr>
                                      <p:to>
                                        <p:strVal val="visible"/>
                                      </p:to>
                                    </p:set>
                                    <p:animEffect transition="in" filter="box(in)">
                                      <p:cBhvr>
                                        <p:cTn id="46" dur="500"/>
                                        <p:tgtEl>
                                          <p:spTgt spid="2">
                                            <p:txEl>
                                              <p:pRg st="19" end="19"/>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box(in)">
                                      <p:cBhvr>
                                        <p:cTn id="49" dur="500"/>
                                        <p:tgtEl>
                                          <p:spTgt spid="2">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2">
                                            <p:txEl>
                                              <p:pRg st="14" end="14"/>
                                            </p:txEl>
                                          </p:spTgt>
                                        </p:tgtEl>
                                        <p:attrNameLst>
                                          <p:attrName>style.visibility</p:attrName>
                                        </p:attrNameLst>
                                      </p:cBhvr>
                                      <p:to>
                                        <p:strVal val="visible"/>
                                      </p:to>
                                    </p:set>
                                    <p:animEffect transition="in" filter="box(in)">
                                      <p:cBhvr>
                                        <p:cTn id="54" dur="500"/>
                                        <p:tgtEl>
                                          <p:spTgt spid="2">
                                            <p:txEl>
                                              <p:pRg st="14" end="14"/>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animEffect transition="in" filter="box(in)">
                                      <p:cBhvr>
                                        <p:cTn id="57" dur="500"/>
                                        <p:tgtEl>
                                          <p:spTgt spid="2">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
                                            <p:txEl>
                                              <p:pRg st="17" end="17"/>
                                            </p:txEl>
                                          </p:spTgt>
                                        </p:tgtEl>
                                        <p:attrNameLst>
                                          <p:attrName>style.visibility</p:attrName>
                                        </p:attrNameLst>
                                      </p:cBhvr>
                                      <p:to>
                                        <p:strVal val="visible"/>
                                      </p:to>
                                    </p:set>
                                    <p:animEffect transition="in" filter="box(in)">
                                      <p:cBhvr>
                                        <p:cTn id="62" dur="500"/>
                                        <p:tgtEl>
                                          <p:spTgt spid="2">
                                            <p:txEl>
                                              <p:pRg st="17" end="17"/>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2">
                                            <p:txEl>
                                              <p:pRg st="18" end="18"/>
                                            </p:txEl>
                                          </p:spTgt>
                                        </p:tgtEl>
                                        <p:attrNameLst>
                                          <p:attrName>style.visibility</p:attrName>
                                        </p:attrNameLst>
                                      </p:cBhvr>
                                      <p:to>
                                        <p:strVal val="visible"/>
                                      </p:to>
                                    </p:set>
                                    <p:animEffect transition="in" filter="box(in)">
                                      <p:cBhvr>
                                        <p:cTn id="65" dur="500"/>
                                        <p:tgtEl>
                                          <p:spTgt spid="2">
                                            <p:txEl>
                                              <p:pRg st="18" end="1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86018"/>
                                        </p:tgtEl>
                                        <p:attrNameLst>
                                          <p:attrName>style.visibility</p:attrName>
                                        </p:attrNameLst>
                                      </p:cBhvr>
                                      <p:to>
                                        <p:strVal val="visible"/>
                                      </p:to>
                                    </p:set>
                                    <p:animEffect transition="in" filter="box(in)">
                                      <p:cBhvr>
                                        <p:cTn id="70" dur="500"/>
                                        <p:tgtEl>
                                          <p:spTgt spid="86018"/>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box(in)">
                                      <p:cBhvr>
                                        <p:cTn id="7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r"/>
            <a:r>
              <a:rPr lang="he-IL" u="sng" smtClean="0"/>
              <a:t>שימו לב:</a:t>
            </a:r>
            <a:r>
              <a:rPr lang="he-IL" smtClean="0"/>
              <a:t> שגיאה נפוצה!</a:t>
            </a:r>
          </a:p>
        </p:txBody>
      </p:sp>
      <p:sp>
        <p:nvSpPr>
          <p:cNvPr id="47107" name="Content Placeholder 2"/>
          <p:cNvSpPr>
            <a:spLocks noGrp="1"/>
          </p:cNvSpPr>
          <p:nvPr>
            <p:ph idx="1"/>
          </p:nvPr>
        </p:nvSpPr>
        <p:spPr/>
        <p:txBody>
          <a:bodyPr/>
          <a:lstStyle/>
          <a:p>
            <a:r>
              <a:rPr lang="he-IL" smtClean="0"/>
              <a:t>מי שלא מקפיד על הגדרת קבועים באותיות גדולות עלול להיתקל בשגיאת הקומפילציה הבאה:</a:t>
            </a:r>
          </a:p>
        </p:txBody>
      </p:sp>
      <p:sp>
        <p:nvSpPr>
          <p:cNvPr id="47109" name="TextBox 5"/>
          <p:cNvSpPr txBox="1">
            <a:spLocks noChangeArrowheads="1"/>
          </p:cNvSpPr>
          <p:nvPr/>
        </p:nvSpPr>
        <p:spPr bwMode="auto">
          <a:xfrm>
            <a:off x="664840" y="3789040"/>
            <a:ext cx="4843264" cy="2862322"/>
          </a:xfrm>
          <a:prstGeom prst="rect">
            <a:avLst/>
          </a:prstGeom>
          <a:noFill/>
          <a:ln w="9525">
            <a:noFill/>
            <a:miter lim="800000"/>
            <a:headEnd/>
            <a:tailEnd/>
          </a:ln>
        </p:spPr>
        <p:txBody>
          <a:bodyPr wrap="square">
            <a:spAutoFit/>
          </a:bodyPr>
          <a:lstStyle/>
          <a:p>
            <a:pPr algn="l"/>
            <a:r>
              <a:rPr lang="en-US" dirty="0">
                <a:latin typeface="Verdana" pitchFamily="34" charset="0"/>
              </a:rPr>
              <a:t>#define </a:t>
            </a:r>
            <a:r>
              <a:rPr lang="en-US" b="1" dirty="0">
                <a:latin typeface="Verdana" pitchFamily="34" charset="0"/>
              </a:rPr>
              <a:t>size</a:t>
            </a:r>
            <a:r>
              <a:rPr lang="en-US" dirty="0">
                <a:latin typeface="Verdana" pitchFamily="34" charset="0"/>
              </a:rPr>
              <a:t> 3</a:t>
            </a:r>
          </a:p>
          <a:p>
            <a:pPr algn="l"/>
            <a:endParaRPr lang="he-IL" dirty="0">
              <a:latin typeface="Verdana" pitchFamily="34" charset="0"/>
            </a:endParaRPr>
          </a:p>
          <a:p>
            <a:pPr algn="l"/>
            <a:r>
              <a:rPr lang="en-US" dirty="0">
                <a:latin typeface="Verdana" pitchFamily="34" charset="0"/>
              </a:rPr>
              <a:t>void </a:t>
            </a:r>
            <a:r>
              <a:rPr lang="en-US" dirty="0" err="1">
                <a:latin typeface="Verdana" pitchFamily="34" charset="0"/>
              </a:rPr>
              <a:t>printArray</a:t>
            </a:r>
            <a:r>
              <a:rPr lang="en-US" dirty="0">
                <a:latin typeface="Verdana" pitchFamily="34" charset="0"/>
              </a:rPr>
              <a:t>(</a:t>
            </a:r>
            <a:r>
              <a:rPr lang="en-US" dirty="0" err="1">
                <a:latin typeface="Verdana" pitchFamily="34" charset="0"/>
              </a:rPr>
              <a:t>int</a:t>
            </a:r>
            <a:r>
              <a:rPr lang="en-US" dirty="0">
                <a:latin typeface="Verdana" pitchFamily="34" charset="0"/>
              </a:rPr>
              <a:t> </a:t>
            </a:r>
            <a:r>
              <a:rPr lang="en-US" dirty="0" err="1">
                <a:latin typeface="Verdana" pitchFamily="34" charset="0"/>
              </a:rPr>
              <a:t>arr</a:t>
            </a:r>
            <a:r>
              <a:rPr lang="en-US" dirty="0">
                <a:latin typeface="Verdana" pitchFamily="34" charset="0"/>
              </a:rPr>
              <a:t>[], </a:t>
            </a:r>
            <a:r>
              <a:rPr lang="en-US" dirty="0" err="1">
                <a:latin typeface="Verdana" pitchFamily="34" charset="0"/>
              </a:rPr>
              <a:t>int</a:t>
            </a:r>
            <a:r>
              <a:rPr lang="en-US" dirty="0">
                <a:latin typeface="Verdana" pitchFamily="34" charset="0"/>
              </a:rPr>
              <a:t> </a:t>
            </a:r>
            <a:r>
              <a:rPr lang="en-US" b="1" dirty="0">
                <a:latin typeface="Verdana" pitchFamily="34" charset="0"/>
              </a:rPr>
              <a:t>size</a:t>
            </a:r>
            <a:r>
              <a:rPr lang="en-US" dirty="0">
                <a:latin typeface="Verdana" pitchFamily="34" charset="0"/>
              </a:rPr>
              <a:t>)</a:t>
            </a:r>
          </a:p>
          <a:p>
            <a:pPr algn="l"/>
            <a:r>
              <a:rPr lang="he-IL" dirty="0">
                <a:latin typeface="Verdana" pitchFamily="34" charset="0"/>
              </a:rPr>
              <a:t>}</a:t>
            </a:r>
          </a:p>
          <a:p>
            <a:pPr algn="l"/>
            <a:r>
              <a:rPr lang="en-US" dirty="0">
                <a:latin typeface="Verdana" pitchFamily="34" charset="0"/>
              </a:rPr>
              <a:t>    </a:t>
            </a:r>
            <a:r>
              <a:rPr lang="en-US" dirty="0" err="1">
                <a:latin typeface="Verdana" pitchFamily="34" charset="0"/>
              </a:rPr>
              <a:t>int</a:t>
            </a:r>
            <a:r>
              <a:rPr lang="en-US" dirty="0">
                <a:latin typeface="Verdana" pitchFamily="34" charset="0"/>
              </a:rPr>
              <a:t>  </a:t>
            </a:r>
            <a:r>
              <a:rPr lang="en-US" dirty="0" err="1">
                <a:latin typeface="Verdana" pitchFamily="34" charset="0"/>
              </a:rPr>
              <a:t>i</a:t>
            </a:r>
            <a:r>
              <a:rPr lang="en-US" dirty="0">
                <a:latin typeface="Verdana" pitchFamily="34" charset="0"/>
              </a:rPr>
              <a:t>;</a:t>
            </a:r>
          </a:p>
          <a:p>
            <a:pPr algn="l"/>
            <a:r>
              <a:rPr lang="nn-NO" dirty="0">
                <a:latin typeface="Verdana" pitchFamily="34" charset="0"/>
              </a:rPr>
              <a:t>    for (i=0 ; i &lt; size ; i++)</a:t>
            </a:r>
          </a:p>
          <a:p>
            <a:pPr algn="l"/>
            <a:r>
              <a:rPr lang="en-US" dirty="0">
                <a:latin typeface="Verdana" pitchFamily="34" charset="0"/>
              </a:rPr>
              <a:t>       </a:t>
            </a:r>
            <a:r>
              <a:rPr lang="en-US" dirty="0" err="1">
                <a:latin typeface="Verdana" pitchFamily="34" charset="0"/>
              </a:rPr>
              <a:t>printf</a:t>
            </a:r>
            <a:r>
              <a:rPr lang="en-US" dirty="0">
                <a:latin typeface="Verdana" pitchFamily="34" charset="0"/>
              </a:rPr>
              <a:t>("%d ", </a:t>
            </a:r>
            <a:r>
              <a:rPr lang="en-US" dirty="0" err="1">
                <a:latin typeface="Verdana" pitchFamily="34" charset="0"/>
              </a:rPr>
              <a:t>arr</a:t>
            </a:r>
            <a:r>
              <a:rPr lang="en-US" dirty="0">
                <a:latin typeface="Verdana" pitchFamily="34" charset="0"/>
              </a:rPr>
              <a:t>[</a:t>
            </a:r>
            <a:r>
              <a:rPr lang="en-US" dirty="0" err="1">
                <a:latin typeface="Verdana" pitchFamily="34" charset="0"/>
              </a:rPr>
              <a:t>i</a:t>
            </a:r>
            <a:r>
              <a:rPr lang="en-US" dirty="0">
                <a:latin typeface="Verdana" pitchFamily="34" charset="0"/>
              </a:rPr>
              <a:t>]);</a:t>
            </a:r>
          </a:p>
          <a:p>
            <a:pPr algn="l"/>
            <a:r>
              <a:rPr lang="en-US" dirty="0">
                <a:latin typeface="Verdana" pitchFamily="34" charset="0"/>
              </a:rPr>
              <a:t>    </a:t>
            </a:r>
            <a:r>
              <a:rPr lang="en-US" dirty="0" err="1">
                <a:latin typeface="Verdana" pitchFamily="34" charset="0"/>
              </a:rPr>
              <a:t>printf</a:t>
            </a:r>
            <a:r>
              <a:rPr lang="en-US" dirty="0">
                <a:latin typeface="Verdana" pitchFamily="34" charset="0"/>
              </a:rPr>
              <a:t>("\n");</a:t>
            </a:r>
          </a:p>
          <a:p>
            <a:pPr algn="l"/>
            <a:r>
              <a:rPr lang="he-IL" dirty="0">
                <a:latin typeface="Verdana" pitchFamily="34" charset="0"/>
              </a:rPr>
              <a:t>{</a:t>
            </a:r>
            <a:endParaRPr lang="en-US" dirty="0">
              <a:latin typeface="Verdana" pitchFamily="34" charset="0"/>
            </a:endParaRPr>
          </a:p>
          <a:p>
            <a:pPr algn="l"/>
            <a:r>
              <a:rPr lang="en-US" dirty="0">
                <a:latin typeface="Verdana" pitchFamily="34" charset="0"/>
              </a:rPr>
              <a:t>void main()   </a:t>
            </a:r>
            <a:r>
              <a:rPr lang="he-IL" dirty="0">
                <a:latin typeface="Verdana" pitchFamily="34" charset="0"/>
              </a:rPr>
              <a:t>}</a:t>
            </a:r>
            <a:r>
              <a:rPr lang="en-US" b="1" dirty="0">
                <a:latin typeface="Verdana" pitchFamily="34" charset="0"/>
              </a:rPr>
              <a:t>…</a:t>
            </a:r>
            <a:r>
              <a:rPr lang="he-IL" dirty="0">
                <a:latin typeface="Verdana" pitchFamily="34" charset="0"/>
              </a:rPr>
              <a:t>{</a:t>
            </a:r>
          </a:p>
        </p:txBody>
      </p:sp>
      <p:pic>
        <p:nvPicPr>
          <p:cNvPr id="47110" name="Picture 2"/>
          <p:cNvPicPr>
            <a:picLocks noChangeAspect="1" noChangeArrowheads="1"/>
          </p:cNvPicPr>
          <p:nvPr/>
        </p:nvPicPr>
        <p:blipFill>
          <a:blip r:embed="rId2" cstate="print"/>
          <a:srcRect/>
          <a:stretch>
            <a:fillRect/>
          </a:stretch>
        </p:blipFill>
        <p:spPr bwMode="auto">
          <a:xfrm>
            <a:off x="685800" y="2348880"/>
            <a:ext cx="8020050" cy="1143000"/>
          </a:xfrm>
          <a:prstGeom prst="rect">
            <a:avLst/>
          </a:prstGeom>
          <a:noFill/>
          <a:ln w="9525" algn="ctr">
            <a:solidFill>
              <a:schemeClr val="accent1"/>
            </a:solidFill>
            <a:miter lim="800000"/>
            <a:headEnd/>
            <a:tailEnd/>
          </a:ln>
        </p:spPr>
      </p:pic>
      <p:sp>
        <p:nvSpPr>
          <p:cNvPr id="9" name="Rectangular Callout 8"/>
          <p:cNvSpPr>
            <a:spLocks noChangeArrowheads="1"/>
          </p:cNvSpPr>
          <p:nvPr/>
        </p:nvSpPr>
        <p:spPr bwMode="auto">
          <a:xfrm>
            <a:off x="4499992" y="3717032"/>
            <a:ext cx="4199384" cy="609600"/>
          </a:xfrm>
          <a:prstGeom prst="wedgeRectCallout">
            <a:avLst>
              <a:gd name="adj1" fmla="val -96321"/>
              <a:gd name="adj2" fmla="val -10384"/>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בעקבות פקודת ה- </a:t>
            </a:r>
            <a:r>
              <a:rPr lang="en-US" b="1" dirty="0">
                <a:solidFill>
                  <a:schemeClr val="bg1"/>
                </a:solidFill>
                <a:latin typeface="Verdana" pitchFamily="34" charset="0"/>
              </a:rPr>
              <a:t>define</a:t>
            </a:r>
            <a:r>
              <a:rPr lang="he-IL" b="1" dirty="0">
                <a:solidFill>
                  <a:schemeClr val="bg1"/>
                </a:solidFill>
                <a:latin typeface="Verdana" pitchFamily="34" charset="0"/>
              </a:rPr>
              <a:t>: בכל מקום שהקומפיילר רואה </a:t>
            </a:r>
            <a:r>
              <a:rPr lang="en-US" b="1" dirty="0">
                <a:solidFill>
                  <a:schemeClr val="bg1"/>
                </a:solidFill>
                <a:latin typeface="Verdana" pitchFamily="34" charset="0"/>
              </a:rPr>
              <a:t>size</a:t>
            </a:r>
            <a:r>
              <a:rPr lang="he-IL" b="1" dirty="0">
                <a:solidFill>
                  <a:schemeClr val="bg1"/>
                </a:solidFill>
                <a:latin typeface="Verdana" pitchFamily="34" charset="0"/>
              </a:rPr>
              <a:t> הוא מחליף אותו בערך 3</a:t>
            </a:r>
          </a:p>
        </p:txBody>
      </p:sp>
      <p:sp>
        <p:nvSpPr>
          <p:cNvPr id="10" name="Rectangular Callout 9"/>
          <p:cNvSpPr>
            <a:spLocks noChangeArrowheads="1"/>
          </p:cNvSpPr>
          <p:nvPr/>
        </p:nvSpPr>
        <p:spPr bwMode="auto">
          <a:xfrm>
            <a:off x="5436096" y="4479776"/>
            <a:ext cx="3267472" cy="609600"/>
          </a:xfrm>
          <a:prstGeom prst="wedgeRectCallout">
            <a:avLst>
              <a:gd name="adj1" fmla="val -75027"/>
              <a:gd name="adj2" fmla="val -40834"/>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ולכן מה שהקומפיילר רואה בתור הפרמטר השני:</a:t>
            </a:r>
            <a:r>
              <a:rPr lang="en-US" b="1" dirty="0" err="1">
                <a:solidFill>
                  <a:schemeClr val="bg1"/>
                </a:solidFill>
                <a:latin typeface="Verdana" pitchFamily="34" charset="0"/>
              </a:rPr>
              <a:t>int</a:t>
            </a:r>
            <a:r>
              <a:rPr lang="en-US" b="1" dirty="0">
                <a:solidFill>
                  <a:schemeClr val="bg1"/>
                </a:solidFill>
                <a:latin typeface="Verdana" pitchFamily="34" charset="0"/>
              </a:rPr>
              <a:t> 3  </a:t>
            </a:r>
            <a:endParaRPr lang="he-IL" b="1" dirty="0">
              <a:solidFill>
                <a:schemeClr val="bg1"/>
              </a:solidFill>
              <a:latin typeface="Verdana" pitchFamily="34" charset="0"/>
            </a:endParaRPr>
          </a:p>
          <a:p>
            <a:pPr algn="ctr" rtl="1"/>
            <a:r>
              <a:rPr lang="he-IL" b="1" dirty="0">
                <a:solidFill>
                  <a:schemeClr val="bg1"/>
                </a:solidFill>
                <a:latin typeface="Verdana" pitchFamily="34" charset="0"/>
              </a:rPr>
              <a:t>ו- 3 אינו שם תקף למשתנה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in)">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box(in)">
                                      <p:cBhvr>
                                        <p:cTn id="12" dur="500"/>
                                        <p:tgtEl>
                                          <p:spTgt spid="471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09">
                                            <p:txEl>
                                              <p:pRg st="0" end="0"/>
                                            </p:txEl>
                                          </p:spTgt>
                                        </p:tgtEl>
                                        <p:attrNameLst>
                                          <p:attrName>style.visibility</p:attrName>
                                        </p:attrNameLst>
                                      </p:cBhvr>
                                      <p:to>
                                        <p:strVal val="visible"/>
                                      </p:to>
                                    </p:set>
                                    <p:animEffect transition="in" filter="box(in)">
                                      <p:cBhvr>
                                        <p:cTn id="17" dur="500"/>
                                        <p:tgtEl>
                                          <p:spTgt spid="471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109">
                                            <p:txEl>
                                              <p:pRg st="2" end="2"/>
                                            </p:txEl>
                                          </p:spTgt>
                                        </p:tgtEl>
                                        <p:attrNameLst>
                                          <p:attrName>style.visibility</p:attrName>
                                        </p:attrNameLst>
                                      </p:cBhvr>
                                      <p:to>
                                        <p:strVal val="visible"/>
                                      </p:to>
                                    </p:set>
                                    <p:animEffect transition="in" filter="box(in)">
                                      <p:cBhvr>
                                        <p:cTn id="22" dur="500"/>
                                        <p:tgtEl>
                                          <p:spTgt spid="47109">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7109">
                                            <p:txEl>
                                              <p:pRg st="3" end="3"/>
                                            </p:txEl>
                                          </p:spTgt>
                                        </p:tgtEl>
                                        <p:attrNameLst>
                                          <p:attrName>style.visibility</p:attrName>
                                        </p:attrNameLst>
                                      </p:cBhvr>
                                      <p:to>
                                        <p:strVal val="visible"/>
                                      </p:to>
                                    </p:set>
                                    <p:animEffect transition="in" filter="box(in)">
                                      <p:cBhvr>
                                        <p:cTn id="25" dur="500"/>
                                        <p:tgtEl>
                                          <p:spTgt spid="47109">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7109">
                                            <p:txEl>
                                              <p:pRg st="8" end="8"/>
                                            </p:txEl>
                                          </p:spTgt>
                                        </p:tgtEl>
                                        <p:attrNameLst>
                                          <p:attrName>style.visibility</p:attrName>
                                        </p:attrNameLst>
                                      </p:cBhvr>
                                      <p:to>
                                        <p:strVal val="visible"/>
                                      </p:to>
                                    </p:set>
                                    <p:animEffect transition="in" filter="box(in)">
                                      <p:cBhvr>
                                        <p:cTn id="28" dur="500"/>
                                        <p:tgtEl>
                                          <p:spTgt spid="47109">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7109">
                                            <p:txEl>
                                              <p:pRg st="4" end="4"/>
                                            </p:txEl>
                                          </p:spTgt>
                                        </p:tgtEl>
                                        <p:attrNameLst>
                                          <p:attrName>style.visibility</p:attrName>
                                        </p:attrNameLst>
                                      </p:cBhvr>
                                      <p:to>
                                        <p:strVal val="visible"/>
                                      </p:to>
                                    </p:set>
                                    <p:animEffect transition="in" filter="box(in)">
                                      <p:cBhvr>
                                        <p:cTn id="33" dur="500"/>
                                        <p:tgtEl>
                                          <p:spTgt spid="47109">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7109">
                                            <p:txEl>
                                              <p:pRg st="5" end="5"/>
                                            </p:txEl>
                                          </p:spTgt>
                                        </p:tgtEl>
                                        <p:attrNameLst>
                                          <p:attrName>style.visibility</p:attrName>
                                        </p:attrNameLst>
                                      </p:cBhvr>
                                      <p:to>
                                        <p:strVal val="visible"/>
                                      </p:to>
                                    </p:set>
                                    <p:animEffect transition="in" filter="box(in)">
                                      <p:cBhvr>
                                        <p:cTn id="36" dur="500"/>
                                        <p:tgtEl>
                                          <p:spTgt spid="47109">
                                            <p:txEl>
                                              <p:pRg st="5" end="5"/>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47109">
                                            <p:txEl>
                                              <p:pRg st="6" end="6"/>
                                            </p:txEl>
                                          </p:spTgt>
                                        </p:tgtEl>
                                        <p:attrNameLst>
                                          <p:attrName>style.visibility</p:attrName>
                                        </p:attrNameLst>
                                      </p:cBhvr>
                                      <p:to>
                                        <p:strVal val="visible"/>
                                      </p:to>
                                    </p:set>
                                    <p:animEffect transition="in" filter="box(in)">
                                      <p:cBhvr>
                                        <p:cTn id="39" dur="500"/>
                                        <p:tgtEl>
                                          <p:spTgt spid="47109">
                                            <p:txEl>
                                              <p:pRg st="6" end="6"/>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47109">
                                            <p:txEl>
                                              <p:pRg st="7" end="7"/>
                                            </p:txEl>
                                          </p:spTgt>
                                        </p:tgtEl>
                                        <p:attrNameLst>
                                          <p:attrName>style.visibility</p:attrName>
                                        </p:attrNameLst>
                                      </p:cBhvr>
                                      <p:to>
                                        <p:strVal val="visible"/>
                                      </p:to>
                                    </p:set>
                                    <p:animEffect transition="in" filter="box(in)">
                                      <p:cBhvr>
                                        <p:cTn id="42" dur="500"/>
                                        <p:tgtEl>
                                          <p:spTgt spid="4710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7109">
                                            <p:txEl>
                                              <p:pRg st="9" end="9"/>
                                            </p:txEl>
                                          </p:spTgt>
                                        </p:tgtEl>
                                        <p:attrNameLst>
                                          <p:attrName>style.visibility</p:attrName>
                                        </p:attrNameLst>
                                      </p:cBhvr>
                                      <p:to>
                                        <p:strVal val="visible"/>
                                      </p:to>
                                    </p:set>
                                    <p:animEffect transition="in" filter="box(in)">
                                      <p:cBhvr>
                                        <p:cTn id="47" dur="500"/>
                                        <p:tgtEl>
                                          <p:spTgt spid="4710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i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ox(in)">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ChangeArrowheads="1"/>
          </p:cNvSpPr>
          <p:nvPr/>
        </p:nvSpPr>
        <p:spPr bwMode="auto">
          <a:xfrm>
            <a:off x="457200" y="1371600"/>
            <a:ext cx="8153400" cy="1524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48131" name="Title 1"/>
          <p:cNvSpPr>
            <a:spLocks noGrp="1"/>
          </p:cNvSpPr>
          <p:nvPr>
            <p:ph type="title"/>
          </p:nvPr>
        </p:nvSpPr>
        <p:spPr/>
        <p:txBody>
          <a:bodyPr>
            <a:normAutofit fontScale="90000"/>
          </a:bodyPr>
          <a:lstStyle/>
          <a:p>
            <a:pPr algn="r"/>
            <a:r>
              <a:rPr lang="he-IL" smtClean="0"/>
              <a:t>העברת מטריצה לפונקציה – </a:t>
            </a:r>
            <a:br>
              <a:rPr lang="he-IL" smtClean="0"/>
            </a:br>
            <a:r>
              <a:rPr lang="he-IL" smtClean="0"/>
              <a:t>דוגמא</a:t>
            </a:r>
          </a:p>
        </p:txBody>
      </p:sp>
      <p:sp>
        <p:nvSpPr>
          <p:cNvPr id="49156" name="Content Placeholder 2"/>
          <p:cNvSpPr>
            <a:spLocks noGrp="1"/>
          </p:cNvSpPr>
          <p:nvPr>
            <p:ph idx="1"/>
          </p:nvPr>
        </p:nvSpPr>
        <p:spPr>
          <a:xfrm>
            <a:off x="228600" y="2210643"/>
            <a:ext cx="6248400" cy="4530725"/>
          </a:xfrm>
        </p:spPr>
        <p:txBody>
          <a:bodyPr>
            <a:normAutofit fontScale="85000" lnSpcReduction="20000"/>
          </a:bodyPr>
          <a:lstStyle/>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#define COLS  5</a:t>
            </a:r>
          </a:p>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void </a:t>
            </a:r>
            <a:r>
              <a:rPr lang="en-US" sz="1800" dirty="0" err="1" smtClean="0">
                <a:latin typeface="Verdana" pitchFamily="34" charset="0"/>
              </a:rPr>
              <a:t>setMatrix</a:t>
            </a:r>
            <a:r>
              <a:rPr lang="en-US" sz="1800" dirty="0" smtClean="0">
                <a:latin typeface="Verdana" pitchFamily="34" charset="0"/>
              </a:rPr>
              <a:t>(</a:t>
            </a:r>
            <a:r>
              <a:rPr lang="en-US" sz="1800" dirty="0" err="1" smtClean="0">
                <a:latin typeface="Verdana" pitchFamily="34" charset="0"/>
              </a:rPr>
              <a:t>int</a:t>
            </a:r>
            <a:r>
              <a:rPr lang="en-US" sz="1800" dirty="0" smtClean="0">
                <a:latin typeface="Verdana" pitchFamily="34" charset="0"/>
              </a:rPr>
              <a:t> mat[][COLS], </a:t>
            </a:r>
            <a:r>
              <a:rPr lang="en-US" sz="1800" dirty="0" err="1" smtClean="0">
                <a:latin typeface="Verdana" pitchFamily="34" charset="0"/>
              </a:rPr>
              <a:t>int</a:t>
            </a:r>
            <a:r>
              <a:rPr lang="en-US" sz="1800" dirty="0" smtClean="0">
                <a:latin typeface="Verdana" pitchFamily="34" charset="0"/>
              </a:rPr>
              <a:t> rows)</a:t>
            </a:r>
          </a:p>
          <a:p>
            <a:pPr algn="l" rtl="0">
              <a:spcBef>
                <a:spcPct val="0"/>
              </a:spcBef>
              <a:buFont typeface="Wingdings" pitchFamily="2" charset="2"/>
              <a:buNone/>
            </a:pPr>
            <a:r>
              <a:rPr lang="he-IL" sz="1800" dirty="0" smtClean="0">
                <a:latin typeface="Verdana" pitchFamily="34" charset="0"/>
              </a:rPr>
              <a:t>}</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int</a:t>
            </a:r>
            <a:r>
              <a:rPr lang="en-US" sz="1800" dirty="0" smtClean="0">
                <a:latin typeface="Verdana" pitchFamily="34" charset="0"/>
              </a:rPr>
              <a:t> </a:t>
            </a:r>
            <a:r>
              <a:rPr lang="en-US" sz="1800" dirty="0" err="1" smtClean="0">
                <a:latin typeface="Verdana" pitchFamily="34" charset="0"/>
              </a:rPr>
              <a:t>i</a:t>
            </a:r>
            <a:r>
              <a:rPr lang="en-US" sz="1800" dirty="0" smtClean="0">
                <a:latin typeface="Verdana" pitchFamily="34" charset="0"/>
              </a:rPr>
              <a:t>, j;</a:t>
            </a:r>
            <a:endParaRPr lang="he-IL" sz="1800" dirty="0" smtClean="0">
              <a:latin typeface="Verdana" pitchFamily="34" charset="0"/>
            </a:endParaRPr>
          </a:p>
          <a:p>
            <a:pPr algn="l" rtl="0">
              <a:spcBef>
                <a:spcPct val="0"/>
              </a:spcBef>
              <a:buFont typeface="Wingdings" pitchFamily="2" charset="2"/>
              <a:buNone/>
            </a:pPr>
            <a:r>
              <a:rPr lang="nn-NO" sz="1800" dirty="0" smtClean="0">
                <a:latin typeface="Verdana" pitchFamily="34" charset="0"/>
              </a:rPr>
              <a:t>	for (i=0 ; i &lt; rows ; i++)</a:t>
            </a:r>
          </a:p>
          <a:p>
            <a:pPr algn="l" rtl="0">
              <a:spcBef>
                <a:spcPct val="0"/>
              </a:spcBef>
              <a:buFont typeface="Wingdings" pitchFamily="2" charset="2"/>
              <a:buNone/>
            </a:pPr>
            <a:r>
              <a:rPr lang="he-IL" sz="1800" dirty="0" smtClean="0">
                <a:latin typeface="Verdana" pitchFamily="34" charset="0"/>
              </a:rPr>
              <a:t>	}</a:t>
            </a:r>
          </a:p>
          <a:p>
            <a:pPr algn="l" rtl="0">
              <a:spcBef>
                <a:spcPct val="0"/>
              </a:spcBef>
              <a:buFont typeface="Wingdings" pitchFamily="2" charset="2"/>
              <a:buNone/>
            </a:pPr>
            <a:r>
              <a:rPr lang="en-US" sz="1800" dirty="0" smtClean="0">
                <a:latin typeface="Verdana" pitchFamily="34" charset="0"/>
              </a:rPr>
              <a:t>	     for (j=0 ; j &lt; COLS ; j++)</a:t>
            </a:r>
          </a:p>
          <a:p>
            <a:pPr algn="l" rtl="0">
              <a:spcBef>
                <a:spcPct val="0"/>
              </a:spcBef>
              <a:buFont typeface="Wingdings" pitchFamily="2" charset="2"/>
              <a:buNone/>
            </a:pPr>
            <a:r>
              <a:rPr lang="en-US" sz="1800" dirty="0" smtClean="0">
                <a:latin typeface="Verdana" pitchFamily="34" charset="0"/>
              </a:rPr>
              <a:t>	     	 mat[</a:t>
            </a:r>
            <a:r>
              <a:rPr lang="en-US" sz="1800" dirty="0" err="1" smtClean="0">
                <a:latin typeface="Verdana" pitchFamily="34" charset="0"/>
              </a:rPr>
              <a:t>i</a:t>
            </a:r>
            <a:r>
              <a:rPr lang="en-US" sz="1800" dirty="0" smtClean="0">
                <a:latin typeface="Verdana" pitchFamily="34" charset="0"/>
              </a:rPr>
              <a:t>][j] = </a:t>
            </a:r>
            <a:r>
              <a:rPr lang="en-US" sz="1800" dirty="0" err="1" smtClean="0">
                <a:latin typeface="Verdana" pitchFamily="34" charset="0"/>
              </a:rPr>
              <a:t>i</a:t>
            </a:r>
            <a:r>
              <a:rPr lang="en-US" sz="1800" dirty="0" smtClean="0">
                <a:latin typeface="Verdana" pitchFamily="34" charset="0"/>
              </a:rPr>
              <a:t>*10+j;</a:t>
            </a:r>
          </a:p>
          <a:p>
            <a:pPr algn="l" rtl="0">
              <a:spcBef>
                <a:spcPct val="0"/>
              </a:spcBef>
              <a:buFont typeface="Wingdings" pitchFamily="2" charset="2"/>
              <a:buNone/>
            </a:pPr>
            <a:r>
              <a:rPr lang="he-IL" sz="1800" dirty="0" smtClean="0">
                <a:latin typeface="Verdana" pitchFamily="34" charset="0"/>
              </a:rPr>
              <a:t>	{</a:t>
            </a:r>
          </a:p>
          <a:p>
            <a:pPr algn="l" rtl="0">
              <a:spcBef>
                <a:spcPct val="0"/>
              </a:spcBef>
              <a:buFont typeface="Wingdings" pitchFamily="2" charset="2"/>
              <a:buNone/>
            </a:pPr>
            <a:r>
              <a:rPr lang="he-IL" sz="1800" dirty="0" smtClean="0">
                <a:latin typeface="Verdana" pitchFamily="34" charset="0"/>
              </a:rPr>
              <a:t>{</a:t>
            </a:r>
          </a:p>
          <a:p>
            <a:pPr algn="l" rtl="0">
              <a:spcBef>
                <a:spcPct val="0"/>
              </a:spcBef>
              <a:buFont typeface="Wingdings" pitchFamily="2" charset="2"/>
              <a:buNone/>
            </a:pPr>
            <a:endParaRPr lang="he-IL" sz="1800" dirty="0" smtClean="0">
              <a:latin typeface="Verdana" pitchFamily="34" charset="0"/>
            </a:endParaRPr>
          </a:p>
          <a:p>
            <a:pPr algn="l" rtl="0">
              <a:spcBef>
                <a:spcPct val="0"/>
              </a:spcBef>
              <a:buFont typeface="Wingdings" pitchFamily="2" charset="2"/>
              <a:buNone/>
            </a:pPr>
            <a:r>
              <a:rPr lang="en-US" sz="1800" dirty="0" smtClean="0">
                <a:latin typeface="Verdana" pitchFamily="34" charset="0"/>
              </a:rPr>
              <a:t>void </a:t>
            </a:r>
            <a:r>
              <a:rPr lang="en-US" sz="1800" dirty="0" err="1" smtClean="0">
                <a:latin typeface="Verdana" pitchFamily="34" charset="0"/>
              </a:rPr>
              <a:t>printMatrix</a:t>
            </a:r>
            <a:r>
              <a:rPr lang="en-US" sz="1800" dirty="0" smtClean="0">
                <a:latin typeface="Verdana" pitchFamily="34" charset="0"/>
              </a:rPr>
              <a:t>(</a:t>
            </a:r>
            <a:r>
              <a:rPr lang="en-US" sz="1800" dirty="0" err="1" smtClean="0">
                <a:latin typeface="Verdana" pitchFamily="34" charset="0"/>
              </a:rPr>
              <a:t>int</a:t>
            </a:r>
            <a:r>
              <a:rPr lang="en-US" sz="1800" dirty="0" smtClean="0">
                <a:latin typeface="Verdana" pitchFamily="34" charset="0"/>
              </a:rPr>
              <a:t> mat[][COLS], </a:t>
            </a:r>
            <a:r>
              <a:rPr lang="en-US" sz="1800" dirty="0" err="1" smtClean="0">
                <a:latin typeface="Verdana" pitchFamily="34" charset="0"/>
              </a:rPr>
              <a:t>int</a:t>
            </a:r>
            <a:r>
              <a:rPr lang="en-US" sz="1800" dirty="0" smtClean="0">
                <a:latin typeface="Verdana" pitchFamily="34" charset="0"/>
              </a:rPr>
              <a:t> rows)</a:t>
            </a:r>
          </a:p>
          <a:p>
            <a:pPr algn="l" rtl="0">
              <a:spcBef>
                <a:spcPct val="0"/>
              </a:spcBef>
              <a:buFont typeface="Wingdings" pitchFamily="2" charset="2"/>
              <a:buNone/>
            </a:pPr>
            <a:r>
              <a:rPr lang="he-IL" sz="1800" dirty="0" smtClean="0">
                <a:latin typeface="Verdana" pitchFamily="34" charset="0"/>
              </a:rPr>
              <a:t>}</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int</a:t>
            </a:r>
            <a:r>
              <a:rPr lang="en-US" sz="1800" dirty="0" smtClean="0">
                <a:latin typeface="Verdana" pitchFamily="34" charset="0"/>
              </a:rPr>
              <a:t> </a:t>
            </a:r>
            <a:r>
              <a:rPr lang="en-US" sz="1800" dirty="0" err="1" smtClean="0">
                <a:latin typeface="Verdana" pitchFamily="34" charset="0"/>
              </a:rPr>
              <a:t>i</a:t>
            </a:r>
            <a:r>
              <a:rPr lang="en-US" sz="1800" dirty="0" smtClean="0">
                <a:latin typeface="Verdana" pitchFamily="34" charset="0"/>
              </a:rPr>
              <a:t>, j;</a:t>
            </a:r>
          </a:p>
          <a:p>
            <a:pPr algn="l" rtl="0">
              <a:spcBef>
                <a:spcPct val="0"/>
              </a:spcBef>
              <a:buFont typeface="Wingdings" pitchFamily="2" charset="2"/>
              <a:buNone/>
            </a:pPr>
            <a:r>
              <a:rPr lang="nn-NO" sz="1800" dirty="0" smtClean="0">
                <a:latin typeface="Verdana" pitchFamily="34" charset="0"/>
              </a:rPr>
              <a:t>	for (i=0 ; i &lt; rows ; i++)</a:t>
            </a:r>
          </a:p>
          <a:p>
            <a:pPr algn="l" rtl="0">
              <a:spcBef>
                <a:spcPct val="0"/>
              </a:spcBef>
              <a:buFont typeface="Wingdings" pitchFamily="2" charset="2"/>
              <a:buNone/>
            </a:pPr>
            <a:r>
              <a:rPr lang="he-IL" sz="1800" dirty="0" smtClean="0">
                <a:latin typeface="Verdana" pitchFamily="34" charset="0"/>
              </a:rPr>
              <a:t>	}</a:t>
            </a:r>
          </a:p>
          <a:p>
            <a:pPr algn="l" rtl="0">
              <a:spcBef>
                <a:spcPct val="0"/>
              </a:spcBef>
              <a:buFont typeface="Wingdings" pitchFamily="2" charset="2"/>
              <a:buNone/>
            </a:pPr>
            <a:r>
              <a:rPr lang="en-US" sz="1800" dirty="0" smtClean="0">
                <a:latin typeface="Verdana" pitchFamily="34" charset="0"/>
              </a:rPr>
              <a:t>	     for (j=0 ; j &lt; COLS ; j++)</a:t>
            </a:r>
          </a:p>
          <a:p>
            <a:pPr algn="l" rtl="0">
              <a:spcBef>
                <a:spcPct val="0"/>
              </a:spcBef>
              <a:buFont typeface="Wingdings" pitchFamily="2" charset="2"/>
              <a:buNone/>
            </a:pPr>
            <a:r>
              <a:rPr lang="en-US" sz="1800" dirty="0" smtClean="0">
                <a:latin typeface="Verdana" pitchFamily="34" charset="0"/>
              </a:rPr>
              <a:t>	 	</a:t>
            </a:r>
            <a:r>
              <a:rPr lang="he-IL"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("%4d", mat[</a:t>
            </a:r>
            <a:r>
              <a:rPr lang="en-US" sz="1800" dirty="0" err="1" smtClean="0">
                <a:latin typeface="Verdana" pitchFamily="34" charset="0"/>
              </a:rPr>
              <a:t>i</a:t>
            </a:r>
            <a:r>
              <a:rPr lang="en-US" sz="1800" dirty="0" smtClean="0">
                <a:latin typeface="Verdana" pitchFamily="34" charset="0"/>
              </a:rPr>
              <a:t>][j]);</a:t>
            </a:r>
          </a:p>
          <a:p>
            <a:pPr algn="l" rtl="0">
              <a:spcBef>
                <a:spcPct val="0"/>
              </a:spcBef>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("\n");</a:t>
            </a:r>
          </a:p>
          <a:p>
            <a:pPr algn="l" rtl="0">
              <a:spcBef>
                <a:spcPct val="0"/>
              </a:spcBef>
              <a:buFont typeface="Wingdings" pitchFamily="2" charset="2"/>
              <a:buNone/>
            </a:pPr>
            <a:r>
              <a:rPr lang="he-IL" sz="1800" dirty="0" smtClean="0">
                <a:latin typeface="Verdana" pitchFamily="34" charset="0"/>
              </a:rPr>
              <a:t>	{</a:t>
            </a:r>
          </a:p>
          <a:p>
            <a:pPr algn="l" rtl="0">
              <a:spcBef>
                <a:spcPct val="0"/>
              </a:spcBef>
              <a:buFont typeface="Wingdings" pitchFamily="2" charset="2"/>
              <a:buNone/>
            </a:pPr>
            <a:r>
              <a:rPr lang="he-IL" sz="1800" dirty="0" smtClean="0">
                <a:latin typeface="Verdana" pitchFamily="34" charset="0"/>
              </a:rPr>
              <a:t>{</a:t>
            </a:r>
          </a:p>
        </p:txBody>
      </p:sp>
      <p:sp>
        <p:nvSpPr>
          <p:cNvPr id="7" name="Content Placeholder 2"/>
          <p:cNvSpPr txBox="1">
            <a:spLocks/>
          </p:cNvSpPr>
          <p:nvPr/>
        </p:nvSpPr>
        <p:spPr bwMode="auto">
          <a:xfrm>
            <a:off x="5638800" y="2251075"/>
            <a:ext cx="3352800" cy="4530725"/>
          </a:xfrm>
          <a:prstGeom prst="rect">
            <a:avLst/>
          </a:prstGeom>
          <a:noFill/>
          <a:ln w="9525">
            <a:noFill/>
            <a:miter lim="800000"/>
            <a:headEnd/>
            <a:tailEnd/>
          </a:ln>
        </p:spPr>
        <p:txBody>
          <a:bodyPr/>
          <a:lstStyle/>
          <a:p>
            <a:pPr marL="342900" indent="-342900" eaLnBrk="0" hangingPunct="0">
              <a:spcBef>
                <a:spcPts val="0"/>
              </a:spcBef>
              <a:buClr>
                <a:schemeClr val="bg2"/>
              </a:buClr>
              <a:buSzPct val="75000"/>
              <a:buFont typeface="Wingdings" pitchFamily="2" charset="2"/>
              <a:buNone/>
              <a:defRPr/>
            </a:pPr>
            <a:endParaRPr lang="he-IL" sz="1600" kern="0" dirty="0">
              <a:latin typeface="Verdana" pitchFamily="34" charset="0"/>
            </a:endParaRP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void main()</a:t>
            </a:r>
          </a:p>
          <a:p>
            <a:pPr marL="342900" indent="-342900" algn="l" eaLnBrk="0" hangingPunct="0">
              <a:spcBef>
                <a:spcPts val="0"/>
              </a:spcBef>
              <a:buClr>
                <a:schemeClr val="bg2"/>
              </a:buClr>
              <a:buSzPct val="75000"/>
              <a:buFont typeface="Wingdings" pitchFamily="2" charset="2"/>
              <a:buNone/>
              <a:defRPr/>
            </a:pPr>
            <a:r>
              <a:rPr lang="he-IL" sz="1600" kern="0" dirty="0">
                <a:latin typeface="Verdana" pitchFamily="34" charset="0"/>
              </a:rPr>
              <a:t>}</a:t>
            </a: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int</a:t>
            </a:r>
            <a:r>
              <a:rPr lang="en-US" sz="1600" kern="0" dirty="0">
                <a:latin typeface="Verdana" pitchFamily="34" charset="0"/>
              </a:rPr>
              <a:t> mat1[3][COLS];</a:t>
            </a: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int</a:t>
            </a:r>
            <a:r>
              <a:rPr lang="en-US" sz="1600" kern="0" dirty="0">
                <a:latin typeface="Verdana" pitchFamily="34" charset="0"/>
              </a:rPr>
              <a:t> mat2[4][COLS];</a:t>
            </a:r>
          </a:p>
          <a:p>
            <a:pPr marL="342900" indent="-342900" algn="l" eaLnBrk="0" hangingPunct="0">
              <a:spcBef>
                <a:spcPts val="0"/>
              </a:spcBef>
              <a:buClr>
                <a:schemeClr val="bg2"/>
              </a:buClr>
              <a:buSzPct val="75000"/>
              <a:buFont typeface="Wingdings" pitchFamily="2" charset="2"/>
              <a:buNone/>
              <a:defRPr/>
            </a:pPr>
            <a:endParaRPr lang="he-IL" sz="1600" kern="0" dirty="0">
              <a:latin typeface="Verdana" pitchFamily="34" charset="0"/>
            </a:endParaRP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setMatrix</a:t>
            </a:r>
            <a:r>
              <a:rPr lang="en-US" sz="1600" kern="0" dirty="0">
                <a:latin typeface="Verdana" pitchFamily="34" charset="0"/>
              </a:rPr>
              <a:t>(mat1, 3);</a:t>
            </a: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setMatrix</a:t>
            </a:r>
            <a:r>
              <a:rPr lang="en-US" sz="1600" kern="0" dirty="0">
                <a:latin typeface="Verdana" pitchFamily="34" charset="0"/>
              </a:rPr>
              <a:t>(mat2, 4);</a:t>
            </a:r>
          </a:p>
          <a:p>
            <a:pPr marL="342900" indent="-342900" algn="l" eaLnBrk="0" hangingPunct="0">
              <a:spcBef>
                <a:spcPts val="0"/>
              </a:spcBef>
              <a:buClr>
                <a:schemeClr val="bg2"/>
              </a:buClr>
              <a:buSzPct val="75000"/>
              <a:buFont typeface="Wingdings" pitchFamily="2" charset="2"/>
              <a:buNone/>
              <a:defRPr/>
            </a:pPr>
            <a:endParaRPr lang="he-IL" sz="1600" kern="0" dirty="0">
              <a:latin typeface="Verdana" pitchFamily="34" charset="0"/>
            </a:endParaRP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printf</a:t>
            </a:r>
            <a:r>
              <a:rPr lang="en-US" sz="1600" kern="0" dirty="0">
                <a:latin typeface="Verdana" pitchFamily="34" charset="0"/>
              </a:rPr>
              <a:t>("Matrix 1:\n");</a:t>
            </a: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printMatrix</a:t>
            </a:r>
            <a:r>
              <a:rPr lang="en-US" sz="1600" kern="0" dirty="0">
                <a:latin typeface="Verdana" pitchFamily="34" charset="0"/>
              </a:rPr>
              <a:t>(mat1, 3);</a:t>
            </a:r>
          </a:p>
          <a:p>
            <a:pPr marL="342900" indent="-342900" algn="l" eaLnBrk="0" hangingPunct="0">
              <a:spcBef>
                <a:spcPts val="0"/>
              </a:spcBef>
              <a:buClr>
                <a:schemeClr val="bg2"/>
              </a:buClr>
              <a:buSzPct val="75000"/>
              <a:buFont typeface="Wingdings" pitchFamily="2" charset="2"/>
              <a:buNone/>
              <a:defRPr/>
            </a:pPr>
            <a:endParaRPr lang="he-IL" sz="1600" kern="0" dirty="0">
              <a:latin typeface="Verdana" pitchFamily="34" charset="0"/>
            </a:endParaRP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printf</a:t>
            </a:r>
            <a:r>
              <a:rPr lang="en-US" sz="1600" kern="0" dirty="0">
                <a:latin typeface="Verdana" pitchFamily="34" charset="0"/>
              </a:rPr>
              <a:t>("Matrix 2:\n");</a:t>
            </a:r>
          </a:p>
          <a:p>
            <a:pPr marL="342900" indent="-342900" algn="l" eaLnBrk="0" hangingPunct="0">
              <a:spcBef>
                <a:spcPts val="0"/>
              </a:spcBef>
              <a:buClr>
                <a:schemeClr val="bg2"/>
              </a:buClr>
              <a:buSzPct val="75000"/>
              <a:buFont typeface="Wingdings" pitchFamily="2" charset="2"/>
              <a:buNone/>
              <a:defRPr/>
            </a:pPr>
            <a:r>
              <a:rPr lang="en-US" sz="1600" kern="0" dirty="0">
                <a:latin typeface="Verdana" pitchFamily="34" charset="0"/>
              </a:rPr>
              <a:t>	</a:t>
            </a:r>
            <a:r>
              <a:rPr lang="en-US" sz="1600" kern="0" dirty="0" err="1">
                <a:latin typeface="Verdana" pitchFamily="34" charset="0"/>
              </a:rPr>
              <a:t>printMatrix</a:t>
            </a:r>
            <a:r>
              <a:rPr lang="en-US" sz="1600" kern="0" dirty="0">
                <a:latin typeface="Verdana" pitchFamily="34" charset="0"/>
              </a:rPr>
              <a:t>(mat2, 4);</a:t>
            </a:r>
          </a:p>
          <a:p>
            <a:pPr marL="342900" indent="-342900" algn="l" eaLnBrk="0" hangingPunct="0">
              <a:spcBef>
                <a:spcPts val="0"/>
              </a:spcBef>
              <a:buClr>
                <a:schemeClr val="bg2"/>
              </a:buClr>
              <a:buSzPct val="75000"/>
              <a:buFont typeface="Wingdings" pitchFamily="2" charset="2"/>
              <a:buNone/>
              <a:defRPr/>
            </a:pPr>
            <a:r>
              <a:rPr lang="he-IL" sz="1600" kern="0" dirty="0">
                <a:latin typeface="Verdana" pitchFamily="34" charset="0"/>
              </a:rPr>
              <a:t>{</a:t>
            </a:r>
          </a:p>
          <a:p>
            <a:pPr marL="342900" indent="-342900" eaLnBrk="0" hangingPunct="0">
              <a:spcBef>
                <a:spcPts val="0"/>
              </a:spcBef>
              <a:buClr>
                <a:schemeClr val="bg2"/>
              </a:buClr>
              <a:buSzPct val="75000"/>
              <a:buFont typeface="Wingdings" pitchFamily="2" charset="2"/>
              <a:buNone/>
              <a:defRPr/>
            </a:pPr>
            <a:endParaRPr lang="he-IL" sz="1600" kern="0" dirty="0">
              <a:latin typeface="Verdana" pitchFamily="34" charset="0"/>
            </a:endParaRPr>
          </a:p>
          <a:p>
            <a:pPr marL="342900" indent="-342900" eaLnBrk="0" hangingPunct="0">
              <a:spcBef>
                <a:spcPts val="0"/>
              </a:spcBef>
              <a:buClr>
                <a:schemeClr val="bg2"/>
              </a:buClr>
              <a:buSzPct val="75000"/>
              <a:buFont typeface="Wingdings" pitchFamily="2" charset="2"/>
              <a:buNone/>
              <a:defRPr/>
            </a:pPr>
            <a:endParaRPr lang="he-IL" sz="1600" kern="0" dirty="0">
              <a:latin typeface="Verdana" pitchFamily="34" charset="0"/>
            </a:endParaRPr>
          </a:p>
        </p:txBody>
      </p:sp>
      <p:sp>
        <p:nvSpPr>
          <p:cNvPr id="8" name="Rectangular Callout 7"/>
          <p:cNvSpPr>
            <a:spLocks noChangeArrowheads="1"/>
          </p:cNvSpPr>
          <p:nvPr/>
        </p:nvSpPr>
        <p:spPr bwMode="auto">
          <a:xfrm>
            <a:off x="323528" y="1340768"/>
            <a:ext cx="2819400" cy="914400"/>
          </a:xfrm>
          <a:prstGeom prst="wedgeRectCallout">
            <a:avLst>
              <a:gd name="adj1" fmla="val 84475"/>
              <a:gd name="adj2" fmla="val 112463"/>
            </a:avLst>
          </a:prstGeom>
          <a:solidFill>
            <a:schemeClr val="accent1"/>
          </a:solidFill>
          <a:ln w="9525" algn="ctr">
            <a:solidFill>
              <a:schemeClr val="tx1"/>
            </a:solidFill>
            <a:round/>
            <a:headEnd/>
            <a:tailEnd/>
          </a:ln>
        </p:spPr>
        <p:txBody>
          <a:bodyPr/>
          <a:lstStyle/>
          <a:p>
            <a:pPr algn="ctr" rtl="1"/>
            <a:r>
              <a:rPr lang="he-IL" b="1" dirty="0">
                <a:solidFill>
                  <a:schemeClr val="bg1"/>
                </a:solidFill>
                <a:latin typeface="Verdana" pitchFamily="34" charset="0"/>
              </a:rPr>
              <a:t>הפונקציה מספיק כללית כדי לבצע את העבודה עבור מטריצה עם כל מספר שורות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box(in)">
                                      <p:cBhvr>
                                        <p:cTn id="7" dur="500"/>
                                        <p:tgtEl>
                                          <p:spTgt spid="491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156">
                                            <p:txEl>
                                              <p:pRg st="3" end="3"/>
                                            </p:txEl>
                                          </p:spTgt>
                                        </p:tgtEl>
                                        <p:attrNameLst>
                                          <p:attrName>style.visibility</p:attrName>
                                        </p:attrNameLst>
                                      </p:cBhvr>
                                      <p:to>
                                        <p:strVal val="visible"/>
                                      </p:to>
                                    </p:set>
                                    <p:animEffect transition="in" filter="box(in)">
                                      <p:cBhvr>
                                        <p:cTn id="12" dur="500"/>
                                        <p:tgtEl>
                                          <p:spTgt spid="49156">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9156">
                                            <p:txEl>
                                              <p:pRg st="4" end="4"/>
                                            </p:txEl>
                                          </p:spTgt>
                                        </p:tgtEl>
                                        <p:attrNameLst>
                                          <p:attrName>style.visibility</p:attrName>
                                        </p:attrNameLst>
                                      </p:cBhvr>
                                      <p:to>
                                        <p:strVal val="visible"/>
                                      </p:to>
                                    </p:set>
                                    <p:animEffect transition="in" filter="box(in)">
                                      <p:cBhvr>
                                        <p:cTn id="15" dur="500"/>
                                        <p:tgtEl>
                                          <p:spTgt spid="49156">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9156">
                                            <p:txEl>
                                              <p:pRg st="11" end="11"/>
                                            </p:txEl>
                                          </p:spTgt>
                                        </p:tgtEl>
                                        <p:attrNameLst>
                                          <p:attrName>style.visibility</p:attrName>
                                        </p:attrNameLst>
                                      </p:cBhvr>
                                      <p:to>
                                        <p:strVal val="visible"/>
                                      </p:to>
                                    </p:set>
                                    <p:animEffect transition="in" filter="box(in)">
                                      <p:cBhvr>
                                        <p:cTn id="18" dur="500"/>
                                        <p:tgtEl>
                                          <p:spTgt spid="49156">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9156">
                                            <p:txEl>
                                              <p:pRg st="5" end="5"/>
                                            </p:txEl>
                                          </p:spTgt>
                                        </p:tgtEl>
                                        <p:attrNameLst>
                                          <p:attrName>style.visibility</p:attrName>
                                        </p:attrNameLst>
                                      </p:cBhvr>
                                      <p:to>
                                        <p:strVal val="visible"/>
                                      </p:to>
                                    </p:set>
                                    <p:animEffect transition="in" filter="box(in)">
                                      <p:cBhvr>
                                        <p:cTn id="23" dur="500"/>
                                        <p:tgtEl>
                                          <p:spTgt spid="49156">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9156">
                                            <p:txEl>
                                              <p:pRg st="6" end="6"/>
                                            </p:txEl>
                                          </p:spTgt>
                                        </p:tgtEl>
                                        <p:attrNameLst>
                                          <p:attrName>style.visibility</p:attrName>
                                        </p:attrNameLst>
                                      </p:cBhvr>
                                      <p:to>
                                        <p:strVal val="visible"/>
                                      </p:to>
                                    </p:set>
                                    <p:animEffect transition="in" filter="box(in)">
                                      <p:cBhvr>
                                        <p:cTn id="26" dur="500"/>
                                        <p:tgtEl>
                                          <p:spTgt spid="49156">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9156">
                                            <p:txEl>
                                              <p:pRg st="7" end="7"/>
                                            </p:txEl>
                                          </p:spTgt>
                                        </p:tgtEl>
                                        <p:attrNameLst>
                                          <p:attrName>style.visibility</p:attrName>
                                        </p:attrNameLst>
                                      </p:cBhvr>
                                      <p:to>
                                        <p:strVal val="visible"/>
                                      </p:to>
                                    </p:set>
                                    <p:animEffect transition="in" filter="box(in)">
                                      <p:cBhvr>
                                        <p:cTn id="29" dur="500"/>
                                        <p:tgtEl>
                                          <p:spTgt spid="49156">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9156">
                                            <p:txEl>
                                              <p:pRg st="8" end="8"/>
                                            </p:txEl>
                                          </p:spTgt>
                                        </p:tgtEl>
                                        <p:attrNameLst>
                                          <p:attrName>style.visibility</p:attrName>
                                        </p:attrNameLst>
                                      </p:cBhvr>
                                      <p:to>
                                        <p:strVal val="visible"/>
                                      </p:to>
                                    </p:set>
                                    <p:animEffect transition="in" filter="box(in)">
                                      <p:cBhvr>
                                        <p:cTn id="32" dur="500"/>
                                        <p:tgtEl>
                                          <p:spTgt spid="49156">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9156">
                                            <p:txEl>
                                              <p:pRg st="9" end="9"/>
                                            </p:txEl>
                                          </p:spTgt>
                                        </p:tgtEl>
                                        <p:attrNameLst>
                                          <p:attrName>style.visibility</p:attrName>
                                        </p:attrNameLst>
                                      </p:cBhvr>
                                      <p:to>
                                        <p:strVal val="visible"/>
                                      </p:to>
                                    </p:set>
                                    <p:animEffect transition="in" filter="box(in)">
                                      <p:cBhvr>
                                        <p:cTn id="35" dur="500"/>
                                        <p:tgtEl>
                                          <p:spTgt spid="49156">
                                            <p:txEl>
                                              <p:pRg st="9" end="9"/>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9156">
                                            <p:txEl>
                                              <p:pRg st="10" end="10"/>
                                            </p:txEl>
                                          </p:spTgt>
                                        </p:tgtEl>
                                        <p:attrNameLst>
                                          <p:attrName>style.visibility</p:attrName>
                                        </p:attrNameLst>
                                      </p:cBhvr>
                                      <p:to>
                                        <p:strVal val="visible"/>
                                      </p:to>
                                    </p:set>
                                    <p:animEffect transition="in" filter="box(in)">
                                      <p:cBhvr>
                                        <p:cTn id="38" dur="500"/>
                                        <p:tgtEl>
                                          <p:spTgt spid="49156">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ox(in)">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49156">
                                            <p:txEl>
                                              <p:pRg st="13" end="13"/>
                                            </p:txEl>
                                          </p:spTgt>
                                        </p:tgtEl>
                                        <p:attrNameLst>
                                          <p:attrName>style.visibility</p:attrName>
                                        </p:attrNameLst>
                                      </p:cBhvr>
                                      <p:to>
                                        <p:strVal val="visible"/>
                                      </p:to>
                                    </p:set>
                                    <p:animEffect transition="in" filter="box(in)">
                                      <p:cBhvr>
                                        <p:cTn id="48" dur="500"/>
                                        <p:tgtEl>
                                          <p:spTgt spid="49156">
                                            <p:txEl>
                                              <p:pRg st="13" end="13"/>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9156">
                                            <p:txEl>
                                              <p:pRg st="14" end="14"/>
                                            </p:txEl>
                                          </p:spTgt>
                                        </p:tgtEl>
                                        <p:attrNameLst>
                                          <p:attrName>style.visibility</p:attrName>
                                        </p:attrNameLst>
                                      </p:cBhvr>
                                      <p:to>
                                        <p:strVal val="visible"/>
                                      </p:to>
                                    </p:set>
                                    <p:animEffect transition="in" filter="box(in)">
                                      <p:cBhvr>
                                        <p:cTn id="51" dur="500"/>
                                        <p:tgtEl>
                                          <p:spTgt spid="49156">
                                            <p:txEl>
                                              <p:pRg st="14" end="14"/>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9156">
                                            <p:txEl>
                                              <p:pRg st="22" end="22"/>
                                            </p:txEl>
                                          </p:spTgt>
                                        </p:tgtEl>
                                        <p:attrNameLst>
                                          <p:attrName>style.visibility</p:attrName>
                                        </p:attrNameLst>
                                      </p:cBhvr>
                                      <p:to>
                                        <p:strVal val="visible"/>
                                      </p:to>
                                    </p:set>
                                    <p:animEffect transition="in" filter="box(in)">
                                      <p:cBhvr>
                                        <p:cTn id="54" dur="500"/>
                                        <p:tgtEl>
                                          <p:spTgt spid="49156">
                                            <p:txEl>
                                              <p:pRg st="22" end="2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49156">
                                            <p:txEl>
                                              <p:pRg st="15" end="15"/>
                                            </p:txEl>
                                          </p:spTgt>
                                        </p:tgtEl>
                                        <p:attrNameLst>
                                          <p:attrName>style.visibility</p:attrName>
                                        </p:attrNameLst>
                                      </p:cBhvr>
                                      <p:to>
                                        <p:strVal val="visible"/>
                                      </p:to>
                                    </p:set>
                                    <p:animEffect transition="in" filter="box(in)">
                                      <p:cBhvr>
                                        <p:cTn id="59" dur="500"/>
                                        <p:tgtEl>
                                          <p:spTgt spid="49156">
                                            <p:txEl>
                                              <p:pRg st="15" end="15"/>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49156">
                                            <p:txEl>
                                              <p:pRg st="16" end="16"/>
                                            </p:txEl>
                                          </p:spTgt>
                                        </p:tgtEl>
                                        <p:attrNameLst>
                                          <p:attrName>style.visibility</p:attrName>
                                        </p:attrNameLst>
                                      </p:cBhvr>
                                      <p:to>
                                        <p:strVal val="visible"/>
                                      </p:to>
                                    </p:set>
                                    <p:animEffect transition="in" filter="box(in)">
                                      <p:cBhvr>
                                        <p:cTn id="62" dur="500"/>
                                        <p:tgtEl>
                                          <p:spTgt spid="49156">
                                            <p:txEl>
                                              <p:pRg st="16" end="16"/>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49156">
                                            <p:txEl>
                                              <p:pRg st="17" end="17"/>
                                            </p:txEl>
                                          </p:spTgt>
                                        </p:tgtEl>
                                        <p:attrNameLst>
                                          <p:attrName>style.visibility</p:attrName>
                                        </p:attrNameLst>
                                      </p:cBhvr>
                                      <p:to>
                                        <p:strVal val="visible"/>
                                      </p:to>
                                    </p:set>
                                    <p:animEffect transition="in" filter="box(in)">
                                      <p:cBhvr>
                                        <p:cTn id="65" dur="500"/>
                                        <p:tgtEl>
                                          <p:spTgt spid="49156">
                                            <p:txEl>
                                              <p:pRg st="17" end="17"/>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49156">
                                            <p:txEl>
                                              <p:pRg st="18" end="18"/>
                                            </p:txEl>
                                          </p:spTgt>
                                        </p:tgtEl>
                                        <p:attrNameLst>
                                          <p:attrName>style.visibility</p:attrName>
                                        </p:attrNameLst>
                                      </p:cBhvr>
                                      <p:to>
                                        <p:strVal val="visible"/>
                                      </p:to>
                                    </p:set>
                                    <p:animEffect transition="in" filter="box(in)">
                                      <p:cBhvr>
                                        <p:cTn id="68" dur="500"/>
                                        <p:tgtEl>
                                          <p:spTgt spid="49156">
                                            <p:txEl>
                                              <p:pRg st="18" end="18"/>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49156">
                                            <p:txEl>
                                              <p:pRg st="19" end="19"/>
                                            </p:txEl>
                                          </p:spTgt>
                                        </p:tgtEl>
                                        <p:attrNameLst>
                                          <p:attrName>style.visibility</p:attrName>
                                        </p:attrNameLst>
                                      </p:cBhvr>
                                      <p:to>
                                        <p:strVal val="visible"/>
                                      </p:to>
                                    </p:set>
                                    <p:animEffect transition="in" filter="box(in)">
                                      <p:cBhvr>
                                        <p:cTn id="71" dur="500"/>
                                        <p:tgtEl>
                                          <p:spTgt spid="49156">
                                            <p:txEl>
                                              <p:pRg st="19" end="19"/>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49156">
                                            <p:txEl>
                                              <p:pRg st="20" end="20"/>
                                            </p:txEl>
                                          </p:spTgt>
                                        </p:tgtEl>
                                        <p:attrNameLst>
                                          <p:attrName>style.visibility</p:attrName>
                                        </p:attrNameLst>
                                      </p:cBhvr>
                                      <p:to>
                                        <p:strVal val="visible"/>
                                      </p:to>
                                    </p:set>
                                    <p:animEffect transition="in" filter="box(in)">
                                      <p:cBhvr>
                                        <p:cTn id="74" dur="500"/>
                                        <p:tgtEl>
                                          <p:spTgt spid="49156">
                                            <p:txEl>
                                              <p:pRg st="20" end="20"/>
                                            </p:txEl>
                                          </p:spTgt>
                                        </p:tgtEl>
                                      </p:cBhvr>
                                    </p:animEffect>
                                  </p:childTnLst>
                                </p:cTn>
                              </p:par>
                              <p:par>
                                <p:cTn id="75" presetID="4" presetClass="entr" presetSubtype="16" fill="hold" nodeType="withEffect">
                                  <p:stCondLst>
                                    <p:cond delay="0"/>
                                  </p:stCondLst>
                                  <p:childTnLst>
                                    <p:set>
                                      <p:cBhvr>
                                        <p:cTn id="76" dur="1" fill="hold">
                                          <p:stCondLst>
                                            <p:cond delay="0"/>
                                          </p:stCondLst>
                                        </p:cTn>
                                        <p:tgtEl>
                                          <p:spTgt spid="49156">
                                            <p:txEl>
                                              <p:pRg st="21" end="21"/>
                                            </p:txEl>
                                          </p:spTgt>
                                        </p:tgtEl>
                                        <p:attrNameLst>
                                          <p:attrName>style.visibility</p:attrName>
                                        </p:attrNameLst>
                                      </p:cBhvr>
                                      <p:to>
                                        <p:strVal val="visible"/>
                                      </p:to>
                                    </p:set>
                                    <p:animEffect transition="in" filter="box(in)">
                                      <p:cBhvr>
                                        <p:cTn id="77" dur="500"/>
                                        <p:tgtEl>
                                          <p:spTgt spid="49156">
                                            <p:txEl>
                                              <p:pRg st="21" end="2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7">
                                            <p:txEl>
                                              <p:pRg st="1" end="1"/>
                                            </p:txEl>
                                          </p:spTgt>
                                        </p:tgtEl>
                                        <p:attrNameLst>
                                          <p:attrName>style.visibility</p:attrName>
                                        </p:attrNameLst>
                                      </p:cBhvr>
                                      <p:to>
                                        <p:strVal val="visible"/>
                                      </p:to>
                                    </p:set>
                                    <p:animEffect transition="in" filter="box(in)">
                                      <p:cBhvr>
                                        <p:cTn id="82" dur="500"/>
                                        <p:tgtEl>
                                          <p:spTgt spid="7">
                                            <p:txEl>
                                              <p:pRg st="1" end="1"/>
                                            </p:txEl>
                                          </p:spTgt>
                                        </p:tgtEl>
                                      </p:cBhvr>
                                    </p:animEffect>
                                  </p:childTnLst>
                                </p:cTn>
                              </p:par>
                              <p:par>
                                <p:cTn id="83" presetID="4" presetClass="entr" presetSubtype="16" fill="hold" nodeType="withEffect">
                                  <p:stCondLst>
                                    <p:cond delay="0"/>
                                  </p:stCondLst>
                                  <p:childTnLst>
                                    <p:set>
                                      <p:cBhvr>
                                        <p:cTn id="84" dur="1" fill="hold">
                                          <p:stCondLst>
                                            <p:cond delay="0"/>
                                          </p:stCondLst>
                                        </p:cTn>
                                        <p:tgtEl>
                                          <p:spTgt spid="7">
                                            <p:txEl>
                                              <p:pRg st="2" end="2"/>
                                            </p:txEl>
                                          </p:spTgt>
                                        </p:tgtEl>
                                        <p:attrNameLst>
                                          <p:attrName>style.visibility</p:attrName>
                                        </p:attrNameLst>
                                      </p:cBhvr>
                                      <p:to>
                                        <p:strVal val="visible"/>
                                      </p:to>
                                    </p:set>
                                    <p:animEffect transition="in" filter="box(in)">
                                      <p:cBhvr>
                                        <p:cTn id="85" dur="500"/>
                                        <p:tgtEl>
                                          <p:spTgt spid="7">
                                            <p:txEl>
                                              <p:pRg st="2" end="2"/>
                                            </p:txEl>
                                          </p:spTgt>
                                        </p:tgtEl>
                                      </p:cBhvr>
                                    </p:animEffect>
                                  </p:childTnLst>
                                </p:cTn>
                              </p:par>
                              <p:par>
                                <p:cTn id="86" presetID="4" presetClass="entr" presetSubtype="16" fill="hold" nodeType="withEffect">
                                  <p:stCondLst>
                                    <p:cond delay="0"/>
                                  </p:stCondLst>
                                  <p:childTnLst>
                                    <p:set>
                                      <p:cBhvr>
                                        <p:cTn id="87" dur="1" fill="hold">
                                          <p:stCondLst>
                                            <p:cond delay="0"/>
                                          </p:stCondLst>
                                        </p:cTn>
                                        <p:tgtEl>
                                          <p:spTgt spid="7">
                                            <p:txEl>
                                              <p:pRg st="14" end="14"/>
                                            </p:txEl>
                                          </p:spTgt>
                                        </p:tgtEl>
                                        <p:attrNameLst>
                                          <p:attrName>style.visibility</p:attrName>
                                        </p:attrNameLst>
                                      </p:cBhvr>
                                      <p:to>
                                        <p:strVal val="visible"/>
                                      </p:to>
                                    </p:set>
                                    <p:animEffect transition="in" filter="box(in)">
                                      <p:cBhvr>
                                        <p:cTn id="88" dur="500"/>
                                        <p:tgtEl>
                                          <p:spTgt spid="7">
                                            <p:txEl>
                                              <p:pRg st="14" end="1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7">
                                            <p:txEl>
                                              <p:pRg st="3" end="3"/>
                                            </p:txEl>
                                          </p:spTgt>
                                        </p:tgtEl>
                                        <p:attrNameLst>
                                          <p:attrName>style.visibility</p:attrName>
                                        </p:attrNameLst>
                                      </p:cBhvr>
                                      <p:to>
                                        <p:strVal val="visible"/>
                                      </p:to>
                                    </p:set>
                                    <p:animEffect transition="in" filter="box(in)">
                                      <p:cBhvr>
                                        <p:cTn id="93" dur="500"/>
                                        <p:tgtEl>
                                          <p:spTgt spid="7">
                                            <p:txEl>
                                              <p:pRg st="3" end="3"/>
                                            </p:txEl>
                                          </p:spTgt>
                                        </p:tgtEl>
                                      </p:cBhvr>
                                    </p:animEffect>
                                  </p:childTnLst>
                                </p:cTn>
                              </p:par>
                              <p:par>
                                <p:cTn id="94" presetID="4" presetClass="entr" presetSubtype="16" fill="hold" nodeType="withEffect">
                                  <p:stCondLst>
                                    <p:cond delay="0"/>
                                  </p:stCondLst>
                                  <p:childTnLst>
                                    <p:set>
                                      <p:cBhvr>
                                        <p:cTn id="95" dur="1" fill="hold">
                                          <p:stCondLst>
                                            <p:cond delay="0"/>
                                          </p:stCondLst>
                                        </p:cTn>
                                        <p:tgtEl>
                                          <p:spTgt spid="7">
                                            <p:txEl>
                                              <p:pRg st="4" end="4"/>
                                            </p:txEl>
                                          </p:spTgt>
                                        </p:tgtEl>
                                        <p:attrNameLst>
                                          <p:attrName>style.visibility</p:attrName>
                                        </p:attrNameLst>
                                      </p:cBhvr>
                                      <p:to>
                                        <p:strVal val="visible"/>
                                      </p:to>
                                    </p:set>
                                    <p:animEffect transition="in" filter="box(in)">
                                      <p:cBhvr>
                                        <p:cTn id="96" dur="500"/>
                                        <p:tgtEl>
                                          <p:spTgt spid="7">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7">
                                            <p:txEl>
                                              <p:pRg st="6" end="6"/>
                                            </p:txEl>
                                          </p:spTgt>
                                        </p:tgtEl>
                                        <p:attrNameLst>
                                          <p:attrName>style.visibility</p:attrName>
                                        </p:attrNameLst>
                                      </p:cBhvr>
                                      <p:to>
                                        <p:strVal val="visible"/>
                                      </p:to>
                                    </p:set>
                                    <p:animEffect transition="in" filter="box(in)">
                                      <p:cBhvr>
                                        <p:cTn id="101" dur="500"/>
                                        <p:tgtEl>
                                          <p:spTgt spid="7">
                                            <p:txEl>
                                              <p:pRg st="6" end="6"/>
                                            </p:txEl>
                                          </p:spTgt>
                                        </p:tgtEl>
                                      </p:cBhvr>
                                    </p:animEffect>
                                  </p:childTnLst>
                                </p:cTn>
                              </p:par>
                              <p:par>
                                <p:cTn id="102" presetID="4" presetClass="entr" presetSubtype="16" fill="hold" nodeType="withEffect">
                                  <p:stCondLst>
                                    <p:cond delay="0"/>
                                  </p:stCondLst>
                                  <p:childTnLst>
                                    <p:set>
                                      <p:cBhvr>
                                        <p:cTn id="103" dur="1" fill="hold">
                                          <p:stCondLst>
                                            <p:cond delay="0"/>
                                          </p:stCondLst>
                                        </p:cTn>
                                        <p:tgtEl>
                                          <p:spTgt spid="7">
                                            <p:txEl>
                                              <p:pRg st="7" end="7"/>
                                            </p:txEl>
                                          </p:spTgt>
                                        </p:tgtEl>
                                        <p:attrNameLst>
                                          <p:attrName>style.visibility</p:attrName>
                                        </p:attrNameLst>
                                      </p:cBhvr>
                                      <p:to>
                                        <p:strVal val="visible"/>
                                      </p:to>
                                    </p:set>
                                    <p:animEffect transition="in" filter="box(in)">
                                      <p:cBhvr>
                                        <p:cTn id="104" dur="500"/>
                                        <p:tgtEl>
                                          <p:spTgt spid="7">
                                            <p:txEl>
                                              <p:pRg st="7" end="7"/>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nodeType="clickEffect">
                                  <p:stCondLst>
                                    <p:cond delay="0"/>
                                  </p:stCondLst>
                                  <p:childTnLst>
                                    <p:set>
                                      <p:cBhvr>
                                        <p:cTn id="108" dur="1" fill="hold">
                                          <p:stCondLst>
                                            <p:cond delay="0"/>
                                          </p:stCondLst>
                                        </p:cTn>
                                        <p:tgtEl>
                                          <p:spTgt spid="7">
                                            <p:txEl>
                                              <p:pRg st="9" end="9"/>
                                            </p:txEl>
                                          </p:spTgt>
                                        </p:tgtEl>
                                        <p:attrNameLst>
                                          <p:attrName>style.visibility</p:attrName>
                                        </p:attrNameLst>
                                      </p:cBhvr>
                                      <p:to>
                                        <p:strVal val="visible"/>
                                      </p:to>
                                    </p:set>
                                    <p:animEffect transition="in" filter="box(in)">
                                      <p:cBhvr>
                                        <p:cTn id="109" dur="500"/>
                                        <p:tgtEl>
                                          <p:spTgt spid="7">
                                            <p:txEl>
                                              <p:pRg st="9" end="9"/>
                                            </p:txEl>
                                          </p:spTgt>
                                        </p:tgtEl>
                                      </p:cBhvr>
                                    </p:animEffect>
                                  </p:childTnLst>
                                </p:cTn>
                              </p:par>
                              <p:par>
                                <p:cTn id="110" presetID="4" presetClass="entr" presetSubtype="16" fill="hold" nodeType="withEffect">
                                  <p:stCondLst>
                                    <p:cond delay="0"/>
                                  </p:stCondLst>
                                  <p:childTnLst>
                                    <p:set>
                                      <p:cBhvr>
                                        <p:cTn id="111" dur="1" fill="hold">
                                          <p:stCondLst>
                                            <p:cond delay="0"/>
                                          </p:stCondLst>
                                        </p:cTn>
                                        <p:tgtEl>
                                          <p:spTgt spid="7">
                                            <p:txEl>
                                              <p:pRg st="10" end="10"/>
                                            </p:txEl>
                                          </p:spTgt>
                                        </p:tgtEl>
                                        <p:attrNameLst>
                                          <p:attrName>style.visibility</p:attrName>
                                        </p:attrNameLst>
                                      </p:cBhvr>
                                      <p:to>
                                        <p:strVal val="visible"/>
                                      </p:to>
                                    </p:set>
                                    <p:animEffect transition="in" filter="box(in)">
                                      <p:cBhvr>
                                        <p:cTn id="112" dur="500"/>
                                        <p:tgtEl>
                                          <p:spTgt spid="7">
                                            <p:txEl>
                                              <p:pRg st="10" end="1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7">
                                            <p:txEl>
                                              <p:pRg st="12" end="12"/>
                                            </p:txEl>
                                          </p:spTgt>
                                        </p:tgtEl>
                                        <p:attrNameLst>
                                          <p:attrName>style.visibility</p:attrName>
                                        </p:attrNameLst>
                                      </p:cBhvr>
                                      <p:to>
                                        <p:strVal val="visible"/>
                                      </p:to>
                                    </p:set>
                                    <p:animEffect transition="in" filter="box(in)">
                                      <p:cBhvr>
                                        <p:cTn id="117" dur="500"/>
                                        <p:tgtEl>
                                          <p:spTgt spid="7">
                                            <p:txEl>
                                              <p:pRg st="12" end="12"/>
                                            </p:txEl>
                                          </p:spTgt>
                                        </p:tgtEl>
                                      </p:cBhvr>
                                    </p:animEffect>
                                  </p:childTnLst>
                                </p:cTn>
                              </p:par>
                              <p:par>
                                <p:cTn id="118" presetID="4" presetClass="entr" presetSubtype="16" fill="hold" nodeType="withEffect">
                                  <p:stCondLst>
                                    <p:cond delay="0"/>
                                  </p:stCondLst>
                                  <p:childTnLst>
                                    <p:set>
                                      <p:cBhvr>
                                        <p:cTn id="119" dur="1" fill="hold">
                                          <p:stCondLst>
                                            <p:cond delay="0"/>
                                          </p:stCondLst>
                                        </p:cTn>
                                        <p:tgtEl>
                                          <p:spTgt spid="7">
                                            <p:txEl>
                                              <p:pRg st="13" end="13"/>
                                            </p:txEl>
                                          </p:spTgt>
                                        </p:tgtEl>
                                        <p:attrNameLst>
                                          <p:attrName>style.visibility</p:attrName>
                                        </p:attrNameLst>
                                      </p:cBhvr>
                                      <p:to>
                                        <p:strVal val="visible"/>
                                      </p:to>
                                    </p:set>
                                    <p:animEffect transition="in" filter="box(in)">
                                      <p:cBhvr>
                                        <p:cTn id="120"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pPr algn="r"/>
            <a:r>
              <a:rPr lang="he-IL" smtClean="0"/>
              <a:t>העברת מטריצה לפונקציה – </a:t>
            </a:r>
            <a:br>
              <a:rPr lang="he-IL" smtClean="0"/>
            </a:br>
            <a:r>
              <a:rPr lang="he-IL" smtClean="0"/>
              <a:t>דוגמא (פלט)</a:t>
            </a:r>
          </a:p>
        </p:txBody>
      </p:sp>
      <p:pic>
        <p:nvPicPr>
          <p:cNvPr id="49156" name="Picture 5"/>
          <p:cNvPicPr>
            <a:picLocks noChangeAspect="1" noChangeArrowheads="1"/>
          </p:cNvPicPr>
          <p:nvPr/>
        </p:nvPicPr>
        <p:blipFill>
          <a:blip r:embed="rId3" cstate="print"/>
          <a:srcRect/>
          <a:stretch>
            <a:fillRect/>
          </a:stretch>
        </p:blipFill>
        <p:spPr bwMode="auto">
          <a:xfrm>
            <a:off x="1384300" y="2362200"/>
            <a:ext cx="5921375" cy="2971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r"/>
            <a:r>
              <a:rPr lang="he-IL" smtClean="0"/>
              <a:t>העברת מטריצה לפונקציה</a:t>
            </a:r>
          </a:p>
        </p:txBody>
      </p:sp>
      <p:sp>
        <p:nvSpPr>
          <p:cNvPr id="48131" name="Content Placeholder 2"/>
          <p:cNvSpPr>
            <a:spLocks noGrp="1"/>
          </p:cNvSpPr>
          <p:nvPr>
            <p:ph idx="1"/>
          </p:nvPr>
        </p:nvSpPr>
        <p:spPr/>
        <p:txBody>
          <a:bodyPr/>
          <a:lstStyle/>
          <a:p>
            <a:r>
              <a:rPr lang="he-IL" dirty="0" smtClean="0"/>
              <a:t>גם כאשר מעבירים מטריצה לפונקציה, עוברת כתובת ההתחלה בלבד, ולכן שינוי המטריצה בפונקציה משנה את המטריצה המקורית</a:t>
            </a:r>
          </a:p>
          <a:p>
            <a:r>
              <a:rPr lang="he-IL" dirty="0" smtClean="0"/>
              <a:t>כאשר מעבירים מטריצה לפונקציה, ניתן לציין רק את כמות העמודות ולהשאיר את הסוגריים של השורות ריקים (ולכן במקום יש להעביר כפרמטר את מספר השורות)</a:t>
            </a:r>
          </a:p>
          <a:p>
            <a:pPr lvl="1"/>
            <a:r>
              <a:rPr lang="he-IL" dirty="0" smtClean="0"/>
              <a:t>נרצה להעביר את כמות השורות כדי שהפונקציה תהיה מספיק כללית לכל מטריצה עם אותו מספר עמודות</a:t>
            </a:r>
          </a:p>
          <a:p>
            <a:pPr lvl="1"/>
            <a:r>
              <a:rPr lang="he-IL" dirty="0" smtClean="0"/>
              <a:t>בהמשך נראה שאפשר גם להעביר מטריצות שמספר העמודות בהן שונה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e-IL" dirty="0" smtClean="0"/>
              <a:t>סוגי משתנים</a:t>
            </a:r>
            <a:endParaRPr lang="en-US" dirty="0"/>
          </a:p>
        </p:txBody>
      </p:sp>
      <p:sp>
        <p:nvSpPr>
          <p:cNvPr id="5" name="Subtitle 4"/>
          <p:cNvSpPr>
            <a:spLocks noGrp="1"/>
          </p:cNvSpPr>
          <p:nvPr>
            <p:ph type="subTitle" idx="1"/>
          </p:nvPr>
        </p:nvSpPr>
        <p:spPr/>
        <p:txBody>
          <a:bodyPr/>
          <a:lstStyle/>
          <a:p>
            <a:r>
              <a:rPr lang="he-IL" dirty="0" smtClean="0"/>
              <a:t>לוקאלים, גלובלים, סטטיים</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r"/>
            <a:r>
              <a:rPr lang="he-IL" dirty="0" smtClean="0"/>
              <a:t>משתנים מקומיים</a:t>
            </a:r>
            <a:endParaRPr lang="en-US" dirty="0" smtClean="0"/>
          </a:p>
        </p:txBody>
      </p:sp>
      <p:sp>
        <p:nvSpPr>
          <p:cNvPr id="69635" name="Rectangle 3"/>
          <p:cNvSpPr>
            <a:spLocks noGrp="1" noChangeArrowheads="1"/>
          </p:cNvSpPr>
          <p:nvPr>
            <p:ph type="body" idx="1"/>
          </p:nvPr>
        </p:nvSpPr>
        <p:spPr/>
        <p:txBody>
          <a:bodyPr/>
          <a:lstStyle/>
          <a:p>
            <a:pPr>
              <a:lnSpc>
                <a:spcPct val="90000"/>
              </a:lnSpc>
            </a:pPr>
            <a:endParaRPr lang="he-IL" dirty="0" smtClean="0"/>
          </a:p>
          <a:p>
            <a:pPr>
              <a:lnSpc>
                <a:spcPct val="90000"/>
              </a:lnSpc>
            </a:pPr>
            <a:r>
              <a:rPr lang="he-IL" dirty="0" smtClean="0"/>
              <a:t>עד כה ראינו שכל הקוד שלנו מורכב מפונקציות</a:t>
            </a:r>
          </a:p>
          <a:p>
            <a:pPr>
              <a:lnSpc>
                <a:spcPct val="90000"/>
              </a:lnSpc>
            </a:pPr>
            <a:r>
              <a:rPr lang="he-IL" dirty="0" smtClean="0"/>
              <a:t>המשתנים שבתוך כל פונקציה (גם אלו שהועברו כפרמטרים) נקראים </a:t>
            </a:r>
            <a:r>
              <a:rPr lang="he-IL" b="1" dirty="0" smtClean="0"/>
              <a:t>משתנים מקומיים (לוקאליים)</a:t>
            </a:r>
            <a:r>
              <a:rPr lang="he-IL" dirty="0" smtClean="0"/>
              <a:t> וטווח ההכרה שלהם (</a:t>
            </a:r>
            <a:r>
              <a:rPr lang="en-US" dirty="0" smtClean="0"/>
              <a:t>scope</a:t>
            </a:r>
            <a:r>
              <a:rPr lang="he-IL" dirty="0" smtClean="0"/>
              <a:t>)הוא רק בפונקציה בה הם מוגדרים</a:t>
            </a:r>
            <a:r>
              <a:rPr lang="en-US" dirty="0" smtClean="0"/>
              <a:t>!!!! </a:t>
            </a:r>
            <a:endParaRPr lang="he-IL" dirty="0" smtClean="0"/>
          </a:p>
          <a:p>
            <a:pPr>
              <a:lnSpc>
                <a:spcPct val="90000"/>
              </a:lnSpc>
            </a:pPr>
            <a:r>
              <a:rPr lang="he-IL" dirty="0" smtClean="0"/>
              <a:t>ערכו של משתנה לוקאלי נשמר כל עוד אנחנו בפונקציה, והוא נמחק ביציאה ממנה</a:t>
            </a:r>
          </a:p>
          <a:p>
            <a:pPr>
              <a:lnSpc>
                <a:spcPct val="90000"/>
              </a:lnSpc>
            </a:pPr>
            <a:r>
              <a:rPr lang="he-IL" dirty="0" smtClean="0"/>
              <a:t>משתנה לוקאלי מאוחסן במחסנית(</a:t>
            </a:r>
            <a:r>
              <a:rPr lang="en-US" dirty="0" smtClean="0"/>
              <a:t>stack</a:t>
            </a:r>
            <a:r>
              <a:rPr lang="he-IL" dirty="0" smtClean="0"/>
              <a:t>) של הפונקציה</a:t>
            </a:r>
          </a:p>
          <a:p>
            <a:pPr>
              <a:lnSpc>
                <a:spcPct val="90000"/>
              </a:lnSpc>
            </a:pPr>
            <a:r>
              <a:rPr lang="he-IL" dirty="0" smtClean="0"/>
              <a:t>בכל קריאה חדשה לפונקציה המשתנים מאותחלים מחדש ונמחקים בסיום ביצוע הפונקציה</a:t>
            </a:r>
          </a:p>
          <a:p>
            <a:pPr>
              <a:lnSpc>
                <a:spcPct val="90000"/>
              </a:lnSpc>
            </a:pPr>
            <a:r>
              <a:rPr lang="he-IL" dirty="0" smtClean="0"/>
              <a:t>ערכו זבל במידה ולא אותחל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ox(in)">
                                      <p:cBhvr>
                                        <p:cTn id="7" dur="500"/>
                                        <p:tgtEl>
                                          <p:spTgt spid="696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box(in)">
                                      <p:cBhvr>
                                        <p:cTn id="12" dur="500"/>
                                        <p:tgtEl>
                                          <p:spTgt spid="696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9635">
                                            <p:txEl>
                                              <p:pRg st="3" end="3"/>
                                            </p:txEl>
                                          </p:spTgt>
                                        </p:tgtEl>
                                        <p:attrNameLst>
                                          <p:attrName>style.visibility</p:attrName>
                                        </p:attrNameLst>
                                      </p:cBhvr>
                                      <p:to>
                                        <p:strVal val="visible"/>
                                      </p:to>
                                    </p:set>
                                    <p:animEffect transition="in" filter="box(in)">
                                      <p:cBhvr>
                                        <p:cTn id="17" dur="500"/>
                                        <p:tgtEl>
                                          <p:spTgt spid="696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9635">
                                            <p:txEl>
                                              <p:pRg st="4" end="4"/>
                                            </p:txEl>
                                          </p:spTgt>
                                        </p:tgtEl>
                                        <p:attrNameLst>
                                          <p:attrName>style.visibility</p:attrName>
                                        </p:attrNameLst>
                                      </p:cBhvr>
                                      <p:to>
                                        <p:strVal val="visible"/>
                                      </p:to>
                                    </p:set>
                                    <p:animEffect transition="in" filter="box(in)">
                                      <p:cBhvr>
                                        <p:cTn id="22" dur="500"/>
                                        <p:tgtEl>
                                          <p:spTgt spid="696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animEffect transition="in" filter="box(in)">
                                      <p:cBhvr>
                                        <p:cTn id="27" dur="500"/>
                                        <p:tgtEl>
                                          <p:spTgt spid="6963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9635">
                                            <p:txEl>
                                              <p:pRg st="6" end="6"/>
                                            </p:txEl>
                                          </p:spTgt>
                                        </p:tgtEl>
                                        <p:attrNameLst>
                                          <p:attrName>style.visibility</p:attrName>
                                        </p:attrNameLst>
                                      </p:cBhvr>
                                      <p:to>
                                        <p:strVal val="visible"/>
                                      </p:to>
                                    </p:set>
                                    <p:animEffect transition="in" filter="box(in)">
                                      <p:cBhvr>
                                        <p:cTn id="32"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r"/>
            <a:r>
              <a:rPr lang="he-IL" smtClean="0"/>
              <a:t>משתנים סטטיים</a:t>
            </a:r>
            <a:endParaRPr lang="en-US" smtClean="0"/>
          </a:p>
        </p:txBody>
      </p:sp>
      <p:sp>
        <p:nvSpPr>
          <p:cNvPr id="58371" name="Rectangle 3"/>
          <p:cNvSpPr>
            <a:spLocks noGrp="1" noChangeArrowheads="1"/>
          </p:cNvSpPr>
          <p:nvPr>
            <p:ph sz="quarter" idx="1"/>
          </p:nvPr>
        </p:nvSpPr>
        <p:spPr/>
        <p:txBody>
          <a:bodyPr/>
          <a:lstStyle/>
          <a:p>
            <a:pPr algn="l" rtl="0">
              <a:lnSpc>
                <a:spcPct val="80000"/>
              </a:lnSpc>
              <a:buFont typeface="Wingdings" pitchFamily="2" charset="2"/>
              <a:buNone/>
            </a:pPr>
            <a:r>
              <a:rPr lang="en-US" sz="1800" noProof="1" smtClean="0">
                <a:latin typeface="Verdana" pitchFamily="34" charset="0"/>
              </a:rPr>
              <a:t>#include &lt;stdio.h&gt;</a:t>
            </a: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r>
              <a:rPr lang="en-US" sz="1800" noProof="1" smtClean="0">
                <a:latin typeface="Verdana" pitchFamily="34" charset="0"/>
              </a:rPr>
              <a:t>int counter()</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	static int count = 0;</a:t>
            </a:r>
          </a:p>
          <a:p>
            <a:pPr algn="l" rtl="0">
              <a:lnSpc>
                <a:spcPct val="80000"/>
              </a:lnSpc>
              <a:buFont typeface="Wingdings" pitchFamily="2" charset="2"/>
              <a:buNone/>
            </a:pPr>
            <a:r>
              <a:rPr lang="en-US" sz="1800" noProof="1" smtClean="0">
                <a:latin typeface="Verdana" pitchFamily="34" charset="0"/>
              </a:rPr>
              <a:t>	count++;</a:t>
            </a:r>
          </a:p>
          <a:p>
            <a:pPr algn="l" rtl="0">
              <a:lnSpc>
                <a:spcPct val="80000"/>
              </a:lnSpc>
              <a:buFont typeface="Wingdings" pitchFamily="2" charset="2"/>
              <a:buNone/>
            </a:pPr>
            <a:r>
              <a:rPr lang="en-US" sz="1800" noProof="1" smtClean="0">
                <a:latin typeface="Verdana" pitchFamily="34" charset="0"/>
              </a:rPr>
              <a:t>	return count;</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r>
              <a:rPr lang="en-US" sz="1800" noProof="1" smtClean="0">
                <a:latin typeface="Verdana" pitchFamily="34" charset="0"/>
              </a:rPr>
              <a:t>void main()</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	printf("'counter' was called %d times\n",</a:t>
            </a:r>
            <a:r>
              <a:rPr lang="en-US" sz="1800" dirty="0" smtClean="0">
                <a:latin typeface="Verdana" pitchFamily="34" charset="0"/>
              </a:rPr>
              <a:t> </a:t>
            </a:r>
            <a:r>
              <a:rPr lang="he-IL" sz="1800" dirty="0" smtClean="0">
                <a:latin typeface="Verdana" pitchFamily="34" charset="0"/>
              </a:rPr>
              <a:t> </a:t>
            </a:r>
            <a:r>
              <a:rPr lang="en-US" sz="1800" dirty="0" smtClean="0">
                <a:latin typeface="Verdana" pitchFamily="34" charset="0"/>
              </a:rPr>
              <a:t>                    </a:t>
            </a: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	printf("'counter' was called %d times\n",</a:t>
            </a:r>
            <a:r>
              <a:rPr lang="en-US" sz="1800" dirty="0" smtClean="0">
                <a:latin typeface="Verdana" pitchFamily="34" charset="0"/>
              </a:rPr>
              <a:t> </a:t>
            </a:r>
            <a:r>
              <a:rPr lang="he-IL" sz="1800" dirty="0" smtClean="0">
                <a:latin typeface="Verdana" pitchFamily="34" charset="0"/>
              </a:rPr>
              <a:t> </a:t>
            </a:r>
            <a:r>
              <a:rPr lang="en-US" sz="1800" dirty="0" smtClean="0">
                <a:latin typeface="Verdana" pitchFamily="34" charset="0"/>
              </a:rPr>
              <a:t>    </a:t>
            </a:r>
            <a:r>
              <a:rPr lang="en-US" sz="1800" noProof="1" smtClean="0">
                <a:latin typeface="Verdana" pitchFamily="34" charset="0"/>
              </a:rPr>
              <a:t> </a:t>
            </a:r>
            <a:r>
              <a:rPr lang="en-US" sz="1800" dirty="0" smtClean="0">
                <a:latin typeface="Verdana" pitchFamily="34" charset="0"/>
              </a:rPr>
              <a:t>               </a:t>
            </a: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	printf("'counter' was called %d times\n", </a:t>
            </a:r>
            <a:r>
              <a:rPr lang="he-IL" sz="1800" noProof="1" smtClean="0">
                <a:latin typeface="Verdana" pitchFamily="34" charset="0"/>
              </a:rPr>
              <a:t> </a:t>
            </a:r>
            <a:r>
              <a:rPr lang="en-US" sz="1800" dirty="0" smtClean="0">
                <a:latin typeface="Verdana" pitchFamily="34" charset="0"/>
              </a:rPr>
              <a:t>                    </a:t>
            </a: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endParaRPr lang="en-US" sz="1800" dirty="0" smtClean="0">
              <a:latin typeface="Verdana" pitchFamily="34" charset="0"/>
            </a:endParaRPr>
          </a:p>
        </p:txBody>
      </p:sp>
      <p:pic>
        <p:nvPicPr>
          <p:cNvPr id="69636" name="Picture 4"/>
          <p:cNvPicPr>
            <a:picLocks noChangeAspect="1" noChangeArrowheads="1"/>
          </p:cNvPicPr>
          <p:nvPr/>
        </p:nvPicPr>
        <p:blipFill>
          <a:blip cstate="print"/>
          <a:srcRect/>
          <a:stretch>
            <a:fillRect/>
          </a:stretch>
        </p:blipFill>
        <p:spPr bwMode="auto">
          <a:xfrm>
            <a:off x="914400" y="5486400"/>
            <a:ext cx="3962400" cy="1281113"/>
          </a:xfrm>
          <a:prstGeom prst="rect">
            <a:avLst/>
          </a:prstGeom>
          <a:noFill/>
          <a:ln w="9525">
            <a:noFill/>
            <a:miter lim="800000"/>
            <a:headEnd/>
            <a:tailEnd/>
          </a:ln>
        </p:spPr>
      </p:pic>
      <p:sp>
        <p:nvSpPr>
          <p:cNvPr id="83974" name="Rectangle 6"/>
          <p:cNvSpPr>
            <a:spLocks noChangeArrowheads="1"/>
          </p:cNvSpPr>
          <p:nvPr/>
        </p:nvSpPr>
        <p:spPr bwMode="auto">
          <a:xfrm>
            <a:off x="7772400" y="5486400"/>
            <a:ext cx="914400" cy="533400"/>
          </a:xfrm>
          <a:prstGeom prst="rect">
            <a:avLst/>
          </a:prstGeom>
          <a:solidFill>
            <a:srgbClr val="FF9900"/>
          </a:solidFill>
          <a:ln w="9525" algn="ctr">
            <a:solidFill>
              <a:schemeClr val="tx1"/>
            </a:solidFill>
            <a:miter lim="800000"/>
            <a:headEnd/>
            <a:tailEnd/>
          </a:ln>
        </p:spPr>
        <p:txBody>
          <a:bodyPr wrap="none" anchor="ctr"/>
          <a:lstStyle/>
          <a:p>
            <a:r>
              <a:rPr lang="en-US"/>
              <a:t>main</a:t>
            </a:r>
          </a:p>
          <a:p>
            <a:r>
              <a:rPr lang="en-US"/>
              <a:t>( line 1)</a:t>
            </a:r>
          </a:p>
        </p:txBody>
      </p:sp>
      <p:sp>
        <p:nvSpPr>
          <p:cNvPr id="83975" name="Text Box 7"/>
          <p:cNvSpPr txBox="1">
            <a:spLocks noChangeArrowheads="1"/>
          </p:cNvSpPr>
          <p:nvPr/>
        </p:nvSpPr>
        <p:spPr bwMode="auto">
          <a:xfrm>
            <a:off x="7391400" y="5957888"/>
            <a:ext cx="1752600" cy="366712"/>
          </a:xfrm>
          <a:prstGeom prst="rect">
            <a:avLst/>
          </a:prstGeom>
          <a:noFill/>
          <a:ln w="9525" algn="ctr">
            <a:noFill/>
            <a:miter lim="800000"/>
            <a:headEnd/>
            <a:tailEnd/>
          </a:ln>
        </p:spPr>
        <p:txBody>
          <a:bodyPr>
            <a:spAutoFit/>
          </a:bodyPr>
          <a:lstStyle/>
          <a:p>
            <a:pPr>
              <a:spcBef>
                <a:spcPct val="50000"/>
              </a:spcBef>
            </a:pPr>
            <a:r>
              <a:rPr lang="he-IL"/>
              <a:t>מחסנית הקריאות</a:t>
            </a:r>
            <a:endParaRPr lang="en-US"/>
          </a:p>
        </p:txBody>
      </p:sp>
      <p:sp>
        <p:nvSpPr>
          <p:cNvPr id="83977" name="Text Box 9"/>
          <p:cNvSpPr txBox="1">
            <a:spLocks noChangeArrowheads="1"/>
          </p:cNvSpPr>
          <p:nvPr/>
        </p:nvSpPr>
        <p:spPr bwMode="auto">
          <a:xfrm>
            <a:off x="6858000" y="3062288"/>
            <a:ext cx="1981200" cy="366712"/>
          </a:xfrm>
          <a:prstGeom prst="rect">
            <a:avLst/>
          </a:prstGeom>
          <a:noFill/>
          <a:ln w="9525" algn="ctr">
            <a:noFill/>
            <a:miter lim="800000"/>
            <a:headEnd/>
            <a:tailEnd/>
          </a:ln>
        </p:spPr>
        <p:txBody>
          <a:bodyPr>
            <a:spAutoFit/>
          </a:bodyPr>
          <a:lstStyle/>
          <a:p>
            <a:pPr rtl="1">
              <a:spcBef>
                <a:spcPct val="50000"/>
              </a:spcBef>
            </a:pPr>
            <a:r>
              <a:rPr lang="he-IL"/>
              <a:t>הזיכרון של ה- </a:t>
            </a:r>
            <a:r>
              <a:rPr lang="en-US"/>
              <a:t>main</a:t>
            </a:r>
          </a:p>
        </p:txBody>
      </p:sp>
      <p:graphicFrame>
        <p:nvGraphicFramePr>
          <p:cNvPr id="58429" name="Group 61"/>
          <p:cNvGraphicFramePr>
            <a:graphicFrameLocks noGrp="1"/>
          </p:cNvGraphicFramePr>
          <p:nvPr/>
        </p:nvGraphicFramePr>
        <p:xfrm>
          <a:off x="6629400" y="2681288"/>
          <a:ext cx="2133600" cy="335280"/>
        </p:xfrm>
        <a:graphic>
          <a:graphicData uri="http://schemas.openxmlformats.org/drawingml/2006/table">
            <a:tbl>
              <a:tblPr/>
              <a:tblGrid>
                <a:gridCol w="981075"/>
                <a:gridCol w="619125"/>
                <a:gridCol w="533400"/>
              </a:tblGrid>
              <a:tr h="334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72" name="Rectangle 104"/>
          <p:cNvSpPr>
            <a:spLocks noChangeArrowheads="1"/>
          </p:cNvSpPr>
          <p:nvPr/>
        </p:nvSpPr>
        <p:spPr bwMode="auto">
          <a:xfrm>
            <a:off x="7772400" y="4953000"/>
            <a:ext cx="914400" cy="533400"/>
          </a:xfrm>
          <a:prstGeom prst="rect">
            <a:avLst/>
          </a:prstGeom>
          <a:solidFill>
            <a:srgbClr val="FF9900"/>
          </a:solidFill>
          <a:ln w="9525" algn="ctr">
            <a:solidFill>
              <a:schemeClr val="tx1"/>
            </a:solidFill>
            <a:miter lim="800000"/>
            <a:headEnd/>
            <a:tailEnd/>
          </a:ln>
        </p:spPr>
        <p:txBody>
          <a:bodyPr wrap="none" anchor="ctr"/>
          <a:lstStyle/>
          <a:p>
            <a:r>
              <a:rPr lang="en-US"/>
              <a:t>counter</a:t>
            </a:r>
          </a:p>
        </p:txBody>
      </p:sp>
      <p:sp>
        <p:nvSpPr>
          <p:cNvPr id="2" name="Text Box 9"/>
          <p:cNvSpPr txBox="1">
            <a:spLocks noChangeArrowheads="1"/>
          </p:cNvSpPr>
          <p:nvPr/>
        </p:nvSpPr>
        <p:spPr bwMode="auto">
          <a:xfrm>
            <a:off x="6858000" y="1865784"/>
            <a:ext cx="1981200" cy="366713"/>
          </a:xfrm>
          <a:prstGeom prst="rect">
            <a:avLst/>
          </a:prstGeom>
          <a:noFill/>
          <a:ln w="9525" algn="ctr">
            <a:noFill/>
            <a:miter lim="800000"/>
            <a:headEnd/>
            <a:tailEnd/>
          </a:ln>
        </p:spPr>
        <p:txBody>
          <a:bodyPr>
            <a:spAutoFit/>
          </a:bodyPr>
          <a:lstStyle/>
          <a:p>
            <a:pPr rtl="1">
              <a:spcBef>
                <a:spcPct val="50000"/>
              </a:spcBef>
            </a:pPr>
            <a:r>
              <a:rPr lang="he-IL"/>
              <a:t>הזיכרון של </a:t>
            </a:r>
            <a:r>
              <a:rPr lang="en-US"/>
              <a:t>counter</a:t>
            </a:r>
          </a:p>
        </p:txBody>
      </p:sp>
      <p:graphicFrame>
        <p:nvGraphicFramePr>
          <p:cNvPr id="58432" name="Group 64"/>
          <p:cNvGraphicFramePr>
            <a:graphicFrameLocks noGrp="1"/>
          </p:cNvGraphicFramePr>
          <p:nvPr/>
        </p:nvGraphicFramePr>
        <p:xfrm>
          <a:off x="6629400" y="1484784"/>
          <a:ext cx="2133600" cy="335280"/>
        </p:xfrm>
        <a:graphic>
          <a:graphicData uri="http://schemas.openxmlformats.org/drawingml/2006/table">
            <a:tbl>
              <a:tblPr/>
              <a:tblGrid>
                <a:gridCol w="981075"/>
                <a:gridCol w="619125"/>
                <a:gridCol w="533400"/>
              </a:tblGrid>
              <a:tr h="334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440" name="Oval 72"/>
          <p:cNvSpPr>
            <a:spLocks noChangeArrowheads="1"/>
          </p:cNvSpPr>
          <p:nvPr/>
        </p:nvSpPr>
        <p:spPr bwMode="auto">
          <a:xfrm>
            <a:off x="2743200" y="3443288"/>
            <a:ext cx="3505200" cy="685800"/>
          </a:xfrm>
          <a:prstGeom prst="ellipse">
            <a:avLst/>
          </a:prstGeom>
          <a:solidFill>
            <a:srgbClr val="00CCFF"/>
          </a:solidFill>
          <a:ln w="9525" algn="ctr">
            <a:solidFill>
              <a:schemeClr val="tx1"/>
            </a:solidFill>
            <a:round/>
            <a:headEnd/>
            <a:tailEnd/>
          </a:ln>
        </p:spPr>
        <p:txBody>
          <a:bodyPr wrap="none" anchor="ctr"/>
          <a:lstStyle/>
          <a:p>
            <a:endParaRPr lang="he-IL"/>
          </a:p>
        </p:txBody>
      </p:sp>
      <p:sp>
        <p:nvSpPr>
          <p:cNvPr id="3" name="Text Box 9"/>
          <p:cNvSpPr txBox="1">
            <a:spLocks noChangeArrowheads="1"/>
          </p:cNvSpPr>
          <p:nvPr/>
        </p:nvSpPr>
        <p:spPr bwMode="auto">
          <a:xfrm>
            <a:off x="3200400" y="4052888"/>
            <a:ext cx="2895600" cy="366712"/>
          </a:xfrm>
          <a:prstGeom prst="rect">
            <a:avLst/>
          </a:prstGeom>
          <a:noFill/>
          <a:ln w="9525" algn="ctr">
            <a:noFill/>
            <a:miter lim="800000"/>
            <a:headEnd/>
            <a:tailEnd/>
          </a:ln>
        </p:spPr>
        <p:txBody>
          <a:bodyPr>
            <a:spAutoFit/>
          </a:bodyPr>
          <a:lstStyle/>
          <a:p>
            <a:pPr rtl="1">
              <a:spcBef>
                <a:spcPct val="50000"/>
              </a:spcBef>
            </a:pPr>
            <a:r>
              <a:rPr lang="he-IL"/>
              <a:t>זיכרון ה- </a:t>
            </a:r>
            <a:r>
              <a:rPr lang="en-US"/>
              <a:t>data segment</a:t>
            </a:r>
          </a:p>
        </p:txBody>
      </p:sp>
      <p:sp>
        <p:nvSpPr>
          <p:cNvPr id="58442" name="Text Box 74"/>
          <p:cNvSpPr txBox="1">
            <a:spLocks noChangeArrowheads="1"/>
          </p:cNvSpPr>
          <p:nvPr/>
        </p:nvSpPr>
        <p:spPr bwMode="auto">
          <a:xfrm>
            <a:off x="6019800" y="4396903"/>
            <a:ext cx="1447800" cy="366713"/>
          </a:xfrm>
          <a:prstGeom prst="rect">
            <a:avLst/>
          </a:prstGeom>
          <a:noFill/>
          <a:ln w="9525" algn="ctr">
            <a:noFill/>
            <a:miter lim="800000"/>
            <a:headEnd/>
            <a:tailEnd/>
          </a:ln>
        </p:spPr>
        <p:txBody>
          <a:bodyPr>
            <a:spAutoFit/>
          </a:bodyPr>
          <a:lstStyle/>
          <a:p>
            <a:pPr>
              <a:spcBef>
                <a:spcPct val="50000"/>
              </a:spcBef>
            </a:pPr>
            <a:r>
              <a:rPr lang="en-US" noProof="1">
                <a:latin typeface="Verdana" pitchFamily="34" charset="0"/>
              </a:rPr>
              <a:t>counter()</a:t>
            </a:r>
            <a:endParaRPr lang="en-US">
              <a:latin typeface="Verdana" pitchFamily="34" charset="0"/>
            </a:endParaRPr>
          </a:p>
        </p:txBody>
      </p:sp>
      <p:sp>
        <p:nvSpPr>
          <p:cNvPr id="58443" name="Text Box 75"/>
          <p:cNvSpPr txBox="1">
            <a:spLocks noChangeArrowheads="1"/>
          </p:cNvSpPr>
          <p:nvPr/>
        </p:nvSpPr>
        <p:spPr bwMode="auto">
          <a:xfrm>
            <a:off x="6019800" y="4701703"/>
            <a:ext cx="1447800" cy="366713"/>
          </a:xfrm>
          <a:prstGeom prst="rect">
            <a:avLst/>
          </a:prstGeom>
          <a:noFill/>
          <a:ln w="9525" algn="ctr">
            <a:noFill/>
            <a:miter lim="800000"/>
            <a:headEnd/>
            <a:tailEnd/>
          </a:ln>
        </p:spPr>
        <p:txBody>
          <a:bodyPr>
            <a:spAutoFit/>
          </a:bodyPr>
          <a:lstStyle/>
          <a:p>
            <a:pPr>
              <a:spcBef>
                <a:spcPct val="50000"/>
              </a:spcBef>
            </a:pPr>
            <a:r>
              <a:rPr lang="en-US" noProof="1">
                <a:latin typeface="Verdana" pitchFamily="34" charset="0"/>
              </a:rPr>
              <a:t>counter()</a:t>
            </a:r>
            <a:endParaRPr lang="en-US">
              <a:latin typeface="Verdana" pitchFamily="34" charset="0"/>
            </a:endParaRPr>
          </a:p>
        </p:txBody>
      </p:sp>
      <p:sp>
        <p:nvSpPr>
          <p:cNvPr id="58444" name="Text Box 76"/>
          <p:cNvSpPr txBox="1">
            <a:spLocks noChangeArrowheads="1"/>
          </p:cNvSpPr>
          <p:nvPr/>
        </p:nvSpPr>
        <p:spPr bwMode="auto">
          <a:xfrm>
            <a:off x="6019800" y="5006503"/>
            <a:ext cx="1447800" cy="366713"/>
          </a:xfrm>
          <a:prstGeom prst="rect">
            <a:avLst/>
          </a:prstGeom>
          <a:noFill/>
          <a:ln w="9525" algn="ctr">
            <a:noFill/>
            <a:miter lim="800000"/>
            <a:headEnd/>
            <a:tailEnd/>
          </a:ln>
        </p:spPr>
        <p:txBody>
          <a:bodyPr>
            <a:spAutoFit/>
          </a:bodyPr>
          <a:lstStyle/>
          <a:p>
            <a:pPr>
              <a:spcBef>
                <a:spcPct val="50000"/>
              </a:spcBef>
            </a:pPr>
            <a:r>
              <a:rPr lang="en-US" noProof="1">
                <a:latin typeface="Verdana" pitchFamily="34" charset="0"/>
              </a:rPr>
              <a:t>counter()</a:t>
            </a:r>
            <a:endParaRPr lang="en-US">
              <a:latin typeface="Verdana" pitchFamily="34" charset="0"/>
            </a:endParaRPr>
          </a:p>
        </p:txBody>
      </p:sp>
      <p:sp>
        <p:nvSpPr>
          <p:cNvPr id="58445" name="Rectangle 77"/>
          <p:cNvSpPr>
            <a:spLocks noChangeArrowheads="1"/>
          </p:cNvSpPr>
          <p:nvPr/>
        </p:nvSpPr>
        <p:spPr bwMode="auto">
          <a:xfrm>
            <a:off x="2971800" y="3595688"/>
            <a:ext cx="2133600" cy="381000"/>
          </a:xfrm>
          <a:prstGeom prst="rect">
            <a:avLst/>
          </a:prstGeom>
          <a:solidFill>
            <a:srgbClr val="FFFF99"/>
          </a:solidFill>
          <a:ln w="9525" algn="ctr">
            <a:solidFill>
              <a:schemeClr val="tx1"/>
            </a:solidFill>
            <a:miter lim="800000"/>
            <a:headEnd/>
            <a:tailEnd/>
          </a:ln>
        </p:spPr>
        <p:txBody>
          <a:bodyPr wrap="none" anchor="ctr"/>
          <a:lstStyle/>
          <a:p>
            <a:pPr algn="l"/>
            <a:r>
              <a:rPr lang="en-US"/>
              <a:t>counter::count = </a:t>
            </a:r>
          </a:p>
        </p:txBody>
      </p:sp>
      <p:sp>
        <p:nvSpPr>
          <p:cNvPr id="58447" name="Text Box 79"/>
          <p:cNvSpPr txBox="1">
            <a:spLocks noChangeArrowheads="1"/>
          </p:cNvSpPr>
          <p:nvPr/>
        </p:nvSpPr>
        <p:spPr bwMode="auto">
          <a:xfrm>
            <a:off x="4724400" y="3595688"/>
            <a:ext cx="381000" cy="366712"/>
          </a:xfrm>
          <a:prstGeom prst="rect">
            <a:avLst/>
          </a:prstGeom>
          <a:noFill/>
          <a:ln w="9525" algn="ctr">
            <a:noFill/>
            <a:miter lim="800000"/>
            <a:headEnd/>
            <a:tailEnd/>
          </a:ln>
        </p:spPr>
        <p:txBody>
          <a:bodyPr>
            <a:spAutoFit/>
          </a:bodyPr>
          <a:lstStyle/>
          <a:p>
            <a:pPr>
              <a:spcBef>
                <a:spcPct val="50000"/>
              </a:spcBef>
            </a:pPr>
            <a:r>
              <a:rPr lang="en-US"/>
              <a:t>?</a:t>
            </a:r>
          </a:p>
        </p:txBody>
      </p:sp>
      <p:sp>
        <p:nvSpPr>
          <p:cNvPr id="58448" name="Text Box 80"/>
          <p:cNvSpPr txBox="1">
            <a:spLocks noChangeArrowheads="1"/>
          </p:cNvSpPr>
          <p:nvPr/>
        </p:nvSpPr>
        <p:spPr bwMode="auto">
          <a:xfrm>
            <a:off x="4724400" y="3595688"/>
            <a:ext cx="381000" cy="366712"/>
          </a:xfrm>
          <a:prstGeom prst="rect">
            <a:avLst/>
          </a:prstGeom>
          <a:noFill/>
          <a:ln w="9525" algn="ctr">
            <a:noFill/>
            <a:miter lim="800000"/>
            <a:headEnd/>
            <a:tailEnd/>
          </a:ln>
        </p:spPr>
        <p:txBody>
          <a:bodyPr>
            <a:spAutoFit/>
          </a:bodyPr>
          <a:lstStyle/>
          <a:p>
            <a:pPr>
              <a:spcBef>
                <a:spcPct val="50000"/>
              </a:spcBef>
            </a:pPr>
            <a:r>
              <a:rPr lang="en-US"/>
              <a:t>0</a:t>
            </a:r>
          </a:p>
        </p:txBody>
      </p:sp>
      <p:sp>
        <p:nvSpPr>
          <p:cNvPr id="58449" name="Text Box 81"/>
          <p:cNvSpPr txBox="1">
            <a:spLocks noChangeArrowheads="1"/>
          </p:cNvSpPr>
          <p:nvPr/>
        </p:nvSpPr>
        <p:spPr bwMode="auto">
          <a:xfrm>
            <a:off x="4724400" y="3595688"/>
            <a:ext cx="381000" cy="366712"/>
          </a:xfrm>
          <a:prstGeom prst="rect">
            <a:avLst/>
          </a:prstGeom>
          <a:noFill/>
          <a:ln w="9525" algn="ctr">
            <a:noFill/>
            <a:miter lim="800000"/>
            <a:headEnd/>
            <a:tailEnd/>
          </a:ln>
        </p:spPr>
        <p:txBody>
          <a:bodyPr>
            <a:spAutoFit/>
          </a:bodyPr>
          <a:lstStyle/>
          <a:p>
            <a:pPr>
              <a:spcBef>
                <a:spcPct val="50000"/>
              </a:spcBef>
            </a:pPr>
            <a:r>
              <a:rPr lang="en-US"/>
              <a:t>1</a:t>
            </a:r>
          </a:p>
        </p:txBody>
      </p:sp>
      <p:sp>
        <p:nvSpPr>
          <p:cNvPr id="58450" name="Text Box 82"/>
          <p:cNvSpPr txBox="1">
            <a:spLocks noChangeArrowheads="1"/>
          </p:cNvSpPr>
          <p:nvPr/>
        </p:nvSpPr>
        <p:spPr bwMode="auto">
          <a:xfrm>
            <a:off x="4724400" y="3595688"/>
            <a:ext cx="381000" cy="366712"/>
          </a:xfrm>
          <a:prstGeom prst="rect">
            <a:avLst/>
          </a:prstGeom>
          <a:noFill/>
          <a:ln w="9525" algn="ctr">
            <a:noFill/>
            <a:miter lim="800000"/>
            <a:headEnd/>
            <a:tailEnd/>
          </a:ln>
        </p:spPr>
        <p:txBody>
          <a:bodyPr>
            <a:spAutoFit/>
          </a:bodyPr>
          <a:lstStyle/>
          <a:p>
            <a:pPr>
              <a:spcBef>
                <a:spcPct val="50000"/>
              </a:spcBef>
            </a:pPr>
            <a:r>
              <a:rPr lang="en-US"/>
              <a:t>2</a:t>
            </a:r>
          </a:p>
        </p:txBody>
      </p:sp>
      <p:sp>
        <p:nvSpPr>
          <p:cNvPr id="58451" name="Text Box 83"/>
          <p:cNvSpPr txBox="1">
            <a:spLocks noChangeArrowheads="1"/>
          </p:cNvSpPr>
          <p:nvPr/>
        </p:nvSpPr>
        <p:spPr bwMode="auto">
          <a:xfrm>
            <a:off x="4724400" y="3595688"/>
            <a:ext cx="381000" cy="366712"/>
          </a:xfrm>
          <a:prstGeom prst="rect">
            <a:avLst/>
          </a:prstGeom>
          <a:noFill/>
          <a:ln w="9525" algn="ctr">
            <a:noFill/>
            <a:miter lim="800000"/>
            <a:headEnd/>
            <a:tailEnd/>
          </a:ln>
        </p:spPr>
        <p:txBody>
          <a:bodyPr>
            <a:spAutoFit/>
          </a:bodyPr>
          <a:lstStyle/>
          <a:p>
            <a:pPr>
              <a:spcBef>
                <a:spcPct val="50000"/>
              </a:spcBef>
            </a:pPr>
            <a:r>
              <a:rPr lang="en-US" dirty="0"/>
              <a:t>3</a:t>
            </a:r>
          </a:p>
        </p:txBody>
      </p:sp>
      <p:sp>
        <p:nvSpPr>
          <p:cNvPr id="4" name="Rectangle 6"/>
          <p:cNvSpPr>
            <a:spLocks noChangeArrowheads="1"/>
          </p:cNvSpPr>
          <p:nvPr/>
        </p:nvSpPr>
        <p:spPr bwMode="auto">
          <a:xfrm>
            <a:off x="7772400" y="5486400"/>
            <a:ext cx="914400" cy="533400"/>
          </a:xfrm>
          <a:prstGeom prst="rect">
            <a:avLst/>
          </a:prstGeom>
          <a:solidFill>
            <a:srgbClr val="FF9900"/>
          </a:solidFill>
          <a:ln w="9525" algn="ctr">
            <a:solidFill>
              <a:schemeClr val="tx1"/>
            </a:solidFill>
            <a:miter lim="800000"/>
            <a:headEnd/>
            <a:tailEnd/>
          </a:ln>
        </p:spPr>
        <p:txBody>
          <a:bodyPr wrap="none" anchor="ctr"/>
          <a:lstStyle/>
          <a:p>
            <a:r>
              <a:rPr lang="en-US"/>
              <a:t>main</a:t>
            </a:r>
          </a:p>
          <a:p>
            <a:r>
              <a:rPr lang="en-US"/>
              <a:t>( line 2)</a:t>
            </a:r>
          </a:p>
        </p:txBody>
      </p:sp>
      <p:sp>
        <p:nvSpPr>
          <p:cNvPr id="5" name="Rectangle 6"/>
          <p:cNvSpPr>
            <a:spLocks noChangeArrowheads="1"/>
          </p:cNvSpPr>
          <p:nvPr/>
        </p:nvSpPr>
        <p:spPr bwMode="auto">
          <a:xfrm>
            <a:off x="7772400" y="5486400"/>
            <a:ext cx="914400" cy="533400"/>
          </a:xfrm>
          <a:prstGeom prst="rect">
            <a:avLst/>
          </a:prstGeom>
          <a:solidFill>
            <a:srgbClr val="FF9900"/>
          </a:solidFill>
          <a:ln w="9525" algn="ctr">
            <a:solidFill>
              <a:schemeClr val="tx1"/>
            </a:solidFill>
            <a:miter lim="800000"/>
            <a:headEnd/>
            <a:tailEnd/>
          </a:ln>
        </p:spPr>
        <p:txBody>
          <a:bodyPr wrap="none" anchor="ctr"/>
          <a:lstStyle/>
          <a:p>
            <a:r>
              <a:rPr lang="en-US"/>
              <a:t>main</a:t>
            </a:r>
          </a:p>
          <a:p>
            <a:r>
              <a:rPr lang="en-US"/>
              <a:t>( line 3)</a:t>
            </a:r>
          </a:p>
        </p:txBody>
      </p:sp>
      <p:sp>
        <p:nvSpPr>
          <p:cNvPr id="26" name="Rectangle 25"/>
          <p:cNvSpPr>
            <a:spLocks noChangeArrowheads="1"/>
          </p:cNvSpPr>
          <p:nvPr/>
        </p:nvSpPr>
        <p:spPr bwMode="auto">
          <a:xfrm>
            <a:off x="395536" y="663352"/>
            <a:ext cx="3657600" cy="533400"/>
          </a:xfrm>
          <a:prstGeom prst="rect">
            <a:avLst/>
          </a:prstGeom>
          <a:solidFill>
            <a:schemeClr val="accent2"/>
          </a:solidFill>
          <a:ln w="9525" algn="ctr">
            <a:solidFill>
              <a:schemeClr val="tx1"/>
            </a:solidFill>
            <a:round/>
            <a:headEnd/>
            <a:tailEnd/>
          </a:ln>
        </p:spPr>
        <p:txBody>
          <a:bodyPr/>
          <a:lstStyle/>
          <a:p>
            <a:pPr algn="ctr" rtl="1">
              <a:lnSpc>
                <a:spcPct val="90000"/>
              </a:lnSpc>
            </a:pPr>
            <a:r>
              <a:rPr lang="he-IL" b="1" dirty="0">
                <a:solidFill>
                  <a:schemeClr val="bg1"/>
                </a:solidFill>
              </a:rPr>
              <a:t>משתנה סטטי הוא משתנה שערכו נשמר בין הקריאות השונות לפונקציה</a:t>
            </a:r>
          </a:p>
        </p:txBody>
      </p:sp>
      <p:sp>
        <p:nvSpPr>
          <p:cNvPr id="27" name="Rectangular Callout 26"/>
          <p:cNvSpPr>
            <a:spLocks noChangeArrowheads="1"/>
          </p:cNvSpPr>
          <p:nvPr/>
        </p:nvSpPr>
        <p:spPr bwMode="auto">
          <a:xfrm>
            <a:off x="2971800" y="1600200"/>
            <a:ext cx="2743200" cy="838200"/>
          </a:xfrm>
          <a:prstGeom prst="wedgeRectCallout">
            <a:avLst>
              <a:gd name="adj1" fmla="val -105333"/>
              <a:gd name="adj2" fmla="val 49787"/>
            </a:avLst>
          </a:prstGeom>
          <a:solidFill>
            <a:schemeClr val="accent1"/>
          </a:solidFill>
          <a:ln w="9525" algn="ctr">
            <a:solidFill>
              <a:schemeClr val="tx1"/>
            </a:solidFill>
            <a:round/>
            <a:headEnd/>
            <a:tailEnd/>
          </a:ln>
        </p:spPr>
        <p:txBody>
          <a:bodyPr/>
          <a:lstStyle/>
          <a:p>
            <a:pPr algn="ctr" rtl="1">
              <a:lnSpc>
                <a:spcPct val="90000"/>
              </a:lnSpc>
            </a:pPr>
            <a:r>
              <a:rPr lang="he-IL" b="1" dirty="0">
                <a:solidFill>
                  <a:schemeClr val="bg1"/>
                </a:solidFill>
              </a:rPr>
              <a:t>כדי להגדיר משתנה סטטי נשתמש במילת המפתח </a:t>
            </a:r>
            <a:r>
              <a:rPr lang="en-US" b="1" dirty="0">
                <a:solidFill>
                  <a:schemeClr val="bg1"/>
                </a:solidFill>
              </a:rPr>
              <a:t>static</a:t>
            </a:r>
            <a:r>
              <a:rPr lang="he-IL" b="1" dirty="0">
                <a:solidFill>
                  <a:schemeClr val="bg1"/>
                </a:solidFill>
              </a:rPr>
              <a:t> לפני טיפוס המשתנה </a:t>
            </a:r>
          </a:p>
        </p:txBody>
      </p:sp>
      <p:sp>
        <p:nvSpPr>
          <p:cNvPr id="28" name="Rectangular Callout 27"/>
          <p:cNvSpPr>
            <a:spLocks noChangeArrowheads="1"/>
          </p:cNvSpPr>
          <p:nvPr/>
        </p:nvSpPr>
        <p:spPr bwMode="auto">
          <a:xfrm>
            <a:off x="3352800" y="2514600"/>
            <a:ext cx="2743200" cy="533400"/>
          </a:xfrm>
          <a:prstGeom prst="wedgeRectCallout">
            <a:avLst>
              <a:gd name="adj1" fmla="val -59727"/>
              <a:gd name="adj2" fmla="val -16667"/>
            </a:avLst>
          </a:prstGeom>
          <a:solidFill>
            <a:schemeClr val="accent1"/>
          </a:solidFill>
          <a:ln w="9525" algn="ctr">
            <a:solidFill>
              <a:schemeClr val="tx1"/>
            </a:solidFill>
            <a:round/>
            <a:headEnd/>
            <a:tailEnd/>
          </a:ln>
        </p:spPr>
        <p:txBody>
          <a:bodyPr/>
          <a:lstStyle/>
          <a:p>
            <a:pPr algn="ctr" rtl="1">
              <a:lnSpc>
                <a:spcPct val="90000"/>
              </a:lnSpc>
            </a:pPr>
            <a:r>
              <a:rPr lang="he-IL" b="1" dirty="0">
                <a:solidFill>
                  <a:schemeClr val="bg1"/>
                </a:solidFill>
              </a:rPr>
              <a:t>משתנה סטטי מאותחל רק בקריאה הראשונה לפונקציה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box(in)">
                                      <p:cBhvr>
                                        <p:cTn id="7" dur="500"/>
                                        <p:tgtEl>
                                          <p:spTgt spid="5837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8371">
                                            <p:txEl>
                                              <p:pRg st="3" end="3"/>
                                            </p:txEl>
                                          </p:spTgt>
                                        </p:tgtEl>
                                        <p:attrNameLst>
                                          <p:attrName>style.visibility</p:attrName>
                                        </p:attrNameLst>
                                      </p:cBhvr>
                                      <p:to>
                                        <p:strVal val="visible"/>
                                      </p:to>
                                    </p:set>
                                    <p:animEffect transition="in" filter="box(in)">
                                      <p:cBhvr>
                                        <p:cTn id="10" dur="500"/>
                                        <p:tgtEl>
                                          <p:spTgt spid="58371">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8371">
                                            <p:txEl>
                                              <p:pRg st="4" end="4"/>
                                            </p:txEl>
                                          </p:spTgt>
                                        </p:tgtEl>
                                        <p:attrNameLst>
                                          <p:attrName>style.visibility</p:attrName>
                                        </p:attrNameLst>
                                      </p:cBhvr>
                                      <p:to>
                                        <p:strVal val="visible"/>
                                      </p:to>
                                    </p:set>
                                    <p:animEffect transition="in" filter="box(in)">
                                      <p:cBhvr>
                                        <p:cTn id="13" dur="500"/>
                                        <p:tgtEl>
                                          <p:spTgt spid="58371">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8371">
                                            <p:txEl>
                                              <p:pRg st="5" end="5"/>
                                            </p:txEl>
                                          </p:spTgt>
                                        </p:tgtEl>
                                        <p:attrNameLst>
                                          <p:attrName>style.visibility</p:attrName>
                                        </p:attrNameLst>
                                      </p:cBhvr>
                                      <p:to>
                                        <p:strVal val="visible"/>
                                      </p:to>
                                    </p:set>
                                    <p:animEffect transition="in" filter="box(in)">
                                      <p:cBhvr>
                                        <p:cTn id="16" dur="500"/>
                                        <p:tgtEl>
                                          <p:spTgt spid="58371">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animEffect transition="in" filter="box(in)">
                                      <p:cBhvr>
                                        <p:cTn id="19" dur="500"/>
                                        <p:tgtEl>
                                          <p:spTgt spid="58371">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8371">
                                            <p:txEl>
                                              <p:pRg st="7" end="7"/>
                                            </p:txEl>
                                          </p:spTgt>
                                        </p:tgtEl>
                                        <p:attrNameLst>
                                          <p:attrName>style.visibility</p:attrName>
                                        </p:attrNameLst>
                                      </p:cBhvr>
                                      <p:to>
                                        <p:strVal val="visible"/>
                                      </p:to>
                                    </p:set>
                                    <p:animEffect transition="in" filter="box(in)">
                                      <p:cBhvr>
                                        <p:cTn id="22" dur="500"/>
                                        <p:tgtEl>
                                          <p:spTgt spid="5837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ox(i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8371">
                                            <p:txEl>
                                              <p:pRg st="0" end="0"/>
                                            </p:txEl>
                                          </p:spTgt>
                                        </p:tgtEl>
                                        <p:attrNameLst>
                                          <p:attrName>style.visibility</p:attrName>
                                        </p:attrNameLst>
                                      </p:cBhvr>
                                      <p:to>
                                        <p:strVal val="visible"/>
                                      </p:to>
                                    </p:set>
                                    <p:animEffect transition="in" filter="box(in)">
                                      <p:cBhvr>
                                        <p:cTn id="37" dur="500"/>
                                        <p:tgtEl>
                                          <p:spTgt spid="58371">
                                            <p:txEl>
                                              <p:pRg st="0" end="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58371">
                                            <p:txEl>
                                              <p:pRg st="9" end="9"/>
                                            </p:txEl>
                                          </p:spTgt>
                                        </p:tgtEl>
                                        <p:attrNameLst>
                                          <p:attrName>style.visibility</p:attrName>
                                        </p:attrNameLst>
                                      </p:cBhvr>
                                      <p:to>
                                        <p:strVal val="visible"/>
                                      </p:to>
                                    </p:set>
                                    <p:animEffect transition="in" filter="box(in)">
                                      <p:cBhvr>
                                        <p:cTn id="40" dur="500"/>
                                        <p:tgtEl>
                                          <p:spTgt spid="58371">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58371">
                                            <p:txEl>
                                              <p:pRg st="10" end="10"/>
                                            </p:txEl>
                                          </p:spTgt>
                                        </p:tgtEl>
                                        <p:attrNameLst>
                                          <p:attrName>style.visibility</p:attrName>
                                        </p:attrNameLst>
                                      </p:cBhvr>
                                      <p:to>
                                        <p:strVal val="visible"/>
                                      </p:to>
                                    </p:set>
                                    <p:animEffect transition="in" filter="box(in)">
                                      <p:cBhvr>
                                        <p:cTn id="43" dur="500"/>
                                        <p:tgtEl>
                                          <p:spTgt spid="58371">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58371">
                                            <p:txEl>
                                              <p:pRg st="11" end="11"/>
                                            </p:txEl>
                                          </p:spTgt>
                                        </p:tgtEl>
                                        <p:attrNameLst>
                                          <p:attrName>style.visibility</p:attrName>
                                        </p:attrNameLst>
                                      </p:cBhvr>
                                      <p:to>
                                        <p:strVal val="visible"/>
                                      </p:to>
                                    </p:set>
                                    <p:animEffect transition="in" filter="box(in)">
                                      <p:cBhvr>
                                        <p:cTn id="46" dur="500"/>
                                        <p:tgtEl>
                                          <p:spTgt spid="58371">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58371">
                                            <p:txEl>
                                              <p:pRg st="12" end="12"/>
                                            </p:txEl>
                                          </p:spTgt>
                                        </p:tgtEl>
                                        <p:attrNameLst>
                                          <p:attrName>style.visibility</p:attrName>
                                        </p:attrNameLst>
                                      </p:cBhvr>
                                      <p:to>
                                        <p:strVal val="visible"/>
                                      </p:to>
                                    </p:set>
                                    <p:animEffect transition="in" filter="box(in)">
                                      <p:cBhvr>
                                        <p:cTn id="49" dur="500"/>
                                        <p:tgtEl>
                                          <p:spTgt spid="58371">
                                            <p:txEl>
                                              <p:pRg st="12" end="12"/>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58371">
                                            <p:txEl>
                                              <p:pRg st="13" end="13"/>
                                            </p:txEl>
                                          </p:spTgt>
                                        </p:tgtEl>
                                        <p:attrNameLst>
                                          <p:attrName>style.visibility</p:attrName>
                                        </p:attrNameLst>
                                      </p:cBhvr>
                                      <p:to>
                                        <p:strVal val="visible"/>
                                      </p:to>
                                    </p:set>
                                    <p:animEffect transition="in" filter="box(in)">
                                      <p:cBhvr>
                                        <p:cTn id="52" dur="500"/>
                                        <p:tgtEl>
                                          <p:spTgt spid="58371">
                                            <p:txEl>
                                              <p:pRg st="13" end="13"/>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58371">
                                            <p:txEl>
                                              <p:pRg st="14" end="14"/>
                                            </p:txEl>
                                          </p:spTgt>
                                        </p:tgtEl>
                                        <p:attrNameLst>
                                          <p:attrName>style.visibility</p:attrName>
                                        </p:attrNameLst>
                                      </p:cBhvr>
                                      <p:to>
                                        <p:strVal val="visible"/>
                                      </p:to>
                                    </p:set>
                                    <p:animEffect transition="in" filter="box(in)">
                                      <p:cBhvr>
                                        <p:cTn id="55" dur="500"/>
                                        <p:tgtEl>
                                          <p:spTgt spid="58371">
                                            <p:txEl>
                                              <p:pRg st="14" end="14"/>
                                            </p:txEl>
                                          </p:spTgt>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442"/>
                                        </p:tgtEl>
                                        <p:attrNameLst>
                                          <p:attrName>style.visibility</p:attrName>
                                        </p:attrNameLst>
                                      </p:cBhvr>
                                      <p:to>
                                        <p:strVal val="visible"/>
                                      </p:to>
                                    </p:set>
                                    <p:animEffect transition="in" filter="box(in)">
                                      <p:cBhvr>
                                        <p:cTn id="58" dur="500"/>
                                        <p:tgtEl>
                                          <p:spTgt spid="58442"/>
                                        </p:tgtEl>
                                      </p:cBhvr>
                                    </p:animEffect>
                                  </p:childTnLst>
                                </p:cTn>
                              </p:par>
                              <p:par>
                                <p:cTn id="59" presetID="4" presetClass="entr" presetSubtype="16" fill="hold" grpId="1" nodeType="withEffect">
                                  <p:stCondLst>
                                    <p:cond delay="0"/>
                                  </p:stCondLst>
                                  <p:childTnLst>
                                    <p:set>
                                      <p:cBhvr>
                                        <p:cTn id="60" dur="1" fill="hold">
                                          <p:stCondLst>
                                            <p:cond delay="0"/>
                                          </p:stCondLst>
                                        </p:cTn>
                                        <p:tgtEl>
                                          <p:spTgt spid="58443"/>
                                        </p:tgtEl>
                                        <p:attrNameLst>
                                          <p:attrName>style.visibility</p:attrName>
                                        </p:attrNameLst>
                                      </p:cBhvr>
                                      <p:to>
                                        <p:strVal val="visible"/>
                                      </p:to>
                                    </p:set>
                                    <p:animEffect transition="in" filter="box(in)">
                                      <p:cBhvr>
                                        <p:cTn id="61" dur="500"/>
                                        <p:tgtEl>
                                          <p:spTgt spid="5844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444">
                                            <p:txEl>
                                              <p:pRg st="0" end="0"/>
                                            </p:txEl>
                                          </p:spTgt>
                                        </p:tgtEl>
                                        <p:attrNameLst>
                                          <p:attrName>style.visibility</p:attrName>
                                        </p:attrNameLst>
                                      </p:cBhvr>
                                      <p:to>
                                        <p:strVal val="visible"/>
                                      </p:to>
                                    </p:set>
                                    <p:animEffect transition="in" filter="box(in)">
                                      <p:cBhvr>
                                        <p:cTn id="64" dur="500"/>
                                        <p:tgtEl>
                                          <p:spTgt spid="58444">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mph" presetSubtype="1" nodeType="clickEffect">
                                  <p:stCondLst>
                                    <p:cond delay="0"/>
                                  </p:stCondLst>
                                  <p:endCondLst>
                                    <p:cond evt="onNext" delay="0">
                                      <p:tgtEl>
                                        <p:sldTgt/>
                                      </p:tgtEl>
                                    </p:cond>
                                  </p:endCondLst>
                                  <p:childTnLst>
                                    <p:set>
                                      <p:cBhvr override="childStyle">
                                        <p:cTn id="68" dur="indefinite"/>
                                        <p:tgtEl>
                                          <p:spTgt spid="58371">
                                            <p:txEl>
                                              <p:pRg st="9" end="9"/>
                                            </p:txEl>
                                          </p:spTgt>
                                        </p:tgtEl>
                                        <p:attrNameLst>
                                          <p:attrName>style.fontStyle</p:attrName>
                                        </p:attrNameLst>
                                      </p:cBhvr>
                                      <p:to>
                                        <p:strVal val="normal"/>
                                      </p:to>
                                    </p:set>
                                    <p:set>
                                      <p:cBhvr override="childStyle">
                                        <p:cTn id="69" dur="indefinite"/>
                                        <p:tgtEl>
                                          <p:spTgt spid="58371">
                                            <p:txEl>
                                              <p:pRg st="9" end="9"/>
                                            </p:txEl>
                                          </p:spTgt>
                                        </p:tgtEl>
                                        <p:attrNameLst>
                                          <p:attrName>style.fontWeight</p:attrName>
                                        </p:attrNameLst>
                                      </p:cBhvr>
                                      <p:to>
                                        <p:strVal val="bold"/>
                                      </p:to>
                                    </p:set>
                                    <p:set>
                                      <p:cBhvr override="childStyle">
                                        <p:cTn id="70" dur="indefinite"/>
                                        <p:tgtEl>
                                          <p:spTgt spid="58371">
                                            <p:txEl>
                                              <p:pRg st="9" end="9"/>
                                            </p:txEl>
                                          </p:spTgt>
                                        </p:tgtEl>
                                        <p:attrNameLst>
                                          <p:attrName>style.textDecorationUnderline</p:attrName>
                                        </p:attrNameLst>
                                      </p:cBhvr>
                                      <p:to>
                                        <p:strVal val="false"/>
                                      </p:to>
                                    </p:set>
                                  </p:childTnLst>
                                </p:cTn>
                              </p:par>
                              <p:par>
                                <p:cTn id="71" presetID="4" presetClass="entr" presetSubtype="16" fill="hold" nodeType="withEffect">
                                  <p:stCondLst>
                                    <p:cond delay="0"/>
                                  </p:stCondLst>
                                  <p:childTnLst>
                                    <p:set>
                                      <p:cBhvr>
                                        <p:cTn id="72" dur="1" fill="hold">
                                          <p:stCondLst>
                                            <p:cond delay="0"/>
                                          </p:stCondLst>
                                        </p:cTn>
                                        <p:tgtEl>
                                          <p:spTgt spid="58429"/>
                                        </p:tgtEl>
                                        <p:attrNameLst>
                                          <p:attrName>style.visibility</p:attrName>
                                        </p:attrNameLst>
                                      </p:cBhvr>
                                      <p:to>
                                        <p:strVal val="visible"/>
                                      </p:to>
                                    </p:set>
                                    <p:animEffect transition="in" filter="box(in)">
                                      <p:cBhvr>
                                        <p:cTn id="73" dur="500"/>
                                        <p:tgtEl>
                                          <p:spTgt spid="5842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83977"/>
                                        </p:tgtEl>
                                        <p:attrNameLst>
                                          <p:attrName>style.visibility</p:attrName>
                                        </p:attrNameLst>
                                      </p:cBhvr>
                                      <p:to>
                                        <p:strVal val="visible"/>
                                      </p:to>
                                    </p:set>
                                    <p:animEffect transition="in" filter="box(in)">
                                      <p:cBhvr>
                                        <p:cTn id="76" dur="500"/>
                                        <p:tgtEl>
                                          <p:spTgt spid="83977"/>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83974">
                                            <p:bg/>
                                          </p:spTgt>
                                        </p:tgtEl>
                                        <p:attrNameLst>
                                          <p:attrName>style.visibility</p:attrName>
                                        </p:attrNameLst>
                                      </p:cBhvr>
                                      <p:to>
                                        <p:strVal val="visible"/>
                                      </p:to>
                                    </p:set>
                                    <p:animEffect transition="in" filter="box(in)">
                                      <p:cBhvr>
                                        <p:cTn id="79" dur="500"/>
                                        <p:tgtEl>
                                          <p:spTgt spid="83974">
                                            <p:bg/>
                                          </p:spTgt>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83974">
                                            <p:txEl>
                                              <p:pRg st="0" end="0"/>
                                            </p:txEl>
                                          </p:spTgt>
                                        </p:tgtEl>
                                        <p:attrNameLst>
                                          <p:attrName>style.visibility</p:attrName>
                                        </p:attrNameLst>
                                      </p:cBhvr>
                                      <p:to>
                                        <p:strVal val="visible"/>
                                      </p:to>
                                    </p:set>
                                    <p:animEffect transition="in" filter="box(in)">
                                      <p:cBhvr>
                                        <p:cTn id="82" dur="500"/>
                                        <p:tgtEl>
                                          <p:spTgt spid="83974">
                                            <p:txEl>
                                              <p:pRg st="0" end="0"/>
                                            </p:txEl>
                                          </p:spTgt>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83975"/>
                                        </p:tgtEl>
                                        <p:attrNameLst>
                                          <p:attrName>style.visibility</p:attrName>
                                        </p:attrNameLst>
                                      </p:cBhvr>
                                      <p:to>
                                        <p:strVal val="visible"/>
                                      </p:to>
                                    </p:set>
                                    <p:animEffect transition="in" filter="box(in)">
                                      <p:cBhvr>
                                        <p:cTn id="85" dur="500"/>
                                        <p:tgtEl>
                                          <p:spTgt spid="8397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ox(in)">
                                      <p:cBhvr>
                                        <p:cTn id="88" dur="500"/>
                                        <p:tgtEl>
                                          <p:spTgt spid="3"/>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440"/>
                                        </p:tgtEl>
                                        <p:attrNameLst>
                                          <p:attrName>style.visibility</p:attrName>
                                        </p:attrNameLst>
                                      </p:cBhvr>
                                      <p:to>
                                        <p:strVal val="visible"/>
                                      </p:to>
                                    </p:set>
                                    <p:animEffect transition="in" filter="box(in)">
                                      <p:cBhvr>
                                        <p:cTn id="91" dur="500"/>
                                        <p:tgtEl>
                                          <p:spTgt spid="58440"/>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447"/>
                                        </p:tgtEl>
                                        <p:attrNameLst>
                                          <p:attrName>style.visibility</p:attrName>
                                        </p:attrNameLst>
                                      </p:cBhvr>
                                      <p:to>
                                        <p:strVal val="visible"/>
                                      </p:to>
                                    </p:set>
                                    <p:animEffect transition="in" filter="box(in)">
                                      <p:cBhvr>
                                        <p:cTn id="94" dur="500"/>
                                        <p:tgtEl>
                                          <p:spTgt spid="58447"/>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58445"/>
                                        </p:tgtEl>
                                        <p:attrNameLst>
                                          <p:attrName>style.visibility</p:attrName>
                                        </p:attrNameLst>
                                      </p:cBhvr>
                                      <p:to>
                                        <p:strVal val="visible"/>
                                      </p:to>
                                    </p:set>
                                    <p:animEffect transition="in" filter="box(in)">
                                      <p:cBhvr>
                                        <p:cTn id="97" dur="500"/>
                                        <p:tgtEl>
                                          <p:spTgt spid="58445"/>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mph" presetSubtype="1" nodeType="clickEffect">
                                  <p:stCondLst>
                                    <p:cond delay="0"/>
                                  </p:stCondLst>
                                  <p:endCondLst>
                                    <p:cond evt="onNext" delay="0">
                                      <p:tgtEl>
                                        <p:sldTgt/>
                                      </p:tgtEl>
                                    </p:cond>
                                  </p:endCondLst>
                                  <p:childTnLst>
                                    <p:set>
                                      <p:cBhvr override="childStyle">
                                        <p:cTn id="101" dur="indefinite"/>
                                        <p:tgtEl>
                                          <p:spTgt spid="58442"/>
                                        </p:tgtEl>
                                        <p:attrNameLst>
                                          <p:attrName>style.fontStyle</p:attrName>
                                        </p:attrNameLst>
                                      </p:cBhvr>
                                      <p:to>
                                        <p:strVal val="normal"/>
                                      </p:to>
                                    </p:set>
                                    <p:set>
                                      <p:cBhvr override="childStyle">
                                        <p:cTn id="102" dur="indefinite"/>
                                        <p:tgtEl>
                                          <p:spTgt spid="58442"/>
                                        </p:tgtEl>
                                        <p:attrNameLst>
                                          <p:attrName>style.fontWeight</p:attrName>
                                        </p:attrNameLst>
                                      </p:cBhvr>
                                      <p:to>
                                        <p:strVal val="bold"/>
                                      </p:to>
                                    </p:set>
                                    <p:set>
                                      <p:cBhvr override="childStyle">
                                        <p:cTn id="103" dur="indefinite"/>
                                        <p:tgtEl>
                                          <p:spTgt spid="58442"/>
                                        </p:tgtEl>
                                        <p:attrNameLst>
                                          <p:attrName>style.textDecorationUnderline</p:attrName>
                                        </p:attrNameLst>
                                      </p:cBhvr>
                                      <p:to>
                                        <p:strVal val="false"/>
                                      </p:to>
                                    </p:set>
                                  </p:childTnLst>
                                </p:cTn>
                              </p:par>
                            </p:childTnLst>
                          </p:cTn>
                        </p:par>
                      </p:childTnLst>
                    </p:cTn>
                  </p:par>
                  <p:par>
                    <p:cTn id="104" fill="hold">
                      <p:stCondLst>
                        <p:cond delay="indefinite"/>
                      </p:stCondLst>
                      <p:childTnLst>
                        <p:par>
                          <p:cTn id="105" fill="hold">
                            <p:stCondLst>
                              <p:cond delay="0"/>
                            </p:stCondLst>
                            <p:childTnLst>
                              <p:par>
                                <p:cTn id="106" presetID="5" presetClass="emph" presetSubtype="1" nodeType="clickEffect">
                                  <p:stCondLst>
                                    <p:cond delay="0"/>
                                  </p:stCondLst>
                                  <p:endCondLst>
                                    <p:cond evt="onNext" delay="0">
                                      <p:tgtEl>
                                        <p:sldTgt/>
                                      </p:tgtEl>
                                    </p:cond>
                                  </p:endCondLst>
                                  <p:childTnLst>
                                    <p:set>
                                      <p:cBhvr override="childStyle">
                                        <p:cTn id="107" dur="indefinite"/>
                                        <p:tgtEl>
                                          <p:spTgt spid="58371">
                                            <p:txEl>
                                              <p:pRg st="2" end="2"/>
                                            </p:txEl>
                                          </p:spTgt>
                                        </p:tgtEl>
                                        <p:attrNameLst>
                                          <p:attrName>style.fontStyle</p:attrName>
                                        </p:attrNameLst>
                                      </p:cBhvr>
                                      <p:to>
                                        <p:strVal val="normal"/>
                                      </p:to>
                                    </p:set>
                                    <p:set>
                                      <p:cBhvr override="childStyle">
                                        <p:cTn id="108" dur="indefinite"/>
                                        <p:tgtEl>
                                          <p:spTgt spid="58371">
                                            <p:txEl>
                                              <p:pRg st="2" end="2"/>
                                            </p:txEl>
                                          </p:spTgt>
                                        </p:tgtEl>
                                        <p:attrNameLst>
                                          <p:attrName>style.fontWeight</p:attrName>
                                        </p:attrNameLst>
                                      </p:cBhvr>
                                      <p:to>
                                        <p:strVal val="bold"/>
                                      </p:to>
                                    </p:set>
                                    <p:set>
                                      <p:cBhvr override="childStyle">
                                        <p:cTn id="109" dur="indefinite"/>
                                        <p:tgtEl>
                                          <p:spTgt spid="58371">
                                            <p:txEl>
                                              <p:pRg st="2" end="2"/>
                                            </p:txEl>
                                          </p:spTgt>
                                        </p:tgtEl>
                                        <p:attrNameLst>
                                          <p:attrName>style.textDecorationUnderline</p:attrName>
                                        </p:attrNameLst>
                                      </p:cBhvr>
                                      <p:to>
                                        <p:strVal val="false"/>
                                      </p:to>
                                    </p:set>
                                  </p:childTnLst>
                                </p:cTn>
                              </p:par>
                              <p:par>
                                <p:cTn id="110" presetID="4" presetClass="entr" presetSubtype="16" fill="hold" nodeType="withEffect">
                                  <p:stCondLst>
                                    <p:cond delay="0"/>
                                  </p:stCondLst>
                                  <p:childTnLst>
                                    <p:set>
                                      <p:cBhvr>
                                        <p:cTn id="111" dur="1" fill="hold">
                                          <p:stCondLst>
                                            <p:cond delay="0"/>
                                          </p:stCondLst>
                                        </p:cTn>
                                        <p:tgtEl>
                                          <p:spTgt spid="83974">
                                            <p:txEl>
                                              <p:pRg st="1" end="1"/>
                                            </p:txEl>
                                          </p:spTgt>
                                        </p:tgtEl>
                                        <p:attrNameLst>
                                          <p:attrName>style.visibility</p:attrName>
                                        </p:attrNameLst>
                                      </p:cBhvr>
                                      <p:to>
                                        <p:strVal val="visible"/>
                                      </p:to>
                                    </p:set>
                                    <p:animEffect transition="in" filter="box(in)">
                                      <p:cBhvr>
                                        <p:cTn id="112" dur="500"/>
                                        <p:tgtEl>
                                          <p:spTgt spid="83974">
                                            <p:txEl>
                                              <p:pRg st="1" end="1"/>
                                            </p:txEl>
                                          </p:spTgt>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84072"/>
                                        </p:tgtEl>
                                        <p:attrNameLst>
                                          <p:attrName>style.visibility</p:attrName>
                                        </p:attrNameLst>
                                      </p:cBhvr>
                                      <p:to>
                                        <p:strVal val="visible"/>
                                      </p:to>
                                    </p:set>
                                    <p:animEffect transition="in" filter="box(in)">
                                      <p:cBhvr>
                                        <p:cTn id="115" dur="500"/>
                                        <p:tgtEl>
                                          <p:spTgt spid="84072"/>
                                        </p:tgtEl>
                                      </p:cBhvr>
                                    </p:animEffect>
                                  </p:childTnLst>
                                </p:cTn>
                              </p:par>
                              <p:par>
                                <p:cTn id="116" presetID="4" presetClass="entr" presetSubtype="16" fill="hold" nodeType="withEffect">
                                  <p:stCondLst>
                                    <p:cond delay="0"/>
                                  </p:stCondLst>
                                  <p:childTnLst>
                                    <p:set>
                                      <p:cBhvr>
                                        <p:cTn id="117" dur="1" fill="hold">
                                          <p:stCondLst>
                                            <p:cond delay="0"/>
                                          </p:stCondLst>
                                        </p:cTn>
                                        <p:tgtEl>
                                          <p:spTgt spid="58432"/>
                                        </p:tgtEl>
                                        <p:attrNameLst>
                                          <p:attrName>style.visibility</p:attrName>
                                        </p:attrNameLst>
                                      </p:cBhvr>
                                      <p:to>
                                        <p:strVal val="visible"/>
                                      </p:to>
                                    </p:set>
                                    <p:animEffect transition="in" filter="box(in)">
                                      <p:cBhvr>
                                        <p:cTn id="118" dur="500"/>
                                        <p:tgtEl>
                                          <p:spTgt spid="58432"/>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2"/>
                                        </p:tgtEl>
                                        <p:attrNameLst>
                                          <p:attrName>style.visibility</p:attrName>
                                        </p:attrNameLst>
                                      </p:cBhvr>
                                      <p:to>
                                        <p:strVal val="visible"/>
                                      </p:to>
                                    </p:set>
                                    <p:animEffect transition="in" filter="box(in)">
                                      <p:cBhvr>
                                        <p:cTn id="121" dur="500"/>
                                        <p:tgtEl>
                                          <p:spTgt spid="2"/>
                                        </p:tgtEl>
                                      </p:cBhvr>
                                    </p:animEffect>
                                  </p:childTnLst>
                                </p:cTn>
                              </p:par>
                            </p:childTnLst>
                          </p:cTn>
                        </p:par>
                      </p:childTnLst>
                    </p:cTn>
                  </p:par>
                  <p:par>
                    <p:cTn id="122" fill="hold">
                      <p:stCondLst>
                        <p:cond delay="indefinite"/>
                      </p:stCondLst>
                      <p:childTnLst>
                        <p:par>
                          <p:cTn id="123" fill="hold">
                            <p:stCondLst>
                              <p:cond delay="0"/>
                            </p:stCondLst>
                            <p:childTnLst>
                              <p:par>
                                <p:cTn id="124" presetID="5" presetClass="emph" presetSubtype="1" nodeType="clickEffect">
                                  <p:stCondLst>
                                    <p:cond delay="0"/>
                                  </p:stCondLst>
                                  <p:endCondLst>
                                    <p:cond evt="onNext" delay="0">
                                      <p:tgtEl>
                                        <p:sldTgt/>
                                      </p:tgtEl>
                                    </p:cond>
                                  </p:endCondLst>
                                  <p:childTnLst>
                                    <p:set>
                                      <p:cBhvr override="childStyle">
                                        <p:cTn id="125" dur="indefinite"/>
                                        <p:tgtEl>
                                          <p:spTgt spid="58371">
                                            <p:txEl>
                                              <p:pRg st="4" end="4"/>
                                            </p:txEl>
                                          </p:spTgt>
                                        </p:tgtEl>
                                        <p:attrNameLst>
                                          <p:attrName>style.fontStyle</p:attrName>
                                        </p:attrNameLst>
                                      </p:cBhvr>
                                      <p:to>
                                        <p:strVal val="normal"/>
                                      </p:to>
                                    </p:set>
                                    <p:set>
                                      <p:cBhvr override="childStyle">
                                        <p:cTn id="126" dur="indefinite"/>
                                        <p:tgtEl>
                                          <p:spTgt spid="58371">
                                            <p:txEl>
                                              <p:pRg st="4" end="4"/>
                                            </p:txEl>
                                          </p:spTgt>
                                        </p:tgtEl>
                                        <p:attrNameLst>
                                          <p:attrName>style.fontWeight</p:attrName>
                                        </p:attrNameLst>
                                      </p:cBhvr>
                                      <p:to>
                                        <p:strVal val="bold"/>
                                      </p:to>
                                    </p:set>
                                    <p:set>
                                      <p:cBhvr override="childStyle">
                                        <p:cTn id="127" dur="indefinite"/>
                                        <p:tgtEl>
                                          <p:spTgt spid="58371">
                                            <p:txEl>
                                              <p:pRg st="4" end="4"/>
                                            </p:txEl>
                                          </p:spTgt>
                                        </p:tgtEl>
                                        <p:attrNameLst>
                                          <p:attrName>style.textDecorationUnderline</p:attrName>
                                        </p:attrNameLst>
                                      </p:cBhvr>
                                      <p:to>
                                        <p:strVal val="false"/>
                                      </p:to>
                                    </p:set>
                                  </p:childTnLst>
                                </p:cTn>
                              </p:par>
                              <p:par>
                                <p:cTn id="128" presetID="2" presetClass="entr" presetSubtype="4" fill="hold" grpId="0" nodeType="withEffect">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cBhvr additive="base">
                                        <p:cTn id="130" dur="500" fill="hold"/>
                                        <p:tgtEl>
                                          <p:spTgt spid="28"/>
                                        </p:tgtEl>
                                        <p:attrNameLst>
                                          <p:attrName>ppt_x</p:attrName>
                                        </p:attrNameLst>
                                      </p:cBhvr>
                                      <p:tavLst>
                                        <p:tav tm="0">
                                          <p:val>
                                            <p:strVal val="#ppt_x"/>
                                          </p:val>
                                        </p:tav>
                                        <p:tav tm="100000">
                                          <p:val>
                                            <p:strVal val="#ppt_x"/>
                                          </p:val>
                                        </p:tav>
                                      </p:tavLst>
                                    </p:anim>
                                    <p:anim calcmode="lin" valueType="num">
                                      <p:cBhvr additive="base">
                                        <p:cTn id="131" dur="500" fill="hold"/>
                                        <p:tgtEl>
                                          <p:spTgt spid="28"/>
                                        </p:tgtEl>
                                        <p:attrNameLst>
                                          <p:attrName>ppt_y</p:attrName>
                                        </p:attrNameLst>
                                      </p:cBhvr>
                                      <p:tavLst>
                                        <p:tav tm="0">
                                          <p:val>
                                            <p:strVal val="1+#ppt_h/2"/>
                                          </p:val>
                                        </p:tav>
                                        <p:tav tm="100000">
                                          <p:val>
                                            <p:strVal val="#ppt_y"/>
                                          </p:val>
                                        </p:tav>
                                      </p:tavLst>
                                    </p:anim>
                                  </p:childTnLst>
                                </p:cTn>
                              </p:par>
                              <p:par>
                                <p:cTn id="132" presetID="4" presetClass="entr" presetSubtype="16" fill="hold" grpId="0" nodeType="withEffect">
                                  <p:stCondLst>
                                    <p:cond delay="0"/>
                                  </p:stCondLst>
                                  <p:childTnLst>
                                    <p:set>
                                      <p:cBhvr>
                                        <p:cTn id="133" dur="1" fill="hold">
                                          <p:stCondLst>
                                            <p:cond delay="0"/>
                                          </p:stCondLst>
                                        </p:cTn>
                                        <p:tgtEl>
                                          <p:spTgt spid="58448"/>
                                        </p:tgtEl>
                                        <p:attrNameLst>
                                          <p:attrName>style.visibility</p:attrName>
                                        </p:attrNameLst>
                                      </p:cBhvr>
                                      <p:to>
                                        <p:strVal val="visible"/>
                                      </p:to>
                                    </p:set>
                                    <p:animEffect transition="in" filter="box(in)">
                                      <p:cBhvr>
                                        <p:cTn id="134" dur="500"/>
                                        <p:tgtEl>
                                          <p:spTgt spid="58448"/>
                                        </p:tgtEl>
                                      </p:cBhvr>
                                    </p:animEffect>
                                  </p:childTnLst>
                                </p:cTn>
                              </p:par>
                              <p:par>
                                <p:cTn id="135" presetID="4" presetClass="exit" presetSubtype="16" fill="hold" grpId="1" nodeType="withEffect">
                                  <p:stCondLst>
                                    <p:cond delay="0"/>
                                  </p:stCondLst>
                                  <p:childTnLst>
                                    <p:animEffect transition="out" filter="box(in)">
                                      <p:cBhvr>
                                        <p:cTn id="136" dur="500"/>
                                        <p:tgtEl>
                                          <p:spTgt spid="58447"/>
                                        </p:tgtEl>
                                      </p:cBhvr>
                                    </p:animEffect>
                                    <p:set>
                                      <p:cBhvr>
                                        <p:cTn id="137" dur="1" fill="hold">
                                          <p:stCondLst>
                                            <p:cond delay="499"/>
                                          </p:stCondLst>
                                        </p:cTn>
                                        <p:tgtEl>
                                          <p:spTgt spid="5844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5" presetClass="emph" presetSubtype="1" nodeType="clickEffect">
                                  <p:stCondLst>
                                    <p:cond delay="0"/>
                                  </p:stCondLst>
                                  <p:endCondLst>
                                    <p:cond evt="onNext" delay="0">
                                      <p:tgtEl>
                                        <p:sldTgt/>
                                      </p:tgtEl>
                                    </p:cond>
                                  </p:endCondLst>
                                  <p:childTnLst>
                                    <p:set>
                                      <p:cBhvr override="childStyle">
                                        <p:cTn id="141" dur="indefinite"/>
                                        <p:tgtEl>
                                          <p:spTgt spid="58371">
                                            <p:txEl>
                                              <p:pRg st="5" end="5"/>
                                            </p:txEl>
                                          </p:spTgt>
                                        </p:tgtEl>
                                        <p:attrNameLst>
                                          <p:attrName>style.fontStyle</p:attrName>
                                        </p:attrNameLst>
                                      </p:cBhvr>
                                      <p:to>
                                        <p:strVal val="normal"/>
                                      </p:to>
                                    </p:set>
                                    <p:set>
                                      <p:cBhvr override="childStyle">
                                        <p:cTn id="142" dur="indefinite"/>
                                        <p:tgtEl>
                                          <p:spTgt spid="58371">
                                            <p:txEl>
                                              <p:pRg st="5" end="5"/>
                                            </p:txEl>
                                          </p:spTgt>
                                        </p:tgtEl>
                                        <p:attrNameLst>
                                          <p:attrName>style.fontWeight</p:attrName>
                                        </p:attrNameLst>
                                      </p:cBhvr>
                                      <p:to>
                                        <p:strVal val="bold"/>
                                      </p:to>
                                    </p:set>
                                    <p:set>
                                      <p:cBhvr override="childStyle">
                                        <p:cTn id="143" dur="indefinite"/>
                                        <p:tgtEl>
                                          <p:spTgt spid="58371">
                                            <p:txEl>
                                              <p:pRg st="5" end="5"/>
                                            </p:txEl>
                                          </p:spTgt>
                                        </p:tgtEl>
                                        <p:attrNameLst>
                                          <p:attrName>style.textDecorationUnderline</p:attrName>
                                        </p:attrNameLst>
                                      </p:cBhvr>
                                      <p:to>
                                        <p:strVal val="false"/>
                                      </p:to>
                                    </p:set>
                                  </p:childTnLst>
                                </p:cTn>
                              </p:par>
                              <p:par>
                                <p:cTn id="144" presetID="4" presetClass="exit" presetSubtype="16" fill="hold" grpId="1" nodeType="withEffect">
                                  <p:stCondLst>
                                    <p:cond delay="0"/>
                                  </p:stCondLst>
                                  <p:childTnLst>
                                    <p:animEffect transition="out" filter="box(in)">
                                      <p:cBhvr>
                                        <p:cTn id="145" dur="500"/>
                                        <p:tgtEl>
                                          <p:spTgt spid="58448"/>
                                        </p:tgtEl>
                                      </p:cBhvr>
                                    </p:animEffect>
                                    <p:set>
                                      <p:cBhvr>
                                        <p:cTn id="146" dur="1" fill="hold">
                                          <p:stCondLst>
                                            <p:cond delay="499"/>
                                          </p:stCondLst>
                                        </p:cTn>
                                        <p:tgtEl>
                                          <p:spTgt spid="58448"/>
                                        </p:tgtEl>
                                        <p:attrNameLst>
                                          <p:attrName>style.visibility</p:attrName>
                                        </p:attrNameLst>
                                      </p:cBhvr>
                                      <p:to>
                                        <p:strVal val="hidden"/>
                                      </p:to>
                                    </p:set>
                                  </p:childTnLst>
                                </p:cTn>
                              </p:par>
                              <p:par>
                                <p:cTn id="147" presetID="2" presetClass="entr" presetSubtype="4" fill="hold" grpId="0" nodeType="withEffect">
                                  <p:stCondLst>
                                    <p:cond delay="0"/>
                                  </p:stCondLst>
                                  <p:childTnLst>
                                    <p:set>
                                      <p:cBhvr>
                                        <p:cTn id="148" dur="1" fill="hold">
                                          <p:stCondLst>
                                            <p:cond delay="0"/>
                                          </p:stCondLst>
                                        </p:cTn>
                                        <p:tgtEl>
                                          <p:spTgt spid="58449"/>
                                        </p:tgtEl>
                                        <p:attrNameLst>
                                          <p:attrName>style.visibility</p:attrName>
                                        </p:attrNameLst>
                                      </p:cBhvr>
                                      <p:to>
                                        <p:strVal val="visible"/>
                                      </p:to>
                                    </p:set>
                                    <p:anim calcmode="lin" valueType="num">
                                      <p:cBhvr additive="base">
                                        <p:cTn id="149" dur="500" fill="hold"/>
                                        <p:tgtEl>
                                          <p:spTgt spid="58449"/>
                                        </p:tgtEl>
                                        <p:attrNameLst>
                                          <p:attrName>ppt_x</p:attrName>
                                        </p:attrNameLst>
                                      </p:cBhvr>
                                      <p:tavLst>
                                        <p:tav tm="0">
                                          <p:val>
                                            <p:strVal val="#ppt_x"/>
                                          </p:val>
                                        </p:tav>
                                        <p:tav tm="100000">
                                          <p:val>
                                            <p:strVal val="#ppt_x"/>
                                          </p:val>
                                        </p:tav>
                                      </p:tavLst>
                                    </p:anim>
                                    <p:anim calcmode="lin" valueType="num">
                                      <p:cBhvr additive="base">
                                        <p:cTn id="150" dur="500" fill="hold"/>
                                        <p:tgtEl>
                                          <p:spTgt spid="58449"/>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5" presetClass="emph" presetSubtype="1" nodeType="clickEffect">
                                  <p:stCondLst>
                                    <p:cond delay="0"/>
                                  </p:stCondLst>
                                  <p:endCondLst>
                                    <p:cond evt="onNext" delay="0">
                                      <p:tgtEl>
                                        <p:sldTgt/>
                                      </p:tgtEl>
                                    </p:cond>
                                  </p:endCondLst>
                                  <p:childTnLst>
                                    <p:set>
                                      <p:cBhvr override="childStyle">
                                        <p:cTn id="154" dur="indefinite"/>
                                        <p:tgtEl>
                                          <p:spTgt spid="58371">
                                            <p:txEl>
                                              <p:pRg st="6" end="6"/>
                                            </p:txEl>
                                          </p:spTgt>
                                        </p:tgtEl>
                                        <p:attrNameLst>
                                          <p:attrName>style.fontStyle</p:attrName>
                                        </p:attrNameLst>
                                      </p:cBhvr>
                                      <p:to>
                                        <p:strVal val="normal"/>
                                      </p:to>
                                    </p:set>
                                    <p:set>
                                      <p:cBhvr override="childStyle">
                                        <p:cTn id="155" dur="indefinite"/>
                                        <p:tgtEl>
                                          <p:spTgt spid="58371">
                                            <p:txEl>
                                              <p:pRg st="6" end="6"/>
                                            </p:txEl>
                                          </p:spTgt>
                                        </p:tgtEl>
                                        <p:attrNameLst>
                                          <p:attrName>style.fontWeight</p:attrName>
                                        </p:attrNameLst>
                                      </p:cBhvr>
                                      <p:to>
                                        <p:strVal val="bold"/>
                                      </p:to>
                                    </p:set>
                                    <p:set>
                                      <p:cBhvr override="childStyle">
                                        <p:cTn id="156" dur="indefinite"/>
                                        <p:tgtEl>
                                          <p:spTgt spid="58371">
                                            <p:txEl>
                                              <p:pRg st="6" end="6"/>
                                            </p:txEl>
                                          </p:spTgt>
                                        </p:tgtEl>
                                        <p:attrNameLst>
                                          <p:attrName>style.textDecorationUnderline</p:attrName>
                                        </p:attrNameLst>
                                      </p:cBhvr>
                                      <p:to>
                                        <p:strVal val="false"/>
                                      </p:to>
                                    </p:set>
                                  </p:childTnLst>
                                </p:cTn>
                              </p:par>
                            </p:childTnLst>
                          </p:cTn>
                        </p:par>
                      </p:childTnLst>
                    </p:cTn>
                  </p:par>
                  <p:par>
                    <p:cTn id="157" fill="hold">
                      <p:stCondLst>
                        <p:cond delay="indefinite"/>
                      </p:stCondLst>
                      <p:childTnLst>
                        <p:par>
                          <p:cTn id="158" fill="hold">
                            <p:stCondLst>
                              <p:cond delay="0"/>
                            </p:stCondLst>
                            <p:childTnLst>
                              <p:par>
                                <p:cTn id="159" presetID="5" presetClass="emph" presetSubtype="1" nodeType="clickEffect">
                                  <p:stCondLst>
                                    <p:cond delay="0"/>
                                  </p:stCondLst>
                                  <p:endCondLst>
                                    <p:cond evt="onNext" delay="0">
                                      <p:tgtEl>
                                        <p:sldTgt/>
                                      </p:tgtEl>
                                    </p:cond>
                                  </p:endCondLst>
                                  <p:childTnLst>
                                    <p:set>
                                      <p:cBhvr override="childStyle">
                                        <p:cTn id="160" dur="indefinite"/>
                                        <p:tgtEl>
                                          <p:spTgt spid="58371">
                                            <p:txEl>
                                              <p:pRg st="11" end="11"/>
                                            </p:txEl>
                                          </p:spTgt>
                                        </p:tgtEl>
                                        <p:attrNameLst>
                                          <p:attrName>style.fontStyle</p:attrName>
                                        </p:attrNameLst>
                                      </p:cBhvr>
                                      <p:to>
                                        <p:strVal val="normal"/>
                                      </p:to>
                                    </p:set>
                                    <p:set>
                                      <p:cBhvr override="childStyle">
                                        <p:cTn id="161" dur="indefinite"/>
                                        <p:tgtEl>
                                          <p:spTgt spid="58371">
                                            <p:txEl>
                                              <p:pRg st="11" end="11"/>
                                            </p:txEl>
                                          </p:spTgt>
                                        </p:tgtEl>
                                        <p:attrNameLst>
                                          <p:attrName>style.fontWeight</p:attrName>
                                        </p:attrNameLst>
                                      </p:cBhvr>
                                      <p:to>
                                        <p:strVal val="bold"/>
                                      </p:to>
                                    </p:set>
                                    <p:set>
                                      <p:cBhvr override="childStyle">
                                        <p:cTn id="162" dur="indefinite"/>
                                        <p:tgtEl>
                                          <p:spTgt spid="58371">
                                            <p:txEl>
                                              <p:pRg st="11" end="11"/>
                                            </p:txEl>
                                          </p:spTgt>
                                        </p:tgtEl>
                                        <p:attrNameLst>
                                          <p:attrName>style.textDecorationUnderline</p:attrName>
                                        </p:attrNameLst>
                                      </p:cBhvr>
                                      <p:to>
                                        <p:strVal val="false"/>
                                      </p:to>
                                    </p:set>
                                  </p:childTnLst>
                                </p:cTn>
                              </p:par>
                              <p:par>
                                <p:cTn id="163" presetID="4" presetClass="exit" presetSubtype="16" fill="hold" nodeType="withEffect">
                                  <p:stCondLst>
                                    <p:cond delay="0"/>
                                  </p:stCondLst>
                                  <p:childTnLst>
                                    <p:animEffect transition="out" filter="box(in)">
                                      <p:cBhvr>
                                        <p:cTn id="164" dur="500"/>
                                        <p:tgtEl>
                                          <p:spTgt spid="58432"/>
                                        </p:tgtEl>
                                      </p:cBhvr>
                                    </p:animEffect>
                                    <p:set>
                                      <p:cBhvr>
                                        <p:cTn id="165" dur="1" fill="hold">
                                          <p:stCondLst>
                                            <p:cond delay="499"/>
                                          </p:stCondLst>
                                        </p:cTn>
                                        <p:tgtEl>
                                          <p:spTgt spid="58432"/>
                                        </p:tgtEl>
                                        <p:attrNameLst>
                                          <p:attrName>style.visibility</p:attrName>
                                        </p:attrNameLst>
                                      </p:cBhvr>
                                      <p:to>
                                        <p:strVal val="hidden"/>
                                      </p:to>
                                    </p:set>
                                  </p:childTnLst>
                                </p:cTn>
                              </p:par>
                              <p:par>
                                <p:cTn id="166" presetID="4" presetClass="exit" presetSubtype="16" fill="hold" grpId="1" nodeType="withEffect">
                                  <p:stCondLst>
                                    <p:cond delay="0"/>
                                  </p:stCondLst>
                                  <p:childTnLst>
                                    <p:animEffect transition="out" filter="box(in)">
                                      <p:cBhvr>
                                        <p:cTn id="167" dur="500"/>
                                        <p:tgtEl>
                                          <p:spTgt spid="2"/>
                                        </p:tgtEl>
                                      </p:cBhvr>
                                    </p:animEffect>
                                    <p:set>
                                      <p:cBhvr>
                                        <p:cTn id="168" dur="1" fill="hold">
                                          <p:stCondLst>
                                            <p:cond delay="499"/>
                                          </p:stCondLst>
                                        </p:cTn>
                                        <p:tgtEl>
                                          <p:spTgt spid="2"/>
                                        </p:tgtEl>
                                        <p:attrNameLst>
                                          <p:attrName>style.visibility</p:attrName>
                                        </p:attrNameLst>
                                      </p:cBhvr>
                                      <p:to>
                                        <p:strVal val="hidden"/>
                                      </p:to>
                                    </p:set>
                                  </p:childTnLst>
                                </p:cTn>
                              </p:par>
                              <p:par>
                                <p:cTn id="169" presetID="4" presetClass="exit" presetSubtype="16" fill="hold" grpId="1" nodeType="withEffect">
                                  <p:stCondLst>
                                    <p:cond delay="0"/>
                                  </p:stCondLst>
                                  <p:childTnLst>
                                    <p:animEffect transition="out" filter="box(in)">
                                      <p:cBhvr>
                                        <p:cTn id="170" dur="500"/>
                                        <p:tgtEl>
                                          <p:spTgt spid="84072"/>
                                        </p:tgtEl>
                                      </p:cBhvr>
                                    </p:animEffect>
                                    <p:set>
                                      <p:cBhvr>
                                        <p:cTn id="171" dur="1" fill="hold">
                                          <p:stCondLst>
                                            <p:cond delay="499"/>
                                          </p:stCondLst>
                                        </p:cTn>
                                        <p:tgtEl>
                                          <p:spTgt spid="84072"/>
                                        </p:tgtEl>
                                        <p:attrNameLst>
                                          <p:attrName>style.visibility</p:attrName>
                                        </p:attrNameLst>
                                      </p:cBhvr>
                                      <p:to>
                                        <p:strVal val="hidden"/>
                                      </p:to>
                                    </p:set>
                                  </p:childTnLst>
                                </p:cTn>
                              </p:par>
                              <p:par>
                                <p:cTn id="172" presetID="4" presetClass="exit" presetSubtype="16" fill="hold" nodeType="withEffect">
                                  <p:stCondLst>
                                    <p:cond delay="0"/>
                                  </p:stCondLst>
                                  <p:childTnLst>
                                    <p:animEffect transition="out" filter="box(in)">
                                      <p:cBhvr>
                                        <p:cTn id="173" dur="500"/>
                                        <p:tgtEl>
                                          <p:spTgt spid="83974">
                                            <p:txEl>
                                              <p:pRg st="1" end="1"/>
                                            </p:txEl>
                                          </p:spTgt>
                                        </p:tgtEl>
                                      </p:cBhvr>
                                    </p:animEffect>
                                    <p:set>
                                      <p:cBhvr>
                                        <p:cTn id="174" dur="1" fill="hold">
                                          <p:stCondLst>
                                            <p:cond delay="499"/>
                                          </p:stCondLst>
                                        </p:cTn>
                                        <p:tgtEl>
                                          <p:spTgt spid="83974">
                                            <p:txEl>
                                              <p:pRg st="1" end="1"/>
                                            </p:txEl>
                                          </p:spTgt>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mph" presetSubtype="1" grpId="0" nodeType="clickEffect">
                                  <p:stCondLst>
                                    <p:cond delay="0"/>
                                  </p:stCondLst>
                                  <p:endCondLst>
                                    <p:cond evt="onNext" delay="0">
                                      <p:tgtEl>
                                        <p:sldTgt/>
                                      </p:tgtEl>
                                    </p:cond>
                                  </p:endCondLst>
                                  <p:childTnLst>
                                    <p:set>
                                      <p:cBhvr override="childStyle">
                                        <p:cTn id="178" dur="indefinite"/>
                                        <p:tgtEl>
                                          <p:spTgt spid="58443"/>
                                        </p:tgtEl>
                                        <p:attrNameLst>
                                          <p:attrName>style.fontStyle</p:attrName>
                                        </p:attrNameLst>
                                      </p:cBhvr>
                                      <p:to>
                                        <p:strVal val="normal"/>
                                      </p:to>
                                    </p:set>
                                    <p:set>
                                      <p:cBhvr override="childStyle">
                                        <p:cTn id="179" dur="indefinite"/>
                                        <p:tgtEl>
                                          <p:spTgt spid="58443"/>
                                        </p:tgtEl>
                                        <p:attrNameLst>
                                          <p:attrName>style.fontWeight</p:attrName>
                                        </p:attrNameLst>
                                      </p:cBhvr>
                                      <p:to>
                                        <p:strVal val="bold"/>
                                      </p:to>
                                    </p:set>
                                    <p:set>
                                      <p:cBhvr override="childStyle">
                                        <p:cTn id="180" dur="indefinite"/>
                                        <p:tgtEl>
                                          <p:spTgt spid="58443"/>
                                        </p:tgtEl>
                                        <p:attrNameLst>
                                          <p:attrName>style.textDecorationUnderline</p:attrName>
                                        </p:attrNameLst>
                                      </p:cBhvr>
                                      <p:to>
                                        <p:strVal val="false"/>
                                      </p:to>
                                    </p:set>
                                  </p:childTnLst>
                                </p:cTn>
                              </p:par>
                            </p:childTnLst>
                          </p:cTn>
                        </p:par>
                      </p:childTnLst>
                    </p:cTn>
                  </p:par>
                  <p:par>
                    <p:cTn id="181" fill="hold">
                      <p:stCondLst>
                        <p:cond delay="indefinite"/>
                      </p:stCondLst>
                      <p:childTnLst>
                        <p:par>
                          <p:cTn id="182" fill="hold">
                            <p:stCondLst>
                              <p:cond delay="0"/>
                            </p:stCondLst>
                            <p:childTnLst>
                              <p:par>
                                <p:cTn id="183" presetID="5" presetClass="emph" presetSubtype="1" nodeType="clickEffect">
                                  <p:stCondLst>
                                    <p:cond delay="0"/>
                                  </p:stCondLst>
                                  <p:endCondLst>
                                    <p:cond evt="onNext" delay="0">
                                      <p:tgtEl>
                                        <p:sldTgt/>
                                      </p:tgtEl>
                                    </p:cond>
                                  </p:endCondLst>
                                  <p:childTnLst>
                                    <p:set>
                                      <p:cBhvr override="childStyle">
                                        <p:cTn id="184" dur="indefinite"/>
                                        <p:tgtEl>
                                          <p:spTgt spid="58371">
                                            <p:txEl>
                                              <p:pRg st="2" end="2"/>
                                            </p:txEl>
                                          </p:spTgt>
                                        </p:tgtEl>
                                        <p:attrNameLst>
                                          <p:attrName>style.fontStyle</p:attrName>
                                        </p:attrNameLst>
                                      </p:cBhvr>
                                      <p:to>
                                        <p:strVal val="normal"/>
                                      </p:to>
                                    </p:set>
                                    <p:set>
                                      <p:cBhvr override="childStyle">
                                        <p:cTn id="185" dur="indefinite"/>
                                        <p:tgtEl>
                                          <p:spTgt spid="58371">
                                            <p:txEl>
                                              <p:pRg st="2" end="2"/>
                                            </p:txEl>
                                          </p:spTgt>
                                        </p:tgtEl>
                                        <p:attrNameLst>
                                          <p:attrName>style.fontWeight</p:attrName>
                                        </p:attrNameLst>
                                      </p:cBhvr>
                                      <p:to>
                                        <p:strVal val="bold"/>
                                      </p:to>
                                    </p:set>
                                    <p:set>
                                      <p:cBhvr override="childStyle">
                                        <p:cTn id="186" dur="indefinite"/>
                                        <p:tgtEl>
                                          <p:spTgt spid="58371">
                                            <p:txEl>
                                              <p:pRg st="2" end="2"/>
                                            </p:txEl>
                                          </p:spTgt>
                                        </p:tgtEl>
                                        <p:attrNameLst>
                                          <p:attrName>style.textDecorationUnderline</p:attrName>
                                        </p:attrNameLst>
                                      </p:cBhvr>
                                      <p:to>
                                        <p:strVal val="false"/>
                                      </p:to>
                                    </p:set>
                                  </p:childTnLst>
                                </p:cTn>
                              </p:par>
                              <p:par>
                                <p:cTn id="187" presetID="4" presetClass="entr" presetSubtype="16" fill="hold" nodeType="withEffect">
                                  <p:stCondLst>
                                    <p:cond delay="0"/>
                                  </p:stCondLst>
                                  <p:childTnLst>
                                    <p:set>
                                      <p:cBhvr>
                                        <p:cTn id="188" dur="1" fill="hold">
                                          <p:stCondLst>
                                            <p:cond delay="0"/>
                                          </p:stCondLst>
                                        </p:cTn>
                                        <p:tgtEl>
                                          <p:spTgt spid="58432"/>
                                        </p:tgtEl>
                                        <p:attrNameLst>
                                          <p:attrName>style.visibility</p:attrName>
                                        </p:attrNameLst>
                                      </p:cBhvr>
                                      <p:to>
                                        <p:strVal val="visible"/>
                                      </p:to>
                                    </p:set>
                                    <p:animEffect transition="in" filter="box(in)">
                                      <p:cBhvr>
                                        <p:cTn id="189" dur="500"/>
                                        <p:tgtEl>
                                          <p:spTgt spid="58432"/>
                                        </p:tgtEl>
                                      </p:cBhvr>
                                    </p:animEffect>
                                  </p:childTnLst>
                                </p:cTn>
                              </p:par>
                              <p:par>
                                <p:cTn id="190" presetID="4" presetClass="entr" presetSubtype="16" fill="hold" grpId="2" nodeType="withEffect">
                                  <p:stCondLst>
                                    <p:cond delay="0"/>
                                  </p:stCondLst>
                                  <p:childTnLst>
                                    <p:set>
                                      <p:cBhvr>
                                        <p:cTn id="191" dur="1" fill="hold">
                                          <p:stCondLst>
                                            <p:cond delay="0"/>
                                          </p:stCondLst>
                                        </p:cTn>
                                        <p:tgtEl>
                                          <p:spTgt spid="2"/>
                                        </p:tgtEl>
                                        <p:attrNameLst>
                                          <p:attrName>style.visibility</p:attrName>
                                        </p:attrNameLst>
                                      </p:cBhvr>
                                      <p:to>
                                        <p:strVal val="visible"/>
                                      </p:to>
                                    </p:set>
                                    <p:animEffect transition="in" filter="box(in)">
                                      <p:cBhvr>
                                        <p:cTn id="192" dur="500"/>
                                        <p:tgtEl>
                                          <p:spTgt spid="2"/>
                                        </p:tgtEl>
                                      </p:cBhvr>
                                    </p:animEffect>
                                  </p:childTnLst>
                                </p:cTn>
                              </p:par>
                              <p:par>
                                <p:cTn id="193" presetID="4" presetClass="entr" presetSubtype="16" fill="hold" grpId="2" nodeType="withEffect">
                                  <p:stCondLst>
                                    <p:cond delay="0"/>
                                  </p:stCondLst>
                                  <p:childTnLst>
                                    <p:set>
                                      <p:cBhvr>
                                        <p:cTn id="194" dur="1" fill="hold">
                                          <p:stCondLst>
                                            <p:cond delay="0"/>
                                          </p:stCondLst>
                                        </p:cTn>
                                        <p:tgtEl>
                                          <p:spTgt spid="84072"/>
                                        </p:tgtEl>
                                        <p:attrNameLst>
                                          <p:attrName>style.visibility</p:attrName>
                                        </p:attrNameLst>
                                      </p:cBhvr>
                                      <p:to>
                                        <p:strVal val="visible"/>
                                      </p:to>
                                    </p:set>
                                    <p:animEffect transition="in" filter="box(in)">
                                      <p:cBhvr>
                                        <p:cTn id="195" dur="500"/>
                                        <p:tgtEl>
                                          <p:spTgt spid="84072"/>
                                        </p:tgtEl>
                                      </p:cBhvr>
                                    </p:animEffect>
                                  </p:childTnLst>
                                </p:cTn>
                              </p:par>
                              <p:par>
                                <p:cTn id="196" presetID="4" presetClass="entr" presetSubtype="16" fill="hold" grpId="0" nodeType="withEffect">
                                  <p:stCondLst>
                                    <p:cond delay="0"/>
                                  </p:stCondLst>
                                  <p:childTnLst>
                                    <p:set>
                                      <p:cBhvr>
                                        <p:cTn id="197" dur="1" fill="hold">
                                          <p:stCondLst>
                                            <p:cond delay="0"/>
                                          </p:stCondLst>
                                        </p:cTn>
                                        <p:tgtEl>
                                          <p:spTgt spid="4">
                                            <p:bg/>
                                          </p:spTgt>
                                        </p:tgtEl>
                                        <p:attrNameLst>
                                          <p:attrName>style.visibility</p:attrName>
                                        </p:attrNameLst>
                                      </p:cBhvr>
                                      <p:to>
                                        <p:strVal val="visible"/>
                                      </p:to>
                                    </p:set>
                                    <p:animEffect transition="in" filter="box(in)">
                                      <p:cBhvr>
                                        <p:cTn id="198" dur="500"/>
                                        <p:tgtEl>
                                          <p:spTgt spid="4">
                                            <p:bg/>
                                          </p:spTgt>
                                        </p:tgtEl>
                                      </p:cBhvr>
                                    </p:animEffect>
                                  </p:childTnLst>
                                </p:cTn>
                              </p:par>
                              <p:par>
                                <p:cTn id="199" presetID="4" presetClass="entr" presetSubtype="16" fill="hold" grpId="0" nodeType="withEffect">
                                  <p:stCondLst>
                                    <p:cond delay="0"/>
                                  </p:stCondLst>
                                  <p:childTnLst>
                                    <p:set>
                                      <p:cBhvr>
                                        <p:cTn id="200" dur="1" fill="hold">
                                          <p:stCondLst>
                                            <p:cond delay="0"/>
                                          </p:stCondLst>
                                        </p:cTn>
                                        <p:tgtEl>
                                          <p:spTgt spid="4">
                                            <p:txEl>
                                              <p:pRg st="0" end="0"/>
                                            </p:txEl>
                                          </p:spTgt>
                                        </p:tgtEl>
                                        <p:attrNameLst>
                                          <p:attrName>style.visibility</p:attrName>
                                        </p:attrNameLst>
                                      </p:cBhvr>
                                      <p:to>
                                        <p:strVal val="visible"/>
                                      </p:to>
                                    </p:set>
                                    <p:animEffect transition="in" filter="box(in)">
                                      <p:cBhvr>
                                        <p:cTn id="201" dur="500"/>
                                        <p:tgtEl>
                                          <p:spTgt spid="4">
                                            <p:txEl>
                                              <p:pRg st="0" end="0"/>
                                            </p:txEl>
                                          </p:spTgt>
                                        </p:tgtEl>
                                      </p:cBhvr>
                                    </p:animEffect>
                                  </p:childTnLst>
                                </p:cTn>
                              </p:par>
                              <p:par>
                                <p:cTn id="202" presetID="4" presetClass="entr" presetSubtype="16" fill="hold" grpId="1" nodeType="withEffect">
                                  <p:stCondLst>
                                    <p:cond delay="0"/>
                                  </p:stCondLst>
                                  <p:childTnLst>
                                    <p:set>
                                      <p:cBhvr>
                                        <p:cTn id="203" dur="1" fill="hold">
                                          <p:stCondLst>
                                            <p:cond delay="0"/>
                                          </p:stCondLst>
                                        </p:cTn>
                                        <p:tgtEl>
                                          <p:spTgt spid="4">
                                            <p:txEl>
                                              <p:pRg st="1" end="1"/>
                                            </p:txEl>
                                          </p:spTgt>
                                        </p:tgtEl>
                                        <p:attrNameLst>
                                          <p:attrName>style.visibility</p:attrName>
                                        </p:attrNameLst>
                                      </p:cBhvr>
                                      <p:to>
                                        <p:strVal val="visible"/>
                                      </p:to>
                                    </p:set>
                                    <p:animEffect transition="in" filter="box(in)">
                                      <p:cBhvr>
                                        <p:cTn id="204" dur="500"/>
                                        <p:tgtEl>
                                          <p:spTgt spid="4">
                                            <p:txEl>
                                              <p:pRg st="1" end="1"/>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5" presetClass="emph" presetSubtype="1" nodeType="clickEffect">
                                  <p:stCondLst>
                                    <p:cond delay="0"/>
                                  </p:stCondLst>
                                  <p:endCondLst>
                                    <p:cond evt="onNext" delay="0">
                                      <p:tgtEl>
                                        <p:sldTgt/>
                                      </p:tgtEl>
                                    </p:cond>
                                  </p:endCondLst>
                                  <p:childTnLst>
                                    <p:set>
                                      <p:cBhvr override="childStyle">
                                        <p:cTn id="208" dur="indefinite"/>
                                        <p:tgtEl>
                                          <p:spTgt spid="58371">
                                            <p:txEl>
                                              <p:pRg st="5" end="5"/>
                                            </p:txEl>
                                          </p:spTgt>
                                        </p:tgtEl>
                                        <p:attrNameLst>
                                          <p:attrName>style.fontStyle</p:attrName>
                                        </p:attrNameLst>
                                      </p:cBhvr>
                                      <p:to>
                                        <p:strVal val="normal"/>
                                      </p:to>
                                    </p:set>
                                    <p:set>
                                      <p:cBhvr override="childStyle">
                                        <p:cTn id="209" dur="indefinite"/>
                                        <p:tgtEl>
                                          <p:spTgt spid="58371">
                                            <p:txEl>
                                              <p:pRg st="5" end="5"/>
                                            </p:txEl>
                                          </p:spTgt>
                                        </p:tgtEl>
                                        <p:attrNameLst>
                                          <p:attrName>style.fontWeight</p:attrName>
                                        </p:attrNameLst>
                                      </p:cBhvr>
                                      <p:to>
                                        <p:strVal val="bold"/>
                                      </p:to>
                                    </p:set>
                                    <p:set>
                                      <p:cBhvr override="childStyle">
                                        <p:cTn id="210" dur="indefinite"/>
                                        <p:tgtEl>
                                          <p:spTgt spid="58371">
                                            <p:txEl>
                                              <p:pRg st="5" end="5"/>
                                            </p:txEl>
                                          </p:spTgt>
                                        </p:tgtEl>
                                        <p:attrNameLst>
                                          <p:attrName>style.textDecorationUnderline</p:attrName>
                                        </p:attrNameLst>
                                      </p:cBhvr>
                                      <p:to>
                                        <p:strVal val="false"/>
                                      </p:to>
                                    </p:set>
                                  </p:childTnLst>
                                </p:cTn>
                              </p:par>
                              <p:par>
                                <p:cTn id="211" presetID="4" presetClass="exit" presetSubtype="16" fill="hold" grpId="1" nodeType="withEffect">
                                  <p:stCondLst>
                                    <p:cond delay="0"/>
                                  </p:stCondLst>
                                  <p:childTnLst>
                                    <p:animEffect transition="out" filter="box(in)">
                                      <p:cBhvr>
                                        <p:cTn id="212" dur="500"/>
                                        <p:tgtEl>
                                          <p:spTgt spid="58449"/>
                                        </p:tgtEl>
                                      </p:cBhvr>
                                    </p:animEffect>
                                    <p:set>
                                      <p:cBhvr>
                                        <p:cTn id="213" dur="1" fill="hold">
                                          <p:stCondLst>
                                            <p:cond delay="499"/>
                                          </p:stCondLst>
                                        </p:cTn>
                                        <p:tgtEl>
                                          <p:spTgt spid="58449"/>
                                        </p:tgtEl>
                                        <p:attrNameLst>
                                          <p:attrName>style.visibility</p:attrName>
                                        </p:attrNameLst>
                                      </p:cBhvr>
                                      <p:to>
                                        <p:strVal val="hidden"/>
                                      </p:to>
                                    </p:set>
                                  </p:childTnLst>
                                </p:cTn>
                              </p:par>
                              <p:par>
                                <p:cTn id="214" presetID="2" presetClass="entr" presetSubtype="4" fill="hold" grpId="0" nodeType="withEffect">
                                  <p:stCondLst>
                                    <p:cond delay="0"/>
                                  </p:stCondLst>
                                  <p:childTnLst>
                                    <p:set>
                                      <p:cBhvr>
                                        <p:cTn id="215" dur="1" fill="hold">
                                          <p:stCondLst>
                                            <p:cond delay="0"/>
                                          </p:stCondLst>
                                        </p:cTn>
                                        <p:tgtEl>
                                          <p:spTgt spid="58450"/>
                                        </p:tgtEl>
                                        <p:attrNameLst>
                                          <p:attrName>style.visibility</p:attrName>
                                        </p:attrNameLst>
                                      </p:cBhvr>
                                      <p:to>
                                        <p:strVal val="visible"/>
                                      </p:to>
                                    </p:set>
                                    <p:anim calcmode="lin" valueType="num">
                                      <p:cBhvr additive="base">
                                        <p:cTn id="216" dur="500" fill="hold"/>
                                        <p:tgtEl>
                                          <p:spTgt spid="58450"/>
                                        </p:tgtEl>
                                        <p:attrNameLst>
                                          <p:attrName>ppt_x</p:attrName>
                                        </p:attrNameLst>
                                      </p:cBhvr>
                                      <p:tavLst>
                                        <p:tav tm="0">
                                          <p:val>
                                            <p:strVal val="#ppt_x"/>
                                          </p:val>
                                        </p:tav>
                                        <p:tav tm="100000">
                                          <p:val>
                                            <p:strVal val="#ppt_x"/>
                                          </p:val>
                                        </p:tav>
                                      </p:tavLst>
                                    </p:anim>
                                    <p:anim calcmode="lin" valueType="num">
                                      <p:cBhvr additive="base">
                                        <p:cTn id="217" dur="500" fill="hold"/>
                                        <p:tgtEl>
                                          <p:spTgt spid="58450"/>
                                        </p:tgtEl>
                                        <p:attrNameLst>
                                          <p:attrName>ppt_y</p:attrName>
                                        </p:attrNameLst>
                                      </p:cBhvr>
                                      <p:tavLst>
                                        <p:tav tm="0">
                                          <p:val>
                                            <p:strVal val="1+#ppt_h/2"/>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5" presetClass="emph" presetSubtype="1" nodeType="clickEffect">
                                  <p:stCondLst>
                                    <p:cond delay="0"/>
                                  </p:stCondLst>
                                  <p:endCondLst>
                                    <p:cond evt="onNext" delay="0">
                                      <p:tgtEl>
                                        <p:sldTgt/>
                                      </p:tgtEl>
                                    </p:cond>
                                  </p:endCondLst>
                                  <p:childTnLst>
                                    <p:set>
                                      <p:cBhvr override="childStyle">
                                        <p:cTn id="221" dur="indefinite"/>
                                        <p:tgtEl>
                                          <p:spTgt spid="58371">
                                            <p:txEl>
                                              <p:pRg st="6" end="6"/>
                                            </p:txEl>
                                          </p:spTgt>
                                        </p:tgtEl>
                                        <p:attrNameLst>
                                          <p:attrName>style.fontStyle</p:attrName>
                                        </p:attrNameLst>
                                      </p:cBhvr>
                                      <p:to>
                                        <p:strVal val="normal"/>
                                      </p:to>
                                    </p:set>
                                    <p:set>
                                      <p:cBhvr override="childStyle">
                                        <p:cTn id="222" dur="indefinite"/>
                                        <p:tgtEl>
                                          <p:spTgt spid="58371">
                                            <p:txEl>
                                              <p:pRg st="6" end="6"/>
                                            </p:txEl>
                                          </p:spTgt>
                                        </p:tgtEl>
                                        <p:attrNameLst>
                                          <p:attrName>style.fontWeight</p:attrName>
                                        </p:attrNameLst>
                                      </p:cBhvr>
                                      <p:to>
                                        <p:strVal val="bold"/>
                                      </p:to>
                                    </p:set>
                                    <p:set>
                                      <p:cBhvr override="childStyle">
                                        <p:cTn id="223" dur="indefinite"/>
                                        <p:tgtEl>
                                          <p:spTgt spid="58371">
                                            <p:txEl>
                                              <p:pRg st="6" end="6"/>
                                            </p:txEl>
                                          </p:spTgt>
                                        </p:tgtEl>
                                        <p:attrNameLst>
                                          <p:attrName>style.textDecorationUnderline</p:attrName>
                                        </p:attrNameLst>
                                      </p:cBhvr>
                                      <p:to>
                                        <p:strVal val="false"/>
                                      </p:to>
                                    </p:set>
                                  </p:childTnLst>
                                </p:cTn>
                              </p:par>
                            </p:childTnLst>
                          </p:cTn>
                        </p:par>
                      </p:childTnLst>
                    </p:cTn>
                  </p:par>
                  <p:par>
                    <p:cTn id="224" fill="hold">
                      <p:stCondLst>
                        <p:cond delay="indefinite"/>
                      </p:stCondLst>
                      <p:childTnLst>
                        <p:par>
                          <p:cTn id="225" fill="hold">
                            <p:stCondLst>
                              <p:cond delay="0"/>
                            </p:stCondLst>
                            <p:childTnLst>
                              <p:par>
                                <p:cTn id="226" presetID="5" presetClass="emph" presetSubtype="1" nodeType="clickEffect">
                                  <p:stCondLst>
                                    <p:cond delay="0"/>
                                  </p:stCondLst>
                                  <p:endCondLst>
                                    <p:cond evt="onNext" delay="0">
                                      <p:tgtEl>
                                        <p:sldTgt/>
                                      </p:tgtEl>
                                    </p:cond>
                                  </p:endCondLst>
                                  <p:childTnLst>
                                    <p:set>
                                      <p:cBhvr override="childStyle">
                                        <p:cTn id="227" dur="indefinite"/>
                                        <p:tgtEl>
                                          <p:spTgt spid="58371">
                                            <p:txEl>
                                              <p:pRg st="12" end="12"/>
                                            </p:txEl>
                                          </p:spTgt>
                                        </p:tgtEl>
                                        <p:attrNameLst>
                                          <p:attrName>style.fontStyle</p:attrName>
                                        </p:attrNameLst>
                                      </p:cBhvr>
                                      <p:to>
                                        <p:strVal val="normal"/>
                                      </p:to>
                                    </p:set>
                                    <p:set>
                                      <p:cBhvr override="childStyle">
                                        <p:cTn id="228" dur="indefinite"/>
                                        <p:tgtEl>
                                          <p:spTgt spid="58371">
                                            <p:txEl>
                                              <p:pRg st="12" end="12"/>
                                            </p:txEl>
                                          </p:spTgt>
                                        </p:tgtEl>
                                        <p:attrNameLst>
                                          <p:attrName>style.fontWeight</p:attrName>
                                        </p:attrNameLst>
                                      </p:cBhvr>
                                      <p:to>
                                        <p:strVal val="bold"/>
                                      </p:to>
                                    </p:set>
                                    <p:set>
                                      <p:cBhvr override="childStyle">
                                        <p:cTn id="229" dur="indefinite"/>
                                        <p:tgtEl>
                                          <p:spTgt spid="58371">
                                            <p:txEl>
                                              <p:pRg st="12" end="12"/>
                                            </p:txEl>
                                          </p:spTgt>
                                        </p:tgtEl>
                                        <p:attrNameLst>
                                          <p:attrName>style.textDecorationUnderline</p:attrName>
                                        </p:attrNameLst>
                                      </p:cBhvr>
                                      <p:to>
                                        <p:strVal val="false"/>
                                      </p:to>
                                    </p:set>
                                  </p:childTnLst>
                                </p:cTn>
                              </p:par>
                              <p:par>
                                <p:cTn id="230" presetID="4" presetClass="exit" presetSubtype="16" fill="hold" nodeType="withEffect">
                                  <p:stCondLst>
                                    <p:cond delay="0"/>
                                  </p:stCondLst>
                                  <p:childTnLst>
                                    <p:animEffect transition="out" filter="box(in)">
                                      <p:cBhvr>
                                        <p:cTn id="231" dur="500"/>
                                        <p:tgtEl>
                                          <p:spTgt spid="58432"/>
                                        </p:tgtEl>
                                      </p:cBhvr>
                                    </p:animEffect>
                                    <p:set>
                                      <p:cBhvr>
                                        <p:cTn id="232" dur="1" fill="hold">
                                          <p:stCondLst>
                                            <p:cond delay="499"/>
                                          </p:stCondLst>
                                        </p:cTn>
                                        <p:tgtEl>
                                          <p:spTgt spid="58432"/>
                                        </p:tgtEl>
                                        <p:attrNameLst>
                                          <p:attrName>style.visibility</p:attrName>
                                        </p:attrNameLst>
                                      </p:cBhvr>
                                      <p:to>
                                        <p:strVal val="hidden"/>
                                      </p:to>
                                    </p:set>
                                  </p:childTnLst>
                                </p:cTn>
                              </p:par>
                              <p:par>
                                <p:cTn id="233" presetID="4" presetClass="exit" presetSubtype="16" fill="hold" grpId="3" nodeType="withEffect">
                                  <p:stCondLst>
                                    <p:cond delay="0"/>
                                  </p:stCondLst>
                                  <p:childTnLst>
                                    <p:animEffect transition="out" filter="box(in)">
                                      <p:cBhvr>
                                        <p:cTn id="234" dur="500"/>
                                        <p:tgtEl>
                                          <p:spTgt spid="2"/>
                                        </p:tgtEl>
                                      </p:cBhvr>
                                    </p:animEffect>
                                    <p:set>
                                      <p:cBhvr>
                                        <p:cTn id="235" dur="1" fill="hold">
                                          <p:stCondLst>
                                            <p:cond delay="499"/>
                                          </p:stCondLst>
                                        </p:cTn>
                                        <p:tgtEl>
                                          <p:spTgt spid="2"/>
                                        </p:tgtEl>
                                        <p:attrNameLst>
                                          <p:attrName>style.visibility</p:attrName>
                                        </p:attrNameLst>
                                      </p:cBhvr>
                                      <p:to>
                                        <p:strVal val="hidden"/>
                                      </p:to>
                                    </p:set>
                                  </p:childTnLst>
                                </p:cTn>
                              </p:par>
                              <p:par>
                                <p:cTn id="236" presetID="4" presetClass="exit" presetSubtype="16" fill="hold" grpId="3" nodeType="withEffect">
                                  <p:stCondLst>
                                    <p:cond delay="0"/>
                                  </p:stCondLst>
                                  <p:childTnLst>
                                    <p:animEffect transition="out" filter="box(in)">
                                      <p:cBhvr>
                                        <p:cTn id="237" dur="500"/>
                                        <p:tgtEl>
                                          <p:spTgt spid="84072"/>
                                        </p:tgtEl>
                                      </p:cBhvr>
                                    </p:animEffect>
                                    <p:set>
                                      <p:cBhvr>
                                        <p:cTn id="238" dur="1" fill="hold">
                                          <p:stCondLst>
                                            <p:cond delay="499"/>
                                          </p:stCondLst>
                                        </p:cTn>
                                        <p:tgtEl>
                                          <p:spTgt spid="84072"/>
                                        </p:tgtEl>
                                        <p:attrNameLst>
                                          <p:attrName>style.visibility</p:attrName>
                                        </p:attrNameLst>
                                      </p:cBhvr>
                                      <p:to>
                                        <p:strVal val="hidden"/>
                                      </p:to>
                                    </p:set>
                                  </p:childTnLst>
                                </p:cTn>
                              </p:par>
                              <p:par>
                                <p:cTn id="239" presetID="4" presetClass="exit" presetSubtype="16" fill="hold" nodeType="withEffect">
                                  <p:stCondLst>
                                    <p:cond delay="0"/>
                                  </p:stCondLst>
                                  <p:childTnLst>
                                    <p:animEffect transition="out" filter="box(in)">
                                      <p:cBhvr>
                                        <p:cTn id="240" dur="500"/>
                                        <p:tgtEl>
                                          <p:spTgt spid="4">
                                            <p:txEl>
                                              <p:pRg st="1" end="1"/>
                                            </p:txEl>
                                          </p:spTgt>
                                        </p:tgtEl>
                                      </p:cBhvr>
                                    </p:animEffect>
                                    <p:set>
                                      <p:cBhvr>
                                        <p:cTn id="241"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5" presetClass="emph" presetSubtype="1" nodeType="clickEffect">
                                  <p:stCondLst>
                                    <p:cond delay="0"/>
                                  </p:stCondLst>
                                  <p:endCondLst>
                                    <p:cond evt="onNext" delay="0">
                                      <p:tgtEl>
                                        <p:sldTgt/>
                                      </p:tgtEl>
                                    </p:cond>
                                  </p:endCondLst>
                                  <p:childTnLst>
                                    <p:set>
                                      <p:cBhvr override="childStyle">
                                        <p:cTn id="245" dur="indefinite"/>
                                        <p:tgtEl>
                                          <p:spTgt spid="58444">
                                            <p:txEl>
                                              <p:pRg st="0" end="0"/>
                                            </p:txEl>
                                          </p:spTgt>
                                        </p:tgtEl>
                                        <p:attrNameLst>
                                          <p:attrName>style.fontStyle</p:attrName>
                                        </p:attrNameLst>
                                      </p:cBhvr>
                                      <p:to>
                                        <p:strVal val="normal"/>
                                      </p:to>
                                    </p:set>
                                    <p:set>
                                      <p:cBhvr override="childStyle">
                                        <p:cTn id="246" dur="indefinite"/>
                                        <p:tgtEl>
                                          <p:spTgt spid="58444">
                                            <p:txEl>
                                              <p:pRg st="0" end="0"/>
                                            </p:txEl>
                                          </p:spTgt>
                                        </p:tgtEl>
                                        <p:attrNameLst>
                                          <p:attrName>style.fontWeight</p:attrName>
                                        </p:attrNameLst>
                                      </p:cBhvr>
                                      <p:to>
                                        <p:strVal val="bold"/>
                                      </p:to>
                                    </p:set>
                                    <p:set>
                                      <p:cBhvr override="childStyle">
                                        <p:cTn id="247" dur="indefinite"/>
                                        <p:tgtEl>
                                          <p:spTgt spid="58444">
                                            <p:txEl>
                                              <p:pRg st="0" end="0"/>
                                            </p:txEl>
                                          </p:spTgt>
                                        </p:tgtEl>
                                        <p:attrNameLst>
                                          <p:attrName>style.textDecorationUnderline</p:attrName>
                                        </p:attrNameLst>
                                      </p:cBhvr>
                                      <p:to>
                                        <p:strVal val="false"/>
                                      </p:to>
                                    </p:set>
                                  </p:childTnLst>
                                </p:cTn>
                              </p:par>
                            </p:childTnLst>
                          </p:cTn>
                        </p:par>
                      </p:childTnLst>
                    </p:cTn>
                  </p:par>
                  <p:par>
                    <p:cTn id="248" fill="hold">
                      <p:stCondLst>
                        <p:cond delay="indefinite"/>
                      </p:stCondLst>
                      <p:childTnLst>
                        <p:par>
                          <p:cTn id="249" fill="hold">
                            <p:stCondLst>
                              <p:cond delay="0"/>
                            </p:stCondLst>
                            <p:childTnLst>
                              <p:par>
                                <p:cTn id="250" presetID="5" presetClass="emph" presetSubtype="1" nodeType="clickEffect">
                                  <p:stCondLst>
                                    <p:cond delay="0"/>
                                  </p:stCondLst>
                                  <p:endCondLst>
                                    <p:cond evt="onNext" delay="0">
                                      <p:tgtEl>
                                        <p:sldTgt/>
                                      </p:tgtEl>
                                    </p:cond>
                                  </p:endCondLst>
                                  <p:childTnLst>
                                    <p:set>
                                      <p:cBhvr override="childStyle">
                                        <p:cTn id="251" dur="indefinite"/>
                                        <p:tgtEl>
                                          <p:spTgt spid="58371">
                                            <p:txEl>
                                              <p:pRg st="2" end="2"/>
                                            </p:txEl>
                                          </p:spTgt>
                                        </p:tgtEl>
                                        <p:attrNameLst>
                                          <p:attrName>style.fontStyle</p:attrName>
                                        </p:attrNameLst>
                                      </p:cBhvr>
                                      <p:to>
                                        <p:strVal val="normal"/>
                                      </p:to>
                                    </p:set>
                                    <p:set>
                                      <p:cBhvr override="childStyle">
                                        <p:cTn id="252" dur="indefinite"/>
                                        <p:tgtEl>
                                          <p:spTgt spid="58371">
                                            <p:txEl>
                                              <p:pRg st="2" end="2"/>
                                            </p:txEl>
                                          </p:spTgt>
                                        </p:tgtEl>
                                        <p:attrNameLst>
                                          <p:attrName>style.fontWeight</p:attrName>
                                        </p:attrNameLst>
                                      </p:cBhvr>
                                      <p:to>
                                        <p:strVal val="bold"/>
                                      </p:to>
                                    </p:set>
                                    <p:set>
                                      <p:cBhvr override="childStyle">
                                        <p:cTn id="253" dur="indefinite"/>
                                        <p:tgtEl>
                                          <p:spTgt spid="58371">
                                            <p:txEl>
                                              <p:pRg st="2" end="2"/>
                                            </p:txEl>
                                          </p:spTgt>
                                        </p:tgtEl>
                                        <p:attrNameLst>
                                          <p:attrName>style.textDecorationUnderline</p:attrName>
                                        </p:attrNameLst>
                                      </p:cBhvr>
                                      <p:to>
                                        <p:strVal val="false"/>
                                      </p:to>
                                    </p:set>
                                  </p:childTnLst>
                                </p:cTn>
                              </p:par>
                              <p:par>
                                <p:cTn id="254" presetID="4" presetClass="entr" presetSubtype="16" fill="hold" nodeType="withEffect">
                                  <p:stCondLst>
                                    <p:cond delay="0"/>
                                  </p:stCondLst>
                                  <p:childTnLst>
                                    <p:set>
                                      <p:cBhvr>
                                        <p:cTn id="255" dur="1" fill="hold">
                                          <p:stCondLst>
                                            <p:cond delay="0"/>
                                          </p:stCondLst>
                                        </p:cTn>
                                        <p:tgtEl>
                                          <p:spTgt spid="58432"/>
                                        </p:tgtEl>
                                        <p:attrNameLst>
                                          <p:attrName>style.visibility</p:attrName>
                                        </p:attrNameLst>
                                      </p:cBhvr>
                                      <p:to>
                                        <p:strVal val="visible"/>
                                      </p:to>
                                    </p:set>
                                    <p:animEffect transition="in" filter="box(in)">
                                      <p:cBhvr>
                                        <p:cTn id="256" dur="500"/>
                                        <p:tgtEl>
                                          <p:spTgt spid="58432"/>
                                        </p:tgtEl>
                                      </p:cBhvr>
                                    </p:animEffect>
                                  </p:childTnLst>
                                </p:cTn>
                              </p:par>
                              <p:par>
                                <p:cTn id="257" presetID="4" presetClass="entr" presetSubtype="16" fill="hold" grpId="4" nodeType="withEffect">
                                  <p:stCondLst>
                                    <p:cond delay="0"/>
                                  </p:stCondLst>
                                  <p:childTnLst>
                                    <p:set>
                                      <p:cBhvr>
                                        <p:cTn id="258" dur="1" fill="hold">
                                          <p:stCondLst>
                                            <p:cond delay="0"/>
                                          </p:stCondLst>
                                        </p:cTn>
                                        <p:tgtEl>
                                          <p:spTgt spid="2"/>
                                        </p:tgtEl>
                                        <p:attrNameLst>
                                          <p:attrName>style.visibility</p:attrName>
                                        </p:attrNameLst>
                                      </p:cBhvr>
                                      <p:to>
                                        <p:strVal val="visible"/>
                                      </p:to>
                                    </p:set>
                                    <p:animEffect transition="in" filter="box(in)">
                                      <p:cBhvr>
                                        <p:cTn id="259" dur="500"/>
                                        <p:tgtEl>
                                          <p:spTgt spid="2"/>
                                        </p:tgtEl>
                                      </p:cBhvr>
                                    </p:animEffect>
                                  </p:childTnLst>
                                </p:cTn>
                              </p:par>
                              <p:par>
                                <p:cTn id="260" presetID="4" presetClass="entr" presetSubtype="16" fill="hold" grpId="4" nodeType="withEffect">
                                  <p:stCondLst>
                                    <p:cond delay="0"/>
                                  </p:stCondLst>
                                  <p:childTnLst>
                                    <p:set>
                                      <p:cBhvr>
                                        <p:cTn id="261" dur="1" fill="hold">
                                          <p:stCondLst>
                                            <p:cond delay="0"/>
                                          </p:stCondLst>
                                        </p:cTn>
                                        <p:tgtEl>
                                          <p:spTgt spid="84072"/>
                                        </p:tgtEl>
                                        <p:attrNameLst>
                                          <p:attrName>style.visibility</p:attrName>
                                        </p:attrNameLst>
                                      </p:cBhvr>
                                      <p:to>
                                        <p:strVal val="visible"/>
                                      </p:to>
                                    </p:set>
                                    <p:animEffect transition="in" filter="box(in)">
                                      <p:cBhvr>
                                        <p:cTn id="262" dur="500"/>
                                        <p:tgtEl>
                                          <p:spTgt spid="84072"/>
                                        </p:tgtEl>
                                      </p:cBhvr>
                                    </p:animEffect>
                                  </p:childTnLst>
                                </p:cTn>
                              </p:par>
                              <p:par>
                                <p:cTn id="263" presetID="4" presetClass="entr" presetSubtype="16" fill="hold" grpId="0" nodeType="withEffect">
                                  <p:stCondLst>
                                    <p:cond delay="0"/>
                                  </p:stCondLst>
                                  <p:childTnLst>
                                    <p:set>
                                      <p:cBhvr>
                                        <p:cTn id="264" dur="1" fill="hold">
                                          <p:stCondLst>
                                            <p:cond delay="0"/>
                                          </p:stCondLst>
                                        </p:cTn>
                                        <p:tgtEl>
                                          <p:spTgt spid="5">
                                            <p:bg/>
                                          </p:spTgt>
                                        </p:tgtEl>
                                        <p:attrNameLst>
                                          <p:attrName>style.visibility</p:attrName>
                                        </p:attrNameLst>
                                      </p:cBhvr>
                                      <p:to>
                                        <p:strVal val="visible"/>
                                      </p:to>
                                    </p:set>
                                    <p:animEffect transition="in" filter="box(in)">
                                      <p:cBhvr>
                                        <p:cTn id="265" dur="500"/>
                                        <p:tgtEl>
                                          <p:spTgt spid="5">
                                            <p:bg/>
                                          </p:spTgt>
                                        </p:tgtEl>
                                      </p:cBhvr>
                                    </p:animEffect>
                                  </p:childTnLst>
                                </p:cTn>
                              </p:par>
                              <p:par>
                                <p:cTn id="266" presetID="4" presetClass="entr" presetSubtype="16" fill="hold" grpId="0" nodeType="withEffect">
                                  <p:stCondLst>
                                    <p:cond delay="0"/>
                                  </p:stCondLst>
                                  <p:childTnLst>
                                    <p:set>
                                      <p:cBhvr>
                                        <p:cTn id="267" dur="1" fill="hold">
                                          <p:stCondLst>
                                            <p:cond delay="0"/>
                                          </p:stCondLst>
                                        </p:cTn>
                                        <p:tgtEl>
                                          <p:spTgt spid="5">
                                            <p:txEl>
                                              <p:pRg st="0" end="0"/>
                                            </p:txEl>
                                          </p:spTgt>
                                        </p:tgtEl>
                                        <p:attrNameLst>
                                          <p:attrName>style.visibility</p:attrName>
                                        </p:attrNameLst>
                                      </p:cBhvr>
                                      <p:to>
                                        <p:strVal val="visible"/>
                                      </p:to>
                                    </p:set>
                                    <p:animEffect transition="in" filter="box(in)">
                                      <p:cBhvr>
                                        <p:cTn id="268" dur="500"/>
                                        <p:tgtEl>
                                          <p:spTgt spid="5">
                                            <p:txEl>
                                              <p:pRg st="0" end="0"/>
                                            </p:txEl>
                                          </p:spTgt>
                                        </p:tgtEl>
                                      </p:cBhvr>
                                    </p:animEffect>
                                  </p:childTnLst>
                                </p:cTn>
                              </p:par>
                              <p:par>
                                <p:cTn id="269" presetID="4" presetClass="entr" presetSubtype="16" fill="hold" grpId="0" nodeType="withEffect">
                                  <p:stCondLst>
                                    <p:cond delay="0"/>
                                  </p:stCondLst>
                                  <p:childTnLst>
                                    <p:set>
                                      <p:cBhvr>
                                        <p:cTn id="270" dur="1" fill="hold">
                                          <p:stCondLst>
                                            <p:cond delay="0"/>
                                          </p:stCondLst>
                                        </p:cTn>
                                        <p:tgtEl>
                                          <p:spTgt spid="5">
                                            <p:txEl>
                                              <p:pRg st="1" end="1"/>
                                            </p:txEl>
                                          </p:spTgt>
                                        </p:tgtEl>
                                        <p:attrNameLst>
                                          <p:attrName>style.visibility</p:attrName>
                                        </p:attrNameLst>
                                      </p:cBhvr>
                                      <p:to>
                                        <p:strVal val="visible"/>
                                      </p:to>
                                    </p:set>
                                    <p:animEffect transition="in" filter="box(in)">
                                      <p:cBhvr>
                                        <p:cTn id="271" dur="500"/>
                                        <p:tgtEl>
                                          <p:spTgt spid="5">
                                            <p:txEl>
                                              <p:pRg st="1" end="1"/>
                                            </p:txEl>
                                          </p:spTgt>
                                        </p:tgtEl>
                                      </p:cBhvr>
                                    </p:animEffect>
                                  </p:childTnLst>
                                </p:cTn>
                              </p:par>
                            </p:childTnLst>
                          </p:cTn>
                        </p:par>
                      </p:childTnLst>
                    </p:cTn>
                  </p:par>
                  <p:par>
                    <p:cTn id="272" fill="hold">
                      <p:stCondLst>
                        <p:cond delay="indefinite"/>
                      </p:stCondLst>
                      <p:childTnLst>
                        <p:par>
                          <p:cTn id="273" fill="hold">
                            <p:stCondLst>
                              <p:cond delay="0"/>
                            </p:stCondLst>
                            <p:childTnLst>
                              <p:par>
                                <p:cTn id="274" presetID="5" presetClass="emph" presetSubtype="1" nodeType="clickEffect">
                                  <p:stCondLst>
                                    <p:cond delay="0"/>
                                  </p:stCondLst>
                                  <p:endCondLst>
                                    <p:cond evt="onNext" delay="0">
                                      <p:tgtEl>
                                        <p:sldTgt/>
                                      </p:tgtEl>
                                    </p:cond>
                                  </p:endCondLst>
                                  <p:childTnLst>
                                    <p:set>
                                      <p:cBhvr override="childStyle">
                                        <p:cTn id="275" dur="indefinite"/>
                                        <p:tgtEl>
                                          <p:spTgt spid="58371">
                                            <p:txEl>
                                              <p:pRg st="5" end="5"/>
                                            </p:txEl>
                                          </p:spTgt>
                                        </p:tgtEl>
                                        <p:attrNameLst>
                                          <p:attrName>style.fontStyle</p:attrName>
                                        </p:attrNameLst>
                                      </p:cBhvr>
                                      <p:to>
                                        <p:strVal val="normal"/>
                                      </p:to>
                                    </p:set>
                                    <p:set>
                                      <p:cBhvr override="childStyle">
                                        <p:cTn id="276" dur="indefinite"/>
                                        <p:tgtEl>
                                          <p:spTgt spid="58371">
                                            <p:txEl>
                                              <p:pRg st="5" end="5"/>
                                            </p:txEl>
                                          </p:spTgt>
                                        </p:tgtEl>
                                        <p:attrNameLst>
                                          <p:attrName>style.fontWeight</p:attrName>
                                        </p:attrNameLst>
                                      </p:cBhvr>
                                      <p:to>
                                        <p:strVal val="bold"/>
                                      </p:to>
                                    </p:set>
                                    <p:set>
                                      <p:cBhvr override="childStyle">
                                        <p:cTn id="277" dur="indefinite"/>
                                        <p:tgtEl>
                                          <p:spTgt spid="58371">
                                            <p:txEl>
                                              <p:pRg st="5" end="5"/>
                                            </p:txEl>
                                          </p:spTgt>
                                        </p:tgtEl>
                                        <p:attrNameLst>
                                          <p:attrName>style.textDecorationUnderline</p:attrName>
                                        </p:attrNameLst>
                                      </p:cBhvr>
                                      <p:to>
                                        <p:strVal val="false"/>
                                      </p:to>
                                    </p:set>
                                  </p:childTnLst>
                                </p:cTn>
                              </p:par>
                              <p:par>
                                <p:cTn id="278" presetID="4" presetClass="exit" presetSubtype="16" fill="hold" grpId="1" nodeType="withEffect">
                                  <p:stCondLst>
                                    <p:cond delay="0"/>
                                  </p:stCondLst>
                                  <p:childTnLst>
                                    <p:animEffect transition="out" filter="box(in)">
                                      <p:cBhvr>
                                        <p:cTn id="279" dur="500"/>
                                        <p:tgtEl>
                                          <p:spTgt spid="58450"/>
                                        </p:tgtEl>
                                      </p:cBhvr>
                                    </p:animEffect>
                                    <p:set>
                                      <p:cBhvr>
                                        <p:cTn id="280" dur="1" fill="hold">
                                          <p:stCondLst>
                                            <p:cond delay="499"/>
                                          </p:stCondLst>
                                        </p:cTn>
                                        <p:tgtEl>
                                          <p:spTgt spid="58450"/>
                                        </p:tgtEl>
                                        <p:attrNameLst>
                                          <p:attrName>style.visibility</p:attrName>
                                        </p:attrNameLst>
                                      </p:cBhvr>
                                      <p:to>
                                        <p:strVal val="hidden"/>
                                      </p:to>
                                    </p:set>
                                  </p:childTnLst>
                                </p:cTn>
                              </p:par>
                              <p:par>
                                <p:cTn id="281" presetID="4" presetClass="entr" presetSubtype="16" fill="hold" grpId="0" nodeType="withEffect">
                                  <p:stCondLst>
                                    <p:cond delay="0"/>
                                  </p:stCondLst>
                                  <p:childTnLst>
                                    <p:set>
                                      <p:cBhvr>
                                        <p:cTn id="282" dur="1" fill="hold">
                                          <p:stCondLst>
                                            <p:cond delay="0"/>
                                          </p:stCondLst>
                                        </p:cTn>
                                        <p:tgtEl>
                                          <p:spTgt spid="58451"/>
                                        </p:tgtEl>
                                        <p:attrNameLst>
                                          <p:attrName>style.visibility</p:attrName>
                                        </p:attrNameLst>
                                      </p:cBhvr>
                                      <p:to>
                                        <p:strVal val="visible"/>
                                      </p:to>
                                    </p:set>
                                    <p:animEffect transition="in" filter="box(in)">
                                      <p:cBhvr>
                                        <p:cTn id="283" dur="500"/>
                                        <p:tgtEl>
                                          <p:spTgt spid="58451"/>
                                        </p:tgtEl>
                                      </p:cBhvr>
                                    </p:animEffect>
                                  </p:childTnLst>
                                </p:cTn>
                              </p:par>
                            </p:childTnLst>
                          </p:cTn>
                        </p:par>
                      </p:childTnLst>
                    </p:cTn>
                  </p:par>
                  <p:par>
                    <p:cTn id="284" fill="hold">
                      <p:stCondLst>
                        <p:cond delay="indefinite"/>
                      </p:stCondLst>
                      <p:childTnLst>
                        <p:par>
                          <p:cTn id="285" fill="hold">
                            <p:stCondLst>
                              <p:cond delay="0"/>
                            </p:stCondLst>
                            <p:childTnLst>
                              <p:par>
                                <p:cTn id="286" presetID="5" presetClass="emph" presetSubtype="1" nodeType="clickEffect">
                                  <p:stCondLst>
                                    <p:cond delay="0"/>
                                  </p:stCondLst>
                                  <p:endCondLst>
                                    <p:cond evt="onNext" delay="0">
                                      <p:tgtEl>
                                        <p:sldTgt/>
                                      </p:tgtEl>
                                    </p:cond>
                                  </p:endCondLst>
                                  <p:childTnLst>
                                    <p:set>
                                      <p:cBhvr override="childStyle">
                                        <p:cTn id="287" dur="indefinite"/>
                                        <p:tgtEl>
                                          <p:spTgt spid="58371">
                                            <p:txEl>
                                              <p:pRg st="6" end="6"/>
                                            </p:txEl>
                                          </p:spTgt>
                                        </p:tgtEl>
                                        <p:attrNameLst>
                                          <p:attrName>style.fontStyle</p:attrName>
                                        </p:attrNameLst>
                                      </p:cBhvr>
                                      <p:to>
                                        <p:strVal val="normal"/>
                                      </p:to>
                                    </p:set>
                                    <p:set>
                                      <p:cBhvr override="childStyle">
                                        <p:cTn id="288" dur="indefinite"/>
                                        <p:tgtEl>
                                          <p:spTgt spid="58371">
                                            <p:txEl>
                                              <p:pRg st="6" end="6"/>
                                            </p:txEl>
                                          </p:spTgt>
                                        </p:tgtEl>
                                        <p:attrNameLst>
                                          <p:attrName>style.fontWeight</p:attrName>
                                        </p:attrNameLst>
                                      </p:cBhvr>
                                      <p:to>
                                        <p:strVal val="bold"/>
                                      </p:to>
                                    </p:set>
                                    <p:set>
                                      <p:cBhvr override="childStyle">
                                        <p:cTn id="289" dur="indefinite"/>
                                        <p:tgtEl>
                                          <p:spTgt spid="58371">
                                            <p:txEl>
                                              <p:pRg st="6" end="6"/>
                                            </p:txEl>
                                          </p:spTgt>
                                        </p:tgtEl>
                                        <p:attrNameLst>
                                          <p:attrName>style.textDecorationUnderline</p:attrName>
                                        </p:attrNameLst>
                                      </p:cBhvr>
                                      <p:to>
                                        <p:strVal val="false"/>
                                      </p:to>
                                    </p:set>
                                  </p:childTnLst>
                                </p:cTn>
                              </p:par>
                            </p:childTnLst>
                          </p:cTn>
                        </p:par>
                      </p:childTnLst>
                    </p:cTn>
                  </p:par>
                  <p:par>
                    <p:cTn id="290" fill="hold">
                      <p:stCondLst>
                        <p:cond delay="indefinite"/>
                      </p:stCondLst>
                      <p:childTnLst>
                        <p:par>
                          <p:cTn id="291" fill="hold">
                            <p:stCondLst>
                              <p:cond delay="0"/>
                            </p:stCondLst>
                            <p:childTnLst>
                              <p:par>
                                <p:cTn id="292" presetID="5" presetClass="emph" presetSubtype="1" nodeType="clickEffect">
                                  <p:stCondLst>
                                    <p:cond delay="0"/>
                                  </p:stCondLst>
                                  <p:endCondLst>
                                    <p:cond evt="onNext" delay="0">
                                      <p:tgtEl>
                                        <p:sldTgt/>
                                      </p:tgtEl>
                                    </p:cond>
                                  </p:endCondLst>
                                  <p:childTnLst>
                                    <p:set>
                                      <p:cBhvr override="childStyle">
                                        <p:cTn id="293" dur="indefinite"/>
                                        <p:tgtEl>
                                          <p:spTgt spid="58371">
                                            <p:txEl>
                                              <p:pRg st="13" end="13"/>
                                            </p:txEl>
                                          </p:spTgt>
                                        </p:tgtEl>
                                        <p:attrNameLst>
                                          <p:attrName>style.fontStyle</p:attrName>
                                        </p:attrNameLst>
                                      </p:cBhvr>
                                      <p:to>
                                        <p:strVal val="normal"/>
                                      </p:to>
                                    </p:set>
                                    <p:set>
                                      <p:cBhvr override="childStyle">
                                        <p:cTn id="294" dur="indefinite"/>
                                        <p:tgtEl>
                                          <p:spTgt spid="58371">
                                            <p:txEl>
                                              <p:pRg st="13" end="13"/>
                                            </p:txEl>
                                          </p:spTgt>
                                        </p:tgtEl>
                                        <p:attrNameLst>
                                          <p:attrName>style.fontWeight</p:attrName>
                                        </p:attrNameLst>
                                      </p:cBhvr>
                                      <p:to>
                                        <p:strVal val="bold"/>
                                      </p:to>
                                    </p:set>
                                    <p:set>
                                      <p:cBhvr override="childStyle">
                                        <p:cTn id="295" dur="indefinite"/>
                                        <p:tgtEl>
                                          <p:spTgt spid="58371">
                                            <p:txEl>
                                              <p:pRg st="13" end="13"/>
                                            </p:txEl>
                                          </p:spTgt>
                                        </p:tgtEl>
                                        <p:attrNameLst>
                                          <p:attrName>style.textDecorationUnderline</p:attrName>
                                        </p:attrNameLst>
                                      </p:cBhvr>
                                      <p:to>
                                        <p:strVal val="false"/>
                                      </p:to>
                                    </p:set>
                                  </p:childTnLst>
                                </p:cTn>
                              </p:par>
                              <p:par>
                                <p:cTn id="296" presetID="4" presetClass="exit" presetSubtype="16" fill="hold" nodeType="withEffect">
                                  <p:stCondLst>
                                    <p:cond delay="0"/>
                                  </p:stCondLst>
                                  <p:childTnLst>
                                    <p:animEffect transition="out" filter="box(in)">
                                      <p:cBhvr>
                                        <p:cTn id="297" dur="500"/>
                                        <p:tgtEl>
                                          <p:spTgt spid="58432"/>
                                        </p:tgtEl>
                                      </p:cBhvr>
                                    </p:animEffect>
                                    <p:set>
                                      <p:cBhvr>
                                        <p:cTn id="298" dur="1" fill="hold">
                                          <p:stCondLst>
                                            <p:cond delay="499"/>
                                          </p:stCondLst>
                                        </p:cTn>
                                        <p:tgtEl>
                                          <p:spTgt spid="58432"/>
                                        </p:tgtEl>
                                        <p:attrNameLst>
                                          <p:attrName>style.visibility</p:attrName>
                                        </p:attrNameLst>
                                      </p:cBhvr>
                                      <p:to>
                                        <p:strVal val="hidden"/>
                                      </p:to>
                                    </p:set>
                                  </p:childTnLst>
                                </p:cTn>
                              </p:par>
                              <p:par>
                                <p:cTn id="299" presetID="4" presetClass="exit" presetSubtype="16" fill="hold" grpId="5" nodeType="withEffect">
                                  <p:stCondLst>
                                    <p:cond delay="0"/>
                                  </p:stCondLst>
                                  <p:childTnLst>
                                    <p:animEffect transition="out" filter="box(in)">
                                      <p:cBhvr>
                                        <p:cTn id="300" dur="500"/>
                                        <p:tgtEl>
                                          <p:spTgt spid="2"/>
                                        </p:tgtEl>
                                      </p:cBhvr>
                                    </p:animEffect>
                                    <p:set>
                                      <p:cBhvr>
                                        <p:cTn id="301" dur="1" fill="hold">
                                          <p:stCondLst>
                                            <p:cond delay="499"/>
                                          </p:stCondLst>
                                        </p:cTn>
                                        <p:tgtEl>
                                          <p:spTgt spid="2"/>
                                        </p:tgtEl>
                                        <p:attrNameLst>
                                          <p:attrName>style.visibility</p:attrName>
                                        </p:attrNameLst>
                                      </p:cBhvr>
                                      <p:to>
                                        <p:strVal val="hidden"/>
                                      </p:to>
                                    </p:set>
                                  </p:childTnLst>
                                </p:cTn>
                              </p:par>
                              <p:par>
                                <p:cTn id="302" presetID="4" presetClass="exit" presetSubtype="16" fill="hold" grpId="5" nodeType="withEffect">
                                  <p:stCondLst>
                                    <p:cond delay="0"/>
                                  </p:stCondLst>
                                  <p:childTnLst>
                                    <p:animEffect transition="out" filter="box(in)">
                                      <p:cBhvr>
                                        <p:cTn id="303" dur="500"/>
                                        <p:tgtEl>
                                          <p:spTgt spid="84072"/>
                                        </p:tgtEl>
                                      </p:cBhvr>
                                    </p:animEffect>
                                    <p:set>
                                      <p:cBhvr>
                                        <p:cTn id="304" dur="1" fill="hold">
                                          <p:stCondLst>
                                            <p:cond delay="499"/>
                                          </p:stCondLst>
                                        </p:cTn>
                                        <p:tgtEl>
                                          <p:spTgt spid="84072"/>
                                        </p:tgtEl>
                                        <p:attrNameLst>
                                          <p:attrName>style.visibility</p:attrName>
                                        </p:attrNameLst>
                                      </p:cBhvr>
                                      <p:to>
                                        <p:strVal val="hidden"/>
                                      </p:to>
                                    </p:set>
                                  </p:childTnLst>
                                </p:cTn>
                              </p:par>
                              <p:par>
                                <p:cTn id="305" presetID="4" presetClass="exit" presetSubtype="16" fill="hold" nodeType="withEffect">
                                  <p:stCondLst>
                                    <p:cond delay="0"/>
                                  </p:stCondLst>
                                  <p:childTnLst>
                                    <p:animEffect transition="out" filter="box(in)">
                                      <p:cBhvr>
                                        <p:cTn id="306" dur="500"/>
                                        <p:tgtEl>
                                          <p:spTgt spid="5">
                                            <p:txEl>
                                              <p:pRg st="1" end="1"/>
                                            </p:txEl>
                                          </p:spTgt>
                                        </p:tgtEl>
                                      </p:cBhvr>
                                    </p:animEffect>
                                    <p:set>
                                      <p:cBhvr>
                                        <p:cTn id="307"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308" fill="hold">
                      <p:stCondLst>
                        <p:cond delay="indefinite"/>
                      </p:stCondLst>
                      <p:childTnLst>
                        <p:par>
                          <p:cTn id="309" fill="hold">
                            <p:stCondLst>
                              <p:cond delay="0"/>
                            </p:stCondLst>
                            <p:childTnLst>
                              <p:par>
                                <p:cTn id="310" presetID="4" presetClass="entr" presetSubtype="16" fill="hold" nodeType="clickEffect">
                                  <p:stCondLst>
                                    <p:cond delay="0"/>
                                  </p:stCondLst>
                                  <p:childTnLst>
                                    <p:set>
                                      <p:cBhvr>
                                        <p:cTn id="311" dur="1" fill="hold">
                                          <p:stCondLst>
                                            <p:cond delay="0"/>
                                          </p:stCondLst>
                                        </p:cTn>
                                        <p:tgtEl>
                                          <p:spTgt spid="69636"/>
                                        </p:tgtEl>
                                        <p:attrNameLst>
                                          <p:attrName>style.visibility</p:attrName>
                                        </p:attrNameLst>
                                      </p:cBhvr>
                                      <p:to>
                                        <p:strVal val="visible"/>
                                      </p:to>
                                    </p:set>
                                    <p:animEffect transition="in" filter="box(in)">
                                      <p:cBhvr>
                                        <p:cTn id="312" dur="500"/>
                                        <p:tgtEl>
                                          <p:spTgt spid="69636"/>
                                        </p:tgtEl>
                                      </p:cBhvr>
                                    </p:animEffect>
                                  </p:childTnLst>
                                </p:cTn>
                              </p:par>
                            </p:childTnLst>
                          </p:cTn>
                        </p:par>
                      </p:childTnLst>
                    </p:cTn>
                  </p:par>
                  <p:par>
                    <p:cTn id="313" fill="hold">
                      <p:stCondLst>
                        <p:cond delay="indefinite"/>
                      </p:stCondLst>
                      <p:childTnLst>
                        <p:par>
                          <p:cTn id="314" fill="hold">
                            <p:stCondLst>
                              <p:cond delay="0"/>
                            </p:stCondLst>
                            <p:childTnLst>
                              <p:par>
                                <p:cTn id="315" presetID="4" presetClass="exit" presetSubtype="16" fill="hold" grpId="1" nodeType="clickEffect">
                                  <p:stCondLst>
                                    <p:cond delay="0"/>
                                  </p:stCondLst>
                                  <p:childTnLst>
                                    <p:animEffect transition="out" filter="box(in)">
                                      <p:cBhvr>
                                        <p:cTn id="316" dur="500"/>
                                        <p:tgtEl>
                                          <p:spTgt spid="83974">
                                            <p:txEl>
                                              <p:pRg st="0" end="0"/>
                                            </p:txEl>
                                          </p:spTgt>
                                        </p:tgtEl>
                                      </p:cBhvr>
                                    </p:animEffect>
                                    <p:set>
                                      <p:cBhvr>
                                        <p:cTn id="317" dur="1" fill="hold">
                                          <p:stCondLst>
                                            <p:cond delay="499"/>
                                          </p:stCondLst>
                                        </p:cTn>
                                        <p:tgtEl>
                                          <p:spTgt spid="83974">
                                            <p:txEl>
                                              <p:pRg st="0" end="0"/>
                                            </p:txEl>
                                          </p:spTgt>
                                        </p:tgtEl>
                                        <p:attrNameLst>
                                          <p:attrName>style.visibility</p:attrName>
                                        </p:attrNameLst>
                                      </p:cBhvr>
                                      <p:to>
                                        <p:strVal val="hidden"/>
                                      </p:to>
                                    </p:set>
                                  </p:childTnLst>
                                </p:cTn>
                              </p:par>
                              <p:par>
                                <p:cTn id="318" presetID="4" presetClass="exit" presetSubtype="16" fill="hold" grpId="1" nodeType="withEffect">
                                  <p:stCondLst>
                                    <p:cond delay="0"/>
                                  </p:stCondLst>
                                  <p:childTnLst>
                                    <p:animEffect transition="out" filter="box(in)">
                                      <p:cBhvr>
                                        <p:cTn id="319" dur="500"/>
                                        <p:tgtEl>
                                          <p:spTgt spid="83974">
                                            <p:txEl>
                                              <p:pRg st="1" end="1"/>
                                            </p:txEl>
                                          </p:spTgt>
                                        </p:tgtEl>
                                      </p:cBhvr>
                                    </p:animEffect>
                                    <p:set>
                                      <p:cBhvr>
                                        <p:cTn id="320" dur="1" fill="hold">
                                          <p:stCondLst>
                                            <p:cond delay="499"/>
                                          </p:stCondLst>
                                        </p:cTn>
                                        <p:tgtEl>
                                          <p:spTgt spid="83974">
                                            <p:txEl>
                                              <p:pRg st="1" end="1"/>
                                            </p:txEl>
                                          </p:spTgt>
                                        </p:tgtEl>
                                        <p:attrNameLst>
                                          <p:attrName>style.visibility</p:attrName>
                                        </p:attrNameLst>
                                      </p:cBhvr>
                                      <p:to>
                                        <p:strVal val="hidden"/>
                                      </p:to>
                                    </p:set>
                                  </p:childTnLst>
                                </p:cTn>
                              </p:par>
                              <p:par>
                                <p:cTn id="321" presetID="4" presetClass="exit" presetSubtype="16" fill="hold" grpId="1" nodeType="withEffect">
                                  <p:stCondLst>
                                    <p:cond delay="0"/>
                                  </p:stCondLst>
                                  <p:childTnLst>
                                    <p:animEffect transition="out" filter="box(in)">
                                      <p:cBhvr>
                                        <p:cTn id="322" dur="500"/>
                                        <p:tgtEl>
                                          <p:spTgt spid="83974">
                                            <p:bg/>
                                          </p:spTgt>
                                        </p:tgtEl>
                                      </p:cBhvr>
                                    </p:animEffect>
                                    <p:set>
                                      <p:cBhvr>
                                        <p:cTn id="323" dur="1" fill="hold">
                                          <p:stCondLst>
                                            <p:cond delay="499"/>
                                          </p:stCondLst>
                                        </p:cTn>
                                        <p:tgtEl>
                                          <p:spTgt spid="83974">
                                            <p:bg/>
                                          </p:spTgt>
                                        </p:tgtEl>
                                        <p:attrNameLst>
                                          <p:attrName>style.visibility</p:attrName>
                                        </p:attrNameLst>
                                      </p:cBhvr>
                                      <p:to>
                                        <p:strVal val="hidden"/>
                                      </p:to>
                                    </p:set>
                                  </p:childTnLst>
                                </p:cTn>
                              </p:par>
                              <p:par>
                                <p:cTn id="324" presetID="4" presetClass="exit" presetSubtype="16" fill="hold" grpId="1" nodeType="withEffect">
                                  <p:stCondLst>
                                    <p:cond delay="0"/>
                                  </p:stCondLst>
                                  <p:childTnLst>
                                    <p:animEffect transition="out" filter="box(in)">
                                      <p:cBhvr>
                                        <p:cTn id="325" dur="500"/>
                                        <p:tgtEl>
                                          <p:spTgt spid="83975"/>
                                        </p:tgtEl>
                                      </p:cBhvr>
                                    </p:animEffect>
                                    <p:set>
                                      <p:cBhvr>
                                        <p:cTn id="326" dur="1" fill="hold">
                                          <p:stCondLst>
                                            <p:cond delay="499"/>
                                          </p:stCondLst>
                                        </p:cTn>
                                        <p:tgtEl>
                                          <p:spTgt spid="83975"/>
                                        </p:tgtEl>
                                        <p:attrNameLst>
                                          <p:attrName>style.visibility</p:attrName>
                                        </p:attrNameLst>
                                      </p:cBhvr>
                                      <p:to>
                                        <p:strVal val="hidden"/>
                                      </p:to>
                                    </p:set>
                                  </p:childTnLst>
                                </p:cTn>
                              </p:par>
                              <p:par>
                                <p:cTn id="327" presetID="4" presetClass="exit" presetSubtype="16" fill="hold" grpId="2" nodeType="withEffect">
                                  <p:stCondLst>
                                    <p:cond delay="0"/>
                                  </p:stCondLst>
                                  <p:childTnLst>
                                    <p:animEffect transition="out" filter="box(in)">
                                      <p:cBhvr>
                                        <p:cTn id="328" dur="500"/>
                                        <p:tgtEl>
                                          <p:spTgt spid="4">
                                            <p:txEl>
                                              <p:pRg st="0" end="0"/>
                                            </p:txEl>
                                          </p:spTgt>
                                        </p:tgtEl>
                                      </p:cBhvr>
                                    </p:animEffect>
                                    <p:set>
                                      <p:cBhvr>
                                        <p:cTn id="329" dur="1" fill="hold">
                                          <p:stCondLst>
                                            <p:cond delay="499"/>
                                          </p:stCondLst>
                                        </p:cTn>
                                        <p:tgtEl>
                                          <p:spTgt spid="4">
                                            <p:txEl>
                                              <p:pRg st="0" end="0"/>
                                            </p:txEl>
                                          </p:spTgt>
                                        </p:tgtEl>
                                        <p:attrNameLst>
                                          <p:attrName>style.visibility</p:attrName>
                                        </p:attrNameLst>
                                      </p:cBhvr>
                                      <p:to>
                                        <p:strVal val="hidden"/>
                                      </p:to>
                                    </p:set>
                                  </p:childTnLst>
                                </p:cTn>
                              </p:par>
                              <p:par>
                                <p:cTn id="330" presetID="4" presetClass="exit" presetSubtype="16" fill="hold" grpId="2" nodeType="withEffect">
                                  <p:stCondLst>
                                    <p:cond delay="0"/>
                                  </p:stCondLst>
                                  <p:childTnLst>
                                    <p:animEffect transition="out" filter="box(in)">
                                      <p:cBhvr>
                                        <p:cTn id="331" dur="500"/>
                                        <p:tgtEl>
                                          <p:spTgt spid="4">
                                            <p:txEl>
                                              <p:pRg st="1" end="1"/>
                                            </p:txEl>
                                          </p:spTgt>
                                        </p:tgtEl>
                                      </p:cBhvr>
                                    </p:animEffect>
                                    <p:set>
                                      <p:cBhvr>
                                        <p:cTn id="332" dur="1" fill="hold">
                                          <p:stCondLst>
                                            <p:cond delay="499"/>
                                          </p:stCondLst>
                                        </p:cTn>
                                        <p:tgtEl>
                                          <p:spTgt spid="4">
                                            <p:txEl>
                                              <p:pRg st="1" end="1"/>
                                            </p:txEl>
                                          </p:spTgt>
                                        </p:tgtEl>
                                        <p:attrNameLst>
                                          <p:attrName>style.visibility</p:attrName>
                                        </p:attrNameLst>
                                      </p:cBhvr>
                                      <p:to>
                                        <p:strVal val="hidden"/>
                                      </p:to>
                                    </p:set>
                                  </p:childTnLst>
                                </p:cTn>
                              </p:par>
                              <p:par>
                                <p:cTn id="333" presetID="4" presetClass="exit" presetSubtype="16" fill="hold" grpId="2" nodeType="withEffect">
                                  <p:stCondLst>
                                    <p:cond delay="0"/>
                                  </p:stCondLst>
                                  <p:childTnLst>
                                    <p:animEffect transition="out" filter="box(in)">
                                      <p:cBhvr>
                                        <p:cTn id="334" dur="500"/>
                                        <p:tgtEl>
                                          <p:spTgt spid="4">
                                            <p:bg/>
                                          </p:spTgt>
                                        </p:tgtEl>
                                      </p:cBhvr>
                                    </p:animEffect>
                                    <p:set>
                                      <p:cBhvr>
                                        <p:cTn id="335" dur="1" fill="hold">
                                          <p:stCondLst>
                                            <p:cond delay="499"/>
                                          </p:stCondLst>
                                        </p:cTn>
                                        <p:tgtEl>
                                          <p:spTgt spid="4">
                                            <p:bg/>
                                          </p:spTgt>
                                        </p:tgtEl>
                                        <p:attrNameLst>
                                          <p:attrName>style.visibility</p:attrName>
                                        </p:attrNameLst>
                                      </p:cBhvr>
                                      <p:to>
                                        <p:strVal val="hidden"/>
                                      </p:to>
                                    </p:set>
                                  </p:childTnLst>
                                </p:cTn>
                              </p:par>
                              <p:par>
                                <p:cTn id="336" presetID="4" presetClass="exit" presetSubtype="16" fill="hold" grpId="1" nodeType="withEffect">
                                  <p:stCondLst>
                                    <p:cond delay="0"/>
                                  </p:stCondLst>
                                  <p:childTnLst>
                                    <p:animEffect transition="out" filter="box(in)">
                                      <p:cBhvr>
                                        <p:cTn id="337" dur="500"/>
                                        <p:tgtEl>
                                          <p:spTgt spid="5">
                                            <p:txEl>
                                              <p:pRg st="0" end="0"/>
                                            </p:txEl>
                                          </p:spTgt>
                                        </p:tgtEl>
                                      </p:cBhvr>
                                    </p:animEffect>
                                    <p:set>
                                      <p:cBhvr>
                                        <p:cTn id="338" dur="1" fill="hold">
                                          <p:stCondLst>
                                            <p:cond delay="499"/>
                                          </p:stCondLst>
                                        </p:cTn>
                                        <p:tgtEl>
                                          <p:spTgt spid="5">
                                            <p:txEl>
                                              <p:pRg st="0" end="0"/>
                                            </p:txEl>
                                          </p:spTgt>
                                        </p:tgtEl>
                                        <p:attrNameLst>
                                          <p:attrName>style.visibility</p:attrName>
                                        </p:attrNameLst>
                                      </p:cBhvr>
                                      <p:to>
                                        <p:strVal val="hidden"/>
                                      </p:to>
                                    </p:set>
                                  </p:childTnLst>
                                </p:cTn>
                              </p:par>
                              <p:par>
                                <p:cTn id="339" presetID="4" presetClass="exit" presetSubtype="16" fill="hold" grpId="1" nodeType="withEffect">
                                  <p:stCondLst>
                                    <p:cond delay="0"/>
                                  </p:stCondLst>
                                  <p:childTnLst>
                                    <p:animEffect transition="out" filter="box(in)">
                                      <p:cBhvr>
                                        <p:cTn id="340" dur="500"/>
                                        <p:tgtEl>
                                          <p:spTgt spid="5">
                                            <p:txEl>
                                              <p:pRg st="1" end="1"/>
                                            </p:txEl>
                                          </p:spTgt>
                                        </p:tgtEl>
                                      </p:cBhvr>
                                    </p:animEffect>
                                    <p:set>
                                      <p:cBhvr>
                                        <p:cTn id="341" dur="1" fill="hold">
                                          <p:stCondLst>
                                            <p:cond delay="499"/>
                                          </p:stCondLst>
                                        </p:cTn>
                                        <p:tgtEl>
                                          <p:spTgt spid="5">
                                            <p:txEl>
                                              <p:pRg st="1" end="1"/>
                                            </p:txEl>
                                          </p:spTgt>
                                        </p:tgtEl>
                                        <p:attrNameLst>
                                          <p:attrName>style.visibility</p:attrName>
                                        </p:attrNameLst>
                                      </p:cBhvr>
                                      <p:to>
                                        <p:strVal val="hidden"/>
                                      </p:to>
                                    </p:set>
                                  </p:childTnLst>
                                </p:cTn>
                              </p:par>
                              <p:par>
                                <p:cTn id="342" presetID="4" presetClass="exit" presetSubtype="16" fill="hold" grpId="1" nodeType="withEffect">
                                  <p:stCondLst>
                                    <p:cond delay="0"/>
                                  </p:stCondLst>
                                  <p:childTnLst>
                                    <p:animEffect transition="out" filter="box(in)">
                                      <p:cBhvr>
                                        <p:cTn id="343" dur="500"/>
                                        <p:tgtEl>
                                          <p:spTgt spid="5">
                                            <p:bg/>
                                          </p:spTgt>
                                        </p:tgtEl>
                                      </p:cBhvr>
                                    </p:animEffect>
                                    <p:set>
                                      <p:cBhvr>
                                        <p:cTn id="344" dur="1" fill="hold">
                                          <p:stCondLst>
                                            <p:cond delay="499"/>
                                          </p:stCondLst>
                                        </p:cTn>
                                        <p:tgtEl>
                                          <p:spTgt spid="5">
                                            <p:bg/>
                                          </p:spTgt>
                                        </p:tgtEl>
                                        <p:attrNameLst>
                                          <p:attrName>style.visibility</p:attrName>
                                        </p:attrNameLst>
                                      </p:cBhvr>
                                      <p:to>
                                        <p:strVal val="hidden"/>
                                      </p:to>
                                    </p:set>
                                  </p:childTnLst>
                                </p:cTn>
                              </p:par>
                              <p:par>
                                <p:cTn id="345" presetID="4" presetClass="exit" presetSubtype="16" fill="hold" nodeType="withEffect">
                                  <p:stCondLst>
                                    <p:cond delay="0"/>
                                  </p:stCondLst>
                                  <p:childTnLst>
                                    <p:animEffect transition="out" filter="box(in)">
                                      <p:cBhvr>
                                        <p:cTn id="346" dur="500"/>
                                        <p:tgtEl>
                                          <p:spTgt spid="58429"/>
                                        </p:tgtEl>
                                      </p:cBhvr>
                                    </p:animEffect>
                                    <p:set>
                                      <p:cBhvr>
                                        <p:cTn id="347" dur="1" fill="hold">
                                          <p:stCondLst>
                                            <p:cond delay="499"/>
                                          </p:stCondLst>
                                        </p:cTn>
                                        <p:tgtEl>
                                          <p:spTgt spid="58429"/>
                                        </p:tgtEl>
                                        <p:attrNameLst>
                                          <p:attrName>style.visibility</p:attrName>
                                        </p:attrNameLst>
                                      </p:cBhvr>
                                      <p:to>
                                        <p:strVal val="hidden"/>
                                      </p:to>
                                    </p:set>
                                  </p:childTnLst>
                                </p:cTn>
                              </p:par>
                              <p:par>
                                <p:cTn id="348" presetID="4" presetClass="exit" presetSubtype="16" fill="hold" grpId="1" nodeType="withEffect">
                                  <p:stCondLst>
                                    <p:cond delay="0"/>
                                  </p:stCondLst>
                                  <p:childTnLst>
                                    <p:animEffect transition="out" filter="box(in)">
                                      <p:cBhvr>
                                        <p:cTn id="349" dur="500"/>
                                        <p:tgtEl>
                                          <p:spTgt spid="83977"/>
                                        </p:tgtEl>
                                      </p:cBhvr>
                                    </p:animEffect>
                                    <p:set>
                                      <p:cBhvr>
                                        <p:cTn id="350" dur="1" fill="hold">
                                          <p:stCondLst>
                                            <p:cond delay="499"/>
                                          </p:stCondLst>
                                        </p:cTn>
                                        <p:tgtEl>
                                          <p:spTgt spid="83977"/>
                                        </p:tgtEl>
                                        <p:attrNameLst>
                                          <p:attrName>style.visibility</p:attrName>
                                        </p:attrNameLst>
                                      </p:cBhvr>
                                      <p:to>
                                        <p:strVal val="hidden"/>
                                      </p:to>
                                    </p:set>
                                  </p:childTnLst>
                                </p:cTn>
                              </p:par>
                              <p:par>
                                <p:cTn id="351" presetID="4" presetClass="exit" presetSubtype="16" fill="hold" grpId="1" nodeType="withEffect">
                                  <p:stCondLst>
                                    <p:cond delay="0"/>
                                  </p:stCondLst>
                                  <p:childTnLst>
                                    <p:animEffect transition="out" filter="box(in)">
                                      <p:cBhvr>
                                        <p:cTn id="352" dur="500"/>
                                        <p:tgtEl>
                                          <p:spTgt spid="3"/>
                                        </p:tgtEl>
                                      </p:cBhvr>
                                    </p:animEffect>
                                    <p:set>
                                      <p:cBhvr>
                                        <p:cTn id="353" dur="1" fill="hold">
                                          <p:stCondLst>
                                            <p:cond delay="499"/>
                                          </p:stCondLst>
                                        </p:cTn>
                                        <p:tgtEl>
                                          <p:spTgt spid="3"/>
                                        </p:tgtEl>
                                        <p:attrNameLst>
                                          <p:attrName>style.visibility</p:attrName>
                                        </p:attrNameLst>
                                      </p:cBhvr>
                                      <p:to>
                                        <p:strVal val="hidden"/>
                                      </p:to>
                                    </p:set>
                                  </p:childTnLst>
                                </p:cTn>
                              </p:par>
                              <p:par>
                                <p:cTn id="354" presetID="4" presetClass="exit" presetSubtype="16" fill="hold" grpId="1" nodeType="withEffect">
                                  <p:stCondLst>
                                    <p:cond delay="0"/>
                                  </p:stCondLst>
                                  <p:childTnLst>
                                    <p:animEffect transition="out" filter="box(in)">
                                      <p:cBhvr>
                                        <p:cTn id="355" dur="500"/>
                                        <p:tgtEl>
                                          <p:spTgt spid="58440"/>
                                        </p:tgtEl>
                                      </p:cBhvr>
                                    </p:animEffect>
                                    <p:set>
                                      <p:cBhvr>
                                        <p:cTn id="356" dur="1" fill="hold">
                                          <p:stCondLst>
                                            <p:cond delay="499"/>
                                          </p:stCondLst>
                                        </p:cTn>
                                        <p:tgtEl>
                                          <p:spTgt spid="58440"/>
                                        </p:tgtEl>
                                        <p:attrNameLst>
                                          <p:attrName>style.visibility</p:attrName>
                                        </p:attrNameLst>
                                      </p:cBhvr>
                                      <p:to>
                                        <p:strVal val="hidden"/>
                                      </p:to>
                                    </p:set>
                                  </p:childTnLst>
                                </p:cTn>
                              </p:par>
                              <p:par>
                                <p:cTn id="357" presetID="4" presetClass="exit" presetSubtype="16" fill="hold" grpId="1" nodeType="withEffect">
                                  <p:stCondLst>
                                    <p:cond delay="0"/>
                                  </p:stCondLst>
                                  <p:childTnLst>
                                    <p:animEffect transition="out" filter="box(in)">
                                      <p:cBhvr>
                                        <p:cTn id="358" dur="500"/>
                                        <p:tgtEl>
                                          <p:spTgt spid="58451"/>
                                        </p:tgtEl>
                                      </p:cBhvr>
                                    </p:animEffect>
                                    <p:set>
                                      <p:cBhvr>
                                        <p:cTn id="359" dur="1" fill="hold">
                                          <p:stCondLst>
                                            <p:cond delay="499"/>
                                          </p:stCondLst>
                                        </p:cTn>
                                        <p:tgtEl>
                                          <p:spTgt spid="58451"/>
                                        </p:tgtEl>
                                        <p:attrNameLst>
                                          <p:attrName>style.visibility</p:attrName>
                                        </p:attrNameLst>
                                      </p:cBhvr>
                                      <p:to>
                                        <p:strVal val="hidden"/>
                                      </p:to>
                                    </p:set>
                                  </p:childTnLst>
                                </p:cTn>
                              </p:par>
                              <p:par>
                                <p:cTn id="360" presetID="4" presetClass="exit" presetSubtype="16" fill="hold" grpId="1" nodeType="withEffect">
                                  <p:stCondLst>
                                    <p:cond delay="0"/>
                                  </p:stCondLst>
                                  <p:childTnLst>
                                    <p:animEffect transition="out" filter="box(in)">
                                      <p:cBhvr>
                                        <p:cTn id="361" dur="500"/>
                                        <p:tgtEl>
                                          <p:spTgt spid="58445"/>
                                        </p:tgtEl>
                                      </p:cBhvr>
                                    </p:animEffect>
                                    <p:set>
                                      <p:cBhvr>
                                        <p:cTn id="362" dur="1" fill="hold">
                                          <p:stCondLst>
                                            <p:cond delay="499"/>
                                          </p:stCondLst>
                                        </p:cTn>
                                        <p:tgtEl>
                                          <p:spTgt spid="584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build="allAtOnce" animBg="1"/>
      <p:bldP spid="83974" grpId="1" build="allAtOnce" animBg="1"/>
      <p:bldP spid="83975" grpId="0"/>
      <p:bldP spid="83975" grpId="1"/>
      <p:bldP spid="83977" grpId="0"/>
      <p:bldP spid="83977" grpId="1"/>
      <p:bldP spid="84072" grpId="0" animBg="1"/>
      <p:bldP spid="84072" grpId="1" animBg="1"/>
      <p:bldP spid="84072" grpId="2" animBg="1"/>
      <p:bldP spid="84072" grpId="3" animBg="1"/>
      <p:bldP spid="84072" grpId="4" animBg="1"/>
      <p:bldP spid="84072" grpId="5" animBg="1"/>
      <p:bldP spid="2" grpId="0"/>
      <p:bldP spid="2" grpId="1"/>
      <p:bldP spid="2" grpId="2"/>
      <p:bldP spid="2" grpId="3"/>
      <p:bldP spid="2" grpId="4"/>
      <p:bldP spid="2" grpId="5"/>
      <p:bldP spid="58440" grpId="0" animBg="1"/>
      <p:bldP spid="58440" grpId="1" animBg="1"/>
      <p:bldP spid="3" grpId="0"/>
      <p:bldP spid="3" grpId="1"/>
      <p:bldP spid="58442" grpId="0"/>
      <p:bldP spid="58443" grpId="0"/>
      <p:bldP spid="58443" grpId="1"/>
      <p:bldP spid="58444" grpId="0" build="allAtOnce"/>
      <p:bldP spid="58445" grpId="0" animBg="1"/>
      <p:bldP spid="58445" grpId="1" animBg="1"/>
      <p:bldP spid="58447" grpId="0"/>
      <p:bldP spid="58447" grpId="1"/>
      <p:bldP spid="58448" grpId="0"/>
      <p:bldP spid="58448" grpId="1"/>
      <p:bldP spid="58449" grpId="0"/>
      <p:bldP spid="58449" grpId="1"/>
      <p:bldP spid="58450" grpId="0"/>
      <p:bldP spid="58450" grpId="1"/>
      <p:bldP spid="58451" grpId="0"/>
      <p:bldP spid="58451" grpId="1"/>
      <p:bldP spid="4" grpId="0" build="allAtOnce" animBg="1"/>
      <p:bldP spid="4" grpId="1" build="allAtOnce"/>
      <p:bldP spid="4" grpId="2" build="allAtOnce" animBg="1"/>
      <p:bldP spid="5" grpId="0" build="allAtOnce" animBg="1"/>
      <p:bldP spid="5" grpId="1" build="allAtOnce" animBg="1"/>
      <p:bldP spid="26" grpId="0" animBg="1"/>
      <p:bldP spid="27" grpId="0" animBg="1"/>
      <p:bldP spid="2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r"/>
            <a:r>
              <a:rPr lang="he-IL" dirty="0" smtClean="0"/>
              <a:t>משתנים סטטיים</a:t>
            </a:r>
            <a:endParaRPr lang="en-US" dirty="0" smtClean="0"/>
          </a:p>
        </p:txBody>
      </p:sp>
      <p:sp>
        <p:nvSpPr>
          <p:cNvPr id="70659" name="Rectangle 3"/>
          <p:cNvSpPr>
            <a:spLocks noGrp="1" noChangeArrowheads="1"/>
          </p:cNvSpPr>
          <p:nvPr>
            <p:ph type="body" idx="1"/>
          </p:nvPr>
        </p:nvSpPr>
        <p:spPr/>
        <p:txBody>
          <a:bodyPr/>
          <a:lstStyle/>
          <a:p>
            <a:pPr>
              <a:lnSpc>
                <a:spcPct val="90000"/>
              </a:lnSpc>
            </a:pPr>
            <a:endParaRPr lang="he-IL" dirty="0" smtClean="0"/>
          </a:p>
          <a:p>
            <a:pPr>
              <a:lnSpc>
                <a:spcPct val="90000"/>
              </a:lnSpc>
            </a:pPr>
            <a:r>
              <a:rPr lang="he-IL" dirty="0" smtClean="0"/>
              <a:t>בדומה למשתנים מקומיים, המשתנים הסטטיים מוכרים אך ורק בתוך הפונקציה אשר בה הם הוגדרו</a:t>
            </a:r>
          </a:p>
          <a:p>
            <a:pPr>
              <a:lnSpc>
                <a:spcPct val="90000"/>
              </a:lnSpc>
            </a:pPr>
            <a:endParaRPr lang="he-IL" dirty="0" smtClean="0"/>
          </a:p>
          <a:p>
            <a:pPr>
              <a:lnSpc>
                <a:spcPct val="90000"/>
              </a:lnSpc>
            </a:pPr>
            <a:r>
              <a:rPr lang="he-IL" dirty="0" smtClean="0"/>
              <a:t> משך חייהם מרגע תחילת הריצה של התוכנית </a:t>
            </a:r>
            <a:r>
              <a:rPr lang="he-IL" b="1" dirty="0" smtClean="0"/>
              <a:t>ועד סיום ריצת התוכנית</a:t>
            </a:r>
            <a:endParaRPr lang="he-IL" dirty="0" smtClean="0"/>
          </a:p>
          <a:p>
            <a:pPr>
              <a:lnSpc>
                <a:spcPct val="90000"/>
              </a:lnSpc>
            </a:pPr>
            <a:endParaRPr lang="he-IL" dirty="0" smtClean="0"/>
          </a:p>
          <a:p>
            <a:pPr>
              <a:lnSpc>
                <a:spcPct val="90000"/>
              </a:lnSpc>
            </a:pPr>
            <a:r>
              <a:rPr lang="he-IL" dirty="0" smtClean="0"/>
              <a:t>מאחר ושטח הזיכרון של כל פונקציה נמחק עם היציאה ממנה, משתנים סטטיים נשמרים באזור זיכרון אחר הנקרא </a:t>
            </a:r>
            <a:r>
              <a:rPr lang="en-US" b="1" dirty="0" smtClean="0"/>
              <a:t>data-segment</a:t>
            </a:r>
            <a:r>
              <a:rPr lang="he-IL" dirty="0" smtClean="0"/>
              <a:t>, הקיים לאורך כל חיי התוכנית, והם </a:t>
            </a:r>
            <a:r>
              <a:rPr lang="he-IL" u="sng" dirty="0" smtClean="0"/>
              <a:t>משתחררים</a:t>
            </a:r>
            <a:r>
              <a:rPr lang="he-IL" dirty="0" smtClean="0"/>
              <a:t> רק עם היציאה מהתוכנית</a:t>
            </a:r>
          </a:p>
          <a:p>
            <a:pPr>
              <a:lnSpc>
                <a:spcPct val="90000"/>
              </a:lnSpc>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ox(in)">
                                      <p:cBhvr>
                                        <p:cTn id="7" dur="500"/>
                                        <p:tgtEl>
                                          <p:spTgt spid="70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59">
                                            <p:txEl>
                                              <p:pRg st="3" end="3"/>
                                            </p:txEl>
                                          </p:spTgt>
                                        </p:tgtEl>
                                        <p:attrNameLst>
                                          <p:attrName>style.visibility</p:attrName>
                                        </p:attrNameLst>
                                      </p:cBhvr>
                                      <p:to>
                                        <p:strVal val="visible"/>
                                      </p:to>
                                    </p:set>
                                    <p:animEffect transition="in" filter="box(in)">
                                      <p:cBhvr>
                                        <p:cTn id="12" dur="500"/>
                                        <p:tgtEl>
                                          <p:spTgt spid="706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animEffect transition="in" filter="box(in)">
                                      <p:cBhvr>
                                        <p:cTn id="17"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he-IL" smtClean="0"/>
              <a:t>טיפוסי נתונים ב- </a:t>
            </a:r>
            <a:r>
              <a:rPr lang="en-US" smtClean="0"/>
              <a:t>C</a:t>
            </a:r>
          </a:p>
        </p:txBody>
      </p:sp>
      <p:graphicFrame>
        <p:nvGraphicFramePr>
          <p:cNvPr id="53298" name="Group 50"/>
          <p:cNvGraphicFramePr>
            <a:graphicFrameLocks noGrp="1"/>
          </p:cNvGraphicFramePr>
          <p:nvPr>
            <p:ph sz="quarter" idx="1"/>
          </p:nvPr>
        </p:nvGraphicFramePr>
        <p:xfrm>
          <a:off x="457200" y="1572545"/>
          <a:ext cx="8229600" cy="4160711"/>
        </p:xfrm>
        <a:graphic>
          <a:graphicData uri="http://schemas.openxmlformats.org/drawingml/2006/table">
            <a:tbl>
              <a:tblPr/>
              <a:tblGrid>
                <a:gridCol w="3550024"/>
                <a:gridCol w="1452282"/>
                <a:gridCol w="3227294"/>
              </a:tblGrid>
              <a:tr h="576263">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accent1"/>
                          </a:solidFill>
                          <a:effectLst/>
                          <a:latin typeface="Verdana" pitchFamily="34" charset="0"/>
                          <a:cs typeface="Arial" charset="0"/>
                        </a:rPr>
                        <a:t>Definition</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accent1"/>
                          </a:solidFill>
                          <a:effectLst/>
                          <a:latin typeface="Verdana" pitchFamily="34" charset="0"/>
                          <a:cs typeface="Arial" charset="0"/>
                        </a:rPr>
                        <a:t>Size</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accent1"/>
                          </a:solidFill>
                          <a:effectLst/>
                          <a:latin typeface="Verdana" pitchFamily="34" charset="0"/>
                          <a:cs typeface="Arial" charset="0"/>
                        </a:rPr>
                        <a:t>Range</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char </a:t>
                      </a:r>
                      <a:endParaRPr kumimoji="0" lang="he-IL" sz="2400" b="0" i="0" u="none" strike="noStrike" cap="none" normalizeH="0" baseline="0" smtClean="0">
                        <a:ln>
                          <a:noFill/>
                        </a:ln>
                        <a:solidFill>
                          <a:schemeClr val="tx1"/>
                        </a:solidFill>
                        <a:effectLst/>
                        <a:latin typeface="Verdana" pitchFamily="34" charset="0"/>
                        <a:cs typeface="Arial" charset="0"/>
                      </a:endParaRP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2400" b="0" i="0" u="none" strike="noStrike" cap="none" normalizeH="0" baseline="0" smtClean="0">
                          <a:ln>
                            <a:noFill/>
                          </a:ln>
                          <a:solidFill>
                            <a:schemeClr val="tx1"/>
                          </a:solidFill>
                          <a:effectLst/>
                          <a:latin typeface="Verdana" pitchFamily="34" charset="0"/>
                          <a:cs typeface="Arial" charset="0"/>
                        </a:rPr>
                        <a:t>תו </a:t>
                      </a:r>
                      <a:r>
                        <a:rPr kumimoji="0" lang="he-IL" sz="2000" b="0" i="0" u="none" strike="noStrike" cap="none" normalizeH="0" baseline="0" smtClean="0">
                          <a:ln>
                            <a:noFill/>
                          </a:ln>
                          <a:solidFill>
                            <a:schemeClr val="tx1"/>
                          </a:solidFill>
                          <a:effectLst/>
                          <a:latin typeface="Verdana" pitchFamily="34" charset="0"/>
                          <a:cs typeface="Arial" charset="0"/>
                        </a:rPr>
                        <a:t>(</a:t>
                      </a:r>
                      <a:r>
                        <a:rPr kumimoji="0" lang="en-US" sz="2000" b="0" i="0" u="none" strike="noStrike" cap="none" normalizeH="0" baseline="0" smtClean="0">
                          <a:ln>
                            <a:noFill/>
                          </a:ln>
                          <a:solidFill>
                            <a:schemeClr val="tx1"/>
                          </a:solidFill>
                          <a:effectLst/>
                          <a:latin typeface="Verdana" pitchFamily="34" charset="0"/>
                          <a:cs typeface="Arial" charset="0"/>
                        </a:rPr>
                        <a:t>‘a’, ‘A’, ‘6’,’!’</a:t>
                      </a:r>
                      <a:r>
                        <a:rPr kumimoji="0" lang="he-IL" sz="2000" b="0" i="0" u="none" strike="noStrike" cap="none" normalizeH="0" baseline="0" smtClean="0">
                          <a:ln>
                            <a:noFill/>
                          </a:ln>
                          <a:solidFill>
                            <a:schemeClr val="tx1"/>
                          </a:solidFill>
                          <a:effectLst/>
                          <a:latin typeface="Verdana" pitchFamily="34" charset="0"/>
                          <a:cs typeface="Arial" charset="0"/>
                        </a:rPr>
                        <a:t>)</a:t>
                      </a: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1 byte</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-2</a:t>
                      </a:r>
                      <a:r>
                        <a:rPr kumimoji="0" lang="en-US" sz="1800" b="0" i="0" u="none" strike="noStrike" cap="none" normalizeH="0" baseline="30000" smtClean="0">
                          <a:ln>
                            <a:noFill/>
                          </a:ln>
                          <a:solidFill>
                            <a:schemeClr val="tx1"/>
                          </a:solidFill>
                          <a:effectLst/>
                          <a:latin typeface="Verdana" pitchFamily="34" charset="0"/>
                          <a:cs typeface="Arial" charset="0"/>
                        </a:rPr>
                        <a:t>7</a:t>
                      </a:r>
                      <a:r>
                        <a:rPr kumimoji="0" lang="en-US" sz="1800" b="0" i="0" u="none" strike="noStrike" cap="none" normalizeH="0" baseline="0" smtClean="0">
                          <a:ln>
                            <a:noFill/>
                          </a:ln>
                          <a:solidFill>
                            <a:schemeClr val="tx1"/>
                          </a:solidFill>
                          <a:effectLst/>
                          <a:latin typeface="Verdana" pitchFamily="34" charset="0"/>
                          <a:cs typeface="Arial" charset="0"/>
                        </a:rPr>
                        <a:t>…2</a:t>
                      </a:r>
                      <a:r>
                        <a:rPr kumimoji="0" lang="en-US" sz="1800" b="0" i="0" u="none" strike="noStrike" cap="none" normalizeH="0" baseline="30000" smtClean="0">
                          <a:ln>
                            <a:noFill/>
                          </a:ln>
                          <a:solidFill>
                            <a:schemeClr val="tx1"/>
                          </a:solidFill>
                          <a:effectLst/>
                          <a:latin typeface="Verdana" pitchFamily="34" charset="0"/>
                          <a:cs typeface="Arial" charset="0"/>
                        </a:rPr>
                        <a:t>7</a:t>
                      </a:r>
                      <a:r>
                        <a:rPr kumimoji="0" lang="en-US" sz="1800" b="0" i="0" u="none" strike="noStrike" cap="none" normalizeH="0" baseline="0" smtClean="0">
                          <a:ln>
                            <a:noFill/>
                          </a:ln>
                          <a:solidFill>
                            <a:schemeClr val="tx1"/>
                          </a:solidFill>
                          <a:effectLst/>
                          <a:latin typeface="Verdana" pitchFamily="34" charset="0"/>
                          <a:cs typeface="Arial" charset="0"/>
                        </a:rPr>
                        <a:t>-1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cs typeface="Arial" charset="0"/>
                        </a:rPr>
                        <a:t>(-128..127)</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int</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2400" b="0" i="0" u="none" strike="noStrike" cap="none" normalizeH="0" baseline="0" smtClean="0">
                          <a:ln>
                            <a:noFill/>
                          </a:ln>
                          <a:solidFill>
                            <a:schemeClr val="tx1"/>
                          </a:solidFill>
                          <a:effectLst/>
                          <a:latin typeface="Verdana" pitchFamily="34" charset="0"/>
                          <a:cs typeface="Arial" charset="0"/>
                        </a:rPr>
                        <a:t>מספר שלם</a:t>
                      </a:r>
                      <a:r>
                        <a:rPr kumimoji="0" lang="he-IL" sz="2000" b="0" i="0" u="none" strike="noStrike" cap="none" normalizeH="0" baseline="0" smtClean="0">
                          <a:ln>
                            <a:noFill/>
                          </a:ln>
                          <a:solidFill>
                            <a:schemeClr val="tx1"/>
                          </a:solidFill>
                          <a:effectLst/>
                          <a:latin typeface="Verdana" pitchFamily="34" charset="0"/>
                          <a:cs typeface="Arial" charset="0"/>
                        </a:rPr>
                        <a:t> (3,7,8234-)</a:t>
                      </a: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4 bytes</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-2</a:t>
                      </a:r>
                      <a:r>
                        <a:rPr kumimoji="0" lang="en-US" sz="1800" b="0" i="0" u="none" strike="noStrike" cap="none" normalizeH="0" baseline="30000" smtClean="0">
                          <a:ln>
                            <a:noFill/>
                          </a:ln>
                          <a:solidFill>
                            <a:schemeClr val="tx1"/>
                          </a:solidFill>
                          <a:effectLst/>
                          <a:latin typeface="Verdana" pitchFamily="34" charset="0"/>
                          <a:cs typeface="Arial" charset="0"/>
                        </a:rPr>
                        <a:t>31</a:t>
                      </a:r>
                      <a:r>
                        <a:rPr kumimoji="0" lang="en-US" sz="1800" b="0" i="0" u="none" strike="noStrike" cap="none" normalizeH="0" baseline="0" smtClean="0">
                          <a:ln>
                            <a:noFill/>
                          </a:ln>
                          <a:solidFill>
                            <a:schemeClr val="tx1"/>
                          </a:solidFill>
                          <a:effectLst/>
                          <a:latin typeface="Verdana" pitchFamily="34" charset="0"/>
                          <a:cs typeface="Arial" charset="0"/>
                        </a:rPr>
                        <a:t>…2</a:t>
                      </a:r>
                      <a:r>
                        <a:rPr kumimoji="0" lang="en-US" sz="1800" b="0" i="0" u="none" strike="noStrike" cap="none" normalizeH="0" baseline="30000" smtClean="0">
                          <a:ln>
                            <a:noFill/>
                          </a:ln>
                          <a:solidFill>
                            <a:schemeClr val="tx1"/>
                          </a:solidFill>
                          <a:effectLst/>
                          <a:latin typeface="Verdana" pitchFamily="34" charset="0"/>
                          <a:cs typeface="Arial" charset="0"/>
                        </a:rPr>
                        <a:t>31</a:t>
                      </a:r>
                      <a:r>
                        <a:rPr kumimoji="0" lang="en-US" sz="1800" b="0" i="0" u="none" strike="noStrike" cap="none" normalizeH="0" baseline="0" smtClean="0">
                          <a:ln>
                            <a:noFill/>
                          </a:ln>
                          <a:solidFill>
                            <a:schemeClr val="tx1"/>
                          </a:solidFill>
                          <a:effectLst/>
                          <a:latin typeface="Verdana" pitchFamily="34" charset="0"/>
                          <a:cs typeface="Arial" charset="0"/>
                        </a:rPr>
                        <a:t>-1</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float</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2400" b="0" i="0" u="none" strike="noStrike" cap="none" normalizeH="0" baseline="0" smtClean="0">
                          <a:ln>
                            <a:noFill/>
                          </a:ln>
                          <a:solidFill>
                            <a:schemeClr val="tx1"/>
                          </a:solidFill>
                          <a:effectLst/>
                          <a:latin typeface="Verdana" pitchFamily="34" charset="0"/>
                          <a:cs typeface="Arial" charset="0"/>
                        </a:rPr>
                        <a:t>מספר ממשי </a:t>
                      </a:r>
                      <a:r>
                        <a:rPr kumimoji="0" lang="he-IL" sz="2000" b="0" i="0" u="none" strike="noStrike" cap="none" normalizeH="0" baseline="0" smtClean="0">
                          <a:ln>
                            <a:noFill/>
                          </a:ln>
                          <a:solidFill>
                            <a:schemeClr val="tx1"/>
                          </a:solidFill>
                          <a:effectLst/>
                          <a:latin typeface="Verdana" pitchFamily="34" charset="0"/>
                          <a:cs typeface="Arial" charset="0"/>
                        </a:rPr>
                        <a:t>(3.6, 89-, 5.2)</a:t>
                      </a: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4 bytes</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66"/>
                    </a:solid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double</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2400" b="0" i="0" u="none" strike="noStrike" cap="none" normalizeH="0" baseline="0" smtClean="0">
                          <a:ln>
                            <a:noFill/>
                          </a:ln>
                          <a:solidFill>
                            <a:schemeClr val="tx1"/>
                          </a:solidFill>
                          <a:effectLst/>
                          <a:latin typeface="Verdana" pitchFamily="34" charset="0"/>
                          <a:cs typeface="Arial" charset="0"/>
                        </a:rPr>
                        <a:t>מספר ממשי </a:t>
                      </a:r>
                      <a:r>
                        <a:rPr kumimoji="0" lang="he-IL" sz="2000" b="0" i="0" u="none" strike="noStrike" cap="none" normalizeH="0" baseline="0" smtClean="0">
                          <a:ln>
                            <a:noFill/>
                          </a:ln>
                          <a:solidFill>
                            <a:schemeClr val="tx1"/>
                          </a:solidFill>
                          <a:effectLst/>
                          <a:latin typeface="Verdana" pitchFamily="34" charset="0"/>
                          <a:cs typeface="Arial" charset="0"/>
                        </a:rPr>
                        <a:t>(3.6, 89-, 5.2)</a:t>
                      </a: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8 bytes</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700" b="0" i="0" u="none" strike="noStrike" cap="none" normalizeH="0" baseline="0" dirty="0" smtClean="0">
                        <a:ln>
                          <a:noFill/>
                        </a:ln>
                        <a:solidFill>
                          <a:schemeClr val="tx1"/>
                        </a:solidFill>
                        <a:effectLst/>
                        <a:latin typeface="Verdana" pitchFamily="34" charset="0"/>
                        <a:cs typeface="Arial" charset="0"/>
                      </a:endParaRP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r>
            </a:tbl>
          </a:graphicData>
        </a:graphic>
      </p:graphicFrame>
      <p:sp>
        <p:nvSpPr>
          <p:cNvPr id="5" name="Rectangle 4"/>
          <p:cNvSpPr/>
          <p:nvPr/>
        </p:nvSpPr>
        <p:spPr>
          <a:xfrm>
            <a:off x="611560" y="5877272"/>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solidFill>
                  <a:srgbClr val="FFC000"/>
                </a:solidFill>
              </a:rPr>
              <a:t>אין </a:t>
            </a:r>
            <a:r>
              <a:rPr lang="en-US" b="1" dirty="0" smtClean="0">
                <a:solidFill>
                  <a:srgbClr val="FFC000"/>
                </a:solidFill>
              </a:rPr>
              <a:t>boolean</a:t>
            </a:r>
            <a:endParaRPr lang="en-US"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r"/>
            <a:r>
              <a:rPr lang="he-IL" smtClean="0"/>
              <a:t>משתנים גלובליים</a:t>
            </a:r>
            <a:endParaRPr lang="en-US" smtClean="0"/>
          </a:p>
        </p:txBody>
      </p:sp>
      <p:sp>
        <p:nvSpPr>
          <p:cNvPr id="61443" name="Rectangle 3"/>
          <p:cNvSpPr>
            <a:spLocks noGrp="1" noChangeArrowheads="1"/>
          </p:cNvSpPr>
          <p:nvPr>
            <p:ph type="body" idx="1"/>
          </p:nvPr>
        </p:nvSpPr>
        <p:spPr>
          <a:xfrm>
            <a:off x="179512" y="2498675"/>
            <a:ext cx="8686800" cy="4530725"/>
          </a:xfrm>
        </p:spPr>
        <p:txBody>
          <a:bodyPr>
            <a:normAutofit fontScale="92500" lnSpcReduction="20000"/>
          </a:bodyPr>
          <a:lstStyle/>
          <a:p>
            <a:pPr algn="l" rtl="0">
              <a:lnSpc>
                <a:spcPct val="80000"/>
              </a:lnSpc>
              <a:buFont typeface="Wingdings" pitchFamily="2" charset="2"/>
              <a:buNone/>
            </a:pPr>
            <a:r>
              <a:rPr lang="en-US" sz="1800" noProof="1" smtClean="0">
                <a:latin typeface="Verdana" pitchFamily="34" charset="0"/>
              </a:rPr>
              <a:t>int global = 3;</a:t>
            </a: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r>
              <a:rPr lang="en-US" sz="1800" noProof="1" smtClean="0">
                <a:latin typeface="Verdana" pitchFamily="34" charset="0"/>
              </a:rPr>
              <a:t>void incGlobal()</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	global++;</a:t>
            </a:r>
          </a:p>
          <a:p>
            <a:pPr algn="l" rtl="0">
              <a:lnSpc>
                <a:spcPct val="80000"/>
              </a:lnSpc>
              <a:buFont typeface="Wingdings" pitchFamily="2" charset="2"/>
              <a:buNone/>
            </a:pPr>
            <a:r>
              <a:rPr lang="en-US" sz="1800" noProof="1" smtClean="0">
                <a:latin typeface="Verdana" pitchFamily="34" charset="0"/>
              </a:rPr>
              <a:t>	printf("In function: global=%d\n", global);</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r>
              <a:rPr lang="en-US" sz="1800" noProof="1" smtClean="0">
                <a:latin typeface="Verdana" pitchFamily="34" charset="0"/>
              </a:rPr>
              <a:t>void main()</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r>
              <a:rPr lang="en-US" sz="1800" noProof="1" smtClean="0">
                <a:latin typeface="Verdana" pitchFamily="34" charset="0"/>
              </a:rPr>
              <a:t>	printf("At first, global=%d\n", global);</a:t>
            </a:r>
          </a:p>
          <a:p>
            <a:pPr algn="l" rtl="0">
              <a:lnSpc>
                <a:spcPct val="80000"/>
              </a:lnSpc>
              <a:buFont typeface="Wingdings" pitchFamily="2" charset="2"/>
              <a:buNone/>
            </a:pPr>
            <a:r>
              <a:rPr lang="en-US" sz="1800" noProof="1" smtClean="0">
                <a:latin typeface="Verdana" pitchFamily="34" charset="0"/>
              </a:rPr>
              <a:t>	incGlobal();</a:t>
            </a:r>
          </a:p>
          <a:p>
            <a:pPr algn="l" rtl="0">
              <a:lnSpc>
                <a:spcPct val="80000"/>
              </a:lnSpc>
              <a:buFont typeface="Wingdings" pitchFamily="2" charset="2"/>
              <a:buNone/>
            </a:pPr>
            <a:r>
              <a:rPr lang="en-US" sz="1800" noProof="1" smtClean="0">
                <a:latin typeface="Verdana" pitchFamily="34" charset="0"/>
              </a:rPr>
              <a:t>	printf("After function (1), global=%d\n", global);</a:t>
            </a:r>
          </a:p>
          <a:p>
            <a:pPr algn="l" rtl="0">
              <a:lnSpc>
                <a:spcPct val="80000"/>
              </a:lnSpc>
              <a:buFont typeface="Wingdings" pitchFamily="2" charset="2"/>
              <a:buNone/>
            </a:pPr>
            <a:r>
              <a:rPr lang="en-US" sz="1800" noProof="1" smtClean="0">
                <a:latin typeface="Verdana" pitchFamily="34" charset="0"/>
              </a:rPr>
              <a:t>	global = 10;</a:t>
            </a:r>
          </a:p>
          <a:p>
            <a:pPr algn="l" rtl="0">
              <a:lnSpc>
                <a:spcPct val="80000"/>
              </a:lnSpc>
              <a:buFont typeface="Wingdings" pitchFamily="2" charset="2"/>
              <a:buNone/>
            </a:pPr>
            <a:r>
              <a:rPr lang="en-US" sz="1800" noProof="1" smtClean="0">
                <a:latin typeface="Verdana" pitchFamily="34" charset="0"/>
              </a:rPr>
              <a:t>	printf("In main after change global, global=%d\n", global);</a:t>
            </a:r>
          </a:p>
          <a:p>
            <a:pPr algn="l" rtl="0">
              <a:lnSpc>
                <a:spcPct val="80000"/>
              </a:lnSpc>
              <a:buFont typeface="Wingdings" pitchFamily="2" charset="2"/>
              <a:buNone/>
            </a:pPr>
            <a:r>
              <a:rPr lang="en-US" sz="1800" noProof="1" smtClean="0">
                <a:latin typeface="Verdana" pitchFamily="34" charset="0"/>
              </a:rPr>
              <a:t>	incGlobal();</a:t>
            </a:r>
          </a:p>
          <a:p>
            <a:pPr algn="l" rtl="0">
              <a:lnSpc>
                <a:spcPct val="80000"/>
              </a:lnSpc>
              <a:buFont typeface="Wingdings" pitchFamily="2" charset="2"/>
              <a:buNone/>
            </a:pPr>
            <a:r>
              <a:rPr lang="en-US" sz="1800" noProof="1" smtClean="0">
                <a:latin typeface="Verdana" pitchFamily="34" charset="0"/>
              </a:rPr>
              <a:t>	printf("After function (2), global=%d\n", global);</a:t>
            </a:r>
          </a:p>
          <a:p>
            <a:pPr algn="l" rtl="0">
              <a:lnSpc>
                <a:spcPct val="80000"/>
              </a:lnSpc>
              <a:buFont typeface="Wingdings" pitchFamily="2" charset="2"/>
              <a:buNone/>
            </a:pPr>
            <a:r>
              <a:rPr lang="en-US" sz="1800" noProof="1" smtClean="0">
                <a:latin typeface="Verdana" pitchFamily="34" charset="0"/>
              </a:rPr>
              <a:t>}</a:t>
            </a: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endParaRPr lang="en-US" sz="1800" noProof="1" smtClean="0">
              <a:latin typeface="Verdana" pitchFamily="34" charset="0"/>
            </a:endParaRPr>
          </a:p>
          <a:p>
            <a:pPr algn="l" rtl="0">
              <a:lnSpc>
                <a:spcPct val="80000"/>
              </a:lnSpc>
              <a:buFont typeface="Wingdings" pitchFamily="2" charset="2"/>
              <a:buNone/>
            </a:pPr>
            <a:endParaRPr lang="en-US" sz="1800" dirty="0" smtClean="0">
              <a:latin typeface="Verdana" pitchFamily="34" charset="0"/>
            </a:endParaRPr>
          </a:p>
        </p:txBody>
      </p:sp>
      <p:pic>
        <p:nvPicPr>
          <p:cNvPr id="65540" name="Picture 5"/>
          <p:cNvPicPr>
            <a:picLocks noChangeAspect="1" noChangeArrowheads="1"/>
          </p:cNvPicPr>
          <p:nvPr/>
        </p:nvPicPr>
        <p:blipFill>
          <a:blip r:embed="rId3" cstate="print"/>
          <a:srcRect/>
          <a:stretch>
            <a:fillRect/>
          </a:stretch>
        </p:blipFill>
        <p:spPr bwMode="auto">
          <a:xfrm>
            <a:off x="4283968" y="1268760"/>
            <a:ext cx="4648200" cy="1412875"/>
          </a:xfrm>
          <a:prstGeom prst="rect">
            <a:avLst/>
          </a:prstGeom>
          <a:noFill/>
          <a:ln w="9525">
            <a:noFill/>
            <a:miter lim="800000"/>
            <a:headEnd/>
            <a:tailEnd/>
          </a:ln>
        </p:spPr>
      </p:pic>
      <p:sp>
        <p:nvSpPr>
          <p:cNvPr id="83975" name="Text Box 7"/>
          <p:cNvSpPr txBox="1">
            <a:spLocks noChangeArrowheads="1"/>
          </p:cNvSpPr>
          <p:nvPr/>
        </p:nvSpPr>
        <p:spPr bwMode="auto">
          <a:xfrm>
            <a:off x="7315200" y="6186488"/>
            <a:ext cx="1752600" cy="366712"/>
          </a:xfrm>
          <a:prstGeom prst="rect">
            <a:avLst/>
          </a:prstGeom>
          <a:noFill/>
          <a:ln w="9525" algn="ctr">
            <a:noFill/>
            <a:miter lim="800000"/>
            <a:headEnd/>
            <a:tailEnd/>
          </a:ln>
        </p:spPr>
        <p:txBody>
          <a:bodyPr>
            <a:spAutoFit/>
          </a:bodyPr>
          <a:lstStyle/>
          <a:p>
            <a:pPr>
              <a:spcBef>
                <a:spcPct val="50000"/>
              </a:spcBef>
            </a:pPr>
            <a:r>
              <a:rPr lang="he-IL"/>
              <a:t>מחסנית הקריאות</a:t>
            </a:r>
            <a:endParaRPr lang="en-US"/>
          </a:p>
        </p:txBody>
      </p:sp>
      <p:sp>
        <p:nvSpPr>
          <p:cNvPr id="83977" name="Text Box 9"/>
          <p:cNvSpPr txBox="1">
            <a:spLocks noChangeArrowheads="1"/>
          </p:cNvSpPr>
          <p:nvPr/>
        </p:nvSpPr>
        <p:spPr bwMode="auto">
          <a:xfrm>
            <a:off x="6858000" y="4814888"/>
            <a:ext cx="1981200" cy="366712"/>
          </a:xfrm>
          <a:prstGeom prst="rect">
            <a:avLst/>
          </a:prstGeom>
          <a:noFill/>
          <a:ln w="9525" algn="ctr">
            <a:noFill/>
            <a:miter lim="800000"/>
            <a:headEnd/>
            <a:tailEnd/>
          </a:ln>
        </p:spPr>
        <p:txBody>
          <a:bodyPr>
            <a:spAutoFit/>
          </a:bodyPr>
          <a:lstStyle/>
          <a:p>
            <a:pPr rtl="1">
              <a:spcBef>
                <a:spcPct val="50000"/>
              </a:spcBef>
            </a:pPr>
            <a:r>
              <a:rPr lang="he-IL"/>
              <a:t>הזיכרון של ה- </a:t>
            </a:r>
            <a:r>
              <a:rPr lang="en-US"/>
              <a:t>main</a:t>
            </a:r>
          </a:p>
        </p:txBody>
      </p:sp>
      <p:graphicFrame>
        <p:nvGraphicFramePr>
          <p:cNvPr id="61448" name="Group 8"/>
          <p:cNvGraphicFramePr>
            <a:graphicFrameLocks noGrp="1"/>
          </p:cNvGraphicFramePr>
          <p:nvPr/>
        </p:nvGraphicFramePr>
        <p:xfrm>
          <a:off x="6629400" y="4433888"/>
          <a:ext cx="2133600" cy="335280"/>
        </p:xfrm>
        <a:graphic>
          <a:graphicData uri="http://schemas.openxmlformats.org/drawingml/2006/table">
            <a:tbl>
              <a:tblPr/>
              <a:tblGrid>
                <a:gridCol w="981075"/>
                <a:gridCol w="619125"/>
                <a:gridCol w="533400"/>
              </a:tblGrid>
              <a:tr h="334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72" name="Rectangle 104"/>
          <p:cNvSpPr>
            <a:spLocks noChangeArrowheads="1"/>
          </p:cNvSpPr>
          <p:nvPr/>
        </p:nvSpPr>
        <p:spPr bwMode="auto">
          <a:xfrm>
            <a:off x="7696200" y="5181600"/>
            <a:ext cx="1124272" cy="533400"/>
          </a:xfrm>
          <a:prstGeom prst="rect">
            <a:avLst/>
          </a:prstGeom>
          <a:solidFill>
            <a:srgbClr val="FF9900"/>
          </a:solidFill>
          <a:ln w="9525" algn="ctr">
            <a:solidFill>
              <a:schemeClr val="tx1"/>
            </a:solidFill>
            <a:miter lim="800000"/>
            <a:headEnd/>
            <a:tailEnd/>
          </a:ln>
        </p:spPr>
        <p:txBody>
          <a:bodyPr wrap="none" anchor="ctr"/>
          <a:lstStyle/>
          <a:p>
            <a:r>
              <a:rPr lang="en-US" dirty="0" err="1"/>
              <a:t>incGlobal</a:t>
            </a:r>
            <a:endParaRPr lang="en-US" dirty="0"/>
          </a:p>
        </p:txBody>
      </p:sp>
      <p:sp>
        <p:nvSpPr>
          <p:cNvPr id="2" name="Text Box 9"/>
          <p:cNvSpPr txBox="1">
            <a:spLocks noChangeArrowheads="1"/>
          </p:cNvSpPr>
          <p:nvPr/>
        </p:nvSpPr>
        <p:spPr bwMode="auto">
          <a:xfrm>
            <a:off x="6705600" y="3810000"/>
            <a:ext cx="2209800" cy="366713"/>
          </a:xfrm>
          <a:prstGeom prst="rect">
            <a:avLst/>
          </a:prstGeom>
          <a:noFill/>
          <a:ln w="9525" algn="ctr">
            <a:noFill/>
            <a:miter lim="800000"/>
            <a:headEnd/>
            <a:tailEnd/>
          </a:ln>
        </p:spPr>
        <p:txBody>
          <a:bodyPr>
            <a:spAutoFit/>
          </a:bodyPr>
          <a:lstStyle/>
          <a:p>
            <a:pPr rtl="1">
              <a:spcBef>
                <a:spcPct val="50000"/>
              </a:spcBef>
            </a:pPr>
            <a:r>
              <a:rPr lang="he-IL"/>
              <a:t>הזיכרון של </a:t>
            </a:r>
            <a:r>
              <a:rPr lang="en-US"/>
              <a:t>incGlobal</a:t>
            </a:r>
          </a:p>
        </p:txBody>
      </p:sp>
      <p:graphicFrame>
        <p:nvGraphicFramePr>
          <p:cNvPr id="61458" name="Group 18"/>
          <p:cNvGraphicFramePr>
            <a:graphicFrameLocks noGrp="1"/>
          </p:cNvGraphicFramePr>
          <p:nvPr/>
        </p:nvGraphicFramePr>
        <p:xfrm>
          <a:off x="6629400" y="3429000"/>
          <a:ext cx="2133600" cy="335280"/>
        </p:xfrm>
        <a:graphic>
          <a:graphicData uri="http://schemas.openxmlformats.org/drawingml/2006/table">
            <a:tbl>
              <a:tblPr/>
              <a:tblGrid>
                <a:gridCol w="981075"/>
                <a:gridCol w="619125"/>
                <a:gridCol w="533400"/>
              </a:tblGrid>
              <a:tr h="334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66" name="Oval 26"/>
          <p:cNvSpPr>
            <a:spLocks noChangeArrowheads="1"/>
          </p:cNvSpPr>
          <p:nvPr/>
        </p:nvSpPr>
        <p:spPr bwMode="auto">
          <a:xfrm>
            <a:off x="2483768" y="2704728"/>
            <a:ext cx="3505200" cy="685800"/>
          </a:xfrm>
          <a:prstGeom prst="ellipse">
            <a:avLst/>
          </a:prstGeom>
          <a:solidFill>
            <a:srgbClr val="00CCFF"/>
          </a:solidFill>
          <a:ln w="9525" algn="ctr">
            <a:solidFill>
              <a:schemeClr val="tx1"/>
            </a:solidFill>
            <a:round/>
            <a:headEnd/>
            <a:tailEnd/>
          </a:ln>
        </p:spPr>
        <p:txBody>
          <a:bodyPr wrap="none" anchor="ctr"/>
          <a:lstStyle/>
          <a:p>
            <a:endParaRPr lang="he-IL"/>
          </a:p>
        </p:txBody>
      </p:sp>
      <p:sp>
        <p:nvSpPr>
          <p:cNvPr id="61468" name="Rectangle 28"/>
          <p:cNvSpPr>
            <a:spLocks noChangeArrowheads="1"/>
          </p:cNvSpPr>
          <p:nvPr/>
        </p:nvSpPr>
        <p:spPr bwMode="auto">
          <a:xfrm>
            <a:off x="2712368" y="2857128"/>
            <a:ext cx="1524000" cy="381000"/>
          </a:xfrm>
          <a:prstGeom prst="rect">
            <a:avLst/>
          </a:prstGeom>
          <a:solidFill>
            <a:srgbClr val="FFFF99"/>
          </a:solidFill>
          <a:ln w="9525" algn="ctr">
            <a:solidFill>
              <a:schemeClr val="tx1"/>
            </a:solidFill>
            <a:miter lim="800000"/>
            <a:headEnd/>
            <a:tailEnd/>
          </a:ln>
        </p:spPr>
        <p:txBody>
          <a:bodyPr wrap="none" anchor="ctr"/>
          <a:lstStyle/>
          <a:p>
            <a:pPr algn="l"/>
            <a:r>
              <a:rPr lang="en-US"/>
              <a:t>global =</a:t>
            </a:r>
          </a:p>
        </p:txBody>
      </p:sp>
      <p:sp>
        <p:nvSpPr>
          <p:cNvPr id="61469" name="Text Box 29"/>
          <p:cNvSpPr txBox="1">
            <a:spLocks noChangeArrowheads="1"/>
          </p:cNvSpPr>
          <p:nvPr/>
        </p:nvSpPr>
        <p:spPr bwMode="auto">
          <a:xfrm>
            <a:off x="3702968" y="2857128"/>
            <a:ext cx="381000" cy="366713"/>
          </a:xfrm>
          <a:prstGeom prst="rect">
            <a:avLst/>
          </a:prstGeom>
          <a:noFill/>
          <a:ln w="9525" algn="ctr">
            <a:noFill/>
            <a:miter lim="800000"/>
            <a:headEnd/>
            <a:tailEnd/>
          </a:ln>
        </p:spPr>
        <p:txBody>
          <a:bodyPr>
            <a:spAutoFit/>
          </a:bodyPr>
          <a:lstStyle/>
          <a:p>
            <a:pPr>
              <a:spcBef>
                <a:spcPct val="50000"/>
              </a:spcBef>
            </a:pPr>
            <a:r>
              <a:rPr lang="en-US"/>
              <a:t>3</a:t>
            </a:r>
          </a:p>
        </p:txBody>
      </p:sp>
      <p:sp>
        <p:nvSpPr>
          <p:cNvPr id="83974" name="Rectangle 6"/>
          <p:cNvSpPr>
            <a:spLocks noChangeArrowheads="1"/>
          </p:cNvSpPr>
          <p:nvPr/>
        </p:nvSpPr>
        <p:spPr bwMode="auto">
          <a:xfrm>
            <a:off x="7696200" y="5715000"/>
            <a:ext cx="1124272" cy="533400"/>
          </a:xfrm>
          <a:prstGeom prst="rect">
            <a:avLst/>
          </a:prstGeom>
          <a:solidFill>
            <a:srgbClr val="FF9900"/>
          </a:solidFill>
          <a:ln w="9525" algn="ctr">
            <a:solidFill>
              <a:schemeClr val="tx1"/>
            </a:solidFill>
            <a:miter lim="800000"/>
            <a:headEnd/>
            <a:tailEnd/>
          </a:ln>
        </p:spPr>
        <p:txBody>
          <a:bodyPr wrap="none" anchor="ctr"/>
          <a:lstStyle/>
          <a:p>
            <a:r>
              <a:rPr lang="en-US"/>
              <a:t>main</a:t>
            </a:r>
          </a:p>
        </p:txBody>
      </p:sp>
      <p:sp>
        <p:nvSpPr>
          <p:cNvPr id="4" name="Text Box 9"/>
          <p:cNvSpPr txBox="1">
            <a:spLocks noChangeArrowheads="1"/>
          </p:cNvSpPr>
          <p:nvPr/>
        </p:nvSpPr>
        <p:spPr bwMode="auto">
          <a:xfrm>
            <a:off x="2715816" y="3203684"/>
            <a:ext cx="3273152" cy="369332"/>
          </a:xfrm>
          <a:prstGeom prst="rect">
            <a:avLst/>
          </a:prstGeom>
          <a:noFill/>
          <a:ln w="9525" algn="ctr">
            <a:noFill/>
            <a:miter lim="800000"/>
            <a:headEnd/>
            <a:tailEnd/>
          </a:ln>
        </p:spPr>
        <p:txBody>
          <a:bodyPr wrap="square">
            <a:spAutoFit/>
          </a:bodyPr>
          <a:lstStyle/>
          <a:p>
            <a:pPr rtl="1">
              <a:spcBef>
                <a:spcPct val="50000"/>
              </a:spcBef>
            </a:pPr>
            <a:r>
              <a:rPr lang="he-IL" dirty="0"/>
              <a:t>זיכרון ה- </a:t>
            </a:r>
            <a:r>
              <a:rPr lang="en-US" dirty="0"/>
              <a:t>data segment</a:t>
            </a:r>
          </a:p>
        </p:txBody>
      </p:sp>
      <p:sp>
        <p:nvSpPr>
          <p:cNvPr id="61472" name="Text Box 32"/>
          <p:cNvSpPr txBox="1">
            <a:spLocks noChangeArrowheads="1"/>
          </p:cNvSpPr>
          <p:nvPr/>
        </p:nvSpPr>
        <p:spPr bwMode="auto">
          <a:xfrm>
            <a:off x="3702968" y="2857128"/>
            <a:ext cx="381000" cy="366713"/>
          </a:xfrm>
          <a:prstGeom prst="rect">
            <a:avLst/>
          </a:prstGeom>
          <a:noFill/>
          <a:ln w="9525" algn="ctr">
            <a:noFill/>
            <a:miter lim="800000"/>
            <a:headEnd/>
            <a:tailEnd/>
          </a:ln>
        </p:spPr>
        <p:txBody>
          <a:bodyPr>
            <a:spAutoFit/>
          </a:bodyPr>
          <a:lstStyle/>
          <a:p>
            <a:pPr>
              <a:spcBef>
                <a:spcPct val="50000"/>
              </a:spcBef>
            </a:pPr>
            <a:r>
              <a:rPr lang="en-US"/>
              <a:t>4</a:t>
            </a:r>
          </a:p>
        </p:txBody>
      </p:sp>
      <p:sp>
        <p:nvSpPr>
          <p:cNvPr id="61473" name="Text Box 33"/>
          <p:cNvSpPr txBox="1">
            <a:spLocks noChangeArrowheads="1"/>
          </p:cNvSpPr>
          <p:nvPr/>
        </p:nvSpPr>
        <p:spPr bwMode="auto">
          <a:xfrm>
            <a:off x="3626768" y="2857128"/>
            <a:ext cx="533400" cy="366713"/>
          </a:xfrm>
          <a:prstGeom prst="rect">
            <a:avLst/>
          </a:prstGeom>
          <a:noFill/>
          <a:ln w="9525" algn="ctr">
            <a:noFill/>
            <a:miter lim="800000"/>
            <a:headEnd/>
            <a:tailEnd/>
          </a:ln>
        </p:spPr>
        <p:txBody>
          <a:bodyPr>
            <a:spAutoFit/>
          </a:bodyPr>
          <a:lstStyle/>
          <a:p>
            <a:pPr>
              <a:spcBef>
                <a:spcPct val="50000"/>
              </a:spcBef>
            </a:pPr>
            <a:r>
              <a:rPr lang="en-US"/>
              <a:t>10</a:t>
            </a:r>
          </a:p>
        </p:txBody>
      </p:sp>
      <p:sp>
        <p:nvSpPr>
          <p:cNvPr id="61474" name="Text Box 34"/>
          <p:cNvSpPr txBox="1">
            <a:spLocks noChangeArrowheads="1"/>
          </p:cNvSpPr>
          <p:nvPr/>
        </p:nvSpPr>
        <p:spPr bwMode="auto">
          <a:xfrm>
            <a:off x="3626768" y="2857128"/>
            <a:ext cx="533400" cy="366713"/>
          </a:xfrm>
          <a:prstGeom prst="rect">
            <a:avLst/>
          </a:prstGeom>
          <a:noFill/>
          <a:ln w="9525" algn="ctr">
            <a:noFill/>
            <a:miter lim="800000"/>
            <a:headEnd/>
            <a:tailEnd/>
          </a:ln>
        </p:spPr>
        <p:txBody>
          <a:bodyPr>
            <a:spAutoFit/>
          </a:bodyPr>
          <a:lstStyle/>
          <a:p>
            <a:pPr>
              <a:spcBef>
                <a:spcPct val="50000"/>
              </a:spcBef>
            </a:pPr>
            <a:r>
              <a:rPr lang="en-US"/>
              <a:t>11</a:t>
            </a:r>
          </a:p>
        </p:txBody>
      </p:sp>
      <p:sp>
        <p:nvSpPr>
          <p:cNvPr id="21" name="Rectangle 20"/>
          <p:cNvSpPr>
            <a:spLocks noChangeArrowheads="1"/>
          </p:cNvSpPr>
          <p:nvPr/>
        </p:nvSpPr>
        <p:spPr bwMode="auto">
          <a:xfrm>
            <a:off x="381000" y="981472"/>
            <a:ext cx="3657600" cy="533400"/>
          </a:xfrm>
          <a:prstGeom prst="rect">
            <a:avLst/>
          </a:prstGeom>
          <a:solidFill>
            <a:schemeClr val="accent2"/>
          </a:solidFill>
          <a:ln w="9525" algn="ctr">
            <a:solidFill>
              <a:schemeClr val="tx1"/>
            </a:solidFill>
            <a:round/>
            <a:headEnd/>
            <a:tailEnd/>
          </a:ln>
        </p:spPr>
        <p:txBody>
          <a:bodyPr/>
          <a:lstStyle/>
          <a:p>
            <a:pPr algn="ctr" rtl="1">
              <a:lnSpc>
                <a:spcPct val="80000"/>
              </a:lnSpc>
            </a:pPr>
            <a:r>
              <a:rPr lang="he-IL" b="1" dirty="0">
                <a:solidFill>
                  <a:schemeClr val="bg1"/>
                </a:solidFill>
              </a:rPr>
              <a:t>משתנה גלובלי מוגדר בראש התוכנית (אינו משויך לאף פונקציה)</a:t>
            </a:r>
          </a:p>
        </p:txBody>
      </p:sp>
      <p:sp>
        <p:nvSpPr>
          <p:cNvPr id="22" name="Rectangle 21"/>
          <p:cNvSpPr>
            <a:spLocks noChangeArrowheads="1"/>
          </p:cNvSpPr>
          <p:nvPr/>
        </p:nvSpPr>
        <p:spPr bwMode="auto">
          <a:xfrm>
            <a:off x="381000" y="1591072"/>
            <a:ext cx="2743200" cy="685800"/>
          </a:xfrm>
          <a:prstGeom prst="rect">
            <a:avLst/>
          </a:prstGeom>
          <a:solidFill>
            <a:schemeClr val="accent2"/>
          </a:solidFill>
          <a:ln w="9525" algn="ctr">
            <a:solidFill>
              <a:schemeClr val="tx1"/>
            </a:solidFill>
            <a:round/>
            <a:headEnd/>
            <a:tailEnd/>
          </a:ln>
        </p:spPr>
        <p:txBody>
          <a:bodyPr/>
          <a:lstStyle/>
          <a:p>
            <a:pPr algn="ctr" rtl="1">
              <a:lnSpc>
                <a:spcPct val="80000"/>
              </a:lnSpc>
            </a:pPr>
            <a:r>
              <a:rPr lang="he-IL" b="1" dirty="0">
                <a:solidFill>
                  <a:schemeClr val="bg1"/>
                </a:solidFill>
              </a:rPr>
              <a:t>כל הפונקציות שכתובות בקובץ בו הוגדר יכולות לגשת אליו ולשנות את ערכו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ox(in)">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box(in)">
                                      <p:cBhvr>
                                        <p:cTn id="12" dur="500"/>
                                        <p:tgtEl>
                                          <p:spTgt spid="6144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animEffect transition="in" filter="box(in)">
                                      <p:cBhvr>
                                        <p:cTn id="15" dur="500"/>
                                        <p:tgtEl>
                                          <p:spTgt spid="6144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1443">
                                            <p:txEl>
                                              <p:pRg st="4" end="4"/>
                                            </p:txEl>
                                          </p:spTgt>
                                        </p:tgtEl>
                                        <p:attrNameLst>
                                          <p:attrName>style.visibility</p:attrName>
                                        </p:attrNameLst>
                                      </p:cBhvr>
                                      <p:to>
                                        <p:strVal val="visible"/>
                                      </p:to>
                                    </p:set>
                                    <p:animEffect transition="in" filter="box(in)">
                                      <p:cBhvr>
                                        <p:cTn id="18" dur="500"/>
                                        <p:tgtEl>
                                          <p:spTgt spid="6144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1443">
                                            <p:txEl>
                                              <p:pRg st="5" end="5"/>
                                            </p:txEl>
                                          </p:spTgt>
                                        </p:tgtEl>
                                        <p:attrNameLst>
                                          <p:attrName>style.visibility</p:attrName>
                                        </p:attrNameLst>
                                      </p:cBhvr>
                                      <p:to>
                                        <p:strVal val="visible"/>
                                      </p:to>
                                    </p:set>
                                    <p:animEffect transition="in" filter="box(in)">
                                      <p:cBhvr>
                                        <p:cTn id="21" dur="500"/>
                                        <p:tgtEl>
                                          <p:spTgt spid="6144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1443">
                                            <p:txEl>
                                              <p:pRg st="6" end="6"/>
                                            </p:txEl>
                                          </p:spTgt>
                                        </p:tgtEl>
                                        <p:attrNameLst>
                                          <p:attrName>style.visibility</p:attrName>
                                        </p:attrNameLst>
                                      </p:cBhvr>
                                      <p:to>
                                        <p:strVal val="visible"/>
                                      </p:to>
                                    </p:set>
                                    <p:animEffect transition="in" filter="box(in)">
                                      <p:cBhvr>
                                        <p:cTn id="24" dur="500"/>
                                        <p:tgtEl>
                                          <p:spTgt spid="6144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1443">
                                            <p:txEl>
                                              <p:pRg st="8" end="8"/>
                                            </p:txEl>
                                          </p:spTgt>
                                        </p:tgtEl>
                                        <p:attrNameLst>
                                          <p:attrName>style.visibility</p:attrName>
                                        </p:attrNameLst>
                                      </p:cBhvr>
                                      <p:to>
                                        <p:strVal val="visible"/>
                                      </p:to>
                                    </p:set>
                                    <p:animEffect transition="in" filter="box(in)">
                                      <p:cBhvr>
                                        <p:cTn id="29" dur="500"/>
                                        <p:tgtEl>
                                          <p:spTgt spid="61443">
                                            <p:txEl>
                                              <p:pRg st="8" end="8"/>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61443">
                                            <p:txEl>
                                              <p:pRg st="9" end="9"/>
                                            </p:txEl>
                                          </p:spTgt>
                                        </p:tgtEl>
                                        <p:attrNameLst>
                                          <p:attrName>style.visibility</p:attrName>
                                        </p:attrNameLst>
                                      </p:cBhvr>
                                      <p:to>
                                        <p:strVal val="visible"/>
                                      </p:to>
                                    </p:set>
                                    <p:animEffect transition="in" filter="box(in)">
                                      <p:cBhvr>
                                        <p:cTn id="32" dur="500"/>
                                        <p:tgtEl>
                                          <p:spTgt spid="61443">
                                            <p:txEl>
                                              <p:pRg st="9" end="9"/>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61443">
                                            <p:txEl>
                                              <p:pRg st="10" end="10"/>
                                            </p:txEl>
                                          </p:spTgt>
                                        </p:tgtEl>
                                        <p:attrNameLst>
                                          <p:attrName>style.visibility</p:attrName>
                                        </p:attrNameLst>
                                      </p:cBhvr>
                                      <p:to>
                                        <p:strVal val="visible"/>
                                      </p:to>
                                    </p:set>
                                    <p:animEffect transition="in" filter="box(in)">
                                      <p:cBhvr>
                                        <p:cTn id="35" dur="500"/>
                                        <p:tgtEl>
                                          <p:spTgt spid="61443">
                                            <p:txEl>
                                              <p:pRg st="10" end="10"/>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61443">
                                            <p:txEl>
                                              <p:pRg st="11" end="11"/>
                                            </p:txEl>
                                          </p:spTgt>
                                        </p:tgtEl>
                                        <p:attrNameLst>
                                          <p:attrName>style.visibility</p:attrName>
                                        </p:attrNameLst>
                                      </p:cBhvr>
                                      <p:to>
                                        <p:strVal val="visible"/>
                                      </p:to>
                                    </p:set>
                                    <p:animEffect transition="in" filter="box(in)">
                                      <p:cBhvr>
                                        <p:cTn id="38" dur="500"/>
                                        <p:tgtEl>
                                          <p:spTgt spid="61443">
                                            <p:txEl>
                                              <p:pRg st="11" end="11"/>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61443">
                                            <p:txEl>
                                              <p:pRg st="12" end="12"/>
                                            </p:txEl>
                                          </p:spTgt>
                                        </p:tgtEl>
                                        <p:attrNameLst>
                                          <p:attrName>style.visibility</p:attrName>
                                        </p:attrNameLst>
                                      </p:cBhvr>
                                      <p:to>
                                        <p:strVal val="visible"/>
                                      </p:to>
                                    </p:set>
                                    <p:animEffect transition="in" filter="box(in)">
                                      <p:cBhvr>
                                        <p:cTn id="41" dur="500"/>
                                        <p:tgtEl>
                                          <p:spTgt spid="61443">
                                            <p:txEl>
                                              <p:pRg st="12" end="12"/>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61443">
                                            <p:txEl>
                                              <p:pRg st="13" end="13"/>
                                            </p:txEl>
                                          </p:spTgt>
                                        </p:tgtEl>
                                        <p:attrNameLst>
                                          <p:attrName>style.visibility</p:attrName>
                                        </p:attrNameLst>
                                      </p:cBhvr>
                                      <p:to>
                                        <p:strVal val="visible"/>
                                      </p:to>
                                    </p:set>
                                    <p:animEffect transition="in" filter="box(in)">
                                      <p:cBhvr>
                                        <p:cTn id="44" dur="500"/>
                                        <p:tgtEl>
                                          <p:spTgt spid="61443">
                                            <p:txEl>
                                              <p:pRg st="13" end="13"/>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61443">
                                            <p:txEl>
                                              <p:pRg st="14" end="14"/>
                                            </p:txEl>
                                          </p:spTgt>
                                        </p:tgtEl>
                                        <p:attrNameLst>
                                          <p:attrName>style.visibility</p:attrName>
                                        </p:attrNameLst>
                                      </p:cBhvr>
                                      <p:to>
                                        <p:strVal val="visible"/>
                                      </p:to>
                                    </p:set>
                                    <p:animEffect transition="in" filter="box(in)">
                                      <p:cBhvr>
                                        <p:cTn id="47" dur="500"/>
                                        <p:tgtEl>
                                          <p:spTgt spid="61443">
                                            <p:txEl>
                                              <p:pRg st="14" end="14"/>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61443">
                                            <p:txEl>
                                              <p:pRg st="15" end="15"/>
                                            </p:txEl>
                                          </p:spTgt>
                                        </p:tgtEl>
                                        <p:attrNameLst>
                                          <p:attrName>style.visibility</p:attrName>
                                        </p:attrNameLst>
                                      </p:cBhvr>
                                      <p:to>
                                        <p:strVal val="visible"/>
                                      </p:to>
                                    </p:set>
                                    <p:animEffect transition="in" filter="box(in)">
                                      <p:cBhvr>
                                        <p:cTn id="50" dur="500"/>
                                        <p:tgtEl>
                                          <p:spTgt spid="61443">
                                            <p:txEl>
                                              <p:pRg st="15" end="15"/>
                                            </p:txEl>
                                          </p:spTgt>
                                        </p:tgtEl>
                                      </p:cBhvr>
                                    </p:animEffect>
                                  </p:childTnLst>
                                </p:cTn>
                              </p:par>
                              <p:par>
                                <p:cTn id="51" presetID="4" presetClass="entr" presetSubtype="16" fill="hold" nodeType="withEffect">
                                  <p:stCondLst>
                                    <p:cond delay="0"/>
                                  </p:stCondLst>
                                  <p:childTnLst>
                                    <p:set>
                                      <p:cBhvr>
                                        <p:cTn id="52" dur="1" fill="hold">
                                          <p:stCondLst>
                                            <p:cond delay="0"/>
                                          </p:stCondLst>
                                        </p:cTn>
                                        <p:tgtEl>
                                          <p:spTgt spid="61443">
                                            <p:txEl>
                                              <p:pRg st="16" end="16"/>
                                            </p:txEl>
                                          </p:spTgt>
                                        </p:tgtEl>
                                        <p:attrNameLst>
                                          <p:attrName>style.visibility</p:attrName>
                                        </p:attrNameLst>
                                      </p:cBhvr>
                                      <p:to>
                                        <p:strVal val="visible"/>
                                      </p:to>
                                    </p:set>
                                    <p:animEffect transition="in" filter="box(in)">
                                      <p:cBhvr>
                                        <p:cTn id="53" dur="500"/>
                                        <p:tgtEl>
                                          <p:spTgt spid="61443">
                                            <p:txEl>
                                              <p:pRg st="16" end="16"/>
                                            </p:txEl>
                                          </p:spTgt>
                                        </p:tgtEl>
                                      </p:cBhvr>
                                    </p:animEffect>
                                  </p:childTnLst>
                                </p:cTn>
                              </p:par>
                              <p:par>
                                <p:cTn id="54" presetID="4" presetClass="entr" presetSubtype="16" fill="hold" nodeType="withEffect">
                                  <p:stCondLst>
                                    <p:cond delay="0"/>
                                  </p:stCondLst>
                                  <p:childTnLst>
                                    <p:set>
                                      <p:cBhvr>
                                        <p:cTn id="55" dur="1" fill="hold">
                                          <p:stCondLst>
                                            <p:cond delay="0"/>
                                          </p:stCondLst>
                                        </p:cTn>
                                        <p:tgtEl>
                                          <p:spTgt spid="61443">
                                            <p:txEl>
                                              <p:pRg st="17" end="17"/>
                                            </p:txEl>
                                          </p:spTgt>
                                        </p:tgtEl>
                                        <p:attrNameLst>
                                          <p:attrName>style.visibility</p:attrName>
                                        </p:attrNameLst>
                                      </p:cBhvr>
                                      <p:to>
                                        <p:strVal val="visible"/>
                                      </p:to>
                                    </p:set>
                                    <p:animEffect transition="in" filter="box(in)">
                                      <p:cBhvr>
                                        <p:cTn id="56" dur="500"/>
                                        <p:tgtEl>
                                          <p:spTgt spid="61443">
                                            <p:txEl>
                                              <p:pRg st="17" end="1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ox(i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ox(in)">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65540"/>
                                        </p:tgtEl>
                                        <p:attrNameLst>
                                          <p:attrName>style.visibility</p:attrName>
                                        </p:attrNameLst>
                                      </p:cBhvr>
                                      <p:to>
                                        <p:strVal val="visible"/>
                                      </p:to>
                                    </p:set>
                                    <p:animEffect transition="in" filter="box(in)">
                                      <p:cBhvr>
                                        <p:cTn id="71" dur="500"/>
                                        <p:tgtEl>
                                          <p:spTgt spid="65540"/>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mph" presetSubtype="1" nodeType="clickEffect">
                                  <p:stCondLst>
                                    <p:cond delay="0"/>
                                  </p:stCondLst>
                                  <p:endCondLst>
                                    <p:cond evt="onNext" delay="0">
                                      <p:tgtEl>
                                        <p:sldTgt/>
                                      </p:tgtEl>
                                    </p:cond>
                                  </p:endCondLst>
                                  <p:childTnLst>
                                    <p:set>
                                      <p:cBhvr override="childStyle">
                                        <p:cTn id="75" dur="indefinite"/>
                                        <p:tgtEl>
                                          <p:spTgt spid="61443">
                                            <p:txEl>
                                              <p:pRg st="8" end="8"/>
                                            </p:txEl>
                                          </p:spTgt>
                                        </p:tgtEl>
                                        <p:attrNameLst>
                                          <p:attrName>style.fontStyle</p:attrName>
                                        </p:attrNameLst>
                                      </p:cBhvr>
                                      <p:to>
                                        <p:strVal val="normal"/>
                                      </p:to>
                                    </p:set>
                                    <p:set>
                                      <p:cBhvr override="childStyle">
                                        <p:cTn id="76" dur="indefinite"/>
                                        <p:tgtEl>
                                          <p:spTgt spid="61443">
                                            <p:txEl>
                                              <p:pRg st="8" end="8"/>
                                            </p:txEl>
                                          </p:spTgt>
                                        </p:tgtEl>
                                        <p:attrNameLst>
                                          <p:attrName>style.fontWeight</p:attrName>
                                        </p:attrNameLst>
                                      </p:cBhvr>
                                      <p:to>
                                        <p:strVal val="bold"/>
                                      </p:to>
                                    </p:set>
                                    <p:set>
                                      <p:cBhvr override="childStyle">
                                        <p:cTn id="77" dur="indefinite"/>
                                        <p:tgtEl>
                                          <p:spTgt spid="61443">
                                            <p:txEl>
                                              <p:pRg st="8" end="8"/>
                                            </p:txEl>
                                          </p:spTgt>
                                        </p:tgtEl>
                                        <p:attrNameLst>
                                          <p:attrName>style.textDecorationUnderline</p:attrName>
                                        </p:attrNameLst>
                                      </p:cBhvr>
                                      <p:to>
                                        <p:strVal val="false"/>
                                      </p:to>
                                    </p:set>
                                  </p:childTnLst>
                                </p:cTn>
                              </p:par>
                              <p:par>
                                <p:cTn id="78" presetID="4" presetClass="entr" presetSubtype="16" fill="hold" grpId="0" nodeType="withEffect">
                                  <p:stCondLst>
                                    <p:cond delay="0"/>
                                  </p:stCondLst>
                                  <p:childTnLst>
                                    <p:set>
                                      <p:cBhvr>
                                        <p:cTn id="79" dur="1" fill="hold">
                                          <p:stCondLst>
                                            <p:cond delay="0"/>
                                          </p:stCondLst>
                                        </p:cTn>
                                        <p:tgtEl>
                                          <p:spTgt spid="83975"/>
                                        </p:tgtEl>
                                        <p:attrNameLst>
                                          <p:attrName>style.visibility</p:attrName>
                                        </p:attrNameLst>
                                      </p:cBhvr>
                                      <p:to>
                                        <p:strVal val="visible"/>
                                      </p:to>
                                    </p:set>
                                    <p:animEffect transition="in" filter="box(in)">
                                      <p:cBhvr>
                                        <p:cTn id="80" dur="500"/>
                                        <p:tgtEl>
                                          <p:spTgt spid="83975"/>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83974"/>
                                        </p:tgtEl>
                                        <p:attrNameLst>
                                          <p:attrName>style.visibility</p:attrName>
                                        </p:attrNameLst>
                                      </p:cBhvr>
                                      <p:to>
                                        <p:strVal val="visible"/>
                                      </p:to>
                                    </p:set>
                                    <p:animEffect transition="in" filter="box(in)">
                                      <p:cBhvr>
                                        <p:cTn id="83" dur="500"/>
                                        <p:tgtEl>
                                          <p:spTgt spid="83974"/>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83977"/>
                                        </p:tgtEl>
                                        <p:attrNameLst>
                                          <p:attrName>style.visibility</p:attrName>
                                        </p:attrNameLst>
                                      </p:cBhvr>
                                      <p:to>
                                        <p:strVal val="visible"/>
                                      </p:to>
                                    </p:set>
                                    <p:animEffect transition="in" filter="box(in)">
                                      <p:cBhvr>
                                        <p:cTn id="86" dur="500"/>
                                        <p:tgtEl>
                                          <p:spTgt spid="83977"/>
                                        </p:tgtEl>
                                      </p:cBhvr>
                                    </p:animEffect>
                                  </p:childTnLst>
                                </p:cTn>
                              </p:par>
                              <p:par>
                                <p:cTn id="87" presetID="4" presetClass="entr" presetSubtype="16" fill="hold" nodeType="withEffect">
                                  <p:stCondLst>
                                    <p:cond delay="0"/>
                                  </p:stCondLst>
                                  <p:childTnLst>
                                    <p:set>
                                      <p:cBhvr>
                                        <p:cTn id="88" dur="1" fill="hold">
                                          <p:stCondLst>
                                            <p:cond delay="0"/>
                                          </p:stCondLst>
                                        </p:cTn>
                                        <p:tgtEl>
                                          <p:spTgt spid="61448"/>
                                        </p:tgtEl>
                                        <p:attrNameLst>
                                          <p:attrName>style.visibility</p:attrName>
                                        </p:attrNameLst>
                                      </p:cBhvr>
                                      <p:to>
                                        <p:strVal val="visible"/>
                                      </p:to>
                                    </p:set>
                                    <p:animEffect transition="in" filter="box(in)">
                                      <p:cBhvr>
                                        <p:cTn id="89" dur="500"/>
                                        <p:tgtEl>
                                          <p:spTgt spid="61448"/>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61466"/>
                                        </p:tgtEl>
                                        <p:attrNameLst>
                                          <p:attrName>style.visibility</p:attrName>
                                        </p:attrNameLst>
                                      </p:cBhvr>
                                      <p:to>
                                        <p:strVal val="visible"/>
                                      </p:to>
                                    </p:set>
                                    <p:animEffect transition="in" filter="box(in)">
                                      <p:cBhvr>
                                        <p:cTn id="92" dur="500"/>
                                        <p:tgtEl>
                                          <p:spTgt spid="61466"/>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61468"/>
                                        </p:tgtEl>
                                        <p:attrNameLst>
                                          <p:attrName>style.visibility</p:attrName>
                                        </p:attrNameLst>
                                      </p:cBhvr>
                                      <p:to>
                                        <p:strVal val="visible"/>
                                      </p:to>
                                    </p:set>
                                    <p:animEffect transition="in" filter="box(in)">
                                      <p:cBhvr>
                                        <p:cTn id="95" dur="500"/>
                                        <p:tgtEl>
                                          <p:spTgt spid="61468"/>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box(in)">
                                      <p:cBhvr>
                                        <p:cTn id="98" dur="500"/>
                                        <p:tgtEl>
                                          <p:spTgt spid="4"/>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61469"/>
                                        </p:tgtEl>
                                        <p:attrNameLst>
                                          <p:attrName>style.visibility</p:attrName>
                                        </p:attrNameLst>
                                      </p:cBhvr>
                                      <p:to>
                                        <p:strVal val="visible"/>
                                      </p:to>
                                    </p:set>
                                    <p:animEffect transition="in" filter="box(in)">
                                      <p:cBhvr>
                                        <p:cTn id="101" dur="500"/>
                                        <p:tgtEl>
                                          <p:spTgt spid="61469"/>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mph" presetSubtype="1" nodeType="clickEffect">
                                  <p:stCondLst>
                                    <p:cond delay="0"/>
                                  </p:stCondLst>
                                  <p:endCondLst>
                                    <p:cond evt="onNext" delay="0">
                                      <p:tgtEl>
                                        <p:sldTgt/>
                                      </p:tgtEl>
                                    </p:cond>
                                  </p:endCondLst>
                                  <p:childTnLst>
                                    <p:set>
                                      <p:cBhvr override="childStyle">
                                        <p:cTn id="105" dur="indefinite"/>
                                        <p:tgtEl>
                                          <p:spTgt spid="61443">
                                            <p:txEl>
                                              <p:pRg st="10" end="10"/>
                                            </p:txEl>
                                          </p:spTgt>
                                        </p:tgtEl>
                                        <p:attrNameLst>
                                          <p:attrName>style.fontStyle</p:attrName>
                                        </p:attrNameLst>
                                      </p:cBhvr>
                                      <p:to>
                                        <p:strVal val="normal"/>
                                      </p:to>
                                    </p:set>
                                    <p:set>
                                      <p:cBhvr override="childStyle">
                                        <p:cTn id="106" dur="indefinite"/>
                                        <p:tgtEl>
                                          <p:spTgt spid="61443">
                                            <p:txEl>
                                              <p:pRg st="10" end="10"/>
                                            </p:txEl>
                                          </p:spTgt>
                                        </p:tgtEl>
                                        <p:attrNameLst>
                                          <p:attrName>style.fontWeight</p:attrName>
                                        </p:attrNameLst>
                                      </p:cBhvr>
                                      <p:to>
                                        <p:strVal val="bold"/>
                                      </p:to>
                                    </p:set>
                                    <p:set>
                                      <p:cBhvr override="childStyle">
                                        <p:cTn id="107" dur="indefinite"/>
                                        <p:tgtEl>
                                          <p:spTgt spid="61443">
                                            <p:txEl>
                                              <p:pRg st="10" end="10"/>
                                            </p:txEl>
                                          </p:spTgt>
                                        </p:tgtEl>
                                        <p:attrNameLst>
                                          <p:attrName>style.textDecorationUnderline</p:attrName>
                                        </p:attrNameLst>
                                      </p:cBhvr>
                                      <p:to>
                                        <p:strVal val="false"/>
                                      </p:to>
                                    </p:set>
                                  </p:childTnLst>
                                </p:cTn>
                              </p:par>
                            </p:childTnLst>
                          </p:cTn>
                        </p:par>
                      </p:childTnLst>
                    </p:cTn>
                  </p:par>
                  <p:par>
                    <p:cTn id="108" fill="hold">
                      <p:stCondLst>
                        <p:cond delay="indefinite"/>
                      </p:stCondLst>
                      <p:childTnLst>
                        <p:par>
                          <p:cTn id="109" fill="hold">
                            <p:stCondLst>
                              <p:cond delay="0"/>
                            </p:stCondLst>
                            <p:childTnLst>
                              <p:par>
                                <p:cTn id="110" presetID="5" presetClass="emph" presetSubtype="1" nodeType="clickEffect">
                                  <p:stCondLst>
                                    <p:cond delay="0"/>
                                  </p:stCondLst>
                                  <p:endCondLst>
                                    <p:cond evt="onNext" delay="0">
                                      <p:tgtEl>
                                        <p:sldTgt/>
                                      </p:tgtEl>
                                    </p:cond>
                                  </p:endCondLst>
                                  <p:childTnLst>
                                    <p:set>
                                      <p:cBhvr override="childStyle">
                                        <p:cTn id="111" dur="indefinite"/>
                                        <p:tgtEl>
                                          <p:spTgt spid="61443">
                                            <p:txEl>
                                              <p:pRg st="11" end="11"/>
                                            </p:txEl>
                                          </p:spTgt>
                                        </p:tgtEl>
                                        <p:attrNameLst>
                                          <p:attrName>style.fontStyle</p:attrName>
                                        </p:attrNameLst>
                                      </p:cBhvr>
                                      <p:to>
                                        <p:strVal val="normal"/>
                                      </p:to>
                                    </p:set>
                                    <p:set>
                                      <p:cBhvr override="childStyle">
                                        <p:cTn id="112" dur="indefinite"/>
                                        <p:tgtEl>
                                          <p:spTgt spid="61443">
                                            <p:txEl>
                                              <p:pRg st="11" end="11"/>
                                            </p:txEl>
                                          </p:spTgt>
                                        </p:tgtEl>
                                        <p:attrNameLst>
                                          <p:attrName>style.fontWeight</p:attrName>
                                        </p:attrNameLst>
                                      </p:cBhvr>
                                      <p:to>
                                        <p:strVal val="bold"/>
                                      </p:to>
                                    </p:set>
                                    <p:set>
                                      <p:cBhvr override="childStyle">
                                        <p:cTn id="113" dur="indefinite"/>
                                        <p:tgtEl>
                                          <p:spTgt spid="61443">
                                            <p:txEl>
                                              <p:pRg st="11" end="11"/>
                                            </p:txEl>
                                          </p:spTgt>
                                        </p:tgtEl>
                                        <p:attrNameLst>
                                          <p:attrName>style.textDecorationUnderline</p:attrName>
                                        </p:attrNameLst>
                                      </p:cBhvr>
                                      <p:to>
                                        <p:strVal val="false"/>
                                      </p:to>
                                    </p:set>
                                  </p:childTnLst>
                                </p:cTn>
                              </p:par>
                            </p:childTnLst>
                          </p:cTn>
                        </p:par>
                      </p:childTnLst>
                    </p:cTn>
                  </p:par>
                  <p:par>
                    <p:cTn id="114" fill="hold">
                      <p:stCondLst>
                        <p:cond delay="indefinite"/>
                      </p:stCondLst>
                      <p:childTnLst>
                        <p:par>
                          <p:cTn id="115" fill="hold">
                            <p:stCondLst>
                              <p:cond delay="0"/>
                            </p:stCondLst>
                            <p:childTnLst>
                              <p:par>
                                <p:cTn id="116" presetID="5" presetClass="emph" presetSubtype="1" nodeType="clickEffect">
                                  <p:stCondLst>
                                    <p:cond delay="0"/>
                                  </p:stCondLst>
                                  <p:endCondLst>
                                    <p:cond evt="onNext" delay="0">
                                      <p:tgtEl>
                                        <p:sldTgt/>
                                      </p:tgtEl>
                                    </p:cond>
                                  </p:endCondLst>
                                  <p:childTnLst>
                                    <p:set>
                                      <p:cBhvr override="childStyle">
                                        <p:cTn id="117" dur="indefinite"/>
                                        <p:tgtEl>
                                          <p:spTgt spid="61443">
                                            <p:txEl>
                                              <p:pRg st="2" end="2"/>
                                            </p:txEl>
                                          </p:spTgt>
                                        </p:tgtEl>
                                        <p:attrNameLst>
                                          <p:attrName>style.fontStyle</p:attrName>
                                        </p:attrNameLst>
                                      </p:cBhvr>
                                      <p:to>
                                        <p:strVal val="normal"/>
                                      </p:to>
                                    </p:set>
                                    <p:set>
                                      <p:cBhvr override="childStyle">
                                        <p:cTn id="118" dur="indefinite"/>
                                        <p:tgtEl>
                                          <p:spTgt spid="61443">
                                            <p:txEl>
                                              <p:pRg st="2" end="2"/>
                                            </p:txEl>
                                          </p:spTgt>
                                        </p:tgtEl>
                                        <p:attrNameLst>
                                          <p:attrName>style.fontWeight</p:attrName>
                                        </p:attrNameLst>
                                      </p:cBhvr>
                                      <p:to>
                                        <p:strVal val="bold"/>
                                      </p:to>
                                    </p:set>
                                    <p:set>
                                      <p:cBhvr override="childStyle">
                                        <p:cTn id="119" dur="indefinite"/>
                                        <p:tgtEl>
                                          <p:spTgt spid="61443">
                                            <p:txEl>
                                              <p:pRg st="2" end="2"/>
                                            </p:txEl>
                                          </p:spTgt>
                                        </p:tgtEl>
                                        <p:attrNameLst>
                                          <p:attrName>style.textDecorationUnderline</p:attrName>
                                        </p:attrNameLst>
                                      </p:cBhvr>
                                      <p:to>
                                        <p:strVal val="false"/>
                                      </p:to>
                                    </p:set>
                                  </p:childTnLst>
                                </p:cTn>
                              </p:par>
                              <p:par>
                                <p:cTn id="120" presetID="4" presetClass="entr" presetSubtype="16" fill="hold" nodeType="withEffect">
                                  <p:stCondLst>
                                    <p:cond delay="0"/>
                                  </p:stCondLst>
                                  <p:childTnLst>
                                    <p:set>
                                      <p:cBhvr>
                                        <p:cTn id="121" dur="1" fill="hold">
                                          <p:stCondLst>
                                            <p:cond delay="0"/>
                                          </p:stCondLst>
                                        </p:cTn>
                                        <p:tgtEl>
                                          <p:spTgt spid="61458"/>
                                        </p:tgtEl>
                                        <p:attrNameLst>
                                          <p:attrName>style.visibility</p:attrName>
                                        </p:attrNameLst>
                                      </p:cBhvr>
                                      <p:to>
                                        <p:strVal val="visible"/>
                                      </p:to>
                                    </p:set>
                                    <p:animEffect transition="in" filter="box(in)">
                                      <p:cBhvr>
                                        <p:cTn id="122" dur="500"/>
                                        <p:tgtEl>
                                          <p:spTgt spid="61458"/>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box(in)">
                                      <p:cBhvr>
                                        <p:cTn id="125" dur="500"/>
                                        <p:tgtEl>
                                          <p:spTgt spid="2"/>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84072"/>
                                        </p:tgtEl>
                                        <p:attrNameLst>
                                          <p:attrName>style.visibility</p:attrName>
                                        </p:attrNameLst>
                                      </p:cBhvr>
                                      <p:to>
                                        <p:strVal val="visible"/>
                                      </p:to>
                                    </p:set>
                                    <p:animEffect transition="in" filter="box(in)">
                                      <p:cBhvr>
                                        <p:cTn id="128" dur="500"/>
                                        <p:tgtEl>
                                          <p:spTgt spid="84072"/>
                                        </p:tgtEl>
                                      </p:cBhvr>
                                    </p:animEffect>
                                  </p:childTnLst>
                                </p:cTn>
                              </p:par>
                            </p:childTnLst>
                          </p:cTn>
                        </p:par>
                      </p:childTnLst>
                    </p:cTn>
                  </p:par>
                  <p:par>
                    <p:cTn id="129" fill="hold">
                      <p:stCondLst>
                        <p:cond delay="indefinite"/>
                      </p:stCondLst>
                      <p:childTnLst>
                        <p:par>
                          <p:cTn id="130" fill="hold">
                            <p:stCondLst>
                              <p:cond delay="0"/>
                            </p:stCondLst>
                            <p:childTnLst>
                              <p:par>
                                <p:cTn id="131" presetID="5" presetClass="emph" presetSubtype="1" nodeType="clickEffect">
                                  <p:stCondLst>
                                    <p:cond delay="0"/>
                                  </p:stCondLst>
                                  <p:endCondLst>
                                    <p:cond evt="onNext" delay="0">
                                      <p:tgtEl>
                                        <p:sldTgt/>
                                      </p:tgtEl>
                                    </p:cond>
                                  </p:endCondLst>
                                  <p:childTnLst>
                                    <p:set>
                                      <p:cBhvr override="childStyle">
                                        <p:cTn id="132" dur="indefinite"/>
                                        <p:tgtEl>
                                          <p:spTgt spid="61443">
                                            <p:txEl>
                                              <p:pRg st="4" end="4"/>
                                            </p:txEl>
                                          </p:spTgt>
                                        </p:tgtEl>
                                        <p:attrNameLst>
                                          <p:attrName>style.fontStyle</p:attrName>
                                        </p:attrNameLst>
                                      </p:cBhvr>
                                      <p:to>
                                        <p:strVal val="normal"/>
                                      </p:to>
                                    </p:set>
                                    <p:set>
                                      <p:cBhvr override="childStyle">
                                        <p:cTn id="133" dur="indefinite"/>
                                        <p:tgtEl>
                                          <p:spTgt spid="61443">
                                            <p:txEl>
                                              <p:pRg st="4" end="4"/>
                                            </p:txEl>
                                          </p:spTgt>
                                        </p:tgtEl>
                                        <p:attrNameLst>
                                          <p:attrName>style.fontWeight</p:attrName>
                                        </p:attrNameLst>
                                      </p:cBhvr>
                                      <p:to>
                                        <p:strVal val="bold"/>
                                      </p:to>
                                    </p:set>
                                    <p:set>
                                      <p:cBhvr override="childStyle">
                                        <p:cTn id="134" dur="indefinite"/>
                                        <p:tgtEl>
                                          <p:spTgt spid="61443">
                                            <p:txEl>
                                              <p:pRg st="4" end="4"/>
                                            </p:txEl>
                                          </p:spTgt>
                                        </p:tgtEl>
                                        <p:attrNameLst>
                                          <p:attrName>style.textDecorationUnderline</p:attrName>
                                        </p:attrNameLst>
                                      </p:cBhvr>
                                      <p:to>
                                        <p:strVal val="false"/>
                                      </p:to>
                                    </p:set>
                                  </p:childTnLst>
                                </p:cTn>
                              </p:par>
                              <p:par>
                                <p:cTn id="135" presetID="4" presetClass="exit" presetSubtype="16" fill="hold" grpId="1" nodeType="withEffect">
                                  <p:stCondLst>
                                    <p:cond delay="0"/>
                                  </p:stCondLst>
                                  <p:childTnLst>
                                    <p:animEffect transition="out" filter="box(in)">
                                      <p:cBhvr>
                                        <p:cTn id="136" dur="500"/>
                                        <p:tgtEl>
                                          <p:spTgt spid="61469"/>
                                        </p:tgtEl>
                                      </p:cBhvr>
                                    </p:animEffect>
                                    <p:set>
                                      <p:cBhvr>
                                        <p:cTn id="137" dur="1" fill="hold">
                                          <p:stCondLst>
                                            <p:cond delay="499"/>
                                          </p:stCondLst>
                                        </p:cTn>
                                        <p:tgtEl>
                                          <p:spTgt spid="61469"/>
                                        </p:tgtEl>
                                        <p:attrNameLst>
                                          <p:attrName>style.visibility</p:attrName>
                                        </p:attrNameLst>
                                      </p:cBhvr>
                                      <p:to>
                                        <p:strVal val="hidden"/>
                                      </p:to>
                                    </p:set>
                                  </p:childTnLst>
                                </p:cTn>
                              </p:par>
                              <p:par>
                                <p:cTn id="138" presetID="4" presetClass="entr" presetSubtype="16" fill="hold" grpId="0" nodeType="withEffect">
                                  <p:stCondLst>
                                    <p:cond delay="0"/>
                                  </p:stCondLst>
                                  <p:childTnLst>
                                    <p:set>
                                      <p:cBhvr>
                                        <p:cTn id="139" dur="1" fill="hold">
                                          <p:stCondLst>
                                            <p:cond delay="0"/>
                                          </p:stCondLst>
                                        </p:cTn>
                                        <p:tgtEl>
                                          <p:spTgt spid="61472"/>
                                        </p:tgtEl>
                                        <p:attrNameLst>
                                          <p:attrName>style.visibility</p:attrName>
                                        </p:attrNameLst>
                                      </p:cBhvr>
                                      <p:to>
                                        <p:strVal val="visible"/>
                                      </p:to>
                                    </p:set>
                                    <p:animEffect transition="in" filter="box(in)">
                                      <p:cBhvr>
                                        <p:cTn id="140" dur="500"/>
                                        <p:tgtEl>
                                          <p:spTgt spid="61472"/>
                                        </p:tgtEl>
                                      </p:cBhvr>
                                    </p:animEffect>
                                  </p:childTnLst>
                                </p:cTn>
                              </p:par>
                            </p:childTnLst>
                          </p:cTn>
                        </p:par>
                      </p:childTnLst>
                    </p:cTn>
                  </p:par>
                  <p:par>
                    <p:cTn id="141" fill="hold">
                      <p:stCondLst>
                        <p:cond delay="indefinite"/>
                      </p:stCondLst>
                      <p:childTnLst>
                        <p:par>
                          <p:cTn id="142" fill="hold">
                            <p:stCondLst>
                              <p:cond delay="0"/>
                            </p:stCondLst>
                            <p:childTnLst>
                              <p:par>
                                <p:cTn id="143" presetID="5" presetClass="emph" presetSubtype="1" nodeType="clickEffect">
                                  <p:stCondLst>
                                    <p:cond delay="0"/>
                                  </p:stCondLst>
                                  <p:endCondLst>
                                    <p:cond evt="onNext" delay="0">
                                      <p:tgtEl>
                                        <p:sldTgt/>
                                      </p:tgtEl>
                                    </p:cond>
                                  </p:endCondLst>
                                  <p:childTnLst>
                                    <p:set>
                                      <p:cBhvr override="childStyle">
                                        <p:cTn id="144" dur="indefinite"/>
                                        <p:tgtEl>
                                          <p:spTgt spid="61443">
                                            <p:txEl>
                                              <p:pRg st="5" end="5"/>
                                            </p:txEl>
                                          </p:spTgt>
                                        </p:tgtEl>
                                        <p:attrNameLst>
                                          <p:attrName>style.fontStyle</p:attrName>
                                        </p:attrNameLst>
                                      </p:cBhvr>
                                      <p:to>
                                        <p:strVal val="normal"/>
                                      </p:to>
                                    </p:set>
                                    <p:set>
                                      <p:cBhvr override="childStyle">
                                        <p:cTn id="145" dur="indefinite"/>
                                        <p:tgtEl>
                                          <p:spTgt spid="61443">
                                            <p:txEl>
                                              <p:pRg st="5" end="5"/>
                                            </p:txEl>
                                          </p:spTgt>
                                        </p:tgtEl>
                                        <p:attrNameLst>
                                          <p:attrName>style.fontWeight</p:attrName>
                                        </p:attrNameLst>
                                      </p:cBhvr>
                                      <p:to>
                                        <p:strVal val="bold"/>
                                      </p:to>
                                    </p:set>
                                    <p:set>
                                      <p:cBhvr override="childStyle">
                                        <p:cTn id="146" dur="indefinite"/>
                                        <p:tgtEl>
                                          <p:spTgt spid="61443">
                                            <p:txEl>
                                              <p:pRg st="5" end="5"/>
                                            </p:txEl>
                                          </p:spTgt>
                                        </p:tgtEl>
                                        <p:attrNameLst>
                                          <p:attrName>style.textDecorationUnderline</p:attrName>
                                        </p:attrNameLst>
                                      </p:cBhvr>
                                      <p:to>
                                        <p:strVal val="false"/>
                                      </p:to>
                                    </p:set>
                                  </p:childTnLst>
                                </p:cTn>
                              </p:par>
                            </p:childTnLst>
                          </p:cTn>
                        </p:par>
                      </p:childTnLst>
                    </p:cTn>
                  </p:par>
                  <p:par>
                    <p:cTn id="147" fill="hold">
                      <p:stCondLst>
                        <p:cond delay="indefinite"/>
                      </p:stCondLst>
                      <p:childTnLst>
                        <p:par>
                          <p:cTn id="148" fill="hold">
                            <p:stCondLst>
                              <p:cond delay="0"/>
                            </p:stCondLst>
                            <p:childTnLst>
                              <p:par>
                                <p:cTn id="149" presetID="5" presetClass="emph" presetSubtype="1" nodeType="clickEffect">
                                  <p:stCondLst>
                                    <p:cond delay="0"/>
                                  </p:stCondLst>
                                  <p:endCondLst>
                                    <p:cond evt="onNext" delay="0">
                                      <p:tgtEl>
                                        <p:sldTgt/>
                                      </p:tgtEl>
                                    </p:cond>
                                  </p:endCondLst>
                                  <p:childTnLst>
                                    <p:set>
                                      <p:cBhvr override="childStyle">
                                        <p:cTn id="150" dur="indefinite"/>
                                        <p:tgtEl>
                                          <p:spTgt spid="61443">
                                            <p:txEl>
                                              <p:pRg st="12" end="12"/>
                                            </p:txEl>
                                          </p:spTgt>
                                        </p:tgtEl>
                                        <p:attrNameLst>
                                          <p:attrName>style.fontStyle</p:attrName>
                                        </p:attrNameLst>
                                      </p:cBhvr>
                                      <p:to>
                                        <p:strVal val="normal"/>
                                      </p:to>
                                    </p:set>
                                    <p:set>
                                      <p:cBhvr override="childStyle">
                                        <p:cTn id="151" dur="indefinite"/>
                                        <p:tgtEl>
                                          <p:spTgt spid="61443">
                                            <p:txEl>
                                              <p:pRg st="12" end="12"/>
                                            </p:txEl>
                                          </p:spTgt>
                                        </p:tgtEl>
                                        <p:attrNameLst>
                                          <p:attrName>style.fontWeight</p:attrName>
                                        </p:attrNameLst>
                                      </p:cBhvr>
                                      <p:to>
                                        <p:strVal val="bold"/>
                                      </p:to>
                                    </p:set>
                                    <p:set>
                                      <p:cBhvr override="childStyle">
                                        <p:cTn id="152" dur="indefinite"/>
                                        <p:tgtEl>
                                          <p:spTgt spid="61443">
                                            <p:txEl>
                                              <p:pRg st="12" end="12"/>
                                            </p:txEl>
                                          </p:spTgt>
                                        </p:tgtEl>
                                        <p:attrNameLst>
                                          <p:attrName>style.textDecorationUnderline</p:attrName>
                                        </p:attrNameLst>
                                      </p:cBhvr>
                                      <p:to>
                                        <p:strVal val="false"/>
                                      </p:to>
                                    </p:set>
                                  </p:childTnLst>
                                </p:cTn>
                              </p:par>
                              <p:par>
                                <p:cTn id="153" presetID="4" presetClass="exit" presetSubtype="16" fill="hold" grpId="1" nodeType="withEffect">
                                  <p:stCondLst>
                                    <p:cond delay="0"/>
                                  </p:stCondLst>
                                  <p:childTnLst>
                                    <p:animEffect transition="out" filter="box(in)">
                                      <p:cBhvr>
                                        <p:cTn id="154" dur="500"/>
                                        <p:tgtEl>
                                          <p:spTgt spid="2"/>
                                        </p:tgtEl>
                                      </p:cBhvr>
                                    </p:animEffect>
                                    <p:set>
                                      <p:cBhvr>
                                        <p:cTn id="155" dur="1" fill="hold">
                                          <p:stCondLst>
                                            <p:cond delay="499"/>
                                          </p:stCondLst>
                                        </p:cTn>
                                        <p:tgtEl>
                                          <p:spTgt spid="2"/>
                                        </p:tgtEl>
                                        <p:attrNameLst>
                                          <p:attrName>style.visibility</p:attrName>
                                        </p:attrNameLst>
                                      </p:cBhvr>
                                      <p:to>
                                        <p:strVal val="hidden"/>
                                      </p:to>
                                    </p:set>
                                  </p:childTnLst>
                                </p:cTn>
                              </p:par>
                              <p:par>
                                <p:cTn id="156" presetID="4" presetClass="exit" presetSubtype="16" fill="hold" nodeType="withEffect">
                                  <p:stCondLst>
                                    <p:cond delay="0"/>
                                  </p:stCondLst>
                                  <p:childTnLst>
                                    <p:animEffect transition="out" filter="box(in)">
                                      <p:cBhvr>
                                        <p:cTn id="157" dur="500"/>
                                        <p:tgtEl>
                                          <p:spTgt spid="61458"/>
                                        </p:tgtEl>
                                      </p:cBhvr>
                                    </p:animEffect>
                                    <p:set>
                                      <p:cBhvr>
                                        <p:cTn id="158" dur="1" fill="hold">
                                          <p:stCondLst>
                                            <p:cond delay="499"/>
                                          </p:stCondLst>
                                        </p:cTn>
                                        <p:tgtEl>
                                          <p:spTgt spid="61458"/>
                                        </p:tgtEl>
                                        <p:attrNameLst>
                                          <p:attrName>style.visibility</p:attrName>
                                        </p:attrNameLst>
                                      </p:cBhvr>
                                      <p:to>
                                        <p:strVal val="hidden"/>
                                      </p:to>
                                    </p:set>
                                  </p:childTnLst>
                                </p:cTn>
                              </p:par>
                              <p:par>
                                <p:cTn id="159" presetID="4" presetClass="exit" presetSubtype="16" fill="hold" grpId="1" nodeType="withEffect">
                                  <p:stCondLst>
                                    <p:cond delay="0"/>
                                  </p:stCondLst>
                                  <p:childTnLst>
                                    <p:animEffect transition="out" filter="box(in)">
                                      <p:cBhvr>
                                        <p:cTn id="160" dur="500"/>
                                        <p:tgtEl>
                                          <p:spTgt spid="84072"/>
                                        </p:tgtEl>
                                      </p:cBhvr>
                                    </p:animEffect>
                                    <p:set>
                                      <p:cBhvr>
                                        <p:cTn id="161" dur="1" fill="hold">
                                          <p:stCondLst>
                                            <p:cond delay="499"/>
                                          </p:stCondLst>
                                        </p:cTn>
                                        <p:tgtEl>
                                          <p:spTgt spid="8407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5" presetClass="emph" presetSubtype="1" nodeType="clickEffect">
                                  <p:stCondLst>
                                    <p:cond delay="0"/>
                                  </p:stCondLst>
                                  <p:endCondLst>
                                    <p:cond evt="onNext" delay="0">
                                      <p:tgtEl>
                                        <p:sldTgt/>
                                      </p:tgtEl>
                                    </p:cond>
                                  </p:endCondLst>
                                  <p:childTnLst>
                                    <p:set>
                                      <p:cBhvr override="childStyle">
                                        <p:cTn id="165" dur="indefinite"/>
                                        <p:tgtEl>
                                          <p:spTgt spid="61443">
                                            <p:txEl>
                                              <p:pRg st="13" end="13"/>
                                            </p:txEl>
                                          </p:spTgt>
                                        </p:tgtEl>
                                        <p:attrNameLst>
                                          <p:attrName>style.fontStyle</p:attrName>
                                        </p:attrNameLst>
                                      </p:cBhvr>
                                      <p:to>
                                        <p:strVal val="normal"/>
                                      </p:to>
                                    </p:set>
                                    <p:set>
                                      <p:cBhvr override="childStyle">
                                        <p:cTn id="166" dur="indefinite"/>
                                        <p:tgtEl>
                                          <p:spTgt spid="61443">
                                            <p:txEl>
                                              <p:pRg st="13" end="13"/>
                                            </p:txEl>
                                          </p:spTgt>
                                        </p:tgtEl>
                                        <p:attrNameLst>
                                          <p:attrName>style.fontWeight</p:attrName>
                                        </p:attrNameLst>
                                      </p:cBhvr>
                                      <p:to>
                                        <p:strVal val="bold"/>
                                      </p:to>
                                    </p:set>
                                    <p:set>
                                      <p:cBhvr override="childStyle">
                                        <p:cTn id="167" dur="indefinite"/>
                                        <p:tgtEl>
                                          <p:spTgt spid="61443">
                                            <p:txEl>
                                              <p:pRg st="13" end="13"/>
                                            </p:txEl>
                                          </p:spTgt>
                                        </p:tgtEl>
                                        <p:attrNameLst>
                                          <p:attrName>style.textDecorationUnderline</p:attrName>
                                        </p:attrNameLst>
                                      </p:cBhvr>
                                      <p:to>
                                        <p:strVal val="false"/>
                                      </p:to>
                                    </p:set>
                                  </p:childTnLst>
                                </p:cTn>
                              </p:par>
                              <p:par>
                                <p:cTn id="168" presetID="4" presetClass="exit" presetSubtype="16" fill="hold" grpId="1" nodeType="withEffect">
                                  <p:stCondLst>
                                    <p:cond delay="0"/>
                                  </p:stCondLst>
                                  <p:childTnLst>
                                    <p:animEffect transition="out" filter="box(in)">
                                      <p:cBhvr>
                                        <p:cTn id="169" dur="500"/>
                                        <p:tgtEl>
                                          <p:spTgt spid="61472"/>
                                        </p:tgtEl>
                                      </p:cBhvr>
                                    </p:animEffect>
                                    <p:set>
                                      <p:cBhvr>
                                        <p:cTn id="170" dur="1" fill="hold">
                                          <p:stCondLst>
                                            <p:cond delay="499"/>
                                          </p:stCondLst>
                                        </p:cTn>
                                        <p:tgtEl>
                                          <p:spTgt spid="61472"/>
                                        </p:tgtEl>
                                        <p:attrNameLst>
                                          <p:attrName>style.visibility</p:attrName>
                                        </p:attrNameLst>
                                      </p:cBhvr>
                                      <p:to>
                                        <p:strVal val="hidden"/>
                                      </p:to>
                                    </p:set>
                                  </p:childTnLst>
                                </p:cTn>
                              </p:par>
                              <p:par>
                                <p:cTn id="171" presetID="4" presetClass="entr" presetSubtype="16" fill="hold" grpId="0" nodeType="withEffect">
                                  <p:stCondLst>
                                    <p:cond delay="0"/>
                                  </p:stCondLst>
                                  <p:childTnLst>
                                    <p:set>
                                      <p:cBhvr>
                                        <p:cTn id="172" dur="1" fill="hold">
                                          <p:stCondLst>
                                            <p:cond delay="0"/>
                                          </p:stCondLst>
                                        </p:cTn>
                                        <p:tgtEl>
                                          <p:spTgt spid="61473"/>
                                        </p:tgtEl>
                                        <p:attrNameLst>
                                          <p:attrName>style.visibility</p:attrName>
                                        </p:attrNameLst>
                                      </p:cBhvr>
                                      <p:to>
                                        <p:strVal val="visible"/>
                                      </p:to>
                                    </p:set>
                                    <p:animEffect transition="in" filter="box(in)">
                                      <p:cBhvr>
                                        <p:cTn id="173" dur="500"/>
                                        <p:tgtEl>
                                          <p:spTgt spid="61473"/>
                                        </p:tgtEl>
                                      </p:cBhvr>
                                    </p:animEffect>
                                  </p:childTnLst>
                                </p:cTn>
                              </p:par>
                            </p:childTnLst>
                          </p:cTn>
                        </p:par>
                      </p:childTnLst>
                    </p:cTn>
                  </p:par>
                  <p:par>
                    <p:cTn id="174" fill="hold">
                      <p:stCondLst>
                        <p:cond delay="indefinite"/>
                      </p:stCondLst>
                      <p:childTnLst>
                        <p:par>
                          <p:cTn id="175" fill="hold">
                            <p:stCondLst>
                              <p:cond delay="0"/>
                            </p:stCondLst>
                            <p:childTnLst>
                              <p:par>
                                <p:cTn id="176" presetID="5" presetClass="emph" presetSubtype="1" nodeType="clickEffect">
                                  <p:stCondLst>
                                    <p:cond delay="0"/>
                                  </p:stCondLst>
                                  <p:endCondLst>
                                    <p:cond evt="onNext" delay="0">
                                      <p:tgtEl>
                                        <p:sldTgt/>
                                      </p:tgtEl>
                                    </p:cond>
                                  </p:endCondLst>
                                  <p:childTnLst>
                                    <p:set>
                                      <p:cBhvr override="childStyle">
                                        <p:cTn id="177" dur="indefinite"/>
                                        <p:tgtEl>
                                          <p:spTgt spid="61443">
                                            <p:txEl>
                                              <p:pRg st="14" end="14"/>
                                            </p:txEl>
                                          </p:spTgt>
                                        </p:tgtEl>
                                        <p:attrNameLst>
                                          <p:attrName>style.fontStyle</p:attrName>
                                        </p:attrNameLst>
                                      </p:cBhvr>
                                      <p:to>
                                        <p:strVal val="normal"/>
                                      </p:to>
                                    </p:set>
                                    <p:set>
                                      <p:cBhvr override="childStyle">
                                        <p:cTn id="178" dur="indefinite"/>
                                        <p:tgtEl>
                                          <p:spTgt spid="61443">
                                            <p:txEl>
                                              <p:pRg st="14" end="14"/>
                                            </p:txEl>
                                          </p:spTgt>
                                        </p:tgtEl>
                                        <p:attrNameLst>
                                          <p:attrName>style.fontWeight</p:attrName>
                                        </p:attrNameLst>
                                      </p:cBhvr>
                                      <p:to>
                                        <p:strVal val="bold"/>
                                      </p:to>
                                    </p:set>
                                    <p:set>
                                      <p:cBhvr override="childStyle">
                                        <p:cTn id="179" dur="indefinite"/>
                                        <p:tgtEl>
                                          <p:spTgt spid="61443">
                                            <p:txEl>
                                              <p:pRg st="14" end="14"/>
                                            </p:txEl>
                                          </p:spTgt>
                                        </p:tgtEl>
                                        <p:attrNameLst>
                                          <p:attrName>style.textDecorationUnderline</p:attrName>
                                        </p:attrNameLst>
                                      </p:cBhvr>
                                      <p:to>
                                        <p:strVal val="false"/>
                                      </p:to>
                                    </p:set>
                                  </p:childTnLst>
                                </p:cTn>
                              </p:par>
                            </p:childTnLst>
                          </p:cTn>
                        </p:par>
                      </p:childTnLst>
                    </p:cTn>
                  </p:par>
                  <p:par>
                    <p:cTn id="180" fill="hold">
                      <p:stCondLst>
                        <p:cond delay="indefinite"/>
                      </p:stCondLst>
                      <p:childTnLst>
                        <p:par>
                          <p:cTn id="181" fill="hold">
                            <p:stCondLst>
                              <p:cond delay="0"/>
                            </p:stCondLst>
                            <p:childTnLst>
                              <p:par>
                                <p:cTn id="182" presetID="5" presetClass="emph" presetSubtype="1" nodeType="clickEffect">
                                  <p:stCondLst>
                                    <p:cond delay="0"/>
                                  </p:stCondLst>
                                  <p:endCondLst>
                                    <p:cond evt="onNext" delay="0">
                                      <p:tgtEl>
                                        <p:sldTgt/>
                                      </p:tgtEl>
                                    </p:cond>
                                  </p:endCondLst>
                                  <p:childTnLst>
                                    <p:set>
                                      <p:cBhvr override="childStyle">
                                        <p:cTn id="183" dur="indefinite"/>
                                        <p:tgtEl>
                                          <p:spTgt spid="61443">
                                            <p:txEl>
                                              <p:pRg st="15" end="15"/>
                                            </p:txEl>
                                          </p:spTgt>
                                        </p:tgtEl>
                                        <p:attrNameLst>
                                          <p:attrName>style.fontStyle</p:attrName>
                                        </p:attrNameLst>
                                      </p:cBhvr>
                                      <p:to>
                                        <p:strVal val="normal"/>
                                      </p:to>
                                    </p:set>
                                    <p:set>
                                      <p:cBhvr override="childStyle">
                                        <p:cTn id="184" dur="indefinite"/>
                                        <p:tgtEl>
                                          <p:spTgt spid="61443">
                                            <p:txEl>
                                              <p:pRg st="15" end="15"/>
                                            </p:txEl>
                                          </p:spTgt>
                                        </p:tgtEl>
                                        <p:attrNameLst>
                                          <p:attrName>style.fontWeight</p:attrName>
                                        </p:attrNameLst>
                                      </p:cBhvr>
                                      <p:to>
                                        <p:strVal val="bold"/>
                                      </p:to>
                                    </p:set>
                                    <p:set>
                                      <p:cBhvr override="childStyle">
                                        <p:cTn id="185" dur="indefinite"/>
                                        <p:tgtEl>
                                          <p:spTgt spid="61443">
                                            <p:txEl>
                                              <p:pRg st="15" end="15"/>
                                            </p:txEl>
                                          </p:spTgt>
                                        </p:tgtEl>
                                        <p:attrNameLst>
                                          <p:attrName>style.textDecorationUnderline</p:attrName>
                                        </p:attrNameLst>
                                      </p:cBhvr>
                                      <p:to>
                                        <p:strVal val="false"/>
                                      </p:to>
                                    </p:set>
                                  </p:childTnLst>
                                </p:cTn>
                              </p:par>
                            </p:childTnLst>
                          </p:cTn>
                        </p:par>
                      </p:childTnLst>
                    </p:cTn>
                  </p:par>
                  <p:par>
                    <p:cTn id="186" fill="hold">
                      <p:stCondLst>
                        <p:cond delay="indefinite"/>
                      </p:stCondLst>
                      <p:childTnLst>
                        <p:par>
                          <p:cTn id="187" fill="hold">
                            <p:stCondLst>
                              <p:cond delay="0"/>
                            </p:stCondLst>
                            <p:childTnLst>
                              <p:par>
                                <p:cTn id="188" presetID="5" presetClass="emph" presetSubtype="1" nodeType="clickEffect">
                                  <p:stCondLst>
                                    <p:cond delay="0"/>
                                  </p:stCondLst>
                                  <p:endCondLst>
                                    <p:cond evt="onNext" delay="0">
                                      <p:tgtEl>
                                        <p:sldTgt/>
                                      </p:tgtEl>
                                    </p:cond>
                                  </p:endCondLst>
                                  <p:childTnLst>
                                    <p:set>
                                      <p:cBhvr override="childStyle">
                                        <p:cTn id="189" dur="indefinite"/>
                                        <p:tgtEl>
                                          <p:spTgt spid="61443">
                                            <p:txEl>
                                              <p:pRg st="2" end="2"/>
                                            </p:txEl>
                                          </p:spTgt>
                                        </p:tgtEl>
                                        <p:attrNameLst>
                                          <p:attrName>style.fontStyle</p:attrName>
                                        </p:attrNameLst>
                                      </p:cBhvr>
                                      <p:to>
                                        <p:strVal val="normal"/>
                                      </p:to>
                                    </p:set>
                                    <p:set>
                                      <p:cBhvr override="childStyle">
                                        <p:cTn id="190" dur="indefinite"/>
                                        <p:tgtEl>
                                          <p:spTgt spid="61443">
                                            <p:txEl>
                                              <p:pRg st="2" end="2"/>
                                            </p:txEl>
                                          </p:spTgt>
                                        </p:tgtEl>
                                        <p:attrNameLst>
                                          <p:attrName>style.fontWeight</p:attrName>
                                        </p:attrNameLst>
                                      </p:cBhvr>
                                      <p:to>
                                        <p:strVal val="bold"/>
                                      </p:to>
                                    </p:set>
                                    <p:set>
                                      <p:cBhvr override="childStyle">
                                        <p:cTn id="191" dur="indefinite"/>
                                        <p:tgtEl>
                                          <p:spTgt spid="61443">
                                            <p:txEl>
                                              <p:pRg st="2" end="2"/>
                                            </p:txEl>
                                          </p:spTgt>
                                        </p:tgtEl>
                                        <p:attrNameLst>
                                          <p:attrName>style.textDecorationUnderline</p:attrName>
                                        </p:attrNameLst>
                                      </p:cBhvr>
                                      <p:to>
                                        <p:strVal val="false"/>
                                      </p:to>
                                    </p:set>
                                  </p:childTnLst>
                                </p:cTn>
                              </p:par>
                              <p:par>
                                <p:cTn id="192" presetID="4" presetClass="entr" presetSubtype="16" fill="hold" grpId="2" nodeType="withEffect">
                                  <p:stCondLst>
                                    <p:cond delay="0"/>
                                  </p:stCondLst>
                                  <p:childTnLst>
                                    <p:set>
                                      <p:cBhvr>
                                        <p:cTn id="193" dur="1" fill="hold">
                                          <p:stCondLst>
                                            <p:cond delay="0"/>
                                          </p:stCondLst>
                                        </p:cTn>
                                        <p:tgtEl>
                                          <p:spTgt spid="2"/>
                                        </p:tgtEl>
                                        <p:attrNameLst>
                                          <p:attrName>style.visibility</p:attrName>
                                        </p:attrNameLst>
                                      </p:cBhvr>
                                      <p:to>
                                        <p:strVal val="visible"/>
                                      </p:to>
                                    </p:set>
                                    <p:animEffect transition="in" filter="box(in)">
                                      <p:cBhvr>
                                        <p:cTn id="194" dur="500"/>
                                        <p:tgtEl>
                                          <p:spTgt spid="2"/>
                                        </p:tgtEl>
                                      </p:cBhvr>
                                    </p:animEffect>
                                  </p:childTnLst>
                                </p:cTn>
                              </p:par>
                              <p:par>
                                <p:cTn id="195" presetID="4" presetClass="entr" presetSubtype="16" fill="hold" nodeType="withEffect">
                                  <p:stCondLst>
                                    <p:cond delay="0"/>
                                  </p:stCondLst>
                                  <p:childTnLst>
                                    <p:set>
                                      <p:cBhvr>
                                        <p:cTn id="196" dur="1" fill="hold">
                                          <p:stCondLst>
                                            <p:cond delay="0"/>
                                          </p:stCondLst>
                                        </p:cTn>
                                        <p:tgtEl>
                                          <p:spTgt spid="61458"/>
                                        </p:tgtEl>
                                        <p:attrNameLst>
                                          <p:attrName>style.visibility</p:attrName>
                                        </p:attrNameLst>
                                      </p:cBhvr>
                                      <p:to>
                                        <p:strVal val="visible"/>
                                      </p:to>
                                    </p:set>
                                    <p:animEffect transition="in" filter="box(in)">
                                      <p:cBhvr>
                                        <p:cTn id="197" dur="500"/>
                                        <p:tgtEl>
                                          <p:spTgt spid="61458"/>
                                        </p:tgtEl>
                                      </p:cBhvr>
                                    </p:animEffect>
                                  </p:childTnLst>
                                </p:cTn>
                              </p:par>
                              <p:par>
                                <p:cTn id="198" presetID="4" presetClass="entr" presetSubtype="16" fill="hold" grpId="2" nodeType="withEffect">
                                  <p:stCondLst>
                                    <p:cond delay="0"/>
                                  </p:stCondLst>
                                  <p:childTnLst>
                                    <p:set>
                                      <p:cBhvr>
                                        <p:cTn id="199" dur="1" fill="hold">
                                          <p:stCondLst>
                                            <p:cond delay="0"/>
                                          </p:stCondLst>
                                        </p:cTn>
                                        <p:tgtEl>
                                          <p:spTgt spid="84072"/>
                                        </p:tgtEl>
                                        <p:attrNameLst>
                                          <p:attrName>style.visibility</p:attrName>
                                        </p:attrNameLst>
                                      </p:cBhvr>
                                      <p:to>
                                        <p:strVal val="visible"/>
                                      </p:to>
                                    </p:set>
                                    <p:animEffect transition="in" filter="box(in)">
                                      <p:cBhvr>
                                        <p:cTn id="200" dur="500"/>
                                        <p:tgtEl>
                                          <p:spTgt spid="84072"/>
                                        </p:tgtEl>
                                      </p:cBhvr>
                                    </p:animEffect>
                                  </p:childTnLst>
                                </p:cTn>
                              </p:par>
                            </p:childTnLst>
                          </p:cTn>
                        </p:par>
                      </p:childTnLst>
                    </p:cTn>
                  </p:par>
                  <p:par>
                    <p:cTn id="201" fill="hold">
                      <p:stCondLst>
                        <p:cond delay="indefinite"/>
                      </p:stCondLst>
                      <p:childTnLst>
                        <p:par>
                          <p:cTn id="202" fill="hold">
                            <p:stCondLst>
                              <p:cond delay="0"/>
                            </p:stCondLst>
                            <p:childTnLst>
                              <p:par>
                                <p:cTn id="203" presetID="5" presetClass="emph" presetSubtype="1" nodeType="clickEffect">
                                  <p:stCondLst>
                                    <p:cond delay="0"/>
                                  </p:stCondLst>
                                  <p:endCondLst>
                                    <p:cond evt="onNext" delay="0">
                                      <p:tgtEl>
                                        <p:sldTgt/>
                                      </p:tgtEl>
                                    </p:cond>
                                  </p:endCondLst>
                                  <p:childTnLst>
                                    <p:set>
                                      <p:cBhvr override="childStyle">
                                        <p:cTn id="204" dur="indefinite"/>
                                        <p:tgtEl>
                                          <p:spTgt spid="61443">
                                            <p:txEl>
                                              <p:pRg st="4" end="4"/>
                                            </p:txEl>
                                          </p:spTgt>
                                        </p:tgtEl>
                                        <p:attrNameLst>
                                          <p:attrName>style.fontStyle</p:attrName>
                                        </p:attrNameLst>
                                      </p:cBhvr>
                                      <p:to>
                                        <p:strVal val="normal"/>
                                      </p:to>
                                    </p:set>
                                    <p:set>
                                      <p:cBhvr override="childStyle">
                                        <p:cTn id="205" dur="indefinite"/>
                                        <p:tgtEl>
                                          <p:spTgt spid="61443">
                                            <p:txEl>
                                              <p:pRg st="4" end="4"/>
                                            </p:txEl>
                                          </p:spTgt>
                                        </p:tgtEl>
                                        <p:attrNameLst>
                                          <p:attrName>style.fontWeight</p:attrName>
                                        </p:attrNameLst>
                                      </p:cBhvr>
                                      <p:to>
                                        <p:strVal val="bold"/>
                                      </p:to>
                                    </p:set>
                                    <p:set>
                                      <p:cBhvr override="childStyle">
                                        <p:cTn id="206" dur="indefinite"/>
                                        <p:tgtEl>
                                          <p:spTgt spid="61443">
                                            <p:txEl>
                                              <p:pRg st="4" end="4"/>
                                            </p:txEl>
                                          </p:spTgt>
                                        </p:tgtEl>
                                        <p:attrNameLst>
                                          <p:attrName>style.textDecorationUnderline</p:attrName>
                                        </p:attrNameLst>
                                      </p:cBhvr>
                                      <p:to>
                                        <p:strVal val="false"/>
                                      </p:to>
                                    </p:set>
                                  </p:childTnLst>
                                </p:cTn>
                              </p:par>
                              <p:par>
                                <p:cTn id="207" presetID="4" presetClass="exit" presetSubtype="16" fill="hold" grpId="1" nodeType="withEffect">
                                  <p:stCondLst>
                                    <p:cond delay="0"/>
                                  </p:stCondLst>
                                  <p:childTnLst>
                                    <p:animEffect transition="out" filter="box(in)">
                                      <p:cBhvr>
                                        <p:cTn id="208" dur="500"/>
                                        <p:tgtEl>
                                          <p:spTgt spid="61473"/>
                                        </p:tgtEl>
                                      </p:cBhvr>
                                    </p:animEffect>
                                    <p:set>
                                      <p:cBhvr>
                                        <p:cTn id="209" dur="1" fill="hold">
                                          <p:stCondLst>
                                            <p:cond delay="499"/>
                                          </p:stCondLst>
                                        </p:cTn>
                                        <p:tgtEl>
                                          <p:spTgt spid="61473"/>
                                        </p:tgtEl>
                                        <p:attrNameLst>
                                          <p:attrName>style.visibility</p:attrName>
                                        </p:attrNameLst>
                                      </p:cBhvr>
                                      <p:to>
                                        <p:strVal val="hidden"/>
                                      </p:to>
                                    </p:set>
                                  </p:childTnLst>
                                </p:cTn>
                              </p:par>
                              <p:par>
                                <p:cTn id="210" presetID="4" presetClass="entr" presetSubtype="16" fill="hold" grpId="0" nodeType="withEffect">
                                  <p:stCondLst>
                                    <p:cond delay="0"/>
                                  </p:stCondLst>
                                  <p:childTnLst>
                                    <p:set>
                                      <p:cBhvr>
                                        <p:cTn id="211" dur="1" fill="hold">
                                          <p:stCondLst>
                                            <p:cond delay="0"/>
                                          </p:stCondLst>
                                        </p:cTn>
                                        <p:tgtEl>
                                          <p:spTgt spid="61474"/>
                                        </p:tgtEl>
                                        <p:attrNameLst>
                                          <p:attrName>style.visibility</p:attrName>
                                        </p:attrNameLst>
                                      </p:cBhvr>
                                      <p:to>
                                        <p:strVal val="visible"/>
                                      </p:to>
                                    </p:set>
                                    <p:animEffect transition="in" filter="box(in)">
                                      <p:cBhvr>
                                        <p:cTn id="212" dur="500"/>
                                        <p:tgtEl>
                                          <p:spTgt spid="61474"/>
                                        </p:tgtEl>
                                      </p:cBhvr>
                                    </p:animEffect>
                                  </p:childTnLst>
                                </p:cTn>
                              </p:par>
                            </p:childTnLst>
                          </p:cTn>
                        </p:par>
                      </p:childTnLst>
                    </p:cTn>
                  </p:par>
                  <p:par>
                    <p:cTn id="213" fill="hold">
                      <p:stCondLst>
                        <p:cond delay="indefinite"/>
                      </p:stCondLst>
                      <p:childTnLst>
                        <p:par>
                          <p:cTn id="214" fill="hold">
                            <p:stCondLst>
                              <p:cond delay="0"/>
                            </p:stCondLst>
                            <p:childTnLst>
                              <p:par>
                                <p:cTn id="215" presetID="5" presetClass="emph" presetSubtype="1" nodeType="clickEffect">
                                  <p:stCondLst>
                                    <p:cond delay="0"/>
                                  </p:stCondLst>
                                  <p:endCondLst>
                                    <p:cond evt="onNext" delay="0">
                                      <p:tgtEl>
                                        <p:sldTgt/>
                                      </p:tgtEl>
                                    </p:cond>
                                  </p:endCondLst>
                                  <p:childTnLst>
                                    <p:set>
                                      <p:cBhvr override="childStyle">
                                        <p:cTn id="216" dur="indefinite"/>
                                        <p:tgtEl>
                                          <p:spTgt spid="61443">
                                            <p:txEl>
                                              <p:pRg st="5" end="5"/>
                                            </p:txEl>
                                          </p:spTgt>
                                        </p:tgtEl>
                                        <p:attrNameLst>
                                          <p:attrName>style.fontStyle</p:attrName>
                                        </p:attrNameLst>
                                      </p:cBhvr>
                                      <p:to>
                                        <p:strVal val="normal"/>
                                      </p:to>
                                    </p:set>
                                    <p:set>
                                      <p:cBhvr override="childStyle">
                                        <p:cTn id="217" dur="indefinite"/>
                                        <p:tgtEl>
                                          <p:spTgt spid="61443">
                                            <p:txEl>
                                              <p:pRg st="5" end="5"/>
                                            </p:txEl>
                                          </p:spTgt>
                                        </p:tgtEl>
                                        <p:attrNameLst>
                                          <p:attrName>style.fontWeight</p:attrName>
                                        </p:attrNameLst>
                                      </p:cBhvr>
                                      <p:to>
                                        <p:strVal val="bold"/>
                                      </p:to>
                                    </p:set>
                                    <p:set>
                                      <p:cBhvr override="childStyle">
                                        <p:cTn id="218" dur="indefinite"/>
                                        <p:tgtEl>
                                          <p:spTgt spid="61443">
                                            <p:txEl>
                                              <p:pRg st="5" end="5"/>
                                            </p:txEl>
                                          </p:spTgt>
                                        </p:tgtEl>
                                        <p:attrNameLst>
                                          <p:attrName>style.textDecorationUnderline</p:attrName>
                                        </p:attrNameLst>
                                      </p:cBhvr>
                                      <p:to>
                                        <p:strVal val="false"/>
                                      </p:to>
                                    </p:set>
                                  </p:childTnLst>
                                </p:cTn>
                              </p:par>
                            </p:childTnLst>
                          </p:cTn>
                        </p:par>
                      </p:childTnLst>
                    </p:cTn>
                  </p:par>
                  <p:par>
                    <p:cTn id="219" fill="hold">
                      <p:stCondLst>
                        <p:cond delay="indefinite"/>
                      </p:stCondLst>
                      <p:childTnLst>
                        <p:par>
                          <p:cTn id="220" fill="hold">
                            <p:stCondLst>
                              <p:cond delay="0"/>
                            </p:stCondLst>
                            <p:childTnLst>
                              <p:par>
                                <p:cTn id="221" presetID="5" presetClass="emph" presetSubtype="1" nodeType="clickEffect">
                                  <p:stCondLst>
                                    <p:cond delay="0"/>
                                  </p:stCondLst>
                                  <p:endCondLst>
                                    <p:cond evt="onNext" delay="0">
                                      <p:tgtEl>
                                        <p:sldTgt/>
                                      </p:tgtEl>
                                    </p:cond>
                                  </p:endCondLst>
                                  <p:childTnLst>
                                    <p:set>
                                      <p:cBhvr override="childStyle">
                                        <p:cTn id="222" dur="indefinite"/>
                                        <p:tgtEl>
                                          <p:spTgt spid="61443">
                                            <p:txEl>
                                              <p:pRg st="16" end="16"/>
                                            </p:txEl>
                                          </p:spTgt>
                                        </p:tgtEl>
                                        <p:attrNameLst>
                                          <p:attrName>style.fontStyle</p:attrName>
                                        </p:attrNameLst>
                                      </p:cBhvr>
                                      <p:to>
                                        <p:strVal val="normal"/>
                                      </p:to>
                                    </p:set>
                                    <p:set>
                                      <p:cBhvr override="childStyle">
                                        <p:cTn id="223" dur="indefinite"/>
                                        <p:tgtEl>
                                          <p:spTgt spid="61443">
                                            <p:txEl>
                                              <p:pRg st="16" end="16"/>
                                            </p:txEl>
                                          </p:spTgt>
                                        </p:tgtEl>
                                        <p:attrNameLst>
                                          <p:attrName>style.fontWeight</p:attrName>
                                        </p:attrNameLst>
                                      </p:cBhvr>
                                      <p:to>
                                        <p:strVal val="bold"/>
                                      </p:to>
                                    </p:set>
                                    <p:set>
                                      <p:cBhvr override="childStyle">
                                        <p:cTn id="224" dur="indefinite"/>
                                        <p:tgtEl>
                                          <p:spTgt spid="61443">
                                            <p:txEl>
                                              <p:pRg st="16" end="16"/>
                                            </p:txEl>
                                          </p:spTgt>
                                        </p:tgtEl>
                                        <p:attrNameLst>
                                          <p:attrName>style.textDecorationUnderline</p:attrName>
                                        </p:attrNameLst>
                                      </p:cBhvr>
                                      <p:to>
                                        <p:strVal val="false"/>
                                      </p:to>
                                    </p:set>
                                  </p:childTnLst>
                                </p:cTn>
                              </p:par>
                              <p:par>
                                <p:cTn id="225" presetID="4" presetClass="exit" presetSubtype="16" fill="hold" nodeType="withEffect">
                                  <p:stCondLst>
                                    <p:cond delay="0"/>
                                  </p:stCondLst>
                                  <p:childTnLst>
                                    <p:animEffect transition="out" filter="box(in)">
                                      <p:cBhvr>
                                        <p:cTn id="226" dur="500"/>
                                        <p:tgtEl>
                                          <p:spTgt spid="61458"/>
                                        </p:tgtEl>
                                      </p:cBhvr>
                                    </p:animEffect>
                                    <p:set>
                                      <p:cBhvr>
                                        <p:cTn id="227" dur="1" fill="hold">
                                          <p:stCondLst>
                                            <p:cond delay="499"/>
                                          </p:stCondLst>
                                        </p:cTn>
                                        <p:tgtEl>
                                          <p:spTgt spid="61458"/>
                                        </p:tgtEl>
                                        <p:attrNameLst>
                                          <p:attrName>style.visibility</p:attrName>
                                        </p:attrNameLst>
                                      </p:cBhvr>
                                      <p:to>
                                        <p:strVal val="hidden"/>
                                      </p:to>
                                    </p:set>
                                  </p:childTnLst>
                                </p:cTn>
                              </p:par>
                              <p:par>
                                <p:cTn id="228" presetID="4" presetClass="exit" presetSubtype="16" fill="hold" grpId="3" nodeType="withEffect">
                                  <p:stCondLst>
                                    <p:cond delay="0"/>
                                  </p:stCondLst>
                                  <p:childTnLst>
                                    <p:animEffect transition="out" filter="box(in)">
                                      <p:cBhvr>
                                        <p:cTn id="229" dur="500"/>
                                        <p:tgtEl>
                                          <p:spTgt spid="2"/>
                                        </p:tgtEl>
                                      </p:cBhvr>
                                    </p:animEffect>
                                    <p:set>
                                      <p:cBhvr>
                                        <p:cTn id="230" dur="1" fill="hold">
                                          <p:stCondLst>
                                            <p:cond delay="499"/>
                                          </p:stCondLst>
                                        </p:cTn>
                                        <p:tgtEl>
                                          <p:spTgt spid="2"/>
                                        </p:tgtEl>
                                        <p:attrNameLst>
                                          <p:attrName>style.visibility</p:attrName>
                                        </p:attrNameLst>
                                      </p:cBhvr>
                                      <p:to>
                                        <p:strVal val="hidden"/>
                                      </p:to>
                                    </p:set>
                                  </p:childTnLst>
                                </p:cTn>
                              </p:par>
                              <p:par>
                                <p:cTn id="231" presetID="4" presetClass="exit" presetSubtype="16" fill="hold" grpId="3" nodeType="withEffect">
                                  <p:stCondLst>
                                    <p:cond delay="0"/>
                                  </p:stCondLst>
                                  <p:childTnLst>
                                    <p:animEffect transition="out" filter="box(in)">
                                      <p:cBhvr>
                                        <p:cTn id="232" dur="500"/>
                                        <p:tgtEl>
                                          <p:spTgt spid="84072"/>
                                        </p:tgtEl>
                                      </p:cBhvr>
                                    </p:animEffect>
                                    <p:set>
                                      <p:cBhvr>
                                        <p:cTn id="233" dur="1" fill="hold">
                                          <p:stCondLst>
                                            <p:cond delay="499"/>
                                          </p:stCondLst>
                                        </p:cTn>
                                        <p:tgtEl>
                                          <p:spTgt spid="84072"/>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4" presetClass="exit" presetSubtype="16" fill="hold" grpId="1" nodeType="clickEffect">
                                  <p:stCondLst>
                                    <p:cond delay="0"/>
                                  </p:stCondLst>
                                  <p:childTnLst>
                                    <p:animEffect transition="out" filter="box(in)">
                                      <p:cBhvr>
                                        <p:cTn id="237" dur="500"/>
                                        <p:tgtEl>
                                          <p:spTgt spid="61466"/>
                                        </p:tgtEl>
                                      </p:cBhvr>
                                    </p:animEffect>
                                    <p:set>
                                      <p:cBhvr>
                                        <p:cTn id="238" dur="1" fill="hold">
                                          <p:stCondLst>
                                            <p:cond delay="499"/>
                                          </p:stCondLst>
                                        </p:cTn>
                                        <p:tgtEl>
                                          <p:spTgt spid="61466"/>
                                        </p:tgtEl>
                                        <p:attrNameLst>
                                          <p:attrName>style.visibility</p:attrName>
                                        </p:attrNameLst>
                                      </p:cBhvr>
                                      <p:to>
                                        <p:strVal val="hidden"/>
                                      </p:to>
                                    </p:set>
                                  </p:childTnLst>
                                </p:cTn>
                              </p:par>
                              <p:par>
                                <p:cTn id="239" presetID="4" presetClass="exit" presetSubtype="16" fill="hold" grpId="1" nodeType="withEffect">
                                  <p:stCondLst>
                                    <p:cond delay="0"/>
                                  </p:stCondLst>
                                  <p:childTnLst>
                                    <p:animEffect transition="out" filter="box(in)">
                                      <p:cBhvr>
                                        <p:cTn id="240" dur="500"/>
                                        <p:tgtEl>
                                          <p:spTgt spid="4"/>
                                        </p:tgtEl>
                                      </p:cBhvr>
                                    </p:animEffect>
                                    <p:set>
                                      <p:cBhvr>
                                        <p:cTn id="241" dur="1" fill="hold">
                                          <p:stCondLst>
                                            <p:cond delay="499"/>
                                          </p:stCondLst>
                                        </p:cTn>
                                        <p:tgtEl>
                                          <p:spTgt spid="4"/>
                                        </p:tgtEl>
                                        <p:attrNameLst>
                                          <p:attrName>style.visibility</p:attrName>
                                        </p:attrNameLst>
                                      </p:cBhvr>
                                      <p:to>
                                        <p:strVal val="hidden"/>
                                      </p:to>
                                    </p:set>
                                  </p:childTnLst>
                                </p:cTn>
                              </p:par>
                              <p:par>
                                <p:cTn id="242" presetID="4" presetClass="exit" presetSubtype="16" fill="hold" grpId="1" nodeType="withEffect">
                                  <p:stCondLst>
                                    <p:cond delay="0"/>
                                  </p:stCondLst>
                                  <p:childTnLst>
                                    <p:animEffect transition="out" filter="box(in)">
                                      <p:cBhvr>
                                        <p:cTn id="243" dur="500"/>
                                        <p:tgtEl>
                                          <p:spTgt spid="61474"/>
                                        </p:tgtEl>
                                      </p:cBhvr>
                                    </p:animEffect>
                                    <p:set>
                                      <p:cBhvr>
                                        <p:cTn id="244" dur="1" fill="hold">
                                          <p:stCondLst>
                                            <p:cond delay="499"/>
                                          </p:stCondLst>
                                        </p:cTn>
                                        <p:tgtEl>
                                          <p:spTgt spid="61474"/>
                                        </p:tgtEl>
                                        <p:attrNameLst>
                                          <p:attrName>style.visibility</p:attrName>
                                        </p:attrNameLst>
                                      </p:cBhvr>
                                      <p:to>
                                        <p:strVal val="hidden"/>
                                      </p:to>
                                    </p:set>
                                  </p:childTnLst>
                                </p:cTn>
                              </p:par>
                              <p:par>
                                <p:cTn id="245" presetID="4" presetClass="exit" presetSubtype="16" fill="hold" grpId="1" nodeType="withEffect">
                                  <p:stCondLst>
                                    <p:cond delay="0"/>
                                  </p:stCondLst>
                                  <p:childTnLst>
                                    <p:animEffect transition="out" filter="box(in)">
                                      <p:cBhvr>
                                        <p:cTn id="246" dur="500"/>
                                        <p:tgtEl>
                                          <p:spTgt spid="61468"/>
                                        </p:tgtEl>
                                      </p:cBhvr>
                                    </p:animEffect>
                                    <p:set>
                                      <p:cBhvr>
                                        <p:cTn id="247" dur="1" fill="hold">
                                          <p:stCondLst>
                                            <p:cond delay="499"/>
                                          </p:stCondLst>
                                        </p:cTn>
                                        <p:tgtEl>
                                          <p:spTgt spid="61468"/>
                                        </p:tgtEl>
                                        <p:attrNameLst>
                                          <p:attrName>style.visibility</p:attrName>
                                        </p:attrNameLst>
                                      </p:cBhvr>
                                      <p:to>
                                        <p:strVal val="hidden"/>
                                      </p:to>
                                    </p:set>
                                  </p:childTnLst>
                                </p:cTn>
                              </p:par>
                              <p:par>
                                <p:cTn id="248" presetID="4" presetClass="exit" presetSubtype="16" fill="hold" nodeType="withEffect">
                                  <p:stCondLst>
                                    <p:cond delay="0"/>
                                  </p:stCondLst>
                                  <p:childTnLst>
                                    <p:animEffect transition="out" filter="box(in)">
                                      <p:cBhvr>
                                        <p:cTn id="249" dur="500"/>
                                        <p:tgtEl>
                                          <p:spTgt spid="61448"/>
                                        </p:tgtEl>
                                      </p:cBhvr>
                                    </p:animEffect>
                                    <p:set>
                                      <p:cBhvr>
                                        <p:cTn id="250" dur="1" fill="hold">
                                          <p:stCondLst>
                                            <p:cond delay="499"/>
                                          </p:stCondLst>
                                        </p:cTn>
                                        <p:tgtEl>
                                          <p:spTgt spid="61448"/>
                                        </p:tgtEl>
                                        <p:attrNameLst>
                                          <p:attrName>style.visibility</p:attrName>
                                        </p:attrNameLst>
                                      </p:cBhvr>
                                      <p:to>
                                        <p:strVal val="hidden"/>
                                      </p:to>
                                    </p:set>
                                  </p:childTnLst>
                                </p:cTn>
                              </p:par>
                              <p:par>
                                <p:cTn id="251" presetID="4" presetClass="exit" presetSubtype="16" fill="hold" grpId="1" nodeType="withEffect">
                                  <p:stCondLst>
                                    <p:cond delay="0"/>
                                  </p:stCondLst>
                                  <p:childTnLst>
                                    <p:animEffect transition="out" filter="box(in)">
                                      <p:cBhvr>
                                        <p:cTn id="252" dur="500"/>
                                        <p:tgtEl>
                                          <p:spTgt spid="83977"/>
                                        </p:tgtEl>
                                      </p:cBhvr>
                                    </p:animEffect>
                                    <p:set>
                                      <p:cBhvr>
                                        <p:cTn id="253" dur="1" fill="hold">
                                          <p:stCondLst>
                                            <p:cond delay="499"/>
                                          </p:stCondLst>
                                        </p:cTn>
                                        <p:tgtEl>
                                          <p:spTgt spid="83977"/>
                                        </p:tgtEl>
                                        <p:attrNameLst>
                                          <p:attrName>style.visibility</p:attrName>
                                        </p:attrNameLst>
                                      </p:cBhvr>
                                      <p:to>
                                        <p:strVal val="hidden"/>
                                      </p:to>
                                    </p:set>
                                  </p:childTnLst>
                                </p:cTn>
                              </p:par>
                              <p:par>
                                <p:cTn id="254" presetID="4" presetClass="exit" presetSubtype="16" fill="hold" grpId="1" nodeType="withEffect">
                                  <p:stCondLst>
                                    <p:cond delay="0"/>
                                  </p:stCondLst>
                                  <p:childTnLst>
                                    <p:animEffect transition="out" filter="box(in)">
                                      <p:cBhvr>
                                        <p:cTn id="255" dur="500"/>
                                        <p:tgtEl>
                                          <p:spTgt spid="83975"/>
                                        </p:tgtEl>
                                      </p:cBhvr>
                                    </p:animEffect>
                                    <p:set>
                                      <p:cBhvr>
                                        <p:cTn id="256" dur="1" fill="hold">
                                          <p:stCondLst>
                                            <p:cond delay="499"/>
                                          </p:stCondLst>
                                        </p:cTn>
                                        <p:tgtEl>
                                          <p:spTgt spid="83975"/>
                                        </p:tgtEl>
                                        <p:attrNameLst>
                                          <p:attrName>style.visibility</p:attrName>
                                        </p:attrNameLst>
                                      </p:cBhvr>
                                      <p:to>
                                        <p:strVal val="hidden"/>
                                      </p:to>
                                    </p:set>
                                  </p:childTnLst>
                                </p:cTn>
                              </p:par>
                              <p:par>
                                <p:cTn id="257" presetID="4" presetClass="exit" presetSubtype="16" fill="hold" grpId="1" nodeType="withEffect">
                                  <p:stCondLst>
                                    <p:cond delay="0"/>
                                  </p:stCondLst>
                                  <p:childTnLst>
                                    <p:animEffect transition="out" filter="box(in)">
                                      <p:cBhvr>
                                        <p:cTn id="258" dur="500"/>
                                        <p:tgtEl>
                                          <p:spTgt spid="83974"/>
                                        </p:tgtEl>
                                      </p:cBhvr>
                                    </p:animEffect>
                                    <p:set>
                                      <p:cBhvr>
                                        <p:cTn id="259" dur="1" fill="hold">
                                          <p:stCondLst>
                                            <p:cond delay="499"/>
                                          </p:stCondLst>
                                        </p:cTn>
                                        <p:tgtEl>
                                          <p:spTgt spid="839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P spid="83975" grpId="1"/>
      <p:bldP spid="83977" grpId="0"/>
      <p:bldP spid="83977" grpId="1"/>
      <p:bldP spid="84072" grpId="0" animBg="1"/>
      <p:bldP spid="84072" grpId="1" animBg="1"/>
      <p:bldP spid="84072" grpId="2" animBg="1"/>
      <p:bldP spid="84072" grpId="3" animBg="1"/>
      <p:bldP spid="2" grpId="0"/>
      <p:bldP spid="2" grpId="1"/>
      <p:bldP spid="2" grpId="2"/>
      <p:bldP spid="2" grpId="3"/>
      <p:bldP spid="61466" grpId="0" animBg="1"/>
      <p:bldP spid="61466" grpId="1" animBg="1"/>
      <p:bldP spid="61468" grpId="0" animBg="1"/>
      <p:bldP spid="61468" grpId="1" animBg="1"/>
      <p:bldP spid="61469" grpId="0"/>
      <p:bldP spid="61469" grpId="1"/>
      <p:bldP spid="83974" grpId="0" animBg="1"/>
      <p:bldP spid="83974" grpId="1" animBg="1"/>
      <p:bldP spid="4" grpId="0"/>
      <p:bldP spid="4" grpId="1"/>
      <p:bldP spid="61472" grpId="0"/>
      <p:bldP spid="61472" grpId="1"/>
      <p:bldP spid="61473" grpId="0"/>
      <p:bldP spid="61473" grpId="1"/>
      <p:bldP spid="61474" grpId="0"/>
      <p:bldP spid="61474" grpId="1"/>
      <p:bldP spid="21" grpId="0" animBg="1"/>
      <p:bldP spid="2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r"/>
            <a:r>
              <a:rPr lang="he-IL" dirty="0" smtClean="0"/>
              <a:t>משתנים גלובליים</a:t>
            </a:r>
            <a:endParaRPr lang="en-US" dirty="0" smtClean="0"/>
          </a:p>
        </p:txBody>
      </p:sp>
      <p:sp>
        <p:nvSpPr>
          <p:cNvPr id="72707" name="Rectangle 3"/>
          <p:cNvSpPr>
            <a:spLocks noGrp="1" noChangeArrowheads="1"/>
          </p:cNvSpPr>
          <p:nvPr>
            <p:ph type="body" idx="1"/>
          </p:nvPr>
        </p:nvSpPr>
        <p:spPr>
          <a:xfrm>
            <a:off x="457200" y="1447800"/>
            <a:ext cx="8229600" cy="5257800"/>
          </a:xfrm>
        </p:spPr>
        <p:txBody>
          <a:bodyPr/>
          <a:lstStyle/>
          <a:p>
            <a:pPr>
              <a:lnSpc>
                <a:spcPct val="80000"/>
              </a:lnSpc>
            </a:pPr>
            <a:endParaRPr lang="he-IL" dirty="0" smtClean="0"/>
          </a:p>
          <a:p>
            <a:pPr>
              <a:lnSpc>
                <a:spcPct val="80000"/>
              </a:lnSpc>
            </a:pPr>
            <a:r>
              <a:rPr lang="he-IL" b="1" u="sng" dirty="0" smtClean="0"/>
              <a:t>במידה ולא אותחל ערכו 0, ולא זבל</a:t>
            </a:r>
          </a:p>
          <a:p>
            <a:pPr>
              <a:lnSpc>
                <a:spcPct val="80000"/>
              </a:lnSpc>
            </a:pPr>
            <a:endParaRPr lang="he-IL" dirty="0" smtClean="0"/>
          </a:p>
          <a:p>
            <a:pPr>
              <a:lnSpc>
                <a:spcPct val="80000"/>
              </a:lnSpc>
            </a:pPr>
            <a:r>
              <a:rPr lang="he-IL" dirty="0" smtClean="0"/>
              <a:t>משתנה גלובלי קיים לאורך כל חיי התוכנית</a:t>
            </a:r>
          </a:p>
          <a:p>
            <a:pPr>
              <a:lnSpc>
                <a:spcPct val="80000"/>
              </a:lnSpc>
            </a:pPr>
            <a:endParaRPr lang="he-IL" dirty="0" smtClean="0"/>
          </a:p>
          <a:p>
            <a:pPr>
              <a:lnSpc>
                <a:spcPct val="80000"/>
              </a:lnSpc>
            </a:pPr>
            <a:r>
              <a:rPr lang="he-IL" dirty="0" smtClean="0"/>
              <a:t>השימוש בו הוא בעייתי ולכן נשמר למצבים מיוחדים בלבד</a:t>
            </a:r>
          </a:p>
          <a:p>
            <a:pPr lvl="1">
              <a:lnSpc>
                <a:spcPct val="80000"/>
              </a:lnSpc>
            </a:pPr>
            <a:r>
              <a:rPr lang="he-IL" dirty="0" smtClean="0"/>
              <a:t>כל אחד יכול לשנות אותו, מה שפוגע ברעיון של הסתרת המידע ושכל פונקציה מסתמכת רק על נתונים שהם פנימיים לה</a:t>
            </a:r>
          </a:p>
          <a:p>
            <a:pPr>
              <a:lnSpc>
                <a:spcPct val="80000"/>
              </a:lnSpc>
            </a:pPr>
            <a:endParaRPr lang="he-IL" dirty="0" smtClean="0"/>
          </a:p>
          <a:p>
            <a:pPr>
              <a:lnSpc>
                <a:spcPct val="80000"/>
              </a:lnSpc>
            </a:pPr>
            <a:r>
              <a:rPr lang="he-IL" dirty="0" smtClean="0"/>
              <a:t>מאחר ואינו משויך לאף פונקציה, הוא אינו נמצא על המחסנית, אלא על חלקת הזיכרון המשותפת לכל הפונקציות ה- </a:t>
            </a:r>
            <a:r>
              <a:rPr lang="en-US" dirty="0" smtClean="0"/>
              <a:t>data-segment</a:t>
            </a:r>
            <a:endParaRPr lang="he-IL" dirty="0" smtClean="0"/>
          </a:p>
          <a:p>
            <a:pPr>
              <a:lnSpc>
                <a:spcPct val="80000"/>
              </a:lnSpc>
              <a:buFontTx/>
              <a:buChar char="•"/>
            </a:pPr>
            <a:endParaRPr lang="he-IL" dirty="0" smtClean="0"/>
          </a:p>
          <a:p>
            <a:pPr>
              <a:lnSpc>
                <a:spcPct val="8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box(in)">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2707">
                                            <p:txEl>
                                              <p:pRg st="3" end="3"/>
                                            </p:txEl>
                                          </p:spTgt>
                                        </p:tgtEl>
                                        <p:attrNameLst>
                                          <p:attrName>style.visibility</p:attrName>
                                        </p:attrNameLst>
                                      </p:cBhvr>
                                      <p:to>
                                        <p:strVal val="visible"/>
                                      </p:to>
                                    </p:set>
                                    <p:animEffect transition="in" filter="box(in)">
                                      <p:cBhvr>
                                        <p:cTn id="12" dur="500"/>
                                        <p:tgtEl>
                                          <p:spTgt spid="727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animEffect transition="in" filter="box(in)">
                                      <p:cBhvr>
                                        <p:cTn id="17" dur="500"/>
                                        <p:tgtEl>
                                          <p:spTgt spid="7270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2707">
                                            <p:txEl>
                                              <p:pRg st="6" end="6"/>
                                            </p:txEl>
                                          </p:spTgt>
                                        </p:tgtEl>
                                        <p:attrNameLst>
                                          <p:attrName>style.visibility</p:attrName>
                                        </p:attrNameLst>
                                      </p:cBhvr>
                                      <p:to>
                                        <p:strVal val="visible"/>
                                      </p:to>
                                    </p:set>
                                    <p:animEffect transition="in" filter="box(in)">
                                      <p:cBhvr>
                                        <p:cTn id="22" dur="500"/>
                                        <p:tgtEl>
                                          <p:spTgt spid="7270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2707">
                                            <p:txEl>
                                              <p:pRg st="8" end="8"/>
                                            </p:txEl>
                                          </p:spTgt>
                                        </p:tgtEl>
                                        <p:attrNameLst>
                                          <p:attrName>style.visibility</p:attrName>
                                        </p:attrNameLst>
                                      </p:cBhvr>
                                      <p:to>
                                        <p:strVal val="visible"/>
                                      </p:to>
                                    </p:set>
                                    <p:animEffect transition="in" filter="box(in)">
                                      <p:cBhvr>
                                        <p:cTn id="27" dur="500"/>
                                        <p:tgtEl>
                                          <p:spTgt spid="72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568952" cy="523220"/>
          </a:xfrm>
          <a:prstGeom prst="rect">
            <a:avLst/>
          </a:prstGeom>
          <a:noFill/>
        </p:spPr>
        <p:txBody>
          <a:bodyPr wrap="square" rtlCol="1">
            <a:spAutoFit/>
          </a:bodyPr>
          <a:lstStyle/>
          <a:p>
            <a:pPr algn="r"/>
            <a:r>
              <a:rPr lang="en-US" sz="2800" b="1" u="sng" dirty="0" smtClean="0"/>
              <a:t>extern</a:t>
            </a:r>
          </a:p>
        </p:txBody>
      </p:sp>
      <p:sp>
        <p:nvSpPr>
          <p:cNvPr id="3" name="TextBox 2"/>
          <p:cNvSpPr txBox="1"/>
          <p:nvPr/>
        </p:nvSpPr>
        <p:spPr>
          <a:xfrm>
            <a:off x="323528" y="1556792"/>
            <a:ext cx="8640960" cy="4801314"/>
          </a:xfrm>
          <a:prstGeom prst="rect">
            <a:avLst/>
          </a:prstGeom>
          <a:noFill/>
        </p:spPr>
        <p:txBody>
          <a:bodyPr wrap="square" rtlCol="1">
            <a:spAutoFit/>
          </a:bodyPr>
          <a:lstStyle/>
          <a:p>
            <a:r>
              <a:rPr lang="en-US" b="1" u="sng" dirty="0"/>
              <a:t>Understanding “extern” keyword in C</a:t>
            </a:r>
          </a:p>
          <a:p>
            <a:r>
              <a:rPr lang="en-US" dirty="0"/>
              <a:t>I’m sure that this post will be as interesting and informative to C virgins (i.e. beginners) as it will be to those who are well versed in C. So let me start with saying that extern keyword applies to C variables (data objects) and C functions. Basically extern keyword extends the visibility of the C variables and C functions. Probably that’s is the reason why it was named as extern.</a:t>
            </a:r>
          </a:p>
          <a:p>
            <a:endParaRPr lang="en-US" dirty="0"/>
          </a:p>
          <a:p>
            <a:r>
              <a:rPr lang="en-US" dirty="0"/>
              <a:t>Though (almost) everyone knows the meaning of declaration and definition of a variable/function yet for the sake of completeness of this post, I would like to clarify them. Declaration of a variable/function simply declares that the variable/function exists somewhere in the program but the memory is not allocated for them. But the declaration of a variable/function serves an important role. And that is the type of the variable/function. Therefore, when a variable is declared, the program knows the data type of that variable. In case of function declaration, the program knows what are the arguments to that functions, their data types, the order of arguments and the return type of the function. So that’s all about declaration. Coming to the definition, when we define a variable/function, apart from the role of declaration, </a:t>
            </a:r>
            <a:r>
              <a:rPr lang="en-US" dirty="0" smtClean="0"/>
              <a:t>it</a:t>
            </a:r>
            <a:endParaRPr lang="he-IL" dirty="0"/>
          </a:p>
        </p:txBody>
      </p:sp>
    </p:spTree>
    <p:extLst>
      <p:ext uri="{BB962C8B-B14F-4D97-AF65-F5344CB8AC3E}">
        <p14:creationId xmlns:p14="http://schemas.microsoft.com/office/powerpoint/2010/main" val="31774629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32656"/>
            <a:ext cx="8784976" cy="5509200"/>
          </a:xfrm>
          <a:prstGeom prst="rect">
            <a:avLst/>
          </a:prstGeom>
          <a:noFill/>
        </p:spPr>
        <p:txBody>
          <a:bodyPr wrap="square" rtlCol="1">
            <a:spAutoFit/>
          </a:bodyPr>
          <a:lstStyle/>
          <a:p>
            <a:r>
              <a:rPr lang="en-US" sz="1600" dirty="0"/>
              <a:t>also allocates memory for that variable/function. Therefore, we can think of definition as a super set of declaration. (or declaration as a subset of definition). From this explanation, it should be obvious that a variable/function can be declared any number of times but it can be defined only once. (Remember the basic principle that you can’t have two locations of the same variable/function). So that’s all about declaration and definition.</a:t>
            </a:r>
          </a:p>
          <a:p>
            <a:endParaRPr lang="en-US" sz="1600" dirty="0"/>
          </a:p>
          <a:p>
            <a:r>
              <a:rPr lang="en-US" sz="1600" dirty="0"/>
              <a:t>Now coming back to our main objective: Understanding “extern” keyword in C. I’ve explained the role of declaration/definition because it’s mandatory to understand them to understand the “extern” keyword. Let us first take the easy case. Use of extern with C functions. By default, the declaration and definition of a C function have “extern” prepended with them. It means even though we don’t use extern with the declaration/definition of C functions, it is present there. For example, when we write.</a:t>
            </a:r>
          </a:p>
          <a:p>
            <a:endParaRPr lang="en-US" sz="1600" dirty="0"/>
          </a:p>
          <a:p>
            <a:r>
              <a:rPr lang="en-US" sz="1600" dirty="0"/>
              <a:t>    </a:t>
            </a:r>
            <a:r>
              <a:rPr lang="en-US" sz="1600" dirty="0" err="1"/>
              <a:t>int</a:t>
            </a:r>
            <a:r>
              <a:rPr lang="en-US" sz="1600" dirty="0"/>
              <a:t> foo(</a:t>
            </a:r>
            <a:r>
              <a:rPr lang="en-US" sz="1600" dirty="0" err="1"/>
              <a:t>int</a:t>
            </a:r>
            <a:r>
              <a:rPr lang="en-US" sz="1600" dirty="0"/>
              <a:t> arg1, char arg2);</a:t>
            </a:r>
          </a:p>
          <a:p>
            <a:r>
              <a:rPr lang="en-US" sz="1600" dirty="0"/>
              <a:t>There’s an extern present in the beginning which is hidden and the compiler treats it as below.</a:t>
            </a:r>
          </a:p>
          <a:p>
            <a:endParaRPr lang="en-US" sz="1600" dirty="0"/>
          </a:p>
          <a:p>
            <a:r>
              <a:rPr lang="en-US" sz="1600" dirty="0"/>
              <a:t>    extern </a:t>
            </a:r>
            <a:r>
              <a:rPr lang="en-US" sz="1600" dirty="0" err="1"/>
              <a:t>int</a:t>
            </a:r>
            <a:r>
              <a:rPr lang="en-US" sz="1600" dirty="0"/>
              <a:t> foo(</a:t>
            </a:r>
            <a:r>
              <a:rPr lang="en-US" sz="1600" dirty="0" err="1"/>
              <a:t>int</a:t>
            </a:r>
            <a:r>
              <a:rPr lang="en-US" sz="1600" dirty="0"/>
              <a:t> arg1, char arg2);</a:t>
            </a:r>
          </a:p>
          <a:p>
            <a:r>
              <a:rPr lang="en-US" sz="1600" dirty="0"/>
              <a:t>Same is the case with the definition of a C function (Definition of a C function means writing the body of the function). Therefore whenever we define a C function, an extern is present there in the beginning of the function definition. Since the declaration can be done any number of times and definition can be done only once</a:t>
            </a:r>
            <a:r>
              <a:rPr lang="en-US" sz="1600" dirty="0" smtClean="0"/>
              <a:t>,.</a:t>
            </a:r>
            <a:endParaRPr lang="he-IL" sz="1600" dirty="0"/>
          </a:p>
          <a:p>
            <a:endParaRPr lang="he-IL" sz="1600" dirty="0"/>
          </a:p>
        </p:txBody>
      </p:sp>
    </p:spTree>
    <p:extLst>
      <p:ext uri="{BB962C8B-B14F-4D97-AF65-F5344CB8AC3E}">
        <p14:creationId xmlns:p14="http://schemas.microsoft.com/office/powerpoint/2010/main" val="1979892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6186309"/>
          </a:xfrm>
          <a:prstGeom prst="rect">
            <a:avLst/>
          </a:prstGeom>
          <a:noFill/>
        </p:spPr>
        <p:txBody>
          <a:bodyPr wrap="square" rtlCol="1">
            <a:spAutoFit/>
          </a:bodyPr>
          <a:lstStyle/>
          <a:p>
            <a:r>
              <a:rPr lang="en-US" dirty="0"/>
              <a:t>we can notice that declaration of a function can be added in several C/H files or in a single C/H file several times. But we notice the actual definition of the function only once (i.e. in one file only). And as the extern extends the visibility to the whole program, the functions can be used (called) anywhere in any of the files of the whole program provided the declaration of the function is known. (By knowing the declaration of the function, C compiler knows that the definition of the function exists and it goes ahead to compile the program). So that’s all about extern with C functions.</a:t>
            </a:r>
          </a:p>
          <a:p>
            <a:endParaRPr lang="en-US" dirty="0"/>
          </a:p>
          <a:p>
            <a:r>
              <a:rPr lang="en-US" dirty="0"/>
              <a:t>Now let us the take the second and final case i.e. use of extern with C variables. I feel that it more interesting and information than the previous case where extern is present by default with C functions. So let me ask the question, how would you declare a C variable without defining it? Many of you would see it trivial but it’s important question to understand extern with C variables. The answer goes as follows.</a:t>
            </a:r>
          </a:p>
          <a:p>
            <a:endParaRPr lang="en-US" dirty="0"/>
          </a:p>
          <a:p>
            <a:r>
              <a:rPr lang="en-US" dirty="0"/>
              <a:t>    extern </a:t>
            </a:r>
            <a:r>
              <a:rPr lang="en-US" dirty="0" err="1"/>
              <a:t>int</a:t>
            </a:r>
            <a:r>
              <a:rPr lang="en-US" dirty="0"/>
              <a:t> </a:t>
            </a:r>
            <a:r>
              <a:rPr lang="en-US" dirty="0" err="1"/>
              <a:t>var</a:t>
            </a:r>
            <a:r>
              <a:rPr lang="en-US" dirty="0"/>
              <a:t>;</a:t>
            </a:r>
          </a:p>
          <a:p>
            <a:r>
              <a:rPr lang="en-US" dirty="0"/>
              <a:t>Here, an integer type variable called </a:t>
            </a:r>
            <a:r>
              <a:rPr lang="en-US" dirty="0" err="1"/>
              <a:t>var</a:t>
            </a:r>
            <a:r>
              <a:rPr lang="en-US" dirty="0"/>
              <a:t> has been declared (remember no definition i.e. no memory allocation for </a:t>
            </a:r>
            <a:r>
              <a:rPr lang="en-US" dirty="0" err="1"/>
              <a:t>var</a:t>
            </a:r>
            <a:r>
              <a:rPr lang="en-US" dirty="0"/>
              <a:t> so far). And we can do this declaration as many times as needed. (remember that declaration can be done any number of times) So far so good. :)</a:t>
            </a:r>
          </a:p>
          <a:p>
            <a:endParaRPr lang="en-US" dirty="0"/>
          </a:p>
        </p:txBody>
      </p:sp>
    </p:spTree>
    <p:extLst>
      <p:ext uri="{BB962C8B-B14F-4D97-AF65-F5344CB8AC3E}">
        <p14:creationId xmlns:p14="http://schemas.microsoft.com/office/powerpoint/2010/main" val="28869589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568952" cy="5078313"/>
          </a:xfrm>
          <a:prstGeom prst="rect">
            <a:avLst/>
          </a:prstGeom>
          <a:noFill/>
        </p:spPr>
        <p:txBody>
          <a:bodyPr wrap="square" rtlCol="1">
            <a:spAutoFit/>
          </a:bodyPr>
          <a:lstStyle/>
          <a:p>
            <a:r>
              <a:rPr lang="en-US" dirty="0"/>
              <a:t>Now how would you define a variable. Now I agree that it is the most trivial question in programming and the answer is as follows.</a:t>
            </a:r>
          </a:p>
          <a:p>
            <a:endParaRPr lang="en-US" dirty="0"/>
          </a:p>
          <a:p>
            <a:r>
              <a:rPr lang="en-US" dirty="0"/>
              <a:t>    </a:t>
            </a:r>
            <a:r>
              <a:rPr lang="en-US" dirty="0" err="1"/>
              <a:t>int</a:t>
            </a:r>
            <a:r>
              <a:rPr lang="en-US" dirty="0"/>
              <a:t> </a:t>
            </a:r>
            <a:r>
              <a:rPr lang="en-US" dirty="0" err="1"/>
              <a:t>var</a:t>
            </a:r>
            <a:r>
              <a:rPr lang="en-US" dirty="0"/>
              <a:t>;</a:t>
            </a:r>
          </a:p>
          <a:p>
            <a:r>
              <a:rPr lang="en-US" dirty="0"/>
              <a:t>Here, an integer type variable called </a:t>
            </a:r>
            <a:r>
              <a:rPr lang="en-US" dirty="0" err="1"/>
              <a:t>var</a:t>
            </a:r>
            <a:r>
              <a:rPr lang="en-US" dirty="0"/>
              <a:t> has been declared as well as defined. (remember that definition is the super set of declaration). Here the memory for </a:t>
            </a:r>
            <a:r>
              <a:rPr lang="en-US" dirty="0" err="1"/>
              <a:t>var</a:t>
            </a:r>
            <a:r>
              <a:rPr lang="en-US" dirty="0"/>
              <a:t> is also allocated. Now here comes the surprise, when we declared/defined a C function, we saw that an extern was present by default. While defining a function, we can prepend it with extern without any issues. But it is not the case with C variables. If we put the presence of extern in variable as default then the memory for them will not be allocated ever, they will be declared only. Therefore, we put extern explicitly for C variables when we want to declare them without defining them. Also, as the extern extends the visibility to the whole program, by </a:t>
            </a:r>
            <a:r>
              <a:rPr lang="en-US" dirty="0" err="1"/>
              <a:t>externing</a:t>
            </a:r>
            <a:r>
              <a:rPr lang="en-US" dirty="0"/>
              <a:t> a variable we can use the variables anywhere in the program provided we know the declaration of them and the variable is defined somewhere.</a:t>
            </a:r>
          </a:p>
          <a:p>
            <a:endParaRPr lang="en-US" dirty="0"/>
          </a:p>
          <a:p>
            <a:r>
              <a:rPr lang="en-US" dirty="0"/>
              <a:t>Now let us try to understand extern with examples.</a:t>
            </a:r>
          </a:p>
          <a:p>
            <a:endParaRPr lang="he-IL" dirty="0"/>
          </a:p>
        </p:txBody>
      </p:sp>
    </p:spTree>
    <p:extLst>
      <p:ext uri="{BB962C8B-B14F-4D97-AF65-F5344CB8AC3E}">
        <p14:creationId xmlns:p14="http://schemas.microsoft.com/office/powerpoint/2010/main" val="19517036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12968" cy="3693319"/>
          </a:xfrm>
          <a:prstGeom prst="rect">
            <a:avLst/>
          </a:prstGeom>
          <a:noFill/>
        </p:spPr>
        <p:txBody>
          <a:bodyPr wrap="square" rtlCol="1">
            <a:spAutoFit/>
          </a:bodyPr>
          <a:lstStyle/>
          <a:p>
            <a:endParaRPr lang="en-US" dirty="0"/>
          </a:p>
          <a:p>
            <a:r>
              <a:rPr lang="en-US" dirty="0"/>
              <a:t>Example 1:</a:t>
            </a:r>
          </a:p>
          <a:p>
            <a:endParaRPr lang="en-US" dirty="0"/>
          </a:p>
          <a:p>
            <a:r>
              <a:rPr lang="en-US" dirty="0" err="1"/>
              <a:t>int</a:t>
            </a:r>
            <a:r>
              <a:rPr lang="en-US" dirty="0"/>
              <a:t> </a:t>
            </a:r>
            <a:r>
              <a:rPr lang="en-US" dirty="0" err="1"/>
              <a:t>var</a:t>
            </a:r>
            <a:r>
              <a:rPr lang="en-US" dirty="0"/>
              <a:t>;</a:t>
            </a:r>
          </a:p>
          <a:p>
            <a:r>
              <a:rPr lang="en-US" dirty="0" err="1"/>
              <a:t>int</a:t>
            </a:r>
            <a:r>
              <a:rPr lang="en-US" dirty="0"/>
              <a:t> main(void)</a:t>
            </a:r>
          </a:p>
          <a:p>
            <a:r>
              <a:rPr lang="en-US" dirty="0"/>
              <a:t>{</a:t>
            </a:r>
          </a:p>
          <a:p>
            <a:r>
              <a:rPr lang="en-US" dirty="0"/>
              <a:t>   </a:t>
            </a:r>
            <a:r>
              <a:rPr lang="en-US" dirty="0" err="1"/>
              <a:t>var</a:t>
            </a:r>
            <a:r>
              <a:rPr lang="en-US" dirty="0"/>
              <a:t> = 10;</a:t>
            </a:r>
          </a:p>
          <a:p>
            <a:r>
              <a:rPr lang="en-US" dirty="0"/>
              <a:t>   return 0;</a:t>
            </a:r>
          </a:p>
          <a:p>
            <a:r>
              <a:rPr lang="en-US" dirty="0"/>
              <a:t>}</a:t>
            </a:r>
          </a:p>
          <a:p>
            <a:r>
              <a:rPr lang="en-US" dirty="0"/>
              <a:t>Analysis: This program is compiled successfully. Here </a:t>
            </a:r>
            <a:r>
              <a:rPr lang="en-US" dirty="0" err="1"/>
              <a:t>var</a:t>
            </a:r>
            <a:r>
              <a:rPr lang="en-US" dirty="0"/>
              <a:t> is defined (and declared implicitly) globally.</a:t>
            </a:r>
          </a:p>
          <a:p>
            <a:endParaRPr lang="en-US" dirty="0"/>
          </a:p>
          <a:p>
            <a:endParaRPr lang="he-IL" dirty="0"/>
          </a:p>
        </p:txBody>
      </p:sp>
    </p:spTree>
    <p:extLst>
      <p:ext uri="{BB962C8B-B14F-4D97-AF65-F5344CB8AC3E}">
        <p14:creationId xmlns:p14="http://schemas.microsoft.com/office/powerpoint/2010/main" val="1640151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496944" cy="3139321"/>
          </a:xfrm>
          <a:prstGeom prst="rect">
            <a:avLst/>
          </a:prstGeom>
          <a:noFill/>
        </p:spPr>
        <p:txBody>
          <a:bodyPr wrap="square" rtlCol="1">
            <a:spAutoFit/>
          </a:bodyPr>
          <a:lstStyle/>
          <a:p>
            <a:r>
              <a:rPr lang="en-US" dirty="0"/>
              <a:t>Example 2:</a:t>
            </a:r>
          </a:p>
          <a:p>
            <a:endParaRPr lang="en-US" dirty="0"/>
          </a:p>
          <a:p>
            <a:r>
              <a:rPr lang="en-US" dirty="0"/>
              <a:t>extern </a:t>
            </a:r>
            <a:r>
              <a:rPr lang="en-US" dirty="0" err="1"/>
              <a:t>int</a:t>
            </a:r>
            <a:r>
              <a:rPr lang="en-US" dirty="0"/>
              <a:t> </a:t>
            </a:r>
            <a:r>
              <a:rPr lang="en-US" dirty="0" err="1"/>
              <a:t>var</a:t>
            </a:r>
            <a:r>
              <a:rPr lang="en-US" dirty="0"/>
              <a:t>;</a:t>
            </a:r>
          </a:p>
          <a:p>
            <a:r>
              <a:rPr lang="en-US" dirty="0" err="1"/>
              <a:t>int</a:t>
            </a:r>
            <a:r>
              <a:rPr lang="en-US" dirty="0"/>
              <a:t> main(void)</a:t>
            </a:r>
          </a:p>
          <a:p>
            <a:r>
              <a:rPr lang="en-US" dirty="0"/>
              <a:t>{</a:t>
            </a:r>
          </a:p>
          <a:p>
            <a:r>
              <a:rPr lang="en-US" dirty="0"/>
              <a:t>  return 0;</a:t>
            </a:r>
          </a:p>
          <a:p>
            <a:r>
              <a:rPr lang="en-US" dirty="0"/>
              <a:t>}</a:t>
            </a:r>
          </a:p>
          <a:p>
            <a:r>
              <a:rPr lang="en-US" dirty="0"/>
              <a:t>Analysis: This program is compiled successfully. Here </a:t>
            </a:r>
            <a:r>
              <a:rPr lang="en-US" dirty="0" err="1"/>
              <a:t>var</a:t>
            </a:r>
            <a:r>
              <a:rPr lang="en-US" dirty="0"/>
              <a:t> is declared only. Notice </a:t>
            </a:r>
            <a:r>
              <a:rPr lang="en-US" dirty="0" err="1"/>
              <a:t>var</a:t>
            </a:r>
            <a:r>
              <a:rPr lang="en-US" dirty="0"/>
              <a:t> is never used so no problems.</a:t>
            </a:r>
          </a:p>
          <a:p>
            <a:endParaRPr lang="en-US" dirty="0"/>
          </a:p>
          <a:p>
            <a:endParaRPr lang="he-IL" dirty="0"/>
          </a:p>
        </p:txBody>
      </p:sp>
    </p:spTree>
    <p:extLst>
      <p:ext uri="{BB962C8B-B14F-4D97-AF65-F5344CB8AC3E}">
        <p14:creationId xmlns:p14="http://schemas.microsoft.com/office/powerpoint/2010/main" val="9062713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3693319"/>
          </a:xfrm>
          <a:prstGeom prst="rect">
            <a:avLst/>
          </a:prstGeom>
          <a:noFill/>
        </p:spPr>
        <p:txBody>
          <a:bodyPr wrap="square" rtlCol="1">
            <a:spAutoFit/>
          </a:bodyPr>
          <a:lstStyle/>
          <a:p>
            <a:r>
              <a:rPr lang="en-US" dirty="0"/>
              <a:t>Example 3:</a:t>
            </a:r>
          </a:p>
          <a:p>
            <a:endParaRPr lang="en-US" dirty="0"/>
          </a:p>
          <a:p>
            <a:r>
              <a:rPr lang="en-US" dirty="0"/>
              <a:t>extern </a:t>
            </a:r>
            <a:r>
              <a:rPr lang="en-US" dirty="0" err="1"/>
              <a:t>int</a:t>
            </a:r>
            <a:r>
              <a:rPr lang="en-US" dirty="0"/>
              <a:t> </a:t>
            </a:r>
            <a:r>
              <a:rPr lang="en-US" dirty="0" err="1"/>
              <a:t>var</a:t>
            </a:r>
            <a:r>
              <a:rPr lang="en-US" dirty="0"/>
              <a:t>;</a:t>
            </a:r>
          </a:p>
          <a:p>
            <a:r>
              <a:rPr lang="en-US" dirty="0" err="1"/>
              <a:t>int</a:t>
            </a:r>
            <a:r>
              <a:rPr lang="en-US" dirty="0"/>
              <a:t> main(void)</a:t>
            </a:r>
          </a:p>
          <a:p>
            <a:r>
              <a:rPr lang="en-US" dirty="0"/>
              <a:t>{</a:t>
            </a:r>
          </a:p>
          <a:p>
            <a:r>
              <a:rPr lang="en-US" dirty="0"/>
              <a:t> </a:t>
            </a:r>
            <a:r>
              <a:rPr lang="en-US" dirty="0" err="1"/>
              <a:t>var</a:t>
            </a:r>
            <a:r>
              <a:rPr lang="en-US" dirty="0"/>
              <a:t> = 10;</a:t>
            </a:r>
          </a:p>
          <a:p>
            <a:r>
              <a:rPr lang="en-US" dirty="0"/>
              <a:t> return 0;</a:t>
            </a:r>
          </a:p>
          <a:p>
            <a:r>
              <a:rPr lang="en-US" dirty="0"/>
              <a:t>}</a:t>
            </a:r>
          </a:p>
          <a:p>
            <a:r>
              <a:rPr lang="en-US" dirty="0"/>
              <a:t>Analysis: This program throws error in compilation. Because </a:t>
            </a:r>
            <a:r>
              <a:rPr lang="en-US" dirty="0" err="1"/>
              <a:t>var</a:t>
            </a:r>
            <a:r>
              <a:rPr lang="en-US" dirty="0"/>
              <a:t> is declared but not defined anywhere. Essentially, the </a:t>
            </a:r>
            <a:r>
              <a:rPr lang="en-US" dirty="0" err="1"/>
              <a:t>var</a:t>
            </a:r>
            <a:r>
              <a:rPr lang="en-US" dirty="0"/>
              <a:t> isn’t allocated any memory. And the program is trying to change the value to 10 of a variable that doesn’t exist at all.</a:t>
            </a:r>
          </a:p>
          <a:p>
            <a:endParaRPr lang="en-US" dirty="0"/>
          </a:p>
          <a:p>
            <a:endParaRPr lang="he-IL" dirty="0"/>
          </a:p>
        </p:txBody>
      </p:sp>
    </p:spTree>
    <p:extLst>
      <p:ext uri="{BB962C8B-B14F-4D97-AF65-F5344CB8AC3E}">
        <p14:creationId xmlns:p14="http://schemas.microsoft.com/office/powerpoint/2010/main" val="3404407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6463308"/>
          </a:xfrm>
          <a:prstGeom prst="rect">
            <a:avLst/>
          </a:prstGeom>
          <a:noFill/>
        </p:spPr>
        <p:txBody>
          <a:bodyPr wrap="square" rtlCol="1">
            <a:spAutoFit/>
          </a:bodyPr>
          <a:lstStyle/>
          <a:p>
            <a:r>
              <a:rPr lang="en-US" dirty="0"/>
              <a:t>Example 4:</a:t>
            </a:r>
          </a:p>
          <a:p>
            <a:endParaRPr lang="en-US" dirty="0"/>
          </a:p>
          <a:p>
            <a:r>
              <a:rPr lang="en-US" dirty="0"/>
              <a:t>#include "</a:t>
            </a:r>
            <a:r>
              <a:rPr lang="en-US" dirty="0" err="1"/>
              <a:t>somefile.h</a:t>
            </a:r>
            <a:r>
              <a:rPr lang="en-US" dirty="0"/>
              <a:t>"</a:t>
            </a:r>
          </a:p>
          <a:p>
            <a:r>
              <a:rPr lang="en-US" dirty="0"/>
              <a:t>extern </a:t>
            </a:r>
            <a:r>
              <a:rPr lang="en-US" dirty="0" err="1"/>
              <a:t>int</a:t>
            </a:r>
            <a:r>
              <a:rPr lang="en-US" dirty="0"/>
              <a:t> </a:t>
            </a:r>
            <a:r>
              <a:rPr lang="en-US" dirty="0" err="1"/>
              <a:t>var</a:t>
            </a:r>
            <a:r>
              <a:rPr lang="en-US" dirty="0"/>
              <a:t>;</a:t>
            </a:r>
          </a:p>
          <a:p>
            <a:r>
              <a:rPr lang="en-US" dirty="0" err="1"/>
              <a:t>int</a:t>
            </a:r>
            <a:r>
              <a:rPr lang="en-US" dirty="0"/>
              <a:t> main(void)</a:t>
            </a:r>
          </a:p>
          <a:p>
            <a:r>
              <a:rPr lang="en-US" dirty="0"/>
              <a:t>{</a:t>
            </a:r>
          </a:p>
          <a:p>
            <a:r>
              <a:rPr lang="en-US" dirty="0"/>
              <a:t> </a:t>
            </a:r>
            <a:r>
              <a:rPr lang="en-US" dirty="0" err="1"/>
              <a:t>var</a:t>
            </a:r>
            <a:r>
              <a:rPr lang="en-US" dirty="0"/>
              <a:t> = 10;</a:t>
            </a:r>
          </a:p>
          <a:p>
            <a:r>
              <a:rPr lang="en-US" dirty="0"/>
              <a:t> return 0;</a:t>
            </a:r>
          </a:p>
          <a:p>
            <a:r>
              <a:rPr lang="en-US" dirty="0"/>
              <a:t>}</a:t>
            </a:r>
          </a:p>
          <a:p>
            <a:r>
              <a:rPr lang="en-US" dirty="0"/>
              <a:t>Analysis: Supposing that </a:t>
            </a:r>
            <a:r>
              <a:rPr lang="en-US" dirty="0" err="1"/>
              <a:t>somefile.h</a:t>
            </a:r>
            <a:r>
              <a:rPr lang="en-US" dirty="0"/>
              <a:t> has the definition of var. This program will be compiled successfully.</a:t>
            </a:r>
          </a:p>
          <a:p>
            <a:endParaRPr lang="en-US" dirty="0"/>
          </a:p>
          <a:p>
            <a:r>
              <a:rPr lang="en-US" dirty="0"/>
              <a:t>Example 5:</a:t>
            </a:r>
          </a:p>
          <a:p>
            <a:endParaRPr lang="en-US" dirty="0"/>
          </a:p>
          <a:p>
            <a:r>
              <a:rPr lang="en-US" dirty="0"/>
              <a:t>extern </a:t>
            </a:r>
            <a:r>
              <a:rPr lang="en-US" dirty="0" err="1"/>
              <a:t>int</a:t>
            </a:r>
            <a:r>
              <a:rPr lang="en-US" dirty="0"/>
              <a:t> </a:t>
            </a:r>
            <a:r>
              <a:rPr lang="en-US" dirty="0" err="1"/>
              <a:t>var</a:t>
            </a:r>
            <a:r>
              <a:rPr lang="en-US" dirty="0"/>
              <a:t> = 0;</a:t>
            </a:r>
          </a:p>
          <a:p>
            <a:r>
              <a:rPr lang="en-US" dirty="0" err="1"/>
              <a:t>int</a:t>
            </a:r>
            <a:r>
              <a:rPr lang="en-US" dirty="0"/>
              <a:t> main(void)</a:t>
            </a:r>
          </a:p>
          <a:p>
            <a:r>
              <a:rPr lang="en-US" dirty="0"/>
              <a:t>{</a:t>
            </a:r>
          </a:p>
          <a:p>
            <a:r>
              <a:rPr lang="en-US" dirty="0"/>
              <a:t> </a:t>
            </a:r>
            <a:r>
              <a:rPr lang="en-US" dirty="0" err="1"/>
              <a:t>var</a:t>
            </a:r>
            <a:r>
              <a:rPr lang="en-US" dirty="0"/>
              <a:t> = 10;</a:t>
            </a:r>
          </a:p>
          <a:p>
            <a:r>
              <a:rPr lang="en-US" dirty="0"/>
              <a:t> return 0;</a:t>
            </a:r>
          </a:p>
          <a:p>
            <a:r>
              <a:rPr lang="en-US" dirty="0" smtClean="0"/>
              <a:t>}</a:t>
            </a:r>
          </a:p>
          <a:p>
            <a:endParaRPr lang="en-US" dirty="0"/>
          </a:p>
          <a:p>
            <a:endParaRPr lang="en-US" dirty="0"/>
          </a:p>
          <a:p>
            <a:endParaRPr lang="he-IL" dirty="0"/>
          </a:p>
        </p:txBody>
      </p:sp>
    </p:spTree>
    <p:extLst>
      <p:ext uri="{BB962C8B-B14F-4D97-AF65-F5344CB8AC3E}">
        <p14:creationId xmlns:p14="http://schemas.microsoft.com/office/powerpoint/2010/main" val="194285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he-IL" smtClean="0"/>
              <a:t>טיפוסי נתונים ב- </a:t>
            </a:r>
            <a:r>
              <a:rPr lang="en-US" smtClean="0"/>
              <a:t>C</a:t>
            </a:r>
            <a:r>
              <a:rPr lang="he-IL" smtClean="0"/>
              <a:t> (2)</a:t>
            </a:r>
            <a:endParaRPr lang="en-US" smtClean="0"/>
          </a:p>
        </p:txBody>
      </p:sp>
      <p:graphicFrame>
        <p:nvGraphicFramePr>
          <p:cNvPr id="67704" name="Group 120"/>
          <p:cNvGraphicFramePr>
            <a:graphicFrameLocks noGrp="1"/>
          </p:cNvGraphicFramePr>
          <p:nvPr>
            <p:ph sz="quarter" idx="1"/>
          </p:nvPr>
        </p:nvGraphicFramePr>
        <p:xfrm>
          <a:off x="457200" y="1450808"/>
          <a:ext cx="8229600" cy="4858512"/>
        </p:xfrm>
        <a:graphic>
          <a:graphicData uri="http://schemas.openxmlformats.org/drawingml/2006/table">
            <a:tbl>
              <a:tblPr/>
              <a:tblGrid>
                <a:gridCol w="3550514"/>
                <a:gridCol w="1451499"/>
                <a:gridCol w="3227587"/>
              </a:tblGrid>
              <a:tr h="384175">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accent1"/>
                          </a:solidFill>
                          <a:effectLst/>
                          <a:latin typeface="Verdana" pitchFamily="34" charset="0"/>
                          <a:cs typeface="Arial" charset="0"/>
                        </a:rPr>
                        <a:t>Definition</a:t>
                      </a: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Verdana" pitchFamily="34" charset="0"/>
                          <a:cs typeface="Arial" charset="0"/>
                        </a:rPr>
                        <a:t>Size</a:t>
                      </a: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Verdana" pitchFamily="34" charset="0"/>
                          <a:cs typeface="Arial" charset="0"/>
                        </a:rPr>
                        <a:t>Range</a:t>
                      </a: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short</a:t>
                      </a:r>
                      <a:endParaRPr kumimoji="0" lang="he-IL" sz="2000" b="0" i="0" u="none" strike="noStrike" cap="none" normalizeH="0" baseline="0" smtClean="0">
                        <a:ln>
                          <a:noFill/>
                        </a:ln>
                        <a:solidFill>
                          <a:schemeClr val="tx1"/>
                        </a:solidFill>
                        <a:effectLst/>
                        <a:latin typeface="Verdana" pitchFamily="34" charset="0"/>
                        <a:cs typeface="Arial" charset="0"/>
                      </a:endParaRP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1800" b="0" i="0" u="none" strike="noStrike" cap="none" normalizeH="0" baseline="0" smtClean="0">
                          <a:ln>
                            <a:noFill/>
                          </a:ln>
                          <a:solidFill>
                            <a:schemeClr val="tx1"/>
                          </a:solidFill>
                          <a:effectLst/>
                          <a:latin typeface="Verdana" pitchFamily="34" charset="0"/>
                          <a:cs typeface="Arial" charset="0"/>
                        </a:rPr>
                        <a:t>מספר שלם</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2 bytes</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cs typeface="Arial" charset="0"/>
                        </a:rPr>
                        <a:t>-2</a:t>
                      </a:r>
                      <a:r>
                        <a:rPr kumimoji="0" lang="en-US" sz="1600" b="1" i="0" u="none" strike="noStrike" cap="none" normalizeH="0" baseline="30000" dirty="0" smtClean="0">
                          <a:ln>
                            <a:noFill/>
                          </a:ln>
                          <a:solidFill>
                            <a:schemeClr val="tx1"/>
                          </a:solidFill>
                          <a:effectLst/>
                          <a:latin typeface="Verdana" pitchFamily="34" charset="0"/>
                          <a:cs typeface="Arial" charset="0"/>
                        </a:rPr>
                        <a:t>15</a:t>
                      </a:r>
                      <a:r>
                        <a:rPr kumimoji="0" lang="en-US" sz="1600" b="1" i="0" u="none" strike="noStrike" cap="none" normalizeH="0" baseline="0" dirty="0" smtClean="0">
                          <a:ln>
                            <a:noFill/>
                          </a:ln>
                          <a:solidFill>
                            <a:schemeClr val="tx1"/>
                          </a:solidFill>
                          <a:effectLst/>
                          <a:latin typeface="Verdana" pitchFamily="34" charset="0"/>
                          <a:cs typeface="Arial" charset="0"/>
                        </a:rPr>
                        <a:t>… 2</a:t>
                      </a:r>
                      <a:r>
                        <a:rPr kumimoji="0" lang="en-US" sz="1600" b="1" i="0" u="none" strike="noStrike" cap="none" normalizeH="0" baseline="30000" dirty="0" smtClean="0">
                          <a:ln>
                            <a:noFill/>
                          </a:ln>
                          <a:solidFill>
                            <a:schemeClr val="tx1"/>
                          </a:solidFill>
                          <a:effectLst/>
                          <a:latin typeface="Verdana" pitchFamily="34" charset="0"/>
                          <a:cs typeface="Arial" charset="0"/>
                        </a:rPr>
                        <a:t>15</a:t>
                      </a:r>
                      <a:r>
                        <a:rPr kumimoji="0" lang="en-US" sz="1600" b="1" i="0" u="none" strike="noStrike" cap="none" normalizeH="0" baseline="0" dirty="0" smtClean="0">
                          <a:ln>
                            <a:noFill/>
                          </a:ln>
                          <a:solidFill>
                            <a:schemeClr val="tx1"/>
                          </a:solidFill>
                          <a:effectLst/>
                          <a:latin typeface="Verdana" pitchFamily="34" charset="0"/>
                          <a:cs typeface="Arial" charset="0"/>
                        </a:rPr>
                        <a:t>-1</a:t>
                      </a:r>
                      <a:endParaRPr kumimoji="0" lang="en-US" sz="1800" b="1" i="0" u="none" strike="noStrike" cap="none" normalizeH="0" baseline="0" dirty="0" smtClean="0">
                        <a:ln>
                          <a:noFill/>
                        </a:ln>
                        <a:solidFill>
                          <a:schemeClr val="tx1"/>
                        </a:solidFill>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(-32,768…32,767)</a:t>
                      </a: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long</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1800" b="0" i="0" u="none" strike="noStrike" cap="none" normalizeH="0" baseline="0" smtClean="0">
                          <a:ln>
                            <a:noFill/>
                          </a:ln>
                          <a:solidFill>
                            <a:schemeClr val="tx1"/>
                          </a:solidFill>
                          <a:effectLst/>
                          <a:latin typeface="Verdana" pitchFamily="34" charset="0"/>
                          <a:cs typeface="Arial" charset="0"/>
                        </a:rPr>
                        <a:t>מספר שלם</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8 bytes</a:t>
                      </a: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cs typeface="Arial" charset="0"/>
                        </a:rPr>
                        <a:t>-2</a:t>
                      </a:r>
                      <a:r>
                        <a:rPr kumimoji="0" lang="en-US" sz="1600" b="1" i="0" u="none" strike="noStrike" cap="none" normalizeH="0" baseline="30000" smtClean="0">
                          <a:ln>
                            <a:noFill/>
                          </a:ln>
                          <a:solidFill>
                            <a:schemeClr val="tx1"/>
                          </a:solidFill>
                          <a:effectLst/>
                          <a:latin typeface="Verdana" pitchFamily="34" charset="0"/>
                          <a:cs typeface="Arial" charset="0"/>
                        </a:rPr>
                        <a:t>63</a:t>
                      </a:r>
                      <a:r>
                        <a:rPr kumimoji="0" lang="en-US" sz="1600" b="1" i="0" u="none" strike="noStrike" cap="none" normalizeH="0" baseline="0" smtClean="0">
                          <a:ln>
                            <a:noFill/>
                          </a:ln>
                          <a:solidFill>
                            <a:schemeClr val="tx1"/>
                          </a:solidFill>
                          <a:effectLst/>
                          <a:latin typeface="Verdana" pitchFamily="34" charset="0"/>
                          <a:cs typeface="Arial" charset="0"/>
                        </a:rPr>
                        <a:t>…2</a:t>
                      </a:r>
                      <a:r>
                        <a:rPr kumimoji="0" lang="en-US" sz="1600" b="1" i="0" u="none" strike="noStrike" cap="none" normalizeH="0" baseline="30000" smtClean="0">
                          <a:ln>
                            <a:noFill/>
                          </a:ln>
                          <a:solidFill>
                            <a:schemeClr val="tx1"/>
                          </a:solidFill>
                          <a:effectLst/>
                          <a:latin typeface="Verdana" pitchFamily="34" charset="0"/>
                          <a:cs typeface="Arial" charset="0"/>
                        </a:rPr>
                        <a:t>63</a:t>
                      </a:r>
                      <a:r>
                        <a:rPr kumimoji="0" lang="en-US" sz="1600" b="1" i="0" u="none" strike="noStrike" cap="none" normalizeH="0" baseline="0" smtClean="0">
                          <a:ln>
                            <a:noFill/>
                          </a:ln>
                          <a:solidFill>
                            <a:schemeClr val="tx1"/>
                          </a:solidFill>
                          <a:effectLst/>
                          <a:latin typeface="Verdana" pitchFamily="34" charset="0"/>
                          <a:cs typeface="Arial" charset="0"/>
                        </a:rPr>
                        <a:t>-1</a:t>
                      </a: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unsigned int</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1800" b="0" i="0" u="none" strike="noStrike" cap="none" normalizeH="0" baseline="0" smtClean="0">
                          <a:ln>
                            <a:noFill/>
                          </a:ln>
                          <a:solidFill>
                            <a:schemeClr val="tx1"/>
                          </a:solidFill>
                          <a:effectLst/>
                          <a:latin typeface="Verdana" pitchFamily="34" charset="0"/>
                          <a:cs typeface="Arial" charset="0"/>
                        </a:rPr>
                        <a:t>מספר שלם חיובי</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4 bytes</a:t>
                      </a: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0…2</a:t>
                      </a:r>
                      <a:r>
                        <a:rPr kumimoji="0" lang="en-US" sz="1800" b="0" i="0" u="none" strike="noStrike" cap="none" normalizeH="0" baseline="30000" smtClean="0">
                          <a:ln>
                            <a:noFill/>
                          </a:ln>
                          <a:solidFill>
                            <a:schemeClr val="tx1"/>
                          </a:solidFill>
                          <a:effectLst/>
                          <a:latin typeface="Verdana" pitchFamily="34" charset="0"/>
                          <a:cs typeface="Arial" charset="0"/>
                        </a:rPr>
                        <a:t>32</a:t>
                      </a:r>
                      <a:r>
                        <a:rPr kumimoji="0" lang="en-US" sz="1800" b="0" i="0" u="none" strike="noStrike" cap="none" normalizeH="0" baseline="0" smtClean="0">
                          <a:ln>
                            <a:noFill/>
                          </a:ln>
                          <a:solidFill>
                            <a:schemeClr val="tx1"/>
                          </a:solidFill>
                          <a:effectLst/>
                          <a:latin typeface="Verdana" pitchFamily="34" charset="0"/>
                          <a:cs typeface="Arial" charset="0"/>
                        </a:rPr>
                        <a:t>-1</a:t>
                      </a: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unsigned short</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1800" b="0" i="0" u="none" strike="noStrike" cap="none" normalizeH="0" baseline="0" smtClean="0">
                          <a:ln>
                            <a:noFill/>
                          </a:ln>
                          <a:solidFill>
                            <a:schemeClr val="tx1"/>
                          </a:solidFill>
                          <a:effectLst/>
                          <a:latin typeface="Verdana" pitchFamily="34" charset="0"/>
                          <a:cs typeface="Arial" charset="0"/>
                        </a:rPr>
                        <a:t>מספר שלם חיובי</a:t>
                      </a: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2 bytes</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cs typeface="Arial" charset="0"/>
                        </a:rPr>
                        <a:t>0…2</a:t>
                      </a:r>
                      <a:r>
                        <a:rPr kumimoji="0" lang="en-US" sz="1600" b="1" i="0" u="none" strike="noStrike" cap="none" normalizeH="0" baseline="30000" smtClean="0">
                          <a:ln>
                            <a:noFill/>
                          </a:ln>
                          <a:solidFill>
                            <a:schemeClr val="tx1"/>
                          </a:solidFill>
                          <a:effectLst/>
                          <a:latin typeface="Verdana" pitchFamily="34" charset="0"/>
                          <a:cs typeface="Arial" charset="0"/>
                        </a:rPr>
                        <a:t>16</a:t>
                      </a:r>
                      <a:r>
                        <a:rPr kumimoji="0" lang="en-US" sz="1600" b="1" i="0" u="none" strike="noStrike" cap="none" normalizeH="0" baseline="0" smtClean="0">
                          <a:ln>
                            <a:noFill/>
                          </a:ln>
                          <a:solidFill>
                            <a:schemeClr val="tx1"/>
                          </a:solidFill>
                          <a:effectLst/>
                          <a:latin typeface="Verdana" pitchFamily="34" charset="0"/>
                          <a:cs typeface="Arial" charset="0"/>
                        </a:rPr>
                        <a:t>-1</a:t>
                      </a:r>
                      <a:endParaRPr kumimoji="0" lang="en-US" sz="1800" b="1" i="0" u="none" strike="noStrike" cap="none" normalizeH="0" baseline="0" smtClean="0">
                        <a:ln>
                          <a:noFill/>
                        </a:ln>
                        <a:solidFill>
                          <a:schemeClr val="tx1"/>
                        </a:solidFill>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cs typeface="Arial" charset="0"/>
                        </a:rPr>
                        <a:t>(0….65535)</a:t>
                      </a: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unsigned long</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1800" b="0" i="0" u="none" strike="noStrike" cap="none" normalizeH="0" baseline="0" smtClean="0">
                          <a:ln>
                            <a:noFill/>
                          </a:ln>
                          <a:solidFill>
                            <a:schemeClr val="tx1"/>
                          </a:solidFill>
                          <a:effectLst/>
                          <a:latin typeface="Verdana" pitchFamily="34" charset="0"/>
                          <a:cs typeface="Arial" charset="0"/>
                        </a:rPr>
                        <a:t>מספר שלם חיובי</a:t>
                      </a: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8 bytes</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cs typeface="Arial" charset="0"/>
                        </a:rPr>
                        <a:t>0…2</a:t>
                      </a:r>
                      <a:r>
                        <a:rPr kumimoji="0" lang="en-US" sz="1600" b="1" i="0" u="none" strike="noStrike" cap="none" normalizeH="0" baseline="30000" smtClean="0">
                          <a:ln>
                            <a:noFill/>
                          </a:ln>
                          <a:solidFill>
                            <a:schemeClr val="tx1"/>
                          </a:solidFill>
                          <a:effectLst/>
                          <a:latin typeface="Verdana" pitchFamily="34" charset="0"/>
                          <a:cs typeface="Arial" charset="0"/>
                        </a:rPr>
                        <a:t>64</a:t>
                      </a:r>
                      <a:r>
                        <a:rPr kumimoji="0" lang="en-US" sz="1600" b="1" i="0" u="none" strike="noStrike" cap="none" normalizeH="0" baseline="0" smtClean="0">
                          <a:ln>
                            <a:noFill/>
                          </a:ln>
                          <a:solidFill>
                            <a:schemeClr val="tx1"/>
                          </a:solidFill>
                          <a:effectLst/>
                          <a:latin typeface="Verdana" pitchFamily="34" charset="0"/>
                          <a:cs typeface="Arial" charset="0"/>
                        </a:rPr>
                        <a:t>-1</a:t>
                      </a:r>
                      <a:endParaRPr kumimoji="0" lang="en-US" sz="1800" b="1"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unsigned char</a:t>
                      </a:r>
                    </a:p>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he-IL" sz="1800" b="0" i="0" u="none" strike="noStrike" cap="none" normalizeH="0" baseline="0" smtClean="0">
                          <a:ln>
                            <a:noFill/>
                          </a:ln>
                          <a:solidFill>
                            <a:schemeClr val="tx1"/>
                          </a:solidFill>
                          <a:effectLst/>
                          <a:latin typeface="Verdana" pitchFamily="34" charset="0"/>
                          <a:cs typeface="Arial" charset="0"/>
                        </a:rPr>
                        <a:t>תו חיובי בלבד</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95879" marR="958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1 byte</a:t>
                      </a:r>
                    </a:p>
                  </a:txBody>
                  <a:tcPr marL="95879" marR="958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Verdana" pitchFamily="34" charset="0"/>
                          <a:cs typeface="Arial" charset="0"/>
                        </a:rPr>
                        <a:t>0…2</a:t>
                      </a:r>
                      <a:r>
                        <a:rPr kumimoji="0" lang="en-US" sz="1800" b="1" i="0" u="none" strike="noStrike" cap="none" normalizeH="0" baseline="30000" dirty="0" smtClean="0">
                          <a:ln>
                            <a:noFill/>
                          </a:ln>
                          <a:solidFill>
                            <a:schemeClr val="tx1"/>
                          </a:solidFill>
                          <a:effectLst/>
                          <a:latin typeface="Verdana" pitchFamily="34" charset="0"/>
                          <a:cs typeface="Arial" charset="0"/>
                        </a:rPr>
                        <a:t>8</a:t>
                      </a:r>
                      <a:r>
                        <a:rPr kumimoji="0" lang="en-US" sz="1800" b="1" i="0" u="none" strike="noStrike" cap="none" normalizeH="0" baseline="0" dirty="0" smtClean="0">
                          <a:ln>
                            <a:noFill/>
                          </a:ln>
                          <a:solidFill>
                            <a:schemeClr val="tx1"/>
                          </a:solidFill>
                          <a:effectLst/>
                          <a:latin typeface="Verdana" pitchFamily="34" charset="0"/>
                          <a:cs typeface="Arial" charset="0"/>
                        </a:rPr>
                        <a:t>-1</a:t>
                      </a:r>
                      <a:endParaRPr kumimoji="0" lang="he-IL" sz="1800" b="1" i="0" u="none" strike="noStrike" cap="none" normalizeH="0" baseline="0" dirty="0" smtClean="0">
                        <a:ln>
                          <a:noFill/>
                        </a:ln>
                        <a:solidFill>
                          <a:schemeClr val="tx1"/>
                        </a:solidFill>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(0…255</a:t>
                      </a:r>
                      <a:r>
                        <a:rPr kumimoji="0" lang="he-IL" sz="1600" b="0" i="0" u="none" strike="noStrike" cap="none" normalizeH="0" baseline="0" dirty="0" smtClean="0">
                          <a:ln>
                            <a:noFill/>
                          </a:ln>
                          <a:solidFill>
                            <a:schemeClr val="tx1"/>
                          </a:solidFill>
                          <a:effectLst/>
                          <a:latin typeface="Verdana" pitchFamily="34" charset="0"/>
                          <a:cs typeface="Arial" charset="0"/>
                        </a:rPr>
                        <a:t>(</a:t>
                      </a:r>
                      <a:endParaRPr kumimoji="0" lang="en-US" sz="1600" b="0" i="0" u="none" strike="noStrike" cap="none" normalizeH="0" baseline="0" dirty="0" smtClean="0">
                        <a:ln>
                          <a:noFill/>
                        </a:ln>
                        <a:solidFill>
                          <a:schemeClr val="tx1"/>
                        </a:solidFill>
                        <a:effectLst/>
                        <a:latin typeface="Verdana" pitchFamily="34" charset="0"/>
                        <a:cs typeface="Arial" charset="0"/>
                      </a:endParaRPr>
                    </a:p>
                  </a:txBody>
                  <a:tcPr marL="95879" marR="958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6186309"/>
          </a:xfrm>
          <a:prstGeom prst="rect">
            <a:avLst/>
          </a:prstGeom>
          <a:noFill/>
        </p:spPr>
        <p:txBody>
          <a:bodyPr wrap="square" rtlCol="1">
            <a:spAutoFit/>
          </a:bodyPr>
          <a:lstStyle/>
          <a:p>
            <a:r>
              <a:rPr lang="en-US" dirty="0"/>
              <a:t>Analysis: Guess this program will work? Well, here comes another surprise from C standards. They say </a:t>
            </a:r>
            <a:r>
              <a:rPr lang="en-US" dirty="0" err="1"/>
              <a:t>that..if</a:t>
            </a:r>
            <a:r>
              <a:rPr lang="en-US" dirty="0"/>
              <a:t> a variable is only declared and an initializer is also provided with that declaration, then the memory for that variable will be allocated i.e. that variable will be considered as defined. Therefore, as per the C standard, this program will compile successfully and work.</a:t>
            </a:r>
          </a:p>
          <a:p>
            <a:endParaRPr lang="en-US" dirty="0" smtClean="0"/>
          </a:p>
          <a:p>
            <a:r>
              <a:rPr lang="en-US" dirty="0" smtClean="0"/>
              <a:t>So </a:t>
            </a:r>
            <a:r>
              <a:rPr lang="en-US" dirty="0"/>
              <a:t>that was a preliminary look at “extern” keyword in C.</a:t>
            </a:r>
          </a:p>
          <a:p>
            <a:endParaRPr lang="en-US" dirty="0"/>
          </a:p>
          <a:p>
            <a:r>
              <a:rPr lang="en-US" dirty="0"/>
              <a:t>I’m sure that you want to have some take away from the reading of this post. And I would not disappoint you. :)</a:t>
            </a:r>
          </a:p>
          <a:p>
            <a:r>
              <a:rPr lang="en-US" dirty="0"/>
              <a:t>In short, we can say</a:t>
            </a:r>
          </a:p>
          <a:p>
            <a:endParaRPr lang="en-US" dirty="0"/>
          </a:p>
          <a:p>
            <a:r>
              <a:rPr lang="en-US" dirty="0"/>
              <a:t>1. Declaration can be done any number of times but definition only once.</a:t>
            </a:r>
          </a:p>
          <a:p>
            <a:r>
              <a:rPr lang="en-US" dirty="0"/>
              <a:t>2. “extern” keyword is used to extend the visibility of variables/functions().</a:t>
            </a:r>
          </a:p>
          <a:p>
            <a:r>
              <a:rPr lang="en-US" dirty="0"/>
              <a:t>3. Since functions are visible through out the program by default. The use of extern is not needed in function declaration/definition. Its use is redundant.</a:t>
            </a:r>
          </a:p>
          <a:p>
            <a:r>
              <a:rPr lang="en-US" dirty="0"/>
              <a:t>4. When extern is used with a variable, it’s only declared not defined.</a:t>
            </a:r>
          </a:p>
          <a:p>
            <a:r>
              <a:rPr lang="en-US" dirty="0"/>
              <a:t>5. As an exception, when an extern variable is declared with initialization, it is taken as definition of the variable as well</a:t>
            </a:r>
            <a:endParaRPr lang="he-IL" dirty="0"/>
          </a:p>
          <a:p>
            <a:endParaRPr lang="en-US" dirty="0" smtClean="0"/>
          </a:p>
          <a:p>
            <a:endParaRPr lang="en-US" dirty="0"/>
          </a:p>
          <a:p>
            <a:r>
              <a:rPr lang="en-US" dirty="0"/>
              <a:t>http://www.geeksforgeeks.org/understanding-extern-keyword-in-c/</a:t>
            </a:r>
            <a:endParaRPr lang="he-IL" dirty="0"/>
          </a:p>
        </p:txBody>
      </p:sp>
    </p:spTree>
    <p:extLst>
      <p:ext uri="{BB962C8B-B14F-4D97-AF65-F5344CB8AC3E}">
        <p14:creationId xmlns:p14="http://schemas.microsoft.com/office/powerpoint/2010/main" val="16963776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r"/>
            <a:r>
              <a:rPr lang="he-IL" smtClean="0"/>
              <a:t>השוואה בין סוגי המשתנים השונים</a:t>
            </a:r>
            <a:endParaRPr lang="en-US" smtClean="0"/>
          </a:p>
        </p:txBody>
      </p:sp>
      <p:graphicFrame>
        <p:nvGraphicFramePr>
          <p:cNvPr id="6" name="Table 5"/>
          <p:cNvGraphicFramePr>
            <a:graphicFrameLocks noGrp="1"/>
          </p:cNvGraphicFramePr>
          <p:nvPr/>
        </p:nvGraphicFramePr>
        <p:xfrm>
          <a:off x="533400" y="2133600"/>
          <a:ext cx="8153400" cy="2661920"/>
        </p:xfrm>
        <a:graphic>
          <a:graphicData uri="http://schemas.openxmlformats.org/drawingml/2006/table">
            <a:tbl>
              <a:tblPr firstRow="1" bandRow="1">
                <a:tableStyleId>{5C22544A-7EE6-4342-B048-85BDC9FD1C3A}</a:tableStyleId>
              </a:tblPr>
              <a:tblGrid>
                <a:gridCol w="2019300"/>
                <a:gridCol w="2705100"/>
                <a:gridCol w="2133600"/>
                <a:gridCol w="1295400"/>
              </a:tblGrid>
              <a:tr h="370840">
                <a:tc>
                  <a:txBody>
                    <a:bodyPr/>
                    <a:lstStyle/>
                    <a:p>
                      <a:pPr algn="r" rtl="1"/>
                      <a:r>
                        <a:rPr lang="he-IL" b="1" dirty="0" smtClean="0"/>
                        <a:t>משתנה סטטי</a:t>
                      </a:r>
                      <a:endParaRPr lang="en-US" b="1" dirty="0"/>
                    </a:p>
                  </a:txBody>
                  <a:tcPr/>
                </a:tc>
                <a:tc>
                  <a:txBody>
                    <a:bodyPr/>
                    <a:lstStyle/>
                    <a:p>
                      <a:pPr algn="r" rtl="1"/>
                      <a:r>
                        <a:rPr lang="he-IL" b="1" dirty="0" smtClean="0"/>
                        <a:t>משתנה גלובלי</a:t>
                      </a:r>
                      <a:endParaRPr lang="en-US" b="1" dirty="0"/>
                    </a:p>
                  </a:txBody>
                  <a:tcPr/>
                </a:tc>
                <a:tc>
                  <a:txBody>
                    <a:bodyPr/>
                    <a:lstStyle/>
                    <a:p>
                      <a:pPr algn="r" rtl="1"/>
                      <a:r>
                        <a:rPr lang="he-IL" b="1" dirty="0" smtClean="0"/>
                        <a:t>משתנה מקומי (רגיל)</a:t>
                      </a:r>
                      <a:endParaRPr lang="en-US" b="1" dirty="0"/>
                    </a:p>
                  </a:txBody>
                  <a:tcPr/>
                </a:tc>
                <a:tc>
                  <a:txBody>
                    <a:bodyPr/>
                    <a:lstStyle/>
                    <a:p>
                      <a:endParaRPr lang="en-US"/>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בתוך הפונקציה</a:t>
                      </a:r>
                      <a:endParaRPr lang="en-US" dirty="0"/>
                    </a:p>
                  </a:txBody>
                  <a:tcPr/>
                </a:tc>
                <a:tc>
                  <a:txBody>
                    <a:bodyPr/>
                    <a:lstStyle/>
                    <a:p>
                      <a:pPr algn="r" rtl="1"/>
                      <a:r>
                        <a:rPr lang="he-IL" dirty="0" smtClean="0"/>
                        <a:t>מחוץ</a:t>
                      </a:r>
                      <a:r>
                        <a:rPr lang="he-IL" baseline="0" dirty="0" smtClean="0"/>
                        <a:t> לפונקציות</a:t>
                      </a:r>
                      <a:endParaRPr lang="en-US" dirty="0"/>
                    </a:p>
                  </a:txBody>
                  <a:tcPr/>
                </a:tc>
                <a:tc>
                  <a:txBody>
                    <a:bodyPr/>
                    <a:lstStyle/>
                    <a:p>
                      <a:pPr algn="r" rtl="1"/>
                      <a:r>
                        <a:rPr lang="he-IL" dirty="0" smtClean="0"/>
                        <a:t>בתוך הפונקציה</a:t>
                      </a:r>
                      <a:endParaRPr lang="en-US" dirty="0"/>
                    </a:p>
                  </a:txBody>
                  <a:tcPr/>
                </a:tc>
                <a:tc>
                  <a:txBody>
                    <a:bodyPr/>
                    <a:lstStyle/>
                    <a:p>
                      <a:pPr algn="r" rtl="1"/>
                      <a:r>
                        <a:rPr lang="he-IL" b="1" dirty="0" smtClean="0">
                          <a:solidFill>
                            <a:schemeClr val="bg1"/>
                          </a:solidFill>
                        </a:rPr>
                        <a:t>היכן מוגדר</a:t>
                      </a:r>
                      <a:endParaRPr lang="en-US" b="1" dirty="0">
                        <a:solidFill>
                          <a:schemeClr val="bg1"/>
                        </a:solidFill>
                      </a:endParaRPr>
                    </a:p>
                  </a:txBody>
                  <a:tcPr>
                    <a:solidFill>
                      <a:schemeClr val="accent1"/>
                    </a:solidFill>
                  </a:tcPr>
                </a:tc>
              </a:tr>
              <a:tr h="370840">
                <a:tc>
                  <a:txBody>
                    <a:bodyPr/>
                    <a:lstStyle/>
                    <a:p>
                      <a:pPr algn="r" rtl="1"/>
                      <a:r>
                        <a:rPr lang="he-IL" dirty="0" smtClean="0"/>
                        <a:t>בפונקציה</a:t>
                      </a:r>
                      <a:r>
                        <a:rPr lang="he-IL" baseline="0" dirty="0" smtClean="0"/>
                        <a:t> בה הוא מוגדר</a:t>
                      </a:r>
                      <a:endParaRPr lang="en-US" dirty="0"/>
                    </a:p>
                  </a:txBody>
                  <a:tcPr/>
                </a:tc>
                <a:tc>
                  <a:txBody>
                    <a:bodyPr/>
                    <a:lstStyle/>
                    <a:p>
                      <a:pPr algn="r" rtl="1"/>
                      <a:r>
                        <a:rPr lang="he-IL" dirty="0" smtClean="0"/>
                        <a:t>מנקודת הגדרתו ומטה</a:t>
                      </a:r>
                      <a:endParaRPr lang="en-US" dirty="0"/>
                    </a:p>
                  </a:txBody>
                  <a:tcPr/>
                </a:tc>
                <a:tc>
                  <a:txBody>
                    <a:bodyPr/>
                    <a:lstStyle/>
                    <a:p>
                      <a:pPr algn="r" rtl="1"/>
                      <a:r>
                        <a:rPr lang="he-IL" dirty="0" smtClean="0"/>
                        <a:t>בפונקציה</a:t>
                      </a:r>
                      <a:r>
                        <a:rPr lang="he-IL" baseline="0" dirty="0" smtClean="0"/>
                        <a:t> בה הוא מוגדר</a:t>
                      </a:r>
                      <a:endParaRPr lang="en-US" dirty="0"/>
                    </a:p>
                  </a:txBody>
                  <a:tcPr/>
                </a:tc>
                <a:tc>
                  <a:txBody>
                    <a:bodyPr/>
                    <a:lstStyle/>
                    <a:p>
                      <a:pPr algn="r" rtl="1"/>
                      <a:r>
                        <a:rPr lang="he-IL" b="1" dirty="0" smtClean="0">
                          <a:solidFill>
                            <a:schemeClr val="bg1"/>
                          </a:solidFill>
                        </a:rPr>
                        <a:t>טווח ההכרה</a:t>
                      </a:r>
                      <a:endParaRPr lang="en-US" b="1" dirty="0">
                        <a:solidFill>
                          <a:schemeClr val="bg1"/>
                        </a:solidFill>
                      </a:endParaRPr>
                    </a:p>
                  </a:txBody>
                  <a:tcPr>
                    <a:solidFill>
                      <a:schemeClr val="accent1"/>
                    </a:solidFill>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רק הפונקציה בה הוא מוגדר</a:t>
                      </a:r>
                      <a:endParaRPr lang="en-US" dirty="0" smtClean="0"/>
                    </a:p>
                  </a:txBody>
                  <a:tcPr/>
                </a:tc>
                <a:tc>
                  <a:txBody>
                    <a:bodyPr/>
                    <a:lstStyle/>
                    <a:p>
                      <a:pPr algn="r" rtl="1"/>
                      <a:r>
                        <a:rPr lang="he-IL" dirty="0" smtClean="0"/>
                        <a:t>כל מקום בקוד הנמצא מתחת</a:t>
                      </a:r>
                      <a:r>
                        <a:rPr lang="he-IL" baseline="0" dirty="0" smtClean="0"/>
                        <a:t> להגדרתו</a:t>
                      </a:r>
                      <a:endParaRPr lang="en-US" dirty="0"/>
                    </a:p>
                  </a:txBody>
                  <a:tcPr/>
                </a:tc>
                <a:tc>
                  <a:txBody>
                    <a:bodyPr/>
                    <a:lstStyle/>
                    <a:p>
                      <a:pPr algn="r" rtl="1"/>
                      <a:r>
                        <a:rPr lang="he-IL" dirty="0" smtClean="0"/>
                        <a:t>רק הפונקציה בה הוא מוגדר</a:t>
                      </a:r>
                      <a:endParaRPr lang="en-US" dirty="0"/>
                    </a:p>
                  </a:txBody>
                  <a:tcPr/>
                </a:tc>
                <a:tc>
                  <a:txBody>
                    <a:bodyPr/>
                    <a:lstStyle/>
                    <a:p>
                      <a:pPr algn="r" rtl="1"/>
                      <a:r>
                        <a:rPr lang="he-IL" b="1" dirty="0" smtClean="0">
                          <a:solidFill>
                            <a:schemeClr val="bg1"/>
                          </a:solidFill>
                        </a:rPr>
                        <a:t>מי יכול</a:t>
                      </a:r>
                      <a:r>
                        <a:rPr lang="he-IL" b="1" baseline="0" dirty="0" smtClean="0">
                          <a:solidFill>
                            <a:schemeClr val="bg1"/>
                          </a:solidFill>
                        </a:rPr>
                        <a:t> לגשת אליו</a:t>
                      </a:r>
                      <a:endParaRPr lang="en-US" b="1" dirty="0">
                        <a:solidFill>
                          <a:schemeClr val="bg1"/>
                        </a:solidFill>
                      </a:endParaRPr>
                    </a:p>
                  </a:txBody>
                  <a:tcPr>
                    <a:solidFill>
                      <a:schemeClr val="accent1"/>
                    </a:solidFill>
                  </a:tcPr>
                </a:tc>
              </a:tr>
              <a:tr h="370840">
                <a:tc>
                  <a:txBody>
                    <a:bodyPr/>
                    <a:lstStyle/>
                    <a:p>
                      <a:pPr algn="r" rtl="1"/>
                      <a:r>
                        <a:rPr lang="he-IL" dirty="0" smtClean="0"/>
                        <a:t>רק בפעם הראשונה שמגיעים אליו</a:t>
                      </a:r>
                      <a:endParaRPr lang="en-US" dirty="0"/>
                    </a:p>
                  </a:txBody>
                  <a:tcPr/>
                </a:tc>
                <a:tc>
                  <a:txBody>
                    <a:bodyPr/>
                    <a:lstStyle/>
                    <a:p>
                      <a:pPr algn="r" rtl="1"/>
                      <a:r>
                        <a:rPr lang="he-IL" dirty="0" smtClean="0"/>
                        <a:t>בתחילת ריצת התוכנית</a:t>
                      </a:r>
                      <a:endParaRPr lang="en-US" dirty="0"/>
                    </a:p>
                  </a:txBody>
                  <a:tcPr/>
                </a:tc>
                <a:tc>
                  <a:txBody>
                    <a:bodyPr/>
                    <a:lstStyle/>
                    <a:p>
                      <a:pPr algn="r" rtl="1"/>
                      <a:r>
                        <a:rPr lang="he-IL" dirty="0" smtClean="0"/>
                        <a:t>בכל פעם כשנכנסים לפונקציה</a:t>
                      </a:r>
                      <a:endParaRPr lang="en-US" dirty="0"/>
                    </a:p>
                  </a:txBody>
                  <a:tcPr/>
                </a:tc>
                <a:tc>
                  <a:txBody>
                    <a:bodyPr/>
                    <a:lstStyle/>
                    <a:p>
                      <a:pPr algn="r" rtl="1"/>
                      <a:r>
                        <a:rPr lang="he-IL" b="1" dirty="0" smtClean="0">
                          <a:solidFill>
                            <a:schemeClr val="bg1"/>
                          </a:solidFill>
                        </a:rPr>
                        <a:t>מתי מאותחל</a:t>
                      </a:r>
                      <a:endParaRPr lang="en-US" b="1" dirty="0">
                        <a:solidFill>
                          <a:schemeClr val="bg1"/>
                        </a:solidFill>
                      </a:endParaRPr>
                    </a:p>
                  </a:txBody>
                  <a:tcPr>
                    <a:solidFill>
                      <a:schemeClr val="accent1"/>
                    </a:solidFill>
                  </a:tcPr>
                </a:tc>
              </a:tr>
            </a:tbl>
          </a:graphicData>
        </a:graphic>
      </p:graphicFrame>
      <p:sp>
        <p:nvSpPr>
          <p:cNvPr id="5" name="Rectangle 4"/>
          <p:cNvSpPr>
            <a:spLocks noChangeArrowheads="1"/>
          </p:cNvSpPr>
          <p:nvPr/>
        </p:nvSpPr>
        <p:spPr bwMode="auto">
          <a:xfrm>
            <a:off x="381000" y="2895600"/>
            <a:ext cx="8534400" cy="6096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
        <p:nvSpPr>
          <p:cNvPr id="7" name="Rectangle 6"/>
          <p:cNvSpPr>
            <a:spLocks noChangeArrowheads="1"/>
          </p:cNvSpPr>
          <p:nvPr/>
        </p:nvSpPr>
        <p:spPr bwMode="auto">
          <a:xfrm>
            <a:off x="228600" y="3505200"/>
            <a:ext cx="8534400" cy="6858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
        <p:nvSpPr>
          <p:cNvPr id="8" name="Rectangle 7"/>
          <p:cNvSpPr>
            <a:spLocks noChangeArrowheads="1"/>
          </p:cNvSpPr>
          <p:nvPr/>
        </p:nvSpPr>
        <p:spPr bwMode="auto">
          <a:xfrm>
            <a:off x="228600" y="4191000"/>
            <a:ext cx="8534400" cy="6858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
        <p:nvSpPr>
          <p:cNvPr id="9" name="Rectangle 8"/>
          <p:cNvSpPr>
            <a:spLocks noChangeArrowheads="1"/>
          </p:cNvSpPr>
          <p:nvPr/>
        </p:nvSpPr>
        <p:spPr bwMode="auto">
          <a:xfrm>
            <a:off x="304800" y="2438400"/>
            <a:ext cx="8534400" cy="6096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r"/>
            <a:r>
              <a:rPr lang="he-IL" smtClean="0"/>
              <a:t>השוואה בין סוגי המשתנים השונים</a:t>
            </a:r>
            <a:endParaRPr lang="en-US" smtClean="0"/>
          </a:p>
        </p:txBody>
      </p:sp>
      <p:graphicFrame>
        <p:nvGraphicFramePr>
          <p:cNvPr id="6" name="Table 5"/>
          <p:cNvGraphicFramePr>
            <a:graphicFrameLocks noGrp="1"/>
          </p:cNvGraphicFramePr>
          <p:nvPr/>
        </p:nvGraphicFramePr>
        <p:xfrm>
          <a:off x="533400" y="2133600"/>
          <a:ext cx="8153400" cy="2661920"/>
        </p:xfrm>
        <a:graphic>
          <a:graphicData uri="http://schemas.openxmlformats.org/drawingml/2006/table">
            <a:tbl>
              <a:tblPr firstRow="1" bandRow="1">
                <a:tableStyleId>{5C22544A-7EE6-4342-B048-85BDC9FD1C3A}</a:tableStyleId>
              </a:tblPr>
              <a:tblGrid>
                <a:gridCol w="2019300"/>
                <a:gridCol w="2705100"/>
                <a:gridCol w="2133600"/>
                <a:gridCol w="1295400"/>
              </a:tblGrid>
              <a:tr h="370840">
                <a:tc>
                  <a:txBody>
                    <a:bodyPr/>
                    <a:lstStyle/>
                    <a:p>
                      <a:pPr algn="r" rtl="1"/>
                      <a:r>
                        <a:rPr lang="he-IL" b="1" dirty="0" smtClean="0"/>
                        <a:t>משתנה סטטי</a:t>
                      </a:r>
                      <a:endParaRPr lang="en-US" b="1" dirty="0"/>
                    </a:p>
                  </a:txBody>
                  <a:tcPr/>
                </a:tc>
                <a:tc>
                  <a:txBody>
                    <a:bodyPr/>
                    <a:lstStyle/>
                    <a:p>
                      <a:pPr algn="r" rtl="1"/>
                      <a:r>
                        <a:rPr lang="he-IL" b="1" dirty="0" smtClean="0"/>
                        <a:t>משתנה גלובלי</a:t>
                      </a:r>
                      <a:endParaRPr lang="en-US" b="1" dirty="0"/>
                    </a:p>
                  </a:txBody>
                  <a:tcPr/>
                </a:tc>
                <a:tc>
                  <a:txBody>
                    <a:bodyPr/>
                    <a:lstStyle/>
                    <a:p>
                      <a:pPr algn="r" rtl="1"/>
                      <a:r>
                        <a:rPr lang="he-IL" b="1" dirty="0" smtClean="0"/>
                        <a:t>משתנה מקומי (רגיל)</a:t>
                      </a:r>
                      <a:endParaRPr lang="en-US" b="1" dirty="0"/>
                    </a:p>
                  </a:txBody>
                  <a:tcPr/>
                </a:tc>
                <a:tc>
                  <a:txBody>
                    <a:bodyPr/>
                    <a:lstStyle/>
                    <a:p>
                      <a:endParaRPr lang="en-US"/>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בתוך הפונקציה</a:t>
                      </a:r>
                      <a:endParaRPr lang="en-US" dirty="0"/>
                    </a:p>
                  </a:txBody>
                  <a:tcPr/>
                </a:tc>
                <a:tc>
                  <a:txBody>
                    <a:bodyPr/>
                    <a:lstStyle/>
                    <a:p>
                      <a:pPr algn="r" rtl="1"/>
                      <a:r>
                        <a:rPr lang="he-IL" dirty="0" smtClean="0"/>
                        <a:t>מחוץ</a:t>
                      </a:r>
                      <a:r>
                        <a:rPr lang="he-IL" baseline="0" dirty="0" smtClean="0"/>
                        <a:t> לפונקציות</a:t>
                      </a:r>
                      <a:endParaRPr lang="en-US" dirty="0"/>
                    </a:p>
                  </a:txBody>
                  <a:tcPr/>
                </a:tc>
                <a:tc>
                  <a:txBody>
                    <a:bodyPr/>
                    <a:lstStyle/>
                    <a:p>
                      <a:pPr algn="r" rtl="1"/>
                      <a:r>
                        <a:rPr lang="he-IL" dirty="0" smtClean="0"/>
                        <a:t>בתוך הפונקציה</a:t>
                      </a:r>
                      <a:endParaRPr lang="en-US" dirty="0"/>
                    </a:p>
                  </a:txBody>
                  <a:tcPr/>
                </a:tc>
                <a:tc>
                  <a:txBody>
                    <a:bodyPr/>
                    <a:lstStyle/>
                    <a:p>
                      <a:pPr algn="r" rtl="1"/>
                      <a:r>
                        <a:rPr lang="he-IL" b="1" dirty="0" smtClean="0">
                          <a:solidFill>
                            <a:schemeClr val="bg1"/>
                          </a:solidFill>
                        </a:rPr>
                        <a:t>היכן מוגדר</a:t>
                      </a:r>
                      <a:endParaRPr lang="en-US" b="1" dirty="0">
                        <a:solidFill>
                          <a:schemeClr val="bg1"/>
                        </a:solidFill>
                      </a:endParaRPr>
                    </a:p>
                  </a:txBody>
                  <a:tcPr>
                    <a:solidFill>
                      <a:schemeClr val="accent1"/>
                    </a:solidFill>
                  </a:tcPr>
                </a:tc>
              </a:tr>
              <a:tr h="370840">
                <a:tc>
                  <a:txBody>
                    <a:bodyPr/>
                    <a:lstStyle/>
                    <a:p>
                      <a:pPr algn="r" rtl="1"/>
                      <a:r>
                        <a:rPr lang="he-IL" dirty="0" smtClean="0"/>
                        <a:t>בפונקציה</a:t>
                      </a:r>
                      <a:r>
                        <a:rPr lang="he-IL" baseline="0" dirty="0" smtClean="0"/>
                        <a:t> בה הוא מוגדר</a:t>
                      </a:r>
                      <a:endParaRPr lang="en-US" dirty="0"/>
                    </a:p>
                  </a:txBody>
                  <a:tcPr/>
                </a:tc>
                <a:tc>
                  <a:txBody>
                    <a:bodyPr/>
                    <a:lstStyle/>
                    <a:p>
                      <a:pPr algn="r" rtl="1"/>
                      <a:r>
                        <a:rPr lang="he-IL" dirty="0" smtClean="0"/>
                        <a:t>מנקודת הגדרתו ומטה</a:t>
                      </a:r>
                      <a:endParaRPr lang="en-US" dirty="0"/>
                    </a:p>
                  </a:txBody>
                  <a:tcPr/>
                </a:tc>
                <a:tc>
                  <a:txBody>
                    <a:bodyPr/>
                    <a:lstStyle/>
                    <a:p>
                      <a:pPr algn="r" rtl="1"/>
                      <a:r>
                        <a:rPr lang="he-IL" dirty="0" smtClean="0"/>
                        <a:t>בפונקציה</a:t>
                      </a:r>
                      <a:r>
                        <a:rPr lang="he-IL" baseline="0" dirty="0" smtClean="0"/>
                        <a:t> בה הוא מוגדר</a:t>
                      </a:r>
                      <a:endParaRPr lang="en-US" dirty="0"/>
                    </a:p>
                  </a:txBody>
                  <a:tcPr/>
                </a:tc>
                <a:tc>
                  <a:txBody>
                    <a:bodyPr/>
                    <a:lstStyle/>
                    <a:p>
                      <a:pPr algn="r" rtl="1"/>
                      <a:r>
                        <a:rPr lang="he-IL" b="1" dirty="0" smtClean="0">
                          <a:solidFill>
                            <a:schemeClr val="bg1"/>
                          </a:solidFill>
                        </a:rPr>
                        <a:t>טווח ההכרה</a:t>
                      </a:r>
                      <a:endParaRPr lang="en-US" b="1" dirty="0">
                        <a:solidFill>
                          <a:schemeClr val="bg1"/>
                        </a:solidFill>
                      </a:endParaRPr>
                    </a:p>
                  </a:txBody>
                  <a:tcPr>
                    <a:solidFill>
                      <a:schemeClr val="accent1"/>
                    </a:solidFill>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רק הפונקציה בה הוא מוגדר</a:t>
                      </a:r>
                      <a:endParaRPr lang="en-US" dirty="0" smtClean="0"/>
                    </a:p>
                  </a:txBody>
                  <a:tcPr/>
                </a:tc>
                <a:tc>
                  <a:txBody>
                    <a:bodyPr/>
                    <a:lstStyle/>
                    <a:p>
                      <a:pPr algn="r" rtl="1"/>
                      <a:r>
                        <a:rPr lang="he-IL" dirty="0" smtClean="0"/>
                        <a:t>כל מקום בקוד הנמצא מתחת</a:t>
                      </a:r>
                      <a:r>
                        <a:rPr lang="he-IL" baseline="0" dirty="0" smtClean="0"/>
                        <a:t> להגדרתו</a:t>
                      </a:r>
                      <a:endParaRPr lang="en-US" dirty="0"/>
                    </a:p>
                  </a:txBody>
                  <a:tcPr/>
                </a:tc>
                <a:tc>
                  <a:txBody>
                    <a:bodyPr/>
                    <a:lstStyle/>
                    <a:p>
                      <a:pPr algn="r" rtl="1"/>
                      <a:r>
                        <a:rPr lang="he-IL" dirty="0" smtClean="0"/>
                        <a:t>רק הפונקציה בה הוא מוגדר</a:t>
                      </a:r>
                      <a:endParaRPr lang="en-US" dirty="0"/>
                    </a:p>
                  </a:txBody>
                  <a:tcPr/>
                </a:tc>
                <a:tc>
                  <a:txBody>
                    <a:bodyPr/>
                    <a:lstStyle/>
                    <a:p>
                      <a:pPr algn="r" rtl="1"/>
                      <a:r>
                        <a:rPr lang="he-IL" b="1" dirty="0" smtClean="0">
                          <a:solidFill>
                            <a:schemeClr val="bg1"/>
                          </a:solidFill>
                        </a:rPr>
                        <a:t>מי יכול</a:t>
                      </a:r>
                      <a:r>
                        <a:rPr lang="he-IL" b="1" baseline="0" dirty="0" smtClean="0">
                          <a:solidFill>
                            <a:schemeClr val="bg1"/>
                          </a:solidFill>
                        </a:rPr>
                        <a:t> לגשת אליו</a:t>
                      </a:r>
                      <a:endParaRPr lang="en-US" b="1" dirty="0">
                        <a:solidFill>
                          <a:schemeClr val="bg1"/>
                        </a:solidFill>
                      </a:endParaRPr>
                    </a:p>
                  </a:txBody>
                  <a:tcPr>
                    <a:solidFill>
                      <a:schemeClr val="accent1"/>
                    </a:solidFill>
                  </a:tcPr>
                </a:tc>
              </a:tr>
              <a:tr h="370840">
                <a:tc>
                  <a:txBody>
                    <a:bodyPr/>
                    <a:lstStyle/>
                    <a:p>
                      <a:pPr algn="r" rtl="1"/>
                      <a:r>
                        <a:rPr lang="he-IL" dirty="0" smtClean="0"/>
                        <a:t>רק בפעם הראשונה שמגיעים אליו</a:t>
                      </a:r>
                      <a:endParaRPr lang="en-US" dirty="0"/>
                    </a:p>
                  </a:txBody>
                  <a:tcPr/>
                </a:tc>
                <a:tc>
                  <a:txBody>
                    <a:bodyPr/>
                    <a:lstStyle/>
                    <a:p>
                      <a:pPr algn="r" rtl="1"/>
                      <a:r>
                        <a:rPr lang="he-IL" dirty="0" smtClean="0"/>
                        <a:t>בתחילת ריצת התוכנית</a:t>
                      </a:r>
                      <a:endParaRPr lang="en-US" dirty="0"/>
                    </a:p>
                  </a:txBody>
                  <a:tcPr/>
                </a:tc>
                <a:tc>
                  <a:txBody>
                    <a:bodyPr/>
                    <a:lstStyle/>
                    <a:p>
                      <a:pPr algn="r" rtl="1"/>
                      <a:r>
                        <a:rPr lang="he-IL" dirty="0" smtClean="0"/>
                        <a:t>בכל פעם כשנכנסים לפונקציה</a:t>
                      </a:r>
                      <a:endParaRPr lang="en-US" dirty="0"/>
                    </a:p>
                  </a:txBody>
                  <a:tcPr/>
                </a:tc>
                <a:tc>
                  <a:txBody>
                    <a:bodyPr/>
                    <a:lstStyle/>
                    <a:p>
                      <a:pPr algn="r" rtl="1"/>
                      <a:r>
                        <a:rPr lang="he-IL" b="1" dirty="0" smtClean="0">
                          <a:solidFill>
                            <a:schemeClr val="bg1"/>
                          </a:solidFill>
                        </a:rPr>
                        <a:t>מתי מאותחל</a:t>
                      </a:r>
                      <a:endParaRPr lang="en-US" b="1" dirty="0">
                        <a:solidFill>
                          <a:schemeClr val="bg1"/>
                        </a:solidFill>
                      </a:endParaRPr>
                    </a:p>
                  </a:txBody>
                  <a:tcPr>
                    <a:solidFill>
                      <a:schemeClr val="accent1"/>
                    </a:solid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smtClean="0"/>
              <a:t>ביחידה זו למדנו:</a:t>
            </a:r>
            <a:endParaRPr lang="en-US" dirty="0"/>
          </a:p>
        </p:txBody>
      </p:sp>
      <p:sp>
        <p:nvSpPr>
          <p:cNvPr id="7" name="Content Placeholder 6"/>
          <p:cNvSpPr>
            <a:spLocks noGrp="1"/>
          </p:cNvSpPr>
          <p:nvPr>
            <p:ph sz="quarter" idx="1"/>
          </p:nvPr>
        </p:nvSpPr>
        <p:spPr/>
        <p:txBody>
          <a:bodyPr/>
          <a:lstStyle/>
          <a:p>
            <a:r>
              <a:rPr lang="he-IL" dirty="0" smtClean="0"/>
              <a:t>רקע לשפת </a:t>
            </a:r>
            <a:r>
              <a:rPr lang="en-US" dirty="0" smtClean="0"/>
              <a:t>C</a:t>
            </a:r>
            <a:endParaRPr lang="he-IL" dirty="0" smtClean="0"/>
          </a:p>
          <a:p>
            <a:r>
              <a:rPr lang="he-IL" dirty="0" smtClean="0"/>
              <a:t>תוכנית ראשונה בשפת </a:t>
            </a:r>
            <a:r>
              <a:rPr lang="en-US" dirty="0" smtClean="0"/>
              <a:t>C</a:t>
            </a:r>
            <a:endParaRPr lang="he-IL" dirty="0" smtClean="0">
              <a:solidFill>
                <a:srgbClr val="FF0000"/>
              </a:solidFill>
            </a:endParaRPr>
          </a:p>
          <a:p>
            <a:r>
              <a:rPr lang="he-IL" dirty="0" smtClean="0"/>
              <a:t>הגדרת משתנים בשפת </a:t>
            </a:r>
            <a:r>
              <a:rPr lang="en-US" dirty="0" smtClean="0"/>
              <a:t>C</a:t>
            </a:r>
            <a:endParaRPr lang="he-IL" dirty="0" smtClean="0"/>
          </a:p>
          <a:p>
            <a:r>
              <a:rPr lang="he-IL" dirty="0" smtClean="0"/>
              <a:t>קלט ופלט בשפת </a:t>
            </a:r>
            <a:r>
              <a:rPr lang="en-US" dirty="0" smtClean="0"/>
              <a:t>C</a:t>
            </a:r>
            <a:endParaRPr lang="he-IL" dirty="0" smtClean="0"/>
          </a:p>
          <a:p>
            <a:r>
              <a:rPr lang="he-IL" dirty="0" smtClean="0"/>
              <a:t>פונקציות</a:t>
            </a:r>
            <a:endParaRPr lang="en-US" dirty="0" smtClean="0"/>
          </a:p>
          <a:p>
            <a:r>
              <a:rPr lang="he-IL" dirty="0" smtClean="0"/>
              <a:t>מערכים</a:t>
            </a:r>
          </a:p>
          <a:p>
            <a:r>
              <a:rPr lang="he-IL" dirty="0" smtClean="0"/>
              <a:t>סוגי משתנים</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1139</TotalTime>
  <Words>6732</Words>
  <Application>Microsoft Office PowerPoint</Application>
  <PresentationFormat>On-screen Show (4:3)</PresentationFormat>
  <Paragraphs>1618</Paragraphs>
  <Slides>93</Slides>
  <Notes>50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Origin</vt:lpstr>
      <vt:lpstr>מ- JAVA ל- C</vt:lpstr>
      <vt:lpstr>ביחידה זו נלמד:</vt:lpstr>
      <vt:lpstr>רקע כללי לשפת C</vt:lpstr>
      <vt:lpstr>עקרון מנחה של שפת C - יעילות</vt:lpstr>
      <vt:lpstr>שפת C כשפה פרוצדורלית</vt:lpstr>
      <vt:lpstr>טיפוסים וקלט ופלט בשפת C</vt:lpstr>
      <vt:lpstr>כתיבת תוכנית ראשונה ב- C</vt:lpstr>
      <vt:lpstr>טיפוסי נתונים ב- C</vt:lpstr>
      <vt:lpstr>טיפוסי נתונים ב- C (2)</vt:lpstr>
      <vt:lpstr>הגדרת משתנים בתוכנית</vt:lpstr>
      <vt:lpstr>הדפסה למסך</vt:lpstr>
      <vt:lpstr>הדפסה למסך (2)</vt:lpstr>
      <vt:lpstr>קבלת קלט מהמשתמש</vt:lpstr>
      <vt:lpstr>פורמט קליטה והדפסה לטיפוסים השונים</vt:lpstr>
      <vt:lpstr>בעיה: התוכנית "מדלגת" על פקודת הקלט</vt:lpstr>
      <vt:lpstr>הפתרון: הפקודה flushall </vt:lpstr>
      <vt:lpstr>הדפסת וקליטת משתנים מטיפוסים שונים</vt:lpstr>
      <vt:lpstr>פורמט הדפסה: ישור הטקסט</vt:lpstr>
      <vt:lpstr>דוגמא: לוח הכפל</vt:lpstr>
      <vt:lpstr>יישור בגודל משתנה</vt:lpstr>
      <vt:lpstr>הדפסת 0 מוביל</vt:lpstr>
      <vt:lpstr>הגבלת כמות התווים הנכנסים לתוך משתנה</vt:lpstr>
      <vt:lpstr>קליטת נתונים תוך הפרדתם</vt:lpstr>
      <vt:lpstr>הגדרת משתנים בתוכנית</vt:lpstr>
      <vt:lpstr>#define</vt:lpstr>
      <vt:lpstr>הגדרת קבועים ע"י define </vt:lpstr>
      <vt:lpstr>פונקציות</vt:lpstr>
      <vt:lpstr>תוכנית שלמה עם פונקציה – איך זה בשפת C</vt:lpstr>
      <vt:lpstr>הפרדה בין הצהרות למימוש</vt:lpstr>
      <vt:lpstr>פונקציות ספריה</vt:lpstr>
      <vt:lpstr>יצירת קובץ ספריה</vt:lpstr>
      <vt:lpstr>דוגמא – ספריה המטפלת בתווים</vt:lpstr>
      <vt:lpstr>דוגמא – ספריה המטפלת בתווים (2)</vt:lpstr>
      <vt:lpstr>ספריות שלנו - סיכום</vt:lpstr>
      <vt:lpstr>תהליך הפיכת תוכנית C לשפת מכונה</vt:lpstr>
      <vt:lpstr>דוגמא לשגיאת קומפילציה</vt:lpstr>
      <vt:lpstr>דוגמא לשגיאת לינקר</vt:lpstr>
      <vt:lpstr>יצירת מספרים אקראיים</vt:lpstr>
      <vt:lpstr>יצירת מספרים אקראיים (2)</vt:lpstr>
      <vt:lpstr>יצירת מספרים אקראיים (3)</vt:lpstr>
      <vt:lpstr>תזכורת: יצירת מספרים אקראיים בטווח מסוים</vt:lpstr>
      <vt:lpstr>מערכים</vt:lpstr>
      <vt:lpstr>מערכים</vt:lpstr>
      <vt:lpstr>דוגמא למערך בזיכרון</vt:lpstr>
      <vt:lpstr>גודל של מערך</vt:lpstr>
      <vt:lpstr>אתחול מערך</vt:lpstr>
      <vt:lpstr>אתחול מערך: הגדרת הגודל והערכים</vt:lpstr>
      <vt:lpstr>אתחול מערך: הגדרת הערכים בלבד</vt:lpstr>
      <vt:lpstr>אתחול מערך: הגדרת גודל וחלק מהערכים</vt:lpstr>
      <vt:lpstr>אתחול מערך: איפוס כל איברי המערך</vt:lpstr>
      <vt:lpstr>הפונקציה sizeof</vt:lpstr>
      <vt:lpstr>חישוב גודל המערך</vt:lpstr>
      <vt:lpstr>חישוב גודל המערך (2)</vt:lpstr>
      <vt:lpstr>השמת מערכים</vt:lpstr>
      <vt:lpstr>השמת מערכים - דוגמא</vt:lpstr>
      <vt:lpstr>מערך דו-מימדי</vt:lpstr>
      <vt:lpstr>מערך דו-מימדי – דוגמא: קליטת ציונים לכמה כיתות והדפסתם - פלט</vt:lpstr>
      <vt:lpstr>מערך דו-מימדי – דוגמא: קליטת ציונים לכמה כיתות והדפסתם</vt:lpstr>
      <vt:lpstr>מערך דו-מימדי – ייצוגו בזיכרון</vt:lpstr>
      <vt:lpstr>מערך דו-מימדי – ייצוגו בזיכרון</vt:lpstr>
      <vt:lpstr>מערך דו-מימדי – ייצוגו בזיכרון</vt:lpstr>
      <vt:lpstr>מערך דו-מימדי - איתחול</vt:lpstr>
      <vt:lpstr>מערך דו-מימדי – חישוב מספר השורות</vt:lpstr>
      <vt:lpstr>מערך רב-מימדי</vt:lpstr>
      <vt:lpstr>מערך רב-מימדי –  דוגמאת נתוני בתי- הספר</vt:lpstr>
      <vt:lpstr>תזכורת למשמעות של העברה by value</vt:lpstr>
      <vt:lpstr>מערכים כפרמטר לפונקציה - דוגמא</vt:lpstr>
      <vt:lpstr>מערכים כפרמטר לפונקציה</vt:lpstr>
      <vt:lpstr>העברת מספר האיברים במערך כפרמטר לפונקציה</vt:lpstr>
      <vt:lpstr>דוגמא איך פונקציה המקבלת מערך לא צריכה להיות</vt:lpstr>
      <vt:lpstr>דוגמא איך פונקציה המקבלת מערך  כן צריכה להיות</vt:lpstr>
      <vt:lpstr>שימו לב: שגיאה נפוצה!</vt:lpstr>
      <vt:lpstr>העברת מטריצה לפונקציה –  דוגמא</vt:lpstr>
      <vt:lpstr>העברת מטריצה לפונקציה –  דוגמא (פלט)</vt:lpstr>
      <vt:lpstr>העברת מטריצה לפונקציה</vt:lpstr>
      <vt:lpstr>סוגי משתנים</vt:lpstr>
      <vt:lpstr>משתנים מקומיים</vt:lpstr>
      <vt:lpstr>משתנים סטטיים</vt:lpstr>
      <vt:lpstr>משתנים סטטיים</vt:lpstr>
      <vt:lpstr>משתנים גלובליים</vt:lpstr>
      <vt:lpstr>משתנים גלובליים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השוואה בין סוגי המשתנים השונים</vt:lpstr>
      <vt:lpstr>השוואה בין סוגי המשתנים השונים</vt:lpstr>
      <vt:lpstr>ביחידה זו למדנו:</vt:lpstr>
    </vt:vector>
  </TitlesOfParts>
  <Company>KerenK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from Java to C</dc:title>
  <dc:creator>Keren Kalif</dc:creator>
  <cp:lastModifiedBy>Y-PC</cp:lastModifiedBy>
  <cp:revision>41</cp:revision>
  <dcterms:created xsi:type="dcterms:W3CDTF">2012-09-25T14:02:52Z</dcterms:created>
  <dcterms:modified xsi:type="dcterms:W3CDTF">2016-11-27T20:16:23Z</dcterms:modified>
</cp:coreProperties>
</file>