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30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5" r:id="rId48"/>
    <p:sldId id="306" r:id="rId49"/>
    <p:sldId id="307" r:id="rId50"/>
    <p:sldId id="308" r:id="rId51"/>
    <p:sldId id="29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000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3CD97-424C-4861-88EE-D1353F89428D}" type="datetimeFigureOut">
              <a:rPr lang="en-US" smtClean="0"/>
              <a:pPr/>
              <a:t>30-Jul-15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A809C-D116-495E-82F0-787987AD0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86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C72214-CFA2-4A8C-AA0C-85F702EDB4BD}" type="slidenum">
              <a:rPr lang="he-IL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0097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6DA2537-CE0E-434D-9FA0-B2E0825BD5B9}" type="slidenum">
              <a:rPr lang="he-IL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5015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1EC0524-48C5-46AF-97BA-9DC075AC2F78}" type="slidenum">
              <a:rPr lang="he-IL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1099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D83A1D-B00A-4090-9BE5-2165B25B56BF}" type="slidenum">
              <a:rPr lang="he-IL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5491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7248677-01BA-413C-B674-B1D91EDE5205}" type="slidenum">
              <a:rPr lang="he-IL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0270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E202EAD-1CC9-4A7D-8912-C2A486071ECE}" type="slidenum">
              <a:rPr lang="he-IL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5764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C7D38D-0FDC-4E60-AE37-CF668B79ADB8}" type="slidenum">
              <a:rPr lang="he-IL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8922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21D6102-A6B9-4EE9-8A31-D9F69FAF3B59}" type="slidenum">
              <a:rPr lang="he-IL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6926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AD96254-7B37-4317-9BA9-529166A37208}" type="slidenum">
              <a:rPr lang="he-IL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6329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193859-D593-4923-AF5C-4812FDB86CE4}" type="slidenum">
              <a:rPr lang="he-IL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908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1E75821-AFE1-472A-9058-A1AFFC5A5069}" type="slidenum">
              <a:rPr lang="he-IL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2758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52DDF6-F20D-48F5-A566-F95560D08419}" type="slidenum">
              <a:rPr lang="he-IL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2556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6FEADE-C709-46D1-90F0-712AEDFB4BFC}" type="slidenum">
              <a:rPr lang="he-IL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9557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7D995F8-7B4E-412D-B386-498C37CB8C52}" type="slidenum">
              <a:rPr lang="he-IL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2638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BA5109-1FCA-41D8-88DD-DC526DC3DA8E}" type="slidenum">
              <a:rPr lang="he-IL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8722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95F8CF-9645-4F50-9965-78D46F1D1C07}" type="slidenum">
              <a:rPr lang="he-IL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942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495CF1-DCA8-4A95-8DA1-48756C2E3979}" type="slidenum">
              <a:rPr lang="he-IL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39352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E4513E-D69C-4F09-A643-4EE5EA0A26D6}" type="slidenum">
              <a:rPr lang="he-IL" smtClean="0"/>
              <a:pPr/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7593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FE20107-5763-4E42-8845-3B17F4FB6709}" type="slidenum">
              <a:rPr lang="he-IL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72649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08B861-60C7-4D09-B74F-FDDA24D9F780}" type="slidenum">
              <a:rPr lang="he-IL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66702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B03967-7E65-4DCA-84FD-0EC4DC63E978}" type="slidenum">
              <a:rPr lang="he-IL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960331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E71DF26-A196-4D58-B8F6-D007BF0FA6D8}" type="slidenum">
              <a:rPr lang="he-IL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5461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4C196A-B797-412F-9A87-C0F76A12AB9C}" type="slidenum">
              <a:rPr lang="he-IL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66291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942F1A7-23CD-4B37-9A1B-00EF0301C37C}" type="slidenum">
              <a:rPr lang="he-IL" smtClean="0"/>
              <a:pPr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86299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365A72-E9F0-4A15-94BD-FE03409A4477}" type="slidenum">
              <a:rPr lang="he-IL" smtClean="0"/>
              <a:pPr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558851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C09ABBE-8B61-48D4-A2BD-92895F8E4B11}" type="slidenum">
              <a:rPr lang="he-IL" smtClean="0"/>
              <a:pPr/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06426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0166B4-E6E2-4491-8437-E528F18DD907}" type="slidenum">
              <a:rPr lang="he-IL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00472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EF741BC-10F6-4633-90BC-2BFD88E8FF1E}" type="slidenum">
              <a:rPr lang="he-IL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33354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80637D4-9186-4004-A3FD-7CE2CB030CE1}" type="slidenum">
              <a:rPr lang="he-IL" smtClean="0"/>
              <a:pPr/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73717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66238E0-36DC-403D-82CE-4734B55AEBC6}" type="slidenum">
              <a:rPr lang="he-IL" smtClean="0"/>
              <a:pPr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63242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239F4EA-1434-4464-94B9-DCDC1010FE50}" type="slidenum">
              <a:rPr lang="he-IL" smtClean="0"/>
              <a:pPr/>
              <a:t>51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2060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E0AC2D-0FC1-490C-A524-44AF0A3C3BCD}" type="slidenum">
              <a:rPr lang="he-IL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528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F9029C2-3359-4DCC-AE5D-25D426960F0A}" type="slidenum">
              <a:rPr lang="he-IL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5643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F41BBB8-D8DC-482C-A642-AA11AEE6CBFC}" type="slidenum">
              <a:rPr lang="he-IL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6311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11A14F-114B-42B4-9FF9-C4EF43FFE090}" type="slidenum">
              <a:rPr lang="he-IL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3682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02FDA15-7FB4-41AE-9BE9-7D9AC17816E3}" type="slidenum">
              <a:rPr lang="he-IL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4414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A65C3F-A517-40EE-8A04-83C5412007AA}" type="slidenum">
              <a:rPr lang="he-IL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917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 rtl="1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 rtl="1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30-Jul-15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30-Jul-15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57621-8C33-445B-98E9-CA19CBC3C921}" type="datetime1">
              <a:rPr lang="he-IL"/>
              <a:pPr>
                <a:defRPr/>
              </a:pPr>
              <a:t>י"ד/אב/תשע"ה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 rtl="0">
              <a:defRPr/>
            </a:lvl1pPr>
          </a:lstStyle>
          <a:p>
            <a:pPr>
              <a:defRPr/>
            </a:pPr>
            <a:fld id="{97E798C8-BA6D-4E3C-A077-4A55597FCF0B}" type="slidenum">
              <a:rPr lang="he-IL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60E91-6A23-4A23-97D7-31F0CC0EFA2B}" type="datetime1">
              <a:rPr lang="he-IL"/>
              <a:pPr>
                <a:defRPr/>
              </a:pPr>
              <a:t>י"ד/אב/תשע"ה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fld id="{D096556C-0711-4B09-97DD-C06A8589684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604448" y="646436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E1F0CCD-BE4B-48AE-B0C2-BC2D6DD5B65D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3C9EE-2E86-48A5-B4A5-E32A0485A334}" type="datetime1">
              <a:rPr lang="he-IL"/>
              <a:pPr>
                <a:defRPr/>
              </a:pPr>
              <a:t>י"ד/אב/תשע"ה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5B4551A-B13F-45C7-8580-910A028CE64D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30-Jul-15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30-Jul-15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30-Jul-15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30-Jul-15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30-Jul-15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30-Jul-15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30-Jul-15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23528" y="152400"/>
            <a:ext cx="8363272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23528" y="1219200"/>
            <a:ext cx="8363272" cy="53781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 flipV="1">
            <a:off x="8860391" y="6565263"/>
            <a:ext cx="216025" cy="13618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95536" y="6237312"/>
            <a:ext cx="828092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32440" y="6453336"/>
            <a:ext cx="576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600">
                <a:solidFill>
                  <a:schemeClr val="tx2"/>
                </a:solidFill>
              </a:defRPr>
            </a:lvl1pPr>
          </a:lstStyle>
          <a:p>
            <a:fld id="{7E1F0CCD-BE4B-48AE-B0C2-BC2D6DD5B6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36512" y="1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© </a:t>
            </a:r>
            <a:r>
              <a:rPr lang="en-US" sz="1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Keren</a:t>
            </a:r>
            <a:r>
              <a:rPr 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Kalif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r" rtl="1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r" rtl="1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מחרוזות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קרן כליף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הדפסת מחרוזת</a:t>
            </a:r>
            <a:endParaRPr 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מחרוזת היא אמנם מערך, אבל כדי להדפיס את איבריה אין צורך בלולאה!(הלולאה </a:t>
            </a:r>
            <a:r>
              <a:rPr lang="he-IL" dirty="0" err="1" smtClean="0"/>
              <a:t>ממושת</a:t>
            </a:r>
            <a:r>
              <a:rPr lang="he-IL" dirty="0" smtClean="0"/>
              <a:t> בפונקציית הספרייה..</a:t>
            </a:r>
          </a:p>
          <a:p>
            <a:pPr eaLnBrk="1" hangingPunct="1">
              <a:lnSpc>
                <a:spcPct val="90000"/>
              </a:lnSpc>
            </a:pPr>
            <a:r>
              <a:rPr lang="he-IL" sz="1800" dirty="0" smtClean="0"/>
              <a:t>ראו את המימוש ל קרן לפונקציה </a:t>
            </a:r>
            <a:r>
              <a:rPr lang="en-US" sz="1800" dirty="0" err="1" smtClean="0"/>
              <a:t>printf</a:t>
            </a:r>
            <a:r>
              <a:rPr lang="en-US" sz="1800" dirty="0" smtClean="0"/>
              <a:t>/</a:t>
            </a:r>
            <a:r>
              <a:rPr lang="en-US" sz="1800" dirty="0" err="1" smtClean="0"/>
              <a:t>variadic</a:t>
            </a:r>
            <a:r>
              <a:rPr lang="he-IL" sz="1800" dirty="0" smtClean="0"/>
              <a:t> במצגת </a:t>
            </a:r>
            <a:r>
              <a:rPr lang="he-IL" sz="1600" dirty="0" smtClean="0"/>
              <a:t>07</a:t>
            </a:r>
            <a:r>
              <a:rPr lang="he-IL" dirty="0" smtClean="0"/>
              <a:t>)</a:t>
            </a:r>
            <a:endParaRPr lang="en-US" dirty="0" smtClean="0"/>
          </a:p>
          <a:p>
            <a:pPr algn="l" rtl="0">
              <a:buFont typeface="Wingdings" pitchFamily="2" charset="2"/>
              <a:buNone/>
            </a:pPr>
            <a:r>
              <a:rPr lang="en-US" sz="1800" dirty="0" smtClean="0"/>
              <a:t>#include &lt;</a:t>
            </a:r>
            <a:r>
              <a:rPr lang="en-US" sz="1800" dirty="0" err="1" smtClean="0"/>
              <a:t>stdio.h</a:t>
            </a:r>
            <a:r>
              <a:rPr lang="en-US" sz="1800" dirty="0" smtClean="0"/>
              <a:t>&gt;</a:t>
            </a:r>
            <a:endParaRPr lang="he-IL" sz="1800" dirty="0" smtClean="0"/>
          </a:p>
          <a:p>
            <a:pPr algn="l" rtl="0">
              <a:buFont typeface="Wingdings" pitchFamily="2" charset="2"/>
              <a:buNone/>
            </a:pPr>
            <a:endParaRPr lang="en-US" sz="1800" dirty="0" smtClean="0"/>
          </a:p>
          <a:p>
            <a:pPr algn="l" rtl="0">
              <a:buFont typeface="Wingdings" pitchFamily="2" charset="2"/>
              <a:buNone/>
            </a:pPr>
            <a:r>
              <a:rPr lang="en-US" sz="1800" dirty="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it-IT" sz="1800" dirty="0" smtClean="0"/>
              <a:t>	char str[] = </a:t>
            </a:r>
            <a:r>
              <a:rPr lang="en-US" sz="1800" dirty="0" smtClean="0"/>
              <a:t>“hello”</a:t>
            </a:r>
            <a:r>
              <a:rPr lang="it-IT" sz="1800" dirty="0" smtClean="0"/>
              <a:t>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printf</a:t>
            </a:r>
            <a:r>
              <a:rPr lang="en-US" sz="1800" dirty="0" smtClean="0"/>
              <a:t>(“</a:t>
            </a:r>
            <a:r>
              <a:rPr lang="en-US" sz="1800" b="1" dirty="0" smtClean="0"/>
              <a:t>%s</a:t>
            </a:r>
            <a:r>
              <a:rPr lang="en-US" sz="1800" dirty="0" smtClean="0"/>
              <a:t>\n”, </a:t>
            </a:r>
            <a:r>
              <a:rPr lang="en-US" sz="1800" dirty="0" err="1" smtClean="0"/>
              <a:t>str</a:t>
            </a:r>
            <a:r>
              <a:rPr lang="en-US" sz="1800" dirty="0" smtClean="0"/>
              <a:t>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4724400"/>
            <a:ext cx="5470525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הדפסת מחרוזת – נשים לב להבדל</a:t>
            </a:r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buFont typeface="Wingdings" pitchFamily="2" charset="2"/>
              <a:buNone/>
            </a:pPr>
            <a:r>
              <a:rPr lang="en-US" sz="1800" smtClean="0"/>
              <a:t>#include &lt;stdio.h&gt;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it-IT" sz="1800" smtClean="0"/>
              <a:t>	char str1[] = {'h','e','l','l','o'}; </a:t>
            </a:r>
            <a:r>
              <a:rPr lang="it-IT" sz="1800" b="1" smtClean="0">
                <a:solidFill>
                  <a:srgbClr val="008000"/>
                </a:solidFill>
              </a:rPr>
              <a:t>// doesn’t end with ‘\0’!!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char str2[] = "hello";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</a:t>
            </a:r>
            <a:r>
              <a:rPr lang="it-IT" sz="1800" smtClean="0"/>
              <a:t>char str3[] = {'h','e','l',</a:t>
            </a:r>
            <a:r>
              <a:rPr lang="it-IT" sz="1800" b="1" smtClean="0"/>
              <a:t>'\0'</a:t>
            </a:r>
            <a:r>
              <a:rPr lang="it-IT" sz="1800" smtClean="0"/>
              <a:t>,'l','o'};</a:t>
            </a:r>
            <a:r>
              <a:rPr lang="en-US" sz="1800" smtClean="0"/>
              <a:t> </a:t>
            </a:r>
            <a:r>
              <a:rPr lang="en-US" sz="1800" b="1" smtClean="0">
                <a:solidFill>
                  <a:srgbClr val="008000"/>
                </a:solidFill>
              </a:rPr>
              <a:t>// note the ‘\0’ in the middle</a:t>
            </a:r>
            <a:endParaRPr lang="it-IT" sz="1800" b="1" smtClean="0">
              <a:solidFill>
                <a:srgbClr val="008000"/>
              </a:solidFill>
            </a:endParaRPr>
          </a:p>
          <a:p>
            <a:pPr algn="l" rtl="0">
              <a:buFont typeface="Wingdings" pitchFamily="2" charset="2"/>
              <a:buNone/>
            </a:pPr>
            <a:r>
              <a:rPr lang="it-IT" sz="1800" smtClean="0"/>
              <a:t>	char str4[] = {'h','e','l',</a:t>
            </a:r>
            <a:r>
              <a:rPr lang="it-IT" sz="1800" b="1" smtClean="0"/>
              <a:t>0</a:t>
            </a:r>
            <a:r>
              <a:rPr lang="it-IT" sz="1800" smtClean="0"/>
              <a:t>,'l','o'};    </a:t>
            </a:r>
            <a:r>
              <a:rPr lang="en-US" sz="1800" b="1" smtClean="0">
                <a:solidFill>
                  <a:srgbClr val="008000"/>
                </a:solidFill>
              </a:rPr>
              <a:t>// note the 0 in the middle</a:t>
            </a:r>
            <a:endParaRPr lang="it-IT" sz="1800" b="1" smtClean="0">
              <a:solidFill>
                <a:srgbClr val="008000"/>
              </a:solidFill>
            </a:endParaRP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printf("%s\n", str1);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printf("%s\n", str2);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printf("%s\n", str3);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printf("%s\n", str4);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07904" y="1268760"/>
            <a:ext cx="4953000" cy="1219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Verdana" pitchFamily="34" charset="0"/>
              </a:rPr>
              <a:t>כאשר מדפיסים מחרוזת ומשתמשים ב- </a:t>
            </a:r>
            <a:r>
              <a:rPr lang="en-US" b="1" dirty="0">
                <a:solidFill>
                  <a:schemeClr val="bg1"/>
                </a:solidFill>
                <a:latin typeface="Verdana" pitchFamily="34" charset="0"/>
              </a:rPr>
              <a:t>%s</a:t>
            </a:r>
            <a:r>
              <a:rPr lang="he-IL" b="1" dirty="0">
                <a:solidFill>
                  <a:schemeClr val="bg1"/>
                </a:solidFill>
                <a:latin typeface="Verdana" pitchFamily="34" charset="0"/>
              </a:rPr>
              <a:t> יודפסו איברי המערך עד אשר הקומפיילר יתקל בתא שיש בו את הערך 0 (כלומר ערך ה- </a:t>
            </a:r>
            <a:r>
              <a:rPr lang="en-US" b="1" dirty="0">
                <a:solidFill>
                  <a:schemeClr val="bg1"/>
                </a:solidFill>
                <a:latin typeface="Verdana" pitchFamily="34" charset="0"/>
              </a:rPr>
              <a:t>ASCII</a:t>
            </a:r>
            <a:r>
              <a:rPr lang="he-IL" b="1" dirty="0">
                <a:solidFill>
                  <a:schemeClr val="bg1"/>
                </a:solidFill>
                <a:latin typeface="Verdana" pitchFamily="34" charset="0"/>
              </a:rPr>
              <a:t> של </a:t>
            </a:r>
            <a:r>
              <a:rPr lang="en-US" b="1" dirty="0">
                <a:solidFill>
                  <a:schemeClr val="bg1"/>
                </a:solidFill>
                <a:latin typeface="Verdana" pitchFamily="34" charset="0"/>
              </a:rPr>
              <a:t>‘\0’</a:t>
            </a:r>
            <a:r>
              <a:rPr lang="he-IL" b="1" dirty="0">
                <a:solidFill>
                  <a:schemeClr val="bg1"/>
                </a:solidFill>
                <a:latin typeface="Verdana" pitchFamily="34" charset="0"/>
              </a:rPr>
              <a:t>),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  <a:latin typeface="Verdana" pitchFamily="34" charset="0"/>
              </a:rPr>
              <a:t>ולכן החשיבות של השמת </a:t>
            </a:r>
            <a:r>
              <a:rPr lang="en-US" b="1" dirty="0">
                <a:solidFill>
                  <a:schemeClr val="bg1"/>
                </a:solidFill>
                <a:latin typeface="Verdana" pitchFamily="34" charset="0"/>
              </a:rPr>
              <a:t>‘\0’</a:t>
            </a:r>
            <a:r>
              <a:rPr lang="he-IL" b="1" dirty="0">
                <a:solidFill>
                  <a:schemeClr val="bg1"/>
                </a:solidFill>
                <a:latin typeface="Verdana" pitchFamily="34" charset="0"/>
              </a:rPr>
              <a:t> בסוף המחרוזת!</a:t>
            </a:r>
            <a:endParaRPr 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4572000"/>
            <a:ext cx="5130800" cy="18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קליטת מחרוזת</a:t>
            </a:r>
            <a:endParaRPr lang="en-US" smtClean="0"/>
          </a:p>
        </p:txBody>
      </p:sp>
      <p:sp>
        <p:nvSpPr>
          <p:cNvPr id="4100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e-IL" sz="2400" dirty="0" smtClean="0"/>
              <a:t>גם כדי לקלוט מחרוזת לא צריך לולאה:</a:t>
            </a:r>
            <a:endParaRPr lang="en-US" sz="2000" dirty="0" smtClean="0"/>
          </a:p>
          <a:p>
            <a:pPr algn="l" rtl="0">
              <a:buFont typeface="Wingdings" pitchFamily="2" charset="2"/>
              <a:buNone/>
            </a:pPr>
            <a:r>
              <a:rPr lang="en-US" sz="2000" dirty="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 smtClean="0"/>
              <a:t>	char </a:t>
            </a:r>
            <a:r>
              <a:rPr lang="en-US" sz="2000" dirty="0" err="1" smtClean="0"/>
              <a:t>str</a:t>
            </a:r>
            <a:r>
              <a:rPr lang="en-US" sz="2000" dirty="0" smtClean="0"/>
              <a:t>[10];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("Please enter a string: ");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scanf</a:t>
            </a:r>
            <a:r>
              <a:rPr lang="en-US" sz="2000" dirty="0" smtClean="0"/>
              <a:t>("%s", </a:t>
            </a:r>
            <a:r>
              <a:rPr lang="en-US" sz="2000" dirty="0" err="1" smtClean="0"/>
              <a:t>str</a:t>
            </a:r>
            <a:r>
              <a:rPr lang="en-US" sz="2000" dirty="0" smtClean="0"/>
              <a:t>); </a:t>
            </a:r>
            <a:r>
              <a:rPr lang="en-US" sz="2000" b="1" dirty="0" smtClean="0">
                <a:solidFill>
                  <a:srgbClr val="008000"/>
                </a:solidFill>
              </a:rPr>
              <a:t>// no need &amp;!!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("The string is: %s\n", </a:t>
            </a:r>
            <a:r>
              <a:rPr lang="en-US" sz="2000" dirty="0" err="1" smtClean="0"/>
              <a:t>str</a:t>
            </a:r>
            <a:r>
              <a:rPr lang="en-US" sz="2000" dirty="0" smtClean="0"/>
              <a:t>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 smtClean="0"/>
              <a:t>}</a:t>
            </a:r>
            <a:endParaRPr lang="he-IL" sz="2000" dirty="0" smtClean="0"/>
          </a:p>
          <a:p>
            <a:r>
              <a:rPr lang="he-IL" sz="2400" dirty="0" smtClean="0"/>
              <a:t>כאשר הפקודה  </a:t>
            </a:r>
            <a:r>
              <a:rPr lang="en-US" sz="2400" dirty="0" err="1" smtClean="0"/>
              <a:t>scanf</a:t>
            </a:r>
            <a:r>
              <a:rPr lang="he-IL" sz="2400" dirty="0" smtClean="0"/>
              <a:t> מקבלת </a:t>
            </a:r>
            <a:r>
              <a:rPr lang="en-US" sz="2400" dirty="0" smtClean="0"/>
              <a:t>%s</a:t>
            </a:r>
            <a:r>
              <a:rPr lang="he-IL" sz="2400" dirty="0" smtClean="0"/>
              <a:t> היא יודעת לקרוא מחרוזת/אוסף  תווים </a:t>
            </a:r>
            <a:r>
              <a:rPr lang="he-IL" sz="2400" b="1" u="sng" dirty="0" smtClean="0"/>
              <a:t>עד אשר יוקלד רווח</a:t>
            </a:r>
            <a:r>
              <a:rPr lang="he-IL" sz="2400" b="1" dirty="0" smtClean="0"/>
              <a:t>  </a:t>
            </a:r>
            <a:r>
              <a:rPr lang="he-IL" sz="2400" dirty="0" smtClean="0"/>
              <a:t>מטיפוס כלשהו שיסמל את ה- </a:t>
            </a:r>
            <a:r>
              <a:rPr lang="en-US" sz="2400" dirty="0" smtClean="0"/>
              <a:t>‘\0’</a:t>
            </a:r>
            <a:endParaRPr lang="he-IL" sz="2400" dirty="0" smtClean="0"/>
          </a:p>
          <a:p>
            <a:r>
              <a:rPr lang="he-IL" sz="2400" u="sng" dirty="0" smtClean="0"/>
              <a:t>נדאג לכך</a:t>
            </a:r>
            <a:r>
              <a:rPr lang="he-IL" sz="2400" dirty="0" smtClean="0"/>
              <a:t> שאורך המחרוזת שנכניס לא יהיה יותר גדול מגודל המערך שהגדרנו, כדי לא לדרוס תאים שלא הוקצו עבורו</a:t>
            </a:r>
          </a:p>
          <a:p>
            <a:r>
              <a:rPr lang="he-IL" sz="2400" dirty="0" smtClean="0"/>
              <a:t>וכן נקצה מספיק מקום ל – '0\' במידת הצורך !!</a:t>
            </a:r>
            <a:endParaRPr lang="en-US" sz="2400" dirty="0" smtClean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000" dirty="0" smtClean="0"/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981200"/>
            <a:ext cx="4311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הפקודות </a:t>
            </a:r>
            <a:r>
              <a:rPr lang="en-US" smtClean="0"/>
              <a:t>gets</a:t>
            </a:r>
            <a:r>
              <a:rPr lang="he-IL" smtClean="0"/>
              <a:t> ו- </a:t>
            </a:r>
            <a:r>
              <a:rPr lang="en-US" smtClean="0"/>
              <a:t>puts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עד כה ראינו כיצד ניתן לקרוא מילה שלמה (ללא רווחים), לשמור אותה במערך ולהדפיסה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כעת נראה כיצד ניתן לבצע פעולות אלו גם עבור משפט (מחרוזת הכוללת רווחים)</a:t>
            </a:r>
            <a:endParaRPr lang="en-US" dirty="0" smtClean="0"/>
          </a:p>
          <a:p>
            <a:pPr algn="l" rtl="0">
              <a:buFont typeface="Wingdings" pitchFamily="2" charset="2"/>
              <a:buNone/>
            </a:pPr>
            <a:r>
              <a:rPr lang="en-US" sz="2000" dirty="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 smtClean="0"/>
              <a:t>	char </a:t>
            </a:r>
            <a:r>
              <a:rPr lang="en-US" sz="2000" dirty="0" err="1" smtClean="0"/>
              <a:t>str</a:t>
            </a:r>
            <a:r>
              <a:rPr lang="en-US" sz="2000" dirty="0" smtClean="0"/>
              <a:t>[50];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("Please enter a sentence: ");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gets(</a:t>
            </a:r>
            <a:r>
              <a:rPr lang="en-US" sz="2000" b="1" dirty="0" err="1" smtClean="0"/>
              <a:t>str</a:t>
            </a:r>
            <a:r>
              <a:rPr lang="en-US" sz="2000" b="1" dirty="0" smtClean="0"/>
              <a:t>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("The sentence is: ");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puts(</a:t>
            </a:r>
            <a:r>
              <a:rPr lang="en-US" sz="2000" b="1" dirty="0" err="1" smtClean="0"/>
              <a:t>str</a:t>
            </a:r>
            <a:r>
              <a:rPr lang="en-US" sz="2000" b="1" dirty="0" smtClean="0"/>
              <a:t>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 smtClean="0"/>
              <a:t>}</a:t>
            </a:r>
            <a:endParaRPr lang="he-IL" sz="2000" dirty="0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942456"/>
            <a:ext cx="45545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3347864" y="4365104"/>
            <a:ext cx="5334000" cy="457200"/>
          </a:xfrm>
          <a:prstGeom prst="wedgeRectCallout">
            <a:avLst>
              <a:gd name="adj1" fmla="val -75432"/>
              <a:gd name="adj2" fmla="val -2185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קולטת משפט עד ירידת שורה ('</a:t>
            </a: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\n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'), ולא רק עד רווח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4211960" y="5301208"/>
            <a:ext cx="4495800" cy="457200"/>
          </a:xfrm>
          <a:prstGeom prst="wedgeRectCallout">
            <a:avLst>
              <a:gd name="adj1" fmla="val -99186"/>
              <a:gd name="adj2" fmla="val -4438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Verdana" pitchFamily="34" charset="0"/>
              </a:rPr>
              <a:t>מדפיסה מחרוזת למסך + ירידת שורה בסוף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דוגמא: כמה מילים יש במשפט </a:t>
            </a:r>
            <a:r>
              <a:rPr lang="he-IL" sz="2400" smtClean="0"/>
              <a:t>(הנחה: רווח אחד בלבד מפריד בין מילה למילה ויש לפחות מילה אחת במשפט)</a:t>
            </a:r>
            <a:endParaRPr lang="en-US" smtClean="0"/>
          </a:p>
        </p:txBody>
      </p:sp>
      <p:sp>
        <p:nvSpPr>
          <p:cNvPr id="15362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l" rtl="0">
              <a:buFont typeface="Wingdings" pitchFamily="2" charset="2"/>
              <a:buNone/>
            </a:pPr>
            <a:r>
              <a:rPr lang="en-US" sz="15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5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500" smtClean="0"/>
              <a:t>	char str[50];</a:t>
            </a:r>
          </a:p>
          <a:p>
            <a:pPr algn="l" rtl="0">
              <a:buFont typeface="Wingdings" pitchFamily="2" charset="2"/>
              <a:buNone/>
            </a:pPr>
            <a:r>
              <a:rPr lang="en-US" sz="1500" smtClean="0"/>
              <a:t>	int numOfWords=0, i=0;</a:t>
            </a:r>
          </a:p>
          <a:p>
            <a:pPr algn="l" rtl="0">
              <a:buFont typeface="Wingdings" pitchFamily="2" charset="2"/>
              <a:buNone/>
            </a:pPr>
            <a:endParaRPr lang="en-US" sz="1500" smtClean="0"/>
          </a:p>
          <a:p>
            <a:pPr algn="l" rtl="0">
              <a:buFont typeface="Wingdings" pitchFamily="2" charset="2"/>
              <a:buNone/>
            </a:pPr>
            <a:r>
              <a:rPr lang="en-US" sz="1500" smtClean="0"/>
              <a:t>	printf("Please enter a sentence: ");</a:t>
            </a:r>
          </a:p>
          <a:p>
            <a:pPr algn="l" rtl="0">
              <a:buFont typeface="Wingdings" pitchFamily="2" charset="2"/>
              <a:buNone/>
            </a:pPr>
            <a:r>
              <a:rPr lang="en-US" sz="1500" smtClean="0"/>
              <a:t>	gets(str);</a:t>
            </a:r>
          </a:p>
          <a:p>
            <a:pPr algn="l" rtl="0">
              <a:buFont typeface="Wingdings" pitchFamily="2" charset="2"/>
              <a:buNone/>
            </a:pPr>
            <a:r>
              <a:rPr lang="en-US" sz="1500" smtClean="0"/>
              <a:t>	</a:t>
            </a:r>
          </a:p>
          <a:p>
            <a:pPr algn="l" rtl="0">
              <a:buFont typeface="Wingdings" pitchFamily="2" charset="2"/>
              <a:buNone/>
            </a:pPr>
            <a:r>
              <a:rPr lang="en-US" sz="1500" smtClean="0"/>
              <a:t>	while (str[i] != '\0')</a:t>
            </a:r>
          </a:p>
          <a:p>
            <a:pPr algn="l" rtl="0">
              <a:buFont typeface="Wingdings" pitchFamily="2" charset="2"/>
              <a:buNone/>
            </a:pPr>
            <a:r>
              <a:rPr lang="en-US" sz="1500" smtClean="0"/>
              <a:t>	{</a:t>
            </a:r>
          </a:p>
          <a:p>
            <a:pPr algn="l" rtl="0">
              <a:buFont typeface="Wingdings" pitchFamily="2" charset="2"/>
              <a:buNone/>
            </a:pPr>
            <a:r>
              <a:rPr lang="en-US" sz="1500" smtClean="0"/>
              <a:t>		if (str[i] == ‘ ‘)</a:t>
            </a:r>
          </a:p>
          <a:p>
            <a:pPr algn="l" rtl="0">
              <a:buFont typeface="Wingdings" pitchFamily="2" charset="2"/>
              <a:buNone/>
            </a:pPr>
            <a:r>
              <a:rPr lang="en-US" sz="1500" smtClean="0"/>
              <a:t>		     numOfWords++;</a:t>
            </a:r>
          </a:p>
          <a:p>
            <a:pPr algn="l" rtl="0">
              <a:buFont typeface="Wingdings" pitchFamily="2" charset="2"/>
              <a:buNone/>
            </a:pPr>
            <a:r>
              <a:rPr lang="en-US" sz="1500" smtClean="0"/>
              <a:t>		i++;</a:t>
            </a:r>
          </a:p>
          <a:p>
            <a:pPr algn="l" rtl="0">
              <a:buFont typeface="Wingdings" pitchFamily="2" charset="2"/>
              <a:buNone/>
            </a:pPr>
            <a:r>
              <a:rPr lang="en-US" sz="1500" smtClean="0"/>
              <a:t>	}</a:t>
            </a:r>
          </a:p>
          <a:p>
            <a:pPr algn="l" rtl="0">
              <a:buFont typeface="Wingdings" pitchFamily="2" charset="2"/>
              <a:buNone/>
            </a:pPr>
            <a:r>
              <a:rPr lang="en-US" sz="1500" smtClean="0"/>
              <a:t>	numOfWords++;</a:t>
            </a:r>
          </a:p>
          <a:p>
            <a:pPr algn="l" rtl="0">
              <a:buFont typeface="Wingdings" pitchFamily="2" charset="2"/>
              <a:buNone/>
            </a:pPr>
            <a:endParaRPr lang="en-US" sz="1500" smtClean="0"/>
          </a:p>
          <a:p>
            <a:pPr algn="l" rtl="0">
              <a:buFont typeface="Wingdings" pitchFamily="2" charset="2"/>
              <a:buNone/>
            </a:pPr>
            <a:r>
              <a:rPr lang="en-US" sz="1500" smtClean="0"/>
              <a:t>	printf("There are %d words in the sentence: ", numOfWords);</a:t>
            </a:r>
          </a:p>
          <a:p>
            <a:pPr algn="l" rtl="0">
              <a:buFont typeface="Wingdings" pitchFamily="2" charset="2"/>
              <a:buNone/>
            </a:pPr>
            <a:r>
              <a:rPr lang="en-US" sz="1500" smtClean="0"/>
              <a:t>	puts(str);</a:t>
            </a:r>
          </a:p>
          <a:p>
            <a:pPr algn="l" rtl="0">
              <a:buFont typeface="Wingdings" pitchFamily="2" charset="2"/>
              <a:buNone/>
            </a:pPr>
            <a:r>
              <a:rPr lang="en-US" sz="1500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1500" smtClean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1500" smtClean="0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196752"/>
            <a:ext cx="56705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3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53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53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53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דוגמא: כמה מילים יש במשפט </a:t>
            </a:r>
            <a:r>
              <a:rPr lang="he-IL" sz="2400" smtClean="0"/>
              <a:t>(הנחה: רווח אחד בלבד מפריד בין מילה למילה ויש לפחות מילה אחת במשפט)</a:t>
            </a:r>
            <a:endParaRPr lang="en-US" smtClean="0"/>
          </a:p>
        </p:txBody>
      </p:sp>
      <p:sp>
        <p:nvSpPr>
          <p:cNvPr id="16386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l" rtl="0">
              <a:buFont typeface="Wingdings" pitchFamily="2" charset="2"/>
              <a:buNone/>
            </a:pPr>
            <a:r>
              <a:rPr lang="en-US" sz="15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5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500" smtClean="0"/>
              <a:t>	char str[50];</a:t>
            </a:r>
          </a:p>
          <a:p>
            <a:pPr algn="l" rtl="0">
              <a:buFont typeface="Wingdings" pitchFamily="2" charset="2"/>
              <a:buNone/>
            </a:pPr>
            <a:r>
              <a:rPr lang="en-US" sz="1500" smtClean="0"/>
              <a:t>	int numOfWords=0, i=0;</a:t>
            </a:r>
          </a:p>
          <a:p>
            <a:pPr algn="l" rtl="0">
              <a:buFont typeface="Wingdings" pitchFamily="2" charset="2"/>
              <a:buNone/>
            </a:pPr>
            <a:endParaRPr lang="en-US" sz="1500" smtClean="0"/>
          </a:p>
          <a:p>
            <a:pPr algn="l" rtl="0">
              <a:buFont typeface="Wingdings" pitchFamily="2" charset="2"/>
              <a:buNone/>
            </a:pPr>
            <a:r>
              <a:rPr lang="en-US" sz="1500" smtClean="0"/>
              <a:t>	printf("Please enter a sentence: ");</a:t>
            </a:r>
          </a:p>
          <a:p>
            <a:pPr algn="l" rtl="0">
              <a:buFont typeface="Wingdings" pitchFamily="2" charset="2"/>
              <a:buNone/>
            </a:pPr>
            <a:r>
              <a:rPr lang="en-US" sz="1500" smtClean="0"/>
              <a:t>	gets(str);</a:t>
            </a:r>
          </a:p>
          <a:p>
            <a:pPr algn="l" rtl="0">
              <a:buFont typeface="Wingdings" pitchFamily="2" charset="2"/>
              <a:buNone/>
            </a:pPr>
            <a:r>
              <a:rPr lang="en-US" sz="1500" smtClean="0"/>
              <a:t>	</a:t>
            </a:r>
          </a:p>
          <a:p>
            <a:pPr algn="l" rtl="0">
              <a:buFont typeface="Wingdings" pitchFamily="2" charset="2"/>
              <a:buNone/>
            </a:pPr>
            <a:r>
              <a:rPr lang="en-US" sz="1500" smtClean="0"/>
              <a:t>	while (str[i] != '\0')</a:t>
            </a:r>
          </a:p>
          <a:p>
            <a:pPr algn="l" rtl="0">
              <a:buFont typeface="Wingdings" pitchFamily="2" charset="2"/>
              <a:buNone/>
            </a:pPr>
            <a:r>
              <a:rPr lang="en-US" sz="1500" smtClean="0"/>
              <a:t>	{</a:t>
            </a:r>
          </a:p>
          <a:p>
            <a:pPr algn="l" rtl="0">
              <a:buFont typeface="Wingdings" pitchFamily="2" charset="2"/>
              <a:buNone/>
            </a:pPr>
            <a:r>
              <a:rPr lang="en-US" sz="1500" smtClean="0"/>
              <a:t>		if (str[</a:t>
            </a:r>
            <a:r>
              <a:rPr lang="en-US" sz="1500" b="1" smtClean="0"/>
              <a:t>i++</a:t>
            </a:r>
            <a:r>
              <a:rPr lang="en-US" sz="1500" smtClean="0"/>
              <a:t>] == ' ')</a:t>
            </a:r>
          </a:p>
          <a:p>
            <a:pPr algn="l" rtl="0">
              <a:buFont typeface="Wingdings" pitchFamily="2" charset="2"/>
              <a:buNone/>
            </a:pPr>
            <a:r>
              <a:rPr lang="en-US" sz="1500" smtClean="0"/>
              <a:t>		     numOfWords++;</a:t>
            </a:r>
          </a:p>
          <a:p>
            <a:pPr algn="l" rtl="0">
              <a:buFont typeface="Wingdings" pitchFamily="2" charset="2"/>
              <a:buNone/>
            </a:pPr>
            <a:endParaRPr lang="en-US" sz="1500" smtClean="0"/>
          </a:p>
          <a:p>
            <a:pPr algn="l" rtl="0">
              <a:buFont typeface="Wingdings" pitchFamily="2" charset="2"/>
              <a:buNone/>
            </a:pPr>
            <a:r>
              <a:rPr lang="en-US" sz="1500" smtClean="0"/>
              <a:t>	}</a:t>
            </a:r>
          </a:p>
          <a:p>
            <a:pPr algn="l" rtl="0">
              <a:buFont typeface="Wingdings" pitchFamily="2" charset="2"/>
              <a:buNone/>
            </a:pPr>
            <a:r>
              <a:rPr lang="en-US" sz="1500" smtClean="0"/>
              <a:t>	numOfWords++;</a:t>
            </a:r>
          </a:p>
          <a:p>
            <a:pPr algn="l" rtl="0">
              <a:buFont typeface="Wingdings" pitchFamily="2" charset="2"/>
              <a:buNone/>
            </a:pPr>
            <a:endParaRPr lang="en-US" sz="1500" smtClean="0"/>
          </a:p>
          <a:p>
            <a:pPr algn="l" rtl="0">
              <a:buFont typeface="Wingdings" pitchFamily="2" charset="2"/>
              <a:buNone/>
            </a:pPr>
            <a:r>
              <a:rPr lang="en-US" sz="1500" smtClean="0"/>
              <a:t>	printf("There are %d words in the sentence: ", numOfWords);</a:t>
            </a:r>
          </a:p>
          <a:p>
            <a:pPr algn="l" rtl="0">
              <a:buFont typeface="Wingdings" pitchFamily="2" charset="2"/>
              <a:buNone/>
            </a:pPr>
            <a:r>
              <a:rPr lang="en-US" sz="1500" smtClean="0"/>
              <a:t>	puts(str);</a:t>
            </a:r>
          </a:p>
          <a:p>
            <a:pPr algn="l" rtl="0">
              <a:buFont typeface="Wingdings" pitchFamily="2" charset="2"/>
              <a:buNone/>
            </a:pPr>
            <a:r>
              <a:rPr lang="en-US" sz="1500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1500" smtClean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1500" smtClean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214264"/>
            <a:ext cx="56705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ounded Rectangular Callout 6"/>
          <p:cNvSpPr>
            <a:spLocks noChangeArrowheads="1"/>
          </p:cNvSpPr>
          <p:nvPr/>
        </p:nvSpPr>
        <p:spPr bwMode="auto">
          <a:xfrm>
            <a:off x="3347864" y="3284984"/>
            <a:ext cx="2438400" cy="381000"/>
          </a:xfrm>
          <a:prstGeom prst="wedgeRoundRectCallout">
            <a:avLst>
              <a:gd name="adj1" fmla="val -97662"/>
              <a:gd name="adj2" fmla="val 5762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rgbClr val="FFC000"/>
                </a:solidFill>
                <a:latin typeface="Verdana" pitchFamily="34" charset="0"/>
              </a:rPr>
              <a:t>תזכורת שאפשר גם כך:</a:t>
            </a:r>
            <a:endParaRPr lang="en-US" b="1" dirty="0">
              <a:solidFill>
                <a:srgbClr val="FFC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228600" y="1268760"/>
            <a:ext cx="9296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500" dirty="0">
                <a:latin typeface="+mn-lt"/>
                <a:cs typeface="Arial" pitchFamily="34" charset="0"/>
              </a:rPr>
              <a:t>#include &lt;</a:t>
            </a:r>
            <a:r>
              <a:rPr lang="en-US" sz="1500" dirty="0" err="1">
                <a:latin typeface="+mn-lt"/>
                <a:cs typeface="Arial" pitchFamily="34" charset="0"/>
              </a:rPr>
              <a:t>stdio.h</a:t>
            </a:r>
            <a:r>
              <a:rPr lang="en-US" sz="1500" dirty="0">
                <a:latin typeface="+mn-lt"/>
                <a:cs typeface="Arial" pitchFamily="34" charset="0"/>
              </a:rPr>
              <a:t>&gt;</a:t>
            </a:r>
          </a:p>
          <a:p>
            <a:pPr>
              <a:defRPr/>
            </a:pPr>
            <a:endParaRPr lang="he-IL" sz="1500" dirty="0">
              <a:latin typeface="+mn-lt"/>
              <a:cs typeface="Arial" pitchFamily="34" charset="0"/>
            </a:endParaRPr>
          </a:p>
          <a:p>
            <a:pPr>
              <a:defRPr/>
            </a:pPr>
            <a:r>
              <a:rPr lang="en-US" sz="1500" dirty="0">
                <a:latin typeface="+mn-lt"/>
                <a:cs typeface="Arial" pitchFamily="34" charset="0"/>
              </a:rPr>
              <a:t>void main()</a:t>
            </a:r>
          </a:p>
          <a:p>
            <a:pPr>
              <a:defRPr/>
            </a:pPr>
            <a:r>
              <a:rPr lang="he-IL" sz="1500" dirty="0">
                <a:latin typeface="+mn-lt"/>
                <a:cs typeface="Arial" pitchFamily="34" charset="0"/>
              </a:rPr>
              <a:t>}</a:t>
            </a:r>
          </a:p>
          <a:p>
            <a:pPr>
              <a:defRPr/>
            </a:pPr>
            <a:r>
              <a:rPr lang="en-US" sz="1500" dirty="0">
                <a:latin typeface="+mn-lt"/>
                <a:cs typeface="Arial" pitchFamily="34" charset="0"/>
              </a:rPr>
              <a:t>     char </a:t>
            </a:r>
            <a:r>
              <a:rPr lang="en-US" sz="1500" dirty="0" err="1">
                <a:latin typeface="+mn-lt"/>
                <a:cs typeface="Arial" pitchFamily="34" charset="0"/>
              </a:rPr>
              <a:t>str</a:t>
            </a:r>
            <a:r>
              <a:rPr lang="en-US" sz="1500" dirty="0">
                <a:latin typeface="+mn-lt"/>
                <a:cs typeface="Arial" pitchFamily="34" charset="0"/>
              </a:rPr>
              <a:t>[50]; </a:t>
            </a:r>
          </a:p>
          <a:p>
            <a:pPr>
              <a:defRPr/>
            </a:pPr>
            <a:r>
              <a:rPr lang="en-US" sz="1500" dirty="0">
                <a:latin typeface="+mn-lt"/>
                <a:cs typeface="Arial" pitchFamily="34" charset="0"/>
              </a:rPr>
              <a:t>     </a:t>
            </a:r>
            <a:r>
              <a:rPr lang="en-US" sz="1500" dirty="0" err="1">
                <a:latin typeface="+mn-lt"/>
                <a:cs typeface="Arial" pitchFamily="34" charset="0"/>
              </a:rPr>
              <a:t>int</a:t>
            </a:r>
            <a:r>
              <a:rPr lang="en-US" sz="1500" dirty="0">
                <a:latin typeface="+mn-lt"/>
                <a:cs typeface="Arial" pitchFamily="34" charset="0"/>
              </a:rPr>
              <a:t> </a:t>
            </a:r>
            <a:r>
              <a:rPr lang="en-US" sz="1500" dirty="0" err="1">
                <a:latin typeface="+mn-lt"/>
                <a:cs typeface="Arial" pitchFamily="34" charset="0"/>
              </a:rPr>
              <a:t>numOfWords</a:t>
            </a:r>
            <a:r>
              <a:rPr lang="en-US" sz="1500" dirty="0">
                <a:latin typeface="+mn-lt"/>
                <a:cs typeface="Arial" pitchFamily="34" charset="0"/>
              </a:rPr>
              <a:t>=0, </a:t>
            </a:r>
            <a:r>
              <a:rPr lang="en-US" sz="1500" dirty="0" err="1">
                <a:latin typeface="+mn-lt"/>
                <a:cs typeface="Arial" pitchFamily="34" charset="0"/>
              </a:rPr>
              <a:t>i</a:t>
            </a:r>
            <a:r>
              <a:rPr lang="en-US" sz="1500" dirty="0">
                <a:latin typeface="+mn-lt"/>
                <a:cs typeface="Arial" pitchFamily="34" charset="0"/>
              </a:rPr>
              <a:t>=0;</a:t>
            </a:r>
          </a:p>
          <a:p>
            <a:pPr>
              <a:defRPr/>
            </a:pPr>
            <a:endParaRPr lang="he-IL" sz="1500" dirty="0">
              <a:latin typeface="+mn-lt"/>
              <a:cs typeface="Arial" pitchFamily="34" charset="0"/>
            </a:endParaRPr>
          </a:p>
          <a:p>
            <a:pPr>
              <a:defRPr/>
            </a:pPr>
            <a:r>
              <a:rPr lang="en-US" sz="1500" dirty="0">
                <a:latin typeface="+mn-lt"/>
                <a:cs typeface="Arial" pitchFamily="34" charset="0"/>
              </a:rPr>
              <a:t>     </a:t>
            </a:r>
            <a:r>
              <a:rPr lang="en-US" sz="1500" dirty="0" err="1">
                <a:latin typeface="+mn-lt"/>
                <a:cs typeface="Arial" pitchFamily="34" charset="0"/>
              </a:rPr>
              <a:t>printf</a:t>
            </a:r>
            <a:r>
              <a:rPr lang="en-US" sz="1500" dirty="0">
                <a:latin typeface="+mn-lt"/>
                <a:cs typeface="Arial" pitchFamily="34" charset="0"/>
              </a:rPr>
              <a:t>("Please enter a sentence: ");</a:t>
            </a:r>
          </a:p>
          <a:p>
            <a:pPr>
              <a:defRPr/>
            </a:pPr>
            <a:r>
              <a:rPr lang="en-US" sz="1500" dirty="0">
                <a:latin typeface="+mn-lt"/>
                <a:cs typeface="Arial" pitchFamily="34" charset="0"/>
              </a:rPr>
              <a:t>     gets(</a:t>
            </a:r>
            <a:r>
              <a:rPr lang="en-US" sz="1500" dirty="0" err="1">
                <a:latin typeface="+mn-lt"/>
                <a:cs typeface="Arial" pitchFamily="34" charset="0"/>
              </a:rPr>
              <a:t>str</a:t>
            </a:r>
            <a:r>
              <a:rPr lang="en-US" sz="1500" dirty="0">
                <a:latin typeface="+mn-lt"/>
                <a:cs typeface="Arial" pitchFamily="34" charset="0"/>
              </a:rPr>
              <a:t>);</a:t>
            </a:r>
          </a:p>
          <a:p>
            <a:pPr>
              <a:defRPr/>
            </a:pPr>
            <a:endParaRPr lang="he-IL" sz="1500" dirty="0">
              <a:latin typeface="+mn-lt"/>
              <a:cs typeface="Arial" pitchFamily="34" charset="0"/>
            </a:endParaRPr>
          </a:p>
          <a:p>
            <a:pPr>
              <a:defRPr/>
            </a:pPr>
            <a:r>
              <a:rPr lang="en-US" sz="1500" dirty="0">
                <a:latin typeface="+mn-lt"/>
                <a:cs typeface="Arial" pitchFamily="34" charset="0"/>
              </a:rPr>
              <a:t>     while (</a:t>
            </a:r>
            <a:r>
              <a:rPr lang="en-US" sz="1500" dirty="0" err="1">
                <a:latin typeface="+mn-lt"/>
                <a:cs typeface="Arial" pitchFamily="34" charset="0"/>
              </a:rPr>
              <a:t>str</a:t>
            </a:r>
            <a:r>
              <a:rPr lang="en-US" sz="1500" dirty="0">
                <a:latin typeface="+mn-lt"/>
                <a:cs typeface="Arial" pitchFamily="34" charset="0"/>
              </a:rPr>
              <a:t>[</a:t>
            </a:r>
            <a:r>
              <a:rPr lang="en-US" sz="1500" dirty="0" err="1">
                <a:latin typeface="+mn-lt"/>
                <a:cs typeface="Arial" pitchFamily="34" charset="0"/>
              </a:rPr>
              <a:t>i</a:t>
            </a:r>
            <a:r>
              <a:rPr lang="en-US" sz="1500" dirty="0">
                <a:latin typeface="+mn-lt"/>
                <a:cs typeface="Arial" pitchFamily="34" charset="0"/>
              </a:rPr>
              <a:t>] != '\0')</a:t>
            </a:r>
          </a:p>
          <a:p>
            <a:pPr>
              <a:defRPr/>
            </a:pPr>
            <a:r>
              <a:rPr lang="en-US" sz="1500" dirty="0">
                <a:latin typeface="+mn-lt"/>
                <a:cs typeface="Arial" pitchFamily="34" charset="0"/>
              </a:rPr>
              <a:t>     </a:t>
            </a:r>
            <a:r>
              <a:rPr lang="he-IL" sz="1500" dirty="0">
                <a:latin typeface="+mn-lt"/>
                <a:cs typeface="Arial" pitchFamily="34" charset="0"/>
              </a:rPr>
              <a:t>}</a:t>
            </a:r>
          </a:p>
          <a:p>
            <a:pPr>
              <a:defRPr/>
            </a:pPr>
            <a:r>
              <a:rPr lang="en-US" sz="1500" dirty="0">
                <a:latin typeface="+mn-lt"/>
                <a:cs typeface="Arial" pitchFamily="34" charset="0"/>
              </a:rPr>
              <a:t>         if (</a:t>
            </a:r>
            <a:r>
              <a:rPr lang="en-US" sz="1500" dirty="0" err="1">
                <a:latin typeface="+mn-lt"/>
                <a:cs typeface="Arial" pitchFamily="34" charset="0"/>
              </a:rPr>
              <a:t>str</a:t>
            </a:r>
            <a:r>
              <a:rPr lang="en-US" sz="1500" dirty="0">
                <a:latin typeface="+mn-lt"/>
                <a:cs typeface="Arial" pitchFamily="34" charset="0"/>
              </a:rPr>
              <a:t>[</a:t>
            </a:r>
            <a:r>
              <a:rPr lang="en-US" sz="1500" dirty="0" err="1">
                <a:latin typeface="+mn-lt"/>
                <a:cs typeface="Arial" pitchFamily="34" charset="0"/>
              </a:rPr>
              <a:t>i</a:t>
            </a:r>
            <a:r>
              <a:rPr lang="en-US" sz="1500" dirty="0">
                <a:latin typeface="+mn-lt"/>
                <a:cs typeface="Arial" pitchFamily="34" charset="0"/>
              </a:rPr>
              <a:t>] != ' ') </a:t>
            </a:r>
            <a:r>
              <a:rPr lang="en-US" sz="1500" b="1" dirty="0">
                <a:solidFill>
                  <a:srgbClr val="008000"/>
                </a:solidFill>
                <a:latin typeface="+mn-lt"/>
                <a:cs typeface="Arial" pitchFamily="34" charset="0"/>
              </a:rPr>
              <a:t>// check if this letter might be a beginning of a new word</a:t>
            </a:r>
          </a:p>
          <a:p>
            <a:pPr>
              <a:defRPr/>
            </a:pPr>
            <a:r>
              <a:rPr lang="en-US" sz="1500" dirty="0">
                <a:latin typeface="+mn-lt"/>
                <a:cs typeface="Arial" pitchFamily="34" charset="0"/>
              </a:rPr>
              <a:t>         </a:t>
            </a:r>
            <a:r>
              <a:rPr lang="he-IL" sz="1500" dirty="0">
                <a:latin typeface="+mn-lt"/>
                <a:cs typeface="Arial" pitchFamily="34" charset="0"/>
              </a:rPr>
              <a:t>}</a:t>
            </a:r>
          </a:p>
          <a:p>
            <a:pPr>
              <a:defRPr/>
            </a:pPr>
            <a:r>
              <a:rPr lang="en-US" sz="1500" dirty="0">
                <a:latin typeface="+mn-lt"/>
                <a:cs typeface="Arial" pitchFamily="34" charset="0"/>
              </a:rPr>
              <a:t>	if ( (</a:t>
            </a:r>
            <a:r>
              <a:rPr lang="en-US" sz="1500" dirty="0" err="1">
                <a:latin typeface="+mn-lt"/>
                <a:cs typeface="Arial" pitchFamily="34" charset="0"/>
              </a:rPr>
              <a:t>i</a:t>
            </a:r>
            <a:r>
              <a:rPr lang="en-US" sz="1500" dirty="0">
                <a:latin typeface="+mn-lt"/>
                <a:cs typeface="Arial" pitchFamily="34" charset="0"/>
              </a:rPr>
              <a:t>==0) ||           </a:t>
            </a:r>
            <a:r>
              <a:rPr lang="en-US" sz="1500" b="1" dirty="0">
                <a:solidFill>
                  <a:srgbClr val="008000"/>
                </a:solidFill>
                <a:latin typeface="+mn-lt"/>
                <a:cs typeface="Arial" pitchFamily="34" charset="0"/>
              </a:rPr>
              <a:t>// if this is the first letter</a:t>
            </a:r>
          </a:p>
          <a:p>
            <a:pPr>
              <a:defRPr/>
            </a:pPr>
            <a:r>
              <a:rPr lang="en-US" sz="1500" dirty="0">
                <a:latin typeface="+mn-lt"/>
                <a:cs typeface="Arial" pitchFamily="34" charset="0"/>
              </a:rPr>
              <a:t>	     (</a:t>
            </a:r>
            <a:r>
              <a:rPr lang="en-US" sz="1500" dirty="0" err="1">
                <a:latin typeface="+mn-lt"/>
                <a:cs typeface="Arial" pitchFamily="34" charset="0"/>
              </a:rPr>
              <a:t>str</a:t>
            </a:r>
            <a:r>
              <a:rPr lang="en-US" sz="1500" dirty="0">
                <a:latin typeface="+mn-lt"/>
                <a:cs typeface="Arial" pitchFamily="34" charset="0"/>
              </a:rPr>
              <a:t>[i-1] == ' ') ) </a:t>
            </a:r>
            <a:r>
              <a:rPr lang="en-US" sz="1500" b="1" dirty="0">
                <a:solidFill>
                  <a:srgbClr val="008000"/>
                </a:solidFill>
                <a:latin typeface="+mn-lt"/>
                <a:cs typeface="Arial" pitchFamily="34" charset="0"/>
              </a:rPr>
              <a:t>// </a:t>
            </a:r>
            <a:r>
              <a:rPr lang="en-US" sz="1500" b="1" dirty="0" smtClean="0">
                <a:solidFill>
                  <a:srgbClr val="008000"/>
                </a:solidFill>
                <a:latin typeface="+mn-lt"/>
                <a:cs typeface="Arial" pitchFamily="34" charset="0"/>
              </a:rPr>
              <a:t>or it </a:t>
            </a:r>
            <a:r>
              <a:rPr lang="en-US" sz="1500" b="1" dirty="0">
                <a:solidFill>
                  <a:srgbClr val="008000"/>
                </a:solidFill>
                <a:latin typeface="+mn-lt"/>
                <a:cs typeface="Arial" pitchFamily="34" charset="0"/>
              </a:rPr>
              <a:t>is a letter with space before it</a:t>
            </a:r>
          </a:p>
          <a:p>
            <a:pPr>
              <a:defRPr/>
            </a:pPr>
            <a:r>
              <a:rPr lang="en-US" sz="1500" dirty="0">
                <a:latin typeface="+mn-lt"/>
                <a:cs typeface="Arial" pitchFamily="34" charset="0"/>
              </a:rPr>
              <a:t>		</a:t>
            </a:r>
            <a:r>
              <a:rPr lang="en-US" sz="1500" dirty="0" err="1">
                <a:latin typeface="+mn-lt"/>
                <a:cs typeface="Arial" pitchFamily="34" charset="0"/>
              </a:rPr>
              <a:t>numOfWords</a:t>
            </a:r>
            <a:r>
              <a:rPr lang="en-US" sz="1500" dirty="0">
                <a:latin typeface="+mn-lt"/>
                <a:cs typeface="Arial" pitchFamily="34" charset="0"/>
              </a:rPr>
              <a:t>++;</a:t>
            </a:r>
          </a:p>
          <a:p>
            <a:pPr>
              <a:defRPr/>
            </a:pPr>
            <a:r>
              <a:rPr lang="en-US" sz="1500" dirty="0">
                <a:latin typeface="+mn-lt"/>
                <a:cs typeface="Arial" pitchFamily="34" charset="0"/>
              </a:rPr>
              <a:t>         </a:t>
            </a:r>
            <a:r>
              <a:rPr lang="he-IL" sz="1500" dirty="0">
                <a:cs typeface="Arial" pitchFamily="34" charset="0"/>
              </a:rPr>
              <a:t>{</a:t>
            </a:r>
            <a:r>
              <a:rPr lang="en-US" sz="1500" dirty="0">
                <a:cs typeface="Arial" pitchFamily="34" charset="0"/>
              </a:rPr>
              <a:t>      </a:t>
            </a:r>
            <a:endParaRPr lang="en-US" sz="1500" dirty="0">
              <a:latin typeface="+mn-lt"/>
              <a:cs typeface="Arial" pitchFamily="34" charset="0"/>
            </a:endParaRPr>
          </a:p>
          <a:p>
            <a:pPr>
              <a:defRPr/>
            </a:pPr>
            <a:r>
              <a:rPr lang="en-US" sz="1500" dirty="0">
                <a:latin typeface="+mn-lt"/>
                <a:cs typeface="Arial" pitchFamily="34" charset="0"/>
              </a:rPr>
              <a:t>         </a:t>
            </a:r>
            <a:r>
              <a:rPr lang="en-US" sz="1500" dirty="0" err="1">
                <a:latin typeface="+mn-lt"/>
                <a:cs typeface="Arial" pitchFamily="34" charset="0"/>
              </a:rPr>
              <a:t>i</a:t>
            </a:r>
            <a:r>
              <a:rPr lang="en-US" sz="1500" dirty="0">
                <a:latin typeface="+mn-lt"/>
                <a:cs typeface="Arial" pitchFamily="34" charset="0"/>
              </a:rPr>
              <a:t>++;</a:t>
            </a:r>
          </a:p>
          <a:p>
            <a:pPr>
              <a:defRPr/>
            </a:pPr>
            <a:r>
              <a:rPr lang="en-US" sz="1500" dirty="0">
                <a:latin typeface="+mn-lt"/>
                <a:cs typeface="Arial" pitchFamily="34" charset="0"/>
              </a:rPr>
              <a:t>     </a:t>
            </a:r>
            <a:r>
              <a:rPr lang="he-IL" sz="1500" dirty="0">
                <a:latin typeface="+mn-lt"/>
                <a:cs typeface="Arial" pitchFamily="34" charset="0"/>
              </a:rPr>
              <a:t>{</a:t>
            </a:r>
          </a:p>
          <a:p>
            <a:pPr>
              <a:defRPr/>
            </a:pPr>
            <a:r>
              <a:rPr lang="he-IL" sz="1500" dirty="0">
                <a:latin typeface="+mn-lt"/>
                <a:cs typeface="Arial" pitchFamily="34" charset="0"/>
              </a:rPr>
              <a:t>	</a:t>
            </a:r>
          </a:p>
          <a:p>
            <a:pPr>
              <a:defRPr/>
            </a:pPr>
            <a:r>
              <a:rPr lang="en-US" sz="1500" dirty="0">
                <a:latin typeface="+mn-lt"/>
                <a:cs typeface="Arial" pitchFamily="34" charset="0"/>
              </a:rPr>
              <a:t>     </a:t>
            </a:r>
            <a:r>
              <a:rPr lang="en-US" sz="1500" dirty="0" err="1">
                <a:latin typeface="+mn-lt"/>
                <a:cs typeface="Arial" pitchFamily="34" charset="0"/>
              </a:rPr>
              <a:t>printf</a:t>
            </a:r>
            <a:r>
              <a:rPr lang="en-US" sz="1500" dirty="0">
                <a:latin typeface="+mn-lt"/>
                <a:cs typeface="Arial" pitchFamily="34" charset="0"/>
              </a:rPr>
              <a:t>("There are %d words in the sentence: |%s|\n", </a:t>
            </a:r>
            <a:r>
              <a:rPr lang="en-US" sz="1500" dirty="0" err="1">
                <a:latin typeface="+mn-lt"/>
                <a:cs typeface="Arial" pitchFamily="34" charset="0"/>
              </a:rPr>
              <a:t>numOfWords</a:t>
            </a:r>
            <a:r>
              <a:rPr lang="en-US" sz="1500" dirty="0">
                <a:latin typeface="+mn-lt"/>
                <a:cs typeface="Arial" pitchFamily="34" charset="0"/>
              </a:rPr>
              <a:t>, </a:t>
            </a:r>
            <a:r>
              <a:rPr lang="en-US" sz="1500" dirty="0" err="1">
                <a:latin typeface="+mn-lt"/>
                <a:cs typeface="Arial" pitchFamily="34" charset="0"/>
              </a:rPr>
              <a:t>str</a:t>
            </a:r>
            <a:r>
              <a:rPr lang="en-US" sz="1500" dirty="0">
                <a:latin typeface="+mn-lt"/>
                <a:cs typeface="Arial" pitchFamily="34" charset="0"/>
              </a:rPr>
              <a:t>);</a:t>
            </a:r>
            <a:endParaRPr lang="he-IL" sz="1500" dirty="0">
              <a:latin typeface="+mn-lt"/>
              <a:cs typeface="Arial" pitchFamily="34" charset="0"/>
            </a:endParaRPr>
          </a:p>
          <a:p>
            <a:pPr>
              <a:defRPr/>
            </a:pPr>
            <a:r>
              <a:rPr lang="he-IL" sz="1500" dirty="0">
                <a:latin typeface="+mn-lt"/>
                <a:cs typeface="Arial" pitchFamily="34" charset="0"/>
              </a:rPr>
              <a:t>{</a:t>
            </a:r>
            <a:endParaRPr lang="he-IL" sz="1500" kern="0" dirty="0">
              <a:latin typeface="+mn-lt"/>
              <a:cs typeface="+mn-cs"/>
            </a:endParaRP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247403"/>
            <a:ext cx="6727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9958" y="2009403"/>
            <a:ext cx="5605462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sz="4900" kern="0" dirty="0" smtClean="0"/>
              <a:t>דוגמא: כמה מילים יש במשפט </a:t>
            </a:r>
            <a:r>
              <a:rPr lang="he-IL" kern="0" dirty="0" smtClean="0"/>
              <a:t>(בלי הנחות, כל מקרי הקצה מטופלים </a:t>
            </a:r>
            <a:r>
              <a:rPr lang="he-IL" kern="0" dirty="0" smtClean="0">
                <a:sym typeface="Wingdings" pitchFamily="2" charset="2"/>
              </a:rPr>
              <a:t></a:t>
            </a:r>
            <a:r>
              <a:rPr lang="he-IL" kern="0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הספריה </a:t>
            </a:r>
            <a:r>
              <a:rPr lang="en-US" smtClean="0"/>
              <a:t>string.h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יש כל מיני פעולות נפוצות שניתן לבצע על מחרוזות, כגון: חישוב אורך, העתקה, שירשור וכד'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מאחר ואלו פעולות נפוצות, שפת </a:t>
            </a:r>
            <a:r>
              <a:rPr lang="en-US" smtClean="0"/>
              <a:t>C</a:t>
            </a:r>
            <a:r>
              <a:rPr lang="he-IL" smtClean="0"/>
              <a:t> מספקת לנו ספריה הנקראת </a:t>
            </a:r>
            <a:r>
              <a:rPr lang="en-US" smtClean="0"/>
              <a:t>string.h</a:t>
            </a:r>
            <a:r>
              <a:rPr lang="he-IL" smtClean="0"/>
              <a:t> המכילה פונקציות שעושות את העבודה בשבילנו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פונקציה היא קופסא שחורה המקבלת נתונים ומחזירה נתון אחר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למשל, פונקציה המחזירה אורך של מחרוזת: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e-IL" smtClean="0"/>
              <a:t>	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e-IL" smtClean="0"/>
              <a:t>		</a:t>
            </a:r>
            <a:r>
              <a:rPr lang="en-US" smtClean="0"/>
              <a:t>“hello”</a:t>
            </a:r>
            <a:r>
              <a:rPr lang="he-IL" smtClean="0"/>
              <a:t>  </a:t>
            </a:r>
            <a:r>
              <a:rPr lang="he-IL" smtClean="0">
                <a:sym typeface="Wingdings" pitchFamily="2" charset="2"/>
              </a:rPr>
              <a:t>                         5</a:t>
            </a:r>
            <a:endParaRPr lang="he-IL" smtClean="0"/>
          </a:p>
        </p:txBody>
      </p:sp>
      <p:sp>
        <p:nvSpPr>
          <p:cNvPr id="18436" name="Flowchart: Process 5"/>
          <p:cNvSpPr>
            <a:spLocks noChangeArrowheads="1"/>
          </p:cNvSpPr>
          <p:nvPr/>
        </p:nvSpPr>
        <p:spPr bwMode="auto">
          <a:xfrm>
            <a:off x="5356448" y="4581128"/>
            <a:ext cx="990600" cy="685800"/>
          </a:xfrm>
          <a:prstGeom prst="flowChartProcess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cxnSp>
        <p:nvCxnSpPr>
          <p:cNvPr id="18437" name="Straight Arrow Connector 7"/>
          <p:cNvCxnSpPr>
            <a:cxnSpLocks noChangeShapeType="1"/>
          </p:cNvCxnSpPr>
          <p:nvPr/>
        </p:nvCxnSpPr>
        <p:spPr bwMode="auto">
          <a:xfrm rot="10800000">
            <a:off x="6499448" y="4885928"/>
            <a:ext cx="3048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38" name="Straight Arrow Connector 8"/>
          <p:cNvCxnSpPr>
            <a:cxnSpLocks noChangeShapeType="1"/>
          </p:cNvCxnSpPr>
          <p:nvPr/>
        </p:nvCxnSpPr>
        <p:spPr bwMode="auto">
          <a:xfrm rot="10800000">
            <a:off x="4899248" y="4885928"/>
            <a:ext cx="3048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הפונקציה </a:t>
            </a:r>
            <a:r>
              <a:rPr lang="en-US" smtClean="0"/>
              <a:t>strlen</a:t>
            </a:r>
            <a:r>
              <a:rPr lang="he-IL" smtClean="0"/>
              <a:t> </a:t>
            </a:r>
            <a:endParaRPr 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24744"/>
            <a:ext cx="8229600" cy="5450160"/>
          </a:xfrm>
        </p:spPr>
        <p:txBody>
          <a:bodyPr>
            <a:noAutofit/>
          </a:bodyPr>
          <a:lstStyle/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#include 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b="1" dirty="0" smtClean="0"/>
              <a:t>#include &lt;</a:t>
            </a:r>
            <a:r>
              <a:rPr lang="en-US" sz="1600" b="1" dirty="0" err="1" smtClean="0"/>
              <a:t>string.h</a:t>
            </a:r>
            <a:r>
              <a:rPr lang="en-US" sz="1600" b="1" dirty="0" smtClean="0"/>
              <a:t>&gt;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	char str1[] = "hello", str2[20], str3[]={'</a:t>
            </a:r>
            <a:r>
              <a:rPr lang="en-US" sz="1600" dirty="0" err="1" smtClean="0"/>
              <a:t>h','I</a:t>
            </a:r>
            <a:r>
              <a:rPr lang="en-US" sz="1600" dirty="0" smtClean="0"/>
              <a:t>','\0','h','I'};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len1, len2, len3;</a:t>
            </a:r>
          </a:p>
          <a:p>
            <a:pPr algn="l" rtl="0">
              <a:buFont typeface="Wingdings" pitchFamily="2" charset="2"/>
              <a:buNone/>
            </a:pPr>
            <a:endParaRPr lang="en-US" sz="1600" dirty="0" smtClean="0"/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("Please enter a string: ");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	gets(str2);</a:t>
            </a:r>
          </a:p>
          <a:p>
            <a:pPr algn="l" rtl="0">
              <a:buFont typeface="Wingdings" pitchFamily="2" charset="2"/>
              <a:buNone/>
            </a:pPr>
            <a:endParaRPr lang="en-US" sz="1600" dirty="0" smtClean="0"/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	len1 = </a:t>
            </a:r>
            <a:r>
              <a:rPr lang="en-US" sz="1600" dirty="0" err="1" smtClean="0"/>
              <a:t>strlen</a:t>
            </a:r>
            <a:r>
              <a:rPr lang="en-US" sz="1600" dirty="0" smtClean="0"/>
              <a:t>(str1);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	len2 = </a:t>
            </a:r>
            <a:r>
              <a:rPr lang="en-US" sz="1600" dirty="0" err="1" smtClean="0"/>
              <a:t>strlen</a:t>
            </a:r>
            <a:r>
              <a:rPr lang="en-US" sz="1600" dirty="0" smtClean="0"/>
              <a:t>(str2);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	len3 = </a:t>
            </a:r>
            <a:r>
              <a:rPr lang="en-US" sz="1600" dirty="0" err="1" smtClean="0"/>
              <a:t>strlen</a:t>
            </a:r>
            <a:r>
              <a:rPr lang="en-US" sz="1600" dirty="0" smtClean="0"/>
              <a:t>(str3);</a:t>
            </a:r>
          </a:p>
          <a:p>
            <a:pPr algn="l" rtl="0">
              <a:buFont typeface="Wingdings" pitchFamily="2" charset="2"/>
              <a:buNone/>
            </a:pPr>
            <a:endParaRPr lang="en-US" sz="1600" dirty="0" smtClean="0"/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("The </a:t>
            </a:r>
            <a:r>
              <a:rPr lang="en-US" sz="1600" dirty="0" err="1" smtClean="0"/>
              <a:t>len</a:t>
            </a:r>
            <a:r>
              <a:rPr lang="en-US" sz="1600" dirty="0" smtClean="0"/>
              <a:t> of |%s| is %d\n", str1, len1);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("The </a:t>
            </a:r>
            <a:r>
              <a:rPr lang="en-US" sz="1600" dirty="0" err="1" smtClean="0"/>
              <a:t>len</a:t>
            </a:r>
            <a:r>
              <a:rPr lang="en-US" sz="1600" dirty="0" smtClean="0"/>
              <a:t> of |%s| is %d\n", str2, len2);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("The </a:t>
            </a:r>
            <a:r>
              <a:rPr lang="en-US" sz="1600" dirty="0" err="1" smtClean="0"/>
              <a:t>len</a:t>
            </a:r>
            <a:r>
              <a:rPr lang="en-US" sz="1600" dirty="0" smtClean="0"/>
              <a:t> of |%s| is %d\n", str3, len3);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1600" dirty="0" smtClean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1600" dirty="0" smtClean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284984"/>
            <a:ext cx="4922838" cy="168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84512" y="1196752"/>
            <a:ext cx="6096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3175" algn="r" rt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he-IL" sz="2400" kern="0" dirty="0">
                <a:latin typeface="+mn-lt"/>
                <a:cs typeface="+mn-cs"/>
              </a:rPr>
              <a:t>הפונקציה </a:t>
            </a:r>
            <a:r>
              <a:rPr lang="en-US" sz="2400" kern="0" dirty="0" err="1">
                <a:latin typeface="+mn-lt"/>
                <a:cs typeface="+mn-cs"/>
              </a:rPr>
              <a:t>strlen</a:t>
            </a:r>
            <a:r>
              <a:rPr lang="he-IL" sz="2400" kern="0" dirty="0">
                <a:latin typeface="+mn-lt"/>
                <a:cs typeface="+mn-cs"/>
              </a:rPr>
              <a:t> מקבלת מחרוזת ומחזירה את מספר התווים עד ה- </a:t>
            </a:r>
            <a:r>
              <a:rPr lang="en-US" sz="2400" b="1" kern="0" dirty="0">
                <a:latin typeface="+mn-lt"/>
                <a:cs typeface="+mn-cs"/>
              </a:rPr>
              <a:t>‘\0’</a:t>
            </a:r>
            <a:r>
              <a:rPr lang="he-IL" sz="2400" b="1" kern="0" dirty="0">
                <a:latin typeface="+mn-lt"/>
                <a:cs typeface="+mn-cs"/>
              </a:rPr>
              <a:t> הראשון שבו נתקלה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9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9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הפונקציה </a:t>
            </a:r>
            <a:r>
              <a:rPr lang="en-US" smtClean="0"/>
              <a:t>strcpy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ראינו שכדי להעתיק מערכים צריך לעבור בלולאה איבר-איבר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עבור מחרוזות הספריה </a:t>
            </a:r>
            <a:r>
              <a:rPr lang="en-US" dirty="0" err="1" smtClean="0"/>
              <a:t>string.h</a:t>
            </a:r>
            <a:r>
              <a:rPr lang="he-IL" dirty="0" smtClean="0"/>
              <a:t> מספקת לנו פונקציה המעתיקה תוכן מחרוזת אחת לאחרת בפקודה אחת: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dest</a:t>
            </a:r>
            <a:r>
              <a:rPr lang="en-US" dirty="0" smtClean="0"/>
              <a:t>, </a:t>
            </a:r>
            <a:r>
              <a:rPr lang="en-US" dirty="0" err="1" smtClean="0"/>
              <a:t>src</a:t>
            </a:r>
            <a:r>
              <a:rPr lang="en-US" dirty="0" smtClean="0"/>
              <a:t>)</a:t>
            </a:r>
            <a:endParaRPr lang="he-IL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dest</a:t>
            </a:r>
            <a:r>
              <a:rPr lang="he-IL" dirty="0" smtClean="0"/>
              <a:t> היא המחרוזת אליה נרצה להעתיק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src</a:t>
            </a:r>
            <a:r>
              <a:rPr lang="he-IL" dirty="0" smtClean="0"/>
              <a:t> היא המחרוזת ממנה נרצה להעתיק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במקרה זה "הקופסא השחורה" מקבלת 2 מחרוזות, מעדכנת את המחרוזת </a:t>
            </a:r>
            <a:r>
              <a:rPr lang="en-US" dirty="0" err="1" smtClean="0"/>
              <a:t>dest</a:t>
            </a:r>
            <a:r>
              <a:rPr lang="he-IL" dirty="0" smtClean="0"/>
              <a:t> ומחזירה אותה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e-IL" dirty="0" smtClean="0"/>
              <a:t>				</a:t>
            </a:r>
            <a:r>
              <a:rPr lang="en-US" dirty="0" smtClean="0"/>
              <a:t>	</a:t>
            </a:r>
            <a:r>
              <a:rPr lang="en-US" dirty="0" err="1" smtClean="0"/>
              <a:t>dest</a:t>
            </a:r>
            <a:r>
              <a:rPr lang="he-IL" dirty="0" smtClean="0"/>
              <a:t>                              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e-IL" dirty="0" smtClean="0"/>
              <a:t>				</a:t>
            </a:r>
            <a:r>
              <a:rPr lang="en-US" dirty="0" smtClean="0"/>
              <a:t>	</a:t>
            </a:r>
            <a:r>
              <a:rPr lang="en-US" dirty="0" err="1" smtClean="0"/>
              <a:t>src</a:t>
            </a:r>
            <a:r>
              <a:rPr lang="en-US" dirty="0" smtClean="0"/>
              <a:t> </a:t>
            </a:r>
            <a:endParaRPr lang="he-IL" dirty="0" smtClean="0"/>
          </a:p>
          <a:p>
            <a:pPr lvl="1" eaLnBrk="1" hangingPunct="1">
              <a:lnSpc>
                <a:spcPct val="90000"/>
              </a:lnSpc>
            </a:pPr>
            <a:endParaRPr lang="he-IL" dirty="0" smtClean="0"/>
          </a:p>
        </p:txBody>
      </p:sp>
      <p:sp>
        <p:nvSpPr>
          <p:cNvPr id="21508" name="Flowchart: Process 5"/>
          <p:cNvSpPr>
            <a:spLocks noChangeArrowheads="1"/>
          </p:cNvSpPr>
          <p:nvPr/>
        </p:nvSpPr>
        <p:spPr bwMode="auto">
          <a:xfrm>
            <a:off x="2615952" y="4941168"/>
            <a:ext cx="990600" cy="685800"/>
          </a:xfrm>
          <a:prstGeom prst="flowChartProcess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cxnSp>
        <p:nvCxnSpPr>
          <p:cNvPr id="21509" name="Straight Arrow Connector 8"/>
          <p:cNvCxnSpPr>
            <a:cxnSpLocks noChangeShapeType="1"/>
          </p:cNvCxnSpPr>
          <p:nvPr/>
        </p:nvCxnSpPr>
        <p:spPr bwMode="auto">
          <a:xfrm rot="10800000">
            <a:off x="3835152" y="5398368"/>
            <a:ext cx="3048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10" name="Straight Arrow Connector 9"/>
          <p:cNvCxnSpPr>
            <a:cxnSpLocks noChangeShapeType="1"/>
          </p:cNvCxnSpPr>
          <p:nvPr/>
        </p:nvCxnSpPr>
        <p:spPr bwMode="auto">
          <a:xfrm rot="10800000">
            <a:off x="3835152" y="5093568"/>
            <a:ext cx="3048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" name="TextBox 7"/>
          <p:cNvSpPr txBox="1"/>
          <p:nvPr/>
        </p:nvSpPr>
        <p:spPr>
          <a:xfrm>
            <a:off x="1244352" y="4941168"/>
            <a:ext cx="9144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+mn-lt"/>
              </a:rPr>
              <a:t>dest</a:t>
            </a:r>
            <a:endParaRPr lang="en-US" dirty="0">
              <a:latin typeface="+mn-lt"/>
            </a:endParaRPr>
          </a:p>
        </p:txBody>
      </p:sp>
      <p:cxnSp>
        <p:nvCxnSpPr>
          <p:cNvPr id="9" name="Straight Arrow Connector 9"/>
          <p:cNvCxnSpPr>
            <a:cxnSpLocks noChangeShapeType="1"/>
          </p:cNvCxnSpPr>
          <p:nvPr/>
        </p:nvCxnSpPr>
        <p:spPr bwMode="auto">
          <a:xfrm rot="10800000">
            <a:off x="2158752" y="5245968"/>
            <a:ext cx="3048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הפקודות: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dirty="0" err="1" smtClean="0"/>
              <a:t>getchar</a:t>
            </a:r>
            <a:r>
              <a:rPr lang="en-US" dirty="0" smtClean="0"/>
              <a:t>, </a:t>
            </a:r>
            <a:r>
              <a:rPr lang="en-US" dirty="0" err="1" smtClean="0"/>
              <a:t>putchar</a:t>
            </a:r>
            <a:r>
              <a:rPr lang="en-US" dirty="0" smtClean="0"/>
              <a:t>, </a:t>
            </a:r>
            <a:r>
              <a:rPr lang="en-US" dirty="0" err="1" smtClean="0"/>
              <a:t>getch</a:t>
            </a:r>
            <a:r>
              <a:rPr lang="en-US" dirty="0" smtClean="0"/>
              <a:t>, </a:t>
            </a:r>
            <a:r>
              <a:rPr lang="en-US" dirty="0" err="1" smtClean="0"/>
              <a:t>getche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מהי מחרוזת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איתחול מחרוזת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הפקודות: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gets, puts</a:t>
            </a:r>
          </a:p>
          <a:p>
            <a:pPr>
              <a:lnSpc>
                <a:spcPct val="90000"/>
              </a:lnSpc>
              <a:defRPr/>
            </a:pPr>
            <a:r>
              <a:rPr lang="he-IL" dirty="0" smtClean="0"/>
              <a:t>הספריה </a:t>
            </a:r>
            <a:r>
              <a:rPr lang="en-US" dirty="0" err="1" smtClean="0"/>
              <a:t>string.h</a:t>
            </a:r>
            <a:r>
              <a:rPr lang="he-IL" dirty="0" smtClean="0"/>
              <a:t>:</a:t>
            </a:r>
            <a:r>
              <a:rPr lang="en-US" dirty="0" smtClean="0"/>
              <a:t> </a:t>
            </a:r>
            <a:r>
              <a:rPr lang="he-IL" dirty="0" smtClean="0"/>
              <a:t> </a:t>
            </a:r>
          </a:p>
          <a:p>
            <a:pPr marL="548640" lvl="2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strlen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strcpy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strcmp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strcat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endParaRPr lang="he-IL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he-IL" dirty="0" smtClean="0"/>
              <a:t>מערך של מחרוזות</a:t>
            </a:r>
          </a:p>
          <a:p>
            <a:pPr>
              <a:lnSpc>
                <a:spcPct val="90000"/>
              </a:lnSpc>
              <a:defRPr/>
            </a:pPr>
            <a:r>
              <a:rPr lang="he-IL" dirty="0" smtClean="0"/>
              <a:t>הפונקציות:</a:t>
            </a:r>
          </a:p>
          <a:p>
            <a:pPr marL="548640" lvl="2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sprintf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sscanf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he-IL" dirty="0" smtClean="0"/>
              <a:t>הפונקציות:</a:t>
            </a:r>
          </a:p>
          <a:p>
            <a:pPr marL="548640" lvl="2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strchr,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strstr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strtok</a:t>
            </a:r>
            <a:endParaRPr lang="he-IL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static storage</a:t>
            </a:r>
            <a:endParaRPr lang="he-IL" sz="2800" kern="0" dirty="0" smtClean="0"/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הפונקציה</a:t>
            </a:r>
            <a:r>
              <a:rPr lang="en-US" smtClean="0"/>
              <a:t> </a:t>
            </a:r>
            <a:r>
              <a:rPr lang="he-IL" smtClean="0"/>
              <a:t> </a:t>
            </a:r>
            <a:r>
              <a:rPr lang="en-US" smtClean="0"/>
              <a:t>strcpy</a:t>
            </a:r>
            <a:r>
              <a:rPr lang="he-IL" smtClean="0"/>
              <a:t> - דוגמא</a:t>
            </a:r>
            <a:endParaRPr 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2000" smtClean="0"/>
              <a:t>#include &lt;stdio.h&gt;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b="1" smtClean="0"/>
              <a:t>#include &lt;string.h&gt;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char str1[]="hello", str2[10];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printf("Before copy: str1=|%s|, str2=|%s|\n", str1, str2);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</a:t>
            </a:r>
            <a:r>
              <a:rPr lang="en-US" sz="2000" b="1" smtClean="0"/>
              <a:t>strcpy(str2, str1);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printf("After copy: str1=|%s|, str2=|%s|\n", str1, str2);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}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000" smtClean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953000"/>
            <a:ext cx="83058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הפונקציה </a:t>
            </a:r>
            <a:r>
              <a:rPr lang="en-US" smtClean="0"/>
              <a:t>strcpy</a:t>
            </a:r>
            <a:r>
              <a:rPr lang="he-IL" smtClean="0"/>
              <a:t> - דגשים</a:t>
            </a:r>
            <a:endParaRPr 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he-IL" b="1" dirty="0" smtClean="0"/>
              <a:t>גם פה יש חשיבות לכך שהמחרוזת מסתיימת ב- </a:t>
            </a:r>
            <a:r>
              <a:rPr lang="en-US" b="1" dirty="0" smtClean="0"/>
              <a:t>‘\0’</a:t>
            </a:r>
            <a:r>
              <a:rPr lang="he-IL" b="1" dirty="0" smtClean="0"/>
              <a:t> וההעתקה מבוצעת </a:t>
            </a:r>
            <a:r>
              <a:rPr lang="he-IL" b="1" dirty="0" smtClean="0">
                <a:solidFill>
                  <a:srgbClr val="FF0000"/>
                </a:solidFill>
              </a:rPr>
              <a:t>עד ה- </a:t>
            </a:r>
            <a:r>
              <a:rPr lang="en-US" b="1" dirty="0" smtClean="0">
                <a:solidFill>
                  <a:srgbClr val="FF0000"/>
                </a:solidFill>
              </a:rPr>
              <a:t> ‘\0’</a:t>
            </a:r>
            <a:r>
              <a:rPr lang="he-IL" b="1" dirty="0" smtClean="0">
                <a:solidFill>
                  <a:srgbClr val="FF0000"/>
                </a:solidFill>
              </a:rPr>
              <a:t> (הראשון) בלבד !</a:t>
            </a:r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אחריות המתכנת לוודא כי ב- </a:t>
            </a:r>
            <a:r>
              <a:rPr lang="en-US" dirty="0" err="1" smtClean="0"/>
              <a:t>dest</a:t>
            </a:r>
            <a:r>
              <a:rPr lang="he-IL" dirty="0" smtClean="0"/>
              <a:t> מספיק מקום להכיל את </a:t>
            </a:r>
            <a:r>
              <a:rPr lang="en-US" dirty="0" smtClean="0"/>
              <a:t>     </a:t>
            </a:r>
            <a:r>
              <a:rPr lang="en-US" dirty="0" err="1" smtClean="0"/>
              <a:t>src</a:t>
            </a:r>
            <a:r>
              <a:rPr lang="he-IL" dirty="0" smtClean="0"/>
              <a:t>! הקומפיילר לא מתריע על כך, ובזמן ריצה אנו עלולים לדרוס זיכרון שאינו שלנו!</a:t>
            </a:r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הפונקציה </a:t>
            </a:r>
            <a:r>
              <a:rPr lang="en-US" smtClean="0"/>
              <a:t>strcpy</a:t>
            </a:r>
            <a:r>
              <a:rPr lang="he-IL" smtClean="0"/>
              <a:t> - דגשים</a:t>
            </a:r>
            <a:endParaRPr lang="en-US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25" y="5257800"/>
            <a:ext cx="5667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Group 64"/>
          <p:cNvGraphicFramePr>
            <a:graphicFrameLocks/>
          </p:cNvGraphicFramePr>
          <p:nvPr/>
        </p:nvGraphicFramePr>
        <p:xfrm>
          <a:off x="6304384" y="1268760"/>
          <a:ext cx="2133600" cy="5486400"/>
        </p:xfrm>
        <a:graphic>
          <a:graphicData uri="http://schemas.openxmlformats.org/drawingml/2006/table">
            <a:tbl>
              <a:tblPr/>
              <a:tblGrid>
                <a:gridCol w="1143000"/>
                <a:gridCol w="492761"/>
                <a:gridCol w="49783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str1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‘l’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‘l’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64"/>
          <p:cNvGraphicFramePr>
            <a:graphicFrameLocks/>
          </p:cNvGraphicFramePr>
          <p:nvPr/>
        </p:nvGraphicFramePr>
        <p:xfrm>
          <a:off x="6304384" y="1268760"/>
          <a:ext cx="2133600" cy="5486400"/>
        </p:xfrm>
        <a:graphic>
          <a:graphicData uri="http://schemas.openxmlformats.org/drawingml/2006/table">
            <a:tbl>
              <a:tblPr/>
              <a:tblGrid>
                <a:gridCol w="1143000"/>
                <a:gridCol w="492761"/>
                <a:gridCol w="49783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str1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‘l’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‘l’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1447800"/>
            <a:ext cx="7620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#include &lt;</a:t>
            </a:r>
            <a:r>
              <a:rPr lang="en-US" kern="0" dirty="0" err="1">
                <a:latin typeface="+mn-lt"/>
                <a:cs typeface="+mn-cs"/>
              </a:rPr>
              <a:t>stdio.h</a:t>
            </a:r>
            <a:r>
              <a:rPr lang="en-US" kern="0" dirty="0">
                <a:latin typeface="+mn-lt"/>
                <a:cs typeface="+mn-cs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#include &lt;</a:t>
            </a:r>
            <a:r>
              <a:rPr lang="en-US" kern="0" dirty="0" err="1">
                <a:latin typeface="+mn-lt"/>
                <a:cs typeface="+mn-cs"/>
              </a:rPr>
              <a:t>string.h</a:t>
            </a:r>
            <a:r>
              <a:rPr lang="en-US" kern="0" dirty="0">
                <a:latin typeface="+mn-lt"/>
                <a:cs typeface="+mn-cs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void main()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	char str1[]={'h','e',0,'l','l','o',0}, str2[8];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	</a:t>
            </a:r>
            <a:r>
              <a:rPr lang="en-US" kern="0" dirty="0" err="1">
                <a:latin typeface="+mn-lt"/>
                <a:cs typeface="+mn-cs"/>
              </a:rPr>
              <a:t>printf</a:t>
            </a:r>
            <a:r>
              <a:rPr lang="en-US" kern="0" dirty="0">
                <a:latin typeface="+mn-lt"/>
                <a:cs typeface="+mn-cs"/>
              </a:rPr>
              <a:t>("Before copy: str1=|%s|, str2=|%s|\n",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					str1, str2);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	</a:t>
            </a:r>
            <a:r>
              <a:rPr lang="en-US" kern="0" dirty="0" err="1">
                <a:latin typeface="+mn-lt"/>
                <a:cs typeface="+mn-cs"/>
              </a:rPr>
              <a:t>strcpy</a:t>
            </a:r>
            <a:r>
              <a:rPr lang="en-US" kern="0" dirty="0">
                <a:latin typeface="+mn-lt"/>
                <a:cs typeface="+mn-cs"/>
              </a:rPr>
              <a:t>(str2, str1);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	</a:t>
            </a:r>
            <a:r>
              <a:rPr lang="en-US" kern="0" dirty="0" err="1">
                <a:latin typeface="+mn-lt"/>
                <a:cs typeface="+mn-cs"/>
              </a:rPr>
              <a:t>printf</a:t>
            </a:r>
            <a:r>
              <a:rPr lang="en-US" kern="0" dirty="0">
                <a:latin typeface="+mn-lt"/>
                <a:cs typeface="+mn-cs"/>
              </a:rPr>
              <a:t>("After copy: str1=|%s|, str2=|%s|\n",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					str1, str2);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he-IL" sz="2800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הפונקציה </a:t>
            </a:r>
            <a:r>
              <a:rPr lang="en-US" smtClean="0"/>
              <a:t>strcat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פונקציה זו משרשרת מחרוזת אחת לסופה של אחרת: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 smtClean="0"/>
              <a:t>strcat</a:t>
            </a:r>
            <a:r>
              <a:rPr lang="en-US" dirty="0" smtClean="0"/>
              <a:t>(</a:t>
            </a:r>
            <a:r>
              <a:rPr lang="en-US" dirty="0" err="1" smtClean="0"/>
              <a:t>dest</a:t>
            </a:r>
            <a:r>
              <a:rPr lang="en-US" dirty="0" smtClean="0"/>
              <a:t>, </a:t>
            </a:r>
            <a:r>
              <a:rPr lang="en-US" dirty="0" err="1" smtClean="0"/>
              <a:t>src</a:t>
            </a:r>
            <a:r>
              <a:rPr lang="en-US" dirty="0" smtClean="0"/>
              <a:t>)</a:t>
            </a:r>
            <a:endParaRPr lang="he-IL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dest</a:t>
            </a:r>
            <a:r>
              <a:rPr lang="he-IL" dirty="0" smtClean="0"/>
              <a:t> היא המחרוזת אליה נרצה לשרשר לסופה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src</a:t>
            </a:r>
            <a:r>
              <a:rPr lang="he-IL" dirty="0" smtClean="0"/>
              <a:t> היא המחרוזת אותה נרצה להעתיק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גם במקרה זה "הקופסא השחורה" מקבלת 2 מחרוזות, מעדכנת את המחרוזת </a:t>
            </a:r>
            <a:r>
              <a:rPr lang="en-US" dirty="0" err="1" smtClean="0"/>
              <a:t>dest</a:t>
            </a:r>
            <a:r>
              <a:rPr lang="he-IL" dirty="0" smtClean="0"/>
              <a:t> ומחזירה אותה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אם </a:t>
            </a:r>
            <a:r>
              <a:rPr lang="en-US" dirty="0" err="1" smtClean="0"/>
              <a:t>dest</a:t>
            </a:r>
            <a:r>
              <a:rPr lang="en-US" dirty="0" smtClean="0"/>
              <a:t> </a:t>
            </a:r>
            <a:r>
              <a:rPr lang="he-IL" dirty="0" smtClean="0"/>
              <a:t> לא מאותחלת או מאותחלת ב-</a:t>
            </a:r>
            <a:r>
              <a:rPr lang="en-US" dirty="0" smtClean="0"/>
              <a:t>NULL</a:t>
            </a:r>
            <a:r>
              <a:rPr lang="he-IL" dirty="0" smtClean="0"/>
              <a:t> יש להוסיף לה תחילה לכל הפחות את התו '0\' כדי </a:t>
            </a:r>
            <a:r>
              <a:rPr lang="he-IL" dirty="0" err="1" smtClean="0"/>
              <a:t>שהשירשור</a:t>
            </a:r>
            <a:r>
              <a:rPr lang="he-IL" dirty="0" smtClean="0"/>
              <a:t> יתבצע כהלכה</a:t>
            </a:r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e-IL" dirty="0" smtClean="0"/>
              <a:t>				</a:t>
            </a:r>
            <a:r>
              <a:rPr lang="en-US" dirty="0" smtClean="0"/>
              <a:t>	</a:t>
            </a:r>
            <a:r>
              <a:rPr lang="en-US" dirty="0" err="1" smtClean="0"/>
              <a:t>dest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e-IL" dirty="0" smtClean="0"/>
              <a:t>   				</a:t>
            </a:r>
            <a:r>
              <a:rPr lang="en-US" dirty="0" smtClean="0"/>
              <a:t>	</a:t>
            </a:r>
            <a:r>
              <a:rPr lang="en-US" dirty="0" err="1" smtClean="0"/>
              <a:t>src</a:t>
            </a:r>
            <a:r>
              <a:rPr lang="en-US" dirty="0" smtClean="0"/>
              <a:t>  </a:t>
            </a:r>
            <a:endParaRPr lang="he-IL" dirty="0" smtClean="0"/>
          </a:p>
        </p:txBody>
      </p:sp>
      <p:sp>
        <p:nvSpPr>
          <p:cNvPr id="25604" name="Flowchart: Process 5"/>
          <p:cNvSpPr>
            <a:spLocks noChangeArrowheads="1"/>
          </p:cNvSpPr>
          <p:nvPr/>
        </p:nvSpPr>
        <p:spPr bwMode="auto">
          <a:xfrm>
            <a:off x="2514600" y="5013176"/>
            <a:ext cx="990600" cy="685800"/>
          </a:xfrm>
          <a:prstGeom prst="flowChartProcess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cxnSp>
        <p:nvCxnSpPr>
          <p:cNvPr id="25605" name="Straight Arrow Connector 8"/>
          <p:cNvCxnSpPr>
            <a:cxnSpLocks noChangeShapeType="1"/>
          </p:cNvCxnSpPr>
          <p:nvPr/>
        </p:nvCxnSpPr>
        <p:spPr bwMode="auto">
          <a:xfrm rot="10800000">
            <a:off x="3733800" y="5470376"/>
            <a:ext cx="3048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606" name="Straight Arrow Connector 9"/>
          <p:cNvCxnSpPr>
            <a:cxnSpLocks noChangeShapeType="1"/>
          </p:cNvCxnSpPr>
          <p:nvPr/>
        </p:nvCxnSpPr>
        <p:spPr bwMode="auto">
          <a:xfrm rot="10800000">
            <a:off x="3733800" y="5165576"/>
            <a:ext cx="3048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" name="TextBox 7"/>
          <p:cNvSpPr txBox="1"/>
          <p:nvPr/>
        </p:nvSpPr>
        <p:spPr>
          <a:xfrm>
            <a:off x="1143000" y="5013176"/>
            <a:ext cx="9144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+mn-lt"/>
              </a:rPr>
              <a:t>dest</a:t>
            </a:r>
            <a:endParaRPr lang="en-US" dirty="0">
              <a:latin typeface="+mn-lt"/>
            </a:endParaRPr>
          </a:p>
        </p:txBody>
      </p:sp>
      <p:cxnSp>
        <p:nvCxnSpPr>
          <p:cNvPr id="9" name="Straight Arrow Connector 9"/>
          <p:cNvCxnSpPr>
            <a:cxnSpLocks noChangeShapeType="1"/>
          </p:cNvCxnSpPr>
          <p:nvPr/>
        </p:nvCxnSpPr>
        <p:spPr bwMode="auto">
          <a:xfrm rot="10800000">
            <a:off x="2057400" y="5317976"/>
            <a:ext cx="3048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הפונקציה  </a:t>
            </a:r>
            <a:r>
              <a:rPr lang="en-US" smtClean="0"/>
              <a:t>strcat</a:t>
            </a:r>
            <a:r>
              <a:rPr lang="he-IL" smtClean="0"/>
              <a:t> - דוגמא</a:t>
            </a:r>
            <a:endParaRPr 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3568"/>
            <a:ext cx="8229600" cy="4937760"/>
          </a:xfrm>
        </p:spPr>
        <p:txBody>
          <a:bodyPr>
            <a:normAutofit lnSpcReduction="10000"/>
          </a:bodyPr>
          <a:lstStyle/>
          <a:p>
            <a:pPr algn="l" rtl="0">
              <a:buFont typeface="Wingdings" pitchFamily="2" charset="2"/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string.h</a:t>
            </a:r>
            <a:r>
              <a:rPr lang="en-US" sz="2000" dirty="0" smtClean="0"/>
              <a:t>&gt;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 smtClean="0"/>
              <a:t>	char str1[20], str2[10];</a:t>
            </a:r>
          </a:p>
          <a:p>
            <a:pPr algn="l" rtl="0">
              <a:buFont typeface="Wingdings" pitchFamily="2" charset="2"/>
              <a:buNone/>
            </a:pPr>
            <a:endParaRPr lang="en-US" sz="2000" dirty="0" smtClean="0"/>
          </a:p>
          <a:p>
            <a:pPr algn="l" rtl="0"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("Please enter 2 strings: ");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scanf</a:t>
            </a:r>
            <a:r>
              <a:rPr lang="en-US" sz="2000" dirty="0" smtClean="0"/>
              <a:t>("%s %s", str1, str2);</a:t>
            </a:r>
          </a:p>
          <a:p>
            <a:pPr algn="l" rtl="0">
              <a:buFont typeface="Wingdings" pitchFamily="2" charset="2"/>
              <a:buNone/>
            </a:pPr>
            <a:endParaRPr lang="en-US" sz="2000" dirty="0" smtClean="0"/>
          </a:p>
          <a:p>
            <a:pPr algn="l" rtl="0"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("Before: str1:\t |%s|\t str2: |%s|\n", str1, str2);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strcat</a:t>
            </a:r>
            <a:r>
              <a:rPr lang="en-US" sz="2000" dirty="0" smtClean="0"/>
              <a:t>(str1, str2);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("After: str1:\t |%s|\t str2: |%s|\n", str1, str2);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 smtClean="0"/>
              <a:t>}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000" dirty="0" smtClean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676400"/>
            <a:ext cx="54721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הפונקציה  </a:t>
            </a:r>
            <a:r>
              <a:rPr lang="en-US" smtClean="0"/>
              <a:t>strcat</a:t>
            </a:r>
            <a:r>
              <a:rPr lang="he-IL" smtClean="0"/>
              <a:t> – הוספת רווח </a:t>
            </a:r>
            <a:endParaRPr 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229600" cy="4937760"/>
          </a:xfrm>
        </p:spPr>
        <p:txBody>
          <a:bodyPr>
            <a:normAutofit lnSpcReduction="10000"/>
          </a:bodyPr>
          <a:lstStyle/>
          <a:p>
            <a:pPr algn="l" rtl="0">
              <a:buFont typeface="Wingdings" pitchFamily="2" charset="2"/>
              <a:buNone/>
            </a:pPr>
            <a:r>
              <a:rPr lang="en-US" sz="1800" dirty="0" smtClean="0"/>
              <a:t>#include &lt;</a:t>
            </a:r>
            <a:r>
              <a:rPr lang="en-US" sz="1800" dirty="0" err="1" smtClean="0"/>
              <a:t>string.h</a:t>
            </a:r>
            <a:r>
              <a:rPr lang="en-US" sz="1800" dirty="0" smtClean="0"/>
              <a:t>&gt;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 smtClean="0"/>
              <a:t>	char str1[20], str2[10];</a:t>
            </a:r>
          </a:p>
          <a:p>
            <a:pPr algn="l" rtl="0">
              <a:buFont typeface="Wingdings" pitchFamily="2" charset="2"/>
              <a:buNone/>
            </a:pPr>
            <a:endParaRPr lang="en-US" sz="1800" dirty="0" smtClean="0"/>
          </a:p>
          <a:p>
            <a:pPr algn="l" rtl="0">
              <a:buFont typeface="Wingdings" pitchFamily="2" charset="2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("Please enter 2 strings: ");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scanf</a:t>
            </a:r>
            <a:r>
              <a:rPr lang="en-US" sz="1800" dirty="0" smtClean="0"/>
              <a:t>("%s %s", str1, str2);</a:t>
            </a:r>
          </a:p>
          <a:p>
            <a:pPr algn="l" rtl="0">
              <a:buFont typeface="Wingdings" pitchFamily="2" charset="2"/>
              <a:buNone/>
            </a:pPr>
            <a:endParaRPr lang="en-US" sz="1800" dirty="0" smtClean="0"/>
          </a:p>
          <a:p>
            <a:pPr algn="l" rtl="0">
              <a:buFont typeface="Wingdings" pitchFamily="2" charset="2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("Before: str1:\t |%s|\t str2: |%s|\n", str1, str2);</a:t>
            </a:r>
          </a:p>
          <a:p>
            <a:pPr algn="l" rtl="0">
              <a:buFont typeface="Wingdings" pitchFamily="2" charset="2"/>
              <a:buNone/>
            </a:pPr>
            <a:endParaRPr lang="en-US" sz="1800" dirty="0" smtClean="0"/>
          </a:p>
          <a:p>
            <a:pPr algn="l" rtl="0">
              <a:buFont typeface="Wingdings" pitchFamily="2" charset="2"/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strcat</a:t>
            </a:r>
            <a:r>
              <a:rPr lang="en-US" sz="1800" b="1" dirty="0" smtClean="0"/>
              <a:t>(str1, “ “);</a:t>
            </a:r>
          </a:p>
          <a:p>
            <a:pPr algn="l" rtl="0">
              <a:buFont typeface="Wingdings" pitchFamily="2" charset="2"/>
              <a:buNone/>
            </a:pPr>
            <a:r>
              <a:rPr lang="he-IL" sz="1800" dirty="0" smtClean="0"/>
              <a:t>     </a:t>
            </a:r>
            <a:r>
              <a:rPr lang="en-US" sz="1800" dirty="0" err="1" smtClean="0"/>
              <a:t>strcat</a:t>
            </a:r>
            <a:r>
              <a:rPr lang="en-US" sz="1800" dirty="0" smtClean="0"/>
              <a:t>(str1, str2);</a:t>
            </a:r>
          </a:p>
          <a:p>
            <a:pPr algn="l" rtl="0">
              <a:buFont typeface="Wingdings" pitchFamily="2" charset="2"/>
              <a:buNone/>
            </a:pPr>
            <a:endParaRPr lang="en-US" sz="1800" dirty="0" smtClean="0"/>
          </a:p>
          <a:p>
            <a:pPr algn="l" rtl="0">
              <a:buFont typeface="Wingdings" pitchFamily="2" charset="2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("After: str1:\t |%s|\t str2: |%s|\n", str1, str2);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 smtClean="0"/>
              <a:t>}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1800" dirty="0" smtClean="0"/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3863" y="1600200"/>
            <a:ext cx="59801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הפונקציה </a:t>
            </a:r>
            <a:r>
              <a:rPr lang="en-US" smtClean="0"/>
              <a:t>strcat</a:t>
            </a:r>
            <a:r>
              <a:rPr lang="he-IL" smtClean="0"/>
              <a:t> - דגשים</a:t>
            </a:r>
            <a:endParaRPr 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בדיוק כמו הדגשים של </a:t>
            </a:r>
            <a:r>
              <a:rPr lang="en-US" dirty="0" err="1" smtClean="0"/>
              <a:t>strcpy</a:t>
            </a:r>
            <a:r>
              <a:rPr lang="he-IL" dirty="0" smtClean="0"/>
              <a:t>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he-IL" dirty="0" smtClean="0">
                <a:solidFill>
                  <a:srgbClr val="FF0000"/>
                </a:solidFill>
              </a:rPr>
              <a:t>גם פה יש חשיבות לכך שהמחרוזת מסתיימת ב- </a:t>
            </a:r>
            <a:r>
              <a:rPr lang="en-US" dirty="0" smtClean="0">
                <a:solidFill>
                  <a:srgbClr val="FF0000"/>
                </a:solidFill>
              </a:rPr>
              <a:t>‘\0’</a:t>
            </a:r>
            <a:r>
              <a:rPr lang="he-IL" dirty="0" smtClean="0">
                <a:solidFill>
                  <a:srgbClr val="FF0000"/>
                </a:solidFill>
              </a:rPr>
              <a:t> והשרשור מבוצע עד ה- </a:t>
            </a:r>
            <a:r>
              <a:rPr lang="en-US" dirty="0" smtClean="0">
                <a:solidFill>
                  <a:srgbClr val="FF0000"/>
                </a:solidFill>
              </a:rPr>
              <a:t> ‘\0’</a:t>
            </a:r>
            <a:r>
              <a:rPr lang="he-IL" dirty="0" smtClean="0">
                <a:solidFill>
                  <a:srgbClr val="FF0000"/>
                </a:solidFill>
              </a:rPr>
              <a:t>של המחרוזת המועתקת</a:t>
            </a:r>
          </a:p>
          <a:p>
            <a:pPr lvl="1" eaLnBrk="1" hangingPunct="1">
              <a:lnSpc>
                <a:spcPct val="90000"/>
              </a:lnSpc>
            </a:pPr>
            <a:r>
              <a:rPr lang="he-IL" b="1" dirty="0" err="1" smtClean="0">
                <a:solidFill>
                  <a:srgbClr val="00B050"/>
                </a:solidFill>
              </a:rPr>
              <a:t>בשירשור</a:t>
            </a:r>
            <a:r>
              <a:rPr lang="he-IL" b="1" dirty="0" smtClean="0">
                <a:solidFill>
                  <a:srgbClr val="00B050"/>
                </a:solidFill>
              </a:rPr>
              <a:t> אנו דורסים את ה- </a:t>
            </a:r>
            <a:r>
              <a:rPr lang="en-US" b="1" dirty="0" smtClean="0">
                <a:solidFill>
                  <a:srgbClr val="00B050"/>
                </a:solidFill>
              </a:rPr>
              <a:t>‘\0’</a:t>
            </a:r>
            <a:r>
              <a:rPr lang="he-IL" b="1" dirty="0" smtClean="0">
                <a:solidFill>
                  <a:srgbClr val="00B050"/>
                </a:solidFill>
              </a:rPr>
              <a:t> של המחרוזת אליה משרשרים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>
                <a:solidFill>
                  <a:srgbClr val="FF0000"/>
                </a:solidFill>
              </a:rPr>
              <a:t>אחריות המתכנת לוודא כי ב- </a:t>
            </a:r>
            <a:r>
              <a:rPr lang="en-US" dirty="0" err="1" smtClean="0">
                <a:solidFill>
                  <a:srgbClr val="FF0000"/>
                </a:solidFill>
              </a:rPr>
              <a:t>dest</a:t>
            </a:r>
            <a:r>
              <a:rPr lang="he-IL" dirty="0" smtClean="0">
                <a:solidFill>
                  <a:srgbClr val="FF0000"/>
                </a:solidFill>
              </a:rPr>
              <a:t> מספיק מקום </a:t>
            </a:r>
            <a:r>
              <a:rPr lang="he-IL" dirty="0" smtClean="0"/>
              <a:t>להכיל את </a:t>
            </a:r>
            <a:r>
              <a:rPr lang="en-US" dirty="0" err="1" smtClean="0"/>
              <a:t>src</a:t>
            </a:r>
            <a:r>
              <a:rPr lang="he-IL" dirty="0" smtClean="0"/>
              <a:t>! הקומפיילר לא מתריע על כך, ובזמן ריצה אנו עלולים לדרוס זיכרון שאינו שלנו!</a:t>
            </a:r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הפונקציה </a:t>
            </a:r>
            <a:r>
              <a:rPr lang="en-US" smtClean="0"/>
              <a:t>strcat</a:t>
            </a:r>
            <a:r>
              <a:rPr lang="he-IL" smtClean="0"/>
              <a:t> - הרצה</a:t>
            </a:r>
            <a:endParaRPr lang="en-US" smtClean="0"/>
          </a:p>
        </p:txBody>
      </p:sp>
      <p:graphicFrame>
        <p:nvGraphicFramePr>
          <p:cNvPr id="7" name="Group 64"/>
          <p:cNvGraphicFramePr>
            <a:graphicFrameLocks/>
          </p:cNvGraphicFramePr>
          <p:nvPr/>
        </p:nvGraphicFramePr>
        <p:xfrm>
          <a:off x="6460976" y="1371600"/>
          <a:ext cx="2133600" cy="5486400"/>
        </p:xfrm>
        <a:graphic>
          <a:graphicData uri="http://schemas.openxmlformats.org/drawingml/2006/table">
            <a:tbl>
              <a:tblPr/>
              <a:tblGrid>
                <a:gridCol w="1143000"/>
                <a:gridCol w="492761"/>
                <a:gridCol w="49783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str1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‘l’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‘l’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64"/>
          <p:cNvGraphicFramePr>
            <a:graphicFrameLocks/>
          </p:cNvGraphicFramePr>
          <p:nvPr/>
        </p:nvGraphicFramePr>
        <p:xfrm>
          <a:off x="6460976" y="1371600"/>
          <a:ext cx="2133600" cy="5486400"/>
        </p:xfrm>
        <a:graphic>
          <a:graphicData uri="http://schemas.openxmlformats.org/drawingml/2006/table">
            <a:tbl>
              <a:tblPr/>
              <a:tblGrid>
                <a:gridCol w="1143000"/>
                <a:gridCol w="492761"/>
                <a:gridCol w="49783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str1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‘l’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‘l’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1447800"/>
            <a:ext cx="7620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#include &lt;</a:t>
            </a:r>
            <a:r>
              <a:rPr lang="en-US" kern="0" dirty="0" err="1">
                <a:latin typeface="+mn-lt"/>
                <a:cs typeface="+mn-cs"/>
              </a:rPr>
              <a:t>stdio.h</a:t>
            </a:r>
            <a:r>
              <a:rPr lang="en-US" kern="0" dirty="0">
                <a:latin typeface="+mn-lt"/>
                <a:cs typeface="+mn-cs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#include &lt;</a:t>
            </a:r>
            <a:r>
              <a:rPr lang="en-US" kern="0" dirty="0" err="1">
                <a:latin typeface="+mn-lt"/>
                <a:cs typeface="+mn-cs"/>
              </a:rPr>
              <a:t>string.h</a:t>
            </a:r>
            <a:r>
              <a:rPr lang="en-US" kern="0" dirty="0">
                <a:latin typeface="+mn-lt"/>
                <a:cs typeface="+mn-cs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void main()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{</a:t>
            </a:r>
          </a:p>
          <a:p>
            <a:pPr>
              <a:defRPr/>
            </a:pPr>
            <a:r>
              <a:rPr lang="en-US" kern="0" dirty="0">
                <a:latin typeface="+mn-lt"/>
                <a:cs typeface="+mn-cs"/>
              </a:rPr>
              <a:t>     </a:t>
            </a:r>
            <a:r>
              <a:rPr lang="en-US" dirty="0">
                <a:latin typeface="+mn-lt"/>
              </a:rPr>
              <a:t>char str1[]={'h','e',0,'l','l','o',0}, str2[10]="hi";</a:t>
            </a:r>
          </a:p>
          <a:p>
            <a:pPr>
              <a:defRPr/>
            </a:pPr>
            <a:r>
              <a:rPr lang="en-US" dirty="0">
                <a:latin typeface="+mn-lt"/>
              </a:rPr>
              <a:t>     </a:t>
            </a:r>
          </a:p>
          <a:p>
            <a:pPr>
              <a:defRPr/>
            </a:pPr>
            <a:r>
              <a:rPr lang="en-US" dirty="0">
                <a:latin typeface="+mn-lt"/>
              </a:rPr>
              <a:t>     </a:t>
            </a:r>
            <a:r>
              <a:rPr lang="en-US" dirty="0" err="1">
                <a:latin typeface="+mn-lt"/>
              </a:rPr>
              <a:t>printf</a:t>
            </a:r>
            <a:r>
              <a:rPr lang="en-US" dirty="0">
                <a:latin typeface="+mn-lt"/>
              </a:rPr>
              <a:t>("Before cat: str1=|%s|, str2=|%s|\n", </a:t>
            </a:r>
            <a:r>
              <a:rPr lang="en-US" dirty="0" smtClean="0">
                <a:latin typeface="+mn-lt"/>
              </a:rPr>
              <a:t> str1</a:t>
            </a:r>
            <a:r>
              <a:rPr lang="en-US" dirty="0">
                <a:latin typeface="+mn-lt"/>
              </a:rPr>
              <a:t>, str2);</a:t>
            </a:r>
          </a:p>
          <a:p>
            <a:pPr>
              <a:defRPr/>
            </a:pPr>
            <a:r>
              <a:rPr lang="en-US" dirty="0">
                <a:latin typeface="+mn-lt"/>
              </a:rPr>
              <a:t>     </a:t>
            </a:r>
            <a:r>
              <a:rPr lang="en-US" dirty="0" err="1">
                <a:latin typeface="+mn-lt"/>
              </a:rPr>
              <a:t>strcat</a:t>
            </a:r>
            <a:r>
              <a:rPr lang="en-US" dirty="0">
                <a:latin typeface="+mn-lt"/>
              </a:rPr>
              <a:t>(str2, str1);</a:t>
            </a:r>
          </a:p>
          <a:p>
            <a:pPr>
              <a:defRPr/>
            </a:pPr>
            <a:r>
              <a:rPr lang="en-US" dirty="0">
                <a:latin typeface="+mn-lt"/>
              </a:rPr>
              <a:t>     </a:t>
            </a:r>
            <a:r>
              <a:rPr lang="en-US" dirty="0" err="1">
                <a:latin typeface="+mn-lt"/>
              </a:rPr>
              <a:t>printf</a:t>
            </a:r>
            <a:r>
              <a:rPr lang="en-US" dirty="0">
                <a:latin typeface="+mn-lt"/>
              </a:rPr>
              <a:t>("After copy: str1=|%s|, str2=|%s|\n", </a:t>
            </a:r>
            <a:r>
              <a:rPr lang="en-US" dirty="0" smtClean="0">
                <a:latin typeface="+mn-lt"/>
              </a:rPr>
              <a:t>str1</a:t>
            </a:r>
            <a:r>
              <a:rPr lang="en-US" dirty="0">
                <a:latin typeface="+mn-lt"/>
              </a:rPr>
              <a:t>, str2);</a:t>
            </a:r>
          </a:p>
          <a:p>
            <a:pPr>
              <a:defRPr/>
            </a:pPr>
            <a:r>
              <a:rPr lang="en-US" kern="0" dirty="0">
                <a:latin typeface="+mn-lt"/>
                <a:cs typeface="+mn-cs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he-IL" sz="2800" kern="0" dirty="0">
              <a:latin typeface="+mn-lt"/>
              <a:cs typeface="+mn-cs"/>
            </a:endParaRPr>
          </a:p>
        </p:txBody>
      </p:sp>
      <p:pic>
        <p:nvPicPr>
          <p:cNvPr id="2880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653136"/>
            <a:ext cx="6084887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he-IL" dirty="0" smtClean="0"/>
              <a:t>עפ"י ההצהרה הרשמית, הפונקציות </a:t>
            </a:r>
            <a:r>
              <a:rPr lang="en-US" dirty="0" err="1" smtClean="0"/>
              <a:t>strcpy</a:t>
            </a:r>
            <a:r>
              <a:rPr lang="en-US" dirty="0" smtClean="0"/>
              <a:t> </a:t>
            </a:r>
            <a:r>
              <a:rPr lang="he-IL" dirty="0" smtClean="0"/>
              <a:t> ו- </a:t>
            </a:r>
            <a:r>
              <a:rPr lang="en-US" dirty="0" err="1" smtClean="0"/>
              <a:t>strcat</a:t>
            </a:r>
            <a:r>
              <a:rPr lang="he-IL" dirty="0" smtClean="0"/>
              <a:t> מחזירות את המחרוזת אותן שינו</a:t>
            </a:r>
          </a:p>
          <a:p>
            <a:pPr>
              <a:lnSpc>
                <a:spcPct val="90000"/>
              </a:lnSpc>
              <a:defRPr/>
            </a:pPr>
            <a:r>
              <a:rPr lang="he-IL" dirty="0" smtClean="0"/>
              <a:t>ברוב המקרים לא משתמשים בערך מוחזר זה (כי הנתון המקורי בכל מקרה התעדכן)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3219400"/>
            <a:ext cx="8229600" cy="453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#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include 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string.h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457200" indent="-457200">
              <a:defRPr/>
            </a:pPr>
            <a:endParaRPr lang="he-IL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void main()</a:t>
            </a:r>
          </a:p>
          <a:p>
            <a:pPr marL="457200" indent="-457200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  <a:endParaRPr lang="he-IL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char str1[20]="hello", str2[20]="world"; </a:t>
            </a:r>
          </a:p>
          <a:p>
            <a:pPr marL="457200" indent="-457200">
              <a:defRPr/>
            </a:pPr>
            <a:endParaRPr lang="he-IL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strcat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(str1, “ “);</a:t>
            </a:r>
          </a:p>
          <a:p>
            <a:pPr marL="457200" indent="-457200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strcat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(str1, str2);</a:t>
            </a:r>
          </a:p>
          <a:p>
            <a:pPr marL="457200" indent="-457200"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("str1 : |%s|\n", str1);</a:t>
            </a:r>
            <a:endParaRPr lang="he-IL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defRPr/>
            </a:pPr>
            <a:r>
              <a:rPr lang="he-IL" sz="2000" dirty="0">
                <a:latin typeface="Arial" pitchFamily="34" charset="0"/>
                <a:cs typeface="Arial" pitchFamily="34" charset="0"/>
              </a:rPr>
              <a:t>{</a:t>
            </a:r>
            <a:endParaRPr lang="he-IL" sz="2000" kern="0" dirty="0">
              <a:latin typeface="+mn-lt"/>
              <a:cs typeface="+mn-cs"/>
            </a:endParaRPr>
          </a:p>
          <a:p>
            <a:pPr marL="342900" indent="-342900" algn="r" rt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he-IL" sz="2800" kern="0" dirty="0">
              <a:latin typeface="+mn-lt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kern="0" dirty="0" smtClean="0"/>
              <a:t>דוגמא לשימוש בערך המוחזר מ- </a:t>
            </a:r>
            <a:r>
              <a:rPr lang="en-US" kern="0" dirty="0" err="1" smtClean="0"/>
              <a:t>strcat</a:t>
            </a:r>
            <a:endParaRPr lang="en-US" dirty="0"/>
          </a:p>
        </p:txBody>
      </p:sp>
      <p:pic>
        <p:nvPicPr>
          <p:cNvPr id="2765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3238301"/>
            <a:ext cx="5948363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657600" y="5181600"/>
            <a:ext cx="2971800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strcat(strcat(str1, " "), str2);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3124200" y="5370513"/>
            <a:ext cx="457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dirty="0" smtClean="0"/>
              <a:t>הפונקציה </a:t>
            </a:r>
            <a:r>
              <a:rPr lang="en-US" dirty="0" err="1" smtClean="0"/>
              <a:t>strcmp</a:t>
            </a:r>
            <a:endParaRPr lang="en-US" dirty="0" smtClean="0"/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השוואה בין מחרוזות היא השוואה </a:t>
            </a:r>
            <a:r>
              <a:rPr lang="he-IL" b="1" u="sng" dirty="0" smtClean="0"/>
              <a:t>לקסיקוגרפית</a:t>
            </a:r>
            <a:r>
              <a:rPr lang="he-IL" dirty="0" smtClean="0"/>
              <a:t> (ולא לפי אורך המילה)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כדי להשוות בין מספרים או תווים השתמשנו באופרטורים &gt;,&lt;,&gt;=,&lt;=,==,=!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כדי להשוות בין מחרוזות לא נשתמש באופרטורים אלו, אלא בפונקציה </a:t>
            </a:r>
            <a:r>
              <a:rPr lang="en-US" dirty="0" err="1" smtClean="0"/>
              <a:t>strcmp</a:t>
            </a:r>
            <a:r>
              <a:rPr lang="he-IL" dirty="0" smtClean="0"/>
              <a:t>, שהיא "הקופסא השחורה" הבאה: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	str1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	str2</a:t>
            </a:r>
          </a:p>
        </p:txBody>
      </p:sp>
      <p:sp>
        <p:nvSpPr>
          <p:cNvPr id="30724" name="Flowchart: Process 5"/>
          <p:cNvSpPr>
            <a:spLocks noChangeArrowheads="1"/>
          </p:cNvSpPr>
          <p:nvPr/>
        </p:nvSpPr>
        <p:spPr bwMode="auto">
          <a:xfrm>
            <a:off x="5356448" y="4149080"/>
            <a:ext cx="990600" cy="685800"/>
          </a:xfrm>
          <a:prstGeom prst="flowChartProcess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cxnSp>
        <p:nvCxnSpPr>
          <p:cNvPr id="30725" name="Straight Arrow Connector 6"/>
          <p:cNvCxnSpPr>
            <a:cxnSpLocks noChangeShapeType="1"/>
          </p:cNvCxnSpPr>
          <p:nvPr/>
        </p:nvCxnSpPr>
        <p:spPr bwMode="auto">
          <a:xfrm rot="10800000">
            <a:off x="6499448" y="4225280"/>
            <a:ext cx="3048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726" name="Straight Arrow Connector 7"/>
          <p:cNvCxnSpPr>
            <a:cxnSpLocks noChangeShapeType="1"/>
          </p:cNvCxnSpPr>
          <p:nvPr/>
        </p:nvCxnSpPr>
        <p:spPr bwMode="auto">
          <a:xfrm rot="10800000">
            <a:off x="6499448" y="4680893"/>
            <a:ext cx="304800" cy="1587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727" name="Straight Arrow Connector 8"/>
          <p:cNvCxnSpPr>
            <a:cxnSpLocks noChangeShapeType="1"/>
          </p:cNvCxnSpPr>
          <p:nvPr/>
        </p:nvCxnSpPr>
        <p:spPr bwMode="auto">
          <a:xfrm rot="10800000">
            <a:off x="4823048" y="4452293"/>
            <a:ext cx="304800" cy="1587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28" name="TextBox 9"/>
          <p:cNvSpPr txBox="1">
            <a:spLocks noChangeArrowheads="1"/>
          </p:cNvSpPr>
          <p:nvPr/>
        </p:nvSpPr>
        <p:spPr bwMode="auto">
          <a:xfrm>
            <a:off x="3419872" y="4301480"/>
            <a:ext cx="12507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1</a:t>
            </a:r>
            <a:r>
              <a:rPr lang="he-IL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/</a:t>
            </a:r>
            <a:r>
              <a:rPr lang="he-IL" sz="2000" dirty="0" smtClean="0"/>
              <a:t> </a:t>
            </a:r>
            <a:r>
              <a:rPr lang="en-US" sz="2000" dirty="0" smtClean="0"/>
              <a:t>0</a:t>
            </a:r>
            <a:r>
              <a:rPr lang="he-IL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/</a:t>
            </a:r>
            <a:r>
              <a:rPr lang="he-IL" sz="2000" dirty="0" smtClean="0"/>
              <a:t> </a:t>
            </a:r>
            <a:r>
              <a:rPr lang="en-US" sz="2000" dirty="0" smtClean="0"/>
              <a:t>-</a:t>
            </a:r>
            <a:r>
              <a:rPr lang="en-US" sz="2000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הפקודות </a:t>
            </a:r>
            <a:r>
              <a:rPr lang="en-US" smtClean="0"/>
              <a:t>getchar</a:t>
            </a:r>
            <a:r>
              <a:rPr lang="he-IL" smtClean="0"/>
              <a:t> ו- </a:t>
            </a:r>
            <a:r>
              <a:rPr lang="en-US" smtClean="0"/>
              <a:t>putchar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הפקודה </a:t>
            </a:r>
            <a:r>
              <a:rPr lang="en-US" smtClean="0"/>
              <a:t>getchar</a:t>
            </a:r>
            <a:r>
              <a:rPr lang="he-IL" smtClean="0"/>
              <a:t> קולטת תו מהמקלדת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הפקודה </a:t>
            </a:r>
            <a:r>
              <a:rPr lang="en-US" smtClean="0"/>
              <a:t>putchar</a:t>
            </a:r>
            <a:r>
              <a:rPr lang="he-IL" smtClean="0"/>
              <a:t> מדפיסה תו למסך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#include &lt;stdio.h&gt;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char ch;</a:t>
            </a:r>
          </a:p>
          <a:p>
            <a:pPr algn="l" rtl="0">
              <a:buFont typeface="Wingdings" pitchFamily="2" charset="2"/>
              <a:buNone/>
            </a:pPr>
            <a:endParaRPr lang="en-US" sz="2000" smtClean="0"/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printf("Please enter a char: ");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ch = getchar();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printf("The char is: ‘");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putchar(ch);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printf(“’\n");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mtClean="0"/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590800"/>
            <a:ext cx="35972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48200" y="414908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b="1" dirty="0" err="1">
                <a:solidFill>
                  <a:srgbClr val="C00000"/>
                </a:solidFill>
                <a:latin typeface="Verdana" pitchFamily="34" charset="0"/>
              </a:rPr>
              <a:t>scanf</a:t>
            </a:r>
            <a:r>
              <a:rPr lang="en-US" b="1" dirty="0">
                <a:solidFill>
                  <a:srgbClr val="C00000"/>
                </a:solidFill>
                <a:latin typeface="Verdana" pitchFamily="34" charset="0"/>
              </a:rPr>
              <a:t>(“%c”, &amp;</a:t>
            </a:r>
            <a:r>
              <a:rPr lang="en-US" b="1" dirty="0" err="1">
                <a:solidFill>
                  <a:srgbClr val="C00000"/>
                </a:solidFill>
                <a:latin typeface="Verdana" pitchFamily="34" charset="0"/>
              </a:rPr>
              <a:t>ch</a:t>
            </a:r>
            <a:r>
              <a:rPr lang="en-US" b="1" dirty="0">
                <a:solidFill>
                  <a:srgbClr val="C00000"/>
                </a:solidFill>
                <a:latin typeface="Verdana" pitchFamily="34" charset="0"/>
              </a:rPr>
              <a:t>);</a:t>
            </a:r>
          </a:p>
          <a:p>
            <a:pPr marL="342900" indent="-342900"/>
            <a:r>
              <a:rPr lang="en-US" b="1" dirty="0" err="1">
                <a:latin typeface="Verdana" pitchFamily="34" charset="0"/>
              </a:rPr>
              <a:t>printf</a:t>
            </a:r>
            <a:r>
              <a:rPr lang="en-US" b="1" dirty="0">
                <a:latin typeface="Verdana" pitchFamily="34" charset="0"/>
              </a:rPr>
              <a:t>("The char is: ‘</a:t>
            </a:r>
            <a:r>
              <a:rPr lang="en-US" b="1" dirty="0">
                <a:solidFill>
                  <a:srgbClr val="376092"/>
                </a:solidFill>
                <a:latin typeface="Verdana" pitchFamily="34" charset="0"/>
              </a:rPr>
              <a:t>%c</a:t>
            </a:r>
            <a:r>
              <a:rPr lang="en-US" b="1" dirty="0">
                <a:latin typeface="Verdana" pitchFamily="34" charset="0"/>
              </a:rPr>
              <a:t>’\n“, </a:t>
            </a:r>
            <a:r>
              <a:rPr lang="en-US" b="1" dirty="0" err="1">
                <a:latin typeface="Verdana" pitchFamily="34" charset="0"/>
              </a:rPr>
              <a:t>ch</a:t>
            </a:r>
            <a:r>
              <a:rPr lang="en-US" b="1" dirty="0">
                <a:latin typeface="Verdana" pitchFamily="34" charset="0"/>
              </a:rPr>
              <a:t>);</a:t>
            </a:r>
          </a:p>
          <a:p>
            <a:pPr marL="342900" indent="-342900" algn="r" rt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he-IL" sz="2800" dirty="0">
              <a:latin typeface="Verdana" pitchFamily="34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rot="5400000">
            <a:off x="3467894" y="5068094"/>
            <a:ext cx="2362200" cy="1588"/>
          </a:xfrm>
          <a:prstGeom prst="line">
            <a:avLst/>
          </a:prstGeom>
          <a:noFill/>
          <a:ln w="25400" cmpd="thickThin" algn="ctr">
            <a:solidFill>
              <a:schemeClr val="tx1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הפונקציה  </a:t>
            </a:r>
            <a:r>
              <a:rPr lang="en-US" smtClean="0"/>
              <a:t>strcmp</a:t>
            </a:r>
            <a:r>
              <a:rPr lang="he-IL" smtClean="0"/>
              <a:t> (2)</a:t>
            </a:r>
            <a:endParaRPr 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הפונקציה מקבלת 2 מחרוזות, ומחזירה: 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0 אם הם שוות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1 אם הראשונה גדולה מהשניה (כלומר במילון </a:t>
            </a:r>
            <a:r>
              <a:rPr lang="en-US" dirty="0" smtClean="0"/>
              <a:t>str1</a:t>
            </a:r>
            <a:r>
              <a:rPr lang="he-IL" dirty="0" smtClean="0"/>
              <a:t> תופיע אחרי </a:t>
            </a:r>
            <a:r>
              <a:rPr lang="en-US" dirty="0" smtClean="0"/>
              <a:t>str2</a:t>
            </a:r>
            <a:r>
              <a:rPr lang="he-IL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1- אם הראשונה קטנה מהשניה</a:t>
            </a:r>
            <a:r>
              <a:rPr lang="en-US" dirty="0" smtClean="0"/>
              <a:t> </a:t>
            </a:r>
            <a:r>
              <a:rPr lang="he-IL" dirty="0" smtClean="0"/>
              <a:t>(כלומר במילון </a:t>
            </a:r>
            <a:r>
              <a:rPr lang="en-US" dirty="0" smtClean="0"/>
              <a:t>str1</a:t>
            </a:r>
            <a:r>
              <a:rPr lang="he-IL" dirty="0" smtClean="0"/>
              <a:t> תופיע לפני </a:t>
            </a:r>
            <a:r>
              <a:rPr lang="en-US" dirty="0" smtClean="0"/>
              <a:t>str2</a:t>
            </a:r>
            <a:r>
              <a:rPr lang="he-IL" dirty="0" smtClean="0"/>
              <a:t>)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דוגמאות: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str1=“hello”, str2=“world”</a:t>
            </a:r>
            <a:r>
              <a:rPr lang="he-IL" dirty="0" smtClean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he-IL" dirty="0" smtClean="0"/>
              <a:t>יוחזר 1-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str1=“world”, str2=“hello”</a:t>
            </a:r>
            <a:r>
              <a:rPr lang="he-IL" dirty="0" smtClean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he-IL" dirty="0" smtClean="0"/>
              <a:t>יוחזר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str1=“hello”, str2=“hello”</a:t>
            </a:r>
            <a:r>
              <a:rPr lang="he-IL" dirty="0" smtClean="0"/>
              <a:t>  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he-IL" dirty="0" smtClean="0"/>
              <a:t>יוחזר </a:t>
            </a:r>
            <a:r>
              <a:rPr lang="en-US" dirty="0" smtClean="0"/>
              <a:t>0</a:t>
            </a:r>
            <a:endParaRPr lang="he-IL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str1=“</a:t>
            </a:r>
            <a:r>
              <a:rPr lang="en-US" dirty="0" err="1" smtClean="0"/>
              <a:t>zz</a:t>
            </a:r>
            <a:r>
              <a:rPr lang="en-US" dirty="0" smtClean="0"/>
              <a:t>”, str2=“</a:t>
            </a:r>
            <a:r>
              <a:rPr lang="en-US" dirty="0" err="1" smtClean="0"/>
              <a:t>aaa</a:t>
            </a:r>
            <a:r>
              <a:rPr lang="en-US" dirty="0" smtClean="0"/>
              <a:t>”</a:t>
            </a:r>
            <a:r>
              <a:rPr lang="he-IL" dirty="0" smtClean="0"/>
              <a:t>         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he-IL" dirty="0" smtClean="0"/>
              <a:t>יוחזר </a:t>
            </a:r>
            <a:r>
              <a:rPr lang="en-US" dirty="0" smtClean="0"/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str1=“bb”, str2=“</a:t>
            </a:r>
            <a:r>
              <a:rPr lang="en-US" dirty="0" err="1" smtClean="0"/>
              <a:t>bbb</a:t>
            </a:r>
            <a:r>
              <a:rPr lang="en-US" dirty="0" smtClean="0"/>
              <a:t>”</a:t>
            </a:r>
            <a:r>
              <a:rPr lang="he-IL" dirty="0" smtClean="0"/>
              <a:t> </a:t>
            </a:r>
            <a:r>
              <a:rPr lang="en-US" dirty="0" smtClean="0"/>
              <a:t> </a:t>
            </a:r>
            <a:r>
              <a:rPr lang="he-IL" dirty="0" smtClean="0"/>
              <a:t>     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he-IL" dirty="0" smtClean="0">
                <a:sym typeface="Wingdings" pitchFamily="2" charset="2"/>
              </a:rPr>
              <a:t> </a:t>
            </a:r>
            <a:r>
              <a:rPr lang="he-IL" dirty="0" smtClean="0"/>
              <a:t>יוחזר 1-</a:t>
            </a:r>
          </a:p>
          <a:p>
            <a:pPr lvl="1" eaLnBrk="1" hangingPunct="1">
              <a:lnSpc>
                <a:spcPct val="90000"/>
              </a:lnSpc>
            </a:pPr>
            <a:endParaRPr lang="he-IL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457200" y="1295400"/>
            <a:ext cx="3276600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en-US">
              <a:latin typeface="Verdana" pitchFamily="34" charset="0"/>
            </a:endParaRPr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הפונקציה </a:t>
            </a:r>
            <a:r>
              <a:rPr lang="en-US" smtClean="0"/>
              <a:t>strcmp</a:t>
            </a:r>
            <a:r>
              <a:rPr lang="he-IL" smtClean="0"/>
              <a:t> - דוגמא</a:t>
            </a:r>
            <a:endParaRPr lang="en-US" smtClean="0"/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en-US" sz="1600" dirty="0" smtClean="0"/>
              <a:t>#include 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en-US" sz="1600" dirty="0" smtClean="0"/>
              <a:t>#include &lt;</a:t>
            </a:r>
            <a:r>
              <a:rPr lang="en-US" sz="1600" dirty="0" err="1" smtClean="0"/>
              <a:t>string.h</a:t>
            </a:r>
            <a:r>
              <a:rPr lang="en-US" sz="1600" dirty="0" smtClean="0"/>
              <a:t>&gt;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en-US" sz="1600" dirty="0" smtClean="0"/>
              <a:t>void main()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en-US" sz="1600" dirty="0" smtClean="0"/>
              <a:t>{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en-US" sz="1600" dirty="0" smtClean="0"/>
              <a:t>	char str1[10], str2[10];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res, </a:t>
            </a:r>
            <a:r>
              <a:rPr lang="en-US" sz="1600" dirty="0" err="1" smtClean="0"/>
              <a:t>fContinue</a:t>
            </a:r>
            <a:r>
              <a:rPr lang="en-US" sz="1600" dirty="0" smtClean="0"/>
              <a:t>=1;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en-US" sz="1600" dirty="0" smtClean="0"/>
              <a:t>	while (</a:t>
            </a:r>
            <a:r>
              <a:rPr lang="en-US" sz="1600" dirty="0" err="1" smtClean="0"/>
              <a:t>fContinue</a:t>
            </a:r>
            <a:r>
              <a:rPr lang="en-US" sz="1600" dirty="0" smtClean="0"/>
              <a:t>)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en-US" sz="1600" dirty="0" smtClean="0"/>
              <a:t>	{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("Please enter 2 strings, or '</a:t>
            </a:r>
            <a:r>
              <a:rPr lang="he-IL" sz="1600" dirty="0" smtClean="0"/>
              <a:t>!</a:t>
            </a:r>
            <a:r>
              <a:rPr lang="en-US" sz="1600" dirty="0" smtClean="0"/>
              <a:t>' to exit: ");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scanf</a:t>
            </a:r>
            <a:r>
              <a:rPr lang="en-US" sz="1600" dirty="0" smtClean="0"/>
              <a:t>("%s %s", str1, str2);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en-US" sz="1600" dirty="0" smtClean="0"/>
              <a:t>		if (</a:t>
            </a:r>
            <a:r>
              <a:rPr lang="en-US" sz="1600" dirty="0" err="1" smtClean="0"/>
              <a:t>strcmp</a:t>
            </a:r>
            <a:r>
              <a:rPr lang="en-US" sz="1600" dirty="0" smtClean="0"/>
              <a:t>(str1, “!") == 0 &amp;&amp; </a:t>
            </a:r>
            <a:r>
              <a:rPr lang="en-US" sz="1600" dirty="0" err="1" smtClean="0"/>
              <a:t>strcmp</a:t>
            </a:r>
            <a:r>
              <a:rPr lang="en-US" sz="1600" dirty="0" smtClean="0"/>
              <a:t>(str2, “!") == 0)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en-US" sz="1600" dirty="0" smtClean="0"/>
              <a:t>		     </a:t>
            </a:r>
            <a:r>
              <a:rPr lang="en-US" sz="1600" dirty="0" err="1" smtClean="0"/>
              <a:t>fContinue</a:t>
            </a:r>
            <a:r>
              <a:rPr lang="en-US" sz="1600" dirty="0" smtClean="0"/>
              <a:t> = 0;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en-US" sz="1600" dirty="0" smtClean="0"/>
              <a:t>		else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en-US" sz="1600" dirty="0" smtClean="0"/>
              <a:t>		{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en-US" sz="1600" dirty="0" smtClean="0"/>
              <a:t>		      res = </a:t>
            </a:r>
            <a:r>
              <a:rPr lang="en-US" sz="1600" dirty="0" err="1" smtClean="0"/>
              <a:t>strcmp</a:t>
            </a:r>
            <a:r>
              <a:rPr lang="en-US" sz="1600" dirty="0" smtClean="0"/>
              <a:t>(str1, str2);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en-US" sz="1600" dirty="0" smtClean="0"/>
              <a:t>		  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("The result of </a:t>
            </a:r>
            <a:r>
              <a:rPr lang="en-US" sz="1600" dirty="0" err="1" smtClean="0"/>
              <a:t>strcmp</a:t>
            </a:r>
            <a:r>
              <a:rPr lang="en-US" sz="1600" dirty="0" smtClean="0"/>
              <a:t>(str1, str2): %d\n", res);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en-US" sz="1600" dirty="0" smtClean="0"/>
              <a:t>             }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en-US" sz="1600" dirty="0" smtClean="0"/>
              <a:t>	} 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en-US" sz="1600" dirty="0" smtClean="0"/>
              <a:t>}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endParaRPr lang="en-US" sz="1600" dirty="0" smtClean="0"/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endParaRPr lang="en-US" sz="1600" dirty="0" smtClean="0"/>
          </a:p>
          <a:p>
            <a:pPr algn="l" rtl="0" eaLnBrk="1" hangingPunct="1">
              <a:lnSpc>
                <a:spcPct val="90000"/>
              </a:lnSpc>
              <a:spcBef>
                <a:spcPts val="400"/>
              </a:spcBef>
              <a:buFont typeface="Wingdings" pitchFamily="2" charset="2"/>
              <a:buNone/>
            </a:pPr>
            <a:endParaRPr lang="he-IL" sz="1600" dirty="0" smtClean="0"/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268760"/>
            <a:ext cx="5524500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27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27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אפסים שונים</a:t>
            </a:r>
            <a:endParaRPr 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he-IL" b="1" dirty="0" smtClean="0"/>
              <a:t>המספר 0</a:t>
            </a:r>
            <a:r>
              <a:rPr lang="he-IL" dirty="0" smtClean="0"/>
              <a:t> ייוצג בזכרון ב- 4 בתים כמספר 0: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dirty="0" smtClean="0"/>
          </a:p>
          <a:p>
            <a:pPr eaLnBrk="1" hangingPunct="1">
              <a:lnSpc>
                <a:spcPct val="90000"/>
              </a:lnSpc>
            </a:pPr>
            <a:endParaRPr lang="en-US" b="1" dirty="0" smtClean="0"/>
          </a:p>
          <a:p>
            <a:pPr eaLnBrk="1" hangingPunct="1">
              <a:lnSpc>
                <a:spcPct val="90000"/>
              </a:lnSpc>
            </a:pPr>
            <a:r>
              <a:rPr lang="he-IL" b="1" dirty="0" smtClean="0"/>
              <a:t>התו '0'</a:t>
            </a:r>
            <a:r>
              <a:rPr lang="he-IL" dirty="0" smtClean="0"/>
              <a:t> (ערכו האסקיי 48) ייוצג בזכרון בבית אחד:</a:t>
            </a:r>
          </a:p>
          <a:p>
            <a:pPr eaLnBrk="1" hangingPunct="1">
              <a:lnSpc>
                <a:spcPct val="90000"/>
              </a:lnSpc>
            </a:pPr>
            <a:endParaRPr lang="en-US" b="1" dirty="0" smtClean="0"/>
          </a:p>
          <a:p>
            <a:pPr eaLnBrk="1" hangingPunct="1">
              <a:lnSpc>
                <a:spcPct val="90000"/>
              </a:lnSpc>
            </a:pPr>
            <a:endParaRPr lang="en-US" b="1" dirty="0" smtClean="0"/>
          </a:p>
          <a:p>
            <a:pPr eaLnBrk="1" hangingPunct="1">
              <a:lnSpc>
                <a:spcPct val="90000"/>
              </a:lnSpc>
            </a:pPr>
            <a:r>
              <a:rPr lang="he-IL" b="1" dirty="0" smtClean="0"/>
              <a:t>התו </a:t>
            </a:r>
            <a:r>
              <a:rPr lang="en-US" b="1" dirty="0" smtClean="0"/>
              <a:t>‘\0’</a:t>
            </a:r>
            <a:r>
              <a:rPr lang="he-IL" dirty="0" smtClean="0"/>
              <a:t> (ערכו האסקיי 0) ייוצג בזכרון בבית אחד:</a:t>
            </a:r>
            <a:endParaRPr lang="en-US" b="1" dirty="0" smtClean="0"/>
          </a:p>
          <a:p>
            <a:pPr eaLnBrk="1" hangingPunct="1">
              <a:lnSpc>
                <a:spcPct val="90000"/>
              </a:lnSpc>
            </a:pPr>
            <a:endParaRPr lang="he-IL" b="1" dirty="0" smtClean="0"/>
          </a:p>
          <a:p>
            <a:pPr eaLnBrk="1" hangingPunct="1">
              <a:lnSpc>
                <a:spcPct val="90000"/>
              </a:lnSpc>
            </a:pPr>
            <a:endParaRPr lang="en-US" b="1" dirty="0" smtClean="0"/>
          </a:p>
          <a:p>
            <a:pPr eaLnBrk="1" hangingPunct="1">
              <a:lnSpc>
                <a:spcPct val="90000"/>
              </a:lnSpc>
            </a:pPr>
            <a:r>
              <a:rPr lang="he-IL" b="1" dirty="0" smtClean="0"/>
              <a:t>המחרוזת "0"</a:t>
            </a:r>
            <a:r>
              <a:rPr lang="he-IL" dirty="0" smtClean="0"/>
              <a:t> תייוצג בזכרון ע"י 2 בתים, מאחר וזו מחרוזת שהתו הראשון שלה מייצג את התו '0'</a:t>
            </a:r>
            <a:r>
              <a:rPr lang="en-US" dirty="0" smtClean="0"/>
              <a:t> </a:t>
            </a:r>
            <a:r>
              <a:rPr lang="he-IL" dirty="0" smtClean="0"/>
              <a:t> והתא השני את התו </a:t>
            </a:r>
            <a:r>
              <a:rPr lang="en-US" dirty="0" smtClean="0"/>
              <a:t>‘\0’</a:t>
            </a:r>
            <a:endParaRPr lang="he-IL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51720" y="1772816"/>
          <a:ext cx="5112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142"/>
                <a:gridCol w="1278142"/>
                <a:gridCol w="1278142"/>
                <a:gridCol w="12781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39952" y="2924944"/>
          <a:ext cx="12241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00110000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11960" y="4149080"/>
          <a:ext cx="12241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00000000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907283"/>
              </p:ext>
            </p:extLst>
          </p:nvPr>
        </p:nvGraphicFramePr>
        <p:xfrm>
          <a:off x="3275856" y="5733256"/>
          <a:ext cx="2520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40"/>
                <a:gridCol w="126014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00110000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מערך של מחרוזות</a:t>
            </a:r>
            <a:endParaRPr 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אם נרצה לשמור טקסט בשורות נפרדות, נשתמש במערך של מחרוזות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זוהי למעשה מטריצה של תווים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למשל מטריצה עם </a:t>
            </a:r>
            <a:r>
              <a:rPr lang="en-US" dirty="0" smtClean="0"/>
              <a:t>LINES</a:t>
            </a:r>
            <a:r>
              <a:rPr lang="he-IL" dirty="0" smtClean="0"/>
              <a:t> שורות, ובכל שורה מקסימום </a:t>
            </a:r>
            <a:r>
              <a:rPr lang="en-US" dirty="0" smtClean="0"/>
              <a:t>MAX</a:t>
            </a:r>
            <a:r>
              <a:rPr lang="he-IL" dirty="0" smtClean="0"/>
              <a:t>_</a:t>
            </a:r>
            <a:r>
              <a:rPr lang="en-US" dirty="0" smtClean="0"/>
              <a:t>LETTERS</a:t>
            </a:r>
            <a:r>
              <a:rPr lang="he-IL" dirty="0" smtClean="0"/>
              <a:t> תווים: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char  text[LINES][MAX_LETTERS];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כדי לפנות לתא מסוים במטריצה נפנה ע"י </a:t>
            </a:r>
            <a:r>
              <a:rPr lang="en-US" dirty="0" smtClean="0"/>
              <a:t>text[</a:t>
            </a:r>
            <a:r>
              <a:rPr lang="en-US" dirty="0" err="1" smtClean="0"/>
              <a:t>i</a:t>
            </a:r>
            <a:r>
              <a:rPr lang="en-US" dirty="0" smtClean="0"/>
              <a:t>][j]</a:t>
            </a:r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כדי לפנות לשורה שלמה (מחרוזת אחת), שהיא למעשה איבר במערך של מחרוזות נפנה ע"י </a:t>
            </a:r>
            <a:r>
              <a:rPr lang="en-US" dirty="0" smtClean="0"/>
              <a:t>text[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ChangeArrowheads="1"/>
          </p:cNvSpPr>
          <p:nvPr/>
        </p:nvSpPr>
        <p:spPr bwMode="auto">
          <a:xfrm>
            <a:off x="457200" y="1295400"/>
            <a:ext cx="3505200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en-US">
              <a:latin typeface="Verdana" pitchFamily="34" charset="0"/>
            </a:endParaRPr>
          </a:p>
        </p:txBody>
      </p:sp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1" hangingPunct="1"/>
            <a:r>
              <a:rPr lang="he-IL" sz="4000" smtClean="0"/>
              <a:t>מערך של מחרוזות – דוגמא</a:t>
            </a:r>
            <a:br>
              <a:rPr lang="he-IL" sz="4000" smtClean="0"/>
            </a:br>
            <a:r>
              <a:rPr lang="he-IL" sz="3200" smtClean="0"/>
              <a:t>שורות בהן מופיע תו מסוים</a:t>
            </a:r>
            <a:endParaRPr lang="en-US" sz="3200" smtClean="0"/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219200"/>
            <a:ext cx="8229600" cy="4937760"/>
          </a:xfrm>
        </p:spPr>
        <p:txBody>
          <a:bodyPr>
            <a:noAutofit/>
          </a:bodyPr>
          <a:lstStyle/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#define </a:t>
            </a:r>
            <a:r>
              <a:rPr lang="he-IL" sz="1400" noProof="1" smtClean="0"/>
              <a:t> </a:t>
            </a:r>
            <a:r>
              <a:rPr lang="en-US" sz="1400" noProof="1" smtClean="0"/>
              <a:t>LINES </a:t>
            </a:r>
            <a:r>
              <a:rPr lang="he-IL" sz="1400" noProof="1" smtClean="0"/>
              <a:t>                     3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#define </a:t>
            </a:r>
            <a:r>
              <a:rPr lang="he-IL" sz="1400" noProof="1" smtClean="0"/>
              <a:t> </a:t>
            </a:r>
            <a:r>
              <a:rPr lang="en-US" sz="1400" noProof="1" smtClean="0"/>
              <a:t>MAX_LETTERS 81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void main()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{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char text[LINES][MAX_LETTERS], ch;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int i, j;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printf("Please enter %d lines:\n", LINES);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for (i=0 ; i &lt; LINES ; i++)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</a:t>
            </a:r>
            <a:r>
              <a:rPr lang="en-US" sz="1400" dirty="0" smtClean="0"/>
              <a:t>    </a:t>
            </a:r>
            <a:r>
              <a:rPr lang="en-US" sz="1400" noProof="1" smtClean="0"/>
              <a:t>gets(text[i]);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printf("Please enter a charchter to search: ");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ch = getchar();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for (i=0 ; i &lt; LINES ; i++)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{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</a:t>
            </a:r>
            <a:r>
              <a:rPr lang="en-US" sz="1400" dirty="0" smtClean="0"/>
              <a:t>      </a:t>
            </a:r>
            <a:r>
              <a:rPr lang="en-US" sz="1400" noProof="1" smtClean="0"/>
              <a:t>for (j=0 ; text[i][j] != '\0' ; j++)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</a:t>
            </a:r>
            <a:r>
              <a:rPr lang="en-US" sz="1400" dirty="0" smtClean="0"/>
              <a:t>      </a:t>
            </a:r>
            <a:r>
              <a:rPr lang="en-US" sz="1400" noProof="1" smtClean="0"/>
              <a:t>{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</a:t>
            </a:r>
            <a:r>
              <a:rPr lang="en-US" sz="1400" dirty="0" smtClean="0"/>
              <a:t>  </a:t>
            </a:r>
            <a:r>
              <a:rPr lang="en-US" sz="1400" noProof="1" smtClean="0"/>
              <a:t>if (text[i][j] == ch)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</a:t>
            </a:r>
            <a:r>
              <a:rPr lang="en-US" sz="1400" dirty="0" smtClean="0"/>
              <a:t>  </a:t>
            </a:r>
            <a:r>
              <a:rPr lang="en-US" sz="1400" noProof="1" smtClean="0"/>
              <a:t>{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</a:t>
            </a:r>
            <a:r>
              <a:rPr lang="en-US" sz="1400" dirty="0" smtClean="0"/>
              <a:t>       </a:t>
            </a:r>
            <a:r>
              <a:rPr lang="en-US" sz="1400" noProof="1" smtClean="0"/>
              <a:t>printf("The char %c appears in the line: |%s|\n", ch, text[i]);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</a:t>
            </a:r>
            <a:r>
              <a:rPr lang="en-US" sz="1400" dirty="0" smtClean="0"/>
              <a:t>       </a:t>
            </a:r>
            <a:r>
              <a:rPr lang="en-US" sz="1400" noProof="1" smtClean="0"/>
              <a:t>break;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8000"/>
                </a:solidFill>
              </a:rPr>
              <a:t>// stops inner for..</a:t>
            </a:r>
            <a:endParaRPr lang="en-US" sz="1400" noProof="1" smtClean="0">
              <a:solidFill>
                <a:srgbClr val="008000"/>
              </a:solidFill>
            </a:endParaRP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</a:t>
            </a:r>
            <a:r>
              <a:rPr lang="en-US" sz="1400" dirty="0" smtClean="0"/>
              <a:t>   </a:t>
            </a:r>
            <a:r>
              <a:rPr lang="en-US" sz="1400" noProof="1" smtClean="0"/>
              <a:t>}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dirty="0" smtClean="0"/>
              <a:t>            </a:t>
            </a:r>
            <a:r>
              <a:rPr lang="en-US" sz="1400" noProof="1" smtClean="0"/>
              <a:t>}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}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}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endParaRPr lang="en-US" sz="900" noProof="1" smtClean="0">
              <a:solidFill>
                <a:srgbClr val="0000FF"/>
              </a:solidFill>
            </a:endParaRPr>
          </a:p>
        </p:txBody>
      </p:sp>
      <p:pic>
        <p:nvPicPr>
          <p:cNvPr id="3686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124744"/>
            <a:ext cx="51816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4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4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481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48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48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481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48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48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481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348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348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ChangeArrowheads="1"/>
          </p:cNvSpPr>
          <p:nvPr/>
        </p:nvSpPr>
        <p:spPr bwMode="auto">
          <a:xfrm>
            <a:off x="381000" y="1295400"/>
            <a:ext cx="8763000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1" hangingPunct="1"/>
            <a:r>
              <a:rPr lang="he-IL" smtClean="0"/>
              <a:t>מערך של מחרוזות – דוגמא – </a:t>
            </a:r>
            <a:r>
              <a:rPr lang="he-IL" sz="2800" smtClean="0"/>
              <a:t>מצא את השורה הארוכה ביותר</a:t>
            </a:r>
            <a:r>
              <a:rPr lang="he-IL" sz="2400" smtClean="0"/>
              <a:t> (הנחה: יש לפחות שורה אחת בטקסט)</a:t>
            </a:r>
            <a:endParaRPr lang="en-US" smtClean="0"/>
          </a:p>
        </p:txBody>
      </p:sp>
      <p:sp>
        <p:nvSpPr>
          <p:cNvPr id="35844" name="Content Placeholder 2"/>
          <p:cNvSpPr>
            <a:spLocks noGrp="1"/>
          </p:cNvSpPr>
          <p:nvPr>
            <p:ph sz="quarter" idx="1"/>
          </p:nvPr>
        </p:nvSpPr>
        <p:spPr>
          <a:xfrm>
            <a:off x="35496" y="1803608"/>
            <a:ext cx="8229600" cy="4937760"/>
          </a:xfrm>
        </p:spPr>
        <p:txBody>
          <a:bodyPr>
            <a:noAutofit/>
          </a:bodyPr>
          <a:lstStyle/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dirty="0" smtClean="0"/>
              <a:t>#define  LINES 3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dirty="0" smtClean="0"/>
              <a:t>#define  MAX_LETTERS  81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dirty="0" smtClean="0"/>
              <a:t>void main()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dirty="0" smtClean="0"/>
              <a:t>{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dirty="0" smtClean="0"/>
              <a:t>	char text[LINES][MAX_LETTERS];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, </a:t>
            </a:r>
            <a:r>
              <a:rPr lang="en-US" sz="1400" dirty="0" err="1" smtClean="0"/>
              <a:t>maxLineLen</a:t>
            </a:r>
            <a:r>
              <a:rPr lang="en-US" sz="1400" dirty="0" smtClean="0"/>
              <a:t>=0, </a:t>
            </a:r>
            <a:r>
              <a:rPr lang="en-US" sz="1400" dirty="0" err="1" smtClean="0"/>
              <a:t>maxLineIndex</a:t>
            </a:r>
            <a:r>
              <a:rPr lang="en-US" sz="1400" dirty="0" smtClean="0"/>
              <a:t>, </a:t>
            </a:r>
            <a:r>
              <a:rPr lang="en-US" sz="1400" dirty="0" err="1" smtClean="0"/>
              <a:t>currentLen</a:t>
            </a:r>
            <a:r>
              <a:rPr lang="en-US" sz="1400" dirty="0" smtClean="0"/>
              <a:t>;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endParaRPr lang="en-US" sz="1400" dirty="0" smtClean="0"/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("Please enter %d lines:\n", LINES);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nn-NO" sz="1400" dirty="0" smtClean="0"/>
              <a:t>	for (i=0 ; i &lt; LINES ; i++)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dirty="0" smtClean="0"/>
              <a:t>		gets(text[</a:t>
            </a:r>
            <a:r>
              <a:rPr lang="en-US" sz="1400" dirty="0" err="1" smtClean="0"/>
              <a:t>i</a:t>
            </a:r>
            <a:r>
              <a:rPr lang="en-US" sz="1400" dirty="0" smtClean="0"/>
              <a:t>]);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dirty="0" smtClean="0"/>
              <a:t>	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8000"/>
                </a:solidFill>
              </a:rPr>
              <a:t>// find the longest line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dirty="0" smtClean="0"/>
              <a:t>	</a:t>
            </a:r>
            <a:r>
              <a:rPr lang="nn-NO" sz="1400" dirty="0" smtClean="0"/>
              <a:t>for (i=0 ; i &lt; LINES ; i++)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dirty="0" smtClean="0"/>
              <a:t>	{</a:t>
            </a:r>
          </a:p>
          <a:p>
            <a:pPr algn="l" defTabSz="627063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currentLen</a:t>
            </a:r>
            <a:r>
              <a:rPr lang="en-US" sz="1400" dirty="0" smtClean="0"/>
              <a:t> = </a:t>
            </a:r>
            <a:r>
              <a:rPr lang="en-US" sz="1400" dirty="0" err="1" smtClean="0"/>
              <a:t>strlen</a:t>
            </a:r>
            <a:r>
              <a:rPr lang="en-US" sz="1400" dirty="0" smtClean="0"/>
              <a:t>(text[</a:t>
            </a:r>
            <a:r>
              <a:rPr lang="en-US" sz="1400" dirty="0" err="1" smtClean="0"/>
              <a:t>i</a:t>
            </a:r>
            <a:r>
              <a:rPr lang="en-US" sz="1400" dirty="0" smtClean="0"/>
              <a:t>]);</a:t>
            </a:r>
          </a:p>
          <a:p>
            <a:pPr algn="l" defTabSz="627063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dirty="0" smtClean="0"/>
              <a:t>		if (</a:t>
            </a:r>
            <a:r>
              <a:rPr lang="en-US" sz="1400" dirty="0" err="1" smtClean="0"/>
              <a:t>currentLen</a:t>
            </a:r>
            <a:r>
              <a:rPr lang="en-US" sz="1400" dirty="0" smtClean="0"/>
              <a:t> &gt; </a:t>
            </a:r>
            <a:r>
              <a:rPr lang="en-US" sz="1400" dirty="0" err="1" smtClean="0"/>
              <a:t>maxLineLen</a:t>
            </a:r>
            <a:r>
              <a:rPr lang="en-US" sz="1400" dirty="0" smtClean="0"/>
              <a:t>)</a:t>
            </a:r>
          </a:p>
          <a:p>
            <a:pPr algn="l" defTabSz="627063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dirty="0" smtClean="0"/>
              <a:t>		{</a:t>
            </a:r>
          </a:p>
          <a:p>
            <a:pPr algn="l" defTabSz="627063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dirty="0" smtClean="0"/>
              <a:t>		       </a:t>
            </a:r>
            <a:r>
              <a:rPr lang="en-US" sz="1400" dirty="0" err="1" smtClean="0"/>
              <a:t>maxLineLen</a:t>
            </a:r>
            <a:r>
              <a:rPr lang="en-US" sz="1400" dirty="0" smtClean="0"/>
              <a:t> = </a:t>
            </a:r>
            <a:r>
              <a:rPr lang="en-US" sz="1400" dirty="0" err="1" smtClean="0"/>
              <a:t>currentLen</a:t>
            </a:r>
            <a:r>
              <a:rPr lang="en-US" sz="1400" dirty="0" smtClean="0"/>
              <a:t>;</a:t>
            </a:r>
          </a:p>
          <a:p>
            <a:pPr algn="l" defTabSz="627063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dirty="0" smtClean="0"/>
              <a:t>		       </a:t>
            </a:r>
            <a:r>
              <a:rPr lang="en-US" sz="1400" dirty="0" err="1" smtClean="0"/>
              <a:t>maxLineIndex</a:t>
            </a:r>
            <a:r>
              <a:rPr lang="en-US" sz="1400" dirty="0" smtClean="0"/>
              <a:t> = </a:t>
            </a:r>
            <a:r>
              <a:rPr lang="en-US" sz="1400" dirty="0" err="1" smtClean="0"/>
              <a:t>i</a:t>
            </a:r>
            <a:r>
              <a:rPr lang="en-US" sz="1400" dirty="0" smtClean="0"/>
              <a:t>;</a:t>
            </a:r>
          </a:p>
          <a:p>
            <a:pPr algn="l" defTabSz="627063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dirty="0" smtClean="0"/>
              <a:t>		}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dirty="0" smtClean="0"/>
              <a:t>	}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("Longest line is #%d and is |%s|\n",  maxLineIndex+1, text[</a:t>
            </a:r>
            <a:r>
              <a:rPr lang="en-US" sz="1400" dirty="0" err="1" smtClean="0"/>
              <a:t>maxLineIndex</a:t>
            </a:r>
            <a:r>
              <a:rPr lang="en-US" sz="1400" dirty="0" smtClean="0"/>
              <a:t>]);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dirty="0" smtClean="0"/>
              <a:t>}</a:t>
            </a:r>
            <a:endParaRPr lang="he-IL" sz="1400" dirty="0" smtClean="0"/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4365104"/>
            <a:ext cx="5257800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887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521588"/>
              </p:ext>
            </p:extLst>
          </p:nvPr>
        </p:nvGraphicFramePr>
        <p:xfrm>
          <a:off x="2555776" y="1196752"/>
          <a:ext cx="6413376" cy="936105"/>
        </p:xfrm>
        <a:graphic>
          <a:graphicData uri="http://schemas.openxmlformats.org/drawingml/2006/table">
            <a:tbl>
              <a:tblPr/>
              <a:tblGrid>
                <a:gridCol w="463803"/>
                <a:gridCol w="457659"/>
                <a:gridCol w="457659"/>
                <a:gridCol w="457659"/>
                <a:gridCol w="456125"/>
                <a:gridCol w="460731"/>
                <a:gridCol w="456124"/>
                <a:gridCol w="457659"/>
                <a:gridCol w="460731"/>
                <a:gridCol w="482232"/>
                <a:gridCol w="428480"/>
                <a:gridCol w="457659"/>
                <a:gridCol w="460731"/>
                <a:gridCol w="456124"/>
              </a:tblGrid>
              <a:tr h="312035"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‘l’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‘l’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 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‘w’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‘r’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‘l’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‘g’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 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‘m’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‘r’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‘n’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‘n’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‘g’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</a:t>
                      </a:r>
                      <a:r>
                        <a:rPr kumimoji="0" lang="en-US" sz="13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3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 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 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84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58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5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58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58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58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58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58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584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358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3584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3584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הפונקציה </a:t>
            </a:r>
            <a:r>
              <a:rPr lang="en-US" smtClean="0"/>
              <a:t>sprintf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he-IL" dirty="0" smtClean="0"/>
              <a:t>מאפשרת לייצר פלט לתוך משתנה, במקום למסך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e-IL" dirty="0" smtClean="0"/>
              <a:t>בדומה ל- </a:t>
            </a:r>
            <a:r>
              <a:rPr lang="en-US" dirty="0" err="1" smtClean="0"/>
              <a:t>printf</a:t>
            </a:r>
            <a:r>
              <a:rPr lang="he-IL" dirty="0" smtClean="0"/>
              <a:t>, אך מקבלת כפרמטר ראשון את המחרוזת אליה רוצה להעתיק את הנתונים</a:t>
            </a:r>
            <a:endParaRPr lang="en-US" dirty="0" smtClean="0"/>
          </a:p>
          <a:p>
            <a:pPr algn="l" rtl="0">
              <a:buFont typeface="Wingdings" pitchFamily="2" charset="2"/>
              <a:buNone/>
              <a:defRPr/>
            </a:pPr>
            <a:r>
              <a:rPr lang="en-US" sz="1700" dirty="0" smtClean="0"/>
              <a:t>void main()</a:t>
            </a:r>
          </a:p>
          <a:p>
            <a:pPr algn="l" rtl="0">
              <a:buFont typeface="Wingdings" pitchFamily="2" charset="2"/>
              <a:buNone/>
              <a:defRPr/>
            </a:pPr>
            <a:r>
              <a:rPr lang="en-US" sz="1700" dirty="0" smtClean="0"/>
              <a:t>{</a:t>
            </a:r>
            <a:endParaRPr lang="he-IL" sz="1700" dirty="0" smtClean="0"/>
          </a:p>
          <a:p>
            <a:pPr algn="l" rtl="0">
              <a:buFont typeface="Wingdings" pitchFamily="2" charset="2"/>
              <a:buNone/>
              <a:defRPr/>
            </a:pPr>
            <a:r>
              <a:rPr lang="en-US" sz="1700" dirty="0" smtClean="0"/>
              <a:t>    char </a:t>
            </a:r>
            <a:r>
              <a:rPr lang="en-US" sz="1700" dirty="0" err="1" smtClean="0"/>
              <a:t>str</a:t>
            </a:r>
            <a:r>
              <a:rPr lang="en-US" sz="1700" dirty="0" smtClean="0"/>
              <a:t>[30];</a:t>
            </a:r>
          </a:p>
          <a:p>
            <a:pPr algn="l" rtl="0">
              <a:buFont typeface="Wingdings" pitchFamily="2" charset="2"/>
              <a:buNone/>
              <a:defRPr/>
            </a:pPr>
            <a:r>
              <a:rPr lang="en-US" sz="1700" dirty="0" smtClean="0"/>
              <a:t>    </a:t>
            </a:r>
            <a:r>
              <a:rPr lang="en-US" sz="1700" dirty="0" err="1" smtClean="0"/>
              <a:t>int</a:t>
            </a:r>
            <a:r>
              <a:rPr lang="en-US" sz="1700" dirty="0" smtClean="0"/>
              <a:t> num;</a:t>
            </a:r>
          </a:p>
          <a:p>
            <a:pPr algn="l" rtl="0">
              <a:buFont typeface="Wingdings" pitchFamily="2" charset="2"/>
              <a:buNone/>
              <a:defRPr/>
            </a:pPr>
            <a:endParaRPr lang="en-US" sz="1700" dirty="0" smtClean="0"/>
          </a:p>
          <a:p>
            <a:pPr algn="l" rtl="0">
              <a:buFont typeface="Wingdings" pitchFamily="2" charset="2"/>
              <a:buNone/>
              <a:defRPr/>
            </a:pPr>
            <a:r>
              <a:rPr lang="en-US" sz="1700" dirty="0" smtClean="0"/>
              <a:t>    </a:t>
            </a:r>
            <a:r>
              <a:rPr lang="en-US" sz="1700" dirty="0" err="1" smtClean="0"/>
              <a:t>printf</a:t>
            </a:r>
            <a:r>
              <a:rPr lang="en-US" sz="1700" dirty="0" smtClean="0"/>
              <a:t>(“Enter a number: “);</a:t>
            </a:r>
          </a:p>
          <a:p>
            <a:pPr algn="l" rtl="0">
              <a:buFont typeface="Wingdings" pitchFamily="2" charset="2"/>
              <a:buNone/>
              <a:defRPr/>
            </a:pPr>
            <a:r>
              <a:rPr lang="en-US" sz="1700" dirty="0" smtClean="0"/>
              <a:t>    </a:t>
            </a:r>
            <a:r>
              <a:rPr lang="en-US" sz="1700" dirty="0" err="1" smtClean="0"/>
              <a:t>scanf</a:t>
            </a:r>
            <a:r>
              <a:rPr lang="en-US" sz="1700" dirty="0" smtClean="0"/>
              <a:t>(“%d”, &amp;num);</a:t>
            </a:r>
          </a:p>
          <a:p>
            <a:pPr algn="l" rtl="0">
              <a:buFont typeface="Wingdings" pitchFamily="2" charset="2"/>
              <a:buNone/>
              <a:defRPr/>
            </a:pPr>
            <a:endParaRPr lang="en-US" sz="1700" dirty="0" smtClean="0"/>
          </a:p>
          <a:p>
            <a:pPr algn="l" rtl="0">
              <a:buFont typeface="Wingdings" pitchFamily="2" charset="2"/>
              <a:buNone/>
              <a:defRPr/>
            </a:pPr>
            <a:r>
              <a:rPr lang="en-US" sz="1700" dirty="0" smtClean="0"/>
              <a:t>    </a:t>
            </a:r>
            <a:r>
              <a:rPr lang="en-US" sz="1700" dirty="0" err="1" smtClean="0"/>
              <a:t>printf</a:t>
            </a:r>
            <a:r>
              <a:rPr lang="en-US" sz="1700" dirty="0" smtClean="0"/>
              <a:t>(“Your number is %d\n", num);</a:t>
            </a:r>
          </a:p>
          <a:p>
            <a:pPr algn="l" rtl="0">
              <a:buNone/>
              <a:defRPr/>
            </a:pPr>
            <a:r>
              <a:rPr lang="en-US" sz="1700" dirty="0" smtClean="0"/>
              <a:t>    </a:t>
            </a:r>
            <a:r>
              <a:rPr lang="en-US" sz="1700" b="1" dirty="0" err="1" smtClean="0">
                <a:solidFill>
                  <a:schemeClr val="accent2">
                    <a:lumMod val="75000"/>
                  </a:schemeClr>
                </a:solidFill>
              </a:rPr>
              <a:t>sprintf</a:t>
            </a:r>
            <a:r>
              <a:rPr lang="en-US" sz="1700" dirty="0" smtClean="0"/>
              <a:t>(</a:t>
            </a:r>
            <a:r>
              <a:rPr lang="en-US" sz="1700" b="1" dirty="0" err="1" smtClean="0"/>
              <a:t>str</a:t>
            </a:r>
            <a:r>
              <a:rPr lang="en-US" sz="1700" dirty="0" smtClean="0"/>
              <a:t>, “Your number is %d", </a:t>
            </a:r>
            <a:r>
              <a:rPr lang="en-US" sz="1700" dirty="0" err="1" smtClean="0"/>
              <a:t>num</a:t>
            </a:r>
            <a:r>
              <a:rPr lang="en-US" sz="1700" dirty="0" smtClean="0"/>
              <a:t>);</a:t>
            </a:r>
            <a:r>
              <a:rPr lang="en-US" sz="1700" dirty="0">
                <a:solidFill>
                  <a:srgbClr val="66FF66"/>
                </a:solidFill>
              </a:rPr>
              <a:t> </a:t>
            </a:r>
            <a:r>
              <a:rPr lang="en-US" sz="1700" dirty="0" smtClean="0">
                <a:solidFill>
                  <a:srgbClr val="66FF66"/>
                </a:solidFill>
              </a:rPr>
              <a:t> </a:t>
            </a:r>
            <a:r>
              <a:rPr lang="en-US" sz="1700" dirty="0" smtClean="0">
                <a:solidFill>
                  <a:srgbClr val="00B050"/>
                </a:solidFill>
              </a:rPr>
              <a:t>//</a:t>
            </a:r>
            <a:r>
              <a:rPr lang="en-US" sz="1700" b="1" dirty="0" err="1">
                <a:solidFill>
                  <a:srgbClr val="00B050"/>
                </a:solidFill>
              </a:rPr>
              <a:t>sprintf</a:t>
            </a:r>
            <a:r>
              <a:rPr lang="en-US" sz="1700" dirty="0">
                <a:solidFill>
                  <a:srgbClr val="00B050"/>
                </a:solidFill>
              </a:rPr>
              <a:t>(</a:t>
            </a:r>
            <a:r>
              <a:rPr lang="en-US" sz="1700" b="1" dirty="0" err="1">
                <a:solidFill>
                  <a:srgbClr val="00B050"/>
                </a:solidFill>
              </a:rPr>
              <a:t>str</a:t>
            </a:r>
            <a:r>
              <a:rPr lang="en-US" sz="1700" dirty="0">
                <a:solidFill>
                  <a:srgbClr val="00B050"/>
                </a:solidFill>
              </a:rPr>
              <a:t>, “%d", </a:t>
            </a:r>
            <a:r>
              <a:rPr lang="en-US" sz="1700" dirty="0" err="1">
                <a:solidFill>
                  <a:srgbClr val="00B050"/>
                </a:solidFill>
              </a:rPr>
              <a:t>num</a:t>
            </a:r>
            <a:r>
              <a:rPr lang="en-US" sz="1700" dirty="0" smtClean="0">
                <a:solidFill>
                  <a:srgbClr val="00B050"/>
                </a:solidFill>
              </a:rPr>
              <a:t>);</a:t>
            </a:r>
          </a:p>
          <a:p>
            <a:pPr algn="l" rtl="0">
              <a:buNone/>
              <a:defRPr/>
            </a:pPr>
            <a:r>
              <a:rPr lang="en-US" sz="1700" dirty="0">
                <a:solidFill>
                  <a:srgbClr val="92D050"/>
                </a:solidFill>
              </a:rPr>
              <a:t> </a:t>
            </a:r>
            <a:r>
              <a:rPr lang="en-US" sz="1700" dirty="0" smtClean="0">
                <a:solidFill>
                  <a:srgbClr val="92D050"/>
                </a:solidFill>
              </a:rPr>
              <a:t>   </a:t>
            </a:r>
            <a:r>
              <a:rPr lang="en-US" sz="1700" dirty="0" err="1" smtClean="0"/>
              <a:t>printf</a:t>
            </a:r>
            <a:r>
              <a:rPr lang="en-US" sz="1700" dirty="0" smtClean="0"/>
              <a:t>("</a:t>
            </a:r>
            <a:r>
              <a:rPr lang="en-US" sz="1700" dirty="0" err="1" smtClean="0"/>
              <a:t>str</a:t>
            </a:r>
            <a:r>
              <a:rPr lang="en-US" sz="1700" dirty="0" smtClean="0"/>
              <a:t>=|%s|\n", </a:t>
            </a:r>
            <a:r>
              <a:rPr lang="en-US" sz="1700" dirty="0" err="1" smtClean="0"/>
              <a:t>str</a:t>
            </a:r>
            <a:r>
              <a:rPr lang="en-US" sz="1700" dirty="0" smtClean="0"/>
              <a:t>);</a:t>
            </a:r>
          </a:p>
          <a:p>
            <a:pPr algn="l" rtl="0">
              <a:buFont typeface="Wingdings" pitchFamily="2" charset="2"/>
              <a:buNone/>
              <a:defRPr/>
            </a:pPr>
            <a:r>
              <a:rPr lang="he-IL" sz="1700" dirty="0" smtClean="0"/>
              <a:t>{</a:t>
            </a:r>
          </a:p>
          <a:p>
            <a:pPr eaLnBrk="1" hangingPunct="1">
              <a:lnSpc>
                <a:spcPct val="90000"/>
              </a:lnSpc>
              <a:defRPr/>
            </a:pPr>
            <a:endParaRPr lang="he-IL" dirty="0" smtClean="0"/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3124200"/>
            <a:ext cx="42052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הפונקציה </a:t>
            </a:r>
            <a:r>
              <a:rPr lang="en-US" smtClean="0"/>
              <a:t>sscanf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מאפשרת לקרוא קלט מתוך משתנה, במקום מהמקלדת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בדומה ל- </a:t>
            </a:r>
            <a:r>
              <a:rPr lang="en-US" smtClean="0"/>
              <a:t>scanf</a:t>
            </a:r>
            <a:r>
              <a:rPr lang="he-IL" smtClean="0"/>
              <a:t>, אך מקבלת כפרמטר ראשון את המחרוזת ממנה נקרא את הנתונים</a:t>
            </a:r>
            <a:endParaRPr lang="en-US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{</a:t>
            </a:r>
            <a:endParaRPr lang="he-IL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    char classesAverage[] = "92.3   87.5   100";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    float avg[3];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    int i;</a:t>
            </a:r>
          </a:p>
          <a:p>
            <a:pPr algn="l" rtl="0">
              <a:buFont typeface="Wingdings" pitchFamily="2" charset="2"/>
              <a:buNone/>
            </a:pPr>
            <a:endParaRPr lang="he-IL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    sscanf(classesAverage, "%f%f%f", &amp;avg[0], &amp;avg[1], &amp;avg[2]);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    printf("My classes average: ");</a:t>
            </a:r>
          </a:p>
          <a:p>
            <a:pPr algn="l" rtl="0">
              <a:buFont typeface="Wingdings" pitchFamily="2" charset="2"/>
              <a:buNone/>
            </a:pPr>
            <a:r>
              <a:rPr lang="nn-NO" sz="1800" smtClean="0"/>
              <a:t>    for (i=0 ; i &lt; 3 ; i++)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        printf("%.2f ", avg[i]);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    printf("\n"); </a:t>
            </a:r>
          </a:p>
          <a:p>
            <a:pPr algn="l" rtl="0">
              <a:buFont typeface="Wingdings" pitchFamily="2" charset="2"/>
              <a:buNone/>
            </a:pPr>
            <a:r>
              <a:rPr lang="he-IL" sz="1800" smtClean="0"/>
              <a:t>{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1800" smtClean="0"/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5949280"/>
            <a:ext cx="66643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הפונקציה </a:t>
            </a:r>
            <a:r>
              <a:rPr lang="en-US" smtClean="0"/>
              <a:t>sscanf</a:t>
            </a:r>
            <a:r>
              <a:rPr lang="he-IL" smtClean="0"/>
              <a:t> </a:t>
            </a:r>
            <a:r>
              <a:rPr lang="he-IL" sz="3600" smtClean="0"/>
              <a:t>(2)</a:t>
            </a:r>
            <a:endParaRPr lang="en-US" smtClean="0"/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השימוש בפונקציה גם מאפשר לדלג על כמות תווים כלשהי בעת קריאת המחרוזת, ע"י שימוש ב- </a:t>
            </a:r>
            <a:r>
              <a:rPr lang="en-US" dirty="0" smtClean="0"/>
              <a:t>%*s</a:t>
            </a:r>
            <a:endParaRPr lang="he-IL" dirty="0" smtClean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1800" dirty="0" smtClean="0"/>
          </a:p>
          <a:p>
            <a:pPr algn="l" rtl="0">
              <a:buFont typeface="Wingdings" pitchFamily="2" charset="2"/>
              <a:buNone/>
            </a:pPr>
            <a:r>
              <a:rPr lang="en-US" sz="1800" dirty="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 smtClean="0"/>
              <a:t>{</a:t>
            </a:r>
            <a:endParaRPr lang="he-IL" sz="1800" dirty="0" smtClean="0"/>
          </a:p>
          <a:p>
            <a:pPr algn="l" rtl="0">
              <a:buFont typeface="Wingdings" pitchFamily="2" charset="2"/>
              <a:buNone/>
            </a:pPr>
            <a:r>
              <a:rPr lang="en-US" sz="1800" dirty="0" smtClean="0"/>
              <a:t>    char </a:t>
            </a:r>
            <a:r>
              <a:rPr lang="en-US" sz="1800" dirty="0" err="1" smtClean="0"/>
              <a:t>str</a:t>
            </a:r>
            <a:r>
              <a:rPr lang="en-US" sz="1800" dirty="0" smtClean="0"/>
              <a:t>[30] = "Anna is 2 years old";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 smtClean="0"/>
              <a:t>    char name[10];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 age;</a:t>
            </a:r>
          </a:p>
          <a:p>
            <a:pPr algn="l" rtl="0">
              <a:buFont typeface="Wingdings" pitchFamily="2" charset="2"/>
              <a:buNone/>
            </a:pPr>
            <a:r>
              <a:rPr lang="he-IL" sz="1800" dirty="0" smtClean="0"/>
              <a:t>	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sscanf</a:t>
            </a:r>
            <a:r>
              <a:rPr lang="en-US" sz="1800" dirty="0" smtClean="0"/>
              <a:t>(</a:t>
            </a:r>
            <a:r>
              <a:rPr lang="en-US" sz="1800" dirty="0" err="1" smtClean="0"/>
              <a:t>str</a:t>
            </a:r>
            <a:r>
              <a:rPr lang="en-US" sz="1800" dirty="0" smtClean="0"/>
              <a:t>, "%s %*s %d", name, &amp;age);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("My dog's name is %s and she is %d years old\n", 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 smtClean="0"/>
              <a:t>			name, age);</a:t>
            </a:r>
          </a:p>
          <a:p>
            <a:pPr algn="l" rtl="0">
              <a:buFont typeface="Wingdings" pitchFamily="2" charset="2"/>
              <a:buNone/>
            </a:pPr>
            <a:r>
              <a:rPr lang="he-IL" sz="1800" dirty="0" smtClean="0"/>
              <a:t>{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1800" dirty="0" smtClean="0"/>
          </a:p>
        </p:txBody>
      </p:sp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6054725"/>
            <a:ext cx="77724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4114800" y="3501008"/>
            <a:ext cx="3200400" cy="381000"/>
          </a:xfrm>
          <a:prstGeom prst="wedgeRectCallout">
            <a:avLst>
              <a:gd name="adj1" fmla="val -112466"/>
              <a:gd name="adj2" fmla="val 22685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Verdana" pitchFamily="34" charset="0"/>
              </a:rPr>
              <a:t>קריאת המילה בתחילת הטקסט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4114800" y="3958208"/>
            <a:ext cx="4724400" cy="381000"/>
          </a:xfrm>
          <a:prstGeom prst="wedgeRectCallout">
            <a:avLst>
              <a:gd name="adj1" fmla="val -81100"/>
              <a:gd name="adj2" fmla="val 10500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Verdana" pitchFamily="34" charset="0"/>
              </a:rPr>
              <a:t>דילוג על המחרוזת הבאה ללא איכסונה במשתנה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dirty="0" smtClean="0"/>
              <a:t>הפונקציה </a:t>
            </a:r>
            <a:r>
              <a:rPr lang="en-US" dirty="0" smtClean="0"/>
              <a:t>strchr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פונקציה המקבלת מחרוזת ותו, ומחזירה את הכתובת של המופע הראשון של התו במחרוזת, </a:t>
            </a:r>
            <a:r>
              <a:rPr lang="en-US" dirty="0" smtClean="0"/>
              <a:t>NULL</a:t>
            </a:r>
            <a:r>
              <a:rPr lang="he-IL" dirty="0" smtClean="0"/>
              <a:t> אם לא קיים</a:t>
            </a:r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 algn="ctr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char* strchr(</a:t>
            </a:r>
            <a:r>
              <a:rPr lang="en-US" dirty="0" err="1" smtClean="0"/>
              <a:t>const</a:t>
            </a:r>
            <a:r>
              <a:rPr lang="en-US" dirty="0" smtClean="0"/>
              <a:t> char *</a:t>
            </a:r>
            <a:r>
              <a:rPr lang="en-US" dirty="0" err="1" smtClean="0"/>
              <a:t>str</a:t>
            </a:r>
            <a:r>
              <a:rPr lang="en-US" dirty="0" smtClean="0"/>
              <a:t>, char </a:t>
            </a:r>
            <a:r>
              <a:rPr lang="en-US" dirty="0" err="1" smtClean="0"/>
              <a:t>ch</a:t>
            </a:r>
            <a:r>
              <a:rPr lang="en-US" dirty="0" smtClean="0"/>
              <a:t>)</a:t>
            </a: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הפקודות </a:t>
            </a:r>
            <a:r>
              <a:rPr lang="en-US" smtClean="0"/>
              <a:t>getch</a:t>
            </a:r>
            <a:r>
              <a:rPr lang="he-IL" smtClean="0"/>
              <a:t> ו- </a:t>
            </a:r>
            <a:r>
              <a:rPr lang="en-US" smtClean="0"/>
              <a:t>getche</a:t>
            </a:r>
            <a:r>
              <a:rPr lang="he-IL" smtClean="0"/>
              <a:t> </a:t>
            </a:r>
            <a:endParaRPr 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שתי פקודות אלו קוראות נתון מהמקלדת ומיד מחזירות את השליטה לתוכנית, כלומר: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לא אוגרות נתון </a:t>
            </a:r>
            <a:r>
              <a:rPr lang="he-IL" b="1" u="sng" dirty="0" smtClean="0">
                <a:solidFill>
                  <a:schemeClr val="tx1"/>
                </a:solidFill>
              </a:rPr>
              <a:t>בתוך ה- </a:t>
            </a:r>
            <a:r>
              <a:rPr lang="en-US" b="1" u="sng" dirty="0" smtClean="0">
                <a:solidFill>
                  <a:schemeClr val="tx1"/>
                </a:solidFill>
              </a:rPr>
              <a:t>buffer</a:t>
            </a:r>
            <a:r>
              <a:rPr lang="he-IL" dirty="0" smtClean="0"/>
              <a:t> ו- לא מחכות ל- </a:t>
            </a:r>
            <a:r>
              <a:rPr lang="en-US" dirty="0" smtClean="0"/>
              <a:t>ENTER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ההבדל </a:t>
            </a:r>
            <a:r>
              <a:rPr lang="he-IL" dirty="0" err="1" smtClean="0"/>
              <a:t>בינהן</a:t>
            </a:r>
            <a:r>
              <a:rPr lang="he-IL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getch</a:t>
            </a:r>
            <a:r>
              <a:rPr lang="he-IL" dirty="0" smtClean="0"/>
              <a:t> - לא מציגה את התו המוקלד למסך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getche</a:t>
            </a:r>
            <a:r>
              <a:rPr lang="he-IL" dirty="0" smtClean="0"/>
              <a:t> - כן מציגה את התו המוקלד למסך</a:t>
            </a:r>
          </a:p>
          <a:p>
            <a:pPr lvl="1" eaLnBrk="1" hangingPunct="1">
              <a:lnSpc>
                <a:spcPct val="90000"/>
              </a:lnSpc>
            </a:pP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כדי להשתמש בהן יש לבצע: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  <a:endParaRPr lang="he-IL" dirty="0" smtClean="0"/>
          </a:p>
          <a:p>
            <a:pPr lvl="1" eaLnBrk="1" hangingPunct="1">
              <a:lnSpc>
                <a:spcPct val="90000"/>
              </a:lnSpc>
            </a:pPr>
            <a:endParaRPr lang="he-IL" dirty="0" smtClean="0"/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0" y="1295400"/>
            <a:ext cx="88392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dirty="0" smtClean="0"/>
              <a:t>הפונקציה </a:t>
            </a:r>
            <a:r>
              <a:rPr lang="en-US" dirty="0" smtClean="0"/>
              <a:t>strchr</a:t>
            </a:r>
            <a:r>
              <a:rPr lang="he-IL" dirty="0" smtClean="0"/>
              <a:t>  -דוגמא</a:t>
            </a:r>
            <a:endParaRPr lang="en-US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{</a:t>
            </a:r>
            <a:endParaRPr lang="he-IL" sz="16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char str[] = “abcdef";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char* pos;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char ch = ‘c';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printf("|%s| appears at address %p\n\n", str, str);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pos = strchr(str, ch);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if (pos != NULL)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    printf("'%c' appears first at address %p (index=%d)\n", 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                    ch, pos, pos-str);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else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    printf("'%c' is not in the string\n", ch);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ch = 'm';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pos = strchr(str, ch);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if (pos != NULL)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    printf("'%c' appears first at address %p (index=%d)\n", 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                ch, pos, pos-str);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else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    printf("'%c' is not in the string\n", ch);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}</a:t>
            </a:r>
            <a:endParaRPr lang="he-IL" sz="1600" smtClean="0"/>
          </a:p>
        </p:txBody>
      </p:sp>
      <p:graphicFrame>
        <p:nvGraphicFramePr>
          <p:cNvPr id="7" name="Group 64"/>
          <p:cNvGraphicFramePr>
            <a:graphicFrameLocks/>
          </p:cNvGraphicFramePr>
          <p:nvPr/>
        </p:nvGraphicFramePr>
        <p:xfrm>
          <a:off x="6228184" y="1340768"/>
          <a:ext cx="2590800" cy="3291840"/>
        </p:xfrm>
        <a:graphic>
          <a:graphicData uri="http://schemas.openxmlformats.org/drawingml/2006/table">
            <a:tbl>
              <a:tblPr/>
              <a:tblGrid>
                <a:gridCol w="1209040"/>
                <a:gridCol w="777241"/>
                <a:gridCol w="60451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char*: pos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35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127" y="5791200"/>
            <a:ext cx="70072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Group 64"/>
          <p:cNvGraphicFramePr>
            <a:graphicFrameLocks/>
          </p:cNvGraphicFramePr>
          <p:nvPr/>
        </p:nvGraphicFramePr>
        <p:xfrm>
          <a:off x="6228184" y="1340768"/>
          <a:ext cx="2590800" cy="3291840"/>
        </p:xfrm>
        <a:graphic>
          <a:graphicData uri="http://schemas.openxmlformats.org/drawingml/2006/table">
            <a:tbl>
              <a:tblPr/>
              <a:tblGrid>
                <a:gridCol w="1209040"/>
                <a:gridCol w="777241"/>
                <a:gridCol w="60451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char*: pos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64"/>
          <p:cNvGraphicFramePr>
            <a:graphicFrameLocks/>
          </p:cNvGraphicFramePr>
          <p:nvPr/>
        </p:nvGraphicFramePr>
        <p:xfrm>
          <a:off x="6228184" y="1340768"/>
          <a:ext cx="2590800" cy="3291840"/>
        </p:xfrm>
        <a:graphic>
          <a:graphicData uri="http://schemas.openxmlformats.org/drawingml/2006/table">
            <a:tbl>
              <a:tblPr/>
              <a:tblGrid>
                <a:gridCol w="1209040"/>
                <a:gridCol w="777241"/>
                <a:gridCol w="60451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char*: pos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‘m’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64"/>
          <p:cNvGraphicFramePr>
            <a:graphicFrameLocks/>
          </p:cNvGraphicFramePr>
          <p:nvPr/>
        </p:nvGraphicFramePr>
        <p:xfrm>
          <a:off x="6228184" y="1340768"/>
          <a:ext cx="2590800" cy="3291840"/>
        </p:xfrm>
        <a:graphic>
          <a:graphicData uri="http://schemas.openxmlformats.org/drawingml/2006/table">
            <a:tbl>
              <a:tblPr/>
              <a:tblGrid>
                <a:gridCol w="1209040"/>
                <a:gridCol w="777241"/>
                <a:gridCol w="60451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char*: pos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‘m’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33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33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33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337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37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337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337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37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337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337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37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37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הפונקציה </a:t>
            </a:r>
            <a:r>
              <a:rPr lang="en-US" smtClean="0"/>
              <a:t>strstr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פונקציה המקבלת 2 מחרוזות, ובודקת האם המחרוזת השנייה היא תת-מחרוזת בראשונה.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אם כן, מחזירה את כתובת </a:t>
            </a:r>
            <a:r>
              <a:rPr lang="he-IL" b="1" u="sng" dirty="0" smtClean="0"/>
              <a:t>תחילת הרצף בראשונה</a:t>
            </a:r>
            <a:r>
              <a:rPr lang="he-IL" dirty="0" smtClean="0"/>
              <a:t>, אחרת מחזירה </a:t>
            </a:r>
            <a:r>
              <a:rPr lang="en-US" dirty="0" smtClean="0"/>
              <a:t>NULL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 algn="ctr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char* </a:t>
            </a:r>
            <a:r>
              <a:rPr lang="en-US" dirty="0" err="1" smtClean="0"/>
              <a:t>strstr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char* str1, </a:t>
            </a:r>
          </a:p>
          <a:p>
            <a:pPr algn="ctr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                const char* str2)</a:t>
            </a: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0" y="1295400"/>
            <a:ext cx="88392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הפונקציה </a:t>
            </a:r>
            <a:r>
              <a:rPr lang="en-US" smtClean="0"/>
              <a:t>strstr</a:t>
            </a:r>
            <a:r>
              <a:rPr lang="he-IL" smtClean="0"/>
              <a:t>  -דוגמא</a:t>
            </a:r>
            <a:endParaRPr 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35496" y="1371560"/>
            <a:ext cx="8229600" cy="4937760"/>
          </a:xfrm>
        </p:spPr>
        <p:txBody>
          <a:bodyPr>
            <a:normAutofit fontScale="92500" lnSpcReduction="20000"/>
          </a:bodyPr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{</a:t>
            </a:r>
            <a:endParaRPr lang="he-IL" sz="1400" dirty="0" smtClean="0"/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	char </a:t>
            </a:r>
            <a:r>
              <a:rPr lang="en-US" sz="1600" dirty="0" err="1" smtClean="0"/>
              <a:t>str</a:t>
            </a:r>
            <a:r>
              <a:rPr lang="en-US" sz="1600" dirty="0" smtClean="0"/>
              <a:t>[] = "</a:t>
            </a:r>
            <a:r>
              <a:rPr lang="en-US" sz="1600" dirty="0" err="1" smtClean="0"/>
              <a:t>abcdef</a:t>
            </a:r>
            <a:r>
              <a:rPr lang="en-US" sz="1600" dirty="0" smtClean="0"/>
              <a:t>“, *pos, </a:t>
            </a:r>
            <a:r>
              <a:rPr lang="en-US" sz="1600" dirty="0" err="1" smtClean="0"/>
              <a:t>subStr</a:t>
            </a:r>
            <a:r>
              <a:rPr lang="en-US" sz="1600" dirty="0" smtClean="0"/>
              <a:t>[] = "</a:t>
            </a:r>
            <a:r>
              <a:rPr lang="en-US" sz="1600" dirty="0" err="1" smtClean="0"/>
              <a:t>cde</a:t>
            </a:r>
            <a:r>
              <a:rPr lang="en-US" sz="1600" dirty="0" smtClean="0"/>
              <a:t>“;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	</a:t>
            </a:r>
            <a:r>
              <a:rPr lang="he-IL" sz="1600" dirty="0" smtClean="0"/>
              <a:t>	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("|%s| appears at address %p\n\n", </a:t>
            </a:r>
            <a:r>
              <a:rPr lang="en-US" sz="1600" dirty="0" err="1" smtClean="0"/>
              <a:t>str</a:t>
            </a:r>
            <a:r>
              <a:rPr lang="en-US" sz="1600" dirty="0" smtClean="0"/>
              <a:t>, </a:t>
            </a:r>
            <a:r>
              <a:rPr lang="en-US" sz="1600" dirty="0" err="1" smtClean="0"/>
              <a:t>str</a:t>
            </a:r>
            <a:r>
              <a:rPr lang="en-US" sz="1600" dirty="0" smtClean="0"/>
              <a:t>);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	pos = </a:t>
            </a:r>
            <a:r>
              <a:rPr lang="en-US" sz="1600" dirty="0" err="1" smtClean="0"/>
              <a:t>strstr</a:t>
            </a:r>
            <a:r>
              <a:rPr lang="en-US" sz="1600" dirty="0" smtClean="0"/>
              <a:t>(</a:t>
            </a:r>
            <a:r>
              <a:rPr lang="en-US" sz="1600" dirty="0" err="1" smtClean="0"/>
              <a:t>str</a:t>
            </a:r>
            <a:r>
              <a:rPr lang="en-US" sz="1600" dirty="0" smtClean="0"/>
              <a:t>, </a:t>
            </a:r>
            <a:r>
              <a:rPr lang="en-US" sz="1600" dirty="0" err="1" smtClean="0"/>
              <a:t>subStr</a:t>
            </a:r>
            <a:r>
              <a:rPr lang="en-US" sz="1600" dirty="0" smtClean="0"/>
              <a:t>);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	if (pos != NULL)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	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("|%s| starts at address %p (index=%d)\n\n", </a:t>
            </a:r>
            <a:r>
              <a:rPr lang="en-US" sz="1600" dirty="0" err="1" smtClean="0"/>
              <a:t>subStr</a:t>
            </a:r>
            <a:r>
              <a:rPr lang="en-US" sz="1600" dirty="0" smtClean="0"/>
              <a:t>, pos, pos-</a:t>
            </a:r>
            <a:r>
              <a:rPr lang="en-US" sz="1600" dirty="0" err="1" smtClean="0"/>
              <a:t>str</a:t>
            </a:r>
            <a:r>
              <a:rPr lang="en-US" sz="1600" dirty="0" smtClean="0"/>
              <a:t>);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	else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	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("|%s| is not a sub-string\n", </a:t>
            </a:r>
            <a:r>
              <a:rPr lang="en-US" sz="1600" dirty="0" err="1" smtClean="0"/>
              <a:t>subStr</a:t>
            </a:r>
            <a:r>
              <a:rPr lang="en-US" sz="1600" dirty="0" smtClean="0"/>
              <a:t>);</a:t>
            </a:r>
          </a:p>
          <a:p>
            <a:pPr algn="l" rtl="0">
              <a:buFont typeface="Wingdings" pitchFamily="2" charset="2"/>
              <a:buNone/>
            </a:pPr>
            <a:endParaRPr lang="he-IL" sz="1600" dirty="0" smtClean="0"/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strcpy</a:t>
            </a:r>
            <a:r>
              <a:rPr lang="en-US" sz="1600" dirty="0" smtClean="0"/>
              <a:t>(</a:t>
            </a:r>
            <a:r>
              <a:rPr lang="en-US" sz="1600" dirty="0" err="1" smtClean="0"/>
              <a:t>subStr</a:t>
            </a:r>
            <a:r>
              <a:rPr lang="en-US" sz="1600" dirty="0" smtClean="0"/>
              <a:t>, "</a:t>
            </a:r>
            <a:r>
              <a:rPr lang="en-US" sz="1600" dirty="0" err="1" smtClean="0"/>
              <a:t>cdd</a:t>
            </a:r>
            <a:r>
              <a:rPr lang="en-US" sz="1600" dirty="0" smtClean="0"/>
              <a:t>“);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	pos = </a:t>
            </a:r>
            <a:r>
              <a:rPr lang="en-US" sz="1600" dirty="0" err="1" smtClean="0"/>
              <a:t>strstr</a:t>
            </a:r>
            <a:r>
              <a:rPr lang="en-US" sz="1600" dirty="0" smtClean="0"/>
              <a:t>(</a:t>
            </a:r>
            <a:r>
              <a:rPr lang="en-US" sz="1600" dirty="0" err="1" smtClean="0"/>
              <a:t>str</a:t>
            </a:r>
            <a:r>
              <a:rPr lang="en-US" sz="1600" dirty="0" smtClean="0"/>
              <a:t>, </a:t>
            </a:r>
            <a:r>
              <a:rPr lang="en-US" sz="1600" dirty="0" err="1" smtClean="0"/>
              <a:t>subStr</a:t>
            </a:r>
            <a:r>
              <a:rPr lang="en-US" sz="1600" dirty="0" smtClean="0"/>
              <a:t>);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	if (pos != NULL)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	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("|%s| starts at address %p (index=%d)\n", </a:t>
            </a:r>
            <a:r>
              <a:rPr lang="en-US" sz="1600" dirty="0" err="1" smtClean="0"/>
              <a:t>subStr</a:t>
            </a:r>
            <a:r>
              <a:rPr lang="en-US" sz="1600" dirty="0" smtClean="0"/>
              <a:t>, pos, pos-</a:t>
            </a:r>
            <a:r>
              <a:rPr lang="en-US" sz="1600" dirty="0" err="1" smtClean="0"/>
              <a:t>str</a:t>
            </a:r>
            <a:r>
              <a:rPr lang="en-US" sz="1600" dirty="0" smtClean="0"/>
              <a:t>);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	else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	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("|%s| is not a sub-string\n", </a:t>
            </a:r>
            <a:r>
              <a:rPr lang="en-US" sz="1600" dirty="0" err="1" smtClean="0"/>
              <a:t>subStr</a:t>
            </a:r>
            <a:r>
              <a:rPr lang="en-US" sz="1600" dirty="0" smtClean="0"/>
              <a:t>);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}</a:t>
            </a:r>
            <a:endParaRPr lang="he-IL" sz="1600" dirty="0" smtClean="0"/>
          </a:p>
        </p:txBody>
      </p:sp>
      <p:graphicFrame>
        <p:nvGraphicFramePr>
          <p:cNvPr id="7" name="Group 64"/>
          <p:cNvGraphicFramePr>
            <a:graphicFrameLocks/>
          </p:cNvGraphicFramePr>
          <p:nvPr/>
        </p:nvGraphicFramePr>
        <p:xfrm>
          <a:off x="6477000" y="1219200"/>
          <a:ext cx="2590800" cy="4389120"/>
        </p:xfrm>
        <a:graphic>
          <a:graphicData uri="http://schemas.openxmlformats.org/drawingml/2006/table">
            <a:tbl>
              <a:tblPr/>
              <a:tblGrid>
                <a:gridCol w="1209040"/>
                <a:gridCol w="777241"/>
                <a:gridCol w="60451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char*: pos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sub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64"/>
          <p:cNvGraphicFramePr>
            <a:graphicFrameLocks/>
          </p:cNvGraphicFramePr>
          <p:nvPr/>
        </p:nvGraphicFramePr>
        <p:xfrm>
          <a:off x="6477000" y="1219200"/>
          <a:ext cx="2590800" cy="4389120"/>
        </p:xfrm>
        <a:graphic>
          <a:graphicData uri="http://schemas.openxmlformats.org/drawingml/2006/table">
            <a:tbl>
              <a:tblPr/>
              <a:tblGrid>
                <a:gridCol w="1209040"/>
                <a:gridCol w="777241"/>
                <a:gridCol w="60451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char*: pos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sub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64"/>
          <p:cNvGraphicFramePr>
            <a:graphicFrameLocks/>
          </p:cNvGraphicFramePr>
          <p:nvPr/>
        </p:nvGraphicFramePr>
        <p:xfrm>
          <a:off x="6477000" y="1219200"/>
          <a:ext cx="2590800" cy="4389120"/>
        </p:xfrm>
        <a:graphic>
          <a:graphicData uri="http://schemas.openxmlformats.org/drawingml/2006/table">
            <a:tbl>
              <a:tblPr/>
              <a:tblGrid>
                <a:gridCol w="1209040"/>
                <a:gridCol w="777241"/>
                <a:gridCol w="60451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char*: pos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sub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64"/>
          <p:cNvGraphicFramePr>
            <a:graphicFrameLocks/>
          </p:cNvGraphicFramePr>
          <p:nvPr/>
        </p:nvGraphicFramePr>
        <p:xfrm>
          <a:off x="6477000" y="1219200"/>
          <a:ext cx="2590800" cy="4389120"/>
        </p:xfrm>
        <a:graphic>
          <a:graphicData uri="http://schemas.openxmlformats.org/drawingml/2006/table">
            <a:tbl>
              <a:tblPr/>
              <a:tblGrid>
                <a:gridCol w="1209040"/>
                <a:gridCol w="777241"/>
                <a:gridCol w="60451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char*: pos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sub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5818" name="Picture 2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780499"/>
            <a:ext cx="5040560" cy="96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337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337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37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337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337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37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8" dur="5000"/>
                                        <p:tgtEl>
                                          <p:spTgt spid="337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5000"/>
                                        <p:tgtEl>
                                          <p:spTgt spid="337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5000"/>
                                        <p:tgtEl>
                                          <p:spTgt spid="337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552" y="1268760"/>
            <a:ext cx="8153400" cy="4876800"/>
          </a:xfrm>
        </p:spPr>
        <p:txBody>
          <a:bodyPr/>
          <a:lstStyle/>
          <a:p>
            <a:r>
              <a:rPr lang="he-IL" sz="2400" dirty="0" smtClean="0"/>
              <a:t>ראינו איתחול מחרוזת: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dirty="0" smtClean="0"/>
              <a:t>char </a:t>
            </a:r>
            <a:r>
              <a:rPr lang="en-US" sz="2400" dirty="0" err="1" smtClean="0"/>
              <a:t>str</a:t>
            </a:r>
            <a:r>
              <a:rPr lang="en-US" sz="2400" dirty="0" smtClean="0"/>
              <a:t>[] = “Hi”;</a:t>
            </a:r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r>
              <a:rPr lang="he-IL" sz="2400" dirty="0" smtClean="0"/>
              <a:t>ניתן לאתחל מצביע למחרוזת כך: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dirty="0" smtClean="0"/>
              <a:t>char* </a:t>
            </a:r>
            <a:r>
              <a:rPr lang="en-US" sz="2400" dirty="0" err="1" smtClean="0"/>
              <a:t>str</a:t>
            </a:r>
            <a:r>
              <a:rPr lang="en-US" sz="2400" dirty="0" smtClean="0"/>
              <a:t> = “Hi”;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dirty="0" smtClean="0"/>
              <a:t>	</a:t>
            </a:r>
          </a:p>
          <a:p>
            <a:pPr algn="l" rtl="0">
              <a:buFont typeface="Wingdings" pitchFamily="2" charset="2"/>
              <a:buNone/>
            </a:pPr>
            <a:endParaRPr lang="en-US" sz="2400" dirty="0" smtClean="0"/>
          </a:p>
          <a:p>
            <a:pPr algn="l" rtl="0">
              <a:buFont typeface="Wingdings" pitchFamily="2" charset="2"/>
              <a:buNone/>
            </a:pPr>
            <a:endParaRPr lang="he-IL" sz="2400" dirty="0" smtClean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איתחול מצביע למחרוזת קבועה</a:t>
            </a:r>
            <a:endParaRPr lang="en-US" smtClean="0"/>
          </a:p>
        </p:txBody>
      </p:sp>
      <p:graphicFrame>
        <p:nvGraphicFramePr>
          <p:cNvPr id="128004" name="Group 4"/>
          <p:cNvGraphicFramePr>
            <a:graphicFrameLocks noGrp="1"/>
          </p:cNvGraphicFramePr>
          <p:nvPr>
            <p:ph sz="quarter" idx="1"/>
          </p:nvPr>
        </p:nvGraphicFramePr>
        <p:xfrm>
          <a:off x="3203848" y="1844824"/>
          <a:ext cx="3606462" cy="1097280"/>
        </p:xfrm>
        <a:graphic>
          <a:graphicData uri="http://schemas.openxmlformats.org/drawingml/2006/table">
            <a:tbl>
              <a:tblPr/>
              <a:tblGrid>
                <a:gridCol w="1573100"/>
                <a:gridCol w="1130187"/>
                <a:gridCol w="903175"/>
              </a:tblGrid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290456" marR="290456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marL="290456" marR="2904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290456" marR="29045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290456" marR="290456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marL="290456" marR="2904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1001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290456" marR="29045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290456" marR="290456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marL="290456" marR="2904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290456" marR="29045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8021" name="Group 21"/>
          <p:cNvGraphicFramePr>
            <a:graphicFrameLocks noGrp="1"/>
          </p:cNvGraphicFramePr>
          <p:nvPr/>
        </p:nvGraphicFramePr>
        <p:xfrm>
          <a:off x="3429000" y="4010025"/>
          <a:ext cx="2590800" cy="365760"/>
        </p:xfrm>
        <a:graphic>
          <a:graphicData uri="http://schemas.openxmlformats.org/drawingml/2006/table">
            <a:tbl>
              <a:tblPr/>
              <a:tblGrid>
                <a:gridCol w="1143000"/>
                <a:gridCol w="914400"/>
                <a:gridCol w="5334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40" name="Oval 72"/>
          <p:cNvSpPr>
            <a:spLocks noChangeArrowheads="1"/>
          </p:cNvSpPr>
          <p:nvPr/>
        </p:nvSpPr>
        <p:spPr bwMode="auto">
          <a:xfrm>
            <a:off x="6019800" y="3810000"/>
            <a:ext cx="2971800" cy="14478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6172200" y="5181600"/>
            <a:ext cx="2667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static storage</a:t>
            </a:r>
          </a:p>
        </p:txBody>
      </p:sp>
      <p:graphicFrame>
        <p:nvGraphicFramePr>
          <p:cNvPr id="128031" name="Group 31"/>
          <p:cNvGraphicFramePr>
            <a:graphicFrameLocks noGrp="1"/>
          </p:cNvGraphicFramePr>
          <p:nvPr/>
        </p:nvGraphicFramePr>
        <p:xfrm>
          <a:off x="6629400" y="3962400"/>
          <a:ext cx="1905000" cy="1099186"/>
        </p:xfrm>
        <a:graphic>
          <a:graphicData uri="http://schemas.openxmlformats.org/drawingml/2006/table">
            <a:tbl>
              <a:tblPr/>
              <a:tblGrid>
                <a:gridCol w="609600"/>
                <a:gridCol w="7620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2501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8049" name="Text Box 49"/>
          <p:cNvSpPr txBox="1">
            <a:spLocks noChangeArrowheads="1"/>
          </p:cNvSpPr>
          <p:nvPr/>
        </p:nvSpPr>
        <p:spPr bwMode="auto">
          <a:xfrm>
            <a:off x="250304" y="4653136"/>
            <a:ext cx="5257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buClr>
                <a:schemeClr val="tx2"/>
              </a:buClr>
              <a:buFont typeface="Wingdings" pitchFamily="2" charset="2"/>
              <a:buChar char="§"/>
            </a:pPr>
            <a:r>
              <a:rPr lang="he-IL" sz="2000" dirty="0"/>
              <a:t>  </a:t>
            </a:r>
            <a:r>
              <a:rPr lang="en-US" sz="2000" dirty="0" err="1"/>
              <a:t>str</a:t>
            </a:r>
            <a:r>
              <a:rPr lang="he-IL" sz="2000" dirty="0"/>
              <a:t> יכיל את כתובת ההתחלה של המערך</a:t>
            </a:r>
          </a:p>
          <a:p>
            <a:pPr algn="r" rtl="1">
              <a:buClr>
                <a:schemeClr val="tx2"/>
              </a:buClr>
              <a:buFont typeface="Wingdings" pitchFamily="2" charset="2"/>
              <a:buChar char="§"/>
            </a:pPr>
            <a:r>
              <a:rPr lang="he-IL" sz="2000" dirty="0"/>
              <a:t>  כאשר מאתחלים מצביע למחרוזת בצורה זו       המערך נשמר בזיכרון הנקרא </a:t>
            </a:r>
            <a:r>
              <a:rPr lang="en-US" sz="2000" b="1" dirty="0"/>
              <a:t>static storage</a:t>
            </a:r>
            <a:endParaRPr lang="he-IL" sz="2000" b="1" dirty="0"/>
          </a:p>
          <a:p>
            <a:pPr algn="r" rtl="1">
              <a:buClr>
                <a:schemeClr val="tx2"/>
              </a:buClr>
              <a:buFont typeface="Wingdings" pitchFamily="2" charset="2"/>
              <a:buChar char="§"/>
            </a:pPr>
            <a:r>
              <a:rPr lang="he-IL" sz="2000" dirty="0"/>
              <a:t>  כל פעולה שניתן לבצע על מערך ניתן לבצע על מערך תווים זה (</a:t>
            </a:r>
            <a:r>
              <a:rPr lang="he-IL" sz="2000" b="1" u="sng" dirty="0"/>
              <a:t>פרט לשינוי ערכי המערך</a:t>
            </a:r>
            <a:r>
              <a:rPr lang="he-IL" sz="2000" dirty="0"/>
              <a:t>)</a:t>
            </a:r>
            <a:endParaRPr lang="en-US" sz="2000" dirty="0"/>
          </a:p>
          <a:p>
            <a:pPr algn="r" rtl="1">
              <a:buClr>
                <a:schemeClr val="tx2"/>
              </a:buClr>
              <a:buFont typeface="Wingdings" pitchFamily="2" charset="2"/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40" grpId="0" animBg="1"/>
      <p:bldP spid="3" grpId="0"/>
      <p:bldP spid="12804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ה- </a:t>
            </a:r>
            <a:r>
              <a:rPr lang="en-US" smtClean="0"/>
              <a:t>static storage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e-IL" dirty="0" smtClean="0"/>
              <a:t>זהו שטח זיכרון המכיל מחרוזות סטטיות שהוגדרו בזמן קומפילציה, ושלא הוקצה להן שטח זיכרון על ה- </a:t>
            </a:r>
            <a:r>
              <a:rPr lang="en-US" dirty="0" smtClean="0"/>
              <a:t>heap</a:t>
            </a:r>
            <a:r>
              <a:rPr lang="he-IL" dirty="0" smtClean="0"/>
              <a:t>, כמו בדוגמאת איתחול מצביע למחרוזת: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char* </a:t>
            </a:r>
            <a:r>
              <a:rPr lang="en-US" dirty="0" err="1" smtClean="0"/>
              <a:t>str</a:t>
            </a:r>
            <a:r>
              <a:rPr lang="en-US" dirty="0" smtClean="0"/>
              <a:t> = “Hi”;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he-IL" b="1" dirty="0" smtClean="0"/>
              <a:t>זיכרון זה הינו סטטי ולא ניתן לשנות את תוכנו</a:t>
            </a:r>
            <a:r>
              <a:rPr lang="he-IL" dirty="0" smtClean="0"/>
              <a:t>: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/>
              <a:t>int main()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/>
              <a:t>	char* str = "hhhhh";	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/>
              <a:t>	scanf("%s", str);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/>
              <a:t>}</a:t>
            </a:r>
            <a:endParaRPr lang="en-US" sz="2400" dirty="0" smtClean="0"/>
          </a:p>
        </p:txBody>
      </p:sp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99" y="5445224"/>
            <a:ext cx="64611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מערך של מצביעים למחרוזות - דוגמא</a:t>
            </a:r>
            <a:endParaRPr lang="en-US" dirty="0" smtClean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int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char* arr[3] = {"This", "is", "nice"};	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printf("%c\n", (*(arr+2))[1]);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}</a:t>
            </a:r>
            <a:endParaRPr lang="en-US" sz="1800" dirty="0" smtClean="0"/>
          </a:p>
        </p:txBody>
      </p:sp>
      <p:sp>
        <p:nvSpPr>
          <p:cNvPr id="58440" name="Oval 72"/>
          <p:cNvSpPr>
            <a:spLocks noChangeArrowheads="1"/>
          </p:cNvSpPr>
          <p:nvPr/>
        </p:nvSpPr>
        <p:spPr bwMode="auto">
          <a:xfrm>
            <a:off x="838200" y="4176713"/>
            <a:ext cx="7772400" cy="2071687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3124200" y="6248400"/>
            <a:ext cx="2667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static storage</a:t>
            </a:r>
          </a:p>
        </p:txBody>
      </p:sp>
      <p:graphicFrame>
        <p:nvGraphicFramePr>
          <p:cNvPr id="130139" name="Group 91"/>
          <p:cNvGraphicFramePr>
            <a:graphicFrameLocks noGrp="1"/>
          </p:cNvGraphicFramePr>
          <p:nvPr/>
        </p:nvGraphicFramePr>
        <p:xfrm>
          <a:off x="6248400" y="4176713"/>
          <a:ext cx="1905000" cy="1832612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‘T’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‘s’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104" name="Group 56"/>
          <p:cNvGraphicFramePr>
            <a:graphicFrameLocks noGrp="1"/>
          </p:cNvGraphicFramePr>
          <p:nvPr/>
        </p:nvGraphicFramePr>
        <p:xfrm>
          <a:off x="5638800" y="1752600"/>
          <a:ext cx="3124200" cy="1097280"/>
        </p:xfrm>
        <a:graphic>
          <a:graphicData uri="http://schemas.openxmlformats.org/drawingml/2006/table">
            <a:tbl>
              <a:tblPr/>
              <a:tblGrid>
                <a:gridCol w="1524000"/>
                <a:gridCol w="990600"/>
                <a:gridCol w="6096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0106" name="Group 58"/>
          <p:cNvGraphicFramePr>
            <a:graphicFrameLocks noGrp="1"/>
          </p:cNvGraphicFramePr>
          <p:nvPr/>
        </p:nvGraphicFramePr>
        <p:xfrm>
          <a:off x="5638800" y="1752600"/>
          <a:ext cx="3124200" cy="1097280"/>
        </p:xfrm>
        <a:graphic>
          <a:graphicData uri="http://schemas.openxmlformats.org/drawingml/2006/table">
            <a:tbl>
              <a:tblPr/>
              <a:tblGrid>
                <a:gridCol w="1524000"/>
                <a:gridCol w="990600"/>
                <a:gridCol w="6096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0194" name="Group 146"/>
          <p:cNvGraphicFramePr>
            <a:graphicFrameLocks noGrp="1"/>
          </p:cNvGraphicFramePr>
          <p:nvPr/>
        </p:nvGraphicFramePr>
        <p:xfrm>
          <a:off x="1905000" y="4710113"/>
          <a:ext cx="1905000" cy="1100139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6096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2600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‘s’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2601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2602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167" name="Group 119"/>
          <p:cNvGraphicFramePr>
            <a:graphicFrameLocks noGrp="1"/>
          </p:cNvGraphicFramePr>
          <p:nvPr/>
        </p:nvGraphicFramePr>
        <p:xfrm>
          <a:off x="4038600" y="4176713"/>
          <a:ext cx="1905000" cy="1832612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‘n’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0195" name="AutoShape 147"/>
          <p:cNvSpPr>
            <a:spLocks/>
          </p:cNvSpPr>
          <p:nvPr/>
        </p:nvSpPr>
        <p:spPr bwMode="auto">
          <a:xfrm rot="5400000">
            <a:off x="2409478" y="2507754"/>
            <a:ext cx="266700" cy="381000"/>
          </a:xfrm>
          <a:prstGeom prst="rightBrace">
            <a:avLst>
              <a:gd name="adj1" fmla="val 11905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0196" name="Text Box 148"/>
          <p:cNvSpPr txBox="1">
            <a:spLocks noChangeArrowheads="1"/>
          </p:cNvSpPr>
          <p:nvPr/>
        </p:nvSpPr>
        <p:spPr bwMode="auto">
          <a:xfrm>
            <a:off x="2199928" y="2717304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1600" b="1">
                <a:solidFill>
                  <a:srgbClr val="FF0000"/>
                </a:solidFill>
              </a:rPr>
              <a:t>1000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130197" name="AutoShape 149"/>
          <p:cNvSpPr>
            <a:spLocks/>
          </p:cNvSpPr>
          <p:nvPr/>
        </p:nvSpPr>
        <p:spPr bwMode="auto">
          <a:xfrm rot="5400000">
            <a:off x="2561878" y="2704604"/>
            <a:ext cx="266700" cy="685800"/>
          </a:xfrm>
          <a:prstGeom prst="rightBrace">
            <a:avLst>
              <a:gd name="adj1" fmla="val 21429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0198" name="Text Box 150"/>
          <p:cNvSpPr txBox="1">
            <a:spLocks noChangeArrowheads="1"/>
          </p:cNvSpPr>
          <p:nvPr/>
        </p:nvSpPr>
        <p:spPr bwMode="auto">
          <a:xfrm>
            <a:off x="2352328" y="3066554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1600" b="1">
                <a:solidFill>
                  <a:schemeClr val="hlink"/>
                </a:solidFill>
              </a:rPr>
              <a:t>1008</a:t>
            </a:r>
            <a:endParaRPr lang="en-US" sz="1600" b="1">
              <a:solidFill>
                <a:schemeClr val="hlink"/>
              </a:solidFill>
            </a:endParaRPr>
          </a:p>
        </p:txBody>
      </p:sp>
      <p:sp>
        <p:nvSpPr>
          <p:cNvPr id="130199" name="AutoShape 151"/>
          <p:cNvSpPr>
            <a:spLocks/>
          </p:cNvSpPr>
          <p:nvPr/>
        </p:nvSpPr>
        <p:spPr bwMode="auto">
          <a:xfrm rot="5400000">
            <a:off x="2523778" y="2818904"/>
            <a:ext cx="266700" cy="1066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0200" name="Text Box 152"/>
          <p:cNvSpPr txBox="1">
            <a:spLocks noChangeArrowheads="1"/>
          </p:cNvSpPr>
          <p:nvPr/>
        </p:nvSpPr>
        <p:spPr bwMode="auto">
          <a:xfrm>
            <a:off x="2352328" y="3371354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1600" b="1">
                <a:solidFill>
                  <a:srgbClr val="009900"/>
                </a:solidFill>
              </a:rPr>
              <a:t>3200</a:t>
            </a:r>
            <a:endParaRPr lang="en-US" sz="1600" b="1">
              <a:solidFill>
                <a:srgbClr val="009900"/>
              </a:solidFill>
            </a:endParaRPr>
          </a:p>
        </p:txBody>
      </p:sp>
      <p:pic>
        <p:nvPicPr>
          <p:cNvPr id="130201" name="Picture 15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124200"/>
            <a:ext cx="35814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202" name="AutoShape 154"/>
          <p:cNvSpPr>
            <a:spLocks/>
          </p:cNvSpPr>
          <p:nvPr/>
        </p:nvSpPr>
        <p:spPr bwMode="auto">
          <a:xfrm rot="5400000">
            <a:off x="2793653" y="2930029"/>
            <a:ext cx="260350" cy="1600200"/>
          </a:xfrm>
          <a:prstGeom prst="rightBrace">
            <a:avLst>
              <a:gd name="adj1" fmla="val 51220"/>
              <a:gd name="adj2" fmla="val 50000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0203" name="Text Box 155"/>
          <p:cNvSpPr txBox="1">
            <a:spLocks noChangeArrowheads="1"/>
          </p:cNvSpPr>
          <p:nvPr/>
        </p:nvSpPr>
        <p:spPr bwMode="auto">
          <a:xfrm>
            <a:off x="2657128" y="3752354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folHlink"/>
                </a:solidFill>
              </a:rPr>
              <a:t>i</a:t>
            </a:r>
          </a:p>
        </p:txBody>
      </p:sp>
      <p:sp>
        <p:nvSpPr>
          <p:cNvPr id="130205" name="Text Box 157"/>
          <p:cNvSpPr txBox="1">
            <a:spLocks noChangeArrowheads="1"/>
          </p:cNvSpPr>
          <p:nvPr/>
        </p:nvSpPr>
        <p:spPr bwMode="auto">
          <a:xfrm>
            <a:off x="2123728" y="1340768"/>
            <a:ext cx="3200400" cy="376238"/>
          </a:xfrm>
          <a:prstGeom prst="rect">
            <a:avLst/>
          </a:prstGeom>
          <a:solidFill>
            <a:srgbClr val="00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noProof="1">
                <a:solidFill>
                  <a:schemeClr val="bg1"/>
                </a:solidFill>
              </a:rPr>
              <a:t>(*(arr+2))[1]</a:t>
            </a:r>
            <a:r>
              <a:rPr lang="he-IL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 ≡ *(</a:t>
            </a:r>
            <a:r>
              <a:rPr lang="en-US" b="1" noProof="1">
                <a:solidFill>
                  <a:schemeClr val="bg1"/>
                </a:solidFill>
              </a:rPr>
              <a:t>*(arr+2)</a:t>
            </a:r>
            <a:r>
              <a:rPr lang="en-US" b="1" dirty="0">
                <a:solidFill>
                  <a:schemeClr val="bg1"/>
                </a:solidFill>
              </a:rPr>
              <a:t>+1)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0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0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3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3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3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3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3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3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3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3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3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40" grpId="0" animBg="1"/>
      <p:bldP spid="3" grpId="0"/>
      <p:bldP spid="130195" grpId="0" animBg="1"/>
      <p:bldP spid="130196" grpId="0"/>
      <p:bldP spid="130197" grpId="0" animBg="1"/>
      <p:bldP spid="130198" grpId="0"/>
      <p:bldP spid="130199" grpId="0" animBg="1"/>
      <p:bldP spid="130200" grpId="0"/>
      <p:bldP spid="130202" grpId="0" animBg="1"/>
      <p:bldP spid="130203" grpId="0"/>
      <p:bldP spid="13020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>
            <a:normAutofit/>
          </a:bodyPr>
          <a:lstStyle/>
          <a:p>
            <a:pPr algn="r"/>
            <a:r>
              <a:rPr lang="he-IL" dirty="0" smtClean="0"/>
              <a:t>דוגמא: הדפסת איברי מערך של מחרוזות</a:t>
            </a:r>
            <a:endParaRPr lang="en-US" dirty="0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447800"/>
            <a:ext cx="8077200" cy="4530725"/>
          </a:xfrm>
        </p:spPr>
        <p:txBody>
          <a:bodyPr/>
          <a:lstStyle/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600" noProof="1" smtClean="0"/>
              <a:t>int main()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600" noProof="1" smtClean="0"/>
              <a:t>	char* words[] = {"Hi", "Bye", "Nice"};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600" noProof="1" smtClean="0"/>
              <a:t>	char** ptr;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600" noProof="1" smtClean="0"/>
              <a:t>	int numOfWord = sizeof(words)/sizeof(words[0]);</a:t>
            </a:r>
            <a:endParaRPr lang="en-US" sz="1600" dirty="0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600" noProof="1" smtClean="0"/>
              <a:t>	for (</a:t>
            </a:r>
            <a:r>
              <a:rPr lang="en-US" sz="1600" dirty="0" smtClean="0"/>
              <a:t>                    </a:t>
            </a:r>
            <a:r>
              <a:rPr lang="en-US" sz="1600" noProof="1" smtClean="0"/>
              <a:t> ;   </a:t>
            </a:r>
            <a:r>
              <a:rPr lang="en-US" sz="1600" dirty="0" smtClean="0"/>
              <a:t>                                         </a:t>
            </a:r>
            <a:r>
              <a:rPr lang="en-US" sz="1600" noProof="1" smtClean="0"/>
              <a:t> ; </a:t>
            </a:r>
            <a:r>
              <a:rPr lang="en-US" sz="1600" dirty="0" smtClean="0"/>
              <a:t>          </a:t>
            </a:r>
            <a:r>
              <a:rPr lang="en-US" sz="1600" noProof="1" smtClean="0"/>
              <a:t>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600" noProof="1" smtClean="0"/>
              <a:t>		printf("Day: %s \t2nd letter: %c\n", *ptr, *( (*ptr)+1);</a:t>
            </a:r>
            <a:endParaRPr lang="he-IL" sz="1600" dirty="0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dirty="0" smtClean="0"/>
              <a:t> </a:t>
            </a:r>
            <a:r>
              <a:rPr lang="he-IL" sz="1600" b="1" dirty="0" smtClean="0"/>
              <a:t>{</a:t>
            </a:r>
            <a:endParaRPr lang="en-US" sz="1600" b="1" dirty="0" smtClean="0"/>
          </a:p>
        </p:txBody>
      </p:sp>
      <p:graphicFrame>
        <p:nvGraphicFramePr>
          <p:cNvPr id="132318" name="Group 222"/>
          <p:cNvGraphicFramePr>
            <a:graphicFrameLocks noGrp="1"/>
          </p:cNvGraphicFramePr>
          <p:nvPr>
            <p:ph sz="half" idx="2"/>
          </p:nvPr>
        </p:nvGraphicFramePr>
        <p:xfrm>
          <a:off x="457200" y="4521200"/>
          <a:ext cx="3276600" cy="2032000"/>
        </p:xfrm>
        <a:graphic>
          <a:graphicData uri="http://schemas.openxmlformats.org/drawingml/2006/table">
            <a:tbl>
              <a:tblPr/>
              <a:tblGrid>
                <a:gridCol w="1828800"/>
                <a:gridCol w="914400"/>
                <a:gridCol w="5334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char*[]: words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ptr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numOfWords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40" name="Oval 72"/>
          <p:cNvSpPr>
            <a:spLocks noChangeArrowheads="1"/>
          </p:cNvSpPr>
          <p:nvPr/>
        </p:nvSpPr>
        <p:spPr bwMode="auto">
          <a:xfrm>
            <a:off x="4191000" y="4114800"/>
            <a:ext cx="4953000" cy="2071688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6300192" y="6165304"/>
            <a:ext cx="2667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 dirty="0"/>
              <a:t>זיכרון ה- </a:t>
            </a:r>
            <a:r>
              <a:rPr lang="en-US" dirty="0"/>
              <a:t>static storage</a:t>
            </a:r>
          </a:p>
        </p:txBody>
      </p:sp>
      <p:graphicFrame>
        <p:nvGraphicFramePr>
          <p:cNvPr id="132146" name="Group 50"/>
          <p:cNvGraphicFramePr>
            <a:graphicFrameLocks noGrp="1"/>
          </p:cNvGraphicFramePr>
          <p:nvPr/>
        </p:nvGraphicFramePr>
        <p:xfrm>
          <a:off x="7162800" y="4176713"/>
          <a:ext cx="1905000" cy="1832612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‘N’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219" name="Group 123"/>
          <p:cNvGraphicFramePr>
            <a:graphicFrameLocks noGrp="1"/>
          </p:cNvGraphicFramePr>
          <p:nvPr/>
        </p:nvGraphicFramePr>
        <p:xfrm>
          <a:off x="4495800" y="5486400"/>
          <a:ext cx="1905000" cy="1099186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6096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2600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2601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2602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218" name="Group 122"/>
          <p:cNvGraphicFramePr>
            <a:graphicFrameLocks noGrp="1"/>
          </p:cNvGraphicFramePr>
          <p:nvPr/>
        </p:nvGraphicFramePr>
        <p:xfrm>
          <a:off x="5105400" y="3962400"/>
          <a:ext cx="1905000" cy="1465899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‘y’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317" name="Group 221"/>
          <p:cNvGraphicFramePr>
            <a:graphicFrameLocks noGrp="1"/>
          </p:cNvGraphicFramePr>
          <p:nvPr/>
        </p:nvGraphicFramePr>
        <p:xfrm>
          <a:off x="457200" y="4521200"/>
          <a:ext cx="3276600" cy="2032000"/>
        </p:xfrm>
        <a:graphic>
          <a:graphicData uri="http://schemas.openxmlformats.org/drawingml/2006/table">
            <a:tbl>
              <a:tblPr/>
              <a:tblGrid>
                <a:gridCol w="1828800"/>
                <a:gridCol w="914400"/>
                <a:gridCol w="5334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char*[]: words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2600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ptr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numOfWords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2316" name="Group 220"/>
          <p:cNvGraphicFramePr>
            <a:graphicFrameLocks noGrp="1"/>
          </p:cNvGraphicFramePr>
          <p:nvPr/>
        </p:nvGraphicFramePr>
        <p:xfrm>
          <a:off x="457200" y="4521200"/>
          <a:ext cx="3276600" cy="2032000"/>
        </p:xfrm>
        <a:graphic>
          <a:graphicData uri="http://schemas.openxmlformats.org/drawingml/2006/table">
            <a:tbl>
              <a:tblPr/>
              <a:tblGrid>
                <a:gridCol w="1828800"/>
                <a:gridCol w="914400"/>
                <a:gridCol w="5334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char*[]: words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2600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ptr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numOfWords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2281" name="Text Box 185"/>
          <p:cNvSpPr txBox="1">
            <a:spLocks noChangeArrowheads="1"/>
          </p:cNvSpPr>
          <p:nvPr/>
        </p:nvSpPr>
        <p:spPr bwMode="auto">
          <a:xfrm>
            <a:off x="899592" y="3212976"/>
            <a:ext cx="2286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Arial" pitchFamily="34" charset="0"/>
                <a:cs typeface="Arial" pitchFamily="34" charset="0"/>
              </a:rPr>
              <a:t>ptr=words</a:t>
            </a:r>
          </a:p>
        </p:txBody>
      </p:sp>
      <p:sp>
        <p:nvSpPr>
          <p:cNvPr id="132282" name="Text Box 186"/>
          <p:cNvSpPr txBox="1">
            <a:spLocks noChangeArrowheads="1"/>
          </p:cNvSpPr>
          <p:nvPr/>
        </p:nvSpPr>
        <p:spPr bwMode="auto">
          <a:xfrm>
            <a:off x="2123728" y="3212976"/>
            <a:ext cx="342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>
                <a:latin typeface="Arial" pitchFamily="34" charset="0"/>
                <a:cs typeface="Arial" pitchFamily="34" charset="0"/>
              </a:rPr>
              <a:t>ptr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&lt;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words+numOfWords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2283" name="Text Box 187"/>
          <p:cNvSpPr txBox="1">
            <a:spLocks noChangeArrowheads="1"/>
          </p:cNvSpPr>
          <p:nvPr/>
        </p:nvSpPr>
        <p:spPr bwMode="auto">
          <a:xfrm>
            <a:off x="4788024" y="3212976"/>
            <a:ext cx="2286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>
                <a:latin typeface="Arial" pitchFamily="34" charset="0"/>
                <a:cs typeface="Arial" pitchFamily="34" charset="0"/>
              </a:rPr>
              <a:t>ptr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++</a:t>
            </a:r>
          </a:p>
        </p:txBody>
      </p:sp>
      <p:graphicFrame>
        <p:nvGraphicFramePr>
          <p:cNvPr id="132315" name="Group 219"/>
          <p:cNvGraphicFramePr>
            <a:graphicFrameLocks noGrp="1"/>
          </p:cNvGraphicFramePr>
          <p:nvPr/>
        </p:nvGraphicFramePr>
        <p:xfrm>
          <a:off x="457200" y="4521200"/>
          <a:ext cx="3276600" cy="2032000"/>
        </p:xfrm>
        <a:graphic>
          <a:graphicData uri="http://schemas.openxmlformats.org/drawingml/2006/table">
            <a:tbl>
              <a:tblPr/>
              <a:tblGrid>
                <a:gridCol w="1828800"/>
                <a:gridCol w="914400"/>
                <a:gridCol w="5334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char*[]: words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2600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ptr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numOfWords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2314" name="Text Box 218"/>
          <p:cNvSpPr txBox="1">
            <a:spLocks noChangeArrowheads="1"/>
          </p:cNvSpPr>
          <p:nvPr/>
        </p:nvSpPr>
        <p:spPr bwMode="auto">
          <a:xfrm>
            <a:off x="3429000" y="289560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1012</a:t>
            </a:r>
          </a:p>
        </p:txBody>
      </p:sp>
      <p:graphicFrame>
        <p:nvGraphicFramePr>
          <p:cNvPr id="132319" name="Group 223"/>
          <p:cNvGraphicFramePr>
            <a:graphicFrameLocks noGrp="1"/>
          </p:cNvGraphicFramePr>
          <p:nvPr/>
        </p:nvGraphicFramePr>
        <p:xfrm>
          <a:off x="457200" y="4521200"/>
          <a:ext cx="3276600" cy="2032000"/>
        </p:xfrm>
        <a:graphic>
          <a:graphicData uri="http://schemas.openxmlformats.org/drawingml/2006/table">
            <a:tbl>
              <a:tblPr/>
              <a:tblGrid>
                <a:gridCol w="1828800"/>
                <a:gridCol w="914400"/>
                <a:gridCol w="5334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char*[]: words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2600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ptr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numOfWords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2345" name="Group 249"/>
          <p:cNvGraphicFramePr>
            <a:graphicFrameLocks noGrp="1"/>
          </p:cNvGraphicFramePr>
          <p:nvPr/>
        </p:nvGraphicFramePr>
        <p:xfrm>
          <a:off x="457200" y="4521200"/>
          <a:ext cx="3276600" cy="2032000"/>
        </p:xfrm>
        <a:graphic>
          <a:graphicData uri="http://schemas.openxmlformats.org/drawingml/2006/table">
            <a:tbl>
              <a:tblPr/>
              <a:tblGrid>
                <a:gridCol w="1828800"/>
                <a:gridCol w="914400"/>
                <a:gridCol w="5334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char*[]: words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2600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ptr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numOfWords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2371" name="Group 275"/>
          <p:cNvGraphicFramePr>
            <a:graphicFrameLocks noGrp="1"/>
          </p:cNvGraphicFramePr>
          <p:nvPr/>
        </p:nvGraphicFramePr>
        <p:xfrm>
          <a:off x="457200" y="4521200"/>
          <a:ext cx="3276600" cy="2032000"/>
        </p:xfrm>
        <a:graphic>
          <a:graphicData uri="http://schemas.openxmlformats.org/drawingml/2006/table">
            <a:tbl>
              <a:tblPr/>
              <a:tblGrid>
                <a:gridCol w="1828800"/>
                <a:gridCol w="914400"/>
                <a:gridCol w="5334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char*[]: words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2600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ptr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numOfWords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2475" name="Picture 3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340768"/>
            <a:ext cx="3505200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2444" name="Group 348"/>
          <p:cNvGraphicFramePr>
            <a:graphicFrameLocks noGrp="1"/>
          </p:cNvGraphicFramePr>
          <p:nvPr/>
        </p:nvGraphicFramePr>
        <p:xfrm>
          <a:off x="7086600" y="2747963"/>
          <a:ext cx="609600" cy="1062039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2424" name="Group 328"/>
          <p:cNvGraphicFramePr>
            <a:graphicFrameLocks noGrp="1"/>
          </p:cNvGraphicFramePr>
          <p:nvPr/>
        </p:nvGraphicFramePr>
        <p:xfrm>
          <a:off x="8077200" y="2747963"/>
          <a:ext cx="914400" cy="1117601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“Hi”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“Bye”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“Nice”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2431" name="Line 335"/>
          <p:cNvSpPr>
            <a:spLocks noChangeShapeType="1"/>
          </p:cNvSpPr>
          <p:nvPr/>
        </p:nvSpPr>
        <p:spPr bwMode="auto">
          <a:xfrm>
            <a:off x="7543800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432" name="Line 336"/>
          <p:cNvSpPr>
            <a:spLocks noChangeShapeType="1"/>
          </p:cNvSpPr>
          <p:nvPr/>
        </p:nvSpPr>
        <p:spPr bwMode="auto">
          <a:xfrm>
            <a:off x="75438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433" name="Line 337"/>
          <p:cNvSpPr>
            <a:spLocks noChangeShapeType="1"/>
          </p:cNvSpPr>
          <p:nvPr/>
        </p:nvSpPr>
        <p:spPr bwMode="auto">
          <a:xfrm>
            <a:off x="7543800" y="365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445" name="Text Box 349"/>
          <p:cNvSpPr txBox="1">
            <a:spLocks noChangeArrowheads="1"/>
          </p:cNvSpPr>
          <p:nvPr/>
        </p:nvSpPr>
        <p:spPr bwMode="auto">
          <a:xfrm>
            <a:off x="6248400" y="259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words</a:t>
            </a:r>
          </a:p>
        </p:txBody>
      </p:sp>
      <p:sp>
        <p:nvSpPr>
          <p:cNvPr id="132446" name="Line 350"/>
          <p:cNvSpPr>
            <a:spLocks noChangeShapeType="1"/>
          </p:cNvSpPr>
          <p:nvPr/>
        </p:nvSpPr>
        <p:spPr bwMode="auto">
          <a:xfrm>
            <a:off x="6858000" y="2743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447" name="Text Box 351"/>
          <p:cNvSpPr txBox="1">
            <a:spLocks noChangeArrowheads="1"/>
          </p:cNvSpPr>
          <p:nvPr/>
        </p:nvSpPr>
        <p:spPr bwMode="auto">
          <a:xfrm>
            <a:off x="6248400" y="2819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ptr</a:t>
            </a:r>
          </a:p>
        </p:txBody>
      </p:sp>
      <p:sp>
        <p:nvSpPr>
          <p:cNvPr id="132448" name="Line 352"/>
          <p:cNvSpPr>
            <a:spLocks noChangeShapeType="1"/>
          </p:cNvSpPr>
          <p:nvPr/>
        </p:nvSpPr>
        <p:spPr bwMode="auto">
          <a:xfrm flipV="1">
            <a:off x="6553200" y="2743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449" name="Line 353"/>
          <p:cNvSpPr>
            <a:spLocks noChangeShapeType="1"/>
          </p:cNvSpPr>
          <p:nvPr/>
        </p:nvSpPr>
        <p:spPr bwMode="auto">
          <a:xfrm>
            <a:off x="6553200" y="29718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450" name="Line 354"/>
          <p:cNvSpPr>
            <a:spLocks noChangeShapeType="1"/>
          </p:cNvSpPr>
          <p:nvPr/>
        </p:nvSpPr>
        <p:spPr bwMode="auto">
          <a:xfrm>
            <a:off x="6553200" y="29718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451" name="Line 355"/>
          <p:cNvSpPr>
            <a:spLocks noChangeShapeType="1"/>
          </p:cNvSpPr>
          <p:nvPr/>
        </p:nvSpPr>
        <p:spPr bwMode="auto">
          <a:xfrm>
            <a:off x="6553200" y="29718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3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3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3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3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3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3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3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3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13228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13228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13228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3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2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2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3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3" dur="500"/>
                                        <p:tgtEl>
                                          <p:spTgt spid="132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13228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13228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13228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32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32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1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1" dur="500"/>
                                        <p:tgtEl>
                                          <p:spTgt spid="132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13228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13228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13228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2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32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1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9" dur="500"/>
                                        <p:tgtEl>
                                          <p:spTgt spid="132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13228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13228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13228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4" dur="500"/>
                                        <p:tgtEl>
                                          <p:spTgt spid="132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7" dur="500"/>
                                        <p:tgtEl>
                                          <p:spTgt spid="132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0" dur="500"/>
                                        <p:tgtEl>
                                          <p:spTgt spid="132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3" dur="500"/>
                                        <p:tgtEl>
                                          <p:spTgt spid="132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6" dur="500"/>
                                        <p:tgtEl>
                                          <p:spTgt spid="132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9" dur="500"/>
                                        <p:tgtEl>
                                          <p:spTgt spid="132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2" dur="500"/>
                                        <p:tgtEl>
                                          <p:spTgt spid="132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5" dur="500"/>
                                        <p:tgtEl>
                                          <p:spTgt spid="132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8" dur="500"/>
                                        <p:tgtEl>
                                          <p:spTgt spid="132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1" dur="500"/>
                                        <p:tgtEl>
                                          <p:spTgt spid="132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4" dur="500"/>
                                        <p:tgtEl>
                                          <p:spTgt spid="132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7" dur="500"/>
                                        <p:tgtEl>
                                          <p:spTgt spid="132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0" dur="500"/>
                                        <p:tgtEl>
                                          <p:spTgt spid="132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3" dur="500"/>
                                        <p:tgtEl>
                                          <p:spTgt spid="132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6" dur="500"/>
                                        <p:tgtEl>
                                          <p:spTgt spid="132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9" dur="500"/>
                                        <p:tgtEl>
                                          <p:spTgt spid="132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2" dur="500"/>
                                        <p:tgtEl>
                                          <p:spTgt spid="132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5" dur="500"/>
                                        <p:tgtEl>
                                          <p:spTgt spid="132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8" dur="500"/>
                                        <p:tgtEl>
                                          <p:spTgt spid="132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1" dur="500"/>
                                        <p:tgtEl>
                                          <p:spTgt spid="132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4" dur="500"/>
                                        <p:tgtEl>
                                          <p:spTgt spid="132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7" dur="500"/>
                                        <p:tgtEl>
                                          <p:spTgt spid="132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0" dur="500"/>
                                        <p:tgtEl>
                                          <p:spTgt spid="132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40" grpId="0" animBg="1"/>
      <p:bldP spid="3" grpId="0"/>
      <p:bldP spid="132281" grpId="0"/>
      <p:bldP spid="132282" grpId="0"/>
      <p:bldP spid="132282" grpId="1"/>
      <p:bldP spid="132282" grpId="2"/>
      <p:bldP spid="132282" grpId="3"/>
      <p:bldP spid="132283" grpId="0"/>
      <p:bldP spid="132283" grpId="1"/>
      <p:bldP spid="132283" grpId="2"/>
      <p:bldP spid="132314" grpId="0"/>
      <p:bldP spid="132314" grpId="1"/>
      <p:bldP spid="132431" grpId="0" animBg="1"/>
      <p:bldP spid="132431" grpId="1" animBg="1"/>
      <p:bldP spid="132432" grpId="0" animBg="1"/>
      <p:bldP spid="132432" grpId="1" animBg="1"/>
      <p:bldP spid="132433" grpId="0" animBg="1"/>
      <p:bldP spid="132433" grpId="1" animBg="1"/>
      <p:bldP spid="132445" grpId="0"/>
      <p:bldP spid="132445" grpId="1"/>
      <p:bldP spid="132446" grpId="0" animBg="1"/>
      <p:bldP spid="132446" grpId="1" animBg="1"/>
      <p:bldP spid="132447" grpId="0"/>
      <p:bldP spid="132447" grpId="1"/>
      <p:bldP spid="132448" grpId="0" animBg="1"/>
      <p:bldP spid="132448" grpId="1" animBg="1"/>
      <p:bldP spid="132448" grpId="2" animBg="1"/>
      <p:bldP spid="132449" grpId="0" animBg="1"/>
      <p:bldP spid="132449" grpId="1" animBg="1"/>
      <p:bldP spid="132449" grpId="2" animBg="1"/>
      <p:bldP spid="132450" grpId="0" animBg="1"/>
      <p:bldP spid="132450" grpId="1" animBg="1"/>
      <p:bldP spid="132450" grpId="2" animBg="1"/>
      <p:bldP spid="132451" grpId="0" animBg="1"/>
      <p:bldP spid="132451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הפונקציה </a:t>
            </a:r>
            <a:r>
              <a:rPr lang="en-US" smtClean="0"/>
              <a:t>strtok</a:t>
            </a:r>
            <a:endParaRPr lang="he-IL" smtClean="0"/>
          </a:p>
        </p:txBody>
      </p:sp>
      <p:sp>
        <p:nvSpPr>
          <p:cNvPr id="552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 rtl="0">
              <a:buFont typeface="Wingdings 2" pitchFamily="18" charset="2"/>
              <a:buNone/>
            </a:pPr>
            <a:endParaRPr lang="en-US" dirty="0" smtClean="0"/>
          </a:p>
          <a:p>
            <a:pPr algn="ctr" rtl="0">
              <a:buFont typeface="Wingdings 2" pitchFamily="18" charset="2"/>
              <a:buNone/>
            </a:pPr>
            <a:r>
              <a:rPr lang="en-US" dirty="0" smtClean="0"/>
              <a:t>char* </a:t>
            </a:r>
            <a:r>
              <a:rPr lang="en-US" dirty="0" err="1" smtClean="0"/>
              <a:t>strtok</a:t>
            </a:r>
            <a:r>
              <a:rPr lang="en-US" dirty="0" smtClean="0"/>
              <a:t>(char*, const char*)</a:t>
            </a:r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הפונקציה מפרקת מחרוזת ל- </a:t>
            </a:r>
            <a:r>
              <a:rPr lang="en-US" dirty="0" smtClean="0"/>
              <a:t>token</a:t>
            </a:r>
            <a:r>
              <a:rPr lang="he-IL" dirty="0" smtClean="0"/>
              <a:t>'ים עפ"י תווי הפרדה</a:t>
            </a:r>
          </a:p>
          <a:p>
            <a:pPr lvl="1"/>
            <a:r>
              <a:rPr lang="he-IL" dirty="0" smtClean="0"/>
              <a:t>למשל: המחרוזת </a:t>
            </a:r>
            <a:r>
              <a:rPr lang="en-US" dirty="0" smtClean="0"/>
              <a:t>“AKA: as know as”</a:t>
            </a:r>
            <a:r>
              <a:rPr lang="he-IL" dirty="0" smtClean="0"/>
              <a:t> ותווי ההפרדה ' ' ו- ':' יוחזרו ה- </a:t>
            </a:r>
            <a:r>
              <a:rPr lang="en-US" dirty="0" smtClean="0"/>
              <a:t>token</a:t>
            </a:r>
            <a:r>
              <a:rPr lang="he-IL" dirty="0" smtClean="0"/>
              <a:t>'ים הבאים: </a:t>
            </a:r>
            <a:r>
              <a:rPr lang="en-US" dirty="0" smtClean="0"/>
              <a:t>AKA as known as</a:t>
            </a: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הפונקציה </a:t>
            </a:r>
            <a:r>
              <a:rPr lang="en-US" smtClean="0"/>
              <a:t>strtok</a:t>
            </a:r>
            <a:r>
              <a:rPr lang="he-IL" smtClean="0"/>
              <a:t> (2)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 rtl="0">
              <a:buFont typeface="Wingdings 2" pitchFamily="18" charset="2"/>
              <a:buNone/>
            </a:pPr>
            <a:r>
              <a:rPr lang="en-US" dirty="0" smtClean="0"/>
              <a:t>char* </a:t>
            </a:r>
            <a:r>
              <a:rPr lang="en-US" dirty="0" err="1" smtClean="0"/>
              <a:t>strtok</a:t>
            </a:r>
            <a:r>
              <a:rPr lang="en-US" dirty="0" smtClean="0"/>
              <a:t>(char*, const char*)</a:t>
            </a:r>
            <a:r>
              <a:rPr lang="he-IL" dirty="0" smtClean="0"/>
              <a:t> </a:t>
            </a:r>
          </a:p>
          <a:p>
            <a:pPr algn="ctr">
              <a:buFont typeface="Wingdings 2" pitchFamily="18" charset="2"/>
              <a:buNone/>
            </a:pPr>
            <a:r>
              <a:rPr lang="he-IL" dirty="0" smtClean="0"/>
              <a:t>הפונקציה מקבלת מחרוזת </a:t>
            </a:r>
            <a:r>
              <a:rPr lang="en-US" dirty="0" smtClean="0"/>
              <a:t>text</a:t>
            </a:r>
            <a:r>
              <a:rPr lang="he-IL" dirty="0" smtClean="0"/>
              <a:t> ומחרוזת נוספת המכילה תווי הפרדה, </a:t>
            </a:r>
            <a:r>
              <a:rPr lang="en-US" dirty="0" smtClean="0"/>
              <a:t>delimiters</a:t>
            </a:r>
            <a:r>
              <a:rPr lang="he-IL" dirty="0" smtClean="0"/>
              <a:t>, ומבצעת את הדברים הבאים:</a:t>
            </a:r>
          </a:p>
          <a:p>
            <a:pPr lvl="1"/>
            <a:r>
              <a:rPr lang="he-IL" dirty="0" smtClean="0"/>
              <a:t>מחליפה את </a:t>
            </a:r>
            <a:r>
              <a:rPr lang="he-IL" u="sng" dirty="0" smtClean="0"/>
              <a:t>המופע הראשון </a:t>
            </a:r>
            <a:r>
              <a:rPr lang="he-IL" dirty="0" smtClean="0"/>
              <a:t>ב- </a:t>
            </a:r>
            <a:r>
              <a:rPr lang="en-US" dirty="0" smtClean="0"/>
              <a:t>text</a:t>
            </a:r>
            <a:r>
              <a:rPr lang="he-IL" dirty="0" smtClean="0"/>
              <a:t> המכיל את אחד מהתווים שב- </a:t>
            </a:r>
            <a:r>
              <a:rPr lang="en-US" dirty="0" smtClean="0"/>
              <a:t>delimiters</a:t>
            </a:r>
            <a:r>
              <a:rPr lang="he-IL" dirty="0" smtClean="0"/>
              <a:t> ב- '0\'</a:t>
            </a:r>
          </a:p>
          <a:p>
            <a:pPr lvl="2"/>
            <a:r>
              <a:rPr lang="he-IL" dirty="0" smtClean="0">
                <a:sym typeface="Wingdings" pitchFamily="2" charset="2"/>
              </a:rPr>
              <a:t> המחרוזת </a:t>
            </a:r>
            <a:r>
              <a:rPr lang="en-US" dirty="0" smtClean="0">
                <a:sym typeface="Wingdings" pitchFamily="2" charset="2"/>
              </a:rPr>
              <a:t>text</a:t>
            </a:r>
            <a:r>
              <a:rPr lang="he-IL" dirty="0" smtClean="0">
                <a:sym typeface="Wingdings" pitchFamily="2" charset="2"/>
              </a:rPr>
              <a:t> אינה יכולה להיות </a:t>
            </a:r>
            <a:r>
              <a:rPr lang="en-US" dirty="0" smtClean="0">
                <a:sym typeface="Wingdings" pitchFamily="2" charset="2"/>
              </a:rPr>
              <a:t>const</a:t>
            </a:r>
            <a:endParaRPr lang="he-IL" dirty="0" smtClean="0">
              <a:sym typeface="Wingdings" pitchFamily="2" charset="2"/>
            </a:endParaRPr>
          </a:p>
          <a:p>
            <a:pPr lvl="1"/>
            <a:r>
              <a:rPr lang="he-IL" dirty="0" smtClean="0">
                <a:sym typeface="Wingdings" pitchFamily="2" charset="2"/>
              </a:rPr>
              <a:t>מחזירה את הכתובת של תחילת ה- </a:t>
            </a:r>
            <a:r>
              <a:rPr lang="en-US" dirty="0" smtClean="0">
                <a:sym typeface="Wingdings" pitchFamily="2" charset="2"/>
              </a:rPr>
              <a:t>token</a:t>
            </a:r>
            <a:endParaRPr lang="he-IL" dirty="0" smtClean="0">
              <a:sym typeface="Wingdings" pitchFamily="2" charset="2"/>
            </a:endParaRPr>
          </a:p>
          <a:p>
            <a:r>
              <a:rPr lang="he-IL" dirty="0" smtClean="0">
                <a:sym typeface="Wingdings" pitchFamily="2" charset="2"/>
              </a:rPr>
              <a:t>כדי לקרוא ל- </a:t>
            </a:r>
            <a:r>
              <a:rPr lang="en-US" dirty="0" err="1" smtClean="0">
                <a:sym typeface="Wingdings" pitchFamily="2" charset="2"/>
              </a:rPr>
              <a:t>strtok</a:t>
            </a:r>
            <a:r>
              <a:rPr lang="he-IL" dirty="0" smtClean="0">
                <a:sym typeface="Wingdings" pitchFamily="2" charset="2"/>
              </a:rPr>
              <a:t> מהמקום בו הפסיקה בפעם הקודמת יש לקרוא לה עם </a:t>
            </a:r>
            <a:r>
              <a:rPr lang="en-US" dirty="0" smtClean="0">
                <a:sym typeface="Wingdings" pitchFamily="2" charset="2"/>
              </a:rPr>
              <a:t>NULL</a:t>
            </a:r>
            <a:endParaRPr lang="he-IL" dirty="0" smtClean="0">
              <a:sym typeface="Wingdings" pitchFamily="2" charset="2"/>
            </a:endParaRPr>
          </a:p>
          <a:p>
            <a:r>
              <a:rPr lang="he-IL" dirty="0" smtClean="0">
                <a:sym typeface="Wingdings" pitchFamily="2" charset="2"/>
              </a:rPr>
              <a:t>מחזירה </a:t>
            </a:r>
            <a:r>
              <a:rPr lang="en-US" dirty="0" smtClean="0">
                <a:sym typeface="Wingdings" pitchFamily="2" charset="2"/>
              </a:rPr>
              <a:t>NULL</a:t>
            </a:r>
            <a:r>
              <a:rPr lang="he-IL" dirty="0" smtClean="0">
                <a:sym typeface="Wingdings" pitchFamily="2" charset="2"/>
              </a:rPr>
              <a:t> כאשר מגיעה לסוף המחרוזת</a:t>
            </a:r>
            <a:endParaRPr lang="he-IL" dirty="0" smtClean="0"/>
          </a:p>
          <a:p>
            <a:endParaRPr lang="he-IL" dirty="0" smtClean="0"/>
          </a:p>
          <a:p>
            <a:pPr>
              <a:buFont typeface="Wingdings 2" pitchFamily="18" charset="2"/>
              <a:buNone/>
            </a:pP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strtok</a:t>
            </a:r>
            <a:r>
              <a:rPr lang="he-IL" smtClean="0"/>
              <a:t> – דוגמא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219200"/>
            <a:ext cx="8229600" cy="4937760"/>
          </a:xfrm>
        </p:spPr>
        <p:txBody>
          <a:bodyPr/>
          <a:lstStyle/>
          <a:p>
            <a:pPr marL="514350" indent="-514350" algn="l" rtl="0">
              <a:spcBef>
                <a:spcPct val="0"/>
              </a:spcBef>
              <a:buClr>
                <a:srgbClr val="C00000"/>
              </a:buClr>
              <a:buFont typeface="Franklin Gothic Book" pitchFamily="34" charset="0"/>
              <a:buAutoNum type="arabicPeriod"/>
            </a:pPr>
            <a:r>
              <a:rPr lang="en-US" sz="1800" dirty="0" smtClean="0"/>
              <a:t>void main()</a:t>
            </a:r>
          </a:p>
          <a:p>
            <a:pPr marL="514350" indent="-514350" algn="l" rtl="0">
              <a:spcBef>
                <a:spcPct val="0"/>
              </a:spcBef>
              <a:buClr>
                <a:srgbClr val="C00000"/>
              </a:buClr>
              <a:buFont typeface="Franklin Gothic Book" pitchFamily="34" charset="0"/>
              <a:buAutoNum type="arabicPeriod"/>
            </a:pPr>
            <a:r>
              <a:rPr lang="en-US" sz="1800" dirty="0" smtClean="0"/>
              <a:t>{</a:t>
            </a:r>
            <a:endParaRPr lang="he-IL" sz="1800" dirty="0" smtClean="0"/>
          </a:p>
          <a:p>
            <a:pPr marL="514350" indent="-514350" algn="l" rtl="0">
              <a:spcBef>
                <a:spcPct val="0"/>
              </a:spcBef>
              <a:buClr>
                <a:srgbClr val="C00000"/>
              </a:buClr>
              <a:buFont typeface="Franklin Gothic Book" pitchFamily="34" charset="0"/>
              <a:buAutoNum type="arabicPeriod"/>
            </a:pPr>
            <a:r>
              <a:rPr lang="en-US" sz="1800" dirty="0" smtClean="0"/>
              <a:t>	char </a:t>
            </a:r>
            <a:r>
              <a:rPr lang="en-US" sz="1800" dirty="0" err="1" smtClean="0"/>
              <a:t>str</a:t>
            </a:r>
            <a:r>
              <a:rPr lang="en-US" sz="1800" dirty="0" smtClean="0"/>
              <a:t>[] = "Hello World!";</a:t>
            </a:r>
          </a:p>
          <a:p>
            <a:pPr marL="514350" indent="-514350" algn="l" rtl="0">
              <a:spcBef>
                <a:spcPct val="0"/>
              </a:spcBef>
              <a:buClr>
                <a:srgbClr val="C00000"/>
              </a:buClr>
              <a:buFont typeface="Franklin Gothic Book" pitchFamily="34" charset="0"/>
              <a:buAutoNum type="arabicPeriod"/>
            </a:pPr>
            <a:r>
              <a:rPr lang="en-US" sz="1800" dirty="0" smtClean="0"/>
              <a:t>	char* delimiters = " :-,";</a:t>
            </a:r>
          </a:p>
          <a:p>
            <a:pPr marL="514350" indent="-514350" algn="l" rtl="0">
              <a:spcBef>
                <a:spcPct val="0"/>
              </a:spcBef>
              <a:buClr>
                <a:srgbClr val="C00000"/>
              </a:buClr>
              <a:buFont typeface="Franklin Gothic Book" pitchFamily="34" charset="0"/>
              <a:buAutoNum type="arabicPeriod"/>
            </a:pPr>
            <a:r>
              <a:rPr lang="en-US" sz="1800" dirty="0" smtClean="0"/>
              <a:t>	char* words;</a:t>
            </a:r>
          </a:p>
          <a:p>
            <a:pPr marL="514350" indent="-514350" algn="l" rtl="0">
              <a:spcBef>
                <a:spcPct val="0"/>
              </a:spcBef>
              <a:buClr>
                <a:srgbClr val="C00000"/>
              </a:buClr>
              <a:buFont typeface="Franklin Gothic Book" pitchFamily="34" charset="0"/>
              <a:buAutoNum type="arabicPeriod"/>
            </a:pPr>
            <a:r>
              <a:rPr lang="en-US" sz="1800" dirty="0" smtClean="0"/>
              <a:t> </a:t>
            </a:r>
            <a:endParaRPr lang="he-IL" sz="1800" dirty="0" smtClean="0"/>
          </a:p>
          <a:p>
            <a:pPr marL="514350" indent="-514350" algn="l" rtl="0">
              <a:spcBef>
                <a:spcPct val="0"/>
              </a:spcBef>
              <a:buClr>
                <a:srgbClr val="C00000"/>
              </a:buClr>
              <a:buFont typeface="Franklin Gothic Book" pitchFamily="34" charset="0"/>
              <a:buAutoNum type="arabicPeriod"/>
            </a:pPr>
            <a:r>
              <a:rPr lang="en-US" sz="1800" dirty="0" smtClean="0"/>
              <a:t>	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("The words in the sentence:\n");</a:t>
            </a:r>
          </a:p>
          <a:p>
            <a:pPr marL="514350" indent="-514350" algn="l" rtl="0">
              <a:spcBef>
                <a:spcPct val="0"/>
              </a:spcBef>
              <a:buClr>
                <a:srgbClr val="C00000"/>
              </a:buClr>
              <a:buFont typeface="Franklin Gothic Book" pitchFamily="34" charset="0"/>
              <a:buAutoNum type="arabicPeriod"/>
            </a:pPr>
            <a:r>
              <a:rPr lang="en-US" sz="1800" dirty="0" smtClean="0"/>
              <a:t>	words = </a:t>
            </a:r>
            <a:r>
              <a:rPr lang="en-US" sz="1800" dirty="0" err="1" smtClean="0"/>
              <a:t>strtok</a:t>
            </a:r>
            <a:r>
              <a:rPr lang="en-US" sz="1800" dirty="0" smtClean="0"/>
              <a:t>(</a:t>
            </a:r>
            <a:r>
              <a:rPr lang="en-US" sz="1800" dirty="0" err="1" smtClean="0"/>
              <a:t>str</a:t>
            </a:r>
            <a:r>
              <a:rPr lang="en-US" sz="1800" dirty="0" smtClean="0"/>
              <a:t>, delimiters);</a:t>
            </a:r>
          </a:p>
          <a:p>
            <a:pPr marL="514350" indent="-514350" algn="l" rtl="0">
              <a:spcBef>
                <a:spcPct val="0"/>
              </a:spcBef>
              <a:buClr>
                <a:srgbClr val="C00000"/>
              </a:buClr>
              <a:buFont typeface="Franklin Gothic Book" pitchFamily="34" charset="0"/>
              <a:buAutoNum type="arabicPeriod"/>
            </a:pPr>
            <a:r>
              <a:rPr lang="en-US" sz="1800" dirty="0" smtClean="0"/>
              <a:t>	while (words != NULL)</a:t>
            </a:r>
          </a:p>
          <a:p>
            <a:pPr marL="514350" indent="-514350" algn="l" rtl="0">
              <a:spcBef>
                <a:spcPct val="0"/>
              </a:spcBef>
              <a:buClr>
                <a:srgbClr val="C00000"/>
              </a:buClr>
              <a:buFont typeface="Franklin Gothic Book" pitchFamily="34" charset="0"/>
              <a:buAutoNum type="arabicPeriod"/>
            </a:pPr>
            <a:r>
              <a:rPr lang="he-IL" sz="1800" dirty="0" smtClean="0"/>
              <a:t>	}</a:t>
            </a:r>
          </a:p>
          <a:p>
            <a:pPr marL="514350" indent="-514350" algn="l" rtl="0">
              <a:spcBef>
                <a:spcPct val="0"/>
              </a:spcBef>
              <a:buClr>
                <a:srgbClr val="C00000"/>
              </a:buClr>
              <a:buFont typeface="Franklin Gothic Book" pitchFamily="34" charset="0"/>
              <a:buAutoNum type="arabicPeriod"/>
            </a:pPr>
            <a:r>
              <a:rPr lang="en-US" sz="1800" dirty="0" smtClean="0"/>
              <a:t>   	 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("%s\n", words);</a:t>
            </a:r>
          </a:p>
          <a:p>
            <a:pPr marL="514350" indent="-514350" algn="l" rtl="0">
              <a:spcBef>
                <a:spcPct val="0"/>
              </a:spcBef>
              <a:buClr>
                <a:srgbClr val="C00000"/>
              </a:buClr>
              <a:buFont typeface="Franklin Gothic Book" pitchFamily="34" charset="0"/>
              <a:buAutoNum type="arabicPeriod"/>
            </a:pPr>
            <a:r>
              <a:rPr lang="en-US" sz="1800" dirty="0" smtClean="0"/>
              <a:t>	     words = </a:t>
            </a:r>
            <a:r>
              <a:rPr lang="en-US" sz="1800" dirty="0" err="1" smtClean="0"/>
              <a:t>strtok</a:t>
            </a:r>
            <a:r>
              <a:rPr lang="en-US" sz="1800" dirty="0" smtClean="0"/>
              <a:t>(NULL, delimiters);</a:t>
            </a:r>
          </a:p>
          <a:p>
            <a:pPr marL="514350" indent="-514350" algn="l" rtl="0">
              <a:spcBef>
                <a:spcPct val="0"/>
              </a:spcBef>
              <a:buClr>
                <a:srgbClr val="C00000"/>
              </a:buClr>
              <a:buFont typeface="Franklin Gothic Book" pitchFamily="34" charset="0"/>
              <a:buAutoNum type="arabicPeriod"/>
            </a:pPr>
            <a:r>
              <a:rPr lang="he-IL" sz="1800" dirty="0" smtClean="0"/>
              <a:t>	{</a:t>
            </a:r>
            <a:endParaRPr lang="en-US" sz="1800" dirty="0" smtClean="0"/>
          </a:p>
          <a:p>
            <a:pPr marL="514350" indent="-514350" algn="l" rtl="0">
              <a:spcBef>
                <a:spcPct val="0"/>
              </a:spcBef>
              <a:buClr>
                <a:srgbClr val="C00000"/>
              </a:buClr>
              <a:buFont typeface="Franklin Gothic Book" pitchFamily="34" charset="0"/>
              <a:buAutoNum type="arabicPeriod"/>
            </a:pPr>
            <a:r>
              <a:rPr lang="en-US" sz="1800" dirty="0" smtClean="0"/>
              <a:t>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("The </a:t>
            </a:r>
            <a:r>
              <a:rPr lang="en-US" sz="1800" dirty="0" err="1" smtClean="0"/>
              <a:t>orig</a:t>
            </a:r>
            <a:r>
              <a:rPr lang="en-US" sz="1800" dirty="0" smtClean="0"/>
              <a:t> </a:t>
            </a:r>
            <a:r>
              <a:rPr lang="en-US" sz="1800" dirty="0" err="1" smtClean="0"/>
              <a:t>sentense</a:t>
            </a:r>
            <a:r>
              <a:rPr lang="en-US" sz="1800" dirty="0" smtClean="0"/>
              <a:t>: %s\n", </a:t>
            </a:r>
            <a:r>
              <a:rPr lang="en-US" sz="1800" dirty="0" err="1" smtClean="0"/>
              <a:t>str</a:t>
            </a:r>
            <a:r>
              <a:rPr lang="en-US" sz="1800" dirty="0" smtClean="0"/>
              <a:t>);</a:t>
            </a:r>
            <a:endParaRPr lang="he-IL" sz="1800" dirty="0" smtClean="0"/>
          </a:p>
          <a:p>
            <a:pPr marL="514350" indent="-514350" algn="l" rtl="0">
              <a:spcBef>
                <a:spcPct val="0"/>
              </a:spcBef>
              <a:buClr>
                <a:srgbClr val="C00000"/>
              </a:buClr>
              <a:buFont typeface="Franklin Gothic Book" pitchFamily="34" charset="0"/>
              <a:buAutoNum type="arabicPeriod"/>
            </a:pPr>
            <a:r>
              <a:rPr lang="he-IL" sz="1800" dirty="0" smtClean="0"/>
              <a:t>{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00190" y="5561013"/>
          <a:ext cx="7391410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68570"/>
                <a:gridCol w="568570"/>
                <a:gridCol w="568570"/>
                <a:gridCol w="568570"/>
                <a:gridCol w="568570"/>
                <a:gridCol w="568570"/>
                <a:gridCol w="568570"/>
                <a:gridCol w="568570"/>
                <a:gridCol w="568570"/>
                <a:gridCol w="568570"/>
                <a:gridCol w="568570"/>
                <a:gridCol w="568570"/>
                <a:gridCol w="56857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1012</a:t>
                      </a:r>
                      <a:endParaRPr lang="he-IL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1011</a:t>
                      </a:r>
                      <a:endParaRPr lang="he-IL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1010</a:t>
                      </a:r>
                      <a:endParaRPr lang="he-IL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1009</a:t>
                      </a:r>
                      <a:endParaRPr lang="he-IL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1008</a:t>
                      </a:r>
                      <a:endParaRPr lang="he-IL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1007</a:t>
                      </a:r>
                      <a:endParaRPr lang="he-IL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1006</a:t>
                      </a:r>
                      <a:endParaRPr lang="he-IL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1005</a:t>
                      </a:r>
                      <a:endParaRPr lang="he-IL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1004</a:t>
                      </a:r>
                      <a:endParaRPr lang="he-IL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1003</a:t>
                      </a:r>
                      <a:endParaRPr lang="he-IL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1002</a:t>
                      </a:r>
                      <a:endParaRPr lang="he-IL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1001</a:t>
                      </a:r>
                      <a:endParaRPr lang="he-IL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1000</a:t>
                      </a:r>
                      <a:endParaRPr lang="he-IL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\0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!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H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739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340768"/>
            <a:ext cx="45878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38200" y="6477000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str</a:t>
            </a:r>
            <a:endParaRPr lang="he-IL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066800" y="5949280"/>
            <a:ext cx="552872" cy="68012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00190" y="5561013"/>
          <a:ext cx="7391410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68570"/>
                <a:gridCol w="568570"/>
                <a:gridCol w="568570"/>
                <a:gridCol w="568570"/>
                <a:gridCol w="568570"/>
                <a:gridCol w="568570"/>
                <a:gridCol w="568570"/>
                <a:gridCol w="568570"/>
                <a:gridCol w="568570"/>
                <a:gridCol w="568570"/>
                <a:gridCol w="568570"/>
                <a:gridCol w="568570"/>
                <a:gridCol w="56857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1012</a:t>
                      </a:r>
                      <a:endParaRPr lang="he-IL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1011</a:t>
                      </a:r>
                      <a:endParaRPr lang="he-IL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1010</a:t>
                      </a:r>
                      <a:endParaRPr lang="he-IL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1009</a:t>
                      </a:r>
                      <a:endParaRPr lang="he-IL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1008</a:t>
                      </a:r>
                      <a:endParaRPr lang="he-IL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1007</a:t>
                      </a:r>
                      <a:endParaRPr lang="he-IL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1006</a:t>
                      </a:r>
                      <a:endParaRPr lang="he-IL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1005</a:t>
                      </a:r>
                      <a:endParaRPr lang="he-IL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1004</a:t>
                      </a:r>
                      <a:endParaRPr lang="he-IL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1003</a:t>
                      </a:r>
                      <a:endParaRPr lang="he-IL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1002</a:t>
                      </a:r>
                      <a:endParaRPr lang="he-IL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1001</a:t>
                      </a:r>
                      <a:endParaRPr lang="he-IL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1000</a:t>
                      </a:r>
                      <a:endParaRPr lang="he-IL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\0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!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\0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H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371600" y="6477000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words</a:t>
            </a:r>
            <a:endParaRPr lang="he-IL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293813" y="6246812"/>
            <a:ext cx="609600" cy="317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676400" y="5943600"/>
            <a:ext cx="3352800" cy="609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76400" y="6019800"/>
            <a:ext cx="6705600" cy="533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העשרה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בקליטת תו בעזרת הפקודה </a:t>
            </a:r>
            <a:r>
              <a:rPr lang="en-US" dirty="0" err="1" smtClean="0"/>
              <a:t>getchar</a:t>
            </a:r>
            <a:r>
              <a:rPr lang="en-US" dirty="0" smtClean="0"/>
              <a:t> </a:t>
            </a:r>
            <a:r>
              <a:rPr lang="he-IL" dirty="0" smtClean="0"/>
              <a:t> הנתונים נקלטים לתוך </a:t>
            </a:r>
            <a:r>
              <a:rPr lang="en-US" dirty="0" smtClean="0"/>
              <a:t>buffer </a:t>
            </a:r>
            <a:r>
              <a:rPr lang="he-IL" dirty="0" smtClean="0"/>
              <a:t> , אך </a:t>
            </a:r>
            <a:r>
              <a:rPr lang="en-US" dirty="0" smtClean="0"/>
              <a:t>buffer</a:t>
            </a:r>
            <a:r>
              <a:rPr lang="he-IL" dirty="0" smtClean="0"/>
              <a:t> שהוא חלק מרכיב אלקטרוני המקלדת בעל קיבולת די גדולה ולכן ניתן לייחס לקליטה כזאת – תחת הקוד המתאים – כקליטה של מחרוזת אינסופית 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063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strtok</a:t>
            </a:r>
            <a:r>
              <a:rPr lang="he-IL" smtClean="0"/>
              <a:t> – דוגמא נוספת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268760"/>
            <a:ext cx="8229600" cy="4937760"/>
          </a:xfrm>
        </p:spPr>
        <p:txBody>
          <a:bodyPr/>
          <a:lstStyle/>
          <a:p>
            <a:pPr marL="514350" indent="-514350" algn="l" rtl="0">
              <a:spcBef>
                <a:spcPct val="0"/>
              </a:spcBef>
              <a:buClr>
                <a:srgbClr val="C00000"/>
              </a:buClr>
              <a:buFont typeface="Franklin Gothic Book" pitchFamily="34" charset="0"/>
              <a:buAutoNum type="arabicPeriod"/>
            </a:pPr>
            <a:r>
              <a:rPr lang="en-US" sz="2000" dirty="0" smtClean="0"/>
              <a:t>void main()</a:t>
            </a:r>
          </a:p>
          <a:p>
            <a:pPr marL="514350" indent="-514350" algn="l" rtl="0">
              <a:spcBef>
                <a:spcPct val="0"/>
              </a:spcBef>
              <a:buClr>
                <a:srgbClr val="C00000"/>
              </a:buClr>
              <a:buFont typeface="Franklin Gothic Book" pitchFamily="34" charset="0"/>
              <a:buAutoNum type="arabicPeriod"/>
            </a:pPr>
            <a:r>
              <a:rPr lang="en-US" sz="2000" dirty="0" smtClean="0"/>
              <a:t>{</a:t>
            </a:r>
            <a:endParaRPr lang="he-IL" sz="2000" dirty="0" smtClean="0"/>
          </a:p>
          <a:p>
            <a:pPr marL="514350" indent="-514350" algn="l" rtl="0">
              <a:spcBef>
                <a:spcPct val="0"/>
              </a:spcBef>
              <a:buClr>
                <a:srgbClr val="C00000"/>
              </a:buClr>
              <a:buFont typeface="Franklin Gothic Book" pitchFamily="34" charset="0"/>
              <a:buAutoNum type="arabicPeriod"/>
            </a:pPr>
            <a:r>
              <a:rPr lang="en-US" sz="2000" dirty="0" smtClean="0"/>
              <a:t>	char </a:t>
            </a:r>
            <a:r>
              <a:rPr lang="en-US" sz="2000" dirty="0" err="1" smtClean="0"/>
              <a:t>str</a:t>
            </a:r>
            <a:r>
              <a:rPr lang="en-US" sz="2000" dirty="0" smtClean="0"/>
              <a:t>[] = "This is: a lovely - SENTENCE";</a:t>
            </a:r>
          </a:p>
          <a:p>
            <a:pPr marL="514350" indent="-514350" algn="l" rtl="0">
              <a:spcBef>
                <a:spcPct val="0"/>
              </a:spcBef>
              <a:buClr>
                <a:srgbClr val="C00000"/>
              </a:buClr>
              <a:buFont typeface="Franklin Gothic Book" pitchFamily="34" charset="0"/>
              <a:buAutoNum type="arabicPeriod"/>
            </a:pPr>
            <a:r>
              <a:rPr lang="en-US" sz="2000" dirty="0" smtClean="0"/>
              <a:t>	char* delimiters = " :-,";</a:t>
            </a:r>
          </a:p>
          <a:p>
            <a:pPr marL="514350" indent="-514350" algn="l" rtl="0">
              <a:spcBef>
                <a:spcPct val="0"/>
              </a:spcBef>
              <a:buClr>
                <a:srgbClr val="C00000"/>
              </a:buClr>
              <a:buFont typeface="Franklin Gothic Book" pitchFamily="34" charset="0"/>
              <a:buAutoNum type="arabicPeriod"/>
            </a:pPr>
            <a:r>
              <a:rPr lang="en-US" sz="2000" dirty="0" smtClean="0"/>
              <a:t>	char* words;</a:t>
            </a:r>
          </a:p>
          <a:p>
            <a:pPr marL="514350" indent="-514350" algn="l" rtl="0">
              <a:spcBef>
                <a:spcPct val="0"/>
              </a:spcBef>
              <a:buClr>
                <a:srgbClr val="C00000"/>
              </a:buClr>
              <a:buFont typeface="Franklin Gothic Book" pitchFamily="34" charset="0"/>
              <a:buAutoNum type="arabicPeriod"/>
            </a:pPr>
            <a:r>
              <a:rPr lang="en-US" sz="2000" dirty="0" smtClean="0"/>
              <a:t> </a:t>
            </a:r>
            <a:endParaRPr lang="he-IL" sz="2000" dirty="0" smtClean="0"/>
          </a:p>
          <a:p>
            <a:pPr marL="514350" indent="-514350" algn="l" rtl="0">
              <a:spcBef>
                <a:spcPct val="0"/>
              </a:spcBef>
              <a:buClr>
                <a:srgbClr val="C00000"/>
              </a:buClr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("The words in the sentence:\n");</a:t>
            </a:r>
          </a:p>
          <a:p>
            <a:pPr marL="514350" indent="-514350" algn="l" rtl="0">
              <a:spcBef>
                <a:spcPct val="0"/>
              </a:spcBef>
              <a:buClr>
                <a:srgbClr val="C00000"/>
              </a:buClr>
              <a:buFont typeface="Franklin Gothic Book" pitchFamily="34" charset="0"/>
              <a:buAutoNum type="arabicPeriod"/>
            </a:pPr>
            <a:r>
              <a:rPr lang="en-US" sz="2000" dirty="0" smtClean="0"/>
              <a:t>	words = </a:t>
            </a:r>
            <a:r>
              <a:rPr lang="en-US" sz="2000" dirty="0" err="1" smtClean="0"/>
              <a:t>strtok</a:t>
            </a:r>
            <a:r>
              <a:rPr lang="en-US" sz="2000" dirty="0" smtClean="0"/>
              <a:t>(</a:t>
            </a:r>
            <a:r>
              <a:rPr lang="en-US" sz="2000" dirty="0" err="1" smtClean="0"/>
              <a:t>str</a:t>
            </a:r>
            <a:r>
              <a:rPr lang="en-US" sz="2000" dirty="0" smtClean="0"/>
              <a:t>, delimiters);</a:t>
            </a:r>
          </a:p>
          <a:p>
            <a:pPr marL="514350" indent="-514350" algn="l" rtl="0">
              <a:spcBef>
                <a:spcPct val="0"/>
              </a:spcBef>
              <a:buClr>
                <a:srgbClr val="C00000"/>
              </a:buClr>
              <a:buFont typeface="Franklin Gothic Book" pitchFamily="34" charset="0"/>
              <a:buAutoNum type="arabicPeriod"/>
            </a:pPr>
            <a:r>
              <a:rPr lang="en-US" sz="2000" dirty="0" smtClean="0"/>
              <a:t>	while (words != NULL)</a:t>
            </a:r>
          </a:p>
          <a:p>
            <a:pPr marL="514350" indent="-514350" algn="l" rtl="0">
              <a:spcBef>
                <a:spcPct val="0"/>
              </a:spcBef>
              <a:buClr>
                <a:srgbClr val="C00000"/>
              </a:buClr>
              <a:buFont typeface="Franklin Gothic Book" pitchFamily="34" charset="0"/>
              <a:buAutoNum type="arabicPeriod"/>
            </a:pPr>
            <a:r>
              <a:rPr lang="he-IL" sz="2000" dirty="0" smtClean="0"/>
              <a:t>	}</a:t>
            </a:r>
          </a:p>
          <a:p>
            <a:pPr marL="514350" indent="-514350" algn="l" rtl="0">
              <a:spcBef>
                <a:spcPct val="0"/>
              </a:spcBef>
              <a:buClr>
                <a:srgbClr val="C00000"/>
              </a:buClr>
              <a:buFont typeface="Franklin Gothic Book" pitchFamily="34" charset="0"/>
              <a:buAutoNum type="arabicPeriod"/>
            </a:pPr>
            <a:r>
              <a:rPr lang="en-US" sz="2000" dirty="0" smtClean="0"/>
              <a:t>	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("%s\n", words);</a:t>
            </a:r>
          </a:p>
          <a:p>
            <a:pPr marL="514350" indent="-514350" algn="l" rtl="0">
              <a:spcBef>
                <a:spcPct val="0"/>
              </a:spcBef>
              <a:buClr>
                <a:srgbClr val="C00000"/>
              </a:buClr>
              <a:buFont typeface="Franklin Gothic Book" pitchFamily="34" charset="0"/>
              <a:buAutoNum type="arabicPeriod"/>
            </a:pPr>
            <a:r>
              <a:rPr lang="en-US" sz="2000" dirty="0" smtClean="0"/>
              <a:t>		words = </a:t>
            </a:r>
            <a:r>
              <a:rPr lang="en-US" sz="2000" dirty="0" err="1" smtClean="0"/>
              <a:t>strtok</a:t>
            </a:r>
            <a:r>
              <a:rPr lang="en-US" sz="2000" dirty="0" smtClean="0"/>
              <a:t>(NULL, delimiters);</a:t>
            </a:r>
          </a:p>
          <a:p>
            <a:pPr marL="514350" indent="-514350" algn="l" rtl="0">
              <a:spcBef>
                <a:spcPct val="0"/>
              </a:spcBef>
              <a:buClr>
                <a:srgbClr val="C00000"/>
              </a:buClr>
              <a:buFont typeface="Franklin Gothic Book" pitchFamily="34" charset="0"/>
              <a:buAutoNum type="arabicPeriod"/>
            </a:pPr>
            <a:r>
              <a:rPr lang="he-IL" sz="2000" dirty="0" smtClean="0"/>
              <a:t>	{</a:t>
            </a:r>
          </a:p>
          <a:p>
            <a:pPr marL="514350" indent="-514350" algn="l" rtl="0">
              <a:spcBef>
                <a:spcPct val="0"/>
              </a:spcBef>
              <a:buClr>
                <a:srgbClr val="C00000"/>
              </a:buClr>
              <a:buFont typeface="Franklin Gothic Book" pitchFamily="34" charset="0"/>
              <a:buAutoNum type="arabicPeriod"/>
            </a:pPr>
            <a:r>
              <a:rPr lang="he-IL" sz="2000" dirty="0" smtClean="0"/>
              <a:t>{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5085184"/>
            <a:ext cx="4824536" cy="190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הפקודות: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dirty="0" err="1" smtClean="0"/>
              <a:t>getchar</a:t>
            </a:r>
            <a:r>
              <a:rPr lang="en-US" dirty="0" smtClean="0"/>
              <a:t>, </a:t>
            </a:r>
            <a:r>
              <a:rPr lang="en-US" dirty="0" err="1" smtClean="0"/>
              <a:t>putchar</a:t>
            </a:r>
            <a:r>
              <a:rPr lang="en-US" dirty="0" smtClean="0"/>
              <a:t>, </a:t>
            </a:r>
            <a:r>
              <a:rPr lang="en-US" dirty="0" err="1" smtClean="0"/>
              <a:t>getch</a:t>
            </a:r>
            <a:r>
              <a:rPr lang="en-US" dirty="0" smtClean="0"/>
              <a:t>, </a:t>
            </a:r>
            <a:r>
              <a:rPr lang="en-US" dirty="0" err="1" smtClean="0"/>
              <a:t>getche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מהי מחרוזת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איתחול מחרוזת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הפקודות: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gets, puts</a:t>
            </a:r>
          </a:p>
          <a:p>
            <a:pPr>
              <a:lnSpc>
                <a:spcPct val="90000"/>
              </a:lnSpc>
              <a:defRPr/>
            </a:pPr>
            <a:r>
              <a:rPr lang="he-IL" dirty="0" smtClean="0"/>
              <a:t>הספריה </a:t>
            </a:r>
            <a:r>
              <a:rPr lang="en-US" dirty="0" err="1" smtClean="0"/>
              <a:t>string.h</a:t>
            </a:r>
            <a:r>
              <a:rPr lang="he-IL" dirty="0" smtClean="0"/>
              <a:t>:</a:t>
            </a:r>
            <a:r>
              <a:rPr lang="en-US" dirty="0" smtClean="0"/>
              <a:t> </a:t>
            </a:r>
            <a:r>
              <a:rPr lang="he-IL" dirty="0" smtClean="0"/>
              <a:t> </a:t>
            </a:r>
          </a:p>
          <a:p>
            <a:pPr marL="548640" lvl="2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strlen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strcpy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strcmp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strcat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endParaRPr lang="he-IL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he-IL" dirty="0" smtClean="0"/>
              <a:t>מערך של מחרוזות</a:t>
            </a:r>
          </a:p>
          <a:p>
            <a:pPr>
              <a:lnSpc>
                <a:spcPct val="90000"/>
              </a:lnSpc>
              <a:defRPr/>
            </a:pPr>
            <a:r>
              <a:rPr lang="he-IL" dirty="0" smtClean="0"/>
              <a:t>הפונקציות:</a:t>
            </a:r>
          </a:p>
          <a:p>
            <a:pPr marL="548640" lvl="2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sprintf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sscanf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he-IL" dirty="0" smtClean="0"/>
              <a:t>הפונקציות:</a:t>
            </a:r>
          </a:p>
          <a:p>
            <a:pPr marL="548640" lvl="2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dirty="0" smtClean="0">
                <a:solidFill>
                  <a:schemeClr val="tx1"/>
                </a:solidFill>
              </a:rPr>
              <a:t>strchr, </a:t>
            </a:r>
            <a:r>
              <a:rPr lang="en-US" dirty="0" err="1" smtClean="0">
                <a:solidFill>
                  <a:schemeClr val="tx1"/>
                </a:solidFill>
              </a:rPr>
              <a:t>strstr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strtok</a:t>
            </a:r>
            <a:endParaRPr lang="he-IL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static storage</a:t>
            </a:r>
            <a:endParaRPr lang="he-IL" sz="2800" kern="0" dirty="0" smtClean="0"/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הפקודות </a:t>
            </a:r>
            <a:r>
              <a:rPr lang="en-US" smtClean="0"/>
              <a:t>getch</a:t>
            </a:r>
            <a:r>
              <a:rPr lang="he-IL" smtClean="0"/>
              <a:t> ו- </a:t>
            </a:r>
            <a:r>
              <a:rPr lang="en-US" smtClean="0"/>
              <a:t>getche</a:t>
            </a:r>
            <a:r>
              <a:rPr lang="he-IL" smtClean="0"/>
              <a:t> - דוגמא</a:t>
            </a:r>
            <a:endParaRPr 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 smtClean="0"/>
              <a:t>#include &lt;</a:t>
            </a:r>
            <a:r>
              <a:rPr lang="en-US" sz="2000" b="1" dirty="0" err="1" smtClean="0"/>
              <a:t>conio.h</a:t>
            </a:r>
            <a:r>
              <a:rPr lang="en-US" sz="2000" b="1" dirty="0" smtClean="0"/>
              <a:t>&gt;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20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{</a:t>
            </a:r>
            <a:endParaRPr lang="he-IL" sz="20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	char </a:t>
            </a:r>
            <a:r>
              <a:rPr lang="en-US" sz="2000" dirty="0" err="1" smtClean="0"/>
              <a:t>ch</a:t>
            </a:r>
            <a:r>
              <a:rPr lang="en-US" sz="2000" dirty="0" smtClean="0"/>
              <a:t>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20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("Please enter a char: ");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ch</a:t>
            </a:r>
            <a:r>
              <a:rPr lang="en-US" sz="2000" dirty="0" smtClean="0"/>
              <a:t> = </a:t>
            </a:r>
            <a:r>
              <a:rPr lang="en-US" sz="2000" dirty="0" err="1" smtClean="0"/>
              <a:t>getche</a:t>
            </a:r>
            <a:r>
              <a:rPr lang="en-US" sz="2000" dirty="0" smtClean="0"/>
              <a:t>();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</a:t>
            </a:r>
            <a:r>
              <a:rPr lang="en-US" sz="2000" dirty="0" err="1" smtClean="0"/>
              <a:t>nThe</a:t>
            </a:r>
            <a:r>
              <a:rPr lang="en-US" sz="2000" dirty="0" smtClean="0"/>
              <a:t> printed char is %c\n", </a:t>
            </a:r>
            <a:r>
              <a:rPr lang="en-US" sz="2000" dirty="0" err="1" smtClean="0"/>
              <a:t>ch</a:t>
            </a:r>
            <a:r>
              <a:rPr lang="en-US" sz="2000" dirty="0" smtClean="0"/>
              <a:t>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20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("Please enter a char: ");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ch</a:t>
            </a:r>
            <a:r>
              <a:rPr lang="en-US" sz="2000" dirty="0" smtClean="0"/>
              <a:t> = </a:t>
            </a:r>
            <a:r>
              <a:rPr lang="en-US" sz="2000" dirty="0" err="1" smtClean="0"/>
              <a:t>getch</a:t>
            </a:r>
            <a:r>
              <a:rPr lang="en-US" sz="2000" dirty="0" smtClean="0"/>
              <a:t>();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</a:t>
            </a:r>
            <a:r>
              <a:rPr lang="en-US" sz="2000" dirty="0" err="1" smtClean="0"/>
              <a:t>nThe</a:t>
            </a:r>
            <a:r>
              <a:rPr lang="en-US" sz="2000" dirty="0" smtClean="0"/>
              <a:t> printed char is %c\n", </a:t>
            </a:r>
            <a:r>
              <a:rPr lang="en-US" sz="2000" dirty="0" err="1" smtClean="0"/>
              <a:t>ch</a:t>
            </a:r>
            <a:r>
              <a:rPr lang="en-US" sz="2000" dirty="0" smtClean="0"/>
              <a:t>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2000" dirty="0" smtClean="0"/>
              <a:t>{</a:t>
            </a:r>
          </a:p>
        </p:txBody>
      </p:sp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268760"/>
            <a:ext cx="5436096" cy="1562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Rectangular Callout 6"/>
          <p:cNvSpPr>
            <a:spLocks noChangeArrowheads="1"/>
          </p:cNvSpPr>
          <p:nvPr/>
        </p:nvSpPr>
        <p:spPr bwMode="auto">
          <a:xfrm>
            <a:off x="4788024" y="3212976"/>
            <a:ext cx="4191000" cy="648072"/>
          </a:xfrm>
          <a:prstGeom prst="wedgeRectCallout">
            <a:avLst>
              <a:gd name="adj1" fmla="val -105148"/>
              <a:gd name="adj2" fmla="val 5194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Verdana" pitchFamily="34" charset="0"/>
              </a:rPr>
              <a:t>רואים את התו שהוקלד על המסך. 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  <a:latin typeface="Verdana" pitchFamily="34" charset="0"/>
              </a:rPr>
              <a:t>מיד לאחר ההקלדה השליטה חזרה לתוכנית.</a:t>
            </a:r>
          </a:p>
        </p:txBody>
      </p:sp>
      <p:sp>
        <p:nvSpPr>
          <p:cNvPr id="7175" name="Rectangular Callout 7"/>
          <p:cNvSpPr>
            <a:spLocks noChangeArrowheads="1"/>
          </p:cNvSpPr>
          <p:nvPr/>
        </p:nvSpPr>
        <p:spPr bwMode="auto">
          <a:xfrm>
            <a:off x="4644008" y="4509120"/>
            <a:ext cx="4343400" cy="648072"/>
          </a:xfrm>
          <a:prstGeom prst="wedgeRectCallout">
            <a:avLst>
              <a:gd name="adj1" fmla="val -103965"/>
              <a:gd name="adj2" fmla="val 4183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Verdana" pitchFamily="34" charset="0"/>
              </a:rPr>
              <a:t>לא רואים את התו שהוקלד על המסך. 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  <a:latin typeface="Verdana" pitchFamily="34" charset="0"/>
              </a:rPr>
              <a:t>מיד לאחר ההקלדה השליטה חזרה לתוכנית.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  <p:bldP spid="71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dirty="0" smtClean="0"/>
              <a:t>מהי מחרוזת</a:t>
            </a:r>
            <a:endParaRPr lang="en-US" dirty="0" smtClean="0"/>
          </a:p>
        </p:txBody>
      </p:sp>
      <p:sp>
        <p:nvSpPr>
          <p:cNvPr id="410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he-IL" dirty="0" smtClean="0"/>
              <a:t>מחרוזת הינה טיפוס שנועד לאחסן מילים שלמות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e-IL" dirty="0" smtClean="0"/>
              <a:t>מחרוזת היא מקרה פרטי של מערך מטיפוס </a:t>
            </a:r>
            <a:r>
              <a:rPr lang="en-US" dirty="0" smtClean="0"/>
              <a:t>char</a:t>
            </a:r>
            <a:endParaRPr lang="he-IL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he-IL" dirty="0" smtClean="0"/>
              <a:t>אבל התו האחרון במחרוזת תמיד יהיה </a:t>
            </a:r>
            <a:r>
              <a:rPr lang="en-US" dirty="0" smtClean="0"/>
              <a:t>‘\0’</a:t>
            </a:r>
            <a:r>
              <a:rPr lang="he-IL" dirty="0" smtClean="0"/>
              <a:t> </a:t>
            </a:r>
            <a:r>
              <a:rPr lang="he-IL" sz="2400" dirty="0" smtClean="0"/>
              <a:t>(קוד ה- </a:t>
            </a:r>
            <a:r>
              <a:rPr lang="en-US" sz="2400" dirty="0" smtClean="0"/>
              <a:t>ASCII</a:t>
            </a:r>
            <a:r>
              <a:rPr lang="he-IL" sz="2400" dirty="0" smtClean="0"/>
              <a:t> שלו הוא 0)</a:t>
            </a:r>
            <a:endParaRPr lang="he-IL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dirty="0" smtClean="0"/>
              <a:t>לכן מחרוזת גם נקראית </a:t>
            </a:r>
            <a:r>
              <a:rPr lang="en-US" dirty="0" smtClean="0">
                <a:solidFill>
                  <a:schemeClr val="tx1"/>
                </a:solidFill>
              </a:rPr>
              <a:t>Null </a:t>
            </a:r>
            <a:r>
              <a:rPr lang="en-US" dirty="0" err="1" smtClean="0">
                <a:solidFill>
                  <a:schemeClr val="tx1"/>
                </a:solidFill>
              </a:rPr>
              <a:t>Termianted</a:t>
            </a:r>
            <a:r>
              <a:rPr lang="en-US" dirty="0" smtClean="0">
                <a:solidFill>
                  <a:schemeClr val="tx1"/>
                </a:solidFill>
              </a:rPr>
              <a:t> String</a:t>
            </a:r>
            <a:endParaRPr lang="he-IL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dirty="0" smtClean="0"/>
              <a:t>מערך של תווים:</a:t>
            </a:r>
            <a:endParaRPr lang="en-US" dirty="0" smtClean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/>
              <a:t>char name[5] = {‘h’, ‘e’, ‘l’, ‘l’, ‘o’};</a:t>
            </a:r>
            <a:endParaRPr lang="he-IL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dirty="0" smtClean="0"/>
              <a:t>מחרוזת:</a:t>
            </a:r>
            <a:endParaRPr lang="en-US" dirty="0" smtClean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/>
              <a:t>char name[</a:t>
            </a:r>
            <a:r>
              <a:rPr lang="he-IL" b="1" dirty="0" smtClean="0"/>
              <a:t>6</a:t>
            </a:r>
            <a:r>
              <a:rPr lang="en-US" dirty="0" smtClean="0"/>
              <a:t>] = {‘h’, ‘e’, ‘l’, ‘l’, ‘o’, </a:t>
            </a:r>
            <a:r>
              <a:rPr lang="en-US" b="1" dirty="0" smtClean="0"/>
              <a:t>‘\0’</a:t>
            </a:r>
            <a:r>
              <a:rPr lang="en-US" dirty="0" smtClean="0"/>
              <a:t>};</a:t>
            </a:r>
            <a:endParaRPr lang="he-IL" dirty="0" smtClean="0"/>
          </a:p>
          <a:p>
            <a:pPr marL="342900" lvl="1" indent="-342900" eaLnBrk="1" hangingPunct="1">
              <a:lnSpc>
                <a:spcPct val="90000"/>
              </a:lnSpc>
              <a:buClr>
                <a:schemeClr val="bg2"/>
              </a:buClr>
              <a:buFont typeface="Wingdings" pitchFamily="2" charset="2"/>
              <a:buChar char="p"/>
              <a:defRPr/>
            </a:pPr>
            <a:r>
              <a:rPr lang="he-IL" sz="2800" dirty="0" smtClean="0">
                <a:solidFill>
                  <a:srgbClr val="C00000"/>
                </a:solidFill>
              </a:rPr>
              <a:t>העובדה שמחרוזת נגמרת ב- </a:t>
            </a:r>
            <a:r>
              <a:rPr lang="en-US" sz="2800" dirty="0" smtClean="0">
                <a:solidFill>
                  <a:srgbClr val="C00000"/>
                </a:solidFill>
              </a:rPr>
              <a:t>‘\0’</a:t>
            </a:r>
            <a:r>
              <a:rPr lang="he-IL" sz="2800" dirty="0" smtClean="0">
                <a:solidFill>
                  <a:srgbClr val="C00000"/>
                </a:solidFill>
              </a:rPr>
              <a:t> </a:t>
            </a:r>
            <a:r>
              <a:rPr lang="he-IL" sz="2800" dirty="0" smtClean="0">
                <a:solidFill>
                  <a:srgbClr val="C00000"/>
                </a:solidFill>
                <a:ea typeface="+mn-ea"/>
              </a:rPr>
              <a:t>מאפשרת לנו לרוץ עליה מבלי </a:t>
            </a:r>
            <a:r>
              <a:rPr lang="he-IL" sz="2800" b="1" dirty="0" smtClean="0">
                <a:solidFill>
                  <a:srgbClr val="C00000"/>
                </a:solidFill>
                <a:ea typeface="+mn-ea"/>
              </a:rPr>
              <a:t>לדעת את גודלה!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איתחול מחרוזת</a:t>
            </a:r>
            <a:endParaRPr lang="en-US" smtClean="0"/>
          </a:p>
        </p:txBody>
      </p:sp>
      <p:sp>
        <p:nvSpPr>
          <p:cNvPr id="410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ראינו כי אתחול מחרוזת יעשה כך: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t-IT" smtClean="0"/>
              <a:t>char str[] = {'h','e','l','l','o',</a:t>
            </a:r>
            <a:r>
              <a:rPr lang="it-IT" b="1" smtClean="0"/>
              <a:t>'\0'</a:t>
            </a:r>
            <a:r>
              <a:rPr lang="it-IT" smtClean="0"/>
              <a:t>};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אך ניתן לאתחלה גם באופן הבא: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char str[] = “hello”;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char str[30] = “hello”;</a:t>
            </a:r>
          </a:p>
          <a:p>
            <a:pPr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t-IT" smtClean="0"/>
              <a:t> </a:t>
            </a:r>
            <a:endParaRPr lang="en-US" smtClean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void main()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{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  char str[] = “hello”;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  int x = 4;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}</a:t>
            </a:r>
            <a:endParaRPr lang="he-IL" sz="2400" smtClean="0"/>
          </a:p>
          <a:p>
            <a:pPr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mtClean="0"/>
          </a:p>
        </p:txBody>
      </p:sp>
      <p:graphicFrame>
        <p:nvGraphicFramePr>
          <p:cNvPr id="6" name="Group 64"/>
          <p:cNvGraphicFramePr>
            <a:graphicFrameLocks/>
          </p:cNvGraphicFramePr>
          <p:nvPr/>
        </p:nvGraphicFramePr>
        <p:xfrm>
          <a:off x="4800600" y="4114800"/>
          <a:ext cx="2362199" cy="2560320"/>
        </p:xfrm>
        <a:graphic>
          <a:graphicData uri="http://schemas.openxmlformats.org/drawingml/2006/table">
            <a:tbl>
              <a:tblPr/>
              <a:tblGrid>
                <a:gridCol w="1066799"/>
                <a:gridCol w="685800"/>
                <a:gridCol w="60960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‘l’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‘l’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4572000" y="2780928"/>
            <a:ext cx="4191000" cy="990600"/>
          </a:xfrm>
          <a:prstGeom prst="wedgeRoundRectCallout">
            <a:avLst>
              <a:gd name="adj1" fmla="val -68378"/>
              <a:gd name="adj2" fmla="val -1060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Verdana" pitchFamily="34" charset="0"/>
              </a:rPr>
              <a:t>במקרה זה מוקצה מערך בגודל 30, ורק ב- 5 התאים הראשונים יש תווים, ובשאר 0, כמו איתחול חלקי של מערך</a:t>
            </a:r>
            <a:endParaRPr 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ריצה על מחרוזת</a:t>
            </a:r>
            <a:endParaRPr 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l" rtl="0">
              <a:buFont typeface="Wingdings" pitchFamily="2" charset="2"/>
              <a:buNone/>
            </a:pPr>
            <a:r>
              <a:rPr lang="en-US" sz="2000" smtClean="0"/>
              <a:t>#include &lt;stdio.h&gt;</a:t>
            </a:r>
            <a:endParaRPr lang="he-IL" sz="2000" smtClean="0"/>
          </a:p>
          <a:p>
            <a:pPr algn="l" rtl="0">
              <a:buFont typeface="Wingdings" pitchFamily="2" charset="2"/>
              <a:buNone/>
            </a:pPr>
            <a:endParaRPr lang="en-US" sz="2000" smtClean="0"/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it-IT" sz="2000" smtClean="0"/>
              <a:t>	char str[] = </a:t>
            </a:r>
            <a:r>
              <a:rPr lang="en-US" sz="2000" smtClean="0"/>
              <a:t>“hello”</a:t>
            </a:r>
            <a:r>
              <a:rPr lang="it-IT" sz="2000" smtClean="0"/>
              <a:t>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int i=0;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while (str[i] != '\0')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	printf("%c", str[i]); </a:t>
            </a:r>
            <a:r>
              <a:rPr lang="en-US" sz="2000" b="1" smtClean="0">
                <a:solidFill>
                  <a:srgbClr val="008000"/>
                </a:solidFill>
              </a:rPr>
              <a:t>// same as: </a:t>
            </a:r>
            <a:r>
              <a:rPr lang="en-US" sz="2000" b="1" i="1" smtClean="0">
                <a:solidFill>
                  <a:srgbClr val="008000"/>
                </a:solidFill>
              </a:rPr>
              <a:t>putchar(str[i]);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	i++;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}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printf("\n");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2000" smtClean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000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600200"/>
            <a:ext cx="5470525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1407</TotalTime>
  <Words>3454</Words>
  <Application>Microsoft Office PowerPoint</Application>
  <PresentationFormat>On-screen Show (4:3)</PresentationFormat>
  <Paragraphs>1361</Paragraphs>
  <Slides>51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Franklin Gothic Book</vt:lpstr>
      <vt:lpstr>Verdana</vt:lpstr>
      <vt:lpstr>Wingdings</vt:lpstr>
      <vt:lpstr>Wingdings 2</vt:lpstr>
      <vt:lpstr>Wingdings 3</vt:lpstr>
      <vt:lpstr>Origin</vt:lpstr>
      <vt:lpstr>מחרוזות</vt:lpstr>
      <vt:lpstr>ביחידה זו נלמד:</vt:lpstr>
      <vt:lpstr>הפקודות getchar ו- putchar</vt:lpstr>
      <vt:lpstr>הפקודות getch ו- getche </vt:lpstr>
      <vt:lpstr>העשרה</vt:lpstr>
      <vt:lpstr>הפקודות getch ו- getche - דוגמא</vt:lpstr>
      <vt:lpstr>מהי מחרוזת</vt:lpstr>
      <vt:lpstr>איתחול מחרוזת</vt:lpstr>
      <vt:lpstr>ריצה על מחרוזת</vt:lpstr>
      <vt:lpstr>הדפסת מחרוזת</vt:lpstr>
      <vt:lpstr>הדפסת מחרוזת – נשים לב להבדל</vt:lpstr>
      <vt:lpstr>קליטת מחרוזת</vt:lpstr>
      <vt:lpstr>הפקודות gets ו- puts</vt:lpstr>
      <vt:lpstr>דוגמא: כמה מילים יש במשפט (הנחה: רווח אחד בלבד מפריד בין מילה למילה ויש לפחות מילה אחת במשפט)</vt:lpstr>
      <vt:lpstr>דוגמא: כמה מילים יש במשפט (הנחה: רווח אחד בלבד מפריד בין מילה למילה ויש לפחות מילה אחת במשפט)</vt:lpstr>
      <vt:lpstr>דוגמא: כמה מילים יש במשפט (בלי הנחות, כל מקרי הקצה מטופלים )</vt:lpstr>
      <vt:lpstr>הספריה string.h</vt:lpstr>
      <vt:lpstr>הפונקציה strlen </vt:lpstr>
      <vt:lpstr>הפונקציה strcpy</vt:lpstr>
      <vt:lpstr>הפונקציה  strcpy - דוגמא</vt:lpstr>
      <vt:lpstr>הפונקציה strcpy - דגשים</vt:lpstr>
      <vt:lpstr>הפונקציה strcpy - דגשים</vt:lpstr>
      <vt:lpstr>הפונקציה strcat</vt:lpstr>
      <vt:lpstr>הפונקציה  strcat - דוגמא</vt:lpstr>
      <vt:lpstr>הפונקציה  strcat – הוספת רווח </vt:lpstr>
      <vt:lpstr>הפונקציה strcat - דגשים</vt:lpstr>
      <vt:lpstr>הפונקציה strcat - הרצה</vt:lpstr>
      <vt:lpstr>דוגמא לשימוש בערך המוחזר מ- strcat</vt:lpstr>
      <vt:lpstr>הפונקציה strcmp</vt:lpstr>
      <vt:lpstr>הפונקציה  strcmp (2)</vt:lpstr>
      <vt:lpstr>הפונקציה strcmp - דוגמא</vt:lpstr>
      <vt:lpstr>אפסים שונים</vt:lpstr>
      <vt:lpstr>מערך של מחרוזות</vt:lpstr>
      <vt:lpstr>מערך של מחרוזות – דוגמא שורות בהן מופיע תו מסוים</vt:lpstr>
      <vt:lpstr>מערך של מחרוזות – דוגמא – מצא את השורה הארוכה ביותר (הנחה: יש לפחות שורה אחת בטקסט)</vt:lpstr>
      <vt:lpstr>הפונקציה sprintf</vt:lpstr>
      <vt:lpstr>הפונקציה sscanf</vt:lpstr>
      <vt:lpstr>הפונקציה sscanf (2)</vt:lpstr>
      <vt:lpstr>הפונקציה strchr</vt:lpstr>
      <vt:lpstr>הפונקציה strchr  -דוגמא</vt:lpstr>
      <vt:lpstr>הפונקציה strstr</vt:lpstr>
      <vt:lpstr>הפונקציה strstr  -דוגמא</vt:lpstr>
      <vt:lpstr>איתחול מצביע למחרוזת קבועה</vt:lpstr>
      <vt:lpstr>ה- static storage</vt:lpstr>
      <vt:lpstr>מערך של מצביעים למחרוזות - דוגמא</vt:lpstr>
      <vt:lpstr>דוגמא: הדפסת איברי מערך של מחרוזות</vt:lpstr>
      <vt:lpstr>הפונקציה strtok</vt:lpstr>
      <vt:lpstr>הפונקציה strtok (2)</vt:lpstr>
      <vt:lpstr>strtok – דוגמא </vt:lpstr>
      <vt:lpstr>strtok – דוגמא נוספת</vt:lpstr>
      <vt:lpstr>ביחידה זו למדנו:</vt:lpstr>
    </vt:vector>
  </TitlesOfParts>
  <Company>KerenK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03- strings</dc:title>
  <dc:creator>Keren Kalif</dc:creator>
  <cp:lastModifiedBy>RePack by Diakov</cp:lastModifiedBy>
  <cp:revision>42</cp:revision>
  <dcterms:created xsi:type="dcterms:W3CDTF">2012-09-25T14:02:52Z</dcterms:created>
  <dcterms:modified xsi:type="dcterms:W3CDTF">2015-07-30T12:11:10Z</dcterms:modified>
</cp:coreProperties>
</file>