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1" r:id="rId4"/>
    <p:sldId id="289" r:id="rId5"/>
    <p:sldId id="290" r:id="rId6"/>
    <p:sldId id="291" r:id="rId7"/>
    <p:sldId id="292" r:id="rId8"/>
    <p:sldId id="293" r:id="rId9"/>
    <p:sldId id="321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87000" autoAdjust="0"/>
  </p:normalViewPr>
  <p:slideViewPr>
    <p:cSldViewPr>
      <p:cViewPr varScale="1">
        <p:scale>
          <a:sx n="74" d="100"/>
          <a:sy n="74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CD97-424C-4861-88EE-D1353F89428D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809C-D116-495E-82F0-787987AD0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F8E7F1-CF4D-4A91-BF8F-09B257D78BEB}" type="slidenum">
              <a:rPr lang="he-IL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0F95BC-32F5-4B17-9E83-7873E4023DED}" type="slidenum">
              <a:rPr lang="he-IL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287538-DEA6-4EF3-A04C-29B93ABF0FE6}" type="slidenum">
              <a:rPr lang="he-IL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6B4C76-F5D7-4189-ADD5-C213AA3C8324}" type="slidenum">
              <a:rPr lang="he-IL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446F1C-9125-432F-B96D-7C8CC93B383D}" type="slidenum">
              <a:rPr lang="he-IL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CA0753-EE96-4D46-8EF5-8F119F89DEC4}" type="slidenum">
              <a:rPr lang="he-IL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258C02-58F1-4DD6-8BC8-F302497F0BF1}" type="slidenum">
              <a:rPr lang="he-IL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64CEC5-2FEE-4655-8E70-8A41BE41B922}" type="slidenum">
              <a:rPr lang="he-IL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DBA9C3-6DFF-45DA-A2DF-A4FFB6DCE3F5}" type="slidenum">
              <a:rPr lang="he-IL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CD9B6D-85F9-4BF6-82AF-D099A13CED71}" type="slidenum">
              <a:rPr lang="he-IL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89F0C7-E71D-45E4-BAD9-2E1B61FD62F9}" type="slidenum">
              <a:rPr lang="he-IL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04C8E0-72B1-4FF9-8A7D-64BB483016F4}" type="slidenum">
              <a:rPr lang="he-IL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8CB7DD-E777-45D4-94CB-33E2A6BECE68}" type="slidenum">
              <a:rPr lang="he-IL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3E0E08-CF22-402E-ADE8-A686FE466308}" type="slidenum">
              <a:rPr lang="he-IL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489DC3-D573-4C5C-BA8D-4B593D9C06F0}" type="slidenum">
              <a:rPr lang="he-IL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91FE16-2C08-4388-960A-0F1EB13148AB}" type="slidenum">
              <a:rPr lang="he-IL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0835F3-F11F-4E91-8C4C-0D6C8F0A7772}" type="slidenum">
              <a:rPr lang="he-IL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3010F8-C3ED-4D1E-8E61-F289FB9B219F}" type="slidenum">
              <a:rPr lang="he-IL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B50A64-5115-43FC-9213-0534AF41E96B}" type="slidenum">
              <a:rPr lang="he-IL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0E2BCB-05A6-47A6-8A42-9E59E5F78D1F}" type="slidenum">
              <a:rPr lang="he-IL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5CB1CF-BEF8-4B09-8CBB-A1AE5A57881A}" type="slidenum">
              <a:rPr lang="he-IL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6AC2C6-68AD-4880-9B4D-398E3A1D92E4}" type="slidenum">
              <a:rPr lang="he-IL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CF7E6B-38BD-4BCC-B078-854A808F68FB}" type="slidenum">
              <a:rPr lang="he-IL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8CF4C3-9593-4D14-883C-6F3204B210CC}" type="slidenum">
              <a:rPr lang="he-IL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0E07EA-14B2-434C-8C80-2A980AD5F181}" type="slidenum">
              <a:rPr lang="he-IL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C26685-A571-4F6D-99E1-A22D5F1C5308}" type="slidenum">
              <a:rPr lang="he-IL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0B8A3B-8FD8-421F-A4F2-55A892266113}" type="slidenum">
              <a:rPr lang="he-IL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97FC70-73C9-4926-B31B-BA23ADCA2B70}" type="slidenum">
              <a:rPr lang="he-IL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7D265F-12B1-43AA-B7F5-877D8DF294A6}" type="slidenum">
              <a:rPr lang="he-IL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66CD49-F5AD-4E76-9697-096707942257}" type="slidenum">
              <a:rPr lang="he-IL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BF20D5-F333-4567-A948-1883E1983830}" type="slidenum">
              <a:rPr lang="he-IL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rtl="1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rtl="1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57621-8C33-445B-98E9-CA19CBC3C921}" type="datetime1">
              <a:rPr lang="he-IL"/>
              <a:pPr>
                <a:defRPr/>
              </a:pPr>
              <a:t>כ"ז/תמוז/תשע"ו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7E798C8-BA6D-4E3C-A077-4A55597FCF0B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0E91-6A23-4A23-97D7-31F0CC0EFA2B}" type="datetime1">
              <a:rPr lang="he-IL"/>
              <a:pPr>
                <a:defRPr/>
              </a:pPr>
              <a:t>כ"ז/תמוז/תשע"ו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096556C-0711-4B09-97DD-C06A858968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04448" y="64643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1F0CCD-BE4B-48AE-B0C2-BC2D6DD5B65D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C9EE-2E86-48A5-B4A5-E32A0485A334}" type="datetime1">
              <a:rPr lang="he-IL"/>
              <a:pPr>
                <a:defRPr/>
              </a:pPr>
              <a:t>כ"ז/תמוז/תשע"ו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B4551A-B13F-45C7-8580-910A028CE6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02-Aug-16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363272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219200"/>
            <a:ext cx="8363272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 flipV="1">
            <a:off x="8860391" y="6565263"/>
            <a:ext cx="216025" cy="13618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5536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440" y="6453336"/>
            <a:ext cx="576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7E1F0CCD-BE4B-48AE-B0C2-BC2D6DD5B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Keren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Kalif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mtClean="0"/>
              <a:t>מבנים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איתחול מבנה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ניתן לאתחל מבנה בשורת ההגדרה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e-IL" dirty="0" smtClean="0"/>
              <a:t>	 כמו שמאתחלים מערך: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date_t  d= </a:t>
            </a:r>
            <a:r>
              <a:rPr lang="en-US" sz="1800" b="1" noProof="1" smtClean="0"/>
              <a:t>{23, 8, 2003}</a:t>
            </a:r>
            <a:r>
              <a:rPr lang="en-US" sz="1800" noProof="1" smtClean="0"/>
              <a:t>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printf("The date is %d/%d/%d\n", d.day, d.month,d.year);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he-IL" dirty="0" smtClean="0">
                <a:solidFill>
                  <a:srgbClr val="C00000"/>
                </a:solidFill>
              </a:rPr>
              <a:t>הערך הראשון יושם בשדה הראשון, הערך השני בשדה השני וכו</a:t>
            </a:r>
            <a:r>
              <a:rPr lang="he-IL" dirty="0" smtClean="0"/>
              <a:t>'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יש לוודא התאמה בין טיפוס השדה לערך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השמת ערכים שלא בשורת ההגדרה ניתן לבצע רק שדה-שדה ע"י השמה</a:t>
            </a:r>
          </a:p>
          <a:p>
            <a:pPr>
              <a:lnSpc>
                <a:spcPct val="90000"/>
              </a:lnSpc>
            </a:pPr>
            <a:r>
              <a:rPr lang="he-IL" b="1" noProof="1" smtClean="0">
                <a:solidFill>
                  <a:srgbClr val="C00000"/>
                </a:solidFill>
              </a:rPr>
              <a:t>איתחול חלקי של מבנה ישים 0 בשאר השדות  הנותרים(תבדקו!)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28600" y="1600200"/>
            <a:ext cx="365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struct Date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Verdana" pitchFamily="34" charset="0"/>
              </a:rPr>
              <a:t>    </a:t>
            </a:r>
            <a:r>
              <a:rPr lang="en-US" noProof="1">
                <a:latin typeface="Verdana" pitchFamily="34" charset="0"/>
              </a:rPr>
              <a:t>int day, month, year;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} typedef </a:t>
            </a:r>
            <a:r>
              <a:rPr lang="en-US" dirty="0">
                <a:latin typeface="Verdana" pitchFamily="34" charset="0"/>
              </a:rPr>
              <a:t>d</a:t>
            </a:r>
            <a:r>
              <a:rPr lang="en-US" noProof="1">
                <a:latin typeface="Verdana" pitchFamily="34" charset="0"/>
              </a:rPr>
              <a:t>ate</a:t>
            </a:r>
            <a:r>
              <a:rPr lang="en-US" dirty="0">
                <a:latin typeface="Verdana" pitchFamily="34" charset="0"/>
              </a:rPr>
              <a:t>_t</a:t>
            </a:r>
            <a:r>
              <a:rPr lang="en-US" noProof="1">
                <a:latin typeface="Verdana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noProof="1">
              <a:latin typeface="Verdana" pitchFamily="34" charset="0"/>
            </a:endParaRPr>
          </a:p>
          <a:p>
            <a:pPr marL="342900" indent="-342900" rtl="1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noProof="1">
              <a:latin typeface="Verdana" pitchFamily="34" charset="0"/>
            </a:endParaRPr>
          </a:p>
          <a:p>
            <a:pPr marL="342900" indent="-342900" algn="r" rtl="1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1200" noProof="1">
              <a:latin typeface="Verdana" pitchFamily="34" charset="0"/>
            </a:endParaRPr>
          </a:p>
          <a:p>
            <a:pPr marL="342900" indent="-342900" algn="r" rtl="1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he-IL" sz="9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char  name[20];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float  age;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long 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 typedef 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student_t  stud = {"momo", 23.5, 111111};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printf("The student's details: name=%s, age=%.2f, id=%ld\n",        		stud.name, stud.age, stud.id);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12290" name="Line 7"/>
          <p:cNvSpPr>
            <a:spLocks noChangeShapeType="1"/>
          </p:cNvSpPr>
          <p:nvPr/>
        </p:nvSpPr>
        <p:spPr bwMode="auto">
          <a:xfrm flipH="1" flipV="1">
            <a:off x="2123728" y="2636912"/>
            <a:ext cx="1138808" cy="21972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1" name="Line 8"/>
          <p:cNvSpPr>
            <a:spLocks noChangeShapeType="1"/>
          </p:cNvSpPr>
          <p:nvPr/>
        </p:nvSpPr>
        <p:spPr bwMode="auto">
          <a:xfrm flipH="1" flipV="1">
            <a:off x="1763688" y="2852936"/>
            <a:ext cx="2088232" cy="1944216"/>
          </a:xfrm>
          <a:prstGeom prst="line">
            <a:avLst/>
          </a:prstGeom>
          <a:noFill/>
          <a:ln w="28575">
            <a:solidFill>
              <a:srgbClr val="3DB7C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Line 9"/>
          <p:cNvSpPr>
            <a:spLocks noChangeShapeType="1"/>
          </p:cNvSpPr>
          <p:nvPr/>
        </p:nvSpPr>
        <p:spPr bwMode="auto">
          <a:xfrm flipH="1" flipV="1">
            <a:off x="1691680" y="3140968"/>
            <a:ext cx="2736304" cy="158417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איתחול מבנה - דוגמא</a:t>
            </a:r>
            <a:endParaRPr lang="en-US" smtClean="0"/>
          </a:p>
        </p:txBody>
      </p:sp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00400"/>
            <a:ext cx="4419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AutoShape 6"/>
          <p:cNvSpPr>
            <a:spLocks noChangeArrowheads="1"/>
          </p:cNvSpPr>
          <p:nvPr/>
        </p:nvSpPr>
        <p:spPr bwMode="auto">
          <a:xfrm>
            <a:off x="3240832" y="2076182"/>
            <a:ext cx="4343400" cy="381000"/>
          </a:xfrm>
          <a:prstGeom prst="wedgeRectCallout">
            <a:avLst>
              <a:gd name="adj1" fmla="val -65594"/>
              <a:gd name="adj2" fmla="val 767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אין מניעה שאחד משדות המבנה יהיה מערך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33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איתחול מבנה המכיל מערך - דוגמא</a:t>
            </a:r>
            <a:endParaRPr lang="en-US" sz="400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#define SIZE 3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 course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 grades[SIZE];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 code;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 typedef  course_t;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course_t  c= </a:t>
            </a:r>
            <a:r>
              <a:rPr lang="en-US" sz="1600" b="1" noProof="1" smtClean="0"/>
              <a:t>{ {90,80,85}, 10801};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printf("%d  is the course code and the grades are: ", c.code);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printf("%d ", c.grades[i]);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 flipH="1" flipV="1">
            <a:off x="2057400" y="2895600"/>
            <a:ext cx="838200" cy="1219200"/>
          </a:xfrm>
          <a:prstGeom prst="line">
            <a:avLst/>
          </a:prstGeom>
          <a:noFill/>
          <a:ln w="28575">
            <a:solidFill>
              <a:srgbClr val="3DB7C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H="1" flipV="1">
            <a:off x="1676400" y="3048000"/>
            <a:ext cx="22860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" name="Group 109"/>
          <p:cNvGraphicFramePr>
            <a:graphicFrameLocks noGrp="1"/>
          </p:cNvGraphicFramePr>
          <p:nvPr/>
        </p:nvGraphicFramePr>
        <p:xfrm>
          <a:off x="5105400" y="1600200"/>
          <a:ext cx="3472795" cy="1798320"/>
        </p:xfrm>
        <a:graphic>
          <a:graphicData uri="http://schemas.openxmlformats.org/drawingml/2006/table">
            <a:tbl>
              <a:tblPr/>
              <a:tblGrid>
                <a:gridCol w="1914906"/>
                <a:gridCol w="975043"/>
                <a:gridCol w="58284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course_t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c.grades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c.code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09"/>
          <p:cNvGraphicFramePr>
            <a:graphicFrameLocks noGrp="1"/>
          </p:cNvGraphicFramePr>
          <p:nvPr/>
        </p:nvGraphicFramePr>
        <p:xfrm>
          <a:off x="5105400" y="1600200"/>
          <a:ext cx="3472795" cy="1798320"/>
        </p:xfrm>
        <a:graphic>
          <a:graphicData uri="http://schemas.openxmlformats.org/drawingml/2006/table">
            <a:tbl>
              <a:tblPr/>
              <a:tblGrid>
                <a:gridCol w="1914906"/>
                <a:gridCol w="975043"/>
                <a:gridCol w="58284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course_t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c.grades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c.code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10801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69" name="Picture 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88" y="6004322"/>
            <a:ext cx="7908428" cy="52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2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2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2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62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62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62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62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62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62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62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62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62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62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62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62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השמת מבנים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השמה בין מבנים מעתיקה שדה-שדה</a:t>
            </a:r>
          </a:p>
          <a:p>
            <a:pPr lvl="1"/>
            <a:r>
              <a:rPr lang="he-IL" dirty="0" smtClean="0"/>
              <a:t>בניגוד לשינוי הפניות בשפת </a:t>
            </a:r>
            <a:r>
              <a:rPr lang="en-US" dirty="0" smtClean="0"/>
              <a:t>JAVA</a:t>
            </a:r>
            <a:endParaRPr lang="he-IL" dirty="0" smtClean="0"/>
          </a:p>
          <a:p>
            <a:pPr lvl="1"/>
            <a:endParaRPr lang="he-IL" dirty="0" smtClean="0"/>
          </a:p>
          <a:p>
            <a:r>
              <a:rPr lang="he-IL" dirty="0" smtClean="0"/>
              <a:t>אם אחד השדות הוא מערך, מועתק באופן אוטומטי איבר-איבר</a:t>
            </a:r>
          </a:p>
          <a:p>
            <a:pPr lvl="1"/>
            <a:r>
              <a:rPr lang="he-IL" dirty="0" smtClean="0"/>
              <a:t>בניגוד להשמה בין מערכים שאינם בתוך מבנה (צריך בלולאה להעתיק איבר-איבר)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השמת מבנים – דוגמאת </a:t>
            </a:r>
            <a:r>
              <a:rPr lang="en-US" smtClean="0"/>
              <a:t>student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46275"/>
            <a:ext cx="10134600" cy="4911725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char  name[6];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float  age;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long 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 typedef  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student_t  </a:t>
            </a:r>
            <a:r>
              <a:rPr lang="he-IL" sz="1600" noProof="1" smtClean="0"/>
              <a:t> </a:t>
            </a:r>
            <a:r>
              <a:rPr lang="en-US" sz="1600" noProof="1" smtClean="0"/>
              <a:t>s1 = {"momo", 23.5, 111111};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student_t  </a:t>
            </a:r>
            <a:r>
              <a:rPr lang="he-IL" sz="1600" noProof="1" smtClean="0"/>
              <a:t> </a:t>
            </a:r>
            <a:r>
              <a:rPr lang="en-US" sz="1600" noProof="1" smtClean="0"/>
              <a:t>s2;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s2 = s1;</a:t>
            </a:r>
            <a:endParaRPr lang="en-US" sz="16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second student's details:\nname=%s, age=%.2f, id=%ld\n", 					s2.name, s2.age, s2.id);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9988" y="1600200"/>
            <a:ext cx="5129212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480" name="Group 96"/>
          <p:cNvGraphicFramePr>
            <a:graphicFrameLocks noGrp="1"/>
          </p:cNvGraphicFramePr>
          <p:nvPr/>
        </p:nvGraphicFramePr>
        <p:xfrm>
          <a:off x="4876800" y="3352800"/>
          <a:ext cx="4114800" cy="2194560"/>
        </p:xfrm>
        <a:graphic>
          <a:graphicData uri="http://schemas.openxmlformats.org/drawingml/2006/table">
            <a:tbl>
              <a:tblPr/>
              <a:tblGrid>
                <a:gridCol w="2286000"/>
                <a:gridCol w="1304925"/>
                <a:gridCol w="52387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s1.name[6]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s1.age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s1.id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student_t: s2.name[6]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s2.age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s2.id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79" name="Group 95"/>
          <p:cNvGraphicFramePr>
            <a:graphicFrameLocks noGrp="1"/>
          </p:cNvGraphicFramePr>
          <p:nvPr/>
        </p:nvGraphicFramePr>
        <p:xfrm>
          <a:off x="4876800" y="3352800"/>
          <a:ext cx="4114800" cy="2194560"/>
        </p:xfrm>
        <a:graphic>
          <a:graphicData uri="http://schemas.openxmlformats.org/drawingml/2006/table">
            <a:tbl>
              <a:tblPr/>
              <a:tblGrid>
                <a:gridCol w="2286000"/>
                <a:gridCol w="1304925"/>
                <a:gridCol w="52387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s1.name[6]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“momo”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s1.age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s1.id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student_t: s2.name[6]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s2.age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s2.id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78" name="Group 94"/>
          <p:cNvGraphicFramePr>
            <a:graphicFrameLocks noGrp="1"/>
          </p:cNvGraphicFramePr>
          <p:nvPr/>
        </p:nvGraphicFramePr>
        <p:xfrm>
          <a:off x="4876800" y="3352800"/>
          <a:ext cx="4114800" cy="2194560"/>
        </p:xfrm>
        <a:graphic>
          <a:graphicData uri="http://schemas.openxmlformats.org/drawingml/2006/table">
            <a:tbl>
              <a:tblPr/>
              <a:tblGrid>
                <a:gridCol w="2286000"/>
                <a:gridCol w="1304925"/>
                <a:gridCol w="52387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s1.name[6]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“momo”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s1.age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s1.id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student_t: s2.name[6]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“momo”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s2.age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s2.id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60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60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60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6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נשים לב..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he-IL" dirty="0" smtClean="0"/>
              <a:t>כאשר פונים לאחד משדות המבנה מתייחסים אליו כמו למשתנה מטיפוס השדה</a:t>
            </a:r>
          </a:p>
          <a:p>
            <a:pPr lvl="1">
              <a:defRPr/>
            </a:pPr>
            <a:r>
              <a:rPr lang="he-IL" dirty="0" smtClean="0"/>
              <a:t>למשל, אם היינו רוצים לבצע השמה לאחד משדות המבנה שהוא מחרוזת, היינו צריכים להשתמש ב- </a:t>
            </a:r>
            <a:r>
              <a:rPr lang="en-US" dirty="0" err="1" smtClean="0"/>
              <a:t>strcpy</a:t>
            </a:r>
            <a:endParaRPr lang="he-IL" dirty="0" smtClean="0"/>
          </a:p>
          <a:p>
            <a:pPr lvl="1">
              <a:defRPr/>
            </a:pPr>
            <a:endParaRPr lang="he-IL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	student_t </a:t>
            </a:r>
            <a:r>
              <a:rPr lang="he-IL" sz="1600" noProof="1" smtClean="0"/>
              <a:t> </a:t>
            </a:r>
            <a:r>
              <a:rPr lang="en-US" sz="1600" noProof="1" smtClean="0"/>
              <a:t>s1;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	</a:t>
            </a: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e-IL" sz="1600" noProof="1" smtClean="0"/>
              <a:t>	</a:t>
            </a:r>
            <a:r>
              <a:rPr lang="en-US" sz="1600" b="1" noProof="1" smtClean="0"/>
              <a:t>strcpy(s1.name, “momo”);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	s1.age = 23.5;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	s1.id = 111111;</a:t>
            </a:r>
            <a:endParaRPr lang="en-US" sz="16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	printf("The second student's details:\nname=%s, age=%.2f, id=%ld\n", </a:t>
            </a:r>
            <a:r>
              <a:rPr lang="he-IL" sz="1600" dirty="0" smtClean="0"/>
              <a:t>        </a:t>
            </a:r>
            <a:endParaRPr lang="en-US" sz="16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/>
              <a:t>                                                                                        </a:t>
            </a:r>
            <a:r>
              <a:rPr lang="he-IL" sz="1600" dirty="0" smtClean="0"/>
              <a:t>       </a:t>
            </a:r>
            <a:r>
              <a:rPr lang="en-US" sz="1600" noProof="1" smtClean="0"/>
              <a:t>s1.name, s1.age, s1.id);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noProof="1" smtClean="0"/>
              <a:t>}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868144" y="2996952"/>
            <a:ext cx="2438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struct </a:t>
            </a:r>
            <a:r>
              <a:rPr lang="he-IL" sz="1600" noProof="1">
                <a:latin typeface="Verdana" pitchFamily="34" charset="0"/>
              </a:rPr>
              <a:t> </a:t>
            </a:r>
            <a:r>
              <a:rPr lang="en-US" sz="1600" noProof="1">
                <a:latin typeface="Verdana" pitchFamily="34" charset="0"/>
              </a:rPr>
              <a:t>Student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char  name[6];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float </a:t>
            </a:r>
            <a:r>
              <a:rPr lang="he-IL" sz="1600" noProof="1">
                <a:latin typeface="Verdana" pitchFamily="34" charset="0"/>
              </a:rPr>
              <a:t> </a:t>
            </a:r>
            <a:r>
              <a:rPr lang="en-US" sz="1600" noProof="1">
                <a:latin typeface="Verdana" pitchFamily="34" charset="0"/>
              </a:rPr>
              <a:t>age;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	long </a:t>
            </a:r>
            <a:r>
              <a:rPr lang="he-IL" sz="1600" noProof="1">
                <a:latin typeface="Verdana" pitchFamily="34" charset="0"/>
              </a:rPr>
              <a:t> </a:t>
            </a:r>
            <a:r>
              <a:rPr lang="en-US" sz="1600" noProof="1">
                <a:latin typeface="Verdana" pitchFamily="34" charset="0"/>
              </a:rPr>
              <a:t> id;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Verdana" pitchFamily="34" charset="0"/>
              </a:rPr>
              <a:t>} typedef </a:t>
            </a:r>
            <a:r>
              <a:rPr lang="he-IL" sz="1600" noProof="1">
                <a:latin typeface="Verdana" pitchFamily="34" charset="0"/>
              </a:rPr>
              <a:t> </a:t>
            </a:r>
            <a:r>
              <a:rPr lang="en-US" sz="1600" noProof="1">
                <a:latin typeface="Verdana" pitchFamily="34" charset="0"/>
              </a:rPr>
              <a:t>student_t;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מבנה לפונקציה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he-IL" dirty="0" smtClean="0"/>
              <a:t>כאשר מעבירים מבנה לפונקציה, מועבר העתק שלו, בדיוק כמו העברת פרמטר ממשתנה פרימיטיבי</a:t>
            </a:r>
            <a:endParaRPr lang="en-US" dirty="0" smtClean="0"/>
          </a:p>
          <a:p>
            <a:pPr lvl="1"/>
            <a:r>
              <a:rPr lang="he-IL" dirty="0" smtClean="0"/>
              <a:t>בניגוד להעברת הפניות כמו  בשפת </a:t>
            </a:r>
            <a:r>
              <a:rPr lang="en-US" dirty="0" smtClean="0"/>
              <a:t>JAVA</a:t>
            </a:r>
            <a:endParaRPr lang="he-IL" dirty="0" smtClean="0"/>
          </a:p>
          <a:p>
            <a:pPr lvl="1"/>
            <a:r>
              <a:rPr lang="he-IL" dirty="0" smtClean="0"/>
              <a:t>המשתנה מועבר </a:t>
            </a:r>
            <a:r>
              <a:rPr lang="en-US" dirty="0" smtClean="0"/>
              <a:t>by value</a:t>
            </a:r>
            <a:endParaRPr lang="he-IL" dirty="0" smtClean="0"/>
          </a:p>
          <a:p>
            <a:pPr lvl="1"/>
            <a:r>
              <a:rPr lang="he-IL" b="1" dirty="0" smtClean="0">
                <a:solidFill>
                  <a:srgbClr val="C00000"/>
                </a:solidFill>
              </a:rPr>
              <a:t>אם נשנה את אחד משדות המבנה בפונקציה, השינוי לא ישפיע על המשתנה המקורי</a:t>
            </a:r>
          </a:p>
          <a:p>
            <a:pPr lvl="1"/>
            <a:r>
              <a:rPr lang="he-IL" dirty="0" smtClean="0"/>
              <a:t>(כדי שהפונקציה תשנה את המשתנה המקורי, יש להעבירה </a:t>
            </a:r>
            <a:r>
              <a:rPr lang="en-US" dirty="0" smtClean="0"/>
              <a:t>by pointer</a:t>
            </a:r>
            <a:r>
              <a:rPr lang="he-IL" dirty="0" smtClean="0"/>
              <a:t>, כלומר להעביר את כתובת המבנה)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מבנה לפונקציה - דוגמא</a:t>
            </a:r>
            <a:endParaRPr lang="en-US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he-IL" dirty="0" smtClean="0"/>
              <a:t>פונקציה המדפיסה תאריך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Date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</a:t>
            </a:r>
            <a:r>
              <a:rPr lang="he-IL" sz="1600" noProof="1" smtClean="0"/>
              <a:t> </a:t>
            </a:r>
            <a:r>
              <a:rPr lang="en-US" sz="1600" noProof="1" smtClean="0"/>
              <a:t>day, month, year;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 typedef date_t;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printDate(date_t  d, char delimiter)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printf("%d%c%d%c%d", d.day, delimiter, d.month, delimiter, d.year);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date_t </a:t>
            </a:r>
            <a:r>
              <a:rPr lang="he-IL" sz="1600" noProof="1" smtClean="0"/>
              <a:t> </a:t>
            </a:r>
            <a:r>
              <a:rPr lang="en-US" sz="1600" noProof="1" smtClean="0"/>
              <a:t>d1 = {31, 8, 2007};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printDate(d1, '/');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printDate(d1, '-');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438400"/>
            <a:ext cx="4114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352800" y="1981200"/>
            <a:ext cx="3581400" cy="381000"/>
          </a:xfrm>
          <a:prstGeom prst="wedgeRectCallout">
            <a:avLst>
              <a:gd name="adj1" fmla="val -78289"/>
              <a:gd name="adj2" fmla="val 2717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העברת העתק של המבנה לפונקציה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7" name="Group 109"/>
          <p:cNvGraphicFramePr>
            <a:graphicFrameLocks noGrp="1"/>
          </p:cNvGraphicFramePr>
          <p:nvPr/>
        </p:nvGraphicFramePr>
        <p:xfrm>
          <a:off x="2743200" y="5467350"/>
          <a:ext cx="3200400" cy="1097280"/>
        </p:xfrm>
        <a:graphic>
          <a:graphicData uri="http://schemas.openxmlformats.org/drawingml/2006/table">
            <a:tbl>
              <a:tblPr/>
              <a:tblGrid>
                <a:gridCol w="1717288"/>
                <a:gridCol w="926521"/>
                <a:gridCol w="556591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d1.day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d1.month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d1.year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6488113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4" name="Group 109"/>
          <p:cNvGraphicFramePr>
            <a:graphicFrameLocks noGrp="1"/>
          </p:cNvGraphicFramePr>
          <p:nvPr/>
        </p:nvGraphicFramePr>
        <p:xfrm>
          <a:off x="2743200" y="5456238"/>
          <a:ext cx="3200400" cy="1097280"/>
        </p:xfrm>
        <a:graphic>
          <a:graphicData uri="http://schemas.openxmlformats.org/drawingml/2006/table">
            <a:tbl>
              <a:tblPr/>
              <a:tblGrid>
                <a:gridCol w="1717288"/>
                <a:gridCol w="926521"/>
                <a:gridCol w="556591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d1.day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d1.month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d1.year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34200" y="5726113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</a:t>
            </a:r>
            <a:r>
              <a:rPr lang="en-US"/>
              <a:t>printDate</a:t>
            </a:r>
          </a:p>
        </p:txBody>
      </p:sp>
      <p:graphicFrame>
        <p:nvGraphicFramePr>
          <p:cNvPr id="21591" name="Group 87"/>
          <p:cNvGraphicFramePr>
            <a:graphicFrameLocks noGrp="1"/>
          </p:cNvGraphicFramePr>
          <p:nvPr/>
        </p:nvGraphicFramePr>
        <p:xfrm>
          <a:off x="5867400" y="4248150"/>
          <a:ext cx="3200400" cy="1463040"/>
        </p:xfrm>
        <a:graphic>
          <a:graphicData uri="http://schemas.openxmlformats.org/drawingml/2006/table">
            <a:tbl>
              <a:tblPr/>
              <a:tblGrid>
                <a:gridCol w="1717675"/>
                <a:gridCol w="925513"/>
                <a:gridCol w="557212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date_t: d.day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delimiter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‘/’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90" name="Group 86"/>
          <p:cNvGraphicFramePr>
            <a:graphicFrameLocks noGrp="1"/>
          </p:cNvGraphicFramePr>
          <p:nvPr/>
        </p:nvGraphicFramePr>
        <p:xfrm>
          <a:off x="5867400" y="4254500"/>
          <a:ext cx="3200400" cy="1463040"/>
        </p:xfrm>
        <a:graphic>
          <a:graphicData uri="http://schemas.openxmlformats.org/drawingml/2006/table">
            <a:tbl>
              <a:tblPr/>
              <a:tblGrid>
                <a:gridCol w="1717675"/>
                <a:gridCol w="925513"/>
                <a:gridCol w="557212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date_t: d.day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delimiter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‘-’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8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38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6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6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6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6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6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6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638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638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638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638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638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638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8" grpId="0"/>
      <p:bldP spid="8" grpId="1"/>
      <p:bldP spid="16" grpId="0"/>
      <p:bldP spid="16" grpId="1"/>
      <p:bldP spid="16" grpId="2"/>
      <p:bldP spid="16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5"/>
          <p:cNvSpPr>
            <a:spLocks noChangeArrowheads="1"/>
          </p:cNvSpPr>
          <p:nvPr/>
        </p:nvSpPr>
        <p:spPr bwMode="auto">
          <a:xfrm>
            <a:off x="381000" y="13716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000" smtClean="0"/>
              <a:t>פונקציה המחזירה את הפרש הדקות בין 2 זמנים </a:t>
            </a:r>
            <a:r>
              <a:rPr lang="he-IL" sz="2400" smtClean="0"/>
              <a:t>(הנחה: הראשון גדול מהשני)</a:t>
            </a:r>
            <a:endParaRPr lang="en-US" sz="4000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 Clock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 hour, minute;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 typedef  clock_t;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 diffMinutes(clock_t  c1, clock_t  c2)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 minutes1 = c1.hour*60 + c1.minute;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 minutes2 = c2.hour*60 + c2.minute;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 minutes1 - minutes2;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clock_t  c1 = {12, 30};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clock_t  c2 = {11, 15};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 diff =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diff is %d minutes\n", diff);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>
              <a:solidFill>
                <a:srgbClr val="A31515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805264"/>
            <a:ext cx="43434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109"/>
          <p:cNvGraphicFramePr>
            <a:graphicFrameLocks noGrp="1"/>
          </p:cNvGraphicFramePr>
          <p:nvPr/>
        </p:nvGraphicFramePr>
        <p:xfrm>
          <a:off x="5652120" y="422108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diff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18920" y="5984801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9" name="Group 109"/>
          <p:cNvGraphicFramePr>
            <a:graphicFrameLocks noGrp="1"/>
          </p:cNvGraphicFramePr>
          <p:nvPr/>
        </p:nvGraphicFramePr>
        <p:xfrm>
          <a:off x="5652120" y="422108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diff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09"/>
          <p:cNvGraphicFramePr>
            <a:graphicFrameLocks noGrp="1"/>
          </p:cNvGraphicFramePr>
          <p:nvPr/>
        </p:nvGraphicFramePr>
        <p:xfrm>
          <a:off x="5652120" y="422108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diff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56928" y="4762019"/>
            <a:ext cx="26670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 err="1">
                <a:latin typeface="+mn-lt"/>
              </a:rPr>
              <a:t>diffMinutes</a:t>
            </a:r>
            <a:r>
              <a:rPr lang="en-US" sz="1500" dirty="0">
                <a:latin typeface="+mn-lt"/>
              </a:rPr>
              <a:t>(c1, c2);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84912" y="3606701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</a:t>
            </a:r>
            <a:r>
              <a:rPr lang="en-US"/>
              <a:t>diffMinutes</a:t>
            </a:r>
          </a:p>
        </p:txBody>
      </p:sp>
      <p:graphicFrame>
        <p:nvGraphicFramePr>
          <p:cNvPr id="15" name="Group 109"/>
          <p:cNvGraphicFramePr>
            <a:graphicFrameLocks noGrp="1"/>
          </p:cNvGraphicFramePr>
          <p:nvPr/>
        </p:nvGraphicFramePr>
        <p:xfrm>
          <a:off x="5580112" y="1412776"/>
          <a:ext cx="3124200" cy="219456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09"/>
          <p:cNvGraphicFramePr>
            <a:graphicFrameLocks noGrp="1"/>
          </p:cNvGraphicFramePr>
          <p:nvPr/>
        </p:nvGraphicFramePr>
        <p:xfrm>
          <a:off x="5580112" y="1412776"/>
          <a:ext cx="3124200" cy="219456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109"/>
          <p:cNvGraphicFramePr>
            <a:graphicFrameLocks noGrp="1"/>
          </p:cNvGraphicFramePr>
          <p:nvPr/>
        </p:nvGraphicFramePr>
        <p:xfrm>
          <a:off x="5580112" y="1412776"/>
          <a:ext cx="3124200" cy="219456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09"/>
          <p:cNvGraphicFramePr>
            <a:graphicFrameLocks noGrp="1"/>
          </p:cNvGraphicFramePr>
          <p:nvPr/>
        </p:nvGraphicFramePr>
        <p:xfrm>
          <a:off x="5652120" y="422108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diff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6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6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6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66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6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66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66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66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66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5536" y="1052736"/>
            <a:ext cx="691276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7"/>
          <p:cNvSpPr>
            <a:spLocks noChangeArrowheads="1"/>
          </p:cNvSpPr>
          <p:nvPr/>
        </p:nvSpPr>
        <p:spPr bwMode="auto">
          <a:xfrm>
            <a:off x="381000" y="1371600"/>
            <a:ext cx="86106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0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sz="4000" dirty="0" smtClean="0"/>
              <a:t>דוגמא</a:t>
            </a:r>
            <a:endParaRPr lang="en-US" sz="4000" dirty="0" smtClean="0"/>
          </a:p>
        </p:txBody>
      </p:sp>
      <p:sp>
        <p:nvSpPr>
          <p:cNvPr id="167976" name="Rectangle 40"/>
          <p:cNvSpPr>
            <a:spLocks noGrp="1" noChangeArrowheads="1"/>
          </p:cNvSpPr>
          <p:nvPr>
            <p:ph sz="quarter" idx="1"/>
          </p:nvPr>
        </p:nvSpPr>
        <p:spPr>
          <a:xfrm>
            <a:off x="35496" y="476672"/>
            <a:ext cx="8229600" cy="493776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 Clock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hour, minute;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typedef  clock_t;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clock_t  addMinutes(clock_t  c, int  minutes)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clock_t  newClock;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newClock.minute = c.minute + minutes;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newClock.hour = c.hour + newClock.minute/60;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newClock.minute %= 60;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newClock.hour %= 24;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return  newClock;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void  printClock(clock_t  c)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if (c.hour &lt; 10)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     printf("0");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printf("%d:", c.hour);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if (c.minute &lt; 10)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     printf("0");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printf("%d", c.minute);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</p:txBody>
      </p:sp>
      <p:graphicFrame>
        <p:nvGraphicFramePr>
          <p:cNvPr id="27" name="Group 109"/>
          <p:cNvGraphicFramePr>
            <a:graphicFrameLocks noGrp="1"/>
          </p:cNvGraphicFramePr>
          <p:nvPr/>
        </p:nvGraphicFramePr>
        <p:xfrm>
          <a:off x="5768280" y="460776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2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B7EB48AD-8A41-411A-B394-441DE300A847}" type="slidenum">
              <a:rPr lang="he-IL" sz="1000">
                <a:latin typeface="Verdana" pitchFamily="34" charset="0"/>
              </a:rPr>
              <a:pPr algn="r" rtl="1"/>
              <a:t>19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30888" y="6371481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30" name="Group 109"/>
          <p:cNvGraphicFramePr>
            <a:graphicFrameLocks noGrp="1"/>
          </p:cNvGraphicFramePr>
          <p:nvPr/>
        </p:nvGraphicFramePr>
        <p:xfrm>
          <a:off x="2267744" y="260648"/>
          <a:ext cx="2536287" cy="731520"/>
        </p:xfrm>
        <a:graphic>
          <a:graphicData uri="http://schemas.openxmlformats.org/drawingml/2006/table">
            <a:tbl>
              <a:tblPr/>
              <a:tblGrid>
                <a:gridCol w="1565755"/>
                <a:gridCol w="472116"/>
                <a:gridCol w="4984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496344" y="905173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</a:t>
            </a:r>
            <a:r>
              <a:rPr lang="en-US"/>
              <a:t>printClock</a:t>
            </a:r>
          </a:p>
        </p:txBody>
      </p:sp>
      <p:graphicFrame>
        <p:nvGraphicFramePr>
          <p:cNvPr id="32" name="Group 109"/>
          <p:cNvGraphicFramePr>
            <a:graphicFrameLocks noGrp="1"/>
          </p:cNvGraphicFramePr>
          <p:nvPr/>
        </p:nvGraphicFramePr>
        <p:xfrm>
          <a:off x="2195736" y="3429000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81536" y="5192713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</a:t>
            </a:r>
            <a:r>
              <a:rPr lang="en-US"/>
              <a:t>addMinutes</a:t>
            </a:r>
          </a:p>
        </p:txBody>
      </p:sp>
      <p:graphicFrame>
        <p:nvGraphicFramePr>
          <p:cNvPr id="35" name="Group 109"/>
          <p:cNvGraphicFramePr>
            <a:graphicFrameLocks noGrp="1"/>
          </p:cNvGraphicFramePr>
          <p:nvPr/>
        </p:nvGraphicFramePr>
        <p:xfrm>
          <a:off x="5768280" y="460776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109"/>
          <p:cNvGraphicFramePr>
            <a:graphicFrameLocks noGrp="1"/>
          </p:cNvGraphicFramePr>
          <p:nvPr/>
        </p:nvGraphicFramePr>
        <p:xfrm>
          <a:off x="2195736" y="3429000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109"/>
          <p:cNvGraphicFramePr>
            <a:graphicFrameLocks noGrp="1"/>
          </p:cNvGraphicFramePr>
          <p:nvPr/>
        </p:nvGraphicFramePr>
        <p:xfrm>
          <a:off x="2195736" y="3429000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109"/>
          <p:cNvGraphicFramePr>
            <a:graphicFrameLocks noGrp="1"/>
          </p:cNvGraphicFramePr>
          <p:nvPr/>
        </p:nvGraphicFramePr>
        <p:xfrm>
          <a:off x="2195736" y="3429000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minutes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109"/>
          <p:cNvGraphicFramePr>
            <a:graphicFrameLocks noGrp="1"/>
          </p:cNvGraphicFramePr>
          <p:nvPr/>
        </p:nvGraphicFramePr>
        <p:xfrm>
          <a:off x="5768280" y="4607768"/>
          <a:ext cx="3124200" cy="182880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c2.hour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c2.minute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679" name="Picture 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42388"/>
            <a:ext cx="4896544" cy="101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5375448" y="476672"/>
            <a:ext cx="50292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4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4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clock_t  c1, c2;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int        toAdd;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noProof="1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printf("Enter time and minutes to add:");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scanf("%d %d %d", &amp;c1.hour,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              &amp;c1.minute, &amp;toAdd);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printf("The time is: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printClock(c1);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c2 =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printf("\nThe new time is: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printClock(c2);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	printf("\n");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/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noProof="1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noProof="1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6228184" y="3212976"/>
            <a:ext cx="26642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noProof="1"/>
              <a:t>addMinutes(c1, toAdd);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7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7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7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7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7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7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79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67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67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7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7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7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7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679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79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679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679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679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679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6797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679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679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67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6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6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6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6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6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6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67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6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6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6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6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679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679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679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79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679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797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679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679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6797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679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679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6797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679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79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797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679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679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6797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67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67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67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67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67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67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67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67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67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67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67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67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67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67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67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67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67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679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679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679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1679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167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167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167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6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6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6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67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167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67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67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67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67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/>
      <p:bldP spid="31" grpId="1"/>
      <p:bldP spid="33" grpId="0"/>
      <p:bldP spid="33" grpId="1"/>
      <p:bldP spid="167940" grpId="0" build="allAtOnce"/>
      <p:bldP spid="167942" grpId="0"/>
      <p:bldP spid="16794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מבנים (לעומת מחלקות)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typedef</a:t>
            </a:r>
            <a:r>
              <a:rPr lang="he-IL" dirty="0" smtClean="0"/>
              <a:t> למבנים</a:t>
            </a:r>
          </a:p>
          <a:p>
            <a:r>
              <a:rPr lang="he-IL" dirty="0" smtClean="0"/>
              <a:t>השמת מבנים</a:t>
            </a:r>
            <a:endParaRPr lang="en-US" dirty="0" smtClean="0"/>
          </a:p>
          <a:p>
            <a:r>
              <a:rPr lang="he-IL" dirty="0" smtClean="0"/>
              <a:t>מבנים ומצביעים</a:t>
            </a:r>
          </a:p>
          <a:p>
            <a:r>
              <a:rPr lang="he-IL" dirty="0" smtClean="0"/>
              <a:t>העברת מבנים לפונקציות</a:t>
            </a:r>
          </a:p>
          <a:p>
            <a:r>
              <a:rPr lang="he-IL" dirty="0" smtClean="0"/>
              <a:t>השוואה בין מבנים</a:t>
            </a:r>
          </a:p>
          <a:p>
            <a:r>
              <a:rPr lang="he-IL" dirty="0" smtClean="0"/>
              <a:t>הכלת מבנים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דוגמאות פלט נוספות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אתם מוזמנים להריץ על "יבש" להבנת האלגוריתם</a:t>
            </a:r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98700"/>
            <a:ext cx="4724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98900"/>
            <a:ext cx="47386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422900"/>
            <a:ext cx="47117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פניה לשדה של מצביע למבנה ע"י האופרטור &lt;-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he-IL" sz="2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struct</a:t>
            </a:r>
            <a:r>
              <a:rPr lang="he-IL" sz="1800" noProof="1" smtClean="0"/>
              <a:t> </a:t>
            </a:r>
            <a:r>
              <a:rPr lang="en-US" sz="1800" noProof="1" smtClean="0"/>
              <a:t> Date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    int day, month, year;     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 typedef</a:t>
            </a:r>
            <a:r>
              <a:rPr lang="he-IL" sz="1800" noProof="1" smtClean="0"/>
              <a:t> </a:t>
            </a:r>
            <a:r>
              <a:rPr lang="en-US" sz="1800" noProof="1" smtClean="0"/>
              <a:t> date_t;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800" dirty="0" smtClean="0"/>
              <a:t> </a:t>
            </a:r>
            <a:r>
              <a:rPr lang="en-US" sz="1800" noProof="1" smtClean="0"/>
              <a:t>	date_t   </a:t>
            </a:r>
            <a:r>
              <a:rPr lang="he-IL" sz="1800" noProof="1" smtClean="0"/>
              <a:t> </a:t>
            </a:r>
            <a:r>
              <a:rPr lang="en-US" sz="1800" noProof="1" smtClean="0"/>
              <a:t>d = {29,3,2008}</a:t>
            </a:r>
            <a:endParaRPr lang="he-IL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date_t</a:t>
            </a:r>
            <a:r>
              <a:rPr lang="en-US" sz="1800" b="1" noProof="1" smtClean="0">
                <a:solidFill>
                  <a:srgbClr val="FF0000"/>
                </a:solidFill>
              </a:rPr>
              <a:t>*</a:t>
            </a:r>
            <a:r>
              <a:rPr lang="en-US" sz="1800" noProof="1" smtClean="0"/>
              <a:t> </a:t>
            </a:r>
            <a:r>
              <a:rPr lang="he-IL" sz="1800" noProof="1" smtClean="0"/>
              <a:t> </a:t>
            </a:r>
            <a:r>
              <a:rPr lang="en-US" sz="1800" noProof="1" smtClean="0"/>
              <a:t>pD = &amp;d;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printf("The year is %d\n", d.year);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printf("The year is %d\n", </a:t>
            </a:r>
            <a:r>
              <a:rPr lang="en-US" sz="1800" b="1" noProof="1" smtClean="0"/>
              <a:t>pD-&gt;year</a:t>
            </a:r>
            <a:r>
              <a:rPr lang="en-US" sz="1800" noProof="1" smtClean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printf("The year is %d\n", </a:t>
            </a:r>
            <a:r>
              <a:rPr lang="en-US" sz="1800" b="1" noProof="1" smtClean="0"/>
              <a:t>(*pD).year</a:t>
            </a:r>
            <a:r>
              <a:rPr lang="en-US" sz="1800" noProof="1" smtClean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dirty="0" smtClean="0"/>
          </a:p>
        </p:txBody>
      </p:sp>
      <p:sp>
        <p:nvSpPr>
          <p:cNvPr id="177156" name="AutoShape 4"/>
          <p:cNvSpPr>
            <a:spLocks/>
          </p:cNvSpPr>
          <p:nvPr/>
        </p:nvSpPr>
        <p:spPr bwMode="auto">
          <a:xfrm rot="5400000">
            <a:off x="3662164" y="5375820"/>
            <a:ext cx="304800" cy="381000"/>
          </a:xfrm>
          <a:prstGeom prst="righ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3395464" y="564252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b="1">
                <a:solidFill>
                  <a:srgbClr val="FF0000"/>
                </a:solidFill>
              </a:rPr>
              <a:t>1000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77158" name="AutoShape 6"/>
          <p:cNvSpPr>
            <a:spLocks/>
          </p:cNvSpPr>
          <p:nvPr/>
        </p:nvSpPr>
        <p:spPr bwMode="auto">
          <a:xfrm rot="5400000">
            <a:off x="3624064" y="564252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2699792" y="6086623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b="1" dirty="0">
                <a:solidFill>
                  <a:schemeClr val="hlink"/>
                </a:solidFill>
              </a:rPr>
              <a:t>המשתנה</a:t>
            </a:r>
            <a:r>
              <a:rPr lang="en-US" b="1" dirty="0">
                <a:solidFill>
                  <a:schemeClr val="hlink"/>
                </a:solidFill>
              </a:rPr>
              <a:t>d 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2785864" y="6446664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b="1">
                <a:solidFill>
                  <a:srgbClr val="33CC33"/>
                </a:solidFill>
              </a:rPr>
              <a:t>פניה לשדה </a:t>
            </a:r>
            <a:r>
              <a:rPr lang="en-US" b="1">
                <a:solidFill>
                  <a:srgbClr val="33CC33"/>
                </a:solidFill>
              </a:rPr>
              <a:t>d.year</a:t>
            </a:r>
          </a:p>
        </p:txBody>
      </p:sp>
      <p:sp>
        <p:nvSpPr>
          <p:cNvPr id="177162" name="AutoShape 10"/>
          <p:cNvSpPr>
            <a:spLocks/>
          </p:cNvSpPr>
          <p:nvPr/>
        </p:nvSpPr>
        <p:spPr bwMode="auto">
          <a:xfrm rot="5400000">
            <a:off x="3928864" y="5794920"/>
            <a:ext cx="304800" cy="13716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he-IL">
              <a:solidFill>
                <a:srgbClr val="33CC33"/>
              </a:solidFill>
            </a:endParaRPr>
          </a:p>
        </p:txBody>
      </p:sp>
      <p:graphicFrame>
        <p:nvGraphicFramePr>
          <p:cNvPr id="25633" name="Group 33"/>
          <p:cNvGraphicFramePr>
            <a:graphicFrameLocks noGrp="1"/>
          </p:cNvGraphicFramePr>
          <p:nvPr/>
        </p:nvGraphicFramePr>
        <p:xfrm>
          <a:off x="5105400" y="2667000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d.day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3"/>
          <p:cNvGraphicFramePr>
            <a:graphicFrameLocks noGrp="1"/>
          </p:cNvGraphicFramePr>
          <p:nvPr/>
        </p:nvGraphicFramePr>
        <p:xfrm>
          <a:off x="5105400" y="2667000"/>
          <a:ext cx="3505200" cy="146304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d.day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date_t*: pD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67400" y="4495800"/>
            <a:ext cx="3048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>
              <a:lnSpc>
                <a:spcPct val="80000"/>
              </a:lnSpc>
            </a:pPr>
            <a:r>
              <a:rPr lang="he-IL" b="1">
                <a:solidFill>
                  <a:schemeClr val="bg1"/>
                </a:solidFill>
              </a:rPr>
              <a:t>כאשר יש מצביע למבנה נפנה לשדותיו באמצעות חץ: &lt;-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7" grpId="0"/>
      <p:bldP spid="177158" grpId="0" animBg="1"/>
      <p:bldP spid="177159" grpId="0"/>
      <p:bldP spid="177161" grpId="0"/>
      <p:bldP spid="17716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מבנה לפונקציה כמצביע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he-IL" dirty="0" smtClean="0"/>
              <a:t>כאשר מעבירים מבנה לפונקציה, מועבר העתק שלו, בדיוק כמו העברת פרמטר ממשתנה פרימיטיבי</a:t>
            </a:r>
          </a:p>
          <a:p>
            <a:r>
              <a:rPr lang="he-IL" dirty="0" smtClean="0"/>
              <a:t>כדי שהפונקציה תשנה את המשתנה המקורי, יש להעבירה </a:t>
            </a:r>
            <a:r>
              <a:rPr lang="en-US" dirty="0" smtClean="0"/>
              <a:t>by pointer</a:t>
            </a:r>
            <a:r>
              <a:rPr lang="he-IL" dirty="0" smtClean="0"/>
              <a:t>, כלומר להעביר את כתובת המבנה</a:t>
            </a:r>
          </a:p>
          <a:p>
            <a:r>
              <a:rPr lang="he-IL" dirty="0" smtClean="0">
                <a:solidFill>
                  <a:srgbClr val="0070C0"/>
                </a:solidFill>
              </a:rPr>
              <a:t>כאשר מעבירים לפונקציה מבנה </a:t>
            </a:r>
            <a:r>
              <a:rPr lang="en-US" dirty="0" smtClean="0">
                <a:solidFill>
                  <a:srgbClr val="0070C0"/>
                </a:solidFill>
              </a:rPr>
              <a:t>by value</a:t>
            </a:r>
            <a:r>
              <a:rPr lang="he-IL" dirty="0" smtClean="0">
                <a:solidFill>
                  <a:srgbClr val="0070C0"/>
                </a:solidFill>
              </a:rPr>
              <a:t> המכיל מערך, עותק של המערך מועבר, ולא רק כתובת ההתחלה שלו, ולכן שינוי הערך בפונקציה לא ישפיע על המערך המקורי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980728"/>
            <a:ext cx="561662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4551312" y="285871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clock_t c1;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int toAdd;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5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printf(“</a:t>
            </a:r>
            <a:r>
              <a:rPr lang="en-US" sz="1500" dirty="0">
                <a:latin typeface="Verdana" pitchFamily="34" charset="0"/>
              </a:rPr>
              <a:t>E</a:t>
            </a:r>
            <a:r>
              <a:rPr lang="en-US" sz="1500" noProof="1">
                <a:latin typeface="Verdana" pitchFamily="34" charset="0"/>
              </a:rPr>
              <a:t>nter time and minutes to add: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scanf("%d %d %d", &amp;c1.hour, </a:t>
            </a:r>
            <a:endParaRPr lang="en-US" sz="15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dirty="0">
                <a:latin typeface="Verdana" pitchFamily="34" charset="0"/>
              </a:rPr>
              <a:t>              </a:t>
            </a:r>
            <a:r>
              <a:rPr lang="en-US" sz="1500" noProof="1">
                <a:latin typeface="Verdana" pitchFamily="34" charset="0"/>
              </a:rPr>
              <a:t>&amp;c1.minute, &amp;toAdd);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5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printf("The time is: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printClock(c1);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addMinutes(</a:t>
            </a:r>
            <a:r>
              <a:rPr lang="en-US" sz="1500" b="1" noProof="1">
                <a:latin typeface="Verdana" pitchFamily="34" charset="0"/>
              </a:rPr>
              <a:t>&amp;</a:t>
            </a:r>
            <a:r>
              <a:rPr lang="en-US" sz="1500" noProof="1">
                <a:latin typeface="Verdana" pitchFamily="34" charset="0"/>
              </a:rPr>
              <a:t>c1, </a:t>
            </a:r>
            <a:r>
              <a:rPr lang="en-US" sz="1500" noProof="1" smtClean="0">
                <a:latin typeface="Verdana" pitchFamily="34" charset="0"/>
              </a:rPr>
              <a:t>toAdd);</a:t>
            </a:r>
            <a:endParaRPr lang="en-US" sz="15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printf("\nThe new time is: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printClock(c1);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	printf("\n");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5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5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500" dirty="0">
              <a:latin typeface="Verdana" pitchFamily="34" charset="0"/>
            </a:endParaRPr>
          </a:p>
        </p:txBody>
      </p:sp>
      <p:sp>
        <p:nvSpPr>
          <p:cNvPr id="24579" name="Rectangle 15"/>
          <p:cNvSpPr>
            <a:spLocks noChangeArrowheads="1"/>
          </p:cNvSpPr>
          <p:nvPr/>
        </p:nvSpPr>
        <p:spPr bwMode="auto">
          <a:xfrm>
            <a:off x="381000" y="13716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44624"/>
            <a:ext cx="8229600" cy="7304856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struct Clock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int hour, minute;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} typedef clock_t;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void addMinutes(clock_t* </a:t>
            </a:r>
            <a:r>
              <a:rPr lang="he-IL" sz="1400" noProof="1" smtClean="0">
                <a:latin typeface="Verdana" pitchFamily="34" charset="0"/>
              </a:rPr>
              <a:t> </a:t>
            </a:r>
            <a:r>
              <a:rPr lang="en-US" sz="1400" noProof="1" smtClean="0">
                <a:latin typeface="Verdana" pitchFamily="34" charset="0"/>
              </a:rPr>
              <a:t>c, int minutes)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c-&gt;minute += minutes;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c-&gt;hour += c-&gt;minute/60;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c-&gt;minute %= 60;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c-&gt;hour %= 24;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}</a:t>
            </a:r>
            <a:endParaRPr lang="en-US" sz="1400" dirty="0" smtClean="0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void printClock(clock_t</a:t>
            </a:r>
            <a:r>
              <a:rPr lang="he-IL" sz="1400" noProof="1" smtClean="0">
                <a:latin typeface="Verdana" pitchFamily="34" charset="0"/>
              </a:rPr>
              <a:t> </a:t>
            </a:r>
            <a:r>
              <a:rPr lang="en-US" sz="1400" noProof="1" smtClean="0">
                <a:latin typeface="Verdana" pitchFamily="34" charset="0"/>
              </a:rPr>
              <a:t>  c)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if (c.hour &lt; 10)</a:t>
            </a:r>
            <a:r>
              <a:rPr lang="en-US" sz="1400" dirty="0" smtClean="0">
                <a:latin typeface="Verdana" pitchFamily="34" charset="0"/>
              </a:rPr>
              <a:t> </a:t>
            </a:r>
            <a:endParaRPr lang="en-US" sz="1400" noProof="1" smtClean="0">
              <a:latin typeface="Verdana" pitchFamily="34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    printf("0");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printf("%d:", c.hour);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if (c.minute &lt; 10)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    printf("0");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	printf("%d", c.minute);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>
                <a:latin typeface="Verdana" pitchFamily="34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>
              <a:latin typeface="Verdana" pitchFamily="34" charset="0"/>
            </a:endParaRPr>
          </a:p>
        </p:txBody>
      </p:sp>
      <p:sp>
        <p:nvSpPr>
          <p:cNvPr id="164873" name="AutoShape 9"/>
          <p:cNvSpPr>
            <a:spLocks noChangeArrowheads="1"/>
          </p:cNvSpPr>
          <p:nvPr/>
        </p:nvSpPr>
        <p:spPr bwMode="auto">
          <a:xfrm>
            <a:off x="3217912" y="2060848"/>
            <a:ext cx="2362200" cy="609600"/>
          </a:xfrm>
          <a:prstGeom prst="wedgeRectCallout">
            <a:avLst>
              <a:gd name="adj1" fmla="val -65204"/>
              <a:gd name="adj2" fmla="val -69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לשימוש בחץ מאחר ו- </a:t>
            </a:r>
            <a:r>
              <a:rPr lang="en-US" b="1">
                <a:solidFill>
                  <a:schemeClr val="bg1"/>
                </a:solidFill>
              </a:rPr>
              <a:t>c</a:t>
            </a:r>
            <a:r>
              <a:rPr lang="he-IL" b="1">
                <a:solidFill>
                  <a:schemeClr val="bg1"/>
                </a:solidFill>
              </a:rPr>
              <a:t> הוא מצביע!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3600" smtClean="0"/>
              <a:t>פונקציה המקבלת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he-IL" sz="3600" smtClean="0"/>
              <a:t>זמן ומגדילה אותו</a:t>
            </a:r>
            <a:endParaRPr lang="en-US" sz="3600" smtClean="0"/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2987824" y="404664"/>
            <a:ext cx="2133600" cy="1143000"/>
          </a:xfrm>
          <a:prstGeom prst="wedgeRectCallout">
            <a:avLst>
              <a:gd name="adj1" fmla="val -71269"/>
              <a:gd name="adj2" fmla="val 55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העברת כתובת של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המבנה לפונקציה,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כדי שהפונקציה תוכל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לשנות את המבנה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5679" name="Picture 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684093"/>
            <a:ext cx="457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34200" y="236153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24" name="Group 109"/>
          <p:cNvGraphicFramePr>
            <a:graphicFrameLocks noGrp="1"/>
          </p:cNvGraphicFramePr>
          <p:nvPr/>
        </p:nvGraphicFramePr>
        <p:xfrm>
          <a:off x="5943600" y="1340768"/>
          <a:ext cx="3124200" cy="109728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09"/>
          <p:cNvGraphicFramePr>
            <a:graphicFrameLocks noGrp="1"/>
          </p:cNvGraphicFramePr>
          <p:nvPr/>
        </p:nvGraphicFramePr>
        <p:xfrm>
          <a:off x="6258272" y="2871812"/>
          <a:ext cx="2688687" cy="731520"/>
        </p:xfrm>
        <a:graphic>
          <a:graphicData uri="http://schemas.openxmlformats.org/drawingml/2006/table">
            <a:tbl>
              <a:tblPr/>
              <a:tblGrid>
                <a:gridCol w="1534795"/>
                <a:gridCol w="625527"/>
                <a:gridCol w="52836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c.hour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c.minute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3516337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/>
              <a:t>הזיכרון של </a:t>
            </a:r>
            <a:r>
              <a:rPr lang="en-US"/>
              <a:t>printClock</a:t>
            </a:r>
          </a:p>
        </p:txBody>
      </p:sp>
      <p:graphicFrame>
        <p:nvGraphicFramePr>
          <p:cNvPr id="28" name="Group 109"/>
          <p:cNvGraphicFramePr>
            <a:graphicFrameLocks noGrp="1"/>
          </p:cNvGraphicFramePr>
          <p:nvPr/>
        </p:nvGraphicFramePr>
        <p:xfrm>
          <a:off x="6276051" y="2852936"/>
          <a:ext cx="2742189" cy="731520"/>
        </p:xfrm>
        <a:graphic>
          <a:graphicData uri="http://schemas.openxmlformats.org/drawingml/2006/table">
            <a:tbl>
              <a:tblPr/>
              <a:tblGrid>
                <a:gridCol w="1335405"/>
                <a:gridCol w="908368"/>
                <a:gridCol w="498416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c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: minutes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438528" y="35115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 dirty="0"/>
              <a:t>הזיכרון של </a:t>
            </a:r>
            <a:r>
              <a:rPr lang="en-US" dirty="0" err="1"/>
              <a:t>addMinutes</a:t>
            </a:r>
            <a:endParaRPr lang="en-US" dirty="0"/>
          </a:p>
        </p:txBody>
      </p:sp>
      <p:graphicFrame>
        <p:nvGraphicFramePr>
          <p:cNvPr id="30" name="Group 109"/>
          <p:cNvGraphicFramePr>
            <a:graphicFrameLocks noGrp="1"/>
          </p:cNvGraphicFramePr>
          <p:nvPr/>
        </p:nvGraphicFramePr>
        <p:xfrm>
          <a:off x="5943600" y="1340768"/>
          <a:ext cx="3124200" cy="109728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/>
        </p:nvGraphicFramePr>
        <p:xfrm>
          <a:off x="5943600" y="1340768"/>
          <a:ext cx="3124200" cy="109728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109"/>
          <p:cNvGraphicFramePr>
            <a:graphicFrameLocks noGrp="1"/>
          </p:cNvGraphicFramePr>
          <p:nvPr/>
        </p:nvGraphicFramePr>
        <p:xfrm>
          <a:off x="5943600" y="1340768"/>
          <a:ext cx="3124200" cy="109728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109"/>
          <p:cNvGraphicFramePr>
            <a:graphicFrameLocks noGrp="1"/>
          </p:cNvGraphicFramePr>
          <p:nvPr/>
        </p:nvGraphicFramePr>
        <p:xfrm>
          <a:off x="5943600" y="1340768"/>
          <a:ext cx="3124200" cy="109728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109"/>
          <p:cNvGraphicFramePr>
            <a:graphicFrameLocks noGrp="1"/>
          </p:cNvGraphicFramePr>
          <p:nvPr/>
        </p:nvGraphicFramePr>
        <p:xfrm>
          <a:off x="5943600" y="1340768"/>
          <a:ext cx="3124200" cy="1097280"/>
        </p:xfrm>
        <a:graphic>
          <a:graphicData uri="http://schemas.openxmlformats.org/drawingml/2006/table">
            <a:tbl>
              <a:tblPr/>
              <a:tblGrid>
                <a:gridCol w="1765852"/>
                <a:gridCol w="815009"/>
                <a:gridCol w="543339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clock_t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c1.hour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c1.minute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toAdd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64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6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6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6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6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6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6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64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6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6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6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4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6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6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64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6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4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6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6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6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64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16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16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64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16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16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164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64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6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16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6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164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64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1" dur="indefinite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64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16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16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1648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16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16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5" dur="indefinite"/>
                                        <p:tgtEl>
                                          <p:spTgt spid="1648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6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allAtOnce"/>
      <p:bldP spid="164873" grpId="0" animBg="1"/>
      <p:bldP spid="164873" grpId="1" animBg="1"/>
      <p:bldP spid="164872" grpId="0" animBg="1"/>
      <p:bldP spid="23" grpId="0"/>
      <p:bldP spid="23" grpId="1"/>
      <p:bldP spid="27" grpId="0"/>
      <p:bldP spid="27" grpId="1"/>
      <p:bldP spid="29" grpId="0"/>
      <p:bldP spid="29" grpId="1"/>
      <p:bldP spid="29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אופרטורי יחס בין מבנים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בניגוד למשתנה פרימיטיבי, לא ניתן להשוות בין מבנים ע"י אופרטורי ההשוואה: ==, =!, &gt;, &lt; , =&gt;, =&lt;</a:t>
            </a:r>
          </a:p>
          <a:p>
            <a:pPr>
              <a:lnSpc>
                <a:spcPct val="90000"/>
              </a:lnSpc>
            </a:pPr>
            <a:r>
              <a:rPr lang="he-IL" smtClean="0"/>
              <a:t>סיבות: </a:t>
            </a:r>
          </a:p>
          <a:p>
            <a:pPr marL="914400" lvl="1" indent="-457200">
              <a:lnSpc>
                <a:spcPct val="90000"/>
              </a:lnSpc>
              <a:buFont typeface="Garamond" pitchFamily="18" charset="0"/>
              <a:buAutoNum type="arabicPeriod"/>
            </a:pPr>
            <a:r>
              <a:rPr lang="he-IL" smtClean="0"/>
              <a:t>יתכן ואחד משדות המבנה אינו ניתן להשוואה ע"י אופרטורים אלו, למשל מערך או מחרוזת</a:t>
            </a:r>
          </a:p>
          <a:p>
            <a:pPr marL="914400" lvl="1" indent="-457200">
              <a:lnSpc>
                <a:spcPct val="90000"/>
              </a:lnSpc>
              <a:buFont typeface="Garamond" pitchFamily="18" charset="0"/>
              <a:buAutoNum type="arabicPeriod"/>
            </a:pPr>
            <a:r>
              <a:rPr lang="he-IL" smtClean="0"/>
              <a:t>אם ישנם כמה שדות במבנה, לא ברור לפי מה נחליט לאיזה שדה חשיבות גדולה יותר (למשל השוואה בין סטודנטים: לפי ת.ז. או לפי שם?), וכמובן הקומפיילר אינו יכול לנחש זאת</a:t>
            </a:r>
          </a:p>
          <a:p>
            <a:pPr>
              <a:lnSpc>
                <a:spcPct val="90000"/>
              </a:lnSpc>
            </a:pPr>
            <a:r>
              <a:rPr lang="he-IL" smtClean="0"/>
              <a:t>כדי להשוות בין מבנים עלינו לכתוב פונקציות מתאימות</a:t>
            </a:r>
          </a:p>
          <a:p>
            <a:pPr>
              <a:lnSpc>
                <a:spcPct val="90000"/>
              </a:lnSpc>
            </a:pPr>
            <a:r>
              <a:rPr lang="he-IL" smtClean="0"/>
              <a:t>גם לביצוע פעולות חשבון בין שני מבנים עלינו לכתוב פונקציות (האם מוגדרת פעולת החיבור בין 2 סטודנטים? ועבור שני מערכים?)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השוואה בין מבנים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מאחר ולא ניתן להשוות בין מבנים ע"י האופרטור == עלינו לכתוב פונקציה המשווה בין מבנים</a:t>
            </a:r>
          </a:p>
          <a:p>
            <a:endParaRPr lang="he-IL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struct </a:t>
            </a:r>
            <a:r>
              <a:rPr lang="he-IL" sz="2000" noProof="1" smtClean="0"/>
              <a:t> </a:t>
            </a:r>
            <a:r>
              <a:rPr lang="en-US" sz="2000" noProof="1" smtClean="0"/>
              <a:t>Clock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int </a:t>
            </a:r>
            <a:r>
              <a:rPr lang="he-IL" sz="2000" noProof="1" smtClean="0"/>
              <a:t> </a:t>
            </a:r>
            <a:r>
              <a:rPr lang="en-US" sz="2000" noProof="1" smtClean="0"/>
              <a:t>hour, minute;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} typedef </a:t>
            </a:r>
            <a:r>
              <a:rPr lang="he-IL" sz="2000" noProof="1" smtClean="0"/>
              <a:t> </a:t>
            </a:r>
            <a:r>
              <a:rPr lang="en-US" sz="2000" noProof="1" smtClean="0"/>
              <a:t>clock_t;</a:t>
            </a:r>
          </a:p>
          <a:p>
            <a:pPr algn="l" rtl="0">
              <a:buFont typeface="Wingdings" pitchFamily="2" charset="2"/>
              <a:buNone/>
            </a:pPr>
            <a:endParaRPr lang="he-IL" sz="2000" noProof="1" smtClean="0"/>
          </a:p>
          <a:p>
            <a:pPr algn="l" rtl="0">
              <a:buFont typeface="Wingdings" pitchFamily="2" charset="2"/>
              <a:buNone/>
            </a:pPr>
            <a:r>
              <a:rPr lang="en-US" sz="2000" b="1" noProof="1" smtClean="0"/>
              <a:t>int </a:t>
            </a:r>
            <a:r>
              <a:rPr lang="he-IL" sz="2000" b="1" noProof="1" smtClean="0"/>
              <a:t> </a:t>
            </a:r>
            <a:r>
              <a:rPr lang="en-US" sz="2000" b="1" noProof="1" smtClean="0"/>
              <a:t>equalClock(clock_t </a:t>
            </a:r>
            <a:r>
              <a:rPr lang="he-IL" sz="2000" b="1" noProof="1" smtClean="0"/>
              <a:t> </a:t>
            </a:r>
            <a:r>
              <a:rPr lang="en-US" sz="2000" b="1" noProof="1" smtClean="0"/>
              <a:t>c1, clock_t </a:t>
            </a:r>
            <a:r>
              <a:rPr lang="he-IL" sz="2000" b="1" noProof="1" smtClean="0"/>
              <a:t> </a:t>
            </a:r>
            <a:r>
              <a:rPr lang="en-US" sz="2000" b="1" noProof="1" smtClean="0"/>
              <a:t>c2)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 noProof="1" smtClean="0"/>
              <a:t>	return (c1.hour == c2.hour &amp;&amp; 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 noProof="1" smtClean="0"/>
              <a:t>		</a:t>
            </a:r>
            <a:r>
              <a:rPr lang="he-IL" sz="2000" b="1" dirty="0" smtClean="0"/>
              <a:t>      </a:t>
            </a:r>
            <a:r>
              <a:rPr lang="en-US" sz="2000" b="1" noProof="1" smtClean="0"/>
              <a:t>c1.minute == c2.minute);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b="1" noProof="1" smtClean="0"/>
              <a:t>}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81000" y="838200"/>
            <a:ext cx="4623048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229600" cy="4937760"/>
          </a:xfrm>
        </p:spPr>
        <p:txBody>
          <a:bodyPr>
            <a:noAutofit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he-IL" sz="1600" dirty="0" smtClean="0"/>
              <a:t> </a:t>
            </a:r>
            <a:r>
              <a:rPr lang="en-US" sz="1600" dirty="0" smtClean="0"/>
              <a:t>Clock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he-IL" sz="1600" dirty="0" smtClean="0"/>
              <a:t> </a:t>
            </a:r>
            <a:r>
              <a:rPr lang="en-US" sz="1600" dirty="0" smtClean="0"/>
              <a:t>hour, minute;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 typedef </a:t>
            </a:r>
            <a:r>
              <a:rPr lang="he-IL" sz="1600" dirty="0" smtClean="0"/>
              <a:t> </a:t>
            </a:r>
            <a:r>
              <a:rPr lang="en-US" sz="1600" dirty="0" err="1" smtClean="0"/>
              <a:t>clock_t</a:t>
            </a:r>
            <a:r>
              <a:rPr lang="en-US" sz="16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he-IL" sz="1600" dirty="0" smtClean="0"/>
              <a:t> </a:t>
            </a:r>
            <a:r>
              <a:rPr lang="en-US" sz="1600" dirty="0" err="1" smtClean="0"/>
              <a:t>compareClocks</a:t>
            </a:r>
            <a:r>
              <a:rPr lang="en-US" sz="1600" dirty="0" smtClean="0"/>
              <a:t>(</a:t>
            </a:r>
            <a:r>
              <a:rPr lang="en-US" sz="1600" dirty="0" err="1" smtClean="0"/>
              <a:t>clock_t</a:t>
            </a:r>
            <a:r>
              <a:rPr lang="en-US" sz="1600" dirty="0" smtClean="0"/>
              <a:t> </a:t>
            </a:r>
            <a:r>
              <a:rPr lang="he-IL" sz="1600" dirty="0" smtClean="0"/>
              <a:t> </a:t>
            </a:r>
            <a:r>
              <a:rPr lang="en-US" sz="1600" dirty="0" smtClean="0"/>
              <a:t>c1, </a:t>
            </a:r>
            <a:r>
              <a:rPr lang="en-US" sz="1600" dirty="0" err="1" smtClean="0"/>
              <a:t>clock_t</a:t>
            </a:r>
            <a:r>
              <a:rPr lang="en-US" sz="1600" dirty="0" smtClean="0"/>
              <a:t> </a:t>
            </a:r>
            <a:r>
              <a:rPr lang="he-IL" sz="1600" dirty="0" smtClean="0"/>
              <a:t> </a:t>
            </a:r>
            <a:r>
              <a:rPr lang="en-US" sz="1600" dirty="0" smtClean="0"/>
              <a:t>c2)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}</a:t>
            </a:r>
            <a:endParaRPr lang="en-US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    if        (c1.hour &lt; c2.hour)	          return -1;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else  if (c1.hour &gt; c2.hour)	          return 1;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else </a:t>
            </a:r>
            <a:r>
              <a:rPr lang="en-US" sz="1600" dirty="0" smtClean="0">
                <a:solidFill>
                  <a:srgbClr val="33CC33"/>
                </a:solidFill>
              </a:rPr>
              <a:t>// if (c1.hour == c2.hour)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</a:t>
            </a: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	if (c1.minute == c2.minute)         return 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	else if (c1.minute &lt; c2.minute)    return -1;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	else                                             return 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</a:t>
            </a:r>
            <a:r>
              <a:rPr lang="he-IL" sz="16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clock_t</a:t>
            </a:r>
            <a:r>
              <a:rPr lang="en-US" sz="1600" dirty="0" smtClean="0"/>
              <a:t> </a:t>
            </a:r>
            <a:r>
              <a:rPr lang="he-IL" sz="1600" dirty="0" smtClean="0"/>
              <a:t> </a:t>
            </a:r>
            <a:r>
              <a:rPr lang="en-US" sz="1600" dirty="0" smtClean="0"/>
              <a:t>c1={12,30}, c2={11,30}, c3={12,30};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("Result for c1 and c2: %d\n", </a:t>
            </a:r>
            <a:r>
              <a:rPr lang="en-US" sz="1600" dirty="0" err="1" smtClean="0"/>
              <a:t>compareClocks</a:t>
            </a:r>
            <a:r>
              <a:rPr lang="en-US" sz="1600" dirty="0" smtClean="0"/>
              <a:t>(c1, c2));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("Result for c1 and c3: %d\n", </a:t>
            </a:r>
            <a:r>
              <a:rPr lang="en-US" sz="1600" dirty="0" err="1" smtClean="0"/>
              <a:t>compareClocks</a:t>
            </a:r>
            <a:r>
              <a:rPr lang="en-US" sz="1600" dirty="0" smtClean="0"/>
              <a:t>(c1, c3));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("Result for c2 and c3: %d\n", </a:t>
            </a:r>
            <a:r>
              <a:rPr lang="en-US" sz="1600" dirty="0" err="1" smtClean="0"/>
              <a:t>compareClocks</a:t>
            </a:r>
            <a:r>
              <a:rPr lang="en-US" sz="1600" dirty="0" smtClean="0"/>
              <a:t>(c2, c3));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יחס בין מבנים - דוגמא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390368"/>
            <a:ext cx="4392488" cy="88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6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6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6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76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6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65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מבנה בתוך מבנה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אחד משדות המבנה יכול להיות מבנה אחר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דוגמא: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struct </a:t>
            </a:r>
            <a:r>
              <a:rPr lang="he-IL" sz="2000" noProof="1" smtClean="0"/>
              <a:t> </a:t>
            </a:r>
            <a:r>
              <a:rPr lang="en-US" sz="2000" noProof="1" smtClean="0"/>
              <a:t>Date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    int </a:t>
            </a:r>
            <a:r>
              <a:rPr lang="he-IL" sz="2000" noProof="1" smtClean="0"/>
              <a:t> </a:t>
            </a:r>
            <a:r>
              <a:rPr lang="en-US" sz="2000" noProof="1" smtClean="0"/>
              <a:t>day, month, year;     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 typedef  date_t;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struct Student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char  </a:t>
            </a:r>
            <a:r>
              <a:rPr lang="he-IL" sz="2000" noProof="1" smtClean="0"/>
              <a:t>     </a:t>
            </a:r>
            <a:r>
              <a:rPr lang="en-US" sz="2000" noProof="1" smtClean="0"/>
              <a:t>name[20];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en-US" sz="2000" b="1" noProof="1" smtClean="0"/>
              <a:t>date_t  birthday;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float  </a:t>
            </a:r>
            <a:r>
              <a:rPr lang="he-IL" sz="2000" noProof="1" smtClean="0"/>
              <a:t>     </a:t>
            </a:r>
            <a:r>
              <a:rPr lang="en-US" sz="2000" noProof="1" smtClean="0"/>
              <a:t>average;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 typedef  student_t;</a:t>
            </a:r>
            <a:endParaRPr lang="en-US" sz="2000" dirty="0" smtClean="0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962400" y="3733800"/>
            <a:ext cx="472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he-IL" sz="2400" dirty="0">
                <a:latin typeface="Verdana" pitchFamily="34" charset="0"/>
              </a:rPr>
              <a:t>היה אפשר גם כך, אבל עדיף שלא..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struct </a:t>
            </a:r>
            <a:r>
              <a:rPr lang="he-IL" sz="2000" noProof="1">
                <a:latin typeface="Verdana" pitchFamily="34" charset="0"/>
              </a:rPr>
              <a:t> </a:t>
            </a:r>
            <a:r>
              <a:rPr lang="en-US" sz="2000" noProof="1">
                <a:latin typeface="Verdana" pitchFamily="34" charset="0"/>
              </a:rPr>
              <a:t>Student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char </a:t>
            </a:r>
            <a:r>
              <a:rPr lang="he-IL" sz="2000" noProof="1">
                <a:latin typeface="Verdana" pitchFamily="34" charset="0"/>
              </a:rPr>
              <a:t> </a:t>
            </a:r>
            <a:r>
              <a:rPr lang="en-US" sz="2000" noProof="1">
                <a:latin typeface="Verdana" pitchFamily="34" charset="0"/>
              </a:rPr>
              <a:t>name[20];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</a:t>
            </a:r>
            <a:r>
              <a:rPr lang="en-US" sz="2000" b="1" noProof="1">
                <a:latin typeface="Verdana" pitchFamily="34" charset="0"/>
              </a:rPr>
              <a:t>int </a:t>
            </a:r>
            <a:r>
              <a:rPr lang="he-IL" sz="2000" b="1" noProof="1">
                <a:latin typeface="Verdana" pitchFamily="34" charset="0"/>
              </a:rPr>
              <a:t> </a:t>
            </a:r>
            <a:r>
              <a:rPr lang="en-US" sz="2000" b="1" noProof="1">
                <a:latin typeface="Verdana" pitchFamily="34" charset="0"/>
              </a:rPr>
              <a:t>day, month, year;     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float </a:t>
            </a:r>
            <a:r>
              <a:rPr lang="he-IL" sz="2000" noProof="1">
                <a:latin typeface="Verdana" pitchFamily="34" charset="0"/>
              </a:rPr>
              <a:t> </a:t>
            </a:r>
            <a:r>
              <a:rPr lang="en-US" sz="2000" noProof="1">
                <a:latin typeface="Verdana" pitchFamily="34" charset="0"/>
              </a:rPr>
              <a:t>average;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} typedef</a:t>
            </a:r>
            <a:r>
              <a:rPr lang="he-IL" sz="2000" noProof="1">
                <a:latin typeface="Verdana" pitchFamily="34" charset="0"/>
              </a:rPr>
              <a:t> </a:t>
            </a:r>
            <a:r>
              <a:rPr lang="en-US" sz="2000" noProof="1">
                <a:latin typeface="Verdana" pitchFamily="34" charset="0"/>
              </a:rPr>
              <a:t> student_t;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מבנה בתוך מבנה - דוגמא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229600" cy="4530725"/>
          </a:xfrm>
        </p:spPr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 Date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 day, month, year;     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 typedef  </a:t>
            </a:r>
            <a:r>
              <a:rPr lang="en-US" sz="1600" dirty="0" err="1" smtClean="0"/>
              <a:t>date_t</a:t>
            </a:r>
            <a:r>
              <a:rPr lang="en-US" sz="16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 Student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char      name[20];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date_t</a:t>
            </a:r>
            <a:r>
              <a:rPr lang="en-US" sz="1600" dirty="0" smtClean="0"/>
              <a:t>   birthday;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float      average;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 typedef  </a:t>
            </a:r>
            <a:r>
              <a:rPr lang="en-US" sz="1600" dirty="0" err="1" smtClean="0"/>
              <a:t>student_t</a:t>
            </a:r>
            <a:r>
              <a:rPr lang="en-US" sz="16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886200" y="119675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noProof="1">
                <a:latin typeface="Verdana" pitchFamily="34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Arial" pitchFamily="34" charset="0"/>
              </a:rPr>
              <a:t>      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>
                <a:latin typeface="+mn-lt"/>
              </a:rPr>
              <a:t>student_t</a:t>
            </a:r>
            <a:r>
              <a:rPr lang="en-US" sz="1600" dirty="0">
                <a:latin typeface="+mn-lt"/>
              </a:rPr>
              <a:t>   s;</a:t>
            </a:r>
          </a:p>
          <a:p>
            <a:pPr>
              <a:spcBef>
                <a:spcPts val="0"/>
              </a:spcBef>
              <a:defRPr/>
            </a:pPr>
            <a:endParaRPr lang="he-IL" sz="1600" dirty="0">
              <a:latin typeface="+mn-lt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("Enter name of student and average:\n");	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err="1">
                <a:latin typeface="+mn-lt"/>
              </a:rPr>
              <a:t>scanf</a:t>
            </a:r>
            <a:r>
              <a:rPr lang="en-US" sz="1600" dirty="0">
                <a:latin typeface="+mn-lt"/>
              </a:rPr>
              <a:t>("%s %f", s.name, &amp;</a:t>
            </a:r>
            <a:r>
              <a:rPr lang="en-US" sz="1600" dirty="0" err="1">
                <a:latin typeface="+mn-lt"/>
              </a:rPr>
              <a:t>s.average</a:t>
            </a:r>
            <a:r>
              <a:rPr lang="en-US" sz="1600" dirty="0">
                <a:latin typeface="+mn-lt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("Please enter DOB: ");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err="1">
                <a:latin typeface="+mn-lt"/>
              </a:rPr>
              <a:t>scanf</a:t>
            </a:r>
            <a:r>
              <a:rPr lang="en-US" sz="1600" dirty="0">
                <a:latin typeface="+mn-lt"/>
              </a:rPr>
              <a:t>("%d %d %d", &amp;</a:t>
            </a:r>
            <a:r>
              <a:rPr lang="en-US" sz="1600" dirty="0" err="1">
                <a:latin typeface="+mn-lt"/>
              </a:rPr>
              <a:t>s.birthday.day</a:t>
            </a:r>
            <a:r>
              <a:rPr lang="en-US" sz="1600" dirty="0">
                <a:latin typeface="+mn-lt"/>
              </a:rPr>
              <a:t>, 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     &amp;</a:t>
            </a:r>
            <a:r>
              <a:rPr lang="en-US" sz="1600" dirty="0" err="1">
                <a:latin typeface="+mn-lt"/>
              </a:rPr>
              <a:t>s.birthday.month</a:t>
            </a:r>
            <a:r>
              <a:rPr lang="en-US" sz="1600" dirty="0">
                <a:latin typeface="+mn-lt"/>
              </a:rPr>
              <a:t>, &amp;</a:t>
            </a:r>
            <a:r>
              <a:rPr lang="en-US" sz="1600" dirty="0" err="1">
                <a:latin typeface="+mn-lt"/>
              </a:rPr>
              <a:t>s.birthday.year</a:t>
            </a:r>
            <a:r>
              <a:rPr lang="en-US" sz="1600" dirty="0">
                <a:latin typeface="+mn-lt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he-IL" sz="1600" dirty="0">
                <a:latin typeface="+mn-lt"/>
              </a:rPr>
              <a:t>	</a:t>
            </a:r>
          </a:p>
          <a:p>
            <a:pPr>
              <a:spcBef>
                <a:spcPts val="0"/>
              </a:spcBef>
              <a:defRPr/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("The student's </a:t>
            </a:r>
            <a:r>
              <a:rPr lang="en-US" sz="1600" dirty="0" err="1">
                <a:latin typeface="+mn-lt"/>
              </a:rPr>
              <a:t>detailes</a:t>
            </a:r>
            <a:r>
              <a:rPr lang="en-US" sz="1600" dirty="0">
                <a:latin typeface="+mn-lt"/>
              </a:rPr>
              <a:t>: \n");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err="1">
                <a:latin typeface="+mn-lt"/>
              </a:rPr>
              <a:t>printf</a:t>
            </a:r>
            <a:r>
              <a:rPr lang="en-US" sz="1600" dirty="0">
                <a:latin typeface="+mn-lt"/>
              </a:rPr>
              <a:t>("Name: %s, Average: %.2f, 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                             DOB: %d-%d-%d\n", 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            s.name, </a:t>
            </a:r>
            <a:r>
              <a:rPr lang="en-US" sz="1600" dirty="0" err="1">
                <a:latin typeface="+mn-lt"/>
              </a:rPr>
              <a:t>s.average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s.birthday.day</a:t>
            </a:r>
            <a:r>
              <a:rPr lang="en-US" sz="1600" dirty="0">
                <a:latin typeface="+mn-lt"/>
              </a:rPr>
              <a:t>, </a:t>
            </a:r>
          </a:p>
          <a:p>
            <a:pPr>
              <a:defRPr/>
            </a:pPr>
            <a:r>
              <a:rPr lang="en-US" sz="1600" dirty="0">
                <a:latin typeface="+mn-lt"/>
              </a:rPr>
              <a:t>                </a:t>
            </a:r>
            <a:r>
              <a:rPr lang="en-US" sz="1600" dirty="0" err="1">
                <a:latin typeface="+mn-lt"/>
              </a:rPr>
              <a:t>s.birthday.month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s.birthday.year</a:t>
            </a:r>
            <a:r>
              <a:rPr lang="en-US" sz="1600" dirty="0">
                <a:latin typeface="+mn-lt"/>
              </a:rPr>
              <a:t>);</a:t>
            </a:r>
          </a:p>
          <a:p>
            <a:pPr>
              <a:defRPr/>
            </a:pPr>
            <a:r>
              <a:rPr lang="en-US" sz="1600" noProof="1">
                <a:latin typeface="+mn-lt"/>
              </a:rPr>
              <a:t> </a:t>
            </a:r>
            <a:r>
              <a:rPr lang="he-IL" sz="1600" noProof="1">
                <a:latin typeface="+mn-lt"/>
              </a:rPr>
              <a:t>  {</a:t>
            </a:r>
            <a:endParaRPr lang="en-US" sz="1600" dirty="0">
              <a:latin typeface="+mn-lt"/>
            </a:endParaRPr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9200"/>
            <a:ext cx="6367463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838200"/>
            <a:ext cx="2534816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381000" y="1371600"/>
            <a:ext cx="82296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מבנה בתוך מבנה ופונקציות - דוגמא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696"/>
            <a:ext cx="8229600" cy="64008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 Date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 day, month, year;     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} typedef  </a:t>
            </a:r>
            <a:r>
              <a:rPr lang="en-US" sz="1400" dirty="0" err="1" smtClean="0"/>
              <a:t>date_t</a:t>
            </a:r>
            <a:r>
              <a:rPr lang="en-US" sz="14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 Student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{</a:t>
            </a:r>
            <a:endParaRPr lang="he-IL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char      name[20];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date_t</a:t>
            </a:r>
            <a:r>
              <a:rPr lang="en-US" sz="1400" dirty="0" smtClean="0"/>
              <a:t>   birthday;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float      average;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} typedef  </a:t>
            </a:r>
            <a:r>
              <a:rPr lang="en-US" sz="1400" dirty="0" err="1" smtClean="0"/>
              <a:t>student_t</a:t>
            </a:r>
            <a:r>
              <a:rPr lang="en-US" sz="14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void </a:t>
            </a:r>
            <a:r>
              <a:rPr lang="en-US" sz="1400" b="1" dirty="0" err="1" smtClean="0"/>
              <a:t>printDate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date_t</a:t>
            </a:r>
            <a:r>
              <a:rPr lang="en-US" sz="1400" b="1" dirty="0" smtClean="0"/>
              <a:t>  d)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{</a:t>
            </a:r>
            <a:endParaRPr lang="he-IL" sz="1400" b="1" dirty="0" smtClean="0"/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("%d-%d-%d", </a:t>
            </a:r>
            <a:r>
              <a:rPr lang="en-US" sz="1400" b="1" dirty="0" err="1" smtClean="0"/>
              <a:t>d.day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d.month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d.year</a:t>
            </a:r>
            <a:r>
              <a:rPr lang="en-US" sz="1400" b="1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he-IL" sz="1400" b="1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endParaRPr lang="he-IL" sz="1400" b="1" dirty="0" smtClean="0"/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void </a:t>
            </a:r>
            <a:r>
              <a:rPr lang="en-US" sz="1400" b="1" dirty="0" err="1" smtClean="0"/>
              <a:t>printStudent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student_t</a:t>
            </a:r>
            <a:r>
              <a:rPr lang="en-US" sz="1400" b="1" dirty="0" smtClean="0"/>
              <a:t>  s)</a:t>
            </a:r>
          </a:p>
          <a:p>
            <a:pPr algn="l" rtl="0">
              <a:buFont typeface="Wingdings" pitchFamily="2" charset="2"/>
              <a:buNone/>
            </a:pPr>
            <a:r>
              <a:rPr lang="he-IL" sz="1400" b="1" dirty="0" smtClean="0"/>
              <a:t>}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("Name: %s, Average: %.2f, DOB: ", 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                         s.name, </a:t>
            </a:r>
            <a:r>
              <a:rPr lang="en-US" sz="1400" b="1" dirty="0" err="1" smtClean="0"/>
              <a:t>s.average</a:t>
            </a:r>
            <a:r>
              <a:rPr lang="en-US" sz="1400" b="1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printDate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s.birthday</a:t>
            </a:r>
            <a:r>
              <a:rPr lang="en-US" sz="1400" b="1" dirty="0" smtClean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("\n");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dirty="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767336" y="1346547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noProof="1">
                <a:latin typeface="Verdana" pitchFamily="34" charset="0"/>
                <a:cs typeface="Arial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noProof="1">
                <a:latin typeface="Verdana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+mn-lt"/>
                <a:cs typeface="Arial" pitchFamily="34" charset="0"/>
              </a:rPr>
              <a:t>student_t</a:t>
            </a:r>
            <a:r>
              <a:rPr lang="en-US" sz="1400" dirty="0">
                <a:latin typeface="+mn-lt"/>
                <a:cs typeface="Arial" pitchFamily="34" charset="0"/>
              </a:rPr>
              <a:t>   s;</a:t>
            </a:r>
          </a:p>
          <a:p>
            <a:pPr>
              <a:spcBef>
                <a:spcPts val="0"/>
              </a:spcBef>
              <a:defRPr/>
            </a:pPr>
            <a:endParaRPr lang="he-IL" sz="1400" dirty="0">
              <a:latin typeface="+mn-lt"/>
              <a:cs typeface="Arial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</a:t>
            </a:r>
            <a:r>
              <a:rPr 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sz="1400" dirty="0">
                <a:latin typeface="+mn-lt"/>
                <a:cs typeface="Arial" pitchFamily="34" charset="0"/>
              </a:rPr>
              <a:t>("Enter name of student and average:\n");	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</a:t>
            </a:r>
            <a:r>
              <a:rPr lang="en-US" sz="1400" dirty="0" err="1">
                <a:latin typeface="+mn-lt"/>
                <a:cs typeface="Arial" pitchFamily="34" charset="0"/>
              </a:rPr>
              <a:t>scanf</a:t>
            </a:r>
            <a:r>
              <a:rPr lang="en-US" sz="1400" dirty="0">
                <a:latin typeface="+mn-lt"/>
                <a:cs typeface="Arial" pitchFamily="34" charset="0"/>
              </a:rPr>
              <a:t>("%s %f", s.name, &amp;</a:t>
            </a:r>
            <a:r>
              <a:rPr lang="en-US" sz="1400" dirty="0" err="1">
                <a:latin typeface="+mn-lt"/>
                <a:cs typeface="Arial" pitchFamily="34" charset="0"/>
              </a:rPr>
              <a:t>s.average</a:t>
            </a:r>
            <a:r>
              <a:rPr lang="en-US" sz="1400" dirty="0">
                <a:latin typeface="+mn-lt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</a:t>
            </a:r>
            <a:r>
              <a:rPr 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sz="1400" dirty="0">
                <a:latin typeface="+mn-lt"/>
                <a:cs typeface="Arial" pitchFamily="34" charset="0"/>
              </a:rPr>
              <a:t>("Please enter DOB: ");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</a:t>
            </a:r>
            <a:r>
              <a:rPr lang="en-US" sz="1400" dirty="0" err="1">
                <a:latin typeface="+mn-lt"/>
                <a:cs typeface="Arial" pitchFamily="34" charset="0"/>
              </a:rPr>
              <a:t>scanf</a:t>
            </a:r>
            <a:r>
              <a:rPr lang="en-US" sz="1400" dirty="0">
                <a:latin typeface="+mn-lt"/>
                <a:cs typeface="Arial" pitchFamily="34" charset="0"/>
              </a:rPr>
              <a:t>("%d %d %d", &amp;</a:t>
            </a:r>
            <a:r>
              <a:rPr lang="en-US" sz="1400" dirty="0" err="1">
                <a:latin typeface="+mn-lt"/>
                <a:cs typeface="Arial" pitchFamily="34" charset="0"/>
              </a:rPr>
              <a:t>s.birthday.day</a:t>
            </a:r>
            <a:r>
              <a:rPr lang="en-US" sz="1400" dirty="0">
                <a:latin typeface="+mn-lt"/>
                <a:cs typeface="Arial" pitchFamily="34" charset="0"/>
              </a:rPr>
              <a:t>,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     &amp;</a:t>
            </a:r>
            <a:r>
              <a:rPr lang="en-US" sz="1400" dirty="0" err="1">
                <a:latin typeface="+mn-lt"/>
                <a:cs typeface="Arial" pitchFamily="34" charset="0"/>
              </a:rPr>
              <a:t>s.birthday.month</a:t>
            </a:r>
            <a:r>
              <a:rPr lang="en-US" sz="1400" dirty="0">
                <a:latin typeface="+mn-lt"/>
                <a:cs typeface="Arial" pitchFamily="34" charset="0"/>
              </a:rPr>
              <a:t>, &amp;</a:t>
            </a:r>
            <a:r>
              <a:rPr lang="en-US" sz="1400" dirty="0" err="1">
                <a:latin typeface="+mn-lt"/>
                <a:cs typeface="Arial" pitchFamily="34" charset="0"/>
              </a:rPr>
              <a:t>s.birthday.year</a:t>
            </a:r>
            <a:r>
              <a:rPr lang="en-US" sz="1400" dirty="0">
                <a:latin typeface="+mn-lt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he-IL" sz="1400" dirty="0">
                <a:latin typeface="+mn-lt"/>
                <a:cs typeface="Arial" pitchFamily="34" charset="0"/>
              </a:rPr>
              <a:t>	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</a:t>
            </a:r>
            <a:r>
              <a:rPr lang="en-US" sz="1400" dirty="0" err="1">
                <a:latin typeface="+mn-lt"/>
                <a:cs typeface="Arial" pitchFamily="34" charset="0"/>
              </a:rPr>
              <a:t>printf</a:t>
            </a:r>
            <a:r>
              <a:rPr lang="en-US" sz="1400" dirty="0">
                <a:latin typeface="+mn-lt"/>
                <a:cs typeface="Arial" pitchFamily="34" charset="0"/>
              </a:rPr>
              <a:t>("The student's </a:t>
            </a:r>
            <a:r>
              <a:rPr lang="en-US" sz="1400" dirty="0" err="1">
                <a:latin typeface="+mn-lt"/>
                <a:cs typeface="Arial" pitchFamily="34" charset="0"/>
              </a:rPr>
              <a:t>detailes</a:t>
            </a:r>
            <a:r>
              <a:rPr lang="en-US" sz="1400" dirty="0">
                <a:latin typeface="+mn-lt"/>
                <a:cs typeface="Arial" pitchFamily="34" charset="0"/>
              </a:rPr>
              <a:t>: \n");</a:t>
            </a:r>
          </a:p>
          <a:p>
            <a:pPr>
              <a:defRPr/>
            </a:pPr>
            <a:r>
              <a:rPr lang="en-US" sz="1400" dirty="0">
                <a:latin typeface="+mn-lt"/>
                <a:cs typeface="Arial" pitchFamily="34" charset="0"/>
              </a:rPr>
              <a:t>       </a:t>
            </a:r>
            <a:r>
              <a:rPr lang="en-US" sz="1400" b="1" dirty="0" err="1">
                <a:latin typeface="+mn-lt"/>
                <a:cs typeface="Arial" pitchFamily="34" charset="0"/>
              </a:rPr>
              <a:t>printStudent</a:t>
            </a:r>
            <a:r>
              <a:rPr lang="en-US" sz="1400" b="1" dirty="0">
                <a:latin typeface="+mn-lt"/>
                <a:cs typeface="Arial" pitchFamily="34" charset="0"/>
              </a:rPr>
              <a:t>(s);</a:t>
            </a:r>
            <a:r>
              <a:rPr lang="en-US" sz="1400" b="1" noProof="1">
                <a:latin typeface="+mn-lt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he-IL" sz="1400" noProof="1">
                <a:latin typeface="+mn-lt"/>
                <a:cs typeface="Arial" pitchFamily="34" charset="0"/>
              </a:rPr>
              <a:t>  { </a:t>
            </a:r>
            <a:endParaRPr lang="en-US" sz="14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07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7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מבנה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  <a:r>
              <a:rPr lang="he-IL" dirty="0" smtClean="0"/>
              <a:t> הוא </a:t>
            </a:r>
            <a:r>
              <a:rPr lang="he-IL" b="1" dirty="0" smtClean="0"/>
              <a:t>טיפוס</a:t>
            </a:r>
            <a:r>
              <a:rPr lang="he-IL" dirty="0" smtClean="0"/>
              <a:t> חדש המכיל אוסף של שדות בעלי קשר לוגי</a:t>
            </a:r>
          </a:p>
          <a:p>
            <a:pPr lvl="1"/>
            <a:r>
              <a:rPr lang="he-IL" dirty="0" smtClean="0"/>
              <a:t>כמו מחלקה </a:t>
            </a:r>
            <a:r>
              <a:rPr lang="en-US" dirty="0" smtClean="0"/>
              <a:t>class</a:t>
            </a:r>
            <a:r>
              <a:rPr lang="he-IL" dirty="0" smtClean="0"/>
              <a:t>, </a:t>
            </a:r>
            <a:r>
              <a:rPr lang="he-IL" u="sng" dirty="0" smtClean="0"/>
              <a:t>אך ללא פעולות !!</a:t>
            </a:r>
          </a:p>
          <a:p>
            <a:r>
              <a:rPr lang="he-IL" dirty="0" smtClean="0"/>
              <a:t>הרשאת ברירת-המחדל של השדות היא </a:t>
            </a:r>
            <a:r>
              <a:rPr lang="en-US" dirty="0" smtClean="0"/>
              <a:t>public</a:t>
            </a:r>
            <a:endParaRPr lang="he-IL" dirty="0" smtClean="0"/>
          </a:p>
          <a:p>
            <a:r>
              <a:rPr lang="he-IL" dirty="0" smtClean="0">
                <a:solidFill>
                  <a:srgbClr val="C00000"/>
                </a:solidFill>
              </a:rPr>
              <a:t>השמה בין מבנים </a:t>
            </a:r>
            <a:r>
              <a:rPr lang="he-IL" u="sng" dirty="0" smtClean="0">
                <a:solidFill>
                  <a:srgbClr val="C00000"/>
                </a:solidFill>
              </a:rPr>
              <a:t>מעתיקה</a:t>
            </a:r>
            <a:r>
              <a:rPr lang="he-IL" dirty="0" smtClean="0">
                <a:solidFill>
                  <a:srgbClr val="C00000"/>
                </a:solidFill>
              </a:rPr>
              <a:t> את השדות אחד-אחד</a:t>
            </a:r>
          </a:p>
          <a:p>
            <a:pPr lvl="1"/>
            <a:r>
              <a:rPr lang="he-IL" dirty="0" smtClean="0"/>
              <a:t>בניגוד לשפת </a:t>
            </a:r>
            <a:r>
              <a:rPr lang="en-US" dirty="0" smtClean="0"/>
              <a:t>JAVA </a:t>
            </a:r>
            <a:r>
              <a:rPr lang="he-IL" dirty="0" smtClean="0"/>
              <a:t> בה השמה משנה את ההפניות</a:t>
            </a:r>
          </a:p>
          <a:p>
            <a:r>
              <a:rPr lang="he-IL" dirty="0" smtClean="0"/>
              <a:t>מערך של מבנים:</a:t>
            </a:r>
          </a:p>
          <a:p>
            <a:pPr lvl="1"/>
            <a:r>
              <a:rPr lang="he-IL" dirty="0" smtClean="0"/>
              <a:t>מכיל את המידע(ערכי השדות) בתוף האיבר במערך, </a:t>
            </a:r>
            <a:r>
              <a:rPr lang="he-IL" b="1" dirty="0" smtClean="0"/>
              <a:t>אינו</a:t>
            </a:r>
            <a:r>
              <a:rPr lang="he-IL" dirty="0" smtClean="0"/>
              <a:t> מערך של מצביעים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יעילות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מעבירים מבנה לפונקציה העתק שלו מועבר למחסנית של הפונקציה</a:t>
            </a:r>
          </a:p>
          <a:p>
            <a:r>
              <a:rPr lang="he-IL" dirty="0" smtClean="0"/>
              <a:t>מבנה יכול להכיל המון שדות ולכן פעולת ההעתקה יכולה להיות "יקרה" מבחינת זמן</a:t>
            </a:r>
          </a:p>
          <a:p>
            <a:pPr lvl="1"/>
            <a:r>
              <a:rPr lang="he-IL" dirty="0" smtClean="0"/>
              <a:t>אנחנו כמובן לא נרגיש זאת</a:t>
            </a:r>
          </a:p>
          <a:p>
            <a:r>
              <a:rPr lang="he-IL" dirty="0" smtClean="0"/>
              <a:t>לכן, אם מעבירים מבנה לפונקציה, מטעמי יעילות נעדיף להעביר מצביע למבנה, כדי לחסוך את ההעתקה</a:t>
            </a:r>
          </a:p>
          <a:p>
            <a:pPr lvl="1"/>
            <a:r>
              <a:rPr lang="he-IL" dirty="0" smtClean="0"/>
              <a:t>במקרה זה גם נעביר את המצביע כ- </a:t>
            </a:r>
            <a:r>
              <a:rPr lang="en-US" b="1" u="sng" dirty="0" err="1" smtClean="0">
                <a:solidFill>
                  <a:srgbClr val="C00000"/>
                </a:solidFill>
              </a:rPr>
              <a:t>const</a:t>
            </a:r>
            <a:r>
              <a:rPr lang="he-IL" dirty="0" smtClean="0"/>
              <a:t> כהצהרה על כך שהפונקציה לא תשנה את תוכנו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838200"/>
            <a:ext cx="2894856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מבנה בתוך מבנה ויעילות - דוגמא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2296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struct </a:t>
            </a:r>
            <a:r>
              <a:rPr lang="he-IL" sz="1400" noProof="1" smtClean="0"/>
              <a:t> </a:t>
            </a:r>
            <a:r>
              <a:rPr lang="en-US" sz="1400" noProof="1" smtClean="0"/>
              <a:t>Date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int </a:t>
            </a:r>
            <a:r>
              <a:rPr lang="he-IL" sz="1400" noProof="1" smtClean="0"/>
              <a:t> </a:t>
            </a:r>
            <a:r>
              <a:rPr lang="en-US" sz="1400" noProof="1" smtClean="0"/>
              <a:t>day, month, year;     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 typedef </a:t>
            </a:r>
            <a:r>
              <a:rPr lang="he-IL" sz="1400" noProof="1" smtClean="0"/>
              <a:t> </a:t>
            </a:r>
            <a:r>
              <a:rPr lang="en-US" sz="1400" noProof="1" smtClean="0"/>
              <a:t>date_t;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struct </a:t>
            </a:r>
            <a:r>
              <a:rPr lang="he-IL" sz="1400" noProof="1" smtClean="0"/>
              <a:t> </a:t>
            </a:r>
            <a:r>
              <a:rPr lang="en-US" sz="1400" noProof="1" smtClean="0"/>
              <a:t>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char </a:t>
            </a:r>
            <a:r>
              <a:rPr lang="he-IL" sz="1400" noProof="1" smtClean="0"/>
              <a:t> </a:t>
            </a:r>
            <a:r>
              <a:rPr lang="en-US" sz="1400" noProof="1" smtClean="0"/>
              <a:t>name[20];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date_t </a:t>
            </a:r>
            <a:r>
              <a:rPr lang="he-IL" sz="1400" noProof="1" smtClean="0"/>
              <a:t> </a:t>
            </a:r>
            <a:r>
              <a:rPr lang="en-US" sz="1400" noProof="1" smtClean="0"/>
              <a:t>birthday;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float </a:t>
            </a:r>
            <a:r>
              <a:rPr lang="he-IL" sz="1400" noProof="1" smtClean="0"/>
              <a:t> </a:t>
            </a:r>
            <a:r>
              <a:rPr lang="en-US" sz="1400" noProof="1" smtClean="0"/>
              <a:t>average;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 typedef </a:t>
            </a:r>
            <a:r>
              <a:rPr lang="he-IL" sz="1400" noProof="1" smtClean="0"/>
              <a:t> </a:t>
            </a:r>
            <a:r>
              <a:rPr lang="en-US" sz="1400" noProof="1" smtClean="0"/>
              <a:t>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printDate(const </a:t>
            </a:r>
            <a:r>
              <a:rPr lang="he-IL" sz="1400" noProof="1" smtClean="0"/>
              <a:t> </a:t>
            </a:r>
            <a:r>
              <a:rPr lang="en-US" sz="1400" b="1" noProof="1" smtClean="0"/>
              <a:t>date_t*</a:t>
            </a:r>
            <a:r>
              <a:rPr lang="en-US" sz="1400" noProof="1" smtClean="0"/>
              <a:t>  d)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printf("%d-%d-%d", </a:t>
            </a:r>
            <a:r>
              <a:rPr lang="en-US" sz="1400" dirty="0" smtClean="0"/>
              <a:t>   </a:t>
            </a:r>
            <a:r>
              <a:rPr lang="en-US" sz="1400" noProof="1" smtClean="0"/>
              <a:t>d</a:t>
            </a:r>
            <a:r>
              <a:rPr lang="en-US" sz="1400" b="1" noProof="1" smtClean="0"/>
              <a:t>-&gt;</a:t>
            </a:r>
            <a:r>
              <a:rPr lang="en-US" sz="1400" noProof="1" smtClean="0"/>
              <a:t>day, d</a:t>
            </a:r>
            <a:r>
              <a:rPr lang="en-US" sz="1400" b="1" noProof="1" smtClean="0"/>
              <a:t>-&gt;</a:t>
            </a:r>
            <a:r>
              <a:rPr lang="en-US" sz="1400" noProof="1" smtClean="0"/>
              <a:t>month, d</a:t>
            </a:r>
            <a:r>
              <a:rPr lang="en-US" sz="1400" b="1" noProof="1" smtClean="0"/>
              <a:t>-&gt;</a:t>
            </a:r>
            <a:r>
              <a:rPr lang="en-US" sz="1400" noProof="1" smtClean="0"/>
              <a:t>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printStudent(const </a:t>
            </a:r>
            <a:r>
              <a:rPr lang="he-IL" sz="1400" noProof="1" smtClean="0"/>
              <a:t> </a:t>
            </a:r>
            <a:r>
              <a:rPr lang="en-US" sz="1400" noProof="1" smtClean="0"/>
              <a:t>student_t</a:t>
            </a:r>
            <a:r>
              <a:rPr lang="en-US" sz="1400" b="1" noProof="1" smtClean="0"/>
              <a:t>*</a:t>
            </a:r>
            <a:r>
              <a:rPr lang="en-US" sz="1400" noProof="1" smtClean="0"/>
              <a:t>  s)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printf("Name: %s, Average: %.2f, DOB: ", </a:t>
            </a:r>
            <a:endParaRPr lang="en-US" sz="1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                         </a:t>
            </a:r>
            <a:r>
              <a:rPr lang="en-US" sz="1400" noProof="1" smtClean="0"/>
              <a:t>s</a:t>
            </a:r>
            <a:r>
              <a:rPr lang="en-US" sz="1400" b="1" noProof="1" smtClean="0"/>
              <a:t>-&gt;</a:t>
            </a:r>
            <a:r>
              <a:rPr lang="en-US" sz="1400" noProof="1" smtClean="0"/>
              <a:t>name, s</a:t>
            </a:r>
            <a:r>
              <a:rPr lang="en-US" sz="1400" b="1" noProof="1" smtClean="0"/>
              <a:t>-&gt;</a:t>
            </a:r>
            <a:r>
              <a:rPr lang="en-US" sz="1400" noProof="1" smtClean="0"/>
              <a:t>average);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printDate(</a:t>
            </a:r>
            <a:r>
              <a:rPr lang="en-US" sz="1400" b="1" noProof="1" smtClean="0"/>
              <a:t>&amp;</a:t>
            </a:r>
            <a:r>
              <a:rPr lang="en-US" sz="1400" noProof="1" smtClean="0"/>
              <a:t>(s</a:t>
            </a:r>
            <a:r>
              <a:rPr lang="en-US" sz="1400" b="1" noProof="1" smtClean="0"/>
              <a:t>-&gt;</a:t>
            </a:r>
            <a:r>
              <a:rPr lang="en-US" sz="1400" noProof="1" smtClean="0"/>
              <a:t>birthday));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86200" y="14478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	student_t </a:t>
            </a:r>
            <a:r>
              <a:rPr lang="he-IL" sz="1400" noProof="1">
                <a:latin typeface="Verdana" pitchFamily="34" charset="0"/>
              </a:rPr>
              <a:t> </a:t>
            </a:r>
            <a:r>
              <a:rPr lang="en-US" sz="1400" noProof="1">
                <a:latin typeface="Verdana" pitchFamily="34" charset="0"/>
              </a:rPr>
              <a:t> s;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	printf("Enter name of student and average:\n");	</a:t>
            </a:r>
            <a:endParaRPr lang="en-US" sz="14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Verdana" pitchFamily="34" charset="0"/>
              </a:rPr>
              <a:t>	</a:t>
            </a:r>
            <a:r>
              <a:rPr lang="en-US" sz="1400" noProof="1">
                <a:latin typeface="Verdana" pitchFamily="34" charset="0"/>
              </a:rPr>
              <a:t>scanf("%s %f", s.name, &amp;s.average);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	printf("Please enter DOB: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	scanf("%d %d %d", &amp;s.birthday.day, </a:t>
            </a:r>
            <a:endParaRPr lang="en-US" sz="1400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Verdana" pitchFamily="34" charset="0"/>
              </a:rPr>
              <a:t>            </a:t>
            </a:r>
            <a:r>
              <a:rPr lang="en-US" sz="1400" noProof="1">
                <a:latin typeface="Verdana" pitchFamily="34" charset="0"/>
              </a:rPr>
              <a:t>&amp;s.birthday.month, &amp;s.birthday.year);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	printf("Second student's detailes: 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	printStudent(</a:t>
            </a:r>
            <a:r>
              <a:rPr lang="en-US" sz="1400" b="1" noProof="1">
                <a:latin typeface="Verdana" pitchFamily="34" charset="0"/>
              </a:rPr>
              <a:t>&amp;</a:t>
            </a:r>
            <a:r>
              <a:rPr lang="en-US" sz="1400" noProof="1">
                <a:latin typeface="Verdana" pitchFamily="34" charset="0"/>
              </a:rPr>
              <a:t>s);</a:t>
            </a:r>
            <a:endParaRPr lang="he-IL" sz="14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sz="1400" noProof="1">
                <a:latin typeface="Verdana" pitchFamily="34" charset="0"/>
              </a:rPr>
              <a:t>{</a:t>
            </a:r>
            <a:endParaRPr lang="en-US" sz="1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2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77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של מבנים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he-IL" dirty="0" smtClean="0"/>
              <a:t>נרצה לשמור במערך את אוסף הסטודנטים הרשומים בכיתה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#define MAX_STUDENTS 3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</a:t>
            </a:r>
            <a:r>
              <a:rPr lang="he-IL" sz="1600" noProof="1" smtClean="0"/>
              <a:t> </a:t>
            </a:r>
            <a:r>
              <a:rPr lang="en-US" sz="1600" noProof="1" smtClean="0"/>
              <a:t>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char</a:t>
            </a:r>
            <a:r>
              <a:rPr lang="he-IL" sz="1600" noProof="1" smtClean="0"/>
              <a:t> </a:t>
            </a:r>
            <a:r>
              <a:rPr lang="en-US" sz="1600" noProof="1" smtClean="0"/>
              <a:t> name[20];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float </a:t>
            </a:r>
            <a:r>
              <a:rPr lang="he-IL" sz="1600" noProof="1" smtClean="0"/>
              <a:t> </a:t>
            </a:r>
            <a:r>
              <a:rPr lang="en-US" sz="1600" noProof="1" smtClean="0"/>
              <a:t>average;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 typedef </a:t>
            </a:r>
            <a:r>
              <a:rPr lang="he-IL" sz="1600" noProof="1" smtClean="0"/>
              <a:t> </a:t>
            </a:r>
            <a:r>
              <a:rPr lang="en-US" sz="1600" noProof="1" smtClean="0"/>
              <a:t>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student_t students[MAX_STUDENTS] = </a:t>
            </a:r>
            <a:r>
              <a:rPr lang="en-US" sz="1600" b="1" noProof="1" smtClean="0">
                <a:solidFill>
                  <a:srgbClr val="0070C0"/>
                </a:solidFill>
              </a:rPr>
              <a:t>{</a:t>
            </a:r>
            <a:r>
              <a:rPr lang="en-US" sz="1600" noProof="1" smtClean="0"/>
              <a:t> </a:t>
            </a:r>
            <a:r>
              <a:rPr lang="en-US" sz="1600" b="1" noProof="1" smtClean="0">
                <a:solidFill>
                  <a:srgbClr val="33CC33"/>
                </a:solidFill>
              </a:rPr>
              <a:t>{</a:t>
            </a:r>
            <a:r>
              <a:rPr lang="en-US" sz="1600" noProof="1" smtClean="0"/>
              <a:t>"momo", 90.5</a:t>
            </a:r>
            <a:r>
              <a:rPr lang="en-US" sz="1600" b="1" noProof="1" smtClean="0">
                <a:solidFill>
                  <a:srgbClr val="33CC33"/>
                </a:solidFill>
              </a:rPr>
              <a:t>}</a:t>
            </a:r>
            <a:r>
              <a:rPr lang="en-US" sz="1600" noProof="1" smtClean="0"/>
              <a:t>, </a:t>
            </a:r>
            <a:endParaRPr lang="he-IL" sz="16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				</a:t>
            </a:r>
            <a:r>
              <a:rPr lang="he-IL" sz="1600" dirty="0" smtClean="0"/>
              <a:t>  </a:t>
            </a:r>
            <a:r>
              <a:rPr lang="en-US" sz="1600" dirty="0" smtClean="0"/>
              <a:t>    </a:t>
            </a:r>
            <a:r>
              <a:rPr lang="he-IL" sz="1600" b="1" dirty="0" smtClean="0">
                <a:solidFill>
                  <a:srgbClr val="33CC33"/>
                </a:solidFill>
              </a:rPr>
              <a:t>}</a:t>
            </a:r>
            <a:r>
              <a:rPr lang="he-IL" sz="1600" dirty="0" smtClean="0"/>
              <a:t> </a:t>
            </a:r>
            <a:r>
              <a:rPr lang="en-US" sz="1600" noProof="1" smtClean="0"/>
              <a:t>"yoyo", 85</a:t>
            </a:r>
            <a:r>
              <a:rPr lang="en-US" sz="1600" b="1" noProof="1" smtClean="0">
                <a:solidFill>
                  <a:srgbClr val="33CC33"/>
                </a:solidFill>
              </a:rPr>
              <a:t>}</a:t>
            </a:r>
            <a:r>
              <a:rPr lang="en-US" sz="1600" noProof="1" smtClean="0"/>
              <a:t>, </a:t>
            </a:r>
            <a:r>
              <a:rPr lang="he-IL" sz="1600" dirty="0" smtClean="0"/>
              <a:t>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/>
              <a:t>					     </a:t>
            </a:r>
            <a:r>
              <a:rPr lang="he-IL" sz="1600" b="1" dirty="0" smtClean="0">
                <a:solidFill>
                  <a:srgbClr val="33CC33"/>
                </a:solidFill>
              </a:rPr>
              <a:t>}</a:t>
            </a:r>
            <a:r>
              <a:rPr lang="he-IL" sz="1600" dirty="0" smtClean="0"/>
              <a:t>  </a:t>
            </a:r>
            <a:r>
              <a:rPr lang="en-US" sz="1600" noProof="1" smtClean="0"/>
              <a:t>"gogo", 78.6</a:t>
            </a:r>
            <a:r>
              <a:rPr lang="en-US" sz="1600" b="1" noProof="1" smtClean="0">
                <a:solidFill>
                  <a:srgbClr val="33CC33"/>
                </a:solidFill>
              </a:rPr>
              <a:t>}</a:t>
            </a:r>
            <a:r>
              <a:rPr lang="en-US" sz="1600" noProof="1" smtClean="0">
                <a:solidFill>
                  <a:srgbClr val="0070C0"/>
                </a:solidFill>
              </a:rPr>
              <a:t> </a:t>
            </a:r>
            <a:r>
              <a:rPr lang="en-US" sz="1600" b="1" noProof="1" smtClean="0">
                <a:solidFill>
                  <a:srgbClr val="0070C0"/>
                </a:solidFill>
              </a:rPr>
              <a:t>}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second student is: %s\n", students[1].name);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dirty="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438400"/>
            <a:ext cx="43481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AutoShape 5"/>
          <p:cNvSpPr>
            <a:spLocks/>
          </p:cNvSpPr>
          <p:nvPr/>
        </p:nvSpPr>
        <p:spPr bwMode="auto">
          <a:xfrm rot="-5400000">
            <a:off x="4377804" y="5137844"/>
            <a:ext cx="285552" cy="1049288"/>
          </a:xfrm>
          <a:prstGeom prst="rightBrace">
            <a:avLst>
              <a:gd name="adj1" fmla="val 3125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987824" y="5229200"/>
            <a:ext cx="304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b="1" dirty="0">
                <a:solidFill>
                  <a:srgbClr val="FF0000"/>
                </a:solidFill>
              </a:rPr>
              <a:t>הסטודנט השני במערך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799" name="AutoShape 10"/>
          <p:cNvSpPr>
            <a:spLocks noChangeArrowheads="1"/>
          </p:cNvSpPr>
          <p:nvPr/>
        </p:nvSpPr>
        <p:spPr bwMode="auto">
          <a:xfrm>
            <a:off x="3657600" y="3717032"/>
            <a:ext cx="5486400" cy="685800"/>
          </a:xfrm>
          <a:prstGeom prst="wedgeRectCallout">
            <a:avLst>
              <a:gd name="adj1" fmla="val 6620"/>
              <a:gd name="adj2" fmla="val 984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הסוגריים הכחולים עבור איתחול המערך,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וכל זוג סוגריים ירוקים מאתחלים מבנה אחד בתוך המערך</a:t>
            </a:r>
            <a:endParaRPr lang="en-US" b="1" dirty="0">
              <a:solidFill>
                <a:schemeClr val="bg1"/>
              </a:solidFill>
            </a:endParaRPr>
          </a:p>
          <a:p>
            <a:pPr algn="ct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/>
      <p:bldP spid="337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838200"/>
            <a:ext cx="3326904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מערך מבנים לפונקציה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20688"/>
            <a:ext cx="8229600" cy="493776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#define MAX_STUDENTS 3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struct </a:t>
            </a:r>
            <a:r>
              <a:rPr lang="he-IL" sz="1400" noProof="1" smtClean="0"/>
              <a:t> </a:t>
            </a:r>
            <a:r>
              <a:rPr lang="en-US" sz="1400" noProof="1" smtClean="0"/>
              <a:t>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char </a:t>
            </a:r>
            <a:r>
              <a:rPr lang="he-IL" sz="1400" noProof="1" smtClean="0"/>
              <a:t> </a:t>
            </a:r>
            <a:r>
              <a:rPr lang="en-US" sz="1400" noProof="1" smtClean="0"/>
              <a:t>name[20];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float </a:t>
            </a:r>
            <a:r>
              <a:rPr lang="he-IL" sz="1400" noProof="1" smtClean="0"/>
              <a:t> </a:t>
            </a:r>
            <a:r>
              <a:rPr lang="en-US" sz="1400" noProof="1" smtClean="0"/>
              <a:t>average;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 typedef </a:t>
            </a:r>
            <a:r>
              <a:rPr lang="he-IL" sz="1400" noProof="1" smtClean="0"/>
              <a:t> </a:t>
            </a:r>
            <a:r>
              <a:rPr lang="en-US" sz="1400" noProof="1" smtClean="0"/>
              <a:t>student_t;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printFail(const</a:t>
            </a:r>
            <a:r>
              <a:rPr lang="he-IL" sz="1400" noProof="1" smtClean="0"/>
              <a:t> </a:t>
            </a:r>
            <a:r>
              <a:rPr lang="en-US" sz="1400" noProof="1" smtClean="0"/>
              <a:t> student_t </a:t>
            </a:r>
            <a:r>
              <a:rPr lang="he-IL" sz="1400" noProof="1" smtClean="0"/>
              <a:t> </a:t>
            </a:r>
            <a:r>
              <a:rPr lang="en-US" sz="1400" noProof="1" smtClean="0"/>
              <a:t>students[], int</a:t>
            </a:r>
            <a:r>
              <a:rPr lang="he-IL" sz="1400" noProof="1" smtClean="0"/>
              <a:t> </a:t>
            </a:r>
            <a:r>
              <a:rPr lang="en-US" sz="1400" noProof="1" smtClean="0"/>
              <a:t>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if (students[i].average &lt; 60)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p</a:t>
            </a:r>
            <a:r>
              <a:rPr lang="en-US" sz="1400" noProof="1" smtClean="0"/>
              <a:t>rintf("%s ", students[i].name);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printf("\n");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student_t students[MAX_STUDENTS] = { {"momo", 50.5}, {"yoyo", 55}, {"gogo", 78.6} 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printf("The failed students: ");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printFail(students, MAX_STUDENTS);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  <a:endParaRPr lang="en-US" sz="1400" dirty="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389438"/>
            <a:ext cx="41910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1676400"/>
            <a:ext cx="39624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u="sng">
                <a:solidFill>
                  <a:schemeClr val="bg1"/>
                </a:solidFill>
                <a:latin typeface="Verdana" pitchFamily="34" charset="0"/>
              </a:rPr>
              <a:t>תזכורת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: כאשר מעבירים מערך לפונקציה למעשה מעבירים את כתובת ההתחלה שלו, וכל שינוי ערכי המערך בפונקציה ישנה את ערכי המערך המקורי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8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48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48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48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גודל מבנה בזיכרון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he-IL" dirty="0" smtClean="0">
                <a:solidFill>
                  <a:srgbClr val="C00000"/>
                </a:solidFill>
              </a:rPr>
              <a:t>גודל כל משתנה מסוג מבנה יהיה סכום  גודלי השדות מעוגל כלפי מעלה לכפולה של 4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endParaRPr lang="he-IL" sz="18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#include &lt;stdio.h&gt;</a:t>
            </a:r>
            <a:endParaRPr lang="en-US" sz="2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struct Date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noProof="1" smtClean="0"/>
              <a:t>int  day;</a:t>
            </a:r>
            <a:r>
              <a:rPr lang="en-US" sz="1800" dirty="0" smtClean="0"/>
              <a:t> </a:t>
            </a:r>
            <a:r>
              <a:rPr lang="he-IL" sz="1800" dirty="0" smtClean="0"/>
              <a:t> 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800" dirty="0" smtClean="0"/>
              <a:t> </a:t>
            </a:r>
            <a:r>
              <a:rPr lang="en-US" sz="1800" noProof="1" smtClean="0"/>
              <a:t>	int  month;</a:t>
            </a:r>
            <a:r>
              <a:rPr lang="he-IL" sz="1800" dirty="0" smtClean="0"/>
              <a:t>  </a:t>
            </a:r>
            <a:r>
              <a:rPr lang="en-US" sz="1800" dirty="0" smtClean="0"/>
              <a:t>    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int  year;</a:t>
            </a:r>
            <a:r>
              <a:rPr lang="he-IL" sz="1800" dirty="0" smtClean="0"/>
              <a:t>  </a:t>
            </a:r>
            <a:r>
              <a:rPr lang="en-US" sz="1800" dirty="0" smtClean="0"/>
              <a:t>    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 typedef </a:t>
            </a:r>
            <a:r>
              <a:rPr lang="en-US" sz="1800" dirty="0" smtClean="0"/>
              <a:t>d</a:t>
            </a:r>
            <a:r>
              <a:rPr lang="en-US" sz="1800" noProof="1" smtClean="0"/>
              <a:t>ate</a:t>
            </a:r>
            <a:r>
              <a:rPr lang="en-US" sz="1800" dirty="0" smtClean="0"/>
              <a:t>_t</a:t>
            </a:r>
            <a:r>
              <a:rPr lang="en-US" sz="18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struct A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noProof="1" smtClean="0"/>
              <a:t>int    num;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char ch;</a:t>
            </a:r>
            <a:r>
              <a:rPr lang="en-US" sz="1800" dirty="0" smtClean="0"/>
              <a:t>   </a:t>
            </a:r>
            <a:r>
              <a:rPr lang="he-IL" sz="1800" dirty="0" smtClean="0"/>
              <a:t>  </a:t>
            </a:r>
            <a:r>
              <a:rPr lang="en-US" sz="1800" dirty="0" smtClean="0"/>
              <a:t>    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>
              <a:lnSpc>
                <a:spcPct val="80000"/>
              </a:lnSpc>
            </a:pPr>
            <a:endParaRPr lang="en-US" sz="1200" noProof="1" smtClean="0"/>
          </a:p>
          <a:p>
            <a:pPr>
              <a:lnSpc>
                <a:spcPct val="80000"/>
              </a:lnSpc>
            </a:pPr>
            <a:endParaRPr lang="he-IL" sz="900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915344" y="1844824"/>
            <a:ext cx="65532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600" noProof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struct B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char  arr[10];</a:t>
            </a:r>
            <a:r>
              <a:rPr lang="en-US" dirty="0">
                <a:latin typeface="Verdana" pitchFamily="34" charset="0"/>
              </a:rPr>
              <a:t>   </a:t>
            </a: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	int    num;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noProof="1">
                <a:latin typeface="Verdana" pitchFamily="34" charset="0"/>
              </a:rPr>
              <a:t>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printf("sizeof(</a:t>
            </a:r>
            <a:r>
              <a:rPr lang="en-US" sz="2000" dirty="0">
                <a:latin typeface="Verdana" pitchFamily="34" charset="0"/>
              </a:rPr>
              <a:t>Date</a:t>
            </a:r>
            <a:r>
              <a:rPr lang="en-US" sz="2000" noProof="1">
                <a:latin typeface="Verdana" pitchFamily="34" charset="0"/>
              </a:rPr>
              <a:t>)=%d\n", sizeof(</a:t>
            </a:r>
            <a:r>
              <a:rPr lang="en-US" sz="2000" dirty="0">
                <a:latin typeface="Verdana" pitchFamily="34" charset="0"/>
              </a:rPr>
              <a:t>d</a:t>
            </a:r>
            <a:r>
              <a:rPr lang="en-US" sz="2000" noProof="1">
                <a:latin typeface="Verdana" pitchFamily="34" charset="0"/>
              </a:rPr>
              <a:t>ate</a:t>
            </a:r>
            <a:r>
              <a:rPr lang="en-US" sz="2000" dirty="0">
                <a:latin typeface="Verdana" pitchFamily="34" charset="0"/>
              </a:rPr>
              <a:t>_t</a:t>
            </a:r>
            <a:r>
              <a:rPr lang="en-US" sz="2000" noProof="1">
                <a:latin typeface="Verdana" pitchFamily="34" charset="0"/>
              </a:rPr>
              <a:t>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printf("sizeof(A)=%d\n", sizeof(</a:t>
            </a:r>
            <a:r>
              <a:rPr lang="en-US" sz="2000" dirty="0" err="1">
                <a:latin typeface="Verdana" pitchFamily="34" charset="0"/>
              </a:rPr>
              <a:t>struct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noProof="1">
                <a:latin typeface="Verdana" pitchFamily="34" charset="0"/>
              </a:rPr>
              <a:t>A));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printf("sizeof(B)=%d\n", sizeof(</a:t>
            </a:r>
            <a:r>
              <a:rPr lang="en-US" sz="2000" dirty="0" err="1">
                <a:latin typeface="Verdana" pitchFamily="34" charset="0"/>
              </a:rPr>
              <a:t>struct</a:t>
            </a:r>
            <a:r>
              <a:rPr lang="en-US" sz="2000" dirty="0">
                <a:latin typeface="Verdana" pitchFamily="34" charset="0"/>
              </a:rPr>
              <a:t> </a:t>
            </a:r>
            <a:r>
              <a:rPr lang="en-US" sz="2000" noProof="1">
                <a:latin typeface="Verdana" pitchFamily="34" charset="0"/>
              </a:rPr>
              <a:t>B));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0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he-IL" sz="1600" dirty="0">
              <a:latin typeface="Verdana" pitchFamily="34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204864"/>
            <a:ext cx="3810000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גודל מבנה בזיכרון (2)</a:t>
            </a:r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752600"/>
            <a:ext cx="457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err="1">
                <a:latin typeface="+mn-lt"/>
              </a:rPr>
              <a:t>struct</a:t>
            </a:r>
            <a:r>
              <a:rPr lang="en-US" dirty="0">
                <a:latin typeface="+mn-lt"/>
              </a:rPr>
              <a:t>  Date</a:t>
            </a:r>
          </a:p>
          <a:p>
            <a:pPr>
              <a:defRPr/>
            </a:pPr>
            <a:r>
              <a:rPr lang="en-US" dirty="0">
                <a:latin typeface="+mn-lt"/>
              </a:rPr>
              <a:t>{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    day, month, year;  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char  delimiter;</a:t>
            </a:r>
          </a:p>
          <a:p>
            <a:pPr>
              <a:defRPr/>
            </a:pPr>
            <a:r>
              <a:rPr lang="en-US" dirty="0">
                <a:latin typeface="+mn-lt"/>
              </a:rPr>
              <a:t>} typedef   </a:t>
            </a:r>
            <a:r>
              <a:rPr lang="en-US" dirty="0" err="1">
                <a:latin typeface="+mn-lt"/>
              </a:rPr>
              <a:t>date_t</a:t>
            </a:r>
            <a:r>
              <a:rPr lang="en-US" dirty="0">
                <a:latin typeface="+mn-lt"/>
              </a:rPr>
              <a:t>;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 err="1">
                <a:latin typeface="+mn-lt"/>
              </a:rPr>
              <a:t>struct</a:t>
            </a:r>
            <a:r>
              <a:rPr lang="en-US" dirty="0">
                <a:latin typeface="+mn-lt"/>
              </a:rPr>
              <a:t>  Student</a:t>
            </a:r>
          </a:p>
          <a:p>
            <a:pPr>
              <a:defRPr/>
            </a:pPr>
            <a:r>
              <a:rPr lang="en-US" dirty="0">
                <a:latin typeface="+mn-lt"/>
              </a:rPr>
              <a:t>{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char       name[3];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date_t</a:t>
            </a:r>
            <a:r>
              <a:rPr lang="en-US" dirty="0">
                <a:latin typeface="+mn-lt"/>
              </a:rPr>
              <a:t>    birthday;</a:t>
            </a:r>
          </a:p>
          <a:p>
            <a:pPr>
              <a:defRPr/>
            </a:pPr>
            <a:r>
              <a:rPr lang="en-US" dirty="0">
                <a:latin typeface="+mn-lt"/>
              </a:rPr>
              <a:t>} typedef  </a:t>
            </a:r>
            <a:r>
              <a:rPr lang="en-US" dirty="0" err="1">
                <a:latin typeface="+mn-lt"/>
              </a:rPr>
              <a:t>student_t</a:t>
            </a:r>
            <a:r>
              <a:rPr lang="en-US" dirty="0">
                <a:latin typeface="+mn-lt"/>
              </a:rPr>
              <a:t>;</a:t>
            </a:r>
            <a:endParaRPr lang="he-IL" sz="900" kern="0" dirty="0">
              <a:latin typeface="+mn-lt"/>
              <a:cs typeface="+mn-cs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04800" y="5029200"/>
            <a:ext cx="655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noProof="1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noProof="1">
                <a:latin typeface="+mn-lt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noProof="1">
                <a:latin typeface="+mn-lt"/>
              </a:rPr>
              <a:t>{</a:t>
            </a:r>
          </a:p>
          <a:p>
            <a:pPr>
              <a:defRPr/>
            </a:pPr>
            <a:r>
              <a:rPr lang="en-US" noProof="1">
                <a:latin typeface="+mn-lt"/>
              </a:rPr>
              <a:t>   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("%d\n", </a:t>
            </a:r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date_t</a:t>
            </a:r>
            <a:r>
              <a:rPr lang="en-US" dirty="0">
                <a:latin typeface="+mn-lt"/>
              </a:rPr>
              <a:t>));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 </a:t>
            </a:r>
            <a:r>
              <a:rPr lang="en-US" dirty="0" err="1">
                <a:latin typeface="+mn-lt"/>
              </a:rPr>
              <a:t>printf</a:t>
            </a:r>
            <a:r>
              <a:rPr lang="en-US" dirty="0">
                <a:latin typeface="+mn-lt"/>
              </a:rPr>
              <a:t>("%d\n", </a:t>
            </a:r>
            <a:r>
              <a:rPr lang="en-US" dirty="0" err="1">
                <a:latin typeface="+mn-lt"/>
              </a:rPr>
              <a:t>sizeof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student_t</a:t>
            </a:r>
            <a:r>
              <a:rPr lang="en-US" dirty="0">
                <a:latin typeface="+mn-lt"/>
              </a:rPr>
              <a:t>));</a:t>
            </a:r>
          </a:p>
          <a:p>
            <a:pPr>
              <a:defRPr/>
            </a:pPr>
            <a:r>
              <a:rPr lang="en-US" noProof="1">
                <a:latin typeface="+mn-lt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noProof="1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dirty="0">
              <a:latin typeface="+mn-lt"/>
            </a:endParaRP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715000"/>
            <a:ext cx="554038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למדנו: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מבנים (לעומת מחלקות)</a:t>
            </a:r>
          </a:p>
          <a:p>
            <a:r>
              <a:rPr lang="en-US" dirty="0" smtClean="0"/>
              <a:t>typedef</a:t>
            </a:r>
            <a:r>
              <a:rPr lang="he-IL" dirty="0" smtClean="0"/>
              <a:t> למבנים</a:t>
            </a:r>
          </a:p>
          <a:p>
            <a:r>
              <a:rPr lang="he-IL" dirty="0" smtClean="0"/>
              <a:t>השמת מבנים</a:t>
            </a:r>
            <a:endParaRPr lang="en-US" dirty="0" smtClean="0"/>
          </a:p>
          <a:p>
            <a:r>
              <a:rPr lang="he-IL" dirty="0" smtClean="0"/>
              <a:t>מבנים ומצביעים</a:t>
            </a:r>
          </a:p>
          <a:p>
            <a:r>
              <a:rPr lang="he-IL" dirty="0" smtClean="0"/>
              <a:t>העברת מבנים לפונקציות</a:t>
            </a:r>
          </a:p>
          <a:p>
            <a:r>
              <a:rPr lang="he-IL" dirty="0" smtClean="0"/>
              <a:t>השוואה בין מבנים</a:t>
            </a:r>
          </a:p>
          <a:p>
            <a:r>
              <a:rPr lang="he-IL" dirty="0" smtClean="0"/>
              <a:t>הכלת מבנים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78"/>
          <p:cNvGraphicFramePr>
            <a:graphicFrameLocks noGrp="1"/>
          </p:cNvGraphicFramePr>
          <p:nvPr/>
        </p:nvGraphicFramePr>
        <p:xfrm>
          <a:off x="5171256" y="3429000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d.day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מבנה - דוגמא</a:t>
            </a:r>
            <a:endParaRPr lang="en-US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124744"/>
            <a:ext cx="8153400" cy="4530725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Date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day;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month;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year;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r>
              <a:rPr lang="en-US" sz="1600" b="1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i="1" noProof="1" smtClean="0"/>
              <a:t>struct  Date  </a:t>
            </a:r>
            <a:r>
              <a:rPr lang="en-US" sz="1600" dirty="0" smtClean="0"/>
              <a:t>d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d.day = 23;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d.month = 8;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d.year = 2008;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date is %d/%d/%d\n", d.day, d.month, d.year);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68760"/>
            <a:ext cx="54864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272" name="Group 80"/>
          <p:cNvGraphicFramePr>
            <a:graphicFrameLocks noGrp="1"/>
          </p:cNvGraphicFramePr>
          <p:nvPr/>
        </p:nvGraphicFramePr>
        <p:xfrm>
          <a:off x="5181600" y="3441576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d.day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71" name="Group 79"/>
          <p:cNvGraphicFramePr>
            <a:graphicFrameLocks noGrp="1"/>
          </p:cNvGraphicFramePr>
          <p:nvPr/>
        </p:nvGraphicFramePr>
        <p:xfrm>
          <a:off x="5181600" y="3441576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d.day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0" name="Oval 107"/>
          <p:cNvSpPr>
            <a:spLocks noChangeArrowheads="1"/>
          </p:cNvSpPr>
          <p:nvPr/>
        </p:nvSpPr>
        <p:spPr bwMode="auto">
          <a:xfrm>
            <a:off x="4419600" y="716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8270" name="Group 78"/>
          <p:cNvGraphicFramePr>
            <a:graphicFrameLocks noGrp="1"/>
          </p:cNvGraphicFramePr>
          <p:nvPr/>
        </p:nvGraphicFramePr>
        <p:xfrm>
          <a:off x="5181600" y="3441576"/>
          <a:ext cx="3505200" cy="1097280"/>
        </p:xfrm>
        <a:graphic>
          <a:graphicData uri="http://schemas.openxmlformats.org/drawingml/2006/table">
            <a:tbl>
              <a:tblPr/>
              <a:tblGrid>
                <a:gridCol w="1981200"/>
                <a:gridCol w="914400"/>
                <a:gridCol w="6096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Date: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d.day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d.month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d.year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18" name="AutoShape 127"/>
          <p:cNvSpPr>
            <a:spLocks/>
          </p:cNvSpPr>
          <p:nvPr/>
        </p:nvSpPr>
        <p:spPr bwMode="auto">
          <a:xfrm rot="-5400000">
            <a:off x="745096" y="1423256"/>
            <a:ext cx="308992" cy="1008112"/>
          </a:xfrm>
          <a:prstGeom prst="rightBrace">
            <a:avLst>
              <a:gd name="adj1" fmla="val 2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219" name="Text Box 128"/>
          <p:cNvSpPr txBox="1">
            <a:spLocks noChangeArrowheads="1"/>
          </p:cNvSpPr>
          <p:nvPr/>
        </p:nvSpPr>
        <p:spPr bwMode="auto">
          <a:xfrm>
            <a:off x="0" y="1484784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 b="1" dirty="0">
                <a:solidFill>
                  <a:srgbClr val="FF0000"/>
                </a:solidFill>
              </a:rPr>
              <a:t>שם הטיפוס החדש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67744" y="2708920"/>
            <a:ext cx="3657600" cy="381000"/>
          </a:xfrm>
          <a:prstGeom prst="wedgeRectCallout">
            <a:avLst>
              <a:gd name="adj1" fmla="val -64431"/>
              <a:gd name="adj2" fmla="val -16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הגדרת מבנה המכיל אוסף של שדות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43808" y="4653136"/>
            <a:ext cx="3048000" cy="381000"/>
          </a:xfrm>
          <a:prstGeom prst="wedgeRectCallout">
            <a:avLst>
              <a:gd name="adj1" fmla="val -76093"/>
              <a:gd name="adj2" fmla="val -17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הגדרת משתנה מטיפוס המבנה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843808" y="5157192"/>
            <a:ext cx="4343400" cy="381000"/>
          </a:xfrm>
          <a:prstGeom prst="wedgeRectCallout">
            <a:avLst>
              <a:gd name="adj1" fmla="val -67235"/>
              <a:gd name="adj2" fmla="val -12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לשדות המשתנה תהיה באמצעות נקודה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8" grpId="0" animBg="1"/>
      <p:bldP spid="6219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מבנה - תחביר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he-IL" dirty="0" smtClean="0"/>
              <a:t>כדי לייצר מבנה חדש נגדיר אותו בתחילת הקובץ (</a:t>
            </a:r>
            <a:r>
              <a:rPr lang="he-IL" b="1" dirty="0" smtClean="0"/>
              <a:t>לפני ההצהרות על הפונקציות</a:t>
            </a:r>
            <a:r>
              <a:rPr lang="he-IL" dirty="0" smtClean="0"/>
              <a:t>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&lt;</a:t>
            </a:r>
            <a:r>
              <a:rPr lang="he-IL" sz="2400" dirty="0" smtClean="0"/>
              <a:t>שם המבנה</a:t>
            </a:r>
            <a:r>
              <a:rPr lang="en-US" sz="2400" dirty="0" smtClean="0"/>
              <a:t>&gt;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	  &lt;type1&gt; &lt;name1&gt;;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	  &lt;type2&gt; &lt;name2&gt;;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he-IL" dirty="0" smtClean="0"/>
              <a:t>פנייה לשדה של משתנה של מבנה היא ע"י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&lt;</a:t>
            </a:r>
            <a:r>
              <a:rPr lang="he-IL" dirty="0" smtClean="0"/>
              <a:t>שם המשתנה</a:t>
            </a:r>
            <a:r>
              <a:rPr lang="en-US" dirty="0" smtClean="0"/>
              <a:t>&gt;.&lt;</a:t>
            </a:r>
            <a:r>
              <a:rPr lang="he-IL" dirty="0" smtClean="0"/>
              <a:t>שם השדה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typedef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522168"/>
          </a:xfrm>
        </p:spPr>
        <p:txBody>
          <a:bodyPr>
            <a:normAutofit/>
          </a:bodyPr>
          <a:lstStyle/>
          <a:p>
            <a:r>
              <a:rPr lang="he-IL" dirty="0" smtClean="0"/>
              <a:t>עד כה ראינו כל מיני טיפוסים: </a:t>
            </a:r>
            <a:r>
              <a:rPr lang="en-US" dirty="0" err="1" smtClean="0"/>
              <a:t>int</a:t>
            </a:r>
            <a:r>
              <a:rPr lang="en-US" dirty="0" smtClean="0"/>
              <a:t>, double, char, float</a:t>
            </a:r>
            <a:r>
              <a:rPr lang="he-IL" dirty="0" smtClean="0"/>
              <a:t> ועוד</a:t>
            </a:r>
          </a:p>
          <a:p>
            <a:pPr lvl="1"/>
            <a:r>
              <a:rPr lang="he-IL" dirty="0" smtClean="0"/>
              <a:t>טיפוסים אלו נקראים "טיפוסים פרימיטיביים" </a:t>
            </a:r>
          </a:p>
          <a:p>
            <a:r>
              <a:rPr lang="he-IL" dirty="0" smtClean="0"/>
              <a:t>ניתן לתת שם נוסף לטיפוס ע"י הפקודה </a:t>
            </a:r>
            <a:r>
              <a:rPr lang="en-US" dirty="0" smtClean="0"/>
              <a:t>typedef</a:t>
            </a:r>
            <a:endParaRPr lang="he-IL" dirty="0" smtClean="0"/>
          </a:p>
          <a:p>
            <a:pPr lvl="1"/>
            <a:r>
              <a:rPr lang="he-IL" dirty="0" smtClean="0"/>
              <a:t>תחביר הפקודה:</a:t>
            </a:r>
          </a:p>
          <a:p>
            <a:pPr lvl="2" algn="l" rtl="0">
              <a:buFont typeface="Wingdings" pitchFamily="2" charset="2"/>
              <a:buNone/>
            </a:pPr>
            <a:r>
              <a:rPr lang="en-US" dirty="0" smtClean="0"/>
              <a:t>typedef &lt;</a:t>
            </a:r>
            <a:r>
              <a:rPr lang="he-IL" dirty="0" smtClean="0"/>
              <a:t>שם קיים</a:t>
            </a:r>
            <a:r>
              <a:rPr lang="en-US" dirty="0" smtClean="0"/>
              <a:t>&gt; &lt;</a:t>
            </a:r>
            <a:r>
              <a:rPr lang="he-IL" dirty="0" smtClean="0"/>
              <a:t>שם חדש</a:t>
            </a:r>
            <a:r>
              <a:rPr lang="en-US" dirty="0" smtClean="0"/>
              <a:t>&gt;</a:t>
            </a:r>
          </a:p>
          <a:p>
            <a:pPr lvl="1"/>
            <a:r>
              <a:rPr lang="he-IL" dirty="0" smtClean="0"/>
              <a:t>דוגמא:</a:t>
            </a:r>
            <a:r>
              <a:rPr lang="en-US" dirty="0" smtClean="0"/>
              <a:t>		</a:t>
            </a:r>
            <a:endParaRPr lang="he-IL" dirty="0" smtClean="0"/>
          </a:p>
          <a:p>
            <a:pPr lvl="1" algn="l" rtl="0">
              <a:buFont typeface="Wingdings" pitchFamily="2" charset="2"/>
              <a:buNone/>
            </a:pPr>
            <a:r>
              <a:rPr lang="en-US" dirty="0" smtClean="0"/>
              <a:t>typedef </a:t>
            </a:r>
            <a:r>
              <a:rPr lang="en-US" dirty="0" smtClean="0">
                <a:solidFill>
                  <a:srgbClr val="7030A0"/>
                </a:solidFill>
              </a:rPr>
              <a:t>unsigned long</a:t>
            </a:r>
            <a:r>
              <a:rPr lang="en-US" dirty="0" smtClean="0"/>
              <a:t> </a:t>
            </a:r>
            <a:r>
              <a:rPr lang="en-US" dirty="0" err="1" smtClean="0"/>
              <a:t>ulong</a:t>
            </a:r>
            <a:endParaRPr lang="en-US" dirty="0" smtClean="0"/>
          </a:p>
          <a:p>
            <a:pPr lvl="1"/>
            <a:r>
              <a:rPr lang="he-IL" dirty="0" smtClean="0"/>
              <a:t>כעת נוכל להגדיר משתנה מטיפוס זה באחת משתי הדרכים:</a:t>
            </a:r>
          </a:p>
          <a:p>
            <a:pPr lvl="1" algn="l" rtl="0">
              <a:buFont typeface="Wingdings" pitchFamily="2" charset="2"/>
              <a:buNone/>
            </a:pPr>
            <a:r>
              <a:rPr lang="en-US" dirty="0" smtClean="0"/>
              <a:t>    unsigned  long  id;                 </a:t>
            </a:r>
            <a:r>
              <a:rPr lang="en-US" dirty="0" err="1" smtClean="0"/>
              <a:t>ulong</a:t>
            </a:r>
            <a:r>
              <a:rPr lang="en-US" dirty="0" smtClean="0"/>
              <a:t> id;</a:t>
            </a:r>
          </a:p>
          <a:p>
            <a:pPr lvl="1" algn="l" rtl="0">
              <a:buNone/>
            </a:pPr>
            <a:endParaRPr lang="he-IL" dirty="0" smtClean="0"/>
          </a:p>
          <a:p>
            <a:pPr lvl="1" algn="l" rtl="0">
              <a:buNone/>
            </a:pPr>
            <a:r>
              <a:rPr lang="en-US" dirty="0" smtClean="0"/>
              <a:t>#define N 5</a:t>
            </a:r>
            <a:endParaRPr lang="en-US" dirty="0"/>
          </a:p>
          <a:p>
            <a:pPr lvl="1" algn="l" rtl="0">
              <a:buNone/>
            </a:pPr>
            <a:r>
              <a:rPr lang="en-US" dirty="0" smtClean="0"/>
              <a:t>typedef </a:t>
            </a:r>
            <a:r>
              <a:rPr lang="en-US" dirty="0" smtClean="0">
                <a:solidFill>
                  <a:srgbClr val="7030A0"/>
                </a:solidFill>
              </a:rPr>
              <a:t>char</a:t>
            </a:r>
            <a:r>
              <a:rPr lang="en-US" dirty="0" smtClean="0"/>
              <a:t> mat[N][N] ;</a:t>
            </a:r>
            <a:endParaRPr lang="en-US" dirty="0"/>
          </a:p>
          <a:p>
            <a:pPr lvl="1" algn="l" rtl="0">
              <a:buFont typeface="Wingdings" pitchFamily="2" charset="2"/>
              <a:buNone/>
            </a:pPr>
            <a:r>
              <a:rPr lang="en-US" dirty="0"/>
              <a:t>m</a:t>
            </a:r>
            <a:r>
              <a:rPr lang="en-US" dirty="0" smtClean="0"/>
              <a:t>at A                    char A[N][N]</a:t>
            </a:r>
          </a:p>
          <a:p>
            <a:pPr lvl="1" algn="l" rtl="0">
              <a:buFont typeface="Wingdings" pitchFamily="2" charset="2"/>
              <a:buNone/>
            </a:pPr>
            <a:endParaRPr lang="en-US" dirty="0"/>
          </a:p>
          <a:p>
            <a:pPr lvl="1" algn="l" rtl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563888" y="4869160"/>
            <a:ext cx="12241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835696" y="6453336"/>
            <a:ext cx="12241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– שימוש ב- </a:t>
            </a:r>
            <a:r>
              <a:rPr lang="en-US" dirty="0" smtClean="0"/>
              <a:t>typedef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495800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struct  Date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day;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month;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year;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noProof="1" smtClean="0"/>
              <a:t>typedef  struct </a:t>
            </a:r>
            <a:r>
              <a:rPr lang="he-IL" sz="1600" b="1" noProof="1" smtClean="0"/>
              <a:t> </a:t>
            </a:r>
            <a:r>
              <a:rPr lang="en-US" sz="1600" b="1" noProof="1" smtClean="0"/>
              <a:t>Date  </a:t>
            </a:r>
            <a:r>
              <a:rPr lang="en-US" sz="1600" b="1" dirty="0" smtClean="0"/>
              <a:t>d</a:t>
            </a:r>
            <a:r>
              <a:rPr lang="en-US" sz="1600" b="1" noProof="1" smtClean="0"/>
              <a:t>ate</a:t>
            </a:r>
            <a:r>
              <a:rPr lang="en-US" sz="1600" b="1" dirty="0" smtClean="0"/>
              <a:t>_t</a:t>
            </a:r>
            <a:r>
              <a:rPr lang="en-US" sz="1600" b="1" noProof="1" smtClean="0"/>
              <a:t>;</a:t>
            </a:r>
            <a:endParaRPr lang="en-US" sz="1600" b="1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b="1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b="1" dirty="0" smtClean="0"/>
              <a:t>d</a:t>
            </a:r>
            <a:r>
              <a:rPr lang="en-US" sz="1600" b="1" noProof="1" smtClean="0"/>
              <a:t>ate</a:t>
            </a:r>
            <a:r>
              <a:rPr lang="en-US" sz="1600" b="1" dirty="0" smtClean="0"/>
              <a:t>_t</a:t>
            </a:r>
            <a:r>
              <a:rPr lang="en-US" sz="1600" noProof="1" smtClean="0"/>
              <a:t>  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d.day = 23;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d.month = 8;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d.year = 2008;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date is %d/%d/%d\n", d.day, d.month, d.year);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600" kern="0" noProof="1">
              <a:latin typeface="+mn-lt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b="1" noProof="1">
                <a:latin typeface="+mn-lt"/>
                <a:cs typeface="Arial" pitchFamily="34" charset="0"/>
              </a:rPr>
              <a:t>struct</a:t>
            </a:r>
            <a:r>
              <a:rPr lang="en-US" sz="1600" noProof="1">
                <a:latin typeface="+mn-lt"/>
                <a:cs typeface="Arial" pitchFamily="34" charset="0"/>
              </a:rPr>
              <a:t>  Date</a:t>
            </a:r>
          </a:p>
          <a:p>
            <a:pPr>
              <a:lnSpc>
                <a:spcPct val="80000"/>
              </a:lnSpc>
              <a:defRPr/>
            </a:pPr>
            <a:r>
              <a:rPr lang="en-US" sz="1600" noProof="1">
                <a:latin typeface="+mn-lt"/>
                <a:cs typeface="Arial" pitchFamily="34" charset="0"/>
              </a:rPr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en-US" sz="1600" noProof="1">
                <a:latin typeface="+mn-lt"/>
                <a:cs typeface="Arial" pitchFamily="34" charset="0"/>
              </a:rPr>
              <a:t>      int day;</a:t>
            </a:r>
          </a:p>
          <a:p>
            <a:pPr>
              <a:lnSpc>
                <a:spcPct val="80000"/>
              </a:lnSpc>
              <a:defRPr/>
            </a:pPr>
            <a:r>
              <a:rPr lang="en-US" sz="1600" noProof="1">
                <a:latin typeface="+mn-lt"/>
                <a:cs typeface="Arial" pitchFamily="34" charset="0"/>
              </a:rPr>
              <a:t>      int month;</a:t>
            </a:r>
          </a:p>
          <a:p>
            <a:pPr>
              <a:lnSpc>
                <a:spcPct val="80000"/>
              </a:lnSpc>
              <a:defRPr/>
            </a:pPr>
            <a:r>
              <a:rPr lang="en-US" sz="1600" noProof="1">
                <a:latin typeface="+mn-lt"/>
                <a:cs typeface="Arial" pitchFamily="34" charset="0"/>
              </a:rPr>
              <a:t>      int year;</a:t>
            </a:r>
          </a:p>
          <a:p>
            <a:pPr>
              <a:lnSpc>
                <a:spcPct val="80000"/>
              </a:lnSpc>
              <a:defRPr/>
            </a:pPr>
            <a:r>
              <a:rPr lang="en-US" sz="1600" noProof="1">
                <a:latin typeface="+mn-lt"/>
                <a:cs typeface="Arial" pitchFamily="34" charset="0"/>
              </a:rPr>
              <a:t>};</a:t>
            </a:r>
          </a:p>
          <a:p>
            <a:pPr>
              <a:lnSpc>
                <a:spcPct val="80000"/>
              </a:lnSpc>
              <a:defRPr/>
            </a:pPr>
            <a:endParaRPr lang="en-US" sz="1600" noProof="1">
              <a:latin typeface="+mn-lt"/>
              <a:cs typeface="Arial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b="1" noProof="1">
                <a:latin typeface="+mn-lt"/>
                <a:cs typeface="Arial" pitchFamily="34" charset="0"/>
              </a:rPr>
              <a:t>typedef  struct Date  </a:t>
            </a:r>
            <a:r>
              <a:rPr lang="en-US" sz="1600" b="1" dirty="0">
                <a:latin typeface="+mn-lt"/>
                <a:cs typeface="Arial" pitchFamily="34" charset="0"/>
              </a:rPr>
              <a:t>d</a:t>
            </a:r>
            <a:r>
              <a:rPr lang="en-US" sz="1600" b="1" noProof="1">
                <a:latin typeface="+mn-lt"/>
                <a:cs typeface="Arial" pitchFamily="34" charset="0"/>
              </a:rPr>
              <a:t>ate</a:t>
            </a:r>
            <a:r>
              <a:rPr lang="en-US" sz="1600" b="1" dirty="0">
                <a:latin typeface="+mn-lt"/>
                <a:cs typeface="Arial" pitchFamily="34" charset="0"/>
              </a:rPr>
              <a:t>_t</a:t>
            </a:r>
            <a:r>
              <a:rPr lang="en-US" sz="1600" b="1" noProof="1">
                <a:latin typeface="+mn-lt"/>
                <a:cs typeface="Arial" pitchFamily="34" charset="0"/>
              </a:rPr>
              <a:t>;</a:t>
            </a:r>
            <a:endParaRPr lang="en-US" sz="1600" kern="0" noProof="1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dirty="0" smtClean="0"/>
              <a:t>שימוש ב- </a:t>
            </a:r>
            <a:r>
              <a:rPr lang="en-US" sz="4000" dirty="0" smtClean="0"/>
              <a:t>typedef</a:t>
            </a:r>
            <a:r>
              <a:rPr lang="he-IL" sz="4000" dirty="0" smtClean="0"/>
              <a:t> מקוצר למבנים</a:t>
            </a:r>
            <a:endParaRPr lang="en-US" sz="4000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45016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#include &lt;stdio.h&gt;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 </a:t>
            </a: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b="1" dirty="0" smtClean="0"/>
              <a:t>d</a:t>
            </a:r>
            <a:r>
              <a:rPr lang="en-US" sz="1600" b="1" noProof="1" smtClean="0"/>
              <a:t>ate</a:t>
            </a:r>
            <a:r>
              <a:rPr lang="en-US" sz="1600" b="1" dirty="0" smtClean="0"/>
              <a:t>_t </a:t>
            </a:r>
            <a:r>
              <a:rPr lang="en-US" sz="1600" noProof="1" smtClean="0"/>
              <a:t> 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d.day = 23;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d.month = 8;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d.year = 2008;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printf("The date is %d/%d/%d\n", d.day, d.month, d.year);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44988" y="1828800"/>
            <a:ext cx="243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600" kern="0" noProof="1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noProof="1">
                <a:latin typeface="+mn-lt"/>
                <a:cs typeface="+mn-cs"/>
              </a:rPr>
              <a:t>typedef</a:t>
            </a:r>
            <a:r>
              <a:rPr lang="en-US" sz="1600" kern="0" noProof="1">
                <a:latin typeface="+mn-lt"/>
                <a:cs typeface="+mn-cs"/>
              </a:rPr>
              <a:t> struct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noProof="1">
                <a:latin typeface="+mn-lt"/>
                <a:cs typeface="+mn-cs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noProof="1">
                <a:latin typeface="+mn-lt"/>
                <a:cs typeface="+mn-cs"/>
              </a:rPr>
              <a:t>	int day;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noProof="1">
                <a:latin typeface="+mn-lt"/>
                <a:cs typeface="+mn-cs"/>
              </a:rPr>
              <a:t>	int month;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noProof="1">
                <a:latin typeface="+mn-lt"/>
                <a:cs typeface="+mn-cs"/>
              </a:rPr>
              <a:t>	int year;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600" kern="0" noProof="1">
                <a:latin typeface="+mn-lt"/>
                <a:cs typeface="+mn-cs"/>
              </a:rPr>
              <a:t>}</a:t>
            </a:r>
            <a:r>
              <a:rPr lang="en-US" sz="1600" kern="0" dirty="0">
                <a:latin typeface="+mn-lt"/>
                <a:cs typeface="+mn-cs"/>
              </a:rPr>
              <a:t> </a:t>
            </a:r>
            <a:r>
              <a:rPr lang="en-US" sz="1600" b="1" kern="0" dirty="0" err="1" smtClean="0">
                <a:latin typeface="+mn-lt"/>
                <a:cs typeface="+mn-cs"/>
              </a:rPr>
              <a:t>date_t</a:t>
            </a:r>
            <a:r>
              <a:rPr lang="en-US" sz="1600" b="1" kern="0" dirty="0" smtClean="0">
                <a:latin typeface="+mn-lt"/>
                <a:cs typeface="+mn-cs"/>
              </a:rPr>
              <a:t>  </a:t>
            </a:r>
            <a:r>
              <a:rPr lang="en-US" sz="2000" b="1" kern="0" noProof="1" smtClean="0">
                <a:solidFill>
                  <a:srgbClr val="FF0000"/>
                </a:solidFill>
                <a:latin typeface="+mn-lt"/>
                <a:cs typeface="+mn-cs"/>
              </a:rPr>
              <a:t>;</a:t>
            </a:r>
            <a:endParaRPr lang="en-US" sz="2000" b="1" kern="0" noProof="1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600" kern="0" noProof="1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cxnSp>
        <p:nvCxnSpPr>
          <p:cNvPr id="10246" name="Straight Connector 7"/>
          <p:cNvCxnSpPr>
            <a:cxnSpLocks noChangeShapeType="1"/>
          </p:cNvCxnSpPr>
          <p:nvPr/>
        </p:nvCxnSpPr>
        <p:spPr bwMode="auto">
          <a:xfrm rot="5400000">
            <a:off x="2935288" y="2933700"/>
            <a:ext cx="2209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0247" name="Straight Connector 7"/>
          <p:cNvCxnSpPr>
            <a:cxnSpLocks noChangeShapeType="1"/>
          </p:cNvCxnSpPr>
          <p:nvPr/>
        </p:nvCxnSpPr>
        <p:spPr bwMode="auto">
          <a:xfrm rot="5400000">
            <a:off x="5299076" y="2932112"/>
            <a:ext cx="2209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03791" y="1988840"/>
            <a:ext cx="25146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noProof="1">
                <a:solidFill>
                  <a:srgbClr val="0070C0"/>
                </a:solidFill>
              </a:rPr>
              <a:t>struct Date</a:t>
            </a:r>
          </a:p>
          <a:p>
            <a:pPr>
              <a:lnSpc>
                <a:spcPct val="80000"/>
              </a:lnSpc>
            </a:pPr>
            <a:r>
              <a:rPr lang="en-US" noProof="1"/>
              <a:t>{</a:t>
            </a:r>
          </a:p>
          <a:p>
            <a:pPr>
              <a:lnSpc>
                <a:spcPct val="80000"/>
              </a:lnSpc>
            </a:pPr>
            <a:r>
              <a:rPr lang="en-US" noProof="1"/>
              <a:t>      int day;</a:t>
            </a:r>
          </a:p>
          <a:p>
            <a:pPr>
              <a:lnSpc>
                <a:spcPct val="80000"/>
              </a:lnSpc>
            </a:pPr>
            <a:r>
              <a:rPr lang="en-US" noProof="1"/>
              <a:t>      int month;</a:t>
            </a:r>
          </a:p>
          <a:p>
            <a:pPr>
              <a:lnSpc>
                <a:spcPct val="80000"/>
              </a:lnSpc>
            </a:pPr>
            <a:r>
              <a:rPr lang="en-US" noProof="1"/>
              <a:t>      int year;</a:t>
            </a:r>
          </a:p>
          <a:p>
            <a:pPr>
              <a:lnSpc>
                <a:spcPct val="80000"/>
              </a:lnSpc>
            </a:pPr>
            <a:r>
              <a:rPr lang="en-US" noProof="1"/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typedef  </a:t>
            </a:r>
            <a:r>
              <a:rPr lang="en-US" b="1" dirty="0" err="1" smtClean="0">
                <a:solidFill>
                  <a:srgbClr val="0070C0"/>
                </a:solidFill>
              </a:rPr>
              <a:t>date_t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noProof="1" smtClean="0">
                <a:solidFill>
                  <a:srgbClr val="FF0000"/>
                </a:solidFill>
              </a:rPr>
              <a:t>;</a:t>
            </a:r>
            <a:endParaRPr lang="en-US" b="1" noProof="1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הרחבה</a:t>
            </a:r>
            <a:endParaRPr lang="he-IL" dirty="0"/>
          </a:p>
        </p:txBody>
      </p:sp>
      <p:sp>
        <p:nvSpPr>
          <p:cNvPr id="4" name="מציין מיקום תוכן 3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457200" y="1219200"/>
            <a:ext cx="82296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noProof="1" smtClean="0">
                <a:solidFill>
                  <a:srgbClr val="0070C0"/>
                </a:solidFill>
              </a:rPr>
              <a:t>typedef struct</a:t>
            </a:r>
            <a:endParaRPr lang="en-US" sz="2000" noProof="1">
              <a:solidFill>
                <a:srgbClr val="0070C0"/>
              </a:solidFill>
            </a:endParaRPr>
          </a:p>
          <a:p>
            <a:pPr algn="l" rtl="0">
              <a:lnSpc>
                <a:spcPct val="80000"/>
              </a:lnSpc>
            </a:pPr>
            <a:r>
              <a:rPr lang="en-US" sz="2000" noProof="1"/>
              <a:t>{</a:t>
            </a:r>
          </a:p>
          <a:p>
            <a:pPr algn="l" rtl="0">
              <a:lnSpc>
                <a:spcPct val="80000"/>
              </a:lnSpc>
            </a:pPr>
            <a:r>
              <a:rPr lang="en-US" sz="2000" noProof="1"/>
              <a:t>      int day;</a:t>
            </a:r>
          </a:p>
          <a:p>
            <a:pPr algn="l" rtl="0">
              <a:lnSpc>
                <a:spcPct val="80000"/>
              </a:lnSpc>
            </a:pPr>
            <a:r>
              <a:rPr lang="en-US" sz="2000" noProof="1"/>
              <a:t>      int month;</a:t>
            </a:r>
          </a:p>
          <a:p>
            <a:pPr algn="l" rtl="0">
              <a:lnSpc>
                <a:spcPct val="80000"/>
              </a:lnSpc>
            </a:pPr>
            <a:r>
              <a:rPr lang="en-US" sz="2000" noProof="1"/>
              <a:t>      int year;</a:t>
            </a:r>
          </a:p>
          <a:p>
            <a:pPr algn="l" rtl="0">
              <a:lnSpc>
                <a:spcPct val="80000"/>
              </a:lnSpc>
            </a:pPr>
            <a:r>
              <a:rPr lang="en-US" sz="2000" noProof="1" smtClean="0"/>
              <a:t>}</a:t>
            </a:r>
            <a:r>
              <a:rPr lang="en-US" sz="2000" b="1" dirty="0" err="1" smtClean="0">
                <a:solidFill>
                  <a:srgbClr val="0070C0"/>
                </a:solidFill>
              </a:rPr>
              <a:t>date_t</a:t>
            </a:r>
            <a:r>
              <a:rPr lang="en-US" sz="2000" b="1" dirty="0" smtClean="0">
                <a:solidFill>
                  <a:srgbClr val="0070C0"/>
                </a:solidFill>
              </a:rPr>
              <a:t>  ,  *</a:t>
            </a:r>
            <a:r>
              <a:rPr lang="en-US" sz="2000" b="1" dirty="0" err="1" smtClean="0">
                <a:solidFill>
                  <a:srgbClr val="0070C0"/>
                </a:solidFill>
              </a:rPr>
              <a:t>ptr_date_t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noProof="1" smtClean="0">
                <a:solidFill>
                  <a:srgbClr val="FF0000"/>
                </a:solidFill>
              </a:rPr>
              <a:t>;</a:t>
            </a:r>
            <a:endParaRPr lang="en-US" sz="2000" b="1" noProof="1">
              <a:solidFill>
                <a:srgbClr val="FF0000"/>
              </a:solidFill>
            </a:endParaRPr>
          </a:p>
          <a:p>
            <a:pPr algn="l" rtl="0"/>
            <a:endParaRPr lang="en-US" sz="20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87416" y="1444410"/>
            <a:ext cx="3657600" cy="688446"/>
          </a:xfrm>
          <a:prstGeom prst="wedgeRectCallout">
            <a:avLst>
              <a:gd name="adj1" fmla="val -95769"/>
              <a:gd name="adj2" fmla="val 1374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באותה נשימה ניתן גם להגדיר מצביעים ועוד למבנה </a:t>
            </a:r>
            <a:r>
              <a:rPr lang="he-IL" b="1" dirty="0" err="1" smtClean="0">
                <a:solidFill>
                  <a:schemeClr val="bg1"/>
                </a:solidFill>
              </a:rPr>
              <a:t>מסויים</a:t>
            </a:r>
            <a:r>
              <a:rPr lang="he-IL" b="1" dirty="0" smtClean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952" y="3212976"/>
            <a:ext cx="8352928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#include &lt;</a:t>
            </a:r>
            <a:r>
              <a:rPr lang="en-US" sz="1400" b="1" dirty="0" err="1"/>
              <a:t>stdio.h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#include &lt;</a:t>
            </a:r>
            <a:r>
              <a:rPr lang="en-US" sz="1400" b="1" dirty="0" err="1"/>
              <a:t>stdlib.h</a:t>
            </a:r>
            <a:r>
              <a:rPr lang="en-US" sz="1400" b="1" dirty="0"/>
              <a:t>&gt;</a:t>
            </a:r>
          </a:p>
          <a:p>
            <a:r>
              <a:rPr lang="en-US" sz="1400" b="1" dirty="0" err="1"/>
              <a:t>typedef</a:t>
            </a:r>
            <a:r>
              <a:rPr lang="en-US" sz="1400" b="1" dirty="0"/>
              <a:t> </a:t>
            </a:r>
            <a:r>
              <a:rPr lang="en-US" sz="1400" b="1" dirty="0" err="1"/>
              <a:t>struct</a:t>
            </a:r>
            <a:endParaRPr lang="en-US" sz="1400" b="1" dirty="0"/>
          </a:p>
          <a:p>
            <a:r>
              <a:rPr lang="he-IL" sz="1400" b="1" dirty="0"/>
              <a:t>{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x ;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y ;</a:t>
            </a:r>
          </a:p>
          <a:p>
            <a:r>
              <a:rPr lang="en-US" sz="1400" b="1" dirty="0"/>
              <a:t>}ARR, *</a:t>
            </a:r>
            <a:r>
              <a:rPr lang="en-US" sz="1400" b="1" dirty="0" err="1"/>
              <a:t>ptrARR</a:t>
            </a:r>
            <a:r>
              <a:rPr lang="en-US" sz="1400" b="1" dirty="0"/>
              <a:t>;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main(void)</a:t>
            </a:r>
          </a:p>
          <a:p>
            <a:r>
              <a:rPr lang="he-IL" sz="1400" b="1" dirty="0"/>
              <a:t>{</a:t>
            </a:r>
          </a:p>
          <a:p>
            <a:r>
              <a:rPr lang="en-US" sz="1400" b="1" dirty="0"/>
              <a:t>ARR arr_1 = {1,2} ;</a:t>
            </a:r>
          </a:p>
          <a:p>
            <a:r>
              <a:rPr lang="en-US" sz="1400" b="1" dirty="0" err="1"/>
              <a:t>ptrARR</a:t>
            </a:r>
            <a:r>
              <a:rPr lang="en-US" sz="1400" b="1" dirty="0"/>
              <a:t> p ;</a:t>
            </a:r>
          </a:p>
          <a:p>
            <a:r>
              <a:rPr lang="en-US" sz="1400" b="1" dirty="0"/>
              <a:t>p = (ARR*)</a:t>
            </a:r>
            <a:r>
              <a:rPr lang="en-US" sz="1400" b="1" dirty="0" err="1"/>
              <a:t>malloc</a:t>
            </a:r>
            <a:r>
              <a:rPr lang="en-US" sz="1400" b="1" dirty="0"/>
              <a:t>(</a:t>
            </a:r>
            <a:r>
              <a:rPr lang="en-US" sz="1400" b="1" dirty="0" err="1"/>
              <a:t>sizeof</a:t>
            </a:r>
            <a:r>
              <a:rPr lang="en-US" sz="1400" b="1" dirty="0"/>
              <a:t>(ARR)*25) ;</a:t>
            </a:r>
          </a:p>
          <a:p>
            <a:r>
              <a:rPr lang="en-US" sz="1400" b="1" dirty="0"/>
              <a:t>(p+5)-&gt;x =5 ;</a:t>
            </a:r>
          </a:p>
          <a:p>
            <a:r>
              <a:rPr lang="en-US" sz="1400" b="1" dirty="0"/>
              <a:t>(p+6)-&gt;y =7 ;</a:t>
            </a:r>
          </a:p>
          <a:p>
            <a:r>
              <a:rPr lang="en-US" sz="1400" b="1" dirty="0"/>
              <a:t>free(p) ;</a:t>
            </a:r>
          </a:p>
          <a:p>
            <a:r>
              <a:rPr lang="en-US" sz="1400" b="1" dirty="0"/>
              <a:t>return 0 ;</a:t>
            </a:r>
          </a:p>
          <a:p>
            <a:r>
              <a:rPr lang="en-US" sz="1400" b="1" dirty="0" smtClean="0"/>
              <a:t>}</a:t>
            </a:r>
            <a:endParaRPr lang="he-IL" sz="1400" b="1" dirty="0"/>
          </a:p>
          <a:p>
            <a:endParaRPr lang="he-IL" sz="1200" b="1" dirty="0"/>
          </a:p>
          <a:p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5673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2479</TotalTime>
  <Words>2096</Words>
  <Application>Microsoft Office PowerPoint</Application>
  <PresentationFormat>On-screen Show (4:3)</PresentationFormat>
  <Paragraphs>1153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Origin</vt:lpstr>
      <vt:lpstr>מבנים</vt:lpstr>
      <vt:lpstr>ביחידה זו נלמד:</vt:lpstr>
      <vt:lpstr>מבנים</vt:lpstr>
      <vt:lpstr>מבנה - דוגמא</vt:lpstr>
      <vt:lpstr>מבנה - תחביר</vt:lpstr>
      <vt:lpstr>typedef</vt:lpstr>
      <vt:lpstr>מבנה – שימוש ב- typedef</vt:lpstr>
      <vt:lpstr>שימוש ב- typedef מקוצר למבנים</vt:lpstr>
      <vt:lpstr>הרחבה</vt:lpstr>
      <vt:lpstr>איתחול מבנה</vt:lpstr>
      <vt:lpstr>איתחול מבנה - דוגמא</vt:lpstr>
      <vt:lpstr>איתחול מבנה המכיל מערך - דוגמא</vt:lpstr>
      <vt:lpstr>השמת מבנים</vt:lpstr>
      <vt:lpstr>השמת מבנים – דוגמאת student</vt:lpstr>
      <vt:lpstr>נשים לב..</vt:lpstr>
      <vt:lpstr>העברת מבנה לפונקציה</vt:lpstr>
      <vt:lpstr>העברת מבנה לפונקציה - דוגמא</vt:lpstr>
      <vt:lpstr>פונקציה המחזירה את הפרש הדקות בין 2 זמנים (הנחה: הראשון גדול מהשני)</vt:lpstr>
      <vt:lpstr>דוגמא</vt:lpstr>
      <vt:lpstr>דוגמאות פלט נוספות</vt:lpstr>
      <vt:lpstr>פניה לשדה של מצביע למבנה ע"י האופרטור &lt;-</vt:lpstr>
      <vt:lpstr>העברת מבנה לפונקציה כמצביע</vt:lpstr>
      <vt:lpstr>פונקציה המקבלת  זמן ומגדילה אותו</vt:lpstr>
      <vt:lpstr>אופרטורי יחס בין מבנים</vt:lpstr>
      <vt:lpstr>השוואה בין מבנים</vt:lpstr>
      <vt:lpstr>יחס בין מבנים - דוגמא</vt:lpstr>
      <vt:lpstr>מבנה בתוך מבנה</vt:lpstr>
      <vt:lpstr>מבנה בתוך מבנה - דוגמא</vt:lpstr>
      <vt:lpstr>מבנה בתוך מבנה ופונקציות - דוגמא</vt:lpstr>
      <vt:lpstr>יעילות</vt:lpstr>
      <vt:lpstr>מבנה בתוך מבנה ויעילות - דוגמא</vt:lpstr>
      <vt:lpstr>מערך של מבנים</vt:lpstr>
      <vt:lpstr>העברת מערך מבנים לפונקציה</vt:lpstr>
      <vt:lpstr>גודל מבנה בזיכרון</vt:lpstr>
      <vt:lpstr>גודל מבנה בזיכרון (2)</vt:lpstr>
      <vt:lpstr>ביחידה זו למדנו:</vt:lpstr>
    </vt:vector>
  </TitlesOfParts>
  <Company>KerenK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 structs</dc:title>
  <dc:creator>Keren Kalif</dc:creator>
  <cp:lastModifiedBy>Y-PC</cp:lastModifiedBy>
  <cp:revision>37</cp:revision>
  <dcterms:created xsi:type="dcterms:W3CDTF">2012-09-25T14:02:52Z</dcterms:created>
  <dcterms:modified xsi:type="dcterms:W3CDTF">2016-08-02T13:16:08Z</dcterms:modified>
</cp:coreProperties>
</file>