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5" r:id="rId6"/>
    <p:sldId id="266" r:id="rId7"/>
    <p:sldId id="277" r:id="rId8"/>
    <p:sldId id="27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81" r:id="rId20"/>
    <p:sldId id="280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0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CD97-424C-4861-88EE-D1353F89428D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809C-D116-495E-82F0-787987AD0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rtl="1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rtl="1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57621-8C33-445B-98E9-CA19CBC3C921}" type="datetime1">
              <a:rPr lang="he-IL"/>
              <a:pPr>
                <a:defRPr/>
              </a:pPr>
              <a:t>ז'/שבט/תשע"ד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7E798C8-BA6D-4E3C-A077-4A55597FCF0B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0E91-6A23-4A23-97D7-31F0CC0EFA2B}" type="datetime1">
              <a:rPr lang="he-IL"/>
              <a:pPr>
                <a:defRPr/>
              </a:pPr>
              <a:t>ז'/שבט/תשע"ד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096556C-0711-4B09-97DD-C06A858968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04448" y="64643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1F0CCD-BE4B-48AE-B0C2-BC2D6DD5B65D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C9EE-2E86-48A5-B4A5-E32A0485A334}" type="datetime1">
              <a:rPr lang="he-IL"/>
              <a:pPr>
                <a:defRPr/>
              </a:pPr>
              <a:t>ז'/שבט/תשע"ד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B4551A-B13F-45C7-8580-910A028CE6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493E-B966-4035-B886-198E720F953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6B3E-E75B-487B-9421-DB94366EAC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6B3E-E75B-487B-9421-DB94366EAC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363272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219200"/>
            <a:ext cx="8363272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 flipV="1">
            <a:off x="8860391" y="6565263"/>
            <a:ext cx="216025" cy="13618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5536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440" y="6453336"/>
            <a:ext cx="576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7E1F0CCD-BE4B-48AE-B0C2-BC2D6DD5B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Keren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Kalif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y090hkc.aspx" TargetMode="External"/><Relationship Id="rId2" Type="http://schemas.openxmlformats.org/officeDocument/2006/relationships/hyperlink" Target="http://msdn.microsoft.com/en-us/library/b0084kay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3sxhs2ty.asp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חלוקת הפרויקט לקבצים</a:t>
            </a:r>
            <a:br>
              <a:rPr lang="he-IL" dirty="0" smtClean="0"/>
            </a:br>
            <a:r>
              <a:rPr lang="he-IL" dirty="0" smtClean="0"/>
              <a:t>פקודות קדם מעבד והידור מותנה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מאקרו - דגשים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C00000"/>
                </a:solidFill>
              </a:rPr>
              <a:t>בין שם המאקרו לסוגריים של הפרמטרים </a:t>
            </a:r>
            <a:r>
              <a:rPr lang="he-IL" b="1" u="sng" dirty="0" smtClean="0">
                <a:solidFill>
                  <a:srgbClr val="C00000"/>
                </a:solidFill>
              </a:rPr>
              <a:t>אסור</a:t>
            </a:r>
            <a:r>
              <a:rPr lang="he-IL" dirty="0" smtClean="0">
                <a:solidFill>
                  <a:srgbClr val="C00000"/>
                </a:solidFill>
              </a:rPr>
              <a:t> שיהיה רווח</a:t>
            </a:r>
            <a:r>
              <a:rPr lang="he-IL" dirty="0" smtClean="0"/>
              <a:t>, אחרת מתקבלת שגיאת קומפילציה שלא ממש עוזרת להבנת הבעיה</a:t>
            </a:r>
          </a:p>
          <a:p>
            <a:pPr algn="l" rtl="0">
              <a:buFont typeface="Wingdings 2" pitchFamily="18" charset="2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#define </a:t>
            </a:r>
            <a:r>
              <a:rPr lang="en-US" sz="2800" dirty="0" smtClean="0"/>
              <a:t>max(a, b)   a &gt; b ? a : b</a:t>
            </a:r>
          </a:p>
          <a:p>
            <a:r>
              <a:rPr lang="he-IL" dirty="0" smtClean="0">
                <a:solidFill>
                  <a:srgbClr val="C00000"/>
                </a:solidFill>
              </a:rPr>
              <a:t>בכתיבת המאקרו מאוד מומלץ בשימוש לעטוף כל פרמטר ב-</a:t>
            </a:r>
            <a:r>
              <a:rPr lang="he-IL" sz="2400" dirty="0"/>
              <a:t>():</a:t>
            </a:r>
            <a:endParaRPr lang="en-US" sz="2400" dirty="0"/>
          </a:p>
          <a:p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9762" y="2796902"/>
            <a:ext cx="609600" cy="158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" y="3505200"/>
            <a:ext cx="5715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mult1(x, y) </a:t>
            </a:r>
            <a:r>
              <a:rPr lang="he-IL" dirty="0"/>
              <a:t> </a:t>
            </a:r>
            <a:r>
              <a:rPr lang="es-ES" dirty="0"/>
              <a:t>(x) * (y)</a:t>
            </a:r>
          </a:p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mult2(x, y)</a:t>
            </a:r>
            <a:r>
              <a:rPr lang="he-IL" dirty="0"/>
              <a:t>  </a:t>
            </a:r>
            <a:r>
              <a:rPr lang="es-ES" dirty="0"/>
              <a:t> x * y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/>
              <a:t>("sum is %d\n", mult1(2+4, 6/2));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/>
              <a:t>("sum is %d\n", mult2(2+4, 6/2));</a:t>
            </a:r>
          </a:p>
          <a:p>
            <a:r>
              <a:rPr lang="he-IL" dirty="0"/>
              <a:t>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81646" y="3523490"/>
            <a:ext cx="5715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mult1(x, y) </a:t>
            </a:r>
            <a:r>
              <a:rPr lang="he-IL" dirty="0"/>
              <a:t> </a:t>
            </a:r>
            <a:r>
              <a:rPr lang="es-ES" dirty="0"/>
              <a:t>(x) * (y)</a:t>
            </a:r>
          </a:p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mult2(x, y)</a:t>
            </a:r>
            <a:r>
              <a:rPr lang="he-IL" dirty="0"/>
              <a:t>  </a:t>
            </a:r>
            <a:r>
              <a:rPr lang="es-ES" dirty="0"/>
              <a:t> x * y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/>
              <a:t>("sum is %d\n", (2+4) * (6/2));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/>
              <a:t>("sum is %d\n", 2+4 * 6 / 2));</a:t>
            </a:r>
          </a:p>
          <a:p>
            <a:r>
              <a:rPr lang="he-IL" dirty="0"/>
              <a:t>{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86000" y="3962400"/>
            <a:ext cx="2590800" cy="906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dirty="0"/>
              <a:t>מה שהקומפיילר רואה לאחר </a:t>
            </a:r>
            <a:r>
              <a:rPr lang="en-US" dirty="0" err="1"/>
              <a:t>precompile</a:t>
            </a:r>
            <a:r>
              <a:rPr lang="he-IL" dirty="0"/>
              <a:t>: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715000"/>
            <a:ext cx="42021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מאקרו ושימוש באופרטור 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כאשר בתוך מאקרו שמים # לפני שם הפרמטר, הקומפיילר </a:t>
            </a:r>
            <a:r>
              <a:rPr lang="he-IL" b="1" dirty="0" smtClean="0"/>
              <a:t>עוטף אותו  בגרשיים </a:t>
            </a:r>
            <a:r>
              <a:rPr lang="he-IL" dirty="0" smtClean="0"/>
              <a:t>ולכן מתייחס לשמו ולא לערכו</a:t>
            </a:r>
          </a:p>
          <a:p>
            <a:r>
              <a:rPr lang="he-IL" dirty="0" smtClean="0"/>
              <a:t>הערת סוגריים: הפקודה הבאה תקינה:</a:t>
            </a:r>
          </a:p>
          <a:p>
            <a:pPr algn="ctr">
              <a:buFont typeface="Wingdings 2" pitchFamily="18" charset="2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("hi</a:t>
            </a:r>
            <a:r>
              <a:rPr lang="en-US" b="1" dirty="0" smtClean="0"/>
              <a:t>" "</a:t>
            </a:r>
            <a:r>
              <a:rPr lang="en-US" dirty="0" smtClean="0"/>
              <a:t> hello\n");</a:t>
            </a:r>
            <a:endParaRPr lang="he-IL" dirty="0" smtClean="0"/>
          </a:p>
          <a:p>
            <a:r>
              <a:rPr lang="he-IL" dirty="0" smtClean="0"/>
              <a:t>דוגמא: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581400"/>
            <a:ext cx="3810000" cy="1754188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#define </a:t>
            </a:r>
            <a:r>
              <a:rPr lang="en-US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)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dirty="0">
                <a:latin typeface="Arial" pitchFamily="34" charset="0"/>
                <a:cs typeface="Arial" pitchFamily="34" charset="0"/>
              </a:rPr>
              <a:t>(#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 "\n");</a:t>
            </a:r>
          </a:p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36512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PRINT(hello world);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{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529263"/>
            <a:ext cx="5154613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29200" y="3581400"/>
            <a:ext cx="3810000" cy="1754188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#define </a:t>
            </a:r>
            <a:r>
              <a:rPr lang="en-US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)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dirty="0">
                <a:latin typeface="Arial" pitchFamily="34" charset="0"/>
                <a:cs typeface="Arial" pitchFamily="34" charset="0"/>
              </a:rPr>
              <a:t>(#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 "\n");</a:t>
            </a:r>
          </a:p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36512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dirty="0">
                <a:latin typeface="Arial" pitchFamily="34" charset="0"/>
                <a:cs typeface="Arial" pitchFamily="34" charset="0"/>
              </a:rPr>
              <a:t>(“hello world” "\n");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10000" y="42672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52400" y="1219200"/>
            <a:ext cx="84582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#define PRINT_INT_VALUE(x)          </a:t>
            </a:r>
            <a:r>
              <a:rPr lang="en-US" sz="2000" dirty="0" err="1"/>
              <a:t>printf</a:t>
            </a:r>
            <a:r>
              <a:rPr lang="en-US" sz="2000" dirty="0"/>
              <a:t>(#x " = %d\n", x);</a:t>
            </a:r>
          </a:p>
          <a:p>
            <a:r>
              <a:rPr lang="en-US" sz="2000" dirty="0"/>
              <a:t>#define PRINT_VALUE(x, modifier)   </a:t>
            </a:r>
            <a:r>
              <a:rPr lang="en-US" sz="2000" dirty="0" err="1"/>
              <a:t>printf</a:t>
            </a:r>
            <a:r>
              <a:rPr lang="en-US" sz="2000" dirty="0"/>
              <a:t>(#x " = %" #modifier "\n", x);</a:t>
            </a:r>
          </a:p>
          <a:p>
            <a:endParaRPr lang="he-IL" sz="2000" dirty="0"/>
          </a:p>
          <a:p>
            <a:r>
              <a:rPr lang="en-US" sz="2000" dirty="0"/>
              <a:t>void main()</a:t>
            </a:r>
          </a:p>
          <a:p>
            <a:r>
              <a:rPr lang="he-IL" sz="2000" dirty="0"/>
              <a:t>}</a:t>
            </a:r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value = 123;</a:t>
            </a:r>
          </a:p>
          <a:p>
            <a:pPr defTabSz="444500"/>
            <a:r>
              <a:rPr lang="en-US" sz="2000" dirty="0"/>
              <a:t>	char </a:t>
            </a:r>
            <a:r>
              <a:rPr lang="en-US" sz="2000" dirty="0" err="1"/>
              <a:t>ch</a:t>
            </a:r>
            <a:r>
              <a:rPr lang="en-US" sz="2000" dirty="0"/>
              <a:t> = 'a';</a:t>
            </a:r>
          </a:p>
          <a:p>
            <a:pPr defTabSz="444500"/>
            <a:endParaRPr lang="he-IL" sz="2000" dirty="0"/>
          </a:p>
          <a:p>
            <a:pPr defTabSz="444500"/>
            <a:r>
              <a:rPr lang="en-US" sz="2000" dirty="0"/>
              <a:t>	PRINT_INT_VALUE(value);</a:t>
            </a:r>
          </a:p>
          <a:p>
            <a:pPr defTabSz="444500"/>
            <a:r>
              <a:rPr lang="en-US" sz="2000" dirty="0"/>
              <a:t>	PRINT_VALUE(value, d);</a:t>
            </a:r>
          </a:p>
          <a:p>
            <a:pPr defTabSz="444500"/>
            <a:r>
              <a:rPr lang="en-US" sz="2000" dirty="0"/>
              <a:t>	PRINT_VALUE(</a:t>
            </a:r>
            <a:r>
              <a:rPr lang="en-US" sz="2000" dirty="0" err="1"/>
              <a:t>ch</a:t>
            </a:r>
            <a:r>
              <a:rPr lang="en-US" sz="2000" dirty="0"/>
              <a:t>, c);</a:t>
            </a:r>
          </a:p>
          <a:p>
            <a:pPr defTabSz="444500"/>
            <a:r>
              <a:rPr lang="en-US" sz="2000" dirty="0"/>
              <a:t>	PRINT_VALUE(</a:t>
            </a:r>
            <a:r>
              <a:rPr lang="en-US" sz="2000" dirty="0" err="1"/>
              <a:t>ch</a:t>
            </a:r>
            <a:r>
              <a:rPr lang="en-US" sz="2000" dirty="0"/>
              <a:t>, d);</a:t>
            </a:r>
          </a:p>
          <a:p>
            <a:r>
              <a:rPr lang="he-IL" sz="2000" dirty="0"/>
              <a:t>{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מאקרו ושימוש באופרטור # - דוגמא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20914"/>
            <a:ext cx="4466456" cy="153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19600" y="1219200"/>
            <a:ext cx="84582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he-IL" sz="2000" dirty="0"/>
          </a:p>
          <a:p>
            <a:r>
              <a:rPr lang="en-US" sz="2000" dirty="0"/>
              <a:t>void main()</a:t>
            </a:r>
          </a:p>
          <a:p>
            <a:r>
              <a:rPr lang="he-IL" sz="2000" dirty="0"/>
              <a:t>}</a:t>
            </a:r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value = 123;</a:t>
            </a:r>
          </a:p>
          <a:p>
            <a:pPr defTabSz="444500"/>
            <a:r>
              <a:rPr lang="en-US" sz="2000" dirty="0"/>
              <a:t>	char </a:t>
            </a:r>
            <a:r>
              <a:rPr lang="en-US" sz="2000" dirty="0" err="1"/>
              <a:t>ch</a:t>
            </a:r>
            <a:r>
              <a:rPr lang="en-US" sz="2000" dirty="0"/>
              <a:t> = 'a';</a:t>
            </a:r>
          </a:p>
          <a:p>
            <a:pPr defTabSz="444500"/>
            <a:endParaRPr lang="he-IL" sz="2000" dirty="0"/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("value" " = %d\n", value);</a:t>
            </a:r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("value" " = %" "d" "\n", value);</a:t>
            </a:r>
          </a:p>
          <a:p>
            <a:pPr defTabSz="444500"/>
            <a:r>
              <a:rPr lang="pt-BR" sz="2000" dirty="0"/>
              <a:t>	printf("ch" " = %" "c" "\n", ch);</a:t>
            </a:r>
          </a:p>
          <a:p>
            <a:pPr defTabSz="444500"/>
            <a:r>
              <a:rPr lang="pt-BR" sz="2000" dirty="0"/>
              <a:t>	printf("ch" " = %" "d" "\n", ch);</a:t>
            </a:r>
            <a:endParaRPr lang="he-IL" sz="2000" dirty="0"/>
          </a:p>
          <a:p>
            <a:r>
              <a:rPr lang="he-IL" sz="2000" dirty="0"/>
              <a:t>{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</p:txBody>
      </p:sp>
      <p:sp>
        <p:nvSpPr>
          <p:cNvPr id="10" name="Right Arrow 9"/>
          <p:cNvSpPr/>
          <p:nvPr/>
        </p:nvSpPr>
        <p:spPr>
          <a:xfrm>
            <a:off x="3505200" y="3048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ההבדל בין מאקרו לפונקציה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ראינו כי ניתן לממש פונקציות בעזרת מאקרו</a:t>
            </a:r>
          </a:p>
          <a:p>
            <a:r>
              <a:rPr lang="he-IL" dirty="0" smtClean="0"/>
              <a:t>הבדלים בין פונקציה למאקרו :</a:t>
            </a:r>
          </a:p>
          <a:p>
            <a:pPr lvl="1"/>
            <a:r>
              <a:rPr lang="he-IL" dirty="0" smtClean="0"/>
              <a:t>פיענוח המאקרו קורה בזמן קומפילציה (בשלב ה- </a:t>
            </a:r>
            <a:r>
              <a:rPr lang="en-US" dirty="0" smtClean="0"/>
              <a:t>preprocessor</a:t>
            </a:r>
            <a:r>
              <a:rPr lang="he-IL" dirty="0" smtClean="0"/>
              <a:t>) בעוד שקריאה לפונקציה קוראת בזמן ריצה, ויש לקפוץ למיקום הפונקציה בזיכרון</a:t>
            </a:r>
          </a:p>
          <a:p>
            <a:pPr lvl="1"/>
            <a:r>
              <a:rPr lang="he-IL" dirty="0" smtClean="0">
                <a:solidFill>
                  <a:srgbClr val="0070C0"/>
                </a:solidFill>
              </a:rPr>
              <a:t>לשימוש במאקרו יש חיסרון  שלא ניתן לדבג אותו בעזרת 10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he-IL" dirty="0" smtClean="0">
                <a:solidFill>
                  <a:srgbClr val="0070C0"/>
                </a:solidFill>
              </a:rPr>
              <a:t>, וכן הוא יותר קשה להבנה, כאשר הוא כולל הרבה פעולות</a:t>
            </a:r>
          </a:p>
          <a:p>
            <a:pPr lvl="1"/>
            <a:r>
              <a:rPr lang="he-IL" dirty="0" smtClean="0"/>
              <a:t>שימוש במאקרו מנפח את ה- </a:t>
            </a:r>
            <a:r>
              <a:rPr lang="en-US" dirty="0" smtClean="0"/>
              <a:t>EXE </a:t>
            </a:r>
            <a:r>
              <a:rPr lang="he-IL" dirty="0" smtClean="0"/>
              <a:t> מאחר והוא נפרש ומשוכפל בכל קריאה, בניגוד לפונקציה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בהידור מותנה ובמאקרו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2800" smtClean="0"/>
              <a:t>נרצה לכתוב תוכנית המכילה הדפסות לצרכי </a:t>
            </a:r>
            <a:r>
              <a:rPr lang="en-US" sz="2800" smtClean="0"/>
              <a:t>debug</a:t>
            </a:r>
            <a:endParaRPr lang="he-IL" sz="2800" smtClean="0"/>
          </a:p>
          <a:p>
            <a:r>
              <a:rPr lang="he-IL" sz="2800" smtClean="0"/>
              <a:t>נרצה לאפשר כמה סוגים של הדפסות. למשל:</a:t>
            </a:r>
          </a:p>
          <a:p>
            <a:pPr lvl="1"/>
            <a:r>
              <a:rPr lang="he-IL" sz="2800" smtClean="0"/>
              <a:t>הדפסת ההודעה בציון שם הקובץ והשורה מהם נובעת ההודעה</a:t>
            </a:r>
          </a:p>
          <a:p>
            <a:pPr lvl="1"/>
            <a:r>
              <a:rPr lang="he-IL" sz="2800" smtClean="0"/>
              <a:t>הדפסת ההודעה ללא נתונים נוספים</a:t>
            </a:r>
          </a:p>
          <a:p>
            <a:pPr lvl="1"/>
            <a:r>
              <a:rPr lang="he-IL" sz="2800" smtClean="0"/>
              <a:t>לא להדפיס הודעות בכלל</a:t>
            </a:r>
          </a:p>
          <a:p>
            <a:r>
              <a:rPr lang="he-IL" sz="2800" smtClean="0"/>
              <a:t>לא נרצה לעשות </a:t>
            </a:r>
            <a:r>
              <a:rPr lang="en-US" sz="2800" smtClean="0"/>
              <a:t>if</a:t>
            </a:r>
            <a:r>
              <a:rPr lang="he-IL" sz="2800" smtClean="0"/>
              <a:t>'ים בקוד שלנו, ולכן נשתמש בהידור מותנה</a:t>
            </a:r>
          </a:p>
          <a:p>
            <a:pPr lvl="1"/>
            <a:endParaRPr lang="he-I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mtClean="0"/>
              <a:t>דוגמא לשימוש </a:t>
            </a:r>
            <a:br>
              <a:rPr lang="he-IL" smtClean="0"/>
            </a:br>
            <a:r>
              <a:rPr lang="he-IL" smtClean="0"/>
              <a:t>בהידור מותנה </a:t>
            </a:r>
            <a:r>
              <a:rPr lang="he-IL" sz="3200" smtClean="0"/>
              <a:t>(1)</a:t>
            </a:r>
            <a:endParaRPr lang="he-IL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229600" cy="4937760"/>
          </a:xfrm>
        </p:spPr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b="1" dirty="0" smtClean="0">
                <a:solidFill>
                  <a:srgbClr val="0070C0"/>
                </a:solidFill>
              </a:rPr>
              <a:t>#define </a:t>
            </a:r>
            <a:r>
              <a:rPr lang="en-US" sz="1550" b="1" dirty="0" smtClean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</a:t>
            </a:r>
            <a:r>
              <a:rPr lang="en-US" sz="1550" dirty="0" err="1" smtClean="0">
                <a:solidFill>
                  <a:srgbClr val="0070C0"/>
                </a:solidFill>
              </a:rPr>
              <a:t>ifdef</a:t>
            </a:r>
            <a:r>
              <a:rPr lang="en-US" sz="1550" dirty="0" smtClean="0">
                <a:solidFill>
                  <a:srgbClr val="0070C0"/>
                </a:solidFill>
              </a:rPr>
              <a:t> </a:t>
            </a:r>
            <a:r>
              <a:rPr lang="en-US" sz="1550" dirty="0" smtClean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</a:t>
            </a:r>
            <a:r>
              <a:rPr lang="en-US" sz="1550" dirty="0" err="1" smtClean="0"/>
              <a:t>printf</a:t>
            </a:r>
            <a:r>
              <a:rPr lang="en-US" sz="1550" dirty="0" smtClean="0"/>
              <a:t>("%s\n", </a:t>
            </a:r>
            <a:r>
              <a:rPr lang="en-US" sz="1550" dirty="0" err="1" smtClean="0"/>
              <a:t>str</a:t>
            </a:r>
            <a:r>
              <a:rPr lang="en-US" sz="1550" dirty="0" smtClean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</a:t>
            </a:r>
            <a:r>
              <a:rPr lang="en-US" sz="1550" dirty="0" err="1" smtClean="0">
                <a:solidFill>
                  <a:srgbClr val="0070C0"/>
                </a:solidFill>
              </a:rPr>
              <a:t>ifdef</a:t>
            </a:r>
            <a:r>
              <a:rPr lang="en-US" sz="1550" dirty="0" smtClean="0">
                <a:solidFill>
                  <a:srgbClr val="0070C0"/>
                </a:solidFill>
              </a:rPr>
              <a:t> </a:t>
            </a:r>
            <a:r>
              <a:rPr lang="en-US" sz="1550" dirty="0" smtClean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</a:t>
            </a:r>
            <a:r>
              <a:rPr lang="en-US" sz="1550" dirty="0" err="1" smtClean="0"/>
              <a:t>printf</a:t>
            </a:r>
            <a:r>
              <a:rPr lang="en-US" sz="1550" dirty="0" smtClean="0"/>
              <a:t>("%s (%d): %s\n", __FILE__, __LINE__, </a:t>
            </a:r>
            <a:r>
              <a:rPr lang="en-US" sz="1550" dirty="0" err="1" smtClean="0"/>
              <a:t>str</a:t>
            </a:r>
            <a:r>
              <a:rPr lang="en-US" sz="1550" dirty="0" smtClean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</a:t>
            </a:r>
            <a:r>
              <a:rPr lang="en-US" sz="1550" dirty="0" err="1" smtClean="0">
                <a:solidFill>
                  <a:srgbClr val="0070C0"/>
                </a:solidFill>
              </a:rPr>
              <a:t>endif</a:t>
            </a:r>
            <a:endParaRPr lang="en-US" sz="155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</a:t>
            </a:r>
            <a:r>
              <a:rPr lang="en-US" sz="1550" dirty="0" err="1" smtClean="0">
                <a:solidFill>
                  <a:srgbClr val="0070C0"/>
                </a:solidFill>
              </a:rPr>
              <a:t>endif</a:t>
            </a:r>
            <a:endParaRPr lang="en-US" sz="155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void </a:t>
            </a:r>
            <a:r>
              <a:rPr lang="en-US" sz="1550" dirty="0" err="1" smtClean="0"/>
              <a:t>foo</a:t>
            </a:r>
            <a:r>
              <a:rPr lang="en-US" sz="1550" dirty="0" smtClean="0"/>
              <a:t>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PRINT("--&gt; </a:t>
            </a:r>
            <a:r>
              <a:rPr lang="en-US" sz="1550" dirty="0" err="1" smtClean="0"/>
              <a:t>foo</a:t>
            </a:r>
            <a:r>
              <a:rPr lang="en-US" sz="1550" dirty="0" smtClean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PRINT("&lt;-- </a:t>
            </a:r>
            <a:r>
              <a:rPr lang="en-US" sz="1550" dirty="0" err="1" smtClean="0"/>
              <a:t>foo</a:t>
            </a:r>
            <a:r>
              <a:rPr lang="en-US" sz="1550" dirty="0" smtClean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PRINT("--&gt;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</a:t>
            </a:r>
            <a:r>
              <a:rPr lang="en-US" sz="1550" dirty="0" err="1" smtClean="0"/>
              <a:t>foo</a:t>
            </a:r>
            <a:r>
              <a:rPr lang="en-US" sz="1550" dirty="0" smtClean="0"/>
              <a:t>();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PRINT("&lt;--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76713"/>
            <a:ext cx="685323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7944" y="1340768"/>
            <a:ext cx="4855840" cy="7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>
              <a:defRPr/>
            </a:pPr>
            <a:endParaRPr lang="he-IL" b="1" dirty="0"/>
          </a:p>
          <a:p>
            <a:pPr algn="just" rtl="1">
              <a:defRPr/>
            </a:pPr>
            <a:r>
              <a:rPr lang="he-IL" b="1" dirty="0"/>
              <a:t>__</a:t>
            </a:r>
            <a:r>
              <a:rPr lang="en-US" b="1" dirty="0"/>
              <a:t>FILE</a:t>
            </a:r>
            <a:r>
              <a:rPr lang="he-IL" b="1" dirty="0"/>
              <a:t>__ הוא מאקרו קיים לשם הקובץ הנוכחי</a:t>
            </a:r>
          </a:p>
          <a:p>
            <a:pPr algn="just" rtl="1">
              <a:defRPr/>
            </a:pPr>
            <a:r>
              <a:rPr lang="he-IL" b="1" dirty="0"/>
              <a:t>__</a:t>
            </a:r>
            <a:r>
              <a:rPr lang="en-US" b="1" dirty="0"/>
              <a:t>LINE</a:t>
            </a:r>
            <a:r>
              <a:rPr lang="he-IL" b="1" dirty="0"/>
              <a:t>__ הוא מאקרו קיים לשורה הנוכחית בקובץ</a:t>
            </a:r>
          </a:p>
          <a:p>
            <a:pPr algn="just" rtl="1">
              <a:defRPr/>
            </a:pPr>
            <a:endParaRPr lang="he-IL" b="1" dirty="0"/>
          </a:p>
        </p:txBody>
      </p:sp>
      <p:sp>
        <p:nvSpPr>
          <p:cNvPr id="6" name="Rectangular Callout 8"/>
          <p:cNvSpPr/>
          <p:nvPr/>
        </p:nvSpPr>
        <p:spPr>
          <a:xfrm>
            <a:off x="827584" y="386898"/>
            <a:ext cx="3384376" cy="323561"/>
          </a:xfrm>
          <a:prstGeom prst="wedgeRectCallout">
            <a:avLst>
              <a:gd name="adj1" fmla="val -6838"/>
              <a:gd name="adj2" fmla="val 191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/>
              <a:t>המאקרו שמוגדר עבור </a:t>
            </a:r>
            <a:r>
              <a:rPr lang="he-IL" b="1" dirty="0" err="1" smtClean="0"/>
              <a:t>תוכנית</a:t>
            </a:r>
            <a:r>
              <a:rPr lang="he-IL" b="1" dirty="0" smtClean="0"/>
              <a:t> זו!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mtClean="0"/>
              <a:t>דוגמא לשימוש </a:t>
            </a:r>
            <a:br>
              <a:rPr lang="he-IL" smtClean="0"/>
            </a:br>
            <a:r>
              <a:rPr lang="he-IL" smtClean="0"/>
              <a:t>בהידור מותנה </a:t>
            </a:r>
            <a:r>
              <a:rPr lang="he-IL" sz="3200" smtClean="0"/>
              <a:t>(2)</a:t>
            </a:r>
            <a:endParaRPr lang="he-IL" smtClean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29600" cy="4937760"/>
          </a:xfrm>
        </p:spPr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b="1" dirty="0" smtClean="0">
                <a:solidFill>
                  <a:srgbClr val="0070C0"/>
                </a:solidFill>
              </a:rPr>
              <a:t>#define </a:t>
            </a:r>
            <a:r>
              <a:rPr lang="en-US" sz="1550" b="1" dirty="0" smtClean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</a:t>
            </a:r>
            <a:r>
              <a:rPr lang="en-US" sz="1550" dirty="0" err="1" smtClean="0">
                <a:solidFill>
                  <a:srgbClr val="0070C0"/>
                </a:solidFill>
              </a:rPr>
              <a:t>ifdef</a:t>
            </a:r>
            <a:r>
              <a:rPr lang="en-US" sz="1550" dirty="0" smtClean="0">
                <a:solidFill>
                  <a:srgbClr val="0070C0"/>
                </a:solidFill>
              </a:rPr>
              <a:t> </a:t>
            </a:r>
            <a:r>
              <a:rPr lang="en-US" sz="1550" dirty="0" smtClean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</a:t>
            </a:r>
            <a:r>
              <a:rPr lang="en-US" sz="1550" dirty="0" err="1" smtClean="0"/>
              <a:t>printf</a:t>
            </a:r>
            <a:r>
              <a:rPr lang="en-US" sz="1550" dirty="0" smtClean="0"/>
              <a:t>("%s\n", </a:t>
            </a:r>
            <a:r>
              <a:rPr lang="en-US" sz="1550" dirty="0" err="1" smtClean="0"/>
              <a:t>str</a:t>
            </a:r>
            <a:r>
              <a:rPr lang="en-US" sz="1550" dirty="0" smtClean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</a:t>
            </a:r>
            <a:r>
              <a:rPr lang="en-US" sz="1550" dirty="0" err="1" smtClean="0">
                <a:solidFill>
                  <a:srgbClr val="0070C0"/>
                </a:solidFill>
              </a:rPr>
              <a:t>ifdef</a:t>
            </a:r>
            <a:r>
              <a:rPr lang="en-US" sz="1550" dirty="0" smtClean="0">
                <a:solidFill>
                  <a:srgbClr val="0070C0"/>
                </a:solidFill>
              </a:rPr>
              <a:t> </a:t>
            </a:r>
            <a:r>
              <a:rPr lang="en-US" sz="1550" dirty="0" smtClean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</a:t>
            </a:r>
            <a:r>
              <a:rPr lang="en-US" sz="1550" dirty="0" err="1" smtClean="0"/>
              <a:t>printf</a:t>
            </a:r>
            <a:r>
              <a:rPr lang="en-US" sz="1550" dirty="0" smtClean="0"/>
              <a:t>("%s (%d): %s\n", __FILE__, __LINE__, </a:t>
            </a:r>
            <a:r>
              <a:rPr lang="en-US" sz="1550" dirty="0" err="1" smtClean="0"/>
              <a:t>str</a:t>
            </a:r>
            <a:r>
              <a:rPr lang="en-US" sz="1550" dirty="0" smtClean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</a:t>
            </a:r>
            <a:r>
              <a:rPr lang="en-US" sz="1550" dirty="0" err="1" smtClean="0">
                <a:solidFill>
                  <a:srgbClr val="0070C0"/>
                </a:solidFill>
              </a:rPr>
              <a:t>endif</a:t>
            </a:r>
            <a:endParaRPr lang="en-US" sz="155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</a:t>
            </a:r>
            <a:r>
              <a:rPr lang="en-US" sz="1550" dirty="0" err="1" smtClean="0">
                <a:solidFill>
                  <a:srgbClr val="0070C0"/>
                </a:solidFill>
              </a:rPr>
              <a:t>endif</a:t>
            </a:r>
            <a:endParaRPr lang="en-US" sz="155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void </a:t>
            </a:r>
            <a:r>
              <a:rPr lang="en-US" sz="1550" dirty="0" err="1" smtClean="0"/>
              <a:t>foo</a:t>
            </a:r>
            <a:r>
              <a:rPr lang="en-US" sz="1550" dirty="0" smtClean="0"/>
              <a:t>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PRINT("--&gt; </a:t>
            </a:r>
            <a:r>
              <a:rPr lang="en-US" sz="1550" dirty="0" err="1" smtClean="0"/>
              <a:t>foo</a:t>
            </a:r>
            <a:r>
              <a:rPr lang="en-US" sz="1550" dirty="0" smtClean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PRINT("&lt;-- </a:t>
            </a:r>
            <a:r>
              <a:rPr lang="en-US" sz="1550" dirty="0" err="1" smtClean="0"/>
              <a:t>foo</a:t>
            </a:r>
            <a:r>
              <a:rPr lang="en-US" sz="1550" dirty="0" smtClean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PRINT("--&gt;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</a:t>
            </a:r>
            <a:r>
              <a:rPr lang="en-US" sz="1550" dirty="0" err="1" smtClean="0"/>
              <a:t>foo</a:t>
            </a:r>
            <a:r>
              <a:rPr lang="en-US" sz="1550" dirty="0" smtClean="0"/>
              <a:t>();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PRINT("&lt;--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9925" y="3705225"/>
            <a:ext cx="5476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8"/>
          <p:cNvSpPr/>
          <p:nvPr/>
        </p:nvSpPr>
        <p:spPr>
          <a:xfrm>
            <a:off x="827584" y="386898"/>
            <a:ext cx="3384376" cy="323561"/>
          </a:xfrm>
          <a:prstGeom prst="wedgeRectCallout">
            <a:avLst>
              <a:gd name="adj1" fmla="val -27387"/>
              <a:gd name="adj2" fmla="val 191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/>
              <a:t>המאקרו שמוגדר עבור </a:t>
            </a:r>
            <a:r>
              <a:rPr lang="he-IL" b="1" dirty="0" err="1" smtClean="0"/>
              <a:t>תוכנית</a:t>
            </a:r>
            <a:r>
              <a:rPr lang="he-IL" b="1" dirty="0" smtClean="0"/>
              <a:t> זו!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mtClean="0"/>
              <a:t>דוגמא לשימוש </a:t>
            </a:r>
            <a:br>
              <a:rPr lang="he-IL" smtClean="0"/>
            </a:br>
            <a:r>
              <a:rPr lang="he-IL" smtClean="0"/>
              <a:t>בהידור מותנה </a:t>
            </a:r>
            <a:r>
              <a:rPr lang="he-IL" sz="3200" smtClean="0"/>
              <a:t>(3)</a:t>
            </a:r>
            <a:endParaRPr lang="he-IL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</a:t>
            </a:r>
            <a:r>
              <a:rPr lang="en-US" sz="1550" dirty="0" err="1" smtClean="0">
                <a:solidFill>
                  <a:srgbClr val="0070C0"/>
                </a:solidFill>
              </a:rPr>
              <a:t>ifdef</a:t>
            </a:r>
            <a:r>
              <a:rPr lang="en-US" sz="1550" dirty="0" smtClean="0">
                <a:solidFill>
                  <a:srgbClr val="0070C0"/>
                </a:solidFill>
              </a:rPr>
              <a:t> </a:t>
            </a:r>
            <a:r>
              <a:rPr lang="en-US" sz="1550" dirty="0" smtClean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</a:t>
            </a:r>
            <a:r>
              <a:rPr lang="en-US" sz="1550" dirty="0" err="1" smtClean="0"/>
              <a:t>printf</a:t>
            </a:r>
            <a:r>
              <a:rPr lang="en-US" sz="1550" dirty="0" smtClean="0"/>
              <a:t>("%s\n", </a:t>
            </a:r>
            <a:r>
              <a:rPr lang="en-US" sz="1550" dirty="0" err="1" smtClean="0"/>
              <a:t>str</a:t>
            </a:r>
            <a:r>
              <a:rPr lang="en-US" sz="1550" dirty="0" smtClean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</a:t>
            </a:r>
            <a:r>
              <a:rPr lang="en-US" sz="1550" dirty="0" err="1" smtClean="0">
                <a:solidFill>
                  <a:srgbClr val="0070C0"/>
                </a:solidFill>
              </a:rPr>
              <a:t>ifdef</a:t>
            </a:r>
            <a:r>
              <a:rPr lang="en-US" sz="1550" dirty="0" smtClean="0">
                <a:solidFill>
                  <a:srgbClr val="0070C0"/>
                </a:solidFill>
              </a:rPr>
              <a:t> </a:t>
            </a:r>
            <a:r>
              <a:rPr lang="en-US" sz="1550" dirty="0" smtClean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</a:t>
            </a:r>
            <a:r>
              <a:rPr lang="en-US" sz="1550" dirty="0" err="1" smtClean="0"/>
              <a:t>printf</a:t>
            </a:r>
            <a:r>
              <a:rPr lang="en-US" sz="1550" dirty="0" smtClean="0"/>
              <a:t>("%s (%d): %s\n", __FILE__, __LINE__, </a:t>
            </a:r>
            <a:r>
              <a:rPr lang="en-US" sz="1550" dirty="0" err="1" smtClean="0"/>
              <a:t>str</a:t>
            </a:r>
            <a:r>
              <a:rPr lang="en-US" sz="1550" dirty="0" smtClean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	</a:t>
            </a:r>
            <a:r>
              <a:rPr lang="en-US" sz="1550" dirty="0" smtClean="0">
                <a:solidFill>
                  <a:srgbClr val="0070C0"/>
                </a:solidFill>
              </a:rPr>
              <a:t>#define </a:t>
            </a:r>
            <a:r>
              <a:rPr lang="en-US" sz="1550" dirty="0" smtClean="0"/>
              <a:t>PRINT(</a:t>
            </a:r>
            <a:r>
              <a:rPr lang="en-US" sz="1550" dirty="0" err="1" smtClean="0"/>
              <a:t>str</a:t>
            </a:r>
            <a:r>
              <a:rPr lang="en-US" sz="1550" dirty="0" smtClean="0"/>
              <a:t>)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	#</a:t>
            </a:r>
            <a:r>
              <a:rPr lang="en-US" sz="1550" dirty="0" err="1" smtClean="0">
                <a:solidFill>
                  <a:srgbClr val="0070C0"/>
                </a:solidFill>
              </a:rPr>
              <a:t>endif</a:t>
            </a:r>
            <a:endParaRPr lang="en-US" sz="155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>
                <a:solidFill>
                  <a:srgbClr val="0070C0"/>
                </a:solidFill>
              </a:rPr>
              <a:t>#</a:t>
            </a:r>
            <a:r>
              <a:rPr lang="en-US" sz="1550" dirty="0" err="1" smtClean="0">
                <a:solidFill>
                  <a:srgbClr val="0070C0"/>
                </a:solidFill>
              </a:rPr>
              <a:t>endif</a:t>
            </a:r>
            <a:endParaRPr lang="en-US" sz="155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void </a:t>
            </a:r>
            <a:r>
              <a:rPr lang="en-US" sz="1550" dirty="0" err="1" smtClean="0"/>
              <a:t>foo</a:t>
            </a:r>
            <a:r>
              <a:rPr lang="en-US" sz="1550" dirty="0" smtClean="0"/>
              <a:t>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PRINT("--&gt; </a:t>
            </a:r>
            <a:r>
              <a:rPr lang="en-US" sz="1550" dirty="0" err="1" smtClean="0"/>
              <a:t>foo</a:t>
            </a:r>
            <a:r>
              <a:rPr lang="en-US" sz="1550" dirty="0" smtClean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PRINT("&lt;-- </a:t>
            </a:r>
            <a:r>
              <a:rPr lang="en-US" sz="1550" dirty="0" err="1" smtClean="0"/>
              <a:t>foo</a:t>
            </a:r>
            <a:r>
              <a:rPr lang="en-US" sz="1550" dirty="0" smtClean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PRINT("--&gt;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</a:t>
            </a:r>
            <a:r>
              <a:rPr lang="en-US" sz="1550" dirty="0" err="1" smtClean="0"/>
              <a:t>foo</a:t>
            </a:r>
            <a:r>
              <a:rPr lang="en-US" sz="1550" dirty="0" smtClean="0"/>
              <a:t>();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 smtClean="0"/>
              <a:t>	PRINT("&lt;--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343400"/>
            <a:ext cx="5721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8"/>
          <p:cNvSpPr/>
          <p:nvPr/>
        </p:nvSpPr>
        <p:spPr>
          <a:xfrm>
            <a:off x="323528" y="836712"/>
            <a:ext cx="3384376" cy="323561"/>
          </a:xfrm>
          <a:prstGeom prst="wedgeRectCallout">
            <a:avLst>
              <a:gd name="adj1" fmla="val -12166"/>
              <a:gd name="adj2" fmla="val 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/>
              <a:t>שום מאקרו לא מוגדר !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 list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msdn.microsoft.com/en-us/library/b0084kay.aspx</a:t>
            </a:r>
            <a:endParaRPr lang="he-IL" dirty="0" smtClean="0"/>
          </a:p>
          <a:p>
            <a:endParaRPr lang="he-IL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msdn.microsoft.com/en-us/library/wy090hkc.aspx</a:t>
            </a:r>
            <a:endParaRPr lang="he-IL" dirty="0" smtClean="0"/>
          </a:p>
          <a:p>
            <a:endParaRPr lang="he-IL" dirty="0"/>
          </a:p>
          <a:p>
            <a:r>
              <a:rPr lang="en-US" dirty="0">
                <a:hlinkClick r:id="rId4"/>
              </a:rPr>
              <a:t>http://msdn.microsoft.com/en-us/library/3sxhs2ty.aspx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07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4317"/>
            <a:ext cx="8229600" cy="4626891"/>
          </a:xfrm>
        </p:spPr>
      </p:pic>
    </p:spTree>
    <p:extLst>
      <p:ext uri="{BB962C8B-B14F-4D97-AF65-F5344CB8AC3E}">
        <p14:creationId xmlns:p14="http://schemas.microsoft.com/office/powerpoint/2010/main" val="12976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בעיות ב- </a:t>
            </a:r>
            <a:r>
              <a:rPr lang="en-US" sz="2400" dirty="0" smtClean="0"/>
              <a:t>include</a:t>
            </a:r>
            <a:r>
              <a:rPr lang="he-IL" sz="2400" dirty="0" smtClean="0"/>
              <a:t>'ים כפולים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הידור מותנה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מאקרו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6"/>
            <a:ext cx="9144000" cy="6828454"/>
          </a:xfrm>
        </p:spPr>
      </p:pic>
    </p:spTree>
    <p:extLst>
      <p:ext uri="{BB962C8B-B14F-4D97-AF65-F5344CB8AC3E}">
        <p14:creationId xmlns:p14="http://schemas.microsoft.com/office/powerpoint/2010/main" val="115315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חלוקת הפרויקט לקבצי </a:t>
            </a:r>
            <a:r>
              <a:rPr lang="en-US" sz="2400" dirty="0" smtClean="0"/>
              <a:t>header</a:t>
            </a:r>
            <a:r>
              <a:rPr lang="he-IL" sz="2400" dirty="0" smtClean="0"/>
              <a:t> וקבצי </a:t>
            </a:r>
            <a:r>
              <a:rPr lang="en-US" sz="2400" dirty="0" smtClean="0"/>
              <a:t>source</a:t>
            </a:r>
            <a:endParaRPr lang="he-IL" sz="2400" dirty="0" smtClean="0"/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בעיות ב- </a:t>
            </a:r>
            <a:r>
              <a:rPr lang="en-US" sz="2400" dirty="0" smtClean="0"/>
              <a:t>include</a:t>
            </a:r>
            <a:r>
              <a:rPr lang="he-IL" sz="2400" dirty="0" smtClean="0"/>
              <a:t>'ים כפולים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הידור מותנה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dirty="0" smtClean="0"/>
              <a:t>מאקרו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תזכורת: פעולת ה- </a:t>
            </a:r>
            <a:r>
              <a:rPr lang="en-US" smtClean="0"/>
              <a:t>include</a:t>
            </a:r>
            <a:endParaRPr lang="he-IL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פעולת ה- </a:t>
            </a:r>
            <a:r>
              <a:rPr lang="en-US" dirty="0" smtClean="0"/>
              <a:t>include</a:t>
            </a:r>
            <a:r>
              <a:rPr lang="he-IL" dirty="0" smtClean="0"/>
              <a:t> היא </a:t>
            </a:r>
            <a:r>
              <a:rPr lang="he-IL" b="1" dirty="0" smtClean="0"/>
              <a:t>פקודת קדם-מעבד </a:t>
            </a:r>
            <a:r>
              <a:rPr lang="he-IL" dirty="0" smtClean="0"/>
              <a:t>(</a:t>
            </a:r>
            <a:r>
              <a:rPr lang="en-US" dirty="0" smtClean="0"/>
              <a:t>preprocessor</a:t>
            </a:r>
            <a:r>
              <a:rPr lang="he-IL" dirty="0" smtClean="0"/>
              <a:t>) אשר שותלת בקוד במקום כל פקודת  </a:t>
            </a:r>
            <a:r>
              <a:rPr lang="en-US" dirty="0" smtClean="0"/>
              <a:t>include</a:t>
            </a:r>
            <a:r>
              <a:rPr lang="he-IL" dirty="0" smtClean="0"/>
              <a:t> את תוכן הקובץ שאותו כללנו בפקודה</a:t>
            </a:r>
          </a:p>
          <a:p>
            <a:pPr lvl="1">
              <a:buFont typeface="Wingdings 2" pitchFamily="18" charset="2"/>
              <a:buNone/>
            </a:pPr>
            <a:r>
              <a:rPr lang="he-IL" dirty="0" smtClean="0"/>
              <a:t> 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457200" y="2657475"/>
            <a:ext cx="21336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</a:t>
            </a:r>
            <a:r>
              <a:rPr lang="en-US" dirty="0" smtClean="0"/>
              <a:t> aFoo1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   </a:t>
            </a:r>
            <a:r>
              <a:rPr lang="en-US" dirty="0" smtClean="0"/>
              <a:t> aFoo2</a:t>
            </a:r>
            <a:r>
              <a:rPr lang="en-US" dirty="0"/>
              <a:t>();</a:t>
            </a:r>
            <a:endParaRPr lang="he-IL" dirty="0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457200" y="3962400"/>
            <a:ext cx="213360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a.h</a:t>
            </a:r>
            <a:r>
              <a:rPr lang="en-US" dirty="0"/>
              <a:t>"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pPr defTabSz="444500"/>
            <a:r>
              <a:rPr lang="en-US" dirty="0"/>
              <a:t>	aFoo1();</a:t>
            </a:r>
          </a:p>
          <a:p>
            <a:r>
              <a:rPr lang="en-US" dirty="0"/>
              <a:t> </a:t>
            </a:r>
            <a:r>
              <a:rPr lang="en-US" dirty="0" smtClean="0"/>
              <a:t>      aFoo2</a:t>
            </a:r>
            <a:r>
              <a:rPr lang="en-US" dirty="0"/>
              <a:t>();</a:t>
            </a:r>
          </a:p>
          <a:p>
            <a:r>
              <a:rPr lang="he-IL" dirty="0"/>
              <a:t>{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2743200"/>
            <a:ext cx="213360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</a:rPr>
              <a:t>prototypes</a:t>
            </a:r>
            <a:endParaRPr lang="he-IL" dirty="0"/>
          </a:p>
          <a:p>
            <a:r>
              <a:rPr lang="en-US" dirty="0"/>
              <a:t>void </a:t>
            </a:r>
            <a:r>
              <a:rPr lang="en-US" dirty="0" smtClean="0"/>
              <a:t> aFoo1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   </a:t>
            </a:r>
            <a:r>
              <a:rPr lang="en-US" dirty="0" smtClean="0"/>
              <a:t> aFoo2</a:t>
            </a:r>
            <a:r>
              <a:rPr lang="en-US" dirty="0"/>
              <a:t>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pPr defTabSz="444500"/>
            <a:r>
              <a:rPr lang="en-US" dirty="0"/>
              <a:t>	aFoo1();</a:t>
            </a:r>
          </a:p>
          <a:p>
            <a:pPr defTabSz="444500"/>
            <a:r>
              <a:rPr lang="en-US" dirty="0"/>
              <a:t>	aFoo2();</a:t>
            </a:r>
          </a:p>
          <a:p>
            <a:r>
              <a:rPr lang="he-IL" dirty="0"/>
              <a:t>{</a:t>
            </a:r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457200" y="2352675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a.</a:t>
            </a:r>
            <a:r>
              <a:rPr lang="en-US" dirty="0" err="1">
                <a:solidFill>
                  <a:srgbClr val="0070C0"/>
                </a:solidFill>
              </a:rPr>
              <a:t>h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457200" y="36687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main.</a:t>
            </a:r>
            <a:r>
              <a:rPr lang="en-US" dirty="0" err="1">
                <a:solidFill>
                  <a:srgbClr val="0070C0"/>
                </a:solidFill>
              </a:rPr>
              <a:t>c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895600" y="35814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980728"/>
            <a:ext cx="40324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הבעיתיות בפקודת </a:t>
            </a:r>
            <a:r>
              <a:rPr lang="en-US" smtClean="0"/>
              <a:t>include</a:t>
            </a:r>
            <a:endParaRPr lang="he-IL" smtClean="0"/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179512" y="1074911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a.h</a:t>
            </a:r>
            <a:endParaRPr lang="he-IL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179512" y="4067349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main.c</a:t>
            </a:r>
            <a:endParaRPr lang="he-IL"/>
          </a:p>
        </p:txBody>
      </p:sp>
      <p:sp>
        <p:nvSpPr>
          <p:cNvPr id="9" name="Right Arrow 8"/>
          <p:cNvSpPr/>
          <p:nvPr/>
        </p:nvSpPr>
        <p:spPr>
          <a:xfrm>
            <a:off x="2627784" y="3581400"/>
            <a:ext cx="148701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442" name="TextBox 9"/>
          <p:cNvSpPr txBox="1">
            <a:spLocks noChangeArrowheads="1"/>
          </p:cNvSpPr>
          <p:nvPr/>
        </p:nvSpPr>
        <p:spPr bwMode="auto">
          <a:xfrm>
            <a:off x="179512" y="1379711"/>
            <a:ext cx="21336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// prototypes</a:t>
            </a:r>
            <a:endParaRPr lang="he-IL"/>
          </a:p>
          <a:p>
            <a:r>
              <a:rPr lang="en-US"/>
              <a:t>void aFoo1();</a:t>
            </a:r>
          </a:p>
          <a:p>
            <a:r>
              <a:rPr lang="en-US"/>
              <a:t>int    aFoo2();</a:t>
            </a:r>
            <a:endParaRPr lang="he-IL"/>
          </a:p>
        </p:txBody>
      </p:sp>
      <p:sp>
        <p:nvSpPr>
          <p:cNvPr id="18443" name="TextBox 10"/>
          <p:cNvSpPr txBox="1">
            <a:spLocks noChangeArrowheads="1"/>
          </p:cNvSpPr>
          <p:nvPr/>
        </p:nvSpPr>
        <p:spPr bwMode="auto">
          <a:xfrm>
            <a:off x="179512" y="4361036"/>
            <a:ext cx="2133600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a.h</a:t>
            </a:r>
            <a:r>
              <a:rPr lang="en-US" dirty="0"/>
              <a:t>“</a:t>
            </a:r>
          </a:p>
          <a:p>
            <a:r>
              <a:rPr lang="en-US" dirty="0"/>
              <a:t>#include “</a:t>
            </a:r>
            <a:r>
              <a:rPr lang="en-US" dirty="0" err="1"/>
              <a:t>b.h</a:t>
            </a:r>
            <a:r>
              <a:rPr lang="en-US" dirty="0"/>
              <a:t>“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  aFoo1</a:t>
            </a:r>
            <a:r>
              <a:rPr lang="en-US" dirty="0"/>
              <a:t>();</a:t>
            </a:r>
          </a:p>
          <a:p>
            <a:r>
              <a:rPr lang="en-US" dirty="0" smtClean="0"/>
              <a:t>      bGoo1</a:t>
            </a:r>
            <a:r>
              <a:rPr lang="en-US" dirty="0"/>
              <a:t>();</a:t>
            </a:r>
          </a:p>
          <a:p>
            <a:r>
              <a:rPr lang="he-IL" dirty="0"/>
              <a:t>{</a:t>
            </a:r>
          </a:p>
        </p:txBody>
      </p:sp>
      <p:sp>
        <p:nvSpPr>
          <p:cNvPr id="18444" name="TextBox 11"/>
          <p:cNvSpPr txBox="1">
            <a:spLocks noChangeArrowheads="1"/>
          </p:cNvSpPr>
          <p:nvPr/>
        </p:nvSpPr>
        <p:spPr bwMode="auto">
          <a:xfrm>
            <a:off x="408112" y="230363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b.h</a:t>
            </a:r>
            <a:endParaRPr lang="he-IL"/>
          </a:p>
        </p:txBody>
      </p: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179512" y="2608436"/>
            <a:ext cx="21336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#include “</a:t>
            </a:r>
            <a:r>
              <a:rPr lang="en-US" b="1" dirty="0" err="1"/>
              <a:t>a.h</a:t>
            </a:r>
            <a:r>
              <a:rPr lang="en-US" b="1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bGoo1();</a:t>
            </a:r>
          </a:p>
          <a:p>
            <a:r>
              <a:rPr lang="en-US" dirty="0" err="1"/>
              <a:t>int</a:t>
            </a:r>
            <a:r>
              <a:rPr lang="en-US" dirty="0"/>
              <a:t>    bGoo2();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6660232" y="2636912"/>
            <a:ext cx="2133600" cy="231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/>
              <a:t>נקבל שגיאה של </a:t>
            </a:r>
            <a:r>
              <a:rPr lang="en-US" sz="2000" b="1" dirty="0"/>
              <a:t>redefinition</a:t>
            </a:r>
            <a:r>
              <a:rPr lang="he-IL" sz="2000" b="1" dirty="0"/>
              <a:t> מאחר והקומפיילר רואה את ההצהרה על הפונקציות שמוגדרות ב- </a:t>
            </a:r>
            <a:r>
              <a:rPr lang="en-US" sz="2000" b="1" dirty="0" err="1"/>
              <a:t>a.h</a:t>
            </a:r>
            <a:r>
              <a:rPr lang="he-IL" sz="2000" b="1" dirty="0"/>
              <a:t> יותר מפעם אחת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691680" y="1219200"/>
            <a:ext cx="6995120" cy="841648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יתכן ונעשה </a:t>
            </a:r>
            <a:r>
              <a:rPr lang="en-US" dirty="0" smtClean="0"/>
              <a:t>include</a:t>
            </a:r>
            <a:r>
              <a:rPr lang="he-IL" dirty="0" smtClean="0"/>
              <a:t> לקובץ מסוים יותר מפעם אחת: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3400" y="2350035"/>
            <a:ext cx="2133600" cy="42473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</a:rPr>
              <a:t>prototypes</a:t>
            </a:r>
            <a:endParaRPr lang="he-IL" dirty="0"/>
          </a:p>
          <a:p>
            <a:r>
              <a:rPr lang="en-US" b="1" dirty="0"/>
              <a:t>void aFoo1();</a:t>
            </a:r>
          </a:p>
          <a:p>
            <a:r>
              <a:rPr lang="en-US" b="1" dirty="0" err="1"/>
              <a:t>int</a:t>
            </a:r>
            <a:r>
              <a:rPr lang="en-US" b="1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b="1" dirty="0"/>
              <a:t>void aFoo1();</a:t>
            </a:r>
          </a:p>
          <a:p>
            <a:r>
              <a:rPr lang="en-US" b="1" dirty="0" err="1"/>
              <a:t>int</a:t>
            </a:r>
            <a:r>
              <a:rPr lang="en-US" b="1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bGoo1();</a:t>
            </a:r>
          </a:p>
          <a:p>
            <a:r>
              <a:rPr lang="en-US" dirty="0" err="1"/>
              <a:t>int</a:t>
            </a:r>
            <a:r>
              <a:rPr lang="en-US" dirty="0"/>
              <a:t>    bGoo2();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</a:t>
            </a:r>
            <a:r>
              <a:rPr lang="en-US" dirty="0" smtClean="0"/>
              <a:t>()   </a:t>
            </a:r>
            <a:endParaRPr lang="en-US" dirty="0"/>
          </a:p>
          <a:p>
            <a:r>
              <a:rPr lang="he-IL" dirty="0"/>
              <a:t>}</a:t>
            </a:r>
          </a:p>
          <a:p>
            <a:r>
              <a:rPr lang="en-US" dirty="0" smtClean="0"/>
              <a:t>       aFoo1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bGoo1</a:t>
            </a:r>
            <a:r>
              <a:rPr lang="en-US" dirty="0"/>
              <a:t>();</a:t>
            </a:r>
          </a:p>
          <a:p>
            <a:r>
              <a:rPr lang="he-IL" dirty="0"/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הפתרון: הידור מותנה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e-IL" sz="2800" dirty="0" smtClean="0"/>
              <a:t>ראינו בעבר את הפקודה </a:t>
            </a:r>
            <a:r>
              <a:rPr lang="en-US" sz="2800" dirty="0" smtClean="0"/>
              <a:t>#define</a:t>
            </a:r>
            <a:r>
              <a:rPr lang="he-IL" sz="2800" dirty="0" smtClean="0"/>
              <a:t> לצורך הגדרת קבוע מסוים</a:t>
            </a:r>
          </a:p>
          <a:p>
            <a:r>
              <a:rPr lang="he-IL" sz="2800" dirty="0" smtClean="0"/>
              <a:t>פקודה זו מוסיפה את הקבוע שהוגדר לטבלת סימולים של התוכנית במידה וטרם הוגדר. </a:t>
            </a:r>
            <a:r>
              <a:rPr lang="he-IL" sz="2800" u="sng" dirty="0" smtClean="0"/>
              <a:t>במידה וכבר הוגדר </a:t>
            </a:r>
            <a:r>
              <a:rPr lang="he-IL" sz="2800" b="1" u="sng" dirty="0" smtClean="0"/>
              <a:t>דורסת</a:t>
            </a:r>
            <a:r>
              <a:rPr lang="he-IL" sz="2800" u="sng" dirty="0" smtClean="0"/>
              <a:t> את ערכו.</a:t>
            </a:r>
          </a:p>
          <a:p>
            <a:r>
              <a:rPr lang="he-IL" sz="2800" dirty="0" smtClean="0"/>
              <a:t>ניתן גם לכתוב פקודת </a:t>
            </a:r>
            <a:r>
              <a:rPr lang="en-US" sz="2800" dirty="0" smtClean="0"/>
              <a:t>define</a:t>
            </a:r>
            <a:r>
              <a:rPr lang="he-IL" sz="2800" dirty="0" smtClean="0"/>
              <a:t> ללא ערך, רק כדי להכניס קבוע מסוים לטבלת הסימולים</a:t>
            </a:r>
          </a:p>
          <a:p>
            <a:r>
              <a:rPr lang="he-IL" sz="2800" dirty="0" smtClean="0"/>
              <a:t>ניתן לבדוק האם קבוע מסוים הוגדר בטבלת הסימולים בעזרת הפקודה </a:t>
            </a:r>
            <a:r>
              <a:rPr lang="en-US" sz="2800" dirty="0" smtClean="0"/>
              <a:t>#</a:t>
            </a:r>
            <a:r>
              <a:rPr lang="en-US" sz="2800" dirty="0" err="1" smtClean="0"/>
              <a:t>ifdef</a:t>
            </a:r>
            <a:r>
              <a:rPr lang="he-IL" sz="2800" dirty="0" smtClean="0"/>
              <a:t> או אם לא הוגדר בעזרת הפקודה </a:t>
            </a:r>
            <a:r>
              <a:rPr lang="en-US" sz="2800" dirty="0" smtClean="0"/>
              <a:t>#</a:t>
            </a:r>
            <a:r>
              <a:rPr lang="en-US" sz="2800" dirty="0" err="1" smtClean="0"/>
              <a:t>ifndef</a:t>
            </a:r>
            <a:endParaRPr lang="he-IL" sz="2800" dirty="0" smtClean="0"/>
          </a:p>
          <a:p>
            <a:pPr lvl="1"/>
            <a:r>
              <a:rPr lang="he-IL" sz="2800" dirty="0" smtClean="0"/>
              <a:t>במידה והתנאי מתקיים, </a:t>
            </a:r>
            <a:r>
              <a:rPr lang="he-IL" sz="2800" dirty="0" err="1" smtClean="0"/>
              <a:t>הקופיילר</a:t>
            </a:r>
            <a:r>
              <a:rPr lang="he-IL" sz="2800" dirty="0" smtClean="0"/>
              <a:t> יהדר את קטע הקוד הבא עד אשר יתקל ב- </a:t>
            </a:r>
            <a:r>
              <a:rPr lang="en-US" sz="2800" dirty="0" smtClean="0"/>
              <a:t>#</a:t>
            </a:r>
            <a:r>
              <a:rPr lang="en-US" sz="3000" dirty="0" err="1" smtClean="0"/>
              <a:t>endif</a:t>
            </a:r>
            <a:endParaRPr lang="he-IL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1114896"/>
            <a:ext cx="46085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 עם הידור מותנה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29200" y="2532960"/>
            <a:ext cx="2133600" cy="3416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</a:rPr>
              <a:t>prototypes</a:t>
            </a:r>
            <a:endParaRPr lang="he-IL" dirty="0"/>
          </a:p>
          <a:p>
            <a:r>
              <a:rPr lang="en-US" dirty="0"/>
              <a:t>void </a:t>
            </a:r>
            <a:r>
              <a:rPr lang="en-US" dirty="0" smtClean="0"/>
              <a:t> aFoo1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/>
              <a:t>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 smtClean="0"/>
              <a:t>void  </a:t>
            </a:r>
            <a:r>
              <a:rPr lang="en-US" dirty="0"/>
              <a:t>bGoo1();</a:t>
            </a:r>
          </a:p>
          <a:p>
            <a:r>
              <a:rPr lang="en-US" dirty="0" err="1"/>
              <a:t>int</a:t>
            </a:r>
            <a:r>
              <a:rPr lang="en-US"/>
              <a:t>  </a:t>
            </a:r>
            <a:r>
              <a:rPr lang="en-US" smtClean="0"/>
              <a:t>   </a:t>
            </a:r>
            <a:r>
              <a:rPr lang="en-US" dirty="0"/>
              <a:t>bGoo2();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  aFoo1</a:t>
            </a:r>
            <a:r>
              <a:rPr lang="en-US" dirty="0"/>
              <a:t>();</a:t>
            </a:r>
          </a:p>
          <a:p>
            <a:r>
              <a:rPr lang="en-US" dirty="0" smtClean="0"/>
              <a:t>      bGoo1</a:t>
            </a:r>
            <a:r>
              <a:rPr lang="en-US" dirty="0"/>
              <a:t>();</a:t>
            </a:r>
          </a:p>
          <a:p>
            <a:r>
              <a:rPr lang="he-IL" dirty="0"/>
              <a:t>{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381000" y="823143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a.h</a:t>
            </a:r>
            <a:endParaRPr lang="he-IL"/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381000" y="34290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main.c</a:t>
            </a:r>
            <a:endParaRPr lang="he-IL" dirty="0"/>
          </a:p>
        </p:txBody>
      </p:sp>
      <p:sp>
        <p:nvSpPr>
          <p:cNvPr id="9" name="Right Arrow 8"/>
          <p:cNvSpPr/>
          <p:nvPr/>
        </p:nvSpPr>
        <p:spPr>
          <a:xfrm>
            <a:off x="2667000" y="4038600"/>
            <a:ext cx="2209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27943"/>
            <a:ext cx="21336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__A_H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__A_H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</a:t>
            </a:r>
            <a:r>
              <a:rPr lang="en-US" dirty="0" smtClean="0"/>
              <a:t> aFoo1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aFoo2();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__A_H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536" y="3722688"/>
            <a:ext cx="2119064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a.h</a:t>
            </a:r>
            <a:r>
              <a:rPr lang="en-US" dirty="0"/>
              <a:t>“</a:t>
            </a:r>
          </a:p>
          <a:p>
            <a:r>
              <a:rPr lang="en-US" dirty="0"/>
              <a:t>#include “</a:t>
            </a:r>
            <a:r>
              <a:rPr lang="en-US" dirty="0" err="1"/>
              <a:t>b.h</a:t>
            </a:r>
            <a:r>
              <a:rPr lang="en-US" dirty="0"/>
              <a:t>“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 smtClean="0"/>
              <a:t>     aFoo1</a:t>
            </a:r>
            <a:r>
              <a:rPr lang="en-US" dirty="0"/>
              <a:t>();</a:t>
            </a:r>
          </a:p>
          <a:p>
            <a:r>
              <a:rPr lang="en-US" dirty="0" smtClean="0"/>
              <a:t>     bGoo1</a:t>
            </a:r>
            <a:r>
              <a:rPr lang="en-US" dirty="0"/>
              <a:t>();</a:t>
            </a:r>
          </a:p>
          <a:p>
            <a:r>
              <a:rPr lang="he-IL" dirty="0"/>
              <a:t>{</a:t>
            </a: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2895600" y="824731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b.h</a:t>
            </a:r>
            <a:endParaRPr lang="he-IL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67000" y="1129531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__B_H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__B_H</a:t>
            </a:r>
          </a:p>
          <a:p>
            <a:endParaRPr lang="en-US" dirty="0"/>
          </a:p>
          <a:p>
            <a:r>
              <a:rPr lang="en-US" dirty="0"/>
              <a:t>#include “</a:t>
            </a:r>
            <a:r>
              <a:rPr lang="en-US" dirty="0" err="1"/>
              <a:t>a.h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</a:t>
            </a:r>
            <a:r>
              <a:rPr lang="en-US" dirty="0" smtClean="0"/>
              <a:t> bGoo1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bGoo2();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__B_H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3789040"/>
            <a:ext cx="2133600" cy="947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כעת יש לנו ב- </a:t>
            </a:r>
            <a:r>
              <a:rPr lang="en-US" b="1" dirty="0"/>
              <a:t>main</a:t>
            </a:r>
            <a:r>
              <a:rPr lang="he-IL" b="1" dirty="0"/>
              <a:t> פעם אחת בלבד את ההגדרות מכל קובץ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24200" y="4800600"/>
            <a:ext cx="1676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u="sng"/>
              <a:t>טבלת הסימולים:</a:t>
            </a:r>
          </a:p>
          <a:p>
            <a:pPr algn="r" rtl="1"/>
            <a:r>
              <a:rPr lang="en-US"/>
              <a:t>__A_H</a:t>
            </a:r>
            <a:endParaRPr lang="he-IL"/>
          </a:p>
          <a:p>
            <a:pPr algn="r" rtl="1"/>
            <a:r>
              <a:rPr lang="en-US"/>
              <a:t>__B_H</a:t>
            </a:r>
            <a:endParaRPr lang="he-IL"/>
          </a:p>
          <a:p>
            <a:pPr algn="r" rtl="1"/>
            <a:endParaRPr lang="he-IL"/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4214075" y="1445009"/>
            <a:ext cx="297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dirty="0" err="1"/>
              <a:t>main.c</a:t>
            </a:r>
            <a:r>
              <a:rPr lang="he-IL" dirty="0"/>
              <a:t> לאחר</a:t>
            </a:r>
          </a:p>
          <a:p>
            <a:pPr algn="r" rtl="1"/>
            <a:r>
              <a:rPr lang="he-IL" dirty="0"/>
              <a:t> </a:t>
            </a:r>
            <a:r>
              <a:rPr lang="en-US" b="1" dirty="0"/>
              <a:t>preprocessor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בעיה נוספת ב- </a:t>
            </a:r>
            <a:r>
              <a:rPr lang="en-US" smtClean="0"/>
              <a:t>include</a:t>
            </a:r>
            <a:endParaRPr lang="he-IL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כאשר יש 2 מבנים אשר כל אחד מגדיר אובייקט מטיפוס המבנה השני, מתקבלת שגיאת קומפילציה </a:t>
            </a:r>
            <a:r>
              <a:rPr lang="he-IL" b="1" u="sng" dirty="0" smtClean="0"/>
              <a:t>שקשה להבינה</a:t>
            </a:r>
            <a:r>
              <a:rPr lang="he-IL" dirty="0" smtClean="0"/>
              <a:t>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38400" y="5334000"/>
            <a:ext cx="1676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u="sng"/>
              <a:t>טבלת הסימולים:</a:t>
            </a:r>
          </a:p>
          <a:p>
            <a:pPr algn="r" rtl="1"/>
            <a:r>
              <a:rPr lang="en-US"/>
              <a:t>__A_H</a:t>
            </a:r>
            <a:endParaRPr lang="he-IL"/>
          </a:p>
          <a:p>
            <a:pPr algn="r" rtl="1"/>
            <a:r>
              <a:rPr lang="en-US"/>
              <a:t>__B_H</a:t>
            </a:r>
            <a:endParaRPr lang="he-IL"/>
          </a:p>
          <a:p>
            <a:pPr algn="r" rtl="1"/>
            <a:endParaRPr lang="he-IL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2138363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__A_H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__A_H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A</a:t>
            </a:r>
          </a:p>
          <a:p>
            <a:r>
              <a:rPr lang="en-US"/>
              <a:t>{</a:t>
            </a:r>
          </a:p>
          <a:p>
            <a:r>
              <a:rPr lang="en-US"/>
              <a:t>      B  b;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__A_H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4799013"/>
            <a:ext cx="2133600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"a.h“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“b.h“</a:t>
            </a:r>
          </a:p>
          <a:p>
            <a:endParaRPr lang="he-IL"/>
          </a:p>
          <a:p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main()</a:t>
            </a:r>
          </a:p>
          <a:p>
            <a:r>
              <a:rPr lang="he-IL"/>
              <a:t>}</a:t>
            </a:r>
          </a:p>
          <a:p>
            <a:r>
              <a:rPr lang="he-IL"/>
              <a:t>{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362200" y="2138363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__B_H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__B_H</a:t>
            </a:r>
          </a:p>
          <a:p>
            <a:r>
              <a:rPr lang="en-US" dirty="0">
                <a:solidFill>
                  <a:srgbClr val="0070C0"/>
                </a:solidFill>
              </a:rPr>
              <a:t>#include </a:t>
            </a:r>
            <a:r>
              <a:rPr lang="en-US" dirty="0"/>
              <a:t>“</a:t>
            </a:r>
            <a:r>
              <a:rPr lang="en-US" dirty="0" err="1"/>
              <a:t>a.h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A  </a:t>
            </a:r>
            <a:r>
              <a:rPr lang="en-US" dirty="0" err="1"/>
              <a:t>a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 smtClean="0">
                <a:solidFill>
                  <a:srgbClr val="009900"/>
                </a:solidFill>
              </a:rPr>
              <a:t>__</a:t>
            </a:r>
            <a:r>
              <a:rPr lang="en-US" dirty="0">
                <a:solidFill>
                  <a:srgbClr val="009900"/>
                </a:solidFill>
              </a:rPr>
              <a:t>B</a:t>
            </a:r>
            <a:r>
              <a:rPr lang="en-US" dirty="0" smtClean="0">
                <a:solidFill>
                  <a:srgbClr val="009900"/>
                </a:solidFill>
              </a:rPr>
              <a:t>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038600" y="3581400"/>
            <a:ext cx="3581400" cy="685800"/>
          </a:xfrm>
          <a:prstGeom prst="wedgeRectCallout">
            <a:avLst>
              <a:gd name="adj1" fmla="val -69933"/>
              <a:gd name="adj2" fmla="val 13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הקומפיילר אינו מכיר את הטיפוס </a:t>
            </a:r>
            <a:r>
              <a:rPr lang="en-US" b="1" dirty="0"/>
              <a:t>A</a:t>
            </a:r>
            <a:r>
              <a:rPr lang="he-IL" b="1" dirty="0"/>
              <a:t> ולכן שגיאת הקומפילציה...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/>
              <a:t>במקרה זה נדאג שלפחות אחד המבנים יכיל רק מצביע למבנה השני, ולא אובייקט</a:t>
            </a:r>
          </a:p>
          <a:p>
            <a:pPr lvl="1"/>
            <a:r>
              <a:rPr lang="he-IL" smtClean="0"/>
              <a:t>כאשר יוצרים אוביקט צריך לבצע </a:t>
            </a:r>
            <a:r>
              <a:rPr lang="en-US" smtClean="0"/>
              <a:t>include </a:t>
            </a:r>
            <a:r>
              <a:rPr lang="he-IL" smtClean="0"/>
              <a:t> לקובץ המגדיר אותו</a:t>
            </a:r>
          </a:p>
          <a:p>
            <a:pPr lvl="1"/>
            <a:r>
              <a:rPr lang="he-IL" smtClean="0"/>
              <a:t>כאשר יש מצביע לאובייקט לא חייבים לבצע </a:t>
            </a:r>
            <a:r>
              <a:rPr lang="en-US" smtClean="0"/>
              <a:t>include</a:t>
            </a:r>
            <a:r>
              <a:rPr lang="he-IL" smtClean="0"/>
              <a:t> לקובץ המכיל אותו, אלא להסתפק בהצהרה שמבנה זה יוגדר בהמשך</a:t>
            </a:r>
          </a:p>
          <a:p>
            <a:r>
              <a:rPr lang="he-IL" smtClean="0"/>
              <a:t>בקובץ </a:t>
            </a:r>
            <a:r>
              <a:rPr lang="en-US" smtClean="0"/>
              <a:t>cpp</a:t>
            </a:r>
            <a:r>
              <a:rPr lang="he-IL" smtClean="0"/>
              <a:t> בו תהיה היצירה של האובייקט נבצע את ה- </a:t>
            </a:r>
            <a:r>
              <a:rPr lang="en-US" smtClean="0"/>
              <a:t>include</a:t>
            </a:r>
            <a:r>
              <a:rPr lang="he-IL" smtClean="0"/>
              <a:t> לקובץ בו מוגדר המבנה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0" y="3747887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__A_H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__A_H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 </a:t>
            </a:r>
            <a:r>
              <a:rPr lang="en-US"/>
              <a:t>A</a:t>
            </a:r>
          </a:p>
          <a:p>
            <a:r>
              <a:rPr lang="en-US"/>
              <a:t>{</a:t>
            </a:r>
          </a:p>
          <a:p>
            <a:r>
              <a:rPr lang="en-US"/>
              <a:t>      B  b;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__A_H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2133600" y="3747887"/>
            <a:ext cx="2006352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__B_H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__B_H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struct  </a:t>
            </a:r>
            <a:r>
              <a:rPr lang="en-US"/>
              <a:t>A;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B</a:t>
            </a:r>
          </a:p>
          <a:p>
            <a:r>
              <a:rPr lang="en-US"/>
              <a:t>{</a:t>
            </a:r>
          </a:p>
          <a:p>
            <a:r>
              <a:rPr lang="en-US"/>
              <a:t>      A*  a;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__b_H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427984" y="5173652"/>
            <a:ext cx="3429000" cy="457200"/>
          </a:xfrm>
          <a:prstGeom prst="wedgeRectCallout">
            <a:avLst>
              <a:gd name="adj1" fmla="val -86834"/>
              <a:gd name="adj2" fmla="val -138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הצהרה שהמחלקה תוגדר בהמשך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ular Callout 8"/>
          <p:cNvSpPr/>
          <p:nvPr/>
        </p:nvSpPr>
        <p:spPr>
          <a:xfrm>
            <a:off x="5027712" y="5689104"/>
            <a:ext cx="5184576" cy="864096"/>
          </a:xfrm>
          <a:prstGeom prst="wedgeRectCallout">
            <a:avLst>
              <a:gd name="adj1" fmla="val -21880"/>
              <a:gd name="adj2" fmla="val -266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/>
              <a:t>כל אחד "מהמשתנים" יכול להכיל  גם ביטוי!</a:t>
            </a:r>
          </a:p>
          <a:p>
            <a:pPr algn="ctr" rtl="1">
              <a:defRPr/>
            </a:pPr>
            <a:r>
              <a:rPr lang="he-IL" b="1" dirty="0" smtClean="0"/>
              <a:t>לכן יש חשיבות לרישום הסוגריים </a:t>
            </a:r>
            <a:endParaRPr lang="he-IL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363272" cy="4937760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ניתן להשתמש בפקודת </a:t>
            </a:r>
            <a:r>
              <a:rPr lang="en-US" sz="2800" dirty="0" smtClean="0"/>
              <a:t>define</a:t>
            </a:r>
            <a:r>
              <a:rPr lang="he-IL" sz="2800" dirty="0" smtClean="0"/>
              <a:t> כדי לבצע פעולה מסוימת, ולא רק לצורך הגדרת קבועים</a:t>
            </a:r>
          </a:p>
          <a:p>
            <a:r>
              <a:rPr lang="he-IL" sz="2800" dirty="0" smtClean="0"/>
              <a:t>דוגמא: הגדרת מאקרו המוצא מקסימום בין 2 מספרים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#include </a:t>
            </a:r>
            <a:r>
              <a:rPr lang="en-US" sz="1800" dirty="0" smtClean="0"/>
              <a:t>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#define </a:t>
            </a:r>
            <a:r>
              <a:rPr lang="en-US" sz="1800" dirty="0" smtClean="0"/>
              <a:t>max(a, b)   (a) &gt; (b) ? (a) : (b)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("max is %d\n", max(13, 5));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("max is %d\n", max(5, 13));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800" dirty="0" smtClean="0"/>
              <a:t>{</a:t>
            </a:r>
          </a:p>
          <a:p>
            <a:endParaRPr lang="he-IL" sz="2800" dirty="0" smtClean="0"/>
          </a:p>
          <a:p>
            <a:pPr algn="l" rtl="0">
              <a:buFont typeface="Wingdings 2" pitchFamily="18" charset="2"/>
              <a:buNone/>
            </a:pPr>
            <a:endParaRPr lang="he-IL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43400" y="2514600"/>
            <a:ext cx="627727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en-US" sz="2800" dirty="0">
              <a:solidFill>
                <a:srgbClr val="0070C0"/>
              </a:solidFill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+mn-lt"/>
                <a:cs typeface="+mn-cs"/>
              </a:rPr>
              <a:t>#include </a:t>
            </a:r>
            <a:r>
              <a:rPr lang="en-US" dirty="0">
                <a:latin typeface="+mn-lt"/>
                <a:cs typeface="+mn-cs"/>
              </a:rPr>
              <a:t>&lt;</a:t>
            </a:r>
            <a:r>
              <a:rPr lang="en-US" dirty="0" err="1">
                <a:latin typeface="+mn-lt"/>
                <a:cs typeface="+mn-cs"/>
              </a:rPr>
              <a:t>stdio.h</a:t>
            </a:r>
            <a:r>
              <a:rPr lang="en-US" dirty="0">
                <a:latin typeface="+mn-lt"/>
                <a:cs typeface="+mn-cs"/>
              </a:rPr>
              <a:t>&gt;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70C0"/>
                </a:solidFill>
                <a:latin typeface="+mn-lt"/>
                <a:cs typeface="+mn-cs"/>
              </a:rPr>
              <a:t>#define </a:t>
            </a:r>
            <a:r>
              <a:rPr lang="en-US" dirty="0">
                <a:latin typeface="+mn-lt"/>
                <a:cs typeface="+mn-cs"/>
              </a:rPr>
              <a:t>max(a, b)   </a:t>
            </a:r>
            <a:r>
              <a:rPr lang="en-US" dirty="0" smtClean="0">
                <a:latin typeface="+mn-lt"/>
                <a:cs typeface="+mn-cs"/>
              </a:rPr>
              <a:t>(a) </a:t>
            </a:r>
            <a:r>
              <a:rPr lang="en-US" dirty="0">
                <a:latin typeface="+mn-lt"/>
                <a:cs typeface="+mn-cs"/>
              </a:rPr>
              <a:t>&gt; </a:t>
            </a:r>
            <a:r>
              <a:rPr lang="en-US" dirty="0" smtClean="0">
                <a:latin typeface="+mn-lt"/>
                <a:cs typeface="+mn-cs"/>
              </a:rPr>
              <a:t>(b) </a:t>
            </a:r>
            <a:r>
              <a:rPr lang="en-US" dirty="0">
                <a:latin typeface="+mn-lt"/>
                <a:cs typeface="+mn-cs"/>
              </a:rPr>
              <a:t>? </a:t>
            </a:r>
            <a:r>
              <a:rPr lang="en-US" dirty="0" smtClean="0">
                <a:latin typeface="+mn-lt"/>
                <a:cs typeface="+mn-cs"/>
              </a:rPr>
              <a:t>(a) </a:t>
            </a:r>
            <a:r>
              <a:rPr lang="en-US" dirty="0">
                <a:latin typeface="+mn-lt"/>
                <a:cs typeface="+mn-cs"/>
              </a:rPr>
              <a:t>: </a:t>
            </a:r>
            <a:r>
              <a:rPr lang="en-US" dirty="0" smtClean="0">
                <a:latin typeface="+mn-lt"/>
                <a:cs typeface="+mn-cs"/>
              </a:rPr>
              <a:t>(b)</a:t>
            </a:r>
            <a:endParaRPr lang="en-US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void main()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{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printf</a:t>
            </a:r>
            <a:r>
              <a:rPr lang="en-US" dirty="0">
                <a:latin typeface="+mn-lt"/>
                <a:cs typeface="+mn-cs"/>
              </a:rPr>
              <a:t>("max is %d\n", 13 &gt; 5 ? 13 : 5);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printf</a:t>
            </a:r>
            <a:r>
              <a:rPr lang="en-US" dirty="0">
                <a:latin typeface="+mn-lt"/>
                <a:cs typeface="+mn-cs"/>
              </a:rPr>
              <a:t>("max is %d\n", 5 &gt; 13 ? 5 : 13);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{</a:t>
            </a:r>
            <a:endParaRPr lang="he-IL" sz="24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800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sz="2800" dirty="0">
              <a:latin typeface="+mn-lt"/>
              <a:cs typeface="+mn-cs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מאקרו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-125636"/>
            <a:ext cx="40386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1676400" y="3861048"/>
            <a:ext cx="2590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dirty="0"/>
              <a:t>מה שהקומפיילר רואה לאחר </a:t>
            </a:r>
            <a:r>
              <a:rPr lang="en-US" dirty="0" err="1"/>
              <a:t>precompile</a:t>
            </a:r>
            <a:r>
              <a:rPr lang="he-IL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1097</TotalTime>
  <Words>1202</Words>
  <Application>Microsoft Office PowerPoint</Application>
  <PresentationFormat>‫הצגה על המסך (4:3)</PresentationFormat>
  <Paragraphs>371</Paragraphs>
  <Slides>21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Origin</vt:lpstr>
      <vt:lpstr>חלוקת הפרויקט לקבצים פקודות קדם מעבד והידור מותנה</vt:lpstr>
      <vt:lpstr>ביחידה זו נלמד:</vt:lpstr>
      <vt:lpstr>תזכורת: פעולת ה- include</vt:lpstr>
      <vt:lpstr>הבעיתיות בפקודת include</vt:lpstr>
      <vt:lpstr>הפתרון: הידור מותנה</vt:lpstr>
      <vt:lpstr>הפתרון עם הידור מותנה</vt:lpstr>
      <vt:lpstr>בעיה נוספת ב- include</vt:lpstr>
      <vt:lpstr>הפתרון</vt:lpstr>
      <vt:lpstr>מאקרו</vt:lpstr>
      <vt:lpstr>מאקרו - דגשים</vt:lpstr>
      <vt:lpstr>מאקרו ושימוש באופרטור #</vt:lpstr>
      <vt:lpstr>מאקרו ושימוש באופרטור # - דוגמא</vt:lpstr>
      <vt:lpstr>ההבדל בין מאקרו לפונקציה</vt:lpstr>
      <vt:lpstr>דוגמא לשימוש בהידור מותנה ובמאקרו</vt:lpstr>
      <vt:lpstr>דוגמא לשימוש  בהידור מותנה (1)</vt:lpstr>
      <vt:lpstr>דוגמא לשימוש  בהידור מותנה (2)</vt:lpstr>
      <vt:lpstr>דוגמא לשימוש  בהידור מותנה (3)</vt:lpstr>
      <vt:lpstr>Macros list</vt:lpstr>
      <vt:lpstr>מצגת של PowerPoint</vt:lpstr>
      <vt:lpstr>מצגת של PowerPoint</vt:lpstr>
      <vt:lpstr>ביחידה זו למדנו:</vt:lpstr>
    </vt:vector>
  </TitlesOfParts>
  <Company>KerenK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 header files and preprocessor commands</dc:title>
  <dc:creator>Keren Kalif</dc:creator>
  <cp:lastModifiedBy>Admin</cp:lastModifiedBy>
  <cp:revision>34</cp:revision>
  <dcterms:created xsi:type="dcterms:W3CDTF">2012-09-25T14:02:52Z</dcterms:created>
  <dcterms:modified xsi:type="dcterms:W3CDTF">2014-01-08T02:20:24Z</dcterms:modified>
</cp:coreProperties>
</file>