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285" r:id="rId5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416" autoAdjust="0"/>
    <p:restoredTop sz="87000" autoAdjust="0"/>
  </p:normalViewPr>
  <p:slideViewPr>
    <p:cSldViewPr>
      <p:cViewPr varScale="1">
        <p:scale>
          <a:sx n="74" d="100"/>
          <a:sy n="74" d="100"/>
        </p:scale>
        <p:origin x="-162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83CD97-424C-4861-88EE-D1353F89428D}" type="datetimeFigureOut">
              <a:rPr lang="en-US" smtClean="0"/>
              <a:pPr/>
              <a:t>27-Nov-16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7A809C-D116-495E-82F0-787987AD0E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941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he-IL" smtClean="0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250BEE4-DEEF-4881-819D-50B6606ACEEF}" type="slidenum">
              <a:rPr lang="he-IL" smtClean="0">
                <a:cs typeface="Arial" charset="0"/>
              </a:rPr>
              <a:pPr/>
              <a:t>2</a:t>
            </a:fld>
            <a:endParaRPr lang="en-US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he-IL" smtClean="0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DE5630B-4068-4C20-88E0-91634A93E532}" type="slidenum">
              <a:rPr lang="he-IL" smtClean="0">
                <a:cs typeface="Arial" charset="0"/>
              </a:rPr>
              <a:pPr/>
              <a:t>11</a:t>
            </a:fld>
            <a:endParaRPr lang="en-US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he-IL" smtClean="0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071D10A-1D6E-423F-8CEB-9014DD655643}" type="slidenum">
              <a:rPr lang="he-IL" smtClean="0">
                <a:cs typeface="Arial" charset="0"/>
              </a:rPr>
              <a:pPr/>
              <a:t>12</a:t>
            </a:fld>
            <a:endParaRPr lang="en-US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he-IL" smtClean="0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EB7DAB3-36BD-4377-8D58-9825C77A8525}" type="slidenum">
              <a:rPr lang="he-IL" smtClean="0">
                <a:cs typeface="Arial" charset="0"/>
              </a:rPr>
              <a:pPr/>
              <a:t>13</a:t>
            </a:fld>
            <a:endParaRPr lang="en-US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he-IL" smtClean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714A5B82-9D2E-4EE6-975D-B9586815C22E}" type="slidenum">
              <a:rPr lang="he-IL" smtClean="0">
                <a:cs typeface="Arial" charset="0"/>
              </a:rPr>
              <a:pPr/>
              <a:t>14</a:t>
            </a:fld>
            <a:endParaRPr lang="en-US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he-IL" smtClean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C7788FE-1288-4C11-89C4-BA7B27D7883B}" type="slidenum">
              <a:rPr lang="he-IL" smtClean="0">
                <a:cs typeface="Arial" charset="0"/>
              </a:rPr>
              <a:pPr/>
              <a:t>15</a:t>
            </a:fld>
            <a:endParaRPr lang="en-US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he-IL" smtClean="0"/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93B4CFB-8123-4DDA-885C-82DF3084EC5C}" type="slidenum">
              <a:rPr lang="he-IL" smtClean="0">
                <a:cs typeface="Arial" charset="0"/>
              </a:rPr>
              <a:pPr/>
              <a:t>16</a:t>
            </a:fld>
            <a:endParaRPr lang="en-US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he-IL" smtClean="0"/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659415F-0AD1-4869-972E-4DB69F9F3CC3}" type="slidenum">
              <a:rPr lang="he-IL" smtClean="0">
                <a:cs typeface="Arial" charset="0"/>
              </a:rPr>
              <a:pPr/>
              <a:t>17</a:t>
            </a:fld>
            <a:endParaRPr lang="en-US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he-IL" smtClean="0"/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A3F8917-2A4D-4CEC-A9FA-DA4F11C990B0}" type="slidenum">
              <a:rPr lang="he-IL" smtClean="0">
                <a:cs typeface="Arial" charset="0"/>
              </a:rPr>
              <a:pPr/>
              <a:t>18</a:t>
            </a:fld>
            <a:endParaRPr lang="en-US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he-IL" smtClean="0"/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E3A4EAA-3F83-4101-92EA-023CBE05457A}" type="slidenum">
              <a:rPr lang="he-IL" smtClean="0">
                <a:cs typeface="Arial" charset="0"/>
              </a:rPr>
              <a:pPr/>
              <a:t>26</a:t>
            </a:fld>
            <a:endParaRPr lang="en-US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he-IL" smtClean="0"/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BFE0B63-B1C3-46B4-B8E9-5EAEDB8BD8AA}" type="slidenum">
              <a:rPr lang="he-IL" smtClean="0">
                <a:cs typeface="Arial" charset="0"/>
              </a:rPr>
              <a:pPr/>
              <a:t>27</a:t>
            </a:fld>
            <a:endParaRPr lang="en-US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he-IL" smtClean="0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7BF233A-DC21-4B74-AEBE-1F26893A371A}" type="slidenum">
              <a:rPr lang="he-IL" smtClean="0">
                <a:cs typeface="Arial" charset="0"/>
              </a:rPr>
              <a:pPr/>
              <a:t>3</a:t>
            </a:fld>
            <a:endParaRPr lang="en-US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he-IL" smtClean="0"/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03993CD-A0F8-468C-A626-CD93E7718091}" type="slidenum">
              <a:rPr lang="he-IL" smtClean="0">
                <a:cs typeface="Arial" charset="0"/>
              </a:rPr>
              <a:pPr/>
              <a:t>28</a:t>
            </a:fld>
            <a:endParaRPr lang="en-US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he-IL" smtClean="0"/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3C13D8D-6262-48A5-B83F-4310ECBAB334}" type="slidenum">
              <a:rPr lang="he-IL" smtClean="0">
                <a:cs typeface="Arial" charset="0"/>
              </a:rPr>
              <a:pPr/>
              <a:t>29</a:t>
            </a:fld>
            <a:endParaRPr lang="en-US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he-IL" smtClean="0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7A75481-04CF-49D2-9864-E0F68385CA3C}" type="slidenum">
              <a:rPr lang="he-IL" smtClean="0">
                <a:cs typeface="Arial" charset="0"/>
              </a:rPr>
              <a:pPr/>
              <a:t>30</a:t>
            </a:fld>
            <a:endParaRPr lang="en-US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he-IL" smtClean="0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961AB4A-AC7F-44BF-B2E6-D26B00C7DC15}" type="slidenum">
              <a:rPr lang="he-IL" smtClean="0">
                <a:cs typeface="Arial" charset="0"/>
              </a:rPr>
              <a:pPr/>
              <a:t>31</a:t>
            </a:fld>
            <a:endParaRPr lang="en-US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he-IL" smtClean="0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71C5EB76-F53D-4573-84D4-9390DBE642A7}" type="slidenum">
              <a:rPr lang="he-IL" smtClean="0">
                <a:cs typeface="Arial" charset="0"/>
              </a:rPr>
              <a:pPr/>
              <a:t>32</a:t>
            </a:fld>
            <a:endParaRPr lang="en-US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he-IL" smtClean="0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4CD9166-B54E-4B58-AB86-57E9DCD23B2E}" type="slidenum">
              <a:rPr lang="he-IL" smtClean="0">
                <a:cs typeface="Arial" charset="0"/>
              </a:rPr>
              <a:pPr/>
              <a:t>33</a:t>
            </a:fld>
            <a:endParaRPr lang="en-US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he-IL" smtClean="0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56B4295-2CF3-43DA-BC93-2CDF05509E4B}" type="slidenum">
              <a:rPr lang="he-IL" smtClean="0">
                <a:cs typeface="Arial" charset="0"/>
              </a:rPr>
              <a:pPr/>
              <a:t>34</a:t>
            </a:fld>
            <a:endParaRPr lang="en-US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he-IL" smtClean="0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0AAEEE0-0B58-4586-96F0-65D6C340D570}" type="slidenum">
              <a:rPr lang="he-IL" smtClean="0">
                <a:cs typeface="Arial" charset="0"/>
              </a:rPr>
              <a:pPr/>
              <a:t>35</a:t>
            </a:fld>
            <a:endParaRPr lang="en-US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he-IL" smtClean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7A9789C3-063D-443D-B884-BA8BE39B3B08}" type="slidenum">
              <a:rPr lang="he-IL" smtClean="0">
                <a:cs typeface="Arial" charset="0"/>
              </a:rPr>
              <a:pPr/>
              <a:t>36</a:t>
            </a:fld>
            <a:endParaRPr lang="en-US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he-IL" smtClean="0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C3D631D-75ED-4F7C-A3BE-5CA7F62347D5}" type="slidenum">
              <a:rPr lang="he-IL" smtClean="0">
                <a:cs typeface="Arial" charset="0"/>
              </a:rPr>
              <a:pPr/>
              <a:t>37</a:t>
            </a:fld>
            <a:endParaRPr lang="en-US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he-IL" smtClean="0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0B1F427-0FC8-46E7-9058-6165D258C835}" type="slidenum">
              <a:rPr lang="he-IL" smtClean="0">
                <a:cs typeface="Arial" charset="0"/>
              </a:rPr>
              <a:pPr/>
              <a:t>4</a:t>
            </a:fld>
            <a:endParaRPr lang="en-US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he-IL" smtClean="0"/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EE5C41C-8361-4905-AC7A-26403DA7F92C}" type="slidenum">
              <a:rPr lang="he-IL" smtClean="0">
                <a:cs typeface="Arial" charset="0"/>
              </a:rPr>
              <a:pPr/>
              <a:t>38</a:t>
            </a:fld>
            <a:endParaRPr lang="en-US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he-IL" smtClean="0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16583484-EE07-4590-A650-A7A44FBDD438}" type="slidenum">
              <a:rPr lang="he-IL" smtClean="0">
                <a:cs typeface="Arial" charset="0"/>
              </a:rPr>
              <a:pPr/>
              <a:t>39</a:t>
            </a:fld>
            <a:endParaRPr lang="en-US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he-IL" smtClean="0"/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94991C1-FD77-46DE-9044-EAC37D10C277}" type="slidenum">
              <a:rPr lang="he-IL" smtClean="0">
                <a:cs typeface="Arial" charset="0"/>
              </a:rPr>
              <a:pPr/>
              <a:t>40</a:t>
            </a:fld>
            <a:endParaRPr lang="en-US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he-IL" smtClean="0"/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A5BC447-9A9B-443C-87B4-3DBB2E9EA398}" type="slidenum">
              <a:rPr lang="he-IL" smtClean="0">
                <a:cs typeface="Arial" charset="0"/>
              </a:rPr>
              <a:pPr/>
              <a:t>41</a:t>
            </a:fld>
            <a:endParaRPr lang="en-US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he-IL" smtClean="0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9EBE303-B065-4C47-8AC9-23BB66F2BA3F}" type="slidenum">
              <a:rPr lang="he-IL" smtClean="0">
                <a:cs typeface="Arial" charset="0"/>
              </a:rPr>
              <a:pPr/>
              <a:t>42</a:t>
            </a:fld>
            <a:endParaRPr lang="en-US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he-IL" smtClean="0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8DDBB7F-F77B-4E9E-AD53-EFEC231D4463}" type="slidenum">
              <a:rPr lang="he-IL" smtClean="0">
                <a:cs typeface="Arial" charset="0"/>
              </a:rPr>
              <a:pPr/>
              <a:t>43</a:t>
            </a:fld>
            <a:endParaRPr lang="en-US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he-IL" smtClean="0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7067CF2A-8F7F-4DFD-B529-3983F0198691}" type="slidenum">
              <a:rPr lang="he-IL" smtClean="0">
                <a:cs typeface="Arial" charset="0"/>
              </a:rPr>
              <a:pPr/>
              <a:t>44</a:t>
            </a:fld>
            <a:endParaRPr lang="en-US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he-IL" smtClean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79516B06-62DF-4E72-BEBC-845EF86B0500}" type="slidenum">
              <a:rPr lang="he-IL" smtClean="0">
                <a:cs typeface="Arial" charset="0"/>
              </a:rPr>
              <a:pPr/>
              <a:t>45</a:t>
            </a:fld>
            <a:endParaRPr lang="en-US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he-IL" smtClean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D44E9C9-DAD5-46BF-BEA5-7F6C58EB198E}" type="slidenum">
              <a:rPr lang="he-IL" smtClean="0">
                <a:cs typeface="Arial" charset="0"/>
              </a:rPr>
              <a:pPr/>
              <a:t>46</a:t>
            </a:fld>
            <a:endParaRPr lang="en-US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he-IL" smtClean="0"/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3861F1B-4245-4CB2-A2AD-A566F3A7E03F}" type="slidenum">
              <a:rPr lang="he-IL" smtClean="0">
                <a:cs typeface="Arial" charset="0"/>
              </a:rPr>
              <a:pPr/>
              <a:t>47</a:t>
            </a:fld>
            <a:endParaRPr lang="en-US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he-IL" smtClean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75B91D3F-8CC5-4F3B-8D81-5806A672DA20}" type="slidenum">
              <a:rPr lang="he-IL" smtClean="0">
                <a:cs typeface="Arial" charset="0"/>
              </a:rPr>
              <a:pPr/>
              <a:t>5</a:t>
            </a:fld>
            <a:endParaRPr lang="en-US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he-IL" smtClean="0"/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B1EB527-C517-458B-8DC5-8CBF77FC99FE}" type="slidenum">
              <a:rPr lang="he-IL" smtClean="0">
                <a:cs typeface="Arial" charset="0"/>
              </a:rPr>
              <a:pPr/>
              <a:t>48</a:t>
            </a:fld>
            <a:endParaRPr lang="en-US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he-IL" smtClean="0"/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49DB332-E2CE-4F14-9577-4AD77BB9248C}" type="slidenum">
              <a:rPr lang="he-IL" smtClean="0">
                <a:cs typeface="Arial" charset="0"/>
              </a:rPr>
              <a:pPr/>
              <a:t>49</a:t>
            </a:fld>
            <a:endParaRPr lang="en-US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he-IL" smtClean="0"/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1815E6AC-E5B3-4B81-B4E4-56320A0F6061}" type="slidenum">
              <a:rPr lang="he-IL" smtClean="0">
                <a:cs typeface="Arial" charset="0"/>
              </a:rPr>
              <a:pPr/>
              <a:t>50</a:t>
            </a:fld>
            <a:endParaRPr lang="en-US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he-IL" smtClean="0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4AC1C50-CC1E-487C-97D7-9FF640C45657}" type="slidenum">
              <a:rPr lang="he-IL" smtClean="0">
                <a:cs typeface="Arial" charset="0"/>
              </a:rPr>
              <a:pPr/>
              <a:t>6</a:t>
            </a:fld>
            <a:endParaRPr lang="en-US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he-IL" smtClean="0"/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3A6CDB6-60B8-49F9-B4AB-F7E012D562ED}" type="slidenum">
              <a:rPr lang="he-IL" smtClean="0">
                <a:cs typeface="Arial" charset="0"/>
              </a:rPr>
              <a:pPr/>
              <a:t>7</a:t>
            </a:fld>
            <a:endParaRPr lang="en-US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he-IL" smtClean="0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0CDDF9E-F4CE-418D-8316-6F65ACD8B176}" type="slidenum">
              <a:rPr lang="he-IL" smtClean="0">
                <a:cs typeface="Arial" charset="0"/>
              </a:rPr>
              <a:pPr/>
              <a:t>8</a:t>
            </a:fld>
            <a:endParaRPr lang="en-US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he-IL" smtClean="0"/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590D805-5E75-4087-B32A-B81D299DD734}" type="slidenum">
              <a:rPr lang="he-IL" smtClean="0">
                <a:cs typeface="Arial" charset="0"/>
              </a:rPr>
              <a:pPr/>
              <a:t>9</a:t>
            </a:fld>
            <a:endParaRPr lang="en-US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he-IL" smtClean="0"/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6BF1916-EB58-4611-9551-86F71A285D6E}" type="slidenum">
              <a:rPr lang="he-IL" smtClean="0">
                <a:cs typeface="Arial" charset="0"/>
              </a:rPr>
              <a:pPr/>
              <a:t>10</a:t>
            </a:fld>
            <a:endParaRPr lang="en-US" smtClean="0">
              <a:cs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 rtl="1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 rtl="1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dirty="0" smtClean="0"/>
              <a:t>Click to edit Master subtitle style</a:t>
            </a:r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/>
          <a:lstStyle/>
          <a:p>
            <a:fld id="{727D11C3-2590-4691-95BF-AE985F9D5CBE}" type="datetimeFigureOut">
              <a:rPr lang="en-US" smtClean="0"/>
              <a:pPr/>
              <a:t>27-Nov-16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-36512" y="38904"/>
            <a:ext cx="1296144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F0CCD-BE4B-48AE-B0C2-BC2D6DD5B6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/>
          <a:lstStyle/>
          <a:p>
            <a:fld id="{727D11C3-2590-4691-95BF-AE985F9D5CBE}" type="datetimeFigureOut">
              <a:rPr lang="en-US" smtClean="0"/>
              <a:pPr/>
              <a:t>27-Nov-16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-36512" y="38904"/>
            <a:ext cx="1296144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F0CCD-BE4B-48AE-B0C2-BC2D6DD5B65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D57621-8C33-445B-98E9-CA19CBC3C921}" type="datetime1">
              <a:rPr lang="he-IL"/>
              <a:pPr>
                <a:defRPr/>
              </a:pPr>
              <a:t>כ"ו/חשון/תשע"ז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algn="r" rtl="0">
              <a:defRPr/>
            </a:lvl1pPr>
          </a:lstStyle>
          <a:p>
            <a:pPr>
              <a:defRPr/>
            </a:pPr>
            <a:fld id="{97E798C8-BA6D-4E3C-A077-4A55597FCF0B}" type="slidenum">
              <a:rPr lang="he-IL"/>
              <a:pPr>
                <a:defRPr/>
              </a:pPr>
              <a:t>‹#›</a:t>
            </a:fld>
            <a:endParaRPr lang="en-US"/>
          </a:p>
          <a:p>
            <a:pPr>
              <a:defRPr/>
            </a:pPr>
            <a:r>
              <a:rPr lang="en-US"/>
              <a:t>© </a:t>
            </a:r>
            <a:r>
              <a:rPr lang="en-US" err="1"/>
              <a:t>Keren</a:t>
            </a:r>
            <a:r>
              <a:rPr lang="en-US"/>
              <a:t> </a:t>
            </a:r>
            <a:r>
              <a:rPr lang="en-US" err="1"/>
              <a:t>Kalif</a:t>
            </a:r>
            <a:endParaRPr lang="en-US"/>
          </a:p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760E91-6A23-4A23-97D7-31F0CC0EFA2B}" type="datetime1">
              <a:rPr lang="he-IL"/>
              <a:pPr>
                <a:defRPr/>
              </a:pPr>
              <a:t>כ"ו/חשון/תשע"ז</a:t>
            </a:fld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algn="l" rtl="0">
              <a:defRPr/>
            </a:lvl1pPr>
          </a:lstStyle>
          <a:p>
            <a:pPr>
              <a:defRPr/>
            </a:pPr>
            <a:fld id="{D096556C-0711-4B09-97DD-C06A85896845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-228600"/>
            <a:ext cx="7772400" cy="1143000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1066800" y="1143000"/>
            <a:ext cx="7772400" cy="4572000"/>
          </a:xfrm>
        </p:spPr>
        <p:txBody>
          <a:bodyPr/>
          <a:lstStyle/>
          <a:p>
            <a:endParaRPr lang="en-US" dirty="0" smtClean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7315200" y="6324600"/>
            <a:ext cx="39624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4B9946-6F97-4E4A-9901-E143B7BC96DB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-228600"/>
            <a:ext cx="7772400" cy="1143000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1066800" y="1143000"/>
            <a:ext cx="7772400" cy="4572000"/>
          </a:xfrm>
        </p:spPr>
        <p:txBody>
          <a:bodyPr/>
          <a:lstStyle/>
          <a:p>
            <a:endParaRPr lang="en-US" dirty="0" smtClean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7315200" y="6324600"/>
            <a:ext cx="39624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4B9946-6F97-4E4A-9901-E143B7BC96DB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-228600"/>
            <a:ext cx="7772400" cy="1143000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1066800" y="1143000"/>
            <a:ext cx="7772400" cy="4572000"/>
          </a:xfrm>
        </p:spPr>
        <p:txBody>
          <a:bodyPr/>
          <a:lstStyle/>
          <a:p>
            <a:endParaRPr lang="en-US" dirty="0" smtClean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7315200" y="6324600"/>
            <a:ext cx="39624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4B9946-6F97-4E4A-9901-E143B7BC96DB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-228600"/>
            <a:ext cx="7772400" cy="1143000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1066800" y="1143000"/>
            <a:ext cx="7772400" cy="4572000"/>
          </a:xfrm>
        </p:spPr>
        <p:txBody>
          <a:bodyPr/>
          <a:lstStyle/>
          <a:p>
            <a:endParaRPr lang="en-US" dirty="0" smtClean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7315200" y="6324600"/>
            <a:ext cx="39624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4B9946-6F97-4E4A-9901-E143B7BC96DB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-228600"/>
            <a:ext cx="7772400" cy="1143000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1066800" y="1143000"/>
            <a:ext cx="7772400" cy="4572000"/>
          </a:xfrm>
        </p:spPr>
        <p:txBody>
          <a:bodyPr/>
          <a:lstStyle/>
          <a:p>
            <a:endParaRPr lang="en-US" dirty="0" smtClean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7315200" y="6324600"/>
            <a:ext cx="39624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4B9946-6F97-4E4A-9901-E143B7BC96DB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-228600"/>
            <a:ext cx="7772400" cy="1143000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1066800" y="1143000"/>
            <a:ext cx="7772400" cy="4572000"/>
          </a:xfrm>
        </p:spPr>
        <p:txBody>
          <a:bodyPr/>
          <a:lstStyle/>
          <a:p>
            <a:endParaRPr lang="en-US" dirty="0" smtClean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7315200" y="6324600"/>
            <a:ext cx="39624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4B9946-6F97-4E4A-9901-E143B7BC96DB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8604448" y="6464369"/>
            <a:ext cx="432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7E1F0CCD-BE4B-48AE-B0C2-BC2D6DD5B65D}" type="slidenum">
              <a:rPr lang="en-US" sz="12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‹#›</a:t>
            </a:fld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E3C9EE-2E86-48A5-B4A5-E32A0485A334}" type="datetime1">
              <a:rPr lang="he-IL"/>
              <a:pPr>
                <a:defRPr/>
              </a:pPr>
              <a:t>כ"ו/חשון/תשע"ז</a:t>
            </a:fld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algn="l" rtl="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E5B4551A-B13F-45C7-8580-910A028CE64D}" type="slidenum">
              <a:rPr lang="he-IL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  <a:prstGeom prst="rect">
            <a:avLst/>
          </a:prstGeom>
        </p:spPr>
        <p:txBody>
          <a:bodyPr/>
          <a:lstStyle/>
          <a:p>
            <a:fld id="{727D11C3-2590-4691-95BF-AE985F9D5CBE}" type="datetimeFigureOut">
              <a:rPr lang="en-US" smtClean="0"/>
              <a:pPr/>
              <a:t>27-Nov-16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7E1F0CCD-BE4B-48AE-B0C2-BC2D6DD5B65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/>
          <a:lstStyle/>
          <a:p>
            <a:fld id="{727D11C3-2590-4691-95BF-AE985F9D5CBE}" type="datetimeFigureOut">
              <a:rPr lang="en-US" smtClean="0"/>
              <a:pPr/>
              <a:t>27-Nov-16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-36512" y="38904"/>
            <a:ext cx="1296144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F0CCD-BE4B-48AE-B0C2-BC2D6DD5B65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/>
          <a:lstStyle/>
          <a:p>
            <a:fld id="{727D11C3-2590-4691-95BF-AE985F9D5CBE}" type="datetimeFigureOut">
              <a:rPr lang="en-US" smtClean="0"/>
              <a:pPr/>
              <a:t>27-Nov-16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-36512" y="38904"/>
            <a:ext cx="1296144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F0CCD-BE4B-48AE-B0C2-BC2D6DD5B65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/>
          <a:lstStyle/>
          <a:p>
            <a:fld id="{727D11C3-2590-4691-95BF-AE985F9D5CBE}" type="datetimeFigureOut">
              <a:rPr lang="en-US" smtClean="0"/>
              <a:pPr/>
              <a:t>27-Nov-16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-36512" y="38904"/>
            <a:ext cx="1296144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F0CCD-BE4B-48AE-B0C2-BC2D6DD5B65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/>
          <a:lstStyle/>
          <a:p>
            <a:fld id="{727D11C3-2590-4691-95BF-AE985F9D5CBE}" type="datetimeFigureOut">
              <a:rPr lang="en-US" smtClean="0"/>
              <a:pPr/>
              <a:t>27-Nov-16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-36512" y="38904"/>
            <a:ext cx="1296144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F0CCD-BE4B-48AE-B0C2-BC2D6DD5B65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/>
          <a:lstStyle/>
          <a:p>
            <a:fld id="{727D11C3-2590-4691-95BF-AE985F9D5CBE}" type="datetimeFigureOut">
              <a:rPr lang="en-US" smtClean="0"/>
              <a:pPr/>
              <a:t>27-Nov-16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-36512" y="38904"/>
            <a:ext cx="1296144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F0CCD-BE4B-48AE-B0C2-BC2D6DD5B65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/>
          <a:lstStyle/>
          <a:p>
            <a:fld id="{727D11C3-2590-4691-95BF-AE985F9D5CBE}" type="datetimeFigureOut">
              <a:rPr lang="en-US" smtClean="0"/>
              <a:pPr/>
              <a:t>27-Nov-16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-36512" y="38904"/>
            <a:ext cx="1296144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F0CCD-BE4B-48AE-B0C2-BC2D6DD5B65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23528" y="152400"/>
            <a:ext cx="8363272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23528" y="1219200"/>
            <a:ext cx="8363272" cy="53781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 flipV="1">
            <a:off x="8860391" y="6565263"/>
            <a:ext cx="216025" cy="13618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395536" y="6237312"/>
            <a:ext cx="8280920" cy="144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532440" y="6453336"/>
            <a:ext cx="576064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600">
                <a:solidFill>
                  <a:schemeClr val="tx2"/>
                </a:solidFill>
              </a:defRPr>
            </a:lvl1pPr>
          </a:lstStyle>
          <a:p>
            <a:fld id="{7E1F0CCD-BE4B-48AE-B0C2-BC2D6DD5B65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-36512" y="1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© </a:t>
            </a:r>
            <a:r>
              <a:rPr lang="en-US" sz="12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Keren</a:t>
            </a:r>
            <a:r>
              <a:rPr lang="en-US" sz="12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2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Kalif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txStyles>
    <p:titleStyle>
      <a:lvl1pPr algn="r" rtl="1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r" rtl="1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r" rtl="1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r" rtl="1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r" rtl="1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r" rtl="1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 smtClean="0"/>
              <a:t>הקצאות דינאמיות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e-IL" dirty="0" smtClean="0"/>
              <a:t>קרן כליף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smtClean="0"/>
              <a:t>פונקציה לשחרור הקצאות דינאמיות</a:t>
            </a:r>
            <a:endParaRPr lang="en-US" smtClean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e-IL" smtClean="0"/>
          </a:p>
          <a:p>
            <a:pPr algn="ctr">
              <a:buFont typeface="Wingdings" pitchFamily="2" charset="2"/>
              <a:buNone/>
            </a:pPr>
            <a:r>
              <a:rPr lang="en-US" smtClean="0"/>
              <a:t>void free(void* ptr)</a:t>
            </a:r>
            <a:endParaRPr lang="he-IL" smtClean="0"/>
          </a:p>
          <a:p>
            <a:endParaRPr lang="he-IL" smtClean="0"/>
          </a:p>
          <a:p>
            <a:r>
              <a:rPr lang="he-IL" smtClean="0"/>
              <a:t>הפונקציה מקבלת את כתובת ההתחלה של הזיכרון שברצוננו לשחרר</a:t>
            </a:r>
          </a:p>
          <a:p>
            <a:pPr lvl="1"/>
            <a:r>
              <a:rPr lang="he-IL" smtClean="0"/>
              <a:t>הפונקציה מקבלת </a:t>
            </a:r>
            <a:r>
              <a:rPr lang="en-US" smtClean="0"/>
              <a:t>void*</a:t>
            </a:r>
            <a:r>
              <a:rPr lang="he-IL" smtClean="0"/>
              <a:t> שזה הכללה למצביע מכל טיפוס</a:t>
            </a:r>
          </a:p>
          <a:p>
            <a:r>
              <a:rPr lang="he-IL" smtClean="0"/>
              <a:t>גם פונקציה זו נמצאת ב- </a:t>
            </a:r>
            <a:r>
              <a:rPr lang="en-US" smtClean="0"/>
              <a:t>stdlib.h</a:t>
            </a:r>
            <a:endParaRPr lang="he-IL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5"/>
          <p:cNvSpPr>
            <a:spLocks noChangeArrowheads="1"/>
          </p:cNvSpPr>
          <p:nvPr/>
        </p:nvSpPr>
        <p:spPr bwMode="auto">
          <a:xfrm>
            <a:off x="381000" y="1295400"/>
            <a:ext cx="8305800" cy="228600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pPr algn="r" rtl="1"/>
            <a:endParaRPr lang="he-IL">
              <a:latin typeface="Verdana" pitchFamily="34" charset="0"/>
            </a:endParaRP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39825"/>
          </a:xfrm>
        </p:spPr>
        <p:txBody>
          <a:bodyPr/>
          <a:lstStyle/>
          <a:p>
            <a:pPr algn="r"/>
            <a:r>
              <a:rPr lang="en-US" smtClean="0"/>
              <a:t>free</a:t>
            </a:r>
            <a:r>
              <a:rPr lang="he-IL" smtClean="0"/>
              <a:t> – שחרור זיכרון</a:t>
            </a:r>
            <a:endParaRPr lang="en-US" smtClean="0"/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2840" y="1418555"/>
            <a:ext cx="8229600" cy="4530725"/>
          </a:xfrm>
        </p:spPr>
        <p:txBody>
          <a:bodyPr>
            <a:noAutofit/>
          </a:bodyPr>
          <a:lstStyle/>
          <a:p>
            <a:pPr algn="l" rtl="0">
              <a:lnSpc>
                <a:spcPct val="8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1400" noProof="1" smtClean="0"/>
              <a:t>#include &lt;stdio.h&gt;</a:t>
            </a:r>
          </a:p>
          <a:p>
            <a:pPr algn="l" rtl="0">
              <a:lnSpc>
                <a:spcPct val="8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1400" noProof="1" smtClean="0"/>
              <a:t>#include &lt;stdlib.h&gt;</a:t>
            </a:r>
          </a:p>
          <a:p>
            <a:pPr algn="l" rtl="0">
              <a:lnSpc>
                <a:spcPct val="80000"/>
              </a:lnSpc>
              <a:spcBef>
                <a:spcPts val="0"/>
              </a:spcBef>
              <a:buFont typeface="Wingdings" pitchFamily="2" charset="2"/>
              <a:buNone/>
            </a:pPr>
            <a:endParaRPr lang="en-US" sz="1400" noProof="1" smtClean="0"/>
          </a:p>
          <a:p>
            <a:pPr algn="l" rtl="0">
              <a:lnSpc>
                <a:spcPct val="8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1400" noProof="1" smtClean="0"/>
              <a:t>void main()</a:t>
            </a:r>
          </a:p>
          <a:p>
            <a:pPr algn="l" rtl="0">
              <a:lnSpc>
                <a:spcPct val="8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1400" noProof="1" smtClean="0"/>
              <a:t>{</a:t>
            </a:r>
          </a:p>
          <a:p>
            <a:pPr algn="l" rtl="0">
              <a:lnSpc>
                <a:spcPct val="8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1400" noProof="1" smtClean="0"/>
              <a:t>	int size, *arr, i;</a:t>
            </a:r>
          </a:p>
          <a:p>
            <a:pPr algn="l" rtl="0">
              <a:lnSpc>
                <a:spcPct val="8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1400" noProof="1" smtClean="0"/>
              <a:t>	</a:t>
            </a:r>
          </a:p>
          <a:p>
            <a:pPr algn="l" rtl="0">
              <a:lnSpc>
                <a:spcPct val="8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1400" noProof="1" smtClean="0"/>
              <a:t>	printf("Please enter the size of the array: ");</a:t>
            </a:r>
          </a:p>
          <a:p>
            <a:pPr algn="l" rtl="0">
              <a:lnSpc>
                <a:spcPct val="8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1400" noProof="1" smtClean="0"/>
              <a:t>	scanf("%d", &amp;size);</a:t>
            </a:r>
          </a:p>
          <a:p>
            <a:pPr algn="l" rtl="0">
              <a:lnSpc>
                <a:spcPct val="8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1400" noProof="1" smtClean="0"/>
              <a:t>	arr = (int*)</a:t>
            </a:r>
            <a:r>
              <a:rPr lang="en-US" sz="1400" dirty="0" smtClean="0"/>
              <a:t>m</a:t>
            </a:r>
            <a:r>
              <a:rPr lang="en-US" sz="1400" noProof="1" smtClean="0"/>
              <a:t>alloc(size*sizeof(int));</a:t>
            </a:r>
          </a:p>
          <a:p>
            <a:pPr algn="l" rtl="0">
              <a:lnSpc>
                <a:spcPct val="80000"/>
              </a:lnSpc>
              <a:spcBef>
                <a:spcPts val="0"/>
              </a:spcBef>
              <a:buFont typeface="Wingdings" pitchFamily="2" charset="2"/>
              <a:buNone/>
            </a:pPr>
            <a:endParaRPr lang="en-US" sz="1400" noProof="1" smtClean="0"/>
          </a:p>
          <a:p>
            <a:pPr algn="l" rtl="0">
              <a:lnSpc>
                <a:spcPct val="8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1400" noProof="1" smtClean="0"/>
              <a:t>	if (!arr) </a:t>
            </a:r>
            <a:r>
              <a:rPr lang="en-US" sz="1400" noProof="1" smtClean="0">
                <a:solidFill>
                  <a:srgbClr val="009900"/>
                </a:solidFill>
              </a:rPr>
              <a:t>// (arr == NULL) --&gt; allocaton didn't succeed</a:t>
            </a:r>
          </a:p>
          <a:p>
            <a:pPr algn="l" rtl="0">
              <a:lnSpc>
                <a:spcPct val="8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1400" noProof="1" smtClean="0"/>
              <a:t>	{</a:t>
            </a:r>
          </a:p>
          <a:p>
            <a:pPr algn="l" rtl="0">
              <a:lnSpc>
                <a:spcPct val="8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1400" noProof="1" smtClean="0"/>
              <a:t>		printf("ERROR! Out of memory!\n");</a:t>
            </a:r>
          </a:p>
          <a:p>
            <a:pPr algn="l" rtl="0">
              <a:lnSpc>
                <a:spcPct val="8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1400" noProof="1" smtClean="0"/>
              <a:t>		return;</a:t>
            </a:r>
          </a:p>
          <a:p>
            <a:pPr algn="l" rtl="0">
              <a:lnSpc>
                <a:spcPct val="8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1400" noProof="1" smtClean="0"/>
              <a:t>	}</a:t>
            </a:r>
          </a:p>
          <a:p>
            <a:pPr algn="l" rtl="0">
              <a:lnSpc>
                <a:spcPct val="80000"/>
              </a:lnSpc>
              <a:spcBef>
                <a:spcPts val="0"/>
              </a:spcBef>
              <a:buFont typeface="Wingdings" pitchFamily="2" charset="2"/>
              <a:buNone/>
            </a:pPr>
            <a:endParaRPr lang="en-US" sz="1400" noProof="1" smtClean="0"/>
          </a:p>
          <a:p>
            <a:pPr algn="l" rtl="0">
              <a:lnSpc>
                <a:spcPct val="8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1400" noProof="1" smtClean="0"/>
              <a:t>	printf("Values in the array: ");</a:t>
            </a:r>
          </a:p>
          <a:p>
            <a:pPr algn="l" rtl="0">
              <a:lnSpc>
                <a:spcPct val="8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1400" noProof="1" smtClean="0"/>
              <a:t>	for (i=0 ; i &lt; size ; i++)</a:t>
            </a:r>
          </a:p>
          <a:p>
            <a:pPr algn="l" rtl="0">
              <a:lnSpc>
                <a:spcPct val="8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1400" noProof="1" smtClean="0"/>
              <a:t>		printf("%d ", </a:t>
            </a:r>
            <a:r>
              <a:rPr lang="en-US" sz="1400" dirty="0" smtClean="0"/>
              <a:t>*(</a:t>
            </a:r>
            <a:r>
              <a:rPr lang="en-US" sz="1400" noProof="1" smtClean="0"/>
              <a:t>arr</a:t>
            </a:r>
            <a:r>
              <a:rPr lang="en-US" sz="1400" dirty="0" smtClean="0"/>
              <a:t>+</a:t>
            </a:r>
            <a:r>
              <a:rPr lang="en-US" sz="1400" noProof="1" smtClean="0"/>
              <a:t>i</a:t>
            </a:r>
            <a:r>
              <a:rPr lang="en-US" sz="1400" dirty="0" smtClean="0"/>
              <a:t>)</a:t>
            </a:r>
            <a:r>
              <a:rPr lang="en-US" sz="1400" noProof="1" smtClean="0"/>
              <a:t>);</a:t>
            </a:r>
            <a:r>
              <a:rPr lang="en-US" sz="1400" dirty="0" smtClean="0"/>
              <a:t> </a:t>
            </a:r>
            <a:r>
              <a:rPr lang="en-US" sz="1400" dirty="0" smtClean="0">
                <a:solidFill>
                  <a:srgbClr val="009900"/>
                </a:solidFill>
              </a:rPr>
              <a:t>//*(</a:t>
            </a:r>
            <a:r>
              <a:rPr lang="en-US" sz="1400" dirty="0" err="1" smtClean="0">
                <a:solidFill>
                  <a:srgbClr val="009900"/>
                </a:solidFill>
              </a:rPr>
              <a:t>arr+i</a:t>
            </a:r>
            <a:r>
              <a:rPr lang="en-US" sz="1400" dirty="0" smtClean="0">
                <a:solidFill>
                  <a:srgbClr val="009900"/>
                </a:solidFill>
              </a:rPr>
              <a:t>) == </a:t>
            </a:r>
            <a:r>
              <a:rPr lang="en-US" sz="1400" dirty="0" err="1" smtClean="0">
                <a:solidFill>
                  <a:srgbClr val="009900"/>
                </a:solidFill>
              </a:rPr>
              <a:t>arr</a:t>
            </a:r>
            <a:r>
              <a:rPr lang="en-US" sz="1400" dirty="0" smtClean="0">
                <a:solidFill>
                  <a:srgbClr val="009900"/>
                </a:solidFill>
              </a:rPr>
              <a:t>[</a:t>
            </a:r>
            <a:r>
              <a:rPr lang="en-US" sz="1400" dirty="0" err="1" smtClean="0">
                <a:solidFill>
                  <a:srgbClr val="009900"/>
                </a:solidFill>
              </a:rPr>
              <a:t>i</a:t>
            </a:r>
            <a:r>
              <a:rPr lang="en-US" sz="1400" dirty="0" smtClean="0">
                <a:solidFill>
                  <a:srgbClr val="009900"/>
                </a:solidFill>
              </a:rPr>
              <a:t>]</a:t>
            </a:r>
            <a:endParaRPr lang="en-US" sz="1400" noProof="1" smtClean="0">
              <a:solidFill>
                <a:srgbClr val="009900"/>
              </a:solidFill>
            </a:endParaRPr>
          </a:p>
          <a:p>
            <a:pPr algn="l" rtl="0">
              <a:lnSpc>
                <a:spcPct val="80000"/>
              </a:lnSpc>
              <a:spcBef>
                <a:spcPts val="0"/>
              </a:spcBef>
              <a:buFont typeface="Wingdings" pitchFamily="2" charset="2"/>
              <a:buNone/>
            </a:pPr>
            <a:endParaRPr lang="en-US" sz="1400" noProof="1" smtClean="0"/>
          </a:p>
          <a:p>
            <a:pPr algn="l" rtl="0">
              <a:lnSpc>
                <a:spcPct val="8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1400" noProof="1" smtClean="0"/>
              <a:t>	printf("\nPlease enter %d numbers: ", size);</a:t>
            </a:r>
          </a:p>
          <a:p>
            <a:pPr algn="l" rtl="0">
              <a:lnSpc>
                <a:spcPct val="8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1400" noProof="1" smtClean="0"/>
              <a:t>	for (i=0 ; i &lt; size ; i++)</a:t>
            </a:r>
          </a:p>
          <a:p>
            <a:pPr algn="l" rtl="0">
              <a:lnSpc>
                <a:spcPct val="8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1400" noProof="1" smtClean="0"/>
              <a:t>		scanf("%d", &amp;arr[i]);</a:t>
            </a:r>
          </a:p>
          <a:p>
            <a:pPr algn="l" rtl="0">
              <a:lnSpc>
                <a:spcPct val="80000"/>
              </a:lnSpc>
              <a:spcBef>
                <a:spcPts val="0"/>
              </a:spcBef>
              <a:buFont typeface="Wingdings" pitchFamily="2" charset="2"/>
              <a:buNone/>
            </a:pPr>
            <a:endParaRPr lang="en-US" sz="1400" noProof="1" smtClean="0"/>
          </a:p>
          <a:p>
            <a:pPr algn="l" rtl="0">
              <a:lnSpc>
                <a:spcPct val="8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1400" noProof="1" smtClean="0"/>
              <a:t>	printf("Values in the array: ");</a:t>
            </a:r>
          </a:p>
          <a:p>
            <a:pPr algn="l" rtl="0">
              <a:lnSpc>
                <a:spcPct val="8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1400" noProof="1" smtClean="0"/>
              <a:t>	for (i=0 ; i &lt; size ; i++)</a:t>
            </a:r>
          </a:p>
          <a:p>
            <a:pPr algn="l" rtl="0">
              <a:lnSpc>
                <a:spcPct val="8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1400" noProof="1" smtClean="0"/>
              <a:t>		printf("%d ", arr[i]);</a:t>
            </a:r>
          </a:p>
          <a:p>
            <a:pPr algn="l" rtl="0">
              <a:lnSpc>
                <a:spcPct val="8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1400" noProof="1" smtClean="0"/>
              <a:t>	printf("\n");</a:t>
            </a:r>
            <a:endParaRPr lang="en-US" sz="1400" dirty="0" smtClean="0"/>
          </a:p>
          <a:p>
            <a:pPr algn="l" rtl="0">
              <a:lnSpc>
                <a:spcPct val="8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1400" dirty="0" smtClean="0"/>
              <a:t>	free(</a:t>
            </a:r>
            <a:r>
              <a:rPr lang="en-US" sz="1400" dirty="0" err="1" smtClean="0"/>
              <a:t>arr</a:t>
            </a:r>
            <a:r>
              <a:rPr lang="en-US" sz="1400" dirty="0" smtClean="0"/>
              <a:t>);</a:t>
            </a:r>
            <a:endParaRPr lang="en-US" sz="1400" noProof="1" smtClean="0"/>
          </a:p>
          <a:p>
            <a:pPr algn="l" rtl="0">
              <a:lnSpc>
                <a:spcPct val="8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1400" noProof="1" smtClean="0"/>
              <a:t>}</a:t>
            </a:r>
            <a:endParaRPr lang="en-US" sz="1400" dirty="0" smtClean="0"/>
          </a:p>
        </p:txBody>
      </p:sp>
      <p:sp>
        <p:nvSpPr>
          <p:cNvPr id="28681" name="Text Box 47"/>
          <p:cNvSpPr txBox="1">
            <a:spLocks noChangeArrowheads="1"/>
          </p:cNvSpPr>
          <p:nvPr/>
        </p:nvSpPr>
        <p:spPr bwMode="auto">
          <a:xfrm>
            <a:off x="6629400" y="4662488"/>
            <a:ext cx="198120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rtl="1">
              <a:spcBef>
                <a:spcPct val="50000"/>
              </a:spcBef>
            </a:pPr>
            <a:r>
              <a:rPr lang="he-IL"/>
              <a:t>הזיכרון של ה- </a:t>
            </a:r>
            <a:r>
              <a:rPr lang="en-US"/>
              <a:t>main</a:t>
            </a:r>
          </a:p>
        </p:txBody>
      </p:sp>
      <p:graphicFrame>
        <p:nvGraphicFramePr>
          <p:cNvPr id="176134" name="Group 6"/>
          <p:cNvGraphicFramePr>
            <a:graphicFrameLocks noGrp="1"/>
          </p:cNvGraphicFramePr>
          <p:nvPr/>
        </p:nvGraphicFramePr>
        <p:xfrm>
          <a:off x="5943600" y="3581400"/>
          <a:ext cx="2743200" cy="1099186"/>
        </p:xfrm>
        <a:graphic>
          <a:graphicData uri="http://schemas.openxmlformats.org/drawingml/2006/table">
            <a:tbl>
              <a:tblPr/>
              <a:tblGrid>
                <a:gridCol w="1295400"/>
                <a:gridCol w="838200"/>
                <a:gridCol w="609600"/>
              </a:tblGrid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int:size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int*: arr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i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1008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8440" name="Oval 72"/>
          <p:cNvSpPr>
            <a:spLocks noChangeArrowheads="1"/>
          </p:cNvSpPr>
          <p:nvPr/>
        </p:nvSpPr>
        <p:spPr bwMode="auto">
          <a:xfrm>
            <a:off x="5410200" y="1676400"/>
            <a:ext cx="3505200" cy="1447800"/>
          </a:xfrm>
          <a:prstGeom prst="ellipse">
            <a:avLst/>
          </a:prstGeom>
          <a:solidFill>
            <a:srgbClr val="00CC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he-IL"/>
          </a:p>
        </p:txBody>
      </p:sp>
      <p:sp>
        <p:nvSpPr>
          <p:cNvPr id="3" name="Text Box 9"/>
          <p:cNvSpPr txBox="1">
            <a:spLocks noChangeArrowheads="1"/>
          </p:cNvSpPr>
          <p:nvPr/>
        </p:nvSpPr>
        <p:spPr bwMode="auto">
          <a:xfrm>
            <a:off x="6096000" y="3048000"/>
            <a:ext cx="19812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rtl="1">
              <a:spcBef>
                <a:spcPct val="50000"/>
              </a:spcBef>
            </a:pPr>
            <a:r>
              <a:rPr lang="he-IL"/>
              <a:t>זיכרון ה- </a:t>
            </a:r>
            <a:r>
              <a:rPr lang="en-US"/>
              <a:t>heap</a:t>
            </a:r>
          </a:p>
        </p:txBody>
      </p:sp>
      <p:graphicFrame>
        <p:nvGraphicFramePr>
          <p:cNvPr id="176153" name="Group 25"/>
          <p:cNvGraphicFramePr>
            <a:graphicFrameLocks noGrp="1"/>
          </p:cNvGraphicFramePr>
          <p:nvPr/>
        </p:nvGraphicFramePr>
        <p:xfrm>
          <a:off x="5943600" y="3581400"/>
          <a:ext cx="2743200" cy="1099186"/>
        </p:xfrm>
        <a:graphic>
          <a:graphicData uri="http://schemas.openxmlformats.org/drawingml/2006/table">
            <a:tbl>
              <a:tblPr/>
              <a:tblGrid>
                <a:gridCol w="1295400"/>
                <a:gridCol w="838200"/>
                <a:gridCol w="609600"/>
              </a:tblGrid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int:size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int*: arr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i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1008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76225" name="Group 97"/>
          <p:cNvGraphicFramePr>
            <a:graphicFrameLocks noGrp="1"/>
          </p:cNvGraphicFramePr>
          <p:nvPr/>
        </p:nvGraphicFramePr>
        <p:xfrm>
          <a:off x="6096000" y="1828800"/>
          <a:ext cx="1981200" cy="1099186"/>
        </p:xfrm>
        <a:graphic>
          <a:graphicData uri="http://schemas.openxmlformats.org/drawingml/2006/table">
            <a:tbl>
              <a:tblPr/>
              <a:tblGrid>
                <a:gridCol w="533400"/>
                <a:gridCol w="914400"/>
                <a:gridCol w="533400"/>
              </a:tblGrid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3008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6184" name="Group 56"/>
          <p:cNvGraphicFramePr>
            <a:graphicFrameLocks noGrp="1"/>
          </p:cNvGraphicFramePr>
          <p:nvPr/>
        </p:nvGraphicFramePr>
        <p:xfrm>
          <a:off x="5943600" y="3581400"/>
          <a:ext cx="2743200" cy="1099186"/>
        </p:xfrm>
        <a:graphic>
          <a:graphicData uri="http://schemas.openxmlformats.org/drawingml/2006/table">
            <a:tbl>
              <a:tblPr/>
              <a:tblGrid>
                <a:gridCol w="1295400"/>
                <a:gridCol w="838200"/>
                <a:gridCol w="609600"/>
              </a:tblGrid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int:size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int*: arr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i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1008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76233" name="Group 105"/>
          <p:cNvGraphicFramePr>
            <a:graphicFrameLocks noGrp="1"/>
          </p:cNvGraphicFramePr>
          <p:nvPr/>
        </p:nvGraphicFramePr>
        <p:xfrm>
          <a:off x="6096000" y="1828800"/>
          <a:ext cx="1981200" cy="1099186"/>
        </p:xfrm>
        <a:graphic>
          <a:graphicData uri="http://schemas.openxmlformats.org/drawingml/2006/table">
            <a:tbl>
              <a:tblPr/>
              <a:tblGrid>
                <a:gridCol w="533400"/>
                <a:gridCol w="914400"/>
                <a:gridCol w="533400"/>
              </a:tblGrid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3008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13407" name="Picture 8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29000" y="5229200"/>
            <a:ext cx="5715000" cy="1169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1000" fill="hold"/>
                                        <p:tgtEl>
                                          <p:spTgt spid="176131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0" dur="indefinite"/>
                                        <p:tgtEl>
                                          <p:spTgt spid="176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1" dur="indefinite"/>
                                        <p:tgtEl>
                                          <p:spTgt spid="176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2" dur="indefinite"/>
                                        <p:tgtEl>
                                          <p:spTgt spid="176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58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76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28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8" dur="indefinite"/>
                                        <p:tgtEl>
                                          <p:spTgt spid="176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9" dur="indefinite"/>
                                        <p:tgtEl>
                                          <p:spTgt spid="176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0" dur="indefinite"/>
                                        <p:tgtEl>
                                          <p:spTgt spid="176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4" dur="indefinite"/>
                                        <p:tgtEl>
                                          <p:spTgt spid="1761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5" dur="indefinite"/>
                                        <p:tgtEl>
                                          <p:spTgt spid="1761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6" dur="indefinite"/>
                                        <p:tgtEl>
                                          <p:spTgt spid="1761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176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43" dur="indefinite"/>
                                        <p:tgtEl>
                                          <p:spTgt spid="1761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44" dur="indefinite"/>
                                        <p:tgtEl>
                                          <p:spTgt spid="1761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45" dur="indefinite"/>
                                        <p:tgtEl>
                                          <p:spTgt spid="1761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176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176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55" dur="indefinite"/>
                                        <p:tgtEl>
                                          <p:spTgt spid="1761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56" dur="indefinite"/>
                                        <p:tgtEl>
                                          <p:spTgt spid="1761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57" dur="indefinite"/>
                                        <p:tgtEl>
                                          <p:spTgt spid="1761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61" dur="indefinite"/>
                                        <p:tgtEl>
                                          <p:spTgt spid="17613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62" dur="indefinite"/>
                                        <p:tgtEl>
                                          <p:spTgt spid="17613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63" dur="indefinite"/>
                                        <p:tgtEl>
                                          <p:spTgt spid="17613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67" dur="indefinite"/>
                                        <p:tgtEl>
                                          <p:spTgt spid="176131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68" dur="indefinite"/>
                                        <p:tgtEl>
                                          <p:spTgt spid="176131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69" dur="indefinite"/>
                                        <p:tgtEl>
                                          <p:spTgt spid="176131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5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71" dur="indefinite"/>
                                        <p:tgtEl>
                                          <p:spTgt spid="176131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2" dur="indefinite"/>
                                        <p:tgtEl>
                                          <p:spTgt spid="176131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73" dur="indefinite"/>
                                        <p:tgtEl>
                                          <p:spTgt spid="176131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77" dur="indefinite"/>
                                        <p:tgtEl>
                                          <p:spTgt spid="176131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8" dur="indefinite"/>
                                        <p:tgtEl>
                                          <p:spTgt spid="176131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79" dur="indefinite"/>
                                        <p:tgtEl>
                                          <p:spTgt spid="176131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83" dur="indefinite"/>
                                        <p:tgtEl>
                                          <p:spTgt spid="176131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84" dur="indefinite"/>
                                        <p:tgtEl>
                                          <p:spTgt spid="176131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5" dur="indefinite"/>
                                        <p:tgtEl>
                                          <p:spTgt spid="176131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5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87" dur="indefinite"/>
                                        <p:tgtEl>
                                          <p:spTgt spid="176131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88" dur="indefinite"/>
                                        <p:tgtEl>
                                          <p:spTgt spid="176131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9" dur="indefinite"/>
                                        <p:tgtEl>
                                          <p:spTgt spid="176131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2" dur="500"/>
                                        <p:tgtEl>
                                          <p:spTgt spid="176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96" dur="indefinite"/>
                                        <p:tgtEl>
                                          <p:spTgt spid="176131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97" dur="indefinite"/>
                                        <p:tgtEl>
                                          <p:spTgt spid="176131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98" dur="indefinite"/>
                                        <p:tgtEl>
                                          <p:spTgt spid="176131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02" dur="indefinite"/>
                                        <p:tgtEl>
                                          <p:spTgt spid="176131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03" dur="indefinite"/>
                                        <p:tgtEl>
                                          <p:spTgt spid="176131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04" dur="indefinite"/>
                                        <p:tgtEl>
                                          <p:spTgt spid="176131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5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06" dur="indefinite"/>
                                        <p:tgtEl>
                                          <p:spTgt spid="176131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07" dur="indefinite"/>
                                        <p:tgtEl>
                                          <p:spTgt spid="176131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08" dur="indefinite"/>
                                        <p:tgtEl>
                                          <p:spTgt spid="176131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5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10" dur="indefinite"/>
                                        <p:tgtEl>
                                          <p:spTgt spid="176131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11" dur="indefinite"/>
                                        <p:tgtEl>
                                          <p:spTgt spid="176131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12" dur="indefinite"/>
                                        <p:tgtEl>
                                          <p:spTgt spid="176131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16" dur="indefinite"/>
                                        <p:tgtEl>
                                          <p:spTgt spid="176131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17" dur="indefinite"/>
                                        <p:tgtEl>
                                          <p:spTgt spid="176131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18" dur="indefinite"/>
                                        <p:tgtEl>
                                          <p:spTgt spid="176131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20" dur="500"/>
                                        <p:tgtEl>
                                          <p:spTgt spid="1762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23" dur="500"/>
                                        <p:tgtEl>
                                          <p:spTgt spid="1762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28" dur="indefinite"/>
                                        <p:tgtEl>
                                          <p:spTgt spid="176131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29" dur="indefinite"/>
                                        <p:tgtEl>
                                          <p:spTgt spid="176131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30" dur="indefinite"/>
                                        <p:tgtEl>
                                          <p:spTgt spid="176131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32" dur="500"/>
                                        <p:tgtEl>
                                          <p:spTgt spid="286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35" dur="500"/>
                                        <p:tgtEl>
                                          <p:spTgt spid="1761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38" dur="500"/>
                                        <p:tgtEl>
                                          <p:spTgt spid="1761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41" dur="500"/>
                                        <p:tgtEl>
                                          <p:spTgt spid="1761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81" grpId="0"/>
      <p:bldP spid="28681" grpId="1"/>
      <p:bldP spid="58440" grpId="0" animBg="1"/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smtClean="0"/>
              <a:t>תזכורת: החזרת מערך מפונקציה</a:t>
            </a:r>
            <a:endParaRPr lang="en-US" smtClean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he-IL" dirty="0" smtClean="0"/>
              <a:t>ראינו כי כאשר מעבירים מערך לפונקציה, מעבירים רק את כתובת ההתחלה שלו, ולא עותק של כל המערך</a:t>
            </a:r>
          </a:p>
          <a:p>
            <a:pPr>
              <a:lnSpc>
                <a:spcPct val="90000"/>
              </a:lnSpc>
            </a:pPr>
            <a:endParaRPr lang="he-IL" dirty="0" smtClean="0"/>
          </a:p>
          <a:p>
            <a:pPr>
              <a:lnSpc>
                <a:spcPct val="90000"/>
              </a:lnSpc>
            </a:pPr>
            <a:r>
              <a:rPr lang="he-IL" dirty="0" smtClean="0"/>
              <a:t>ובאופן דומה, כאשר מחזירים מערך שהוגדר בפונקציה, חוזרת כתובת ההתחלה שלו, ולא עותק של כל המערך</a:t>
            </a:r>
          </a:p>
          <a:p>
            <a:pPr>
              <a:lnSpc>
                <a:spcPct val="90000"/>
              </a:lnSpc>
            </a:pPr>
            <a:endParaRPr lang="he-IL" dirty="0" smtClean="0"/>
          </a:p>
          <a:p>
            <a:pPr>
              <a:lnSpc>
                <a:spcPct val="90000"/>
              </a:lnSpc>
            </a:pPr>
            <a:r>
              <a:rPr lang="he-IL" u="sng" dirty="0" smtClean="0"/>
              <a:t>הבעייתיות:</a:t>
            </a:r>
            <a:r>
              <a:rPr lang="he-IL" dirty="0" smtClean="0"/>
              <a:t> כאשר יוצאים מהפונקציה שטח הזיכרון שלה</a:t>
            </a:r>
          </a:p>
          <a:p>
            <a:pPr>
              <a:lnSpc>
                <a:spcPct val="90000"/>
              </a:lnSpc>
            </a:pPr>
            <a:r>
              <a:rPr lang="he-IL" dirty="0" smtClean="0"/>
              <a:t>(ה- </a:t>
            </a:r>
            <a:r>
              <a:rPr lang="en-US" dirty="0" smtClean="0"/>
              <a:t>stack</a:t>
            </a:r>
            <a:r>
              <a:rPr lang="he-IL" dirty="0" smtClean="0"/>
              <a:t>) משתחרר ויש לנו מצביע לזיכרון שנמחק...</a:t>
            </a:r>
          </a:p>
          <a:p>
            <a:pPr>
              <a:lnSpc>
                <a:spcPct val="90000"/>
              </a:lnSpc>
            </a:pPr>
            <a:endParaRPr lang="he-IL" dirty="0" smtClean="0"/>
          </a:p>
          <a:p>
            <a:pPr>
              <a:lnSpc>
                <a:spcPct val="90000"/>
              </a:lnSpc>
            </a:pPr>
            <a:r>
              <a:rPr lang="he-IL" u="sng" dirty="0" smtClean="0"/>
              <a:t>הפתרון:</a:t>
            </a:r>
            <a:r>
              <a:rPr lang="he-IL" dirty="0" smtClean="0"/>
              <a:t> הקצאה דינאמית(כלומר הקצאה על ה- </a:t>
            </a:r>
            <a:r>
              <a:rPr lang="en-US" dirty="0" smtClean="0"/>
              <a:t>heap</a:t>
            </a:r>
            <a:r>
              <a:rPr lang="he-IL" dirty="0" smtClean="0"/>
              <a:t>)</a:t>
            </a:r>
            <a:endParaRPr lang="en-US" u="sng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he-IL" smtClean="0"/>
              <a:t>תזכורת: הבעייתיות בהחזרת מערך מפונקציה - דוגמא</a:t>
            </a:r>
            <a:endParaRPr lang="en-US" smtClean="0"/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447800"/>
            <a:ext cx="8229600" cy="4530725"/>
          </a:xfrm>
        </p:spPr>
        <p:txBody>
          <a:bodyPr>
            <a:normAutofit fontScale="92500" lnSpcReduction="20000"/>
          </a:bodyPr>
          <a:lstStyle/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#define SIZE </a:t>
            </a:r>
            <a:r>
              <a:rPr lang="en-US" sz="1600" dirty="0" smtClean="0"/>
              <a:t>3</a:t>
            </a:r>
            <a:endParaRPr lang="en-US" sz="1600" noProof="1" smtClean="0"/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endParaRPr lang="en-US" sz="1600" noProof="1" smtClean="0"/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int* readArray()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{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	int arr[SIZE], i;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	printf("Please enter %d numbers: ", SIZE);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	for (i=0 ; i &lt; SIZE ; i++)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		scanf("%d", &amp;arr[i]);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	return arr;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}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endParaRPr lang="en-US" sz="1600" noProof="1" smtClean="0"/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void main()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{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	int* arr, i;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	arr =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endParaRPr lang="en-US" sz="1600" noProof="1" smtClean="0"/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	printf("The array is: \n");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	for (i=0 ; i &lt; SIZE ; i++)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		printf("%d ", arr[i]);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	printf("\n");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}</a:t>
            </a:r>
            <a:endParaRPr lang="en-US" sz="1600" dirty="0" smtClean="0"/>
          </a:p>
        </p:txBody>
      </p:sp>
      <p:sp>
        <p:nvSpPr>
          <p:cNvPr id="123908" name="AutoShape 4"/>
          <p:cNvSpPr>
            <a:spLocks noChangeArrowheads="1"/>
          </p:cNvSpPr>
          <p:nvPr/>
        </p:nvSpPr>
        <p:spPr bwMode="auto">
          <a:xfrm>
            <a:off x="3124200" y="3505200"/>
            <a:ext cx="5943600" cy="914400"/>
          </a:xfrm>
          <a:prstGeom prst="wedgeRectCallout">
            <a:avLst>
              <a:gd name="adj1" fmla="val -79005"/>
              <a:gd name="adj2" fmla="val -7673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rtl="1"/>
            <a:r>
              <a:rPr lang="he-IL" b="1">
                <a:solidFill>
                  <a:schemeClr val="bg1"/>
                </a:solidFill>
              </a:rPr>
              <a:t>הקומפיילר נותן </a:t>
            </a:r>
            <a:r>
              <a:rPr lang="en-US" b="1">
                <a:solidFill>
                  <a:schemeClr val="bg1"/>
                </a:solidFill>
              </a:rPr>
              <a:t>warning</a:t>
            </a:r>
            <a:r>
              <a:rPr lang="he-IL" b="1">
                <a:solidFill>
                  <a:schemeClr val="bg1"/>
                </a:solidFill>
              </a:rPr>
              <a:t>:</a:t>
            </a:r>
          </a:p>
          <a:p>
            <a:pPr algn="ctr" rtl="1"/>
            <a:r>
              <a:rPr lang="en-US" b="1" noProof="1">
                <a:solidFill>
                  <a:schemeClr val="bg1"/>
                </a:solidFill>
              </a:rPr>
              <a:t>returning address of local variable or temporary</a:t>
            </a:r>
            <a:endParaRPr lang="he-IL" b="1">
              <a:solidFill>
                <a:schemeClr val="bg1"/>
              </a:solidFill>
            </a:endParaRPr>
          </a:p>
          <a:p>
            <a:pPr algn="ctr" rtl="1"/>
            <a:r>
              <a:rPr lang="he-IL" b="1">
                <a:solidFill>
                  <a:schemeClr val="bg1"/>
                </a:solidFill>
              </a:rPr>
              <a:t>שפירושה שאנחנו מחזירים כתובת למשתנה בזיכרון שישתחרר</a:t>
            </a:r>
          </a:p>
          <a:p>
            <a:pPr algn="ctr" rtl="1"/>
            <a:endParaRPr lang="he-IL" b="1">
              <a:solidFill>
                <a:schemeClr val="bg1"/>
              </a:solidFill>
            </a:endParaRPr>
          </a:p>
          <a:p>
            <a:pPr algn="ctr" rtl="1"/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123910" name="Text Box 6"/>
          <p:cNvSpPr txBox="1">
            <a:spLocks noChangeArrowheads="1"/>
          </p:cNvSpPr>
          <p:nvPr/>
        </p:nvSpPr>
        <p:spPr bwMode="auto">
          <a:xfrm>
            <a:off x="5943600" y="5887442"/>
            <a:ext cx="2971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rtl="1">
              <a:spcBef>
                <a:spcPct val="50000"/>
              </a:spcBef>
            </a:pPr>
            <a:r>
              <a:rPr lang="he-IL"/>
              <a:t>הזיכרון של ה- </a:t>
            </a:r>
            <a:r>
              <a:rPr lang="en-US"/>
              <a:t>main</a:t>
            </a:r>
          </a:p>
        </p:txBody>
      </p:sp>
      <p:sp>
        <p:nvSpPr>
          <p:cNvPr id="123911" name="Text Box 7"/>
          <p:cNvSpPr txBox="1">
            <a:spLocks noChangeArrowheads="1"/>
          </p:cNvSpPr>
          <p:nvPr/>
        </p:nvSpPr>
        <p:spPr bwMode="auto">
          <a:xfrm>
            <a:off x="5867400" y="3074988"/>
            <a:ext cx="2971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rtl="1">
              <a:spcBef>
                <a:spcPct val="50000"/>
              </a:spcBef>
            </a:pPr>
            <a:r>
              <a:rPr lang="he-IL"/>
              <a:t>הזיכרון של </a:t>
            </a:r>
            <a:r>
              <a:rPr lang="en-US"/>
              <a:t>readArray</a:t>
            </a:r>
          </a:p>
        </p:txBody>
      </p:sp>
      <p:graphicFrame>
        <p:nvGraphicFramePr>
          <p:cNvPr id="123969" name="Group 65"/>
          <p:cNvGraphicFramePr>
            <a:graphicFrameLocks noGrp="1"/>
          </p:cNvGraphicFramePr>
          <p:nvPr/>
        </p:nvGraphicFramePr>
        <p:xfrm>
          <a:off x="6553200" y="1676400"/>
          <a:ext cx="2362200" cy="1463040"/>
        </p:xfrm>
        <a:graphic>
          <a:graphicData uri="http://schemas.openxmlformats.org/drawingml/2006/table">
            <a:tbl>
              <a:tblPr/>
              <a:tblGrid>
                <a:gridCol w="1066800"/>
                <a:gridCol w="725488"/>
                <a:gridCol w="569912"/>
              </a:tblGrid>
              <a:tr h="3333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int[]: arr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2008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i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2012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24032" name="Group 128"/>
          <p:cNvGraphicFramePr>
            <a:graphicFrameLocks noGrp="1"/>
          </p:cNvGraphicFramePr>
          <p:nvPr/>
        </p:nvGraphicFramePr>
        <p:xfrm>
          <a:off x="6629400" y="5157192"/>
          <a:ext cx="2362200" cy="731520"/>
        </p:xfrm>
        <a:graphic>
          <a:graphicData uri="http://schemas.openxmlformats.org/drawingml/2006/table">
            <a:tbl>
              <a:tblPr/>
              <a:tblGrid>
                <a:gridCol w="977900"/>
                <a:gridCol w="814388"/>
                <a:gridCol w="569912"/>
              </a:tblGrid>
              <a:tr h="3333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int*: arr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i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123951" name="Picture 4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38400" y="1506538"/>
            <a:ext cx="3962400" cy="1160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3970" name="Rectangle 66"/>
          <p:cNvSpPr>
            <a:spLocks noChangeArrowheads="1"/>
          </p:cNvSpPr>
          <p:nvPr/>
        </p:nvSpPr>
        <p:spPr bwMode="auto">
          <a:xfrm>
            <a:off x="3733800" y="5029200"/>
            <a:ext cx="25146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rtl="1"/>
            <a:r>
              <a:rPr lang="he-IL" b="1">
                <a:solidFill>
                  <a:schemeClr val="bg1"/>
                </a:solidFill>
              </a:rPr>
              <a:t>לעולם לא נחזיר מפונקציה</a:t>
            </a:r>
          </a:p>
          <a:p>
            <a:pPr algn="ctr" rtl="1"/>
            <a:r>
              <a:rPr lang="he-IL" b="1">
                <a:solidFill>
                  <a:schemeClr val="bg1"/>
                </a:solidFill>
              </a:rPr>
              <a:t> כתובת של משתנה </a:t>
            </a:r>
          </a:p>
          <a:p>
            <a:pPr algn="ctr" rtl="1"/>
            <a:r>
              <a:rPr lang="he-IL" b="1">
                <a:solidFill>
                  <a:schemeClr val="bg1"/>
                </a:solidFill>
              </a:rPr>
              <a:t>שהוגדר בה מקומית!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123971" name="Text Box 67"/>
          <p:cNvSpPr txBox="1">
            <a:spLocks noChangeArrowheads="1"/>
          </p:cNvSpPr>
          <p:nvPr/>
        </p:nvSpPr>
        <p:spPr bwMode="auto">
          <a:xfrm>
            <a:off x="1043608" y="4345359"/>
            <a:ext cx="19812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 err="1"/>
              <a:t>readArray</a:t>
            </a:r>
            <a:r>
              <a:rPr lang="en-US" sz="1400" dirty="0"/>
              <a:t>();</a:t>
            </a:r>
          </a:p>
        </p:txBody>
      </p:sp>
      <p:graphicFrame>
        <p:nvGraphicFramePr>
          <p:cNvPr id="123995" name="Group 91"/>
          <p:cNvGraphicFramePr>
            <a:graphicFrameLocks noGrp="1"/>
          </p:cNvGraphicFramePr>
          <p:nvPr/>
        </p:nvGraphicFramePr>
        <p:xfrm>
          <a:off x="6553200" y="1676400"/>
          <a:ext cx="2362200" cy="1463040"/>
        </p:xfrm>
        <a:graphic>
          <a:graphicData uri="http://schemas.openxmlformats.org/drawingml/2006/table">
            <a:tbl>
              <a:tblPr/>
              <a:tblGrid>
                <a:gridCol w="1066800"/>
                <a:gridCol w="725488"/>
                <a:gridCol w="569912"/>
              </a:tblGrid>
              <a:tr h="3333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int[]: arr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2008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i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2012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24048" name="Group 144"/>
          <p:cNvGraphicFramePr>
            <a:graphicFrameLocks noGrp="1"/>
          </p:cNvGraphicFramePr>
          <p:nvPr/>
        </p:nvGraphicFramePr>
        <p:xfrm>
          <a:off x="6629400" y="5157192"/>
          <a:ext cx="2362200" cy="731520"/>
        </p:xfrm>
        <a:graphic>
          <a:graphicData uri="http://schemas.openxmlformats.org/drawingml/2006/table">
            <a:tbl>
              <a:tblPr/>
              <a:tblGrid>
                <a:gridCol w="977900"/>
                <a:gridCol w="814388"/>
                <a:gridCol w="569912"/>
              </a:tblGrid>
              <a:tr h="3333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int*: arr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2000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i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3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239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2390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23907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2390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2390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123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12390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2390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12390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12390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123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123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1239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9" dur="500"/>
                                        <p:tgtEl>
                                          <p:spTgt spid="123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4" dur="500"/>
                                        <p:tgtEl>
                                          <p:spTgt spid="123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123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0" dur="500"/>
                                        <p:tgtEl>
                                          <p:spTgt spid="1239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5" dur="500"/>
                                        <p:tgtEl>
                                          <p:spTgt spid="1239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79" dur="indefinite"/>
                                        <p:tgtEl>
                                          <p:spTgt spid="1239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80" dur="indefinite"/>
                                        <p:tgtEl>
                                          <p:spTgt spid="1239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1" dur="indefinite"/>
                                        <p:tgtEl>
                                          <p:spTgt spid="1239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4" dur="500"/>
                                        <p:tgtEl>
                                          <p:spTgt spid="124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7" dur="500"/>
                                        <p:tgtEl>
                                          <p:spTgt spid="123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91" dur="indefinite"/>
                                        <p:tgtEl>
                                          <p:spTgt spid="12390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92" dur="indefinite"/>
                                        <p:tgtEl>
                                          <p:spTgt spid="12390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93" dur="indefinite"/>
                                        <p:tgtEl>
                                          <p:spTgt spid="12390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5" presetClass="emph" presetSubtype="1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97" dur="indefinite"/>
                                        <p:tgtEl>
                                          <p:spTgt spid="123971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98" dur="indefinite"/>
                                        <p:tgtEl>
                                          <p:spTgt spid="123971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99" dur="indefinite"/>
                                        <p:tgtEl>
                                          <p:spTgt spid="123971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03" dur="indefinite"/>
                                        <p:tgtEl>
                                          <p:spTgt spid="123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04" dur="indefinite"/>
                                        <p:tgtEl>
                                          <p:spTgt spid="123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05" dur="indefinite"/>
                                        <p:tgtEl>
                                          <p:spTgt spid="123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8" dur="500"/>
                                        <p:tgtEl>
                                          <p:spTgt spid="123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1" dur="500"/>
                                        <p:tgtEl>
                                          <p:spTgt spid="123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15" dur="indefinite"/>
                                        <p:tgtEl>
                                          <p:spTgt spid="123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16" dur="indefinite"/>
                                        <p:tgtEl>
                                          <p:spTgt spid="123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17" dur="indefinite"/>
                                        <p:tgtEl>
                                          <p:spTgt spid="123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5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19" dur="indefinite"/>
                                        <p:tgtEl>
                                          <p:spTgt spid="123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20" dur="indefinite"/>
                                        <p:tgtEl>
                                          <p:spTgt spid="123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21" dur="indefinite"/>
                                        <p:tgtEl>
                                          <p:spTgt spid="123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5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23" dur="indefinite"/>
                                        <p:tgtEl>
                                          <p:spTgt spid="1239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24" dur="indefinite"/>
                                        <p:tgtEl>
                                          <p:spTgt spid="1239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25" dur="indefinite"/>
                                        <p:tgtEl>
                                          <p:spTgt spid="1239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8" dur="500"/>
                                        <p:tgtEl>
                                          <p:spTgt spid="123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1239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1239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36" dur="indefinite"/>
                                        <p:tgtEl>
                                          <p:spTgt spid="1239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37" dur="indefinite"/>
                                        <p:tgtEl>
                                          <p:spTgt spid="1239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38" dur="indefinite"/>
                                        <p:tgtEl>
                                          <p:spTgt spid="1239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42" dur="indefinite"/>
                                        <p:tgtEl>
                                          <p:spTgt spid="12390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43" dur="indefinite"/>
                                        <p:tgtEl>
                                          <p:spTgt spid="12390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44" dur="indefinite"/>
                                        <p:tgtEl>
                                          <p:spTgt spid="12390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46" dur="500"/>
                                        <p:tgtEl>
                                          <p:spTgt spid="1239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49" dur="500"/>
                                        <p:tgtEl>
                                          <p:spTgt spid="1239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52" dur="500"/>
                                        <p:tgtEl>
                                          <p:spTgt spid="1239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6" dur="500"/>
                                        <p:tgtEl>
                                          <p:spTgt spid="124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60" dur="indefinite"/>
                                        <p:tgtEl>
                                          <p:spTgt spid="12390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61" dur="indefinite"/>
                                        <p:tgtEl>
                                          <p:spTgt spid="12390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62" dur="indefinite"/>
                                        <p:tgtEl>
                                          <p:spTgt spid="12390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5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64" dur="indefinite"/>
                                        <p:tgtEl>
                                          <p:spTgt spid="12390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65" dur="indefinite"/>
                                        <p:tgtEl>
                                          <p:spTgt spid="12390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66" dur="indefinite"/>
                                        <p:tgtEl>
                                          <p:spTgt spid="12390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5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68" dur="indefinite"/>
                                        <p:tgtEl>
                                          <p:spTgt spid="12390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69" dur="indefinite"/>
                                        <p:tgtEl>
                                          <p:spTgt spid="12390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70" dur="indefinite"/>
                                        <p:tgtEl>
                                          <p:spTgt spid="12390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5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72" dur="indefinite"/>
                                        <p:tgtEl>
                                          <p:spTgt spid="12390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73" dur="indefinite"/>
                                        <p:tgtEl>
                                          <p:spTgt spid="12390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74" dur="indefinite"/>
                                        <p:tgtEl>
                                          <p:spTgt spid="12390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9" dur="500"/>
                                        <p:tgtEl>
                                          <p:spTgt spid="123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4" dur="500"/>
                                        <p:tgtEl>
                                          <p:spTgt spid="123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9" dur="500"/>
                                        <p:tgtEl>
                                          <p:spTgt spid="123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08" grpId="0" animBg="1"/>
      <p:bldP spid="123910" grpId="0"/>
      <p:bldP spid="123911" grpId="0"/>
      <p:bldP spid="123911" grpId="1"/>
      <p:bldP spid="123970" grpId="0" animBg="1"/>
      <p:bldP spid="123971" grpId="0"/>
      <p:bldP spid="123971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79512" y="980728"/>
            <a:ext cx="2448272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86" name="Rectangle 25"/>
          <p:cNvSpPr>
            <a:spLocks noChangeArrowheads="1"/>
          </p:cNvSpPr>
          <p:nvPr/>
        </p:nvSpPr>
        <p:spPr bwMode="auto">
          <a:xfrm>
            <a:off x="381000" y="1295400"/>
            <a:ext cx="8305800" cy="228600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pPr algn="r" rtl="1"/>
            <a:endParaRPr lang="he-IL">
              <a:latin typeface="Verdana" pitchFamily="34" charset="0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10208"/>
            <a:ext cx="8363272" cy="990600"/>
          </a:xfrm>
        </p:spPr>
        <p:txBody>
          <a:bodyPr>
            <a:normAutofit fontScale="90000"/>
          </a:bodyPr>
          <a:lstStyle/>
          <a:p>
            <a:pPr algn="r"/>
            <a:r>
              <a:rPr lang="he-IL" sz="4000" dirty="0" smtClean="0"/>
              <a:t/>
            </a:r>
            <a:br>
              <a:rPr lang="he-IL" sz="4000" dirty="0" smtClean="0"/>
            </a:br>
            <a:r>
              <a:rPr lang="he-IL" sz="4000" dirty="0" smtClean="0"/>
              <a:t/>
            </a:r>
            <a:br>
              <a:rPr lang="he-IL" sz="4000" dirty="0" smtClean="0"/>
            </a:br>
            <a:r>
              <a:rPr lang="he-IL" sz="4000" dirty="0" smtClean="0"/>
              <a:t>הפתרון: הקצאת המערך דינאמית</a:t>
            </a:r>
            <a:br>
              <a:rPr lang="he-IL" sz="4000" dirty="0" smtClean="0"/>
            </a:br>
            <a:endParaRPr lang="en-US" sz="4000" dirty="0" smtClean="0"/>
          </a:p>
        </p:txBody>
      </p:sp>
      <p:sp>
        <p:nvSpPr>
          <p:cNvPr id="17408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548680"/>
            <a:ext cx="8229600" cy="4937760"/>
          </a:xfrm>
        </p:spPr>
        <p:txBody>
          <a:bodyPr>
            <a:noAutofit/>
          </a:bodyPr>
          <a:lstStyle/>
          <a:p>
            <a:pPr algn="l" rtl="0">
              <a:lnSpc>
                <a:spcPct val="8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1400" noProof="1" smtClean="0"/>
              <a:t>#include &lt;stdio.h&gt;</a:t>
            </a:r>
          </a:p>
          <a:p>
            <a:pPr algn="l" rtl="0">
              <a:lnSpc>
                <a:spcPct val="8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1400" noProof="1" smtClean="0"/>
              <a:t>#include &lt;stdlib.h&gt;</a:t>
            </a:r>
            <a:endParaRPr lang="he-IL" sz="1400" noProof="1" smtClean="0"/>
          </a:p>
          <a:p>
            <a:pPr algn="l" rtl="0">
              <a:lnSpc>
                <a:spcPct val="80000"/>
              </a:lnSpc>
              <a:spcBef>
                <a:spcPts val="0"/>
              </a:spcBef>
              <a:buFont typeface="Wingdings" pitchFamily="2" charset="2"/>
              <a:buNone/>
            </a:pPr>
            <a:endParaRPr lang="en-US" sz="1400" noProof="1" smtClean="0"/>
          </a:p>
          <a:p>
            <a:pPr algn="l" rtl="0">
              <a:lnSpc>
                <a:spcPct val="8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1400" noProof="1" smtClean="0"/>
              <a:t>#define SIZE 3</a:t>
            </a:r>
          </a:p>
          <a:p>
            <a:pPr algn="l" rtl="0">
              <a:lnSpc>
                <a:spcPct val="80000"/>
              </a:lnSpc>
              <a:spcBef>
                <a:spcPts val="0"/>
              </a:spcBef>
              <a:buFont typeface="Wingdings" pitchFamily="2" charset="2"/>
              <a:buNone/>
            </a:pPr>
            <a:endParaRPr lang="en-US" sz="1400" noProof="1" smtClean="0"/>
          </a:p>
          <a:p>
            <a:pPr algn="l" rtl="0">
              <a:lnSpc>
                <a:spcPct val="8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1400" noProof="1" smtClean="0"/>
              <a:t>int* buildArray()</a:t>
            </a:r>
          </a:p>
          <a:p>
            <a:pPr algn="l" rtl="0">
              <a:lnSpc>
                <a:spcPct val="8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1400" noProof="1" smtClean="0"/>
              <a:t>{</a:t>
            </a:r>
          </a:p>
          <a:p>
            <a:pPr algn="l" rtl="0">
              <a:lnSpc>
                <a:spcPct val="8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1400" noProof="1" smtClean="0"/>
              <a:t>	int i;</a:t>
            </a:r>
          </a:p>
          <a:p>
            <a:pPr algn="l" rtl="0">
              <a:lnSpc>
                <a:spcPct val="8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1400" noProof="1" smtClean="0"/>
              <a:t>	int* arr = (int*)malloc(SIZE*sizeof(int));</a:t>
            </a:r>
          </a:p>
          <a:p>
            <a:pPr algn="l" rtl="0">
              <a:lnSpc>
                <a:spcPct val="8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1400" noProof="1" smtClean="0"/>
              <a:t>	</a:t>
            </a:r>
          </a:p>
          <a:p>
            <a:pPr algn="l" rtl="0">
              <a:lnSpc>
                <a:spcPct val="8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1400" noProof="1" smtClean="0"/>
              <a:t>	if (!arr)</a:t>
            </a:r>
          </a:p>
          <a:p>
            <a:pPr algn="l" rtl="0">
              <a:lnSpc>
                <a:spcPct val="8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1400" noProof="1" smtClean="0"/>
              <a:t>	{</a:t>
            </a:r>
          </a:p>
          <a:p>
            <a:pPr algn="l" rtl="0">
              <a:lnSpc>
                <a:spcPct val="8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1400" noProof="1" smtClean="0"/>
              <a:t>	      printf("ERROR! Not enough memory!\n");</a:t>
            </a:r>
          </a:p>
          <a:p>
            <a:pPr algn="l" rtl="0">
              <a:lnSpc>
                <a:spcPct val="8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1400" noProof="1" smtClean="0"/>
              <a:t>	      exit(1); </a:t>
            </a:r>
            <a:r>
              <a:rPr lang="en-US" sz="1400" noProof="1" smtClean="0">
                <a:solidFill>
                  <a:srgbClr val="009900"/>
                </a:solidFill>
              </a:rPr>
              <a:t>// to exit the program immedietly.</a:t>
            </a:r>
          </a:p>
          <a:p>
            <a:pPr algn="l" rtl="0">
              <a:lnSpc>
                <a:spcPct val="8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1400" noProof="1" smtClean="0">
                <a:solidFill>
                  <a:srgbClr val="009900"/>
                </a:solidFill>
              </a:rPr>
              <a:t>		</a:t>
            </a:r>
            <a:r>
              <a:rPr lang="en-US" sz="1400" dirty="0" smtClean="0">
                <a:solidFill>
                  <a:srgbClr val="009900"/>
                </a:solidFill>
              </a:rPr>
              <a:t> </a:t>
            </a:r>
            <a:r>
              <a:rPr lang="en-US" sz="1400" noProof="1" smtClean="0">
                <a:solidFill>
                  <a:srgbClr val="009900"/>
                </a:solidFill>
              </a:rPr>
              <a:t>// use only when memory allocation fails</a:t>
            </a:r>
          </a:p>
          <a:p>
            <a:pPr algn="l" rtl="0">
              <a:lnSpc>
                <a:spcPct val="8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1400" noProof="1" smtClean="0"/>
              <a:t>	}</a:t>
            </a:r>
          </a:p>
          <a:p>
            <a:pPr algn="l" rtl="0">
              <a:lnSpc>
                <a:spcPct val="80000"/>
              </a:lnSpc>
              <a:spcBef>
                <a:spcPts val="0"/>
              </a:spcBef>
              <a:buFont typeface="Wingdings" pitchFamily="2" charset="2"/>
              <a:buNone/>
            </a:pPr>
            <a:endParaRPr lang="en-US" sz="1400" noProof="1" smtClean="0"/>
          </a:p>
          <a:p>
            <a:pPr algn="l" rtl="0">
              <a:lnSpc>
                <a:spcPct val="8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1400" noProof="1" smtClean="0"/>
              <a:t>	for (i=0 ; i &lt; SIZE; i++)</a:t>
            </a:r>
          </a:p>
          <a:p>
            <a:pPr algn="l" rtl="0">
              <a:lnSpc>
                <a:spcPct val="8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1400" noProof="1" smtClean="0"/>
              <a:t>	     arr[i] = i+1;</a:t>
            </a:r>
          </a:p>
          <a:p>
            <a:pPr algn="l" rtl="0">
              <a:lnSpc>
                <a:spcPct val="80000"/>
              </a:lnSpc>
              <a:spcBef>
                <a:spcPts val="0"/>
              </a:spcBef>
              <a:buFont typeface="Wingdings" pitchFamily="2" charset="2"/>
              <a:buNone/>
            </a:pPr>
            <a:endParaRPr lang="en-US" sz="1400" noProof="1" smtClean="0"/>
          </a:p>
          <a:p>
            <a:pPr algn="l" rtl="0">
              <a:lnSpc>
                <a:spcPct val="8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1400" noProof="1" smtClean="0"/>
              <a:t>	return arr;</a:t>
            </a:r>
          </a:p>
          <a:p>
            <a:pPr algn="l" rtl="0">
              <a:lnSpc>
                <a:spcPct val="8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1400" noProof="1" smtClean="0"/>
              <a:t>}</a:t>
            </a:r>
          </a:p>
          <a:p>
            <a:pPr algn="l" rtl="0">
              <a:lnSpc>
                <a:spcPct val="80000"/>
              </a:lnSpc>
              <a:spcBef>
                <a:spcPts val="0"/>
              </a:spcBef>
              <a:buFont typeface="Wingdings" pitchFamily="2" charset="2"/>
              <a:buNone/>
            </a:pPr>
            <a:endParaRPr lang="en-US" sz="1400" noProof="1" smtClean="0"/>
          </a:p>
          <a:p>
            <a:pPr algn="l" rtl="0">
              <a:lnSpc>
                <a:spcPct val="8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1400" noProof="1" smtClean="0"/>
              <a:t>void main()</a:t>
            </a:r>
          </a:p>
          <a:p>
            <a:pPr algn="l" rtl="0">
              <a:lnSpc>
                <a:spcPct val="8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1400" noProof="1" smtClean="0"/>
              <a:t>{</a:t>
            </a:r>
          </a:p>
          <a:p>
            <a:pPr algn="l" rtl="0">
              <a:lnSpc>
                <a:spcPct val="8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1400" noProof="1" smtClean="0"/>
              <a:t>	int  *arr, i;</a:t>
            </a:r>
          </a:p>
          <a:p>
            <a:pPr algn="l" rtl="0">
              <a:lnSpc>
                <a:spcPct val="8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1400" noProof="1" smtClean="0"/>
              <a:t>	</a:t>
            </a:r>
          </a:p>
          <a:p>
            <a:pPr algn="l" rtl="0">
              <a:lnSpc>
                <a:spcPct val="8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1400" noProof="1" smtClean="0"/>
              <a:t>	arr =</a:t>
            </a:r>
            <a:endParaRPr lang="he-IL" sz="1400" dirty="0" smtClean="0"/>
          </a:p>
          <a:p>
            <a:pPr algn="l" rtl="0">
              <a:lnSpc>
                <a:spcPct val="80000"/>
              </a:lnSpc>
              <a:spcBef>
                <a:spcPts val="0"/>
              </a:spcBef>
              <a:buFont typeface="Wingdings" pitchFamily="2" charset="2"/>
              <a:buNone/>
            </a:pPr>
            <a:endParaRPr lang="he-IL" sz="1400" noProof="1" smtClean="0"/>
          </a:p>
          <a:p>
            <a:pPr algn="l" rtl="0">
              <a:lnSpc>
                <a:spcPct val="8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1400" noProof="1" smtClean="0"/>
              <a:t>	printf("Values in the array: ");</a:t>
            </a:r>
          </a:p>
          <a:p>
            <a:pPr algn="l" rtl="0">
              <a:lnSpc>
                <a:spcPct val="8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1400" noProof="1" smtClean="0"/>
              <a:t>	for (i=0 ; i &lt; SIZE ; i++)</a:t>
            </a:r>
          </a:p>
          <a:p>
            <a:pPr algn="l" rtl="0">
              <a:lnSpc>
                <a:spcPct val="8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1400" noProof="1" smtClean="0"/>
              <a:t>	     printf("%d ", arr[i]); </a:t>
            </a:r>
          </a:p>
          <a:p>
            <a:pPr algn="l" rtl="0">
              <a:lnSpc>
                <a:spcPct val="8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1400" noProof="1" smtClean="0"/>
              <a:t>	printf("\n");</a:t>
            </a:r>
          </a:p>
          <a:p>
            <a:pPr algn="l" rtl="0">
              <a:lnSpc>
                <a:spcPct val="80000"/>
              </a:lnSpc>
              <a:spcBef>
                <a:spcPts val="0"/>
              </a:spcBef>
              <a:buFont typeface="Wingdings" pitchFamily="2" charset="2"/>
              <a:buNone/>
            </a:pPr>
            <a:endParaRPr lang="en-US" sz="1400" noProof="1" smtClean="0"/>
          </a:p>
          <a:p>
            <a:pPr algn="l" rtl="0">
              <a:lnSpc>
                <a:spcPct val="8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1400" noProof="1" smtClean="0"/>
              <a:t>	free(arr);</a:t>
            </a:r>
          </a:p>
          <a:p>
            <a:pPr algn="l" rtl="0">
              <a:lnSpc>
                <a:spcPct val="8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1400" noProof="1" smtClean="0"/>
              <a:t>}</a:t>
            </a:r>
          </a:p>
          <a:p>
            <a:pPr algn="l" rtl="0">
              <a:lnSpc>
                <a:spcPct val="80000"/>
              </a:lnSpc>
              <a:spcBef>
                <a:spcPts val="0"/>
              </a:spcBef>
              <a:buFont typeface="Wingdings" pitchFamily="2" charset="2"/>
              <a:buNone/>
            </a:pPr>
            <a:endParaRPr lang="en-US" sz="1400" dirty="0" smtClean="0"/>
          </a:p>
        </p:txBody>
      </p:sp>
      <p:sp>
        <p:nvSpPr>
          <p:cNvPr id="28681" name="Text Box 47"/>
          <p:cNvSpPr txBox="1">
            <a:spLocks noChangeArrowheads="1"/>
          </p:cNvSpPr>
          <p:nvPr/>
        </p:nvSpPr>
        <p:spPr bwMode="auto">
          <a:xfrm>
            <a:off x="6781800" y="6186488"/>
            <a:ext cx="198120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rtl="1">
              <a:spcBef>
                <a:spcPct val="50000"/>
              </a:spcBef>
            </a:pPr>
            <a:r>
              <a:rPr lang="he-IL"/>
              <a:t>הזיכרון של ה- </a:t>
            </a:r>
            <a:r>
              <a:rPr lang="en-US"/>
              <a:t>main</a:t>
            </a:r>
          </a:p>
        </p:txBody>
      </p:sp>
      <p:sp>
        <p:nvSpPr>
          <p:cNvPr id="58440" name="Oval 72"/>
          <p:cNvSpPr>
            <a:spLocks noChangeArrowheads="1"/>
          </p:cNvSpPr>
          <p:nvPr/>
        </p:nvSpPr>
        <p:spPr bwMode="auto">
          <a:xfrm>
            <a:off x="3124200" y="4953000"/>
            <a:ext cx="2743200" cy="1447800"/>
          </a:xfrm>
          <a:prstGeom prst="ellipse">
            <a:avLst/>
          </a:prstGeom>
          <a:solidFill>
            <a:srgbClr val="00CC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he-IL"/>
          </a:p>
        </p:txBody>
      </p:sp>
      <p:sp>
        <p:nvSpPr>
          <p:cNvPr id="3" name="Text Box 9"/>
          <p:cNvSpPr txBox="1">
            <a:spLocks noChangeArrowheads="1"/>
          </p:cNvSpPr>
          <p:nvPr/>
        </p:nvSpPr>
        <p:spPr bwMode="auto">
          <a:xfrm>
            <a:off x="3733800" y="6338888"/>
            <a:ext cx="198120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rtl="1">
              <a:spcBef>
                <a:spcPct val="50000"/>
              </a:spcBef>
            </a:pPr>
            <a:r>
              <a:rPr lang="he-IL"/>
              <a:t>זיכרון ה- </a:t>
            </a:r>
            <a:r>
              <a:rPr lang="en-US"/>
              <a:t>heap</a:t>
            </a:r>
          </a:p>
        </p:txBody>
      </p:sp>
      <p:graphicFrame>
        <p:nvGraphicFramePr>
          <p:cNvPr id="174087" name="Group 7"/>
          <p:cNvGraphicFramePr>
            <a:graphicFrameLocks noGrp="1"/>
          </p:cNvGraphicFramePr>
          <p:nvPr/>
        </p:nvGraphicFramePr>
        <p:xfrm>
          <a:off x="6172200" y="5440363"/>
          <a:ext cx="2743200" cy="732473"/>
        </p:xfrm>
        <a:graphic>
          <a:graphicData uri="http://schemas.openxmlformats.org/drawingml/2006/table">
            <a:tbl>
              <a:tblPr/>
              <a:tblGrid>
                <a:gridCol w="1295400"/>
                <a:gridCol w="838200"/>
                <a:gridCol w="609600"/>
              </a:tblGrid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*: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arr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i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1004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74218" name="Group 138"/>
          <p:cNvGraphicFramePr>
            <a:graphicFrameLocks noGrp="1"/>
          </p:cNvGraphicFramePr>
          <p:nvPr/>
        </p:nvGraphicFramePr>
        <p:xfrm>
          <a:off x="3581400" y="5105400"/>
          <a:ext cx="1905000" cy="1099186"/>
        </p:xfrm>
        <a:graphic>
          <a:graphicData uri="http://schemas.openxmlformats.org/drawingml/2006/table">
            <a:tbl>
              <a:tblPr/>
              <a:tblGrid>
                <a:gridCol w="457200"/>
                <a:gridCol w="914400"/>
                <a:gridCol w="533400"/>
              </a:tblGrid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3008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74138" name="Text Box 58"/>
          <p:cNvSpPr txBox="1">
            <a:spLocks noChangeArrowheads="1"/>
          </p:cNvSpPr>
          <p:nvPr/>
        </p:nvSpPr>
        <p:spPr bwMode="auto">
          <a:xfrm>
            <a:off x="1210072" y="5157192"/>
            <a:ext cx="220980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 noProof="1">
                <a:latin typeface="Verdana" pitchFamily="34" charset="0"/>
              </a:rPr>
              <a:t>buildArray();</a:t>
            </a:r>
            <a:endParaRPr lang="en-US" sz="1200" dirty="0">
              <a:latin typeface="Verdana" pitchFamily="34" charset="0"/>
            </a:endParaRPr>
          </a:p>
        </p:txBody>
      </p:sp>
      <p:sp>
        <p:nvSpPr>
          <p:cNvPr id="2" name="Text Box 47"/>
          <p:cNvSpPr txBox="1">
            <a:spLocks noChangeArrowheads="1"/>
          </p:cNvSpPr>
          <p:nvPr/>
        </p:nvSpPr>
        <p:spPr bwMode="auto">
          <a:xfrm>
            <a:off x="6172200" y="4586288"/>
            <a:ext cx="259080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rtl="1">
              <a:spcBef>
                <a:spcPct val="50000"/>
              </a:spcBef>
            </a:pPr>
            <a:r>
              <a:rPr lang="he-IL"/>
              <a:t>הזיכרון של </a:t>
            </a:r>
            <a:r>
              <a:rPr lang="en-US"/>
              <a:t>buildArray</a:t>
            </a:r>
          </a:p>
        </p:txBody>
      </p:sp>
      <p:graphicFrame>
        <p:nvGraphicFramePr>
          <p:cNvPr id="174140" name="Group 60"/>
          <p:cNvGraphicFramePr>
            <a:graphicFrameLocks noGrp="1"/>
          </p:cNvGraphicFramePr>
          <p:nvPr/>
        </p:nvGraphicFramePr>
        <p:xfrm>
          <a:off x="6096000" y="3763963"/>
          <a:ext cx="2743200" cy="732473"/>
        </p:xfrm>
        <a:graphic>
          <a:graphicData uri="http://schemas.openxmlformats.org/drawingml/2006/table">
            <a:tbl>
              <a:tblPr/>
              <a:tblGrid>
                <a:gridCol w="1295400"/>
                <a:gridCol w="838200"/>
                <a:gridCol w="609600"/>
              </a:tblGrid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int:i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2000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*: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arr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2004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74158" name="Group 78"/>
          <p:cNvGraphicFramePr>
            <a:graphicFrameLocks noGrp="1"/>
          </p:cNvGraphicFramePr>
          <p:nvPr/>
        </p:nvGraphicFramePr>
        <p:xfrm>
          <a:off x="6096000" y="3763963"/>
          <a:ext cx="2743200" cy="732473"/>
        </p:xfrm>
        <a:graphic>
          <a:graphicData uri="http://schemas.openxmlformats.org/drawingml/2006/table">
            <a:tbl>
              <a:tblPr/>
              <a:tblGrid>
                <a:gridCol w="1295400"/>
                <a:gridCol w="838200"/>
                <a:gridCol w="609600"/>
              </a:tblGrid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int:i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2000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*: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arr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2004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74226" name="Group 146"/>
          <p:cNvGraphicFramePr>
            <a:graphicFrameLocks noGrp="1"/>
          </p:cNvGraphicFramePr>
          <p:nvPr/>
        </p:nvGraphicFramePr>
        <p:xfrm>
          <a:off x="3581400" y="5105400"/>
          <a:ext cx="1905000" cy="1099186"/>
        </p:xfrm>
        <a:graphic>
          <a:graphicData uri="http://schemas.openxmlformats.org/drawingml/2006/table">
            <a:tbl>
              <a:tblPr/>
              <a:tblGrid>
                <a:gridCol w="457200"/>
                <a:gridCol w="914400"/>
                <a:gridCol w="5334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3008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4190" name="Group 110"/>
          <p:cNvGraphicFramePr>
            <a:graphicFrameLocks noGrp="1"/>
          </p:cNvGraphicFramePr>
          <p:nvPr/>
        </p:nvGraphicFramePr>
        <p:xfrm>
          <a:off x="6172200" y="5440363"/>
          <a:ext cx="2743200" cy="732473"/>
        </p:xfrm>
        <a:graphic>
          <a:graphicData uri="http://schemas.openxmlformats.org/drawingml/2006/table">
            <a:tbl>
              <a:tblPr/>
              <a:tblGrid>
                <a:gridCol w="1295400"/>
                <a:gridCol w="838200"/>
                <a:gridCol w="609600"/>
              </a:tblGrid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*: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arr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: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1004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4208" name="AutoShape 128"/>
          <p:cNvSpPr>
            <a:spLocks noChangeArrowheads="1"/>
          </p:cNvSpPr>
          <p:nvPr/>
        </p:nvSpPr>
        <p:spPr bwMode="auto">
          <a:xfrm>
            <a:off x="5444108" y="1888954"/>
            <a:ext cx="4046984" cy="1828800"/>
          </a:xfrm>
          <a:prstGeom prst="wedgeRectCallout">
            <a:avLst>
              <a:gd name="adj1" fmla="val -137044"/>
              <a:gd name="adj2" fmla="val 7335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he-IL" b="1" dirty="0">
                <a:solidFill>
                  <a:schemeClr val="bg1"/>
                </a:solidFill>
              </a:rPr>
              <a:t>אם אנחנו יוצאים מפונקציה שהקצתה </a:t>
            </a:r>
          </a:p>
          <a:p>
            <a:pPr algn="ctr"/>
            <a:r>
              <a:rPr lang="he-IL" b="1" dirty="0">
                <a:solidFill>
                  <a:schemeClr val="bg1"/>
                </a:solidFill>
              </a:rPr>
              <a:t>דינאמית ולא שחררה, חובה להחזיר את כתובת ההתחלה של ההקצאה, כדי שנוכל לשחרר אותה בהמשך!</a:t>
            </a:r>
          </a:p>
          <a:p>
            <a:pPr algn="ctr"/>
            <a:r>
              <a:rPr lang="he-IL" b="1" dirty="0">
                <a:solidFill>
                  <a:schemeClr val="bg1"/>
                </a:solidFill>
              </a:rPr>
              <a:t>אחרת כאשר נצא מהפונקציה כבר לא יהיה משתנה שיכיל את מיקום ההקצאה!</a:t>
            </a:r>
            <a:endParaRPr 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74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74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74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7408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7408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7408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7408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17408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174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174083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74083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174083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174083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34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174083">
                                            <p:txEl>
                                              <p:pRg st="34" end="3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35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174083">
                                            <p:txEl>
                                              <p:pRg st="35" end="3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174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174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0" dur="500"/>
                                        <p:tgtEl>
                                          <p:spTgt spid="17408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3" dur="500"/>
                                        <p:tgtEl>
                                          <p:spTgt spid="174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8" dur="500"/>
                                        <p:tgtEl>
                                          <p:spTgt spid="1740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1" dur="500"/>
                                        <p:tgtEl>
                                          <p:spTgt spid="1740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4" dur="500"/>
                                        <p:tgtEl>
                                          <p:spTgt spid="1740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7" dur="500"/>
                                        <p:tgtEl>
                                          <p:spTgt spid="17408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2" dur="500"/>
                                        <p:tgtEl>
                                          <p:spTgt spid="1740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5" dur="500"/>
                                        <p:tgtEl>
                                          <p:spTgt spid="17408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8" dur="500"/>
                                        <p:tgtEl>
                                          <p:spTgt spid="17408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3" dur="500"/>
                                        <p:tgtEl>
                                          <p:spTgt spid="17408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6" dur="500"/>
                                        <p:tgtEl>
                                          <p:spTgt spid="17408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1" dur="500"/>
                                        <p:tgtEl>
                                          <p:spTgt spid="17408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05" dur="indefinite"/>
                                        <p:tgtEl>
                                          <p:spTgt spid="17408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06" dur="indefinite"/>
                                        <p:tgtEl>
                                          <p:spTgt spid="17408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07" dur="indefinite"/>
                                        <p:tgtEl>
                                          <p:spTgt spid="17408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0" dur="500"/>
                                        <p:tgtEl>
                                          <p:spTgt spid="174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3" dur="500"/>
                                        <p:tgtEl>
                                          <p:spTgt spid="28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9" dur="500"/>
                                        <p:tgtEl>
                                          <p:spTgt spid="58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23" dur="indefinite"/>
                                        <p:tgtEl>
                                          <p:spTgt spid="17408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24" dur="indefinite"/>
                                        <p:tgtEl>
                                          <p:spTgt spid="17408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25" dur="indefinite"/>
                                        <p:tgtEl>
                                          <p:spTgt spid="17408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5" presetClass="emph" presetSubtype="1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29" dur="indefinite"/>
                                        <p:tgtEl>
                                          <p:spTgt spid="174138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30" dur="indefinite"/>
                                        <p:tgtEl>
                                          <p:spTgt spid="174138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31" dur="indefinite"/>
                                        <p:tgtEl>
                                          <p:spTgt spid="174138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35" dur="indefinite"/>
                                        <p:tgtEl>
                                          <p:spTgt spid="174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36" dur="indefinite"/>
                                        <p:tgtEl>
                                          <p:spTgt spid="174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37" dur="indefinite"/>
                                        <p:tgtEl>
                                          <p:spTgt spid="174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3" dur="500"/>
                                        <p:tgtEl>
                                          <p:spTgt spid="174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47" dur="indefinite"/>
                                        <p:tgtEl>
                                          <p:spTgt spid="1740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48" dur="indefinite"/>
                                        <p:tgtEl>
                                          <p:spTgt spid="1740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49" dur="indefinite"/>
                                        <p:tgtEl>
                                          <p:spTgt spid="1740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2" dur="500"/>
                                        <p:tgtEl>
                                          <p:spTgt spid="174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174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174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60" dur="indefinite"/>
                                        <p:tgtEl>
                                          <p:spTgt spid="1740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61" dur="indefinite"/>
                                        <p:tgtEl>
                                          <p:spTgt spid="1740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62" dur="indefinite"/>
                                        <p:tgtEl>
                                          <p:spTgt spid="1740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66" dur="indefinite"/>
                                        <p:tgtEl>
                                          <p:spTgt spid="17408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67" dur="indefinite"/>
                                        <p:tgtEl>
                                          <p:spTgt spid="17408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68" dur="indefinite"/>
                                        <p:tgtEl>
                                          <p:spTgt spid="17408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5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70" dur="indefinite"/>
                                        <p:tgtEl>
                                          <p:spTgt spid="17408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71" dur="indefinite"/>
                                        <p:tgtEl>
                                          <p:spTgt spid="17408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72" dur="indefinite"/>
                                        <p:tgtEl>
                                          <p:spTgt spid="17408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5" dur="500"/>
                                        <p:tgtEl>
                                          <p:spTgt spid="174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79" dur="indefinite"/>
                                        <p:tgtEl>
                                          <p:spTgt spid="17408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80" dur="indefinite"/>
                                        <p:tgtEl>
                                          <p:spTgt spid="17408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81" dur="indefinite"/>
                                        <p:tgtEl>
                                          <p:spTgt spid="17408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8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88" dur="500"/>
                                        <p:tgtEl>
                                          <p:spTgt spid="1741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91" dur="500"/>
                                        <p:tgtEl>
                                          <p:spTgt spid="1741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5" dur="500"/>
                                        <p:tgtEl>
                                          <p:spTgt spid="174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99" dur="indefinite"/>
                                        <p:tgtEl>
                                          <p:spTgt spid="174083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00" dur="indefinite"/>
                                        <p:tgtEl>
                                          <p:spTgt spid="174083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01" dur="indefinite"/>
                                        <p:tgtEl>
                                          <p:spTgt spid="174083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5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03" dur="indefinite"/>
                                        <p:tgtEl>
                                          <p:spTgt spid="174083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04" dur="indefinite"/>
                                        <p:tgtEl>
                                          <p:spTgt spid="174083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05" dur="indefinite"/>
                                        <p:tgtEl>
                                          <p:spTgt spid="174083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5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07" dur="indefinite"/>
                                        <p:tgtEl>
                                          <p:spTgt spid="174083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08" dur="indefinite"/>
                                        <p:tgtEl>
                                          <p:spTgt spid="174083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09" dur="indefinite"/>
                                        <p:tgtEl>
                                          <p:spTgt spid="174083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5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11" dur="indefinite"/>
                                        <p:tgtEl>
                                          <p:spTgt spid="174083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12" dur="indefinite"/>
                                        <p:tgtEl>
                                          <p:spTgt spid="174083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13" dur="indefinite"/>
                                        <p:tgtEl>
                                          <p:spTgt spid="174083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17" dur="indefinite"/>
                                        <p:tgtEl>
                                          <p:spTgt spid="174083">
                                            <p:txEl>
                                              <p:pRg st="34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18" dur="indefinite"/>
                                        <p:tgtEl>
                                          <p:spTgt spid="174083">
                                            <p:txEl>
                                              <p:pRg st="34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19" dur="indefinite"/>
                                        <p:tgtEl>
                                          <p:spTgt spid="174083">
                                            <p:txEl>
                                              <p:pRg st="34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21" dur="500"/>
                                        <p:tgtEl>
                                          <p:spTgt spid="1742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24" dur="500"/>
                                        <p:tgtEl>
                                          <p:spTgt spid="1742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29" dur="indefinite"/>
                                        <p:tgtEl>
                                          <p:spTgt spid="174083">
                                            <p:txEl>
                                              <p:pRg st="35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30" dur="indefinite"/>
                                        <p:tgtEl>
                                          <p:spTgt spid="174083">
                                            <p:txEl>
                                              <p:pRg st="35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31" dur="indefinite"/>
                                        <p:tgtEl>
                                          <p:spTgt spid="174083">
                                            <p:txEl>
                                              <p:pRg st="35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2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33" dur="500"/>
                                        <p:tgtEl>
                                          <p:spTgt spid="286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36" dur="500"/>
                                        <p:tgtEl>
                                          <p:spTgt spid="1740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8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39" dur="500"/>
                                        <p:tgtEl>
                                          <p:spTgt spid="1741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5" dur="500"/>
                                        <p:tgtEl>
                                          <p:spTgt spid="174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81" grpId="0"/>
      <p:bldP spid="28681" grpId="1"/>
      <p:bldP spid="58440" grpId="0" animBg="1"/>
      <p:bldP spid="3" grpId="0"/>
      <p:bldP spid="174138" grpId="0"/>
      <p:bldP spid="174138" grpId="1"/>
      <p:bldP spid="2" grpId="0"/>
      <p:bldP spid="2" grpId="1"/>
      <p:bldP spid="17420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smtClean="0"/>
              <a:t>הקצאה בתוך פונקציה</a:t>
            </a:r>
            <a:endParaRPr lang="en-US" smtClean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e-IL" dirty="0" smtClean="0"/>
          </a:p>
          <a:p>
            <a:r>
              <a:rPr lang="he-IL" dirty="0" smtClean="0"/>
              <a:t>אחריות שלנו כמתכנתים לשחרר את כל הזיכרון שהקצינו</a:t>
            </a:r>
          </a:p>
          <a:p>
            <a:endParaRPr lang="he-IL" dirty="0" smtClean="0"/>
          </a:p>
          <a:p>
            <a:r>
              <a:rPr lang="he-IL" b="1" u="sng" dirty="0" smtClean="0">
                <a:solidFill>
                  <a:srgbClr val="C00000"/>
                </a:solidFill>
              </a:rPr>
              <a:t>יש לשים לב בייחוד במקרים בהם ההקצאה מתבצעת בפונקציה אחת, והשחרור צריך להיות בפונקציה אחרת!</a:t>
            </a:r>
            <a:endParaRPr lang="en-US" b="1" u="sng" dirty="0" smtClean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smtClean="0"/>
              <a:t>החזרת מערך מפונקציה </a:t>
            </a:r>
            <a:r>
              <a:rPr lang="en-US" smtClean="0"/>
              <a:t>by pointer</a:t>
            </a:r>
            <a:endParaRPr lang="he-IL" smtClean="0"/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למדנו שפונקציה יכולה להחזיר ערכים ע"י קבלת כתובת לעדכון התשובה</a:t>
            </a:r>
          </a:p>
          <a:p>
            <a:r>
              <a:rPr lang="he-IL" dirty="0" smtClean="0"/>
              <a:t>למשל:</a:t>
            </a:r>
          </a:p>
          <a:p>
            <a:pPr algn="l" rtl="0">
              <a:buFont typeface="Wingdings" pitchFamily="2" charset="2"/>
              <a:buNone/>
            </a:pPr>
            <a:r>
              <a:rPr lang="en-US" b="1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getSum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arr</a:t>
            </a:r>
            <a:r>
              <a:rPr lang="en-US" dirty="0" smtClean="0"/>
              <a:t>[], </a:t>
            </a:r>
            <a:r>
              <a:rPr lang="en-US" dirty="0" err="1" smtClean="0"/>
              <a:t>int</a:t>
            </a:r>
            <a:r>
              <a:rPr lang="en-US" dirty="0" smtClean="0"/>
              <a:t> size) ;</a:t>
            </a:r>
          </a:p>
          <a:p>
            <a:r>
              <a:rPr lang="he-IL" dirty="0" smtClean="0"/>
              <a:t>לעומת:</a:t>
            </a:r>
          </a:p>
          <a:p>
            <a:pPr algn="l" rtl="0">
              <a:buFont typeface="Wingdings" pitchFamily="2" charset="2"/>
              <a:buNone/>
            </a:pPr>
            <a:r>
              <a:rPr lang="en-US" dirty="0" smtClean="0"/>
              <a:t>void </a:t>
            </a:r>
            <a:r>
              <a:rPr lang="en-US" dirty="0" err="1" smtClean="0"/>
              <a:t>getSum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arr</a:t>
            </a:r>
            <a:r>
              <a:rPr lang="en-US" dirty="0" smtClean="0"/>
              <a:t>[], </a:t>
            </a:r>
            <a:r>
              <a:rPr lang="en-US" dirty="0" err="1" smtClean="0"/>
              <a:t>int</a:t>
            </a:r>
            <a:r>
              <a:rPr lang="en-US" dirty="0" smtClean="0"/>
              <a:t> size, </a:t>
            </a:r>
            <a:r>
              <a:rPr lang="en-US" b="1" dirty="0" err="1" smtClean="0"/>
              <a:t>int</a:t>
            </a:r>
            <a:r>
              <a:rPr lang="en-US" b="1" dirty="0" smtClean="0"/>
              <a:t>* sum</a:t>
            </a:r>
            <a:r>
              <a:rPr lang="en-US" dirty="0" smtClean="0"/>
              <a:t>);</a:t>
            </a:r>
          </a:p>
          <a:p>
            <a:endParaRPr lang="he-IL" dirty="0" smtClean="0"/>
          </a:p>
          <a:p>
            <a:r>
              <a:rPr lang="he-IL" dirty="0" smtClean="0"/>
              <a:t>באותו אופן ניתן גם להחזיר מערך שייוצר בתוך הפונקציה</a:t>
            </a:r>
          </a:p>
          <a:p>
            <a:pPr lvl="1"/>
            <a:r>
              <a:rPr lang="he-IL" dirty="0" smtClean="0"/>
              <a:t>לא לשכוח להעביר את המערך כ- **</a:t>
            </a:r>
            <a:endParaRPr lang="en-US" dirty="0" smtClean="0"/>
          </a:p>
          <a:p>
            <a:endParaRPr lang="he-IL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179512" y="980728"/>
            <a:ext cx="2448272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58" name="Rectangle 25"/>
          <p:cNvSpPr>
            <a:spLocks noChangeArrowheads="1"/>
          </p:cNvSpPr>
          <p:nvPr/>
        </p:nvSpPr>
        <p:spPr bwMode="auto">
          <a:xfrm>
            <a:off x="381000" y="1295400"/>
            <a:ext cx="8305800" cy="228600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pPr algn="r" rtl="1"/>
            <a:endParaRPr lang="he-IL">
              <a:latin typeface="Verdana" pitchFamily="34" charset="0"/>
            </a:endParaRPr>
          </a:p>
        </p:txBody>
      </p:sp>
      <p:sp>
        <p:nvSpPr>
          <p:cNvPr id="19459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he-IL" smtClean="0"/>
              <a:t>החזרת מערך מפונקציה</a:t>
            </a:r>
            <a:br>
              <a:rPr lang="he-IL" smtClean="0"/>
            </a:br>
            <a:r>
              <a:rPr lang="en-US" smtClean="0"/>
              <a:t> by pointer </a:t>
            </a:r>
            <a:r>
              <a:rPr lang="he-IL" smtClean="0"/>
              <a:t> - דוגמא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46075"/>
            <a:ext cx="7391400" cy="6816725"/>
          </a:xfrm>
        </p:spPr>
        <p:txBody>
          <a:bodyPr/>
          <a:lstStyle/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200" dirty="0" smtClean="0"/>
              <a:t>#include &lt;</a:t>
            </a:r>
            <a:r>
              <a:rPr lang="en-US" sz="1200" dirty="0" err="1" smtClean="0"/>
              <a:t>stdio.h</a:t>
            </a:r>
            <a:r>
              <a:rPr lang="en-US" sz="1200" dirty="0" smtClean="0"/>
              <a:t>&gt;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200" dirty="0" smtClean="0"/>
              <a:t>#include &lt;</a:t>
            </a:r>
            <a:r>
              <a:rPr lang="en-US" sz="1200" dirty="0" err="1" smtClean="0"/>
              <a:t>stdlib.h</a:t>
            </a:r>
            <a:r>
              <a:rPr lang="en-US" sz="1200" dirty="0" smtClean="0"/>
              <a:t>&gt;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endParaRPr lang="he-IL" sz="1200" dirty="0" smtClean="0"/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200" dirty="0" smtClean="0">
                <a:solidFill>
                  <a:srgbClr val="0070C0"/>
                </a:solidFill>
              </a:rPr>
              <a:t>void</a:t>
            </a:r>
            <a:r>
              <a:rPr lang="en-US" sz="1200" dirty="0" smtClean="0"/>
              <a:t> </a:t>
            </a:r>
            <a:r>
              <a:rPr lang="en-US" sz="1200" dirty="0" err="1" smtClean="0"/>
              <a:t>buildArray</a:t>
            </a:r>
            <a:r>
              <a:rPr lang="en-US" sz="1200" dirty="0" smtClean="0"/>
              <a:t>(</a:t>
            </a:r>
            <a:r>
              <a:rPr lang="en-US" sz="1200" dirty="0" err="1" smtClean="0">
                <a:solidFill>
                  <a:srgbClr val="0070C0"/>
                </a:solidFill>
              </a:rPr>
              <a:t>int</a:t>
            </a:r>
            <a:r>
              <a:rPr lang="en-US" sz="1200" dirty="0" smtClean="0">
                <a:solidFill>
                  <a:srgbClr val="0070C0"/>
                </a:solidFill>
              </a:rPr>
              <a:t>* </a:t>
            </a:r>
            <a:r>
              <a:rPr lang="en-US" sz="1200" dirty="0" err="1" smtClean="0">
                <a:solidFill>
                  <a:srgbClr val="0070C0"/>
                </a:solidFill>
              </a:rPr>
              <a:t>arr</a:t>
            </a:r>
            <a:r>
              <a:rPr lang="en-US" sz="1200" dirty="0" smtClean="0"/>
              <a:t>, </a:t>
            </a:r>
            <a:r>
              <a:rPr lang="en-US" sz="1200" dirty="0" err="1" smtClean="0"/>
              <a:t>int</a:t>
            </a:r>
            <a:r>
              <a:rPr lang="en-US" sz="1200" dirty="0" smtClean="0"/>
              <a:t> size)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200" dirty="0" smtClean="0"/>
              <a:t>{</a:t>
            </a:r>
            <a:endParaRPr lang="he-IL" sz="1200" dirty="0" smtClean="0"/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200" dirty="0" smtClean="0"/>
              <a:t>	</a:t>
            </a:r>
            <a:r>
              <a:rPr lang="en-US" sz="1200" dirty="0" err="1" smtClean="0"/>
              <a:t>int</a:t>
            </a:r>
            <a:r>
              <a:rPr lang="en-US" sz="1200" dirty="0" smtClean="0"/>
              <a:t> </a:t>
            </a:r>
            <a:r>
              <a:rPr lang="en-US" sz="1200" dirty="0" err="1" smtClean="0"/>
              <a:t>i</a:t>
            </a:r>
            <a:r>
              <a:rPr lang="en-US" sz="1200" dirty="0" smtClean="0"/>
              <a:t>;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200" dirty="0" smtClean="0"/>
              <a:t>	</a:t>
            </a:r>
            <a:r>
              <a:rPr lang="en-US" sz="1200" dirty="0" err="1" smtClean="0"/>
              <a:t>arr</a:t>
            </a:r>
            <a:r>
              <a:rPr lang="en-US" sz="1200" dirty="0" smtClean="0"/>
              <a:t> = (</a:t>
            </a:r>
            <a:r>
              <a:rPr lang="en-US" sz="1200" dirty="0" err="1" smtClean="0"/>
              <a:t>int</a:t>
            </a:r>
            <a:r>
              <a:rPr lang="en-US" sz="1200" dirty="0" smtClean="0"/>
              <a:t>*)</a:t>
            </a:r>
            <a:r>
              <a:rPr lang="en-US" sz="1200" dirty="0" err="1" smtClean="0"/>
              <a:t>malloc</a:t>
            </a:r>
            <a:r>
              <a:rPr lang="en-US" sz="1200" dirty="0" smtClean="0"/>
              <a:t>(size*</a:t>
            </a:r>
            <a:r>
              <a:rPr lang="en-US" sz="1200" dirty="0" err="1" smtClean="0"/>
              <a:t>sizeof</a:t>
            </a:r>
            <a:r>
              <a:rPr lang="en-US" sz="1200" dirty="0" smtClean="0"/>
              <a:t>(</a:t>
            </a:r>
            <a:r>
              <a:rPr lang="en-US" sz="1200" dirty="0" err="1" smtClean="0"/>
              <a:t>int</a:t>
            </a:r>
            <a:r>
              <a:rPr lang="en-US" sz="1200" dirty="0" smtClean="0"/>
              <a:t>));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he-IL" sz="1200" dirty="0" smtClean="0"/>
              <a:t>	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200" dirty="0" smtClean="0"/>
              <a:t>	if (!</a:t>
            </a:r>
            <a:r>
              <a:rPr lang="en-US" sz="1200" dirty="0" err="1" smtClean="0"/>
              <a:t>arr</a:t>
            </a:r>
            <a:r>
              <a:rPr lang="en-US" sz="1200" dirty="0" smtClean="0"/>
              <a:t>)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he-IL" sz="1200" dirty="0" smtClean="0"/>
              <a:t>	}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200" dirty="0" smtClean="0"/>
              <a:t>	      </a:t>
            </a:r>
            <a:r>
              <a:rPr lang="en-US" sz="1200" dirty="0" err="1" smtClean="0"/>
              <a:t>printf</a:t>
            </a:r>
            <a:r>
              <a:rPr lang="en-US" sz="1200" dirty="0" smtClean="0"/>
              <a:t>("ERROR! Not enough memory!\n");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200" dirty="0" smtClean="0"/>
              <a:t>	      exit(1); </a:t>
            </a:r>
            <a:r>
              <a:rPr lang="en-US" sz="1200" dirty="0" smtClean="0">
                <a:solidFill>
                  <a:srgbClr val="009900"/>
                </a:solidFill>
              </a:rPr>
              <a:t>// to exit the program </a:t>
            </a:r>
            <a:r>
              <a:rPr lang="en-US" sz="1200" dirty="0" err="1" smtClean="0">
                <a:solidFill>
                  <a:srgbClr val="009900"/>
                </a:solidFill>
              </a:rPr>
              <a:t>immedietly</a:t>
            </a:r>
            <a:r>
              <a:rPr lang="en-US" sz="1200" dirty="0" smtClean="0">
                <a:solidFill>
                  <a:srgbClr val="009900"/>
                </a:solidFill>
              </a:rPr>
              <a:t>.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200" dirty="0" smtClean="0">
                <a:solidFill>
                  <a:srgbClr val="009900"/>
                </a:solidFill>
              </a:rPr>
              <a:t>		 // use only when memory allocation fails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he-IL" sz="1200" dirty="0" smtClean="0"/>
              <a:t>	{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endParaRPr lang="he-IL" sz="1200" dirty="0" smtClean="0"/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nn-NO" sz="1200" dirty="0" smtClean="0"/>
              <a:t>	for (i=0 ; i &lt; size ; i++)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200" dirty="0" smtClean="0"/>
              <a:t>	      </a:t>
            </a:r>
            <a:r>
              <a:rPr lang="en-US" sz="1200" dirty="0" err="1" smtClean="0"/>
              <a:t>arr</a:t>
            </a:r>
            <a:r>
              <a:rPr lang="en-US" sz="1200" dirty="0" smtClean="0"/>
              <a:t>[</a:t>
            </a:r>
            <a:r>
              <a:rPr lang="en-US" sz="1200" dirty="0" err="1" smtClean="0"/>
              <a:t>i</a:t>
            </a:r>
            <a:r>
              <a:rPr lang="en-US" sz="1200" dirty="0" smtClean="0"/>
              <a:t>] = i+1;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he-IL" sz="1200" dirty="0" smtClean="0"/>
              <a:t>{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endParaRPr lang="he-IL" sz="1200" dirty="0" smtClean="0"/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200" dirty="0" smtClean="0"/>
              <a:t>void main()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200" dirty="0" smtClean="0"/>
              <a:t>{</a:t>
            </a:r>
            <a:endParaRPr lang="he-IL" sz="1200" dirty="0" smtClean="0"/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200" dirty="0" smtClean="0"/>
              <a:t>	</a:t>
            </a:r>
            <a:r>
              <a:rPr lang="en-US" sz="1200" dirty="0" err="1" smtClean="0"/>
              <a:t>int</a:t>
            </a:r>
            <a:r>
              <a:rPr lang="en-US" sz="1200" dirty="0" smtClean="0"/>
              <a:t> size, *</a:t>
            </a:r>
            <a:r>
              <a:rPr lang="en-US" sz="1200" dirty="0" err="1" smtClean="0"/>
              <a:t>arr</a:t>
            </a:r>
            <a:r>
              <a:rPr lang="en-US" sz="1200" dirty="0" smtClean="0">
                <a:solidFill>
                  <a:srgbClr val="0070C0"/>
                </a:solidFill>
              </a:rPr>
              <a:t>=NULL</a:t>
            </a:r>
            <a:r>
              <a:rPr lang="en-US" sz="1200" dirty="0" smtClean="0"/>
              <a:t>, </a:t>
            </a:r>
            <a:r>
              <a:rPr lang="en-US" sz="1200" dirty="0" err="1" smtClean="0"/>
              <a:t>i</a:t>
            </a:r>
            <a:r>
              <a:rPr lang="en-US" sz="1200" dirty="0" smtClean="0"/>
              <a:t>;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he-IL" sz="1200" dirty="0" smtClean="0"/>
              <a:t>	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200" dirty="0" smtClean="0"/>
              <a:t>	</a:t>
            </a:r>
            <a:r>
              <a:rPr lang="en-US" sz="1200" dirty="0" err="1" smtClean="0"/>
              <a:t>printf</a:t>
            </a:r>
            <a:r>
              <a:rPr lang="en-US" sz="1200" dirty="0" smtClean="0"/>
              <a:t>("Please enter the size of the array: ");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200" dirty="0" smtClean="0"/>
              <a:t>	</a:t>
            </a:r>
            <a:r>
              <a:rPr lang="en-US" sz="1200" dirty="0" err="1" smtClean="0"/>
              <a:t>scanf</a:t>
            </a:r>
            <a:r>
              <a:rPr lang="en-US" sz="1200" dirty="0" smtClean="0"/>
              <a:t>("%d", &amp;size);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200" dirty="0" smtClean="0"/>
              <a:t>	</a:t>
            </a:r>
            <a:r>
              <a:rPr lang="en-US" sz="1200" dirty="0" err="1" smtClean="0"/>
              <a:t>buildArray</a:t>
            </a:r>
            <a:r>
              <a:rPr lang="en-US" sz="1200" dirty="0" smtClean="0"/>
              <a:t>(</a:t>
            </a:r>
            <a:r>
              <a:rPr lang="en-US" sz="1200" dirty="0" err="1" smtClean="0">
                <a:solidFill>
                  <a:srgbClr val="0070C0"/>
                </a:solidFill>
              </a:rPr>
              <a:t>arr</a:t>
            </a:r>
            <a:r>
              <a:rPr lang="en-US" sz="1200" dirty="0" smtClean="0"/>
              <a:t>, size);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endParaRPr lang="he-IL" sz="1200" dirty="0" smtClean="0"/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200" dirty="0" smtClean="0"/>
              <a:t>	</a:t>
            </a:r>
            <a:r>
              <a:rPr lang="en-US" sz="1200" dirty="0" err="1" smtClean="0"/>
              <a:t>printf</a:t>
            </a:r>
            <a:r>
              <a:rPr lang="en-US" sz="1200" dirty="0" smtClean="0"/>
              <a:t>("Values in the array: ");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nn-NO" sz="1200" dirty="0" smtClean="0"/>
              <a:t>	for (i=0 ; i &lt; size ; i++)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200" dirty="0" smtClean="0"/>
              <a:t>	     </a:t>
            </a:r>
            <a:r>
              <a:rPr lang="en-US" sz="1200" dirty="0" err="1" smtClean="0"/>
              <a:t>printf</a:t>
            </a:r>
            <a:r>
              <a:rPr lang="en-US" sz="1200" dirty="0" smtClean="0"/>
              <a:t>("%d ", </a:t>
            </a:r>
            <a:r>
              <a:rPr lang="en-US" sz="1200" dirty="0" err="1" smtClean="0"/>
              <a:t>arr</a:t>
            </a:r>
            <a:r>
              <a:rPr lang="en-US" sz="1200" dirty="0" smtClean="0"/>
              <a:t>[</a:t>
            </a:r>
            <a:r>
              <a:rPr lang="en-US" sz="1200" dirty="0" err="1" smtClean="0"/>
              <a:t>i</a:t>
            </a:r>
            <a:r>
              <a:rPr lang="en-US" sz="1200" dirty="0" smtClean="0"/>
              <a:t>]); 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200" dirty="0" smtClean="0"/>
              <a:t>	</a:t>
            </a:r>
            <a:r>
              <a:rPr lang="en-US" sz="1200" dirty="0" err="1" smtClean="0"/>
              <a:t>printf</a:t>
            </a:r>
            <a:r>
              <a:rPr lang="en-US" sz="1200" dirty="0" smtClean="0"/>
              <a:t>("\n");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endParaRPr lang="he-IL" sz="1200" dirty="0" smtClean="0"/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200" dirty="0" smtClean="0"/>
              <a:t>	free(</a:t>
            </a:r>
            <a:r>
              <a:rPr lang="en-US" sz="1200" dirty="0" err="1" smtClean="0"/>
              <a:t>arr</a:t>
            </a:r>
            <a:r>
              <a:rPr lang="en-US" sz="1200" dirty="0" smtClean="0"/>
              <a:t>);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200" dirty="0" smtClean="0"/>
              <a:t>}</a:t>
            </a:r>
            <a:endParaRPr lang="he-IL" sz="1200" dirty="0" smtClean="0"/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endParaRPr lang="he-IL" sz="1200" dirty="0" smtClean="0"/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endParaRPr lang="he-IL" sz="1200" dirty="0" smtClean="0"/>
          </a:p>
        </p:txBody>
      </p:sp>
      <p:sp>
        <p:nvSpPr>
          <p:cNvPr id="6" name="Text Box 47"/>
          <p:cNvSpPr txBox="1">
            <a:spLocks noChangeArrowheads="1"/>
          </p:cNvSpPr>
          <p:nvPr/>
        </p:nvSpPr>
        <p:spPr bwMode="auto">
          <a:xfrm>
            <a:off x="6781800" y="6186488"/>
            <a:ext cx="198120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rtl="1">
              <a:spcBef>
                <a:spcPct val="50000"/>
              </a:spcBef>
            </a:pPr>
            <a:r>
              <a:rPr lang="he-IL"/>
              <a:t>הזיכרון של ה- </a:t>
            </a:r>
            <a:r>
              <a:rPr lang="en-US"/>
              <a:t>main</a:t>
            </a:r>
          </a:p>
        </p:txBody>
      </p:sp>
      <p:sp>
        <p:nvSpPr>
          <p:cNvPr id="7" name="Oval 72"/>
          <p:cNvSpPr>
            <a:spLocks noChangeArrowheads="1"/>
          </p:cNvSpPr>
          <p:nvPr/>
        </p:nvSpPr>
        <p:spPr bwMode="auto">
          <a:xfrm>
            <a:off x="6096000" y="1524000"/>
            <a:ext cx="2743200" cy="1447800"/>
          </a:xfrm>
          <a:prstGeom prst="ellipse">
            <a:avLst/>
          </a:prstGeom>
          <a:solidFill>
            <a:srgbClr val="00CC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he-IL"/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6705600" y="2909888"/>
            <a:ext cx="198120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rtl="1">
              <a:spcBef>
                <a:spcPct val="50000"/>
              </a:spcBef>
            </a:pPr>
            <a:r>
              <a:rPr lang="he-IL"/>
              <a:t>זיכרון ה- </a:t>
            </a:r>
            <a:r>
              <a:rPr lang="en-US"/>
              <a:t>heap</a:t>
            </a:r>
          </a:p>
        </p:txBody>
      </p:sp>
      <p:graphicFrame>
        <p:nvGraphicFramePr>
          <p:cNvPr id="9" name="Group 7"/>
          <p:cNvGraphicFramePr>
            <a:graphicFrameLocks noGrp="1"/>
          </p:cNvGraphicFramePr>
          <p:nvPr/>
        </p:nvGraphicFramePr>
        <p:xfrm>
          <a:off x="6096000" y="5105400"/>
          <a:ext cx="2743200" cy="1099186"/>
        </p:xfrm>
        <a:graphic>
          <a:graphicData uri="http://schemas.openxmlformats.org/drawingml/2006/table">
            <a:tbl>
              <a:tblPr/>
              <a:tblGrid>
                <a:gridCol w="1295400"/>
                <a:gridCol w="838200"/>
                <a:gridCol w="609600"/>
              </a:tblGrid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int:size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int*: arr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i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1008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" name="Group 138"/>
          <p:cNvGraphicFramePr>
            <a:graphicFrameLocks noGrp="1"/>
          </p:cNvGraphicFramePr>
          <p:nvPr/>
        </p:nvGraphicFramePr>
        <p:xfrm>
          <a:off x="6553200" y="1676400"/>
          <a:ext cx="1905000" cy="1099186"/>
        </p:xfrm>
        <a:graphic>
          <a:graphicData uri="http://schemas.openxmlformats.org/drawingml/2006/table">
            <a:tbl>
              <a:tblPr/>
              <a:tblGrid>
                <a:gridCol w="457200"/>
                <a:gridCol w="914400"/>
                <a:gridCol w="533400"/>
              </a:tblGrid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3008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2" name="Text Box 47"/>
          <p:cNvSpPr txBox="1">
            <a:spLocks noChangeArrowheads="1"/>
          </p:cNvSpPr>
          <p:nvPr/>
        </p:nvSpPr>
        <p:spPr bwMode="auto">
          <a:xfrm>
            <a:off x="6172200" y="4586288"/>
            <a:ext cx="259080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rtl="1">
              <a:spcBef>
                <a:spcPct val="50000"/>
              </a:spcBef>
            </a:pPr>
            <a:r>
              <a:rPr lang="he-IL"/>
              <a:t>הזיכרון של </a:t>
            </a:r>
            <a:r>
              <a:rPr lang="en-US"/>
              <a:t>buildArray</a:t>
            </a:r>
          </a:p>
        </p:txBody>
      </p:sp>
      <p:graphicFrame>
        <p:nvGraphicFramePr>
          <p:cNvPr id="13" name="Group 60"/>
          <p:cNvGraphicFramePr>
            <a:graphicFrameLocks noGrp="1"/>
          </p:cNvGraphicFramePr>
          <p:nvPr/>
        </p:nvGraphicFramePr>
        <p:xfrm>
          <a:off x="6096000" y="3505200"/>
          <a:ext cx="2743200" cy="1099186"/>
        </p:xfrm>
        <a:graphic>
          <a:graphicData uri="http://schemas.openxmlformats.org/drawingml/2006/table">
            <a:tbl>
              <a:tblPr/>
              <a:tblGrid>
                <a:gridCol w="1295400"/>
                <a:gridCol w="838200"/>
                <a:gridCol w="609600"/>
              </a:tblGrid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int:size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i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int*: arr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NULL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2008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5" name="Group 146"/>
          <p:cNvGraphicFramePr>
            <a:graphicFrameLocks noGrp="1"/>
          </p:cNvGraphicFramePr>
          <p:nvPr/>
        </p:nvGraphicFramePr>
        <p:xfrm>
          <a:off x="6553200" y="1676400"/>
          <a:ext cx="1905000" cy="1099186"/>
        </p:xfrm>
        <a:graphic>
          <a:graphicData uri="http://schemas.openxmlformats.org/drawingml/2006/table">
            <a:tbl>
              <a:tblPr/>
              <a:tblGrid>
                <a:gridCol w="457200"/>
                <a:gridCol w="914400"/>
                <a:gridCol w="5334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3008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Group 7"/>
          <p:cNvGraphicFramePr>
            <a:graphicFrameLocks noGrp="1"/>
          </p:cNvGraphicFramePr>
          <p:nvPr/>
        </p:nvGraphicFramePr>
        <p:xfrm>
          <a:off x="6096000" y="5105400"/>
          <a:ext cx="2743200" cy="1099186"/>
        </p:xfrm>
        <a:graphic>
          <a:graphicData uri="http://schemas.openxmlformats.org/drawingml/2006/table">
            <a:tbl>
              <a:tblPr/>
              <a:tblGrid>
                <a:gridCol w="1295400"/>
                <a:gridCol w="838200"/>
                <a:gridCol w="609600"/>
              </a:tblGrid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int:size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int*: arr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NULL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i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1008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8" name="Group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2891526"/>
              </p:ext>
            </p:extLst>
          </p:nvPr>
        </p:nvGraphicFramePr>
        <p:xfrm>
          <a:off x="6096000" y="5105400"/>
          <a:ext cx="2743200" cy="1099186"/>
        </p:xfrm>
        <a:graphic>
          <a:graphicData uri="http://schemas.openxmlformats.org/drawingml/2006/table">
            <a:tbl>
              <a:tblPr/>
              <a:tblGrid>
                <a:gridCol w="1295400"/>
                <a:gridCol w="838200"/>
                <a:gridCol w="609600"/>
              </a:tblGrid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int:size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int*: arr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NULL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1004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i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1008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9" name="Group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1176147"/>
              </p:ext>
            </p:extLst>
          </p:nvPr>
        </p:nvGraphicFramePr>
        <p:xfrm>
          <a:off x="6096000" y="3505200"/>
          <a:ext cx="2743200" cy="1099186"/>
        </p:xfrm>
        <a:graphic>
          <a:graphicData uri="http://schemas.openxmlformats.org/drawingml/2006/table">
            <a:tbl>
              <a:tblPr/>
              <a:tblGrid>
                <a:gridCol w="1295400"/>
                <a:gridCol w="838200"/>
                <a:gridCol w="609600"/>
              </a:tblGrid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int:size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i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int*: arr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2008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" name="Rectangular Callout 19"/>
          <p:cNvSpPr>
            <a:spLocks noChangeArrowheads="1"/>
          </p:cNvSpPr>
          <p:nvPr/>
        </p:nvSpPr>
        <p:spPr bwMode="auto">
          <a:xfrm>
            <a:off x="3505200" y="5638800"/>
            <a:ext cx="2286000" cy="1030560"/>
          </a:xfrm>
          <a:prstGeom prst="wedgeRectCallout">
            <a:avLst>
              <a:gd name="adj1" fmla="val -107784"/>
              <a:gd name="adj2" fmla="val -3189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rtl="1"/>
            <a:r>
              <a:rPr lang="he-IL" b="1" dirty="0">
                <a:solidFill>
                  <a:schemeClr val="bg1"/>
                </a:solidFill>
                <a:latin typeface="Verdana" pitchFamily="34" charset="0"/>
              </a:rPr>
              <a:t>פה התוכנית תעוף</a:t>
            </a:r>
            <a:r>
              <a:rPr lang="he-IL" b="1" dirty="0" smtClean="0">
                <a:solidFill>
                  <a:schemeClr val="bg1"/>
                </a:solidFill>
                <a:latin typeface="Verdana" pitchFamily="34" charset="0"/>
              </a:rPr>
              <a:t>...</a:t>
            </a:r>
          </a:p>
          <a:p>
            <a:pPr algn="ctr" rtl="1"/>
            <a:r>
              <a:rPr lang="he-IL" b="1" dirty="0" smtClean="0">
                <a:solidFill>
                  <a:schemeClr val="bg1"/>
                </a:solidFill>
                <a:latin typeface="Verdana" pitchFamily="34" charset="0"/>
              </a:rPr>
              <a:t>הפונקציה יצרה עותק של </a:t>
            </a:r>
            <a:r>
              <a:rPr lang="en-US" b="1" dirty="0" err="1" smtClean="0">
                <a:solidFill>
                  <a:schemeClr val="bg1"/>
                </a:solidFill>
                <a:latin typeface="Verdana" pitchFamily="34" charset="0"/>
              </a:rPr>
              <a:t>arr</a:t>
            </a:r>
            <a:endParaRPr lang="he-IL" b="1" dirty="0">
              <a:solidFill>
                <a:schemeClr val="bg1"/>
              </a:solidFill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3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3" end="3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9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8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3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6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10" dur="indefinite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11" dur="indefinite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12" dur="indefinite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28" dur="indefinite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29" dur="indefinite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30" dur="indefinite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38" dur="indefinite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39" dur="indefinite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40" dur="indefinite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44" dur="indefinite"/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45" dur="indefinite"/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46" dur="indefinite"/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54" dur="indefinite"/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55" dur="indefinite"/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56" dur="indefinite"/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60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61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62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72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73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74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85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86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87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91" dur="indefinite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92" dur="indefinite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93" dur="indefinite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5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95" dur="indefinite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96" dur="indefinite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97" dur="indefinite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05" dur="indefinite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06" dur="indefinite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07" dur="indefinite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0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20" dur="indefinite"/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21" dur="indefinite"/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22" dur="indefinite"/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26" dur="indefinite"/>
                                        <p:tgtEl>
                                          <p:spTgt spid="3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27" dur="indefinite"/>
                                        <p:tgtEl>
                                          <p:spTgt spid="3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28" dur="indefinite"/>
                                        <p:tgtEl>
                                          <p:spTgt spid="3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/>
      <p:bldP spid="12" grpId="0"/>
      <p:bldP spid="12" grpId="1"/>
      <p:bldP spid="2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79512" y="980728"/>
            <a:ext cx="2448272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82" name="Rectangle 25"/>
          <p:cNvSpPr>
            <a:spLocks noChangeArrowheads="1"/>
          </p:cNvSpPr>
          <p:nvPr/>
        </p:nvSpPr>
        <p:spPr bwMode="auto">
          <a:xfrm>
            <a:off x="381000" y="1295400"/>
            <a:ext cx="8305800" cy="228600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pPr algn="r" rtl="1"/>
            <a:endParaRPr lang="he-IL">
              <a:latin typeface="Verdana" pitchFamily="34" charset="0"/>
            </a:endParaRPr>
          </a:p>
        </p:txBody>
      </p:sp>
      <p:sp>
        <p:nvSpPr>
          <p:cNvPr id="20483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he-IL" smtClean="0"/>
              <a:t>החזרת מערך מפונקציה</a:t>
            </a:r>
            <a:br>
              <a:rPr lang="he-IL" smtClean="0"/>
            </a:br>
            <a:r>
              <a:rPr lang="en-US" smtClean="0"/>
              <a:t> by pointer </a:t>
            </a:r>
            <a:r>
              <a:rPr lang="he-IL" smtClean="0"/>
              <a:t> - התיקון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422275"/>
            <a:ext cx="7391400" cy="6816725"/>
          </a:xfrm>
        </p:spPr>
        <p:txBody>
          <a:bodyPr/>
          <a:lstStyle/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200" dirty="0" smtClean="0"/>
              <a:t>#include &lt;</a:t>
            </a:r>
            <a:r>
              <a:rPr lang="en-US" sz="1200" dirty="0" err="1" smtClean="0"/>
              <a:t>stdio.h</a:t>
            </a:r>
            <a:r>
              <a:rPr lang="en-US" sz="1200" dirty="0" smtClean="0"/>
              <a:t>&gt;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200" dirty="0" smtClean="0"/>
              <a:t>#include &lt;</a:t>
            </a:r>
            <a:r>
              <a:rPr lang="en-US" sz="1200" dirty="0" err="1" smtClean="0"/>
              <a:t>stdlib.h</a:t>
            </a:r>
            <a:r>
              <a:rPr lang="en-US" sz="1200" dirty="0" smtClean="0"/>
              <a:t>&gt;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endParaRPr lang="he-IL" sz="1200" dirty="0" smtClean="0"/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200" dirty="0" smtClean="0"/>
              <a:t>void </a:t>
            </a:r>
            <a:r>
              <a:rPr lang="en-US" sz="1200" dirty="0" err="1" smtClean="0"/>
              <a:t>buildArray</a:t>
            </a:r>
            <a:r>
              <a:rPr lang="en-US" sz="1200" dirty="0" smtClean="0"/>
              <a:t>(</a:t>
            </a:r>
            <a:r>
              <a:rPr lang="en-US" sz="1200" dirty="0" err="1" smtClean="0"/>
              <a:t>int</a:t>
            </a:r>
            <a:r>
              <a:rPr lang="en-US" sz="1200" dirty="0" smtClean="0"/>
              <a:t>** </a:t>
            </a:r>
            <a:r>
              <a:rPr lang="en-US" sz="1200" dirty="0" err="1" smtClean="0"/>
              <a:t>arr</a:t>
            </a:r>
            <a:r>
              <a:rPr lang="en-US" sz="1200" dirty="0" smtClean="0"/>
              <a:t>, </a:t>
            </a:r>
            <a:r>
              <a:rPr lang="en-US" sz="1200" dirty="0" err="1" smtClean="0"/>
              <a:t>int</a:t>
            </a:r>
            <a:r>
              <a:rPr lang="en-US" sz="1200" dirty="0" smtClean="0"/>
              <a:t> size)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he-IL" sz="1200" dirty="0" smtClean="0"/>
              <a:t>}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200" dirty="0" smtClean="0"/>
              <a:t>	</a:t>
            </a:r>
            <a:r>
              <a:rPr lang="en-US" sz="1200" dirty="0" err="1" smtClean="0"/>
              <a:t>int</a:t>
            </a:r>
            <a:r>
              <a:rPr lang="en-US" sz="1200" dirty="0" smtClean="0"/>
              <a:t> </a:t>
            </a:r>
            <a:r>
              <a:rPr lang="en-US" sz="1200" dirty="0" err="1" smtClean="0"/>
              <a:t>i</a:t>
            </a:r>
            <a:r>
              <a:rPr lang="en-US" sz="1200" dirty="0" smtClean="0"/>
              <a:t>;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200" dirty="0" smtClean="0"/>
              <a:t>	*</a:t>
            </a:r>
            <a:r>
              <a:rPr lang="en-US" sz="1200" dirty="0" err="1" smtClean="0"/>
              <a:t>arr</a:t>
            </a:r>
            <a:r>
              <a:rPr lang="en-US" sz="1200" dirty="0" smtClean="0"/>
              <a:t> = (</a:t>
            </a:r>
            <a:r>
              <a:rPr lang="en-US" sz="1200" dirty="0" err="1" smtClean="0"/>
              <a:t>int</a:t>
            </a:r>
            <a:r>
              <a:rPr lang="en-US" sz="1200" dirty="0" smtClean="0"/>
              <a:t>*)</a:t>
            </a:r>
            <a:r>
              <a:rPr lang="en-US" sz="1200" dirty="0" err="1" smtClean="0"/>
              <a:t>malloc</a:t>
            </a:r>
            <a:r>
              <a:rPr lang="en-US" sz="1200" dirty="0" smtClean="0"/>
              <a:t>(size*</a:t>
            </a:r>
            <a:r>
              <a:rPr lang="en-US" sz="1200" dirty="0" err="1" smtClean="0"/>
              <a:t>sizeof</a:t>
            </a:r>
            <a:r>
              <a:rPr lang="en-US" sz="1200" dirty="0" smtClean="0"/>
              <a:t>(</a:t>
            </a:r>
            <a:r>
              <a:rPr lang="en-US" sz="1200" dirty="0" err="1" smtClean="0"/>
              <a:t>int</a:t>
            </a:r>
            <a:r>
              <a:rPr lang="en-US" sz="1200" dirty="0" smtClean="0"/>
              <a:t>));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he-IL" sz="1200" dirty="0" smtClean="0"/>
              <a:t>	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200" dirty="0" smtClean="0"/>
              <a:t>	if (!*</a:t>
            </a:r>
            <a:r>
              <a:rPr lang="en-US" sz="1200" dirty="0" err="1" smtClean="0"/>
              <a:t>arr</a:t>
            </a:r>
            <a:r>
              <a:rPr lang="en-US" sz="1200" dirty="0" smtClean="0"/>
              <a:t>)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he-IL" sz="1200" dirty="0" smtClean="0"/>
              <a:t>	}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200" dirty="0" smtClean="0"/>
              <a:t>	      </a:t>
            </a:r>
            <a:r>
              <a:rPr lang="en-US" sz="1200" dirty="0" err="1" smtClean="0"/>
              <a:t>printf</a:t>
            </a:r>
            <a:r>
              <a:rPr lang="en-US" sz="1200" dirty="0" smtClean="0"/>
              <a:t>("ERROR! Not enough memory!\n");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200" dirty="0" smtClean="0"/>
              <a:t>	      exit(1); </a:t>
            </a:r>
            <a:r>
              <a:rPr lang="en-US" sz="1200" dirty="0" smtClean="0">
                <a:solidFill>
                  <a:srgbClr val="00B050"/>
                </a:solidFill>
              </a:rPr>
              <a:t>// to exit the program </a:t>
            </a:r>
            <a:r>
              <a:rPr lang="en-US" sz="1200" dirty="0" err="1" smtClean="0">
                <a:solidFill>
                  <a:srgbClr val="00B050"/>
                </a:solidFill>
              </a:rPr>
              <a:t>immedietly</a:t>
            </a:r>
            <a:r>
              <a:rPr lang="en-US" sz="1200" dirty="0" smtClean="0">
                <a:solidFill>
                  <a:srgbClr val="00B050"/>
                </a:solidFill>
              </a:rPr>
              <a:t>.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200" dirty="0" smtClean="0">
                <a:solidFill>
                  <a:srgbClr val="00B050"/>
                </a:solidFill>
              </a:rPr>
              <a:t>		 // use only when memory allocation fails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he-IL" sz="1200" dirty="0" smtClean="0"/>
              <a:t>	{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endParaRPr lang="he-IL" sz="1200" dirty="0" smtClean="0"/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nn-NO" sz="1200" dirty="0" smtClean="0"/>
              <a:t>	for (i=0 ; i &lt; size ; i++)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200" dirty="0" smtClean="0"/>
              <a:t>	     (*</a:t>
            </a:r>
            <a:r>
              <a:rPr lang="en-US" sz="1200" dirty="0" err="1" smtClean="0"/>
              <a:t>arr</a:t>
            </a:r>
            <a:r>
              <a:rPr lang="en-US" sz="1200" dirty="0" smtClean="0"/>
              <a:t>)[</a:t>
            </a:r>
            <a:r>
              <a:rPr lang="en-US" sz="1200" dirty="0" err="1" smtClean="0"/>
              <a:t>i</a:t>
            </a:r>
            <a:r>
              <a:rPr lang="en-US" sz="1200" dirty="0" smtClean="0"/>
              <a:t>] = i+1;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he-IL" sz="1200" dirty="0" smtClean="0"/>
              <a:t>{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endParaRPr lang="he-IL" sz="1200" dirty="0" smtClean="0"/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200" dirty="0" smtClean="0"/>
              <a:t>void main()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200" dirty="0" smtClean="0"/>
              <a:t>{</a:t>
            </a:r>
            <a:endParaRPr lang="he-IL" sz="1200" dirty="0" smtClean="0"/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200" dirty="0" smtClean="0"/>
              <a:t>	</a:t>
            </a:r>
            <a:r>
              <a:rPr lang="en-US" sz="1200" dirty="0" err="1" smtClean="0"/>
              <a:t>int</a:t>
            </a:r>
            <a:r>
              <a:rPr lang="en-US" sz="1200" dirty="0" smtClean="0"/>
              <a:t> size, *</a:t>
            </a:r>
            <a:r>
              <a:rPr lang="en-US" sz="1200" dirty="0" err="1" smtClean="0"/>
              <a:t>arr</a:t>
            </a:r>
            <a:r>
              <a:rPr lang="en-US" sz="1200" dirty="0" smtClean="0"/>
              <a:t>=NULL, </a:t>
            </a:r>
            <a:r>
              <a:rPr lang="en-US" sz="1200" dirty="0" err="1" smtClean="0"/>
              <a:t>i</a:t>
            </a:r>
            <a:r>
              <a:rPr lang="en-US" sz="1200" dirty="0" smtClean="0"/>
              <a:t>;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he-IL" sz="1200" dirty="0" smtClean="0"/>
              <a:t>	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200" dirty="0" smtClean="0"/>
              <a:t>	</a:t>
            </a:r>
            <a:r>
              <a:rPr lang="en-US" sz="1200" dirty="0" err="1" smtClean="0"/>
              <a:t>printf</a:t>
            </a:r>
            <a:r>
              <a:rPr lang="en-US" sz="1200" dirty="0" smtClean="0"/>
              <a:t>("Please enter the size of the array: ");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200" dirty="0" smtClean="0"/>
              <a:t>	</a:t>
            </a:r>
            <a:r>
              <a:rPr lang="en-US" sz="1200" dirty="0" err="1" smtClean="0"/>
              <a:t>scanf</a:t>
            </a:r>
            <a:r>
              <a:rPr lang="en-US" sz="1200" dirty="0" smtClean="0"/>
              <a:t>("%d", &amp;size);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200" dirty="0" smtClean="0"/>
              <a:t>	</a:t>
            </a:r>
            <a:r>
              <a:rPr lang="en-US" sz="1200" dirty="0" err="1" smtClean="0"/>
              <a:t>buildArray</a:t>
            </a:r>
            <a:r>
              <a:rPr lang="en-US" sz="1200" dirty="0" smtClean="0"/>
              <a:t>(&amp;</a:t>
            </a:r>
            <a:r>
              <a:rPr lang="en-US" sz="1200" dirty="0" err="1" smtClean="0"/>
              <a:t>arr</a:t>
            </a:r>
            <a:r>
              <a:rPr lang="en-US" sz="1200" dirty="0" smtClean="0"/>
              <a:t>, size);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endParaRPr lang="he-IL" sz="1200" dirty="0" smtClean="0"/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200" dirty="0" smtClean="0"/>
              <a:t>	</a:t>
            </a:r>
            <a:r>
              <a:rPr lang="en-US" sz="1200" dirty="0" err="1" smtClean="0"/>
              <a:t>printf</a:t>
            </a:r>
            <a:r>
              <a:rPr lang="en-US" sz="1200" dirty="0" smtClean="0"/>
              <a:t>("Values in the array: ");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nn-NO" sz="1200" dirty="0" smtClean="0"/>
              <a:t>	for (i=0 ; i &lt; size ; i++)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200" dirty="0" smtClean="0"/>
              <a:t>	      </a:t>
            </a:r>
            <a:r>
              <a:rPr lang="en-US" sz="1200" dirty="0" err="1" smtClean="0"/>
              <a:t>printf</a:t>
            </a:r>
            <a:r>
              <a:rPr lang="en-US" sz="1200" dirty="0" smtClean="0"/>
              <a:t>("%d ", </a:t>
            </a:r>
            <a:r>
              <a:rPr lang="en-US" sz="1200" dirty="0" err="1" smtClean="0"/>
              <a:t>arr</a:t>
            </a:r>
            <a:r>
              <a:rPr lang="en-US" sz="1200" dirty="0" smtClean="0"/>
              <a:t>[</a:t>
            </a:r>
            <a:r>
              <a:rPr lang="en-US" sz="1200" dirty="0" err="1" smtClean="0"/>
              <a:t>i</a:t>
            </a:r>
            <a:r>
              <a:rPr lang="en-US" sz="1200" dirty="0" smtClean="0"/>
              <a:t>]); 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200" dirty="0" smtClean="0"/>
              <a:t>	</a:t>
            </a:r>
            <a:r>
              <a:rPr lang="en-US" sz="1200" dirty="0" err="1" smtClean="0"/>
              <a:t>printf</a:t>
            </a:r>
            <a:r>
              <a:rPr lang="en-US" sz="1200" dirty="0" smtClean="0"/>
              <a:t>("\n");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endParaRPr lang="he-IL" sz="1200" dirty="0" smtClean="0"/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200" dirty="0" smtClean="0"/>
              <a:t>	free(</a:t>
            </a:r>
            <a:r>
              <a:rPr lang="en-US" sz="1200" dirty="0" err="1" smtClean="0"/>
              <a:t>arr</a:t>
            </a:r>
            <a:r>
              <a:rPr lang="en-US" sz="1200" dirty="0" smtClean="0"/>
              <a:t>);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200" dirty="0" smtClean="0"/>
              <a:t>}</a:t>
            </a:r>
            <a:endParaRPr lang="he-IL" sz="1200" dirty="0" smtClean="0"/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endParaRPr lang="he-IL" sz="1200" dirty="0" smtClean="0"/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endParaRPr lang="he-IL" sz="1200" dirty="0" smtClean="0"/>
          </a:p>
        </p:txBody>
      </p:sp>
      <p:sp>
        <p:nvSpPr>
          <p:cNvPr id="6" name="Text Box 47"/>
          <p:cNvSpPr txBox="1">
            <a:spLocks noChangeArrowheads="1"/>
          </p:cNvSpPr>
          <p:nvPr/>
        </p:nvSpPr>
        <p:spPr bwMode="auto">
          <a:xfrm>
            <a:off x="6781800" y="6186488"/>
            <a:ext cx="198120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rtl="1">
              <a:spcBef>
                <a:spcPct val="50000"/>
              </a:spcBef>
            </a:pPr>
            <a:r>
              <a:rPr lang="he-IL"/>
              <a:t>הזיכרון של ה- </a:t>
            </a:r>
            <a:r>
              <a:rPr lang="en-US"/>
              <a:t>main</a:t>
            </a:r>
          </a:p>
        </p:txBody>
      </p:sp>
      <p:sp>
        <p:nvSpPr>
          <p:cNvPr id="7" name="Oval 72"/>
          <p:cNvSpPr>
            <a:spLocks noChangeArrowheads="1"/>
          </p:cNvSpPr>
          <p:nvPr/>
        </p:nvSpPr>
        <p:spPr bwMode="auto">
          <a:xfrm>
            <a:off x="6096000" y="1524000"/>
            <a:ext cx="2743200" cy="1447800"/>
          </a:xfrm>
          <a:prstGeom prst="ellipse">
            <a:avLst/>
          </a:prstGeom>
          <a:solidFill>
            <a:srgbClr val="00CC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he-IL"/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6705600" y="2909888"/>
            <a:ext cx="198120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rtl="1">
              <a:spcBef>
                <a:spcPct val="50000"/>
              </a:spcBef>
            </a:pPr>
            <a:r>
              <a:rPr lang="he-IL"/>
              <a:t>זיכרון ה- </a:t>
            </a:r>
            <a:r>
              <a:rPr lang="en-US"/>
              <a:t>heap</a:t>
            </a:r>
          </a:p>
        </p:txBody>
      </p:sp>
      <p:graphicFrame>
        <p:nvGraphicFramePr>
          <p:cNvPr id="9" name="Group 7"/>
          <p:cNvGraphicFramePr>
            <a:graphicFrameLocks noGrp="1"/>
          </p:cNvGraphicFramePr>
          <p:nvPr/>
        </p:nvGraphicFramePr>
        <p:xfrm>
          <a:off x="6096000" y="5105400"/>
          <a:ext cx="2743200" cy="1099186"/>
        </p:xfrm>
        <a:graphic>
          <a:graphicData uri="http://schemas.openxmlformats.org/drawingml/2006/table">
            <a:tbl>
              <a:tblPr/>
              <a:tblGrid>
                <a:gridCol w="1295400"/>
                <a:gridCol w="838200"/>
                <a:gridCol w="609600"/>
              </a:tblGrid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int:size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int*: arr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i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1008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" name="Group 138"/>
          <p:cNvGraphicFramePr>
            <a:graphicFrameLocks noGrp="1"/>
          </p:cNvGraphicFramePr>
          <p:nvPr/>
        </p:nvGraphicFramePr>
        <p:xfrm>
          <a:off x="6553200" y="1676400"/>
          <a:ext cx="1905000" cy="1099186"/>
        </p:xfrm>
        <a:graphic>
          <a:graphicData uri="http://schemas.openxmlformats.org/drawingml/2006/table">
            <a:tbl>
              <a:tblPr/>
              <a:tblGrid>
                <a:gridCol w="457200"/>
                <a:gridCol w="914400"/>
                <a:gridCol w="533400"/>
              </a:tblGrid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3008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2" name="Text Box 47"/>
          <p:cNvSpPr txBox="1">
            <a:spLocks noChangeArrowheads="1"/>
          </p:cNvSpPr>
          <p:nvPr/>
        </p:nvSpPr>
        <p:spPr bwMode="auto">
          <a:xfrm>
            <a:off x="6172200" y="4586288"/>
            <a:ext cx="259080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rtl="1">
              <a:spcBef>
                <a:spcPct val="50000"/>
              </a:spcBef>
            </a:pPr>
            <a:r>
              <a:rPr lang="he-IL"/>
              <a:t>הזיכרון של </a:t>
            </a:r>
            <a:r>
              <a:rPr lang="en-US"/>
              <a:t>buildArray</a:t>
            </a:r>
          </a:p>
        </p:txBody>
      </p:sp>
      <p:graphicFrame>
        <p:nvGraphicFramePr>
          <p:cNvPr id="13" name="Group 60"/>
          <p:cNvGraphicFramePr>
            <a:graphicFrameLocks noGrp="1"/>
          </p:cNvGraphicFramePr>
          <p:nvPr/>
        </p:nvGraphicFramePr>
        <p:xfrm>
          <a:off x="6096000" y="3473450"/>
          <a:ext cx="2743200" cy="1099186"/>
        </p:xfrm>
        <a:graphic>
          <a:graphicData uri="http://schemas.openxmlformats.org/drawingml/2006/table">
            <a:tbl>
              <a:tblPr/>
              <a:tblGrid>
                <a:gridCol w="1295400"/>
                <a:gridCol w="838200"/>
                <a:gridCol w="609600"/>
              </a:tblGrid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int:size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i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**: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arr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2008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5" name="Group 146"/>
          <p:cNvGraphicFramePr>
            <a:graphicFrameLocks noGrp="1"/>
          </p:cNvGraphicFramePr>
          <p:nvPr/>
        </p:nvGraphicFramePr>
        <p:xfrm>
          <a:off x="6553200" y="1676400"/>
          <a:ext cx="1905000" cy="1099186"/>
        </p:xfrm>
        <a:graphic>
          <a:graphicData uri="http://schemas.openxmlformats.org/drawingml/2006/table">
            <a:tbl>
              <a:tblPr/>
              <a:tblGrid>
                <a:gridCol w="457200"/>
                <a:gridCol w="914400"/>
                <a:gridCol w="5334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3008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Group 7"/>
          <p:cNvGraphicFramePr>
            <a:graphicFrameLocks noGrp="1"/>
          </p:cNvGraphicFramePr>
          <p:nvPr/>
        </p:nvGraphicFramePr>
        <p:xfrm>
          <a:off x="6096000" y="5105400"/>
          <a:ext cx="2743200" cy="1099186"/>
        </p:xfrm>
        <a:graphic>
          <a:graphicData uri="http://schemas.openxmlformats.org/drawingml/2006/table">
            <a:tbl>
              <a:tblPr/>
              <a:tblGrid>
                <a:gridCol w="1295400"/>
                <a:gridCol w="838200"/>
                <a:gridCol w="609600"/>
              </a:tblGrid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int:size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int*: arr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NULL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i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1008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8" name="Group 7"/>
          <p:cNvGraphicFramePr>
            <a:graphicFrameLocks noGrp="1"/>
          </p:cNvGraphicFramePr>
          <p:nvPr/>
        </p:nvGraphicFramePr>
        <p:xfrm>
          <a:off x="6096000" y="5105400"/>
          <a:ext cx="2743200" cy="1099186"/>
        </p:xfrm>
        <a:graphic>
          <a:graphicData uri="http://schemas.openxmlformats.org/drawingml/2006/table">
            <a:tbl>
              <a:tblPr/>
              <a:tblGrid>
                <a:gridCol w="1295400"/>
                <a:gridCol w="838200"/>
                <a:gridCol w="609600"/>
              </a:tblGrid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int:size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int*: arr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NULL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i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1008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1" name="Group 7"/>
          <p:cNvGraphicFramePr>
            <a:graphicFrameLocks noGrp="1"/>
          </p:cNvGraphicFramePr>
          <p:nvPr/>
        </p:nvGraphicFramePr>
        <p:xfrm>
          <a:off x="6096000" y="5105400"/>
          <a:ext cx="2743200" cy="1099186"/>
        </p:xfrm>
        <a:graphic>
          <a:graphicData uri="http://schemas.openxmlformats.org/drawingml/2006/table">
            <a:tbl>
              <a:tblPr/>
              <a:tblGrid>
                <a:gridCol w="1295400"/>
                <a:gridCol w="838200"/>
                <a:gridCol w="609600"/>
              </a:tblGrid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int:size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int*: arr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i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1008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60" dur="indefinite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61" dur="indefinite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62" dur="indefinite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78" dur="indefinite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9" dur="indefinite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0" dur="indefinite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88" dur="indefinite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89" dur="indefinite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90" dur="indefinite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94" dur="indefinite"/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95" dur="indefinite"/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96" dur="indefinite"/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04" dur="indefinite"/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05" dur="indefinite"/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06" dur="indefinite"/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16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17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18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29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30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31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35" dur="indefinite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36" dur="indefinite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37" dur="indefinite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5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39" dur="indefinite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40" dur="indefinite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41" dur="indefinite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49" dur="indefinite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50" dur="indefinite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51" dur="indefinite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5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5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61" dur="indefinite"/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62" dur="indefinite"/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63" dur="indefinite"/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67" dur="indefinite"/>
                                        <p:tgtEl>
                                          <p:spTgt spid="3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68" dur="indefinite"/>
                                        <p:tgtEl>
                                          <p:spTgt spid="3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69" dur="indefinite"/>
                                        <p:tgtEl>
                                          <p:spTgt spid="3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5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71" dur="indefinite"/>
                                        <p:tgtEl>
                                          <p:spTgt spid="3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72" dur="indefinite"/>
                                        <p:tgtEl>
                                          <p:spTgt spid="3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73" dur="indefinite"/>
                                        <p:tgtEl>
                                          <p:spTgt spid="3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77" dur="indefinite"/>
                                        <p:tgtEl>
                                          <p:spTgt spid="3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78" dur="indefinite"/>
                                        <p:tgtEl>
                                          <p:spTgt spid="3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79" dur="indefinite"/>
                                        <p:tgtEl>
                                          <p:spTgt spid="3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83" dur="indefinite"/>
                                        <p:tgtEl>
                                          <p:spTgt spid="3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84" dur="indefinite"/>
                                        <p:tgtEl>
                                          <p:spTgt spid="3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85" dur="indefinite"/>
                                        <p:tgtEl>
                                          <p:spTgt spid="3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8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9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95" dur="indefinite"/>
                                        <p:tgtEl>
                                          <p:spTgt spid="3">
                                            <p:txEl>
                                              <p:pRg st="33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96" dur="indefinite"/>
                                        <p:tgtEl>
                                          <p:spTgt spid="3">
                                            <p:txEl>
                                              <p:pRg st="33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97" dur="indefinite"/>
                                        <p:tgtEl>
                                          <p:spTgt spid="3">
                                            <p:txEl>
                                              <p:pRg st="33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9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0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0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0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7" grpId="0" animBg="1"/>
      <p:bldP spid="8" grpId="0"/>
      <p:bldP spid="12" grpId="0"/>
      <p:bldP spid="12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smtClean="0"/>
              <a:t>הקצאת מערך של מערכים (1)</a:t>
            </a:r>
            <a:endParaRPr lang="en-US" smtClean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smtClean="0"/>
              <a:t>כעת אנחנו יכולים לייצר מטריצה שבכל שורה יש מספר שונה של איברים</a:t>
            </a:r>
            <a:endParaRPr lang="en-US" smtClean="0"/>
          </a:p>
        </p:txBody>
      </p:sp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2895600"/>
            <a:ext cx="4800600" cy="2147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eaLnBrk="1" hangingPunct="1"/>
            <a:r>
              <a:rPr lang="he-IL" smtClean="0"/>
              <a:t>ביחידה זו נלמד:</a:t>
            </a:r>
            <a:endParaRPr lang="en-US" smtClean="0"/>
          </a:p>
        </p:txBody>
      </p:sp>
      <p:sp>
        <p:nvSpPr>
          <p:cNvPr id="4099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endParaRPr lang="he-IL" dirty="0" smtClean="0"/>
          </a:p>
          <a:p>
            <a:pPr eaLnBrk="1" hangingPunct="1">
              <a:lnSpc>
                <a:spcPct val="90000"/>
              </a:lnSpc>
            </a:pPr>
            <a:r>
              <a:rPr lang="he-IL" dirty="0" smtClean="0"/>
              <a:t>מוטיבציה להקצאות דינאמיות</a:t>
            </a:r>
          </a:p>
          <a:p>
            <a:pPr eaLnBrk="1" hangingPunct="1">
              <a:lnSpc>
                <a:spcPct val="90000"/>
              </a:lnSpc>
            </a:pPr>
            <a:r>
              <a:rPr lang="he-IL" dirty="0" smtClean="0"/>
              <a:t>מהי הקצאה דינאמית</a:t>
            </a:r>
          </a:p>
          <a:p>
            <a:pPr eaLnBrk="1" hangingPunct="1">
              <a:lnSpc>
                <a:spcPct val="90000"/>
              </a:lnSpc>
            </a:pPr>
            <a:r>
              <a:rPr lang="he-IL" b="1" dirty="0" smtClean="0"/>
              <a:t>יצירת מערך בגודל שאינו ידוע מראש</a:t>
            </a:r>
          </a:p>
          <a:p>
            <a:pPr eaLnBrk="1" hangingPunct="1">
              <a:lnSpc>
                <a:spcPct val="90000"/>
              </a:lnSpc>
            </a:pPr>
            <a:r>
              <a:rPr lang="he-IL" dirty="0" smtClean="0"/>
              <a:t>החזרת מערך מפונקציה</a:t>
            </a:r>
          </a:p>
          <a:p>
            <a:pPr eaLnBrk="1" hangingPunct="1">
              <a:lnSpc>
                <a:spcPct val="90000"/>
              </a:lnSpc>
            </a:pPr>
            <a:r>
              <a:rPr lang="he-IL" dirty="0" smtClean="0"/>
              <a:t>הקצאת מערך של מערכים</a:t>
            </a:r>
          </a:p>
          <a:p>
            <a:pPr eaLnBrk="1" hangingPunct="1">
              <a:lnSpc>
                <a:spcPct val="90000"/>
              </a:lnSpc>
            </a:pPr>
            <a:r>
              <a:rPr lang="he-IL" b="1" dirty="0" smtClean="0"/>
              <a:t>הגדלת מערך</a:t>
            </a:r>
          </a:p>
          <a:p>
            <a:pPr eaLnBrk="1" hangingPunct="1">
              <a:lnSpc>
                <a:spcPct val="90000"/>
              </a:lnSpc>
            </a:pPr>
            <a:r>
              <a:rPr lang="he-IL" dirty="0" smtClean="0"/>
              <a:t>הפונקציה </a:t>
            </a:r>
            <a:r>
              <a:rPr lang="en-US" dirty="0" smtClean="0"/>
              <a:t>strdup</a:t>
            </a:r>
            <a:endParaRPr lang="he-IL" dirty="0" smtClean="0"/>
          </a:p>
          <a:p>
            <a:pPr>
              <a:lnSpc>
                <a:spcPct val="90000"/>
              </a:lnSpc>
            </a:pPr>
            <a:r>
              <a:rPr lang="he-IL" dirty="0" smtClean="0"/>
              <a:t>דוגמאות משולבות של מבנים עם הקצאות דינאמיות</a:t>
            </a:r>
          </a:p>
          <a:p>
            <a:pPr eaLnBrk="1" hangingPunct="1">
              <a:lnSpc>
                <a:spcPct val="90000"/>
              </a:lnSpc>
            </a:pPr>
            <a:endParaRPr lang="he-IL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5"/>
          <p:cNvSpPr>
            <a:spLocks noChangeArrowheads="1"/>
          </p:cNvSpPr>
          <p:nvPr/>
        </p:nvSpPr>
        <p:spPr bwMode="auto">
          <a:xfrm>
            <a:off x="381000" y="1295400"/>
            <a:ext cx="8305800" cy="228600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pPr algn="r" rtl="1"/>
            <a:endParaRPr lang="he-IL">
              <a:latin typeface="Verdana" pitchFamily="34" charset="0"/>
            </a:endParaRP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8229600" cy="1139825"/>
          </a:xfrm>
        </p:spPr>
        <p:txBody>
          <a:bodyPr/>
          <a:lstStyle/>
          <a:p>
            <a:pPr algn="r"/>
            <a:r>
              <a:rPr lang="he-IL" dirty="0" smtClean="0"/>
              <a:t>הקצאת מערך של מערכים (2)/</a:t>
            </a:r>
            <a:r>
              <a:rPr lang="he-IL" dirty="0" smtClean="0">
                <a:solidFill>
                  <a:srgbClr val="C00000"/>
                </a:solidFill>
              </a:rPr>
              <a:t>דוגמא טובה</a:t>
            </a:r>
            <a:endParaRPr lang="en-US" dirty="0" smtClean="0">
              <a:solidFill>
                <a:srgbClr val="C00000"/>
              </a:solidFill>
            </a:endParaRPr>
          </a:p>
        </p:txBody>
      </p:sp>
      <p:sp>
        <p:nvSpPr>
          <p:cNvPr id="180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55675"/>
            <a:ext cx="8229600" cy="4530725"/>
          </a:xfrm>
        </p:spPr>
        <p:txBody>
          <a:bodyPr>
            <a:noAutofit/>
          </a:bodyPr>
          <a:lstStyle/>
          <a:p>
            <a:pPr algn="l" rtl="0">
              <a:lnSpc>
                <a:spcPct val="8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1400" noProof="1" smtClean="0"/>
              <a:t>#include &lt;stdio.h&gt;</a:t>
            </a:r>
          </a:p>
          <a:p>
            <a:pPr algn="l" rtl="0">
              <a:lnSpc>
                <a:spcPct val="8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1400" noProof="1" smtClean="0"/>
              <a:t>#include &lt;stdlib.h&gt;</a:t>
            </a:r>
          </a:p>
          <a:p>
            <a:pPr algn="l" rtl="0">
              <a:lnSpc>
                <a:spcPct val="80000"/>
              </a:lnSpc>
              <a:spcBef>
                <a:spcPts val="0"/>
              </a:spcBef>
              <a:buFont typeface="Wingdings" pitchFamily="2" charset="2"/>
              <a:buNone/>
            </a:pPr>
            <a:endParaRPr lang="en-US" sz="1400" noProof="1" smtClean="0"/>
          </a:p>
          <a:p>
            <a:pPr algn="l" rtl="0">
              <a:lnSpc>
                <a:spcPct val="8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1400" noProof="1" smtClean="0"/>
              <a:t>void main()</a:t>
            </a:r>
          </a:p>
          <a:p>
            <a:pPr algn="l" rtl="0">
              <a:lnSpc>
                <a:spcPct val="8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1400" noProof="1" smtClean="0"/>
              <a:t>{</a:t>
            </a:r>
          </a:p>
          <a:p>
            <a:pPr algn="l" rtl="0">
              <a:lnSpc>
                <a:spcPct val="8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1400" noProof="1" smtClean="0"/>
              <a:t>	int rows, **matrix, i, j, *sizes;</a:t>
            </a:r>
          </a:p>
          <a:p>
            <a:pPr algn="l" rtl="0">
              <a:lnSpc>
                <a:spcPct val="8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1400" noProof="1" smtClean="0"/>
              <a:t>	printf("Enter number of rows in the matrix: ");</a:t>
            </a:r>
          </a:p>
          <a:p>
            <a:pPr algn="l" rtl="0">
              <a:lnSpc>
                <a:spcPct val="8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1400" noProof="1" smtClean="0"/>
              <a:t>	scanf("%d", &amp;rows);</a:t>
            </a:r>
          </a:p>
          <a:p>
            <a:pPr algn="l" rtl="0">
              <a:lnSpc>
                <a:spcPct val="8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1400" noProof="1" smtClean="0"/>
              <a:t>	matrix = (int**)malloc(rows*sizeof(int*));</a:t>
            </a:r>
          </a:p>
          <a:p>
            <a:pPr algn="l" rtl="0">
              <a:lnSpc>
                <a:spcPct val="8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1400" noProof="1" smtClean="0"/>
              <a:t>	sizes = (int*)malloc(rows*sizeof(int));</a:t>
            </a:r>
          </a:p>
          <a:p>
            <a:pPr algn="l" rtl="0">
              <a:lnSpc>
                <a:spcPct val="80000"/>
              </a:lnSpc>
              <a:spcBef>
                <a:spcPts val="0"/>
              </a:spcBef>
              <a:buFont typeface="Wingdings" pitchFamily="2" charset="2"/>
              <a:buNone/>
            </a:pPr>
            <a:endParaRPr lang="en-US" sz="1400" noProof="1" smtClean="0"/>
          </a:p>
          <a:p>
            <a:pPr algn="l" rtl="0">
              <a:lnSpc>
                <a:spcPct val="8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1400" noProof="1" smtClean="0"/>
              <a:t>	for (</a:t>
            </a:r>
            <a:r>
              <a:rPr lang="en-US" sz="1400" dirty="0" smtClean="0"/>
              <a:t>         </a:t>
            </a:r>
            <a:r>
              <a:rPr lang="en-US" sz="1400" noProof="1" smtClean="0"/>
              <a:t> ; </a:t>
            </a:r>
            <a:r>
              <a:rPr lang="en-US" sz="1400" dirty="0" smtClean="0"/>
              <a:t>   </a:t>
            </a:r>
            <a:r>
              <a:rPr lang="en-US" sz="1400" noProof="1" smtClean="0"/>
              <a:t> </a:t>
            </a:r>
            <a:r>
              <a:rPr lang="en-US" sz="1400" dirty="0" smtClean="0"/>
              <a:t>           </a:t>
            </a:r>
            <a:r>
              <a:rPr lang="en-US" sz="1400" noProof="1" smtClean="0"/>
              <a:t> ; </a:t>
            </a:r>
            <a:r>
              <a:rPr lang="en-US" sz="1400" dirty="0" smtClean="0"/>
              <a:t>         )</a:t>
            </a:r>
            <a:endParaRPr lang="en-US" sz="1400" noProof="1" smtClean="0"/>
          </a:p>
          <a:p>
            <a:pPr algn="l" rtl="0">
              <a:lnSpc>
                <a:spcPct val="8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1400" noProof="1" smtClean="0"/>
              <a:t>	{</a:t>
            </a:r>
          </a:p>
          <a:p>
            <a:pPr algn="l" rtl="0">
              <a:lnSpc>
                <a:spcPct val="8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1400" noProof="1" smtClean="0"/>
              <a:t>	        printf("Enter size of row #%d: ", i+1);</a:t>
            </a:r>
          </a:p>
          <a:p>
            <a:pPr algn="l" rtl="0">
              <a:lnSpc>
                <a:spcPct val="8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1400" noProof="1" smtClean="0"/>
              <a:t>	        scanf("%d", &amp;sizes[i]);</a:t>
            </a:r>
          </a:p>
          <a:p>
            <a:pPr algn="l" rtl="0">
              <a:lnSpc>
                <a:spcPct val="8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1400" noProof="1" smtClean="0"/>
              <a:t>	        matrix[i] = (int*)calloc(sizes[i], sizeof(int));</a:t>
            </a:r>
          </a:p>
          <a:p>
            <a:pPr algn="l" rtl="0">
              <a:lnSpc>
                <a:spcPct val="8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1400" noProof="1" smtClean="0"/>
              <a:t>	        for (j=0 ; j &lt; sizes[i] ; j++)</a:t>
            </a:r>
          </a:p>
          <a:p>
            <a:pPr algn="l" rtl="0">
              <a:lnSpc>
                <a:spcPct val="8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1400" noProof="1" smtClean="0"/>
              <a:t>		matrix[i][j] = (i+1)*10+j+1;</a:t>
            </a:r>
          </a:p>
          <a:p>
            <a:pPr algn="l" rtl="0">
              <a:lnSpc>
                <a:spcPct val="8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1400" noProof="1" smtClean="0"/>
              <a:t>	}</a:t>
            </a:r>
          </a:p>
          <a:p>
            <a:pPr algn="l" rtl="0">
              <a:lnSpc>
                <a:spcPct val="80000"/>
              </a:lnSpc>
              <a:spcBef>
                <a:spcPts val="0"/>
              </a:spcBef>
              <a:buFont typeface="Wingdings" pitchFamily="2" charset="2"/>
              <a:buNone/>
            </a:pPr>
            <a:endParaRPr lang="en-US" sz="1400" noProof="1" smtClean="0"/>
          </a:p>
          <a:p>
            <a:pPr algn="l" rtl="0">
              <a:lnSpc>
                <a:spcPct val="8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1400" noProof="1" smtClean="0"/>
              <a:t>	printf("The matrix is:\n");</a:t>
            </a:r>
          </a:p>
          <a:p>
            <a:pPr algn="l" rtl="0">
              <a:lnSpc>
                <a:spcPct val="8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1400" noProof="1" smtClean="0"/>
              <a:t>	for (i=0 ; i &lt; rows ; i++)</a:t>
            </a:r>
          </a:p>
          <a:p>
            <a:pPr algn="l" rtl="0">
              <a:lnSpc>
                <a:spcPct val="8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1400" noProof="1" smtClean="0"/>
              <a:t>	{</a:t>
            </a:r>
          </a:p>
          <a:p>
            <a:pPr algn="l" rtl="0">
              <a:lnSpc>
                <a:spcPct val="8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1400" noProof="1" smtClean="0"/>
              <a:t>	       for (j=0 ; j &lt; sizes[i] ; j++)</a:t>
            </a:r>
          </a:p>
          <a:p>
            <a:pPr algn="l" rtl="0">
              <a:lnSpc>
                <a:spcPct val="8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1400" noProof="1" smtClean="0"/>
              <a:t>	            </a:t>
            </a:r>
            <a:r>
              <a:rPr lang="en-US" sz="1400" dirty="0" smtClean="0"/>
              <a:t> </a:t>
            </a:r>
            <a:r>
              <a:rPr lang="en-US" sz="1400" noProof="1" smtClean="0"/>
              <a:t>printf("%d ", matrix[i][j]);</a:t>
            </a:r>
          </a:p>
          <a:p>
            <a:pPr algn="l" rtl="0">
              <a:lnSpc>
                <a:spcPct val="8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1400" noProof="1" smtClean="0"/>
              <a:t>	       printf("\n");</a:t>
            </a:r>
          </a:p>
          <a:p>
            <a:pPr algn="l" rtl="0">
              <a:lnSpc>
                <a:spcPct val="8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1400" noProof="1" smtClean="0"/>
              <a:t>	}</a:t>
            </a:r>
          </a:p>
          <a:p>
            <a:pPr algn="l" rtl="0">
              <a:lnSpc>
                <a:spcPct val="8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1400" noProof="1" smtClean="0"/>
              <a:t>	</a:t>
            </a:r>
            <a:r>
              <a:rPr lang="en-US" sz="1400" b="1" noProof="1" smtClean="0"/>
              <a:t>free(sizes);</a:t>
            </a:r>
          </a:p>
          <a:p>
            <a:pPr algn="l" rtl="0">
              <a:lnSpc>
                <a:spcPct val="8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1400" noProof="1" smtClean="0"/>
              <a:t>	for (</a:t>
            </a:r>
            <a:r>
              <a:rPr lang="en-US" sz="1400" dirty="0" smtClean="0"/>
              <a:t>       </a:t>
            </a:r>
            <a:r>
              <a:rPr lang="en-US" sz="1400" noProof="1" smtClean="0"/>
              <a:t>; </a:t>
            </a:r>
            <a:r>
              <a:rPr lang="en-US" sz="1400" dirty="0" smtClean="0"/>
              <a:t>              </a:t>
            </a:r>
            <a:r>
              <a:rPr lang="en-US" sz="1400" noProof="1" smtClean="0"/>
              <a:t> ; </a:t>
            </a:r>
            <a:r>
              <a:rPr lang="en-US" sz="1400" dirty="0" smtClean="0"/>
              <a:t>  </a:t>
            </a:r>
            <a:r>
              <a:rPr lang="he-IL" sz="1400" dirty="0" smtClean="0"/>
              <a:t> </a:t>
            </a:r>
            <a:r>
              <a:rPr lang="en-US" sz="1400" dirty="0" smtClean="0"/>
              <a:t>      )</a:t>
            </a:r>
            <a:endParaRPr lang="en-US" sz="1400" noProof="1" smtClean="0"/>
          </a:p>
          <a:p>
            <a:pPr algn="l" rtl="0">
              <a:lnSpc>
                <a:spcPct val="8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1400" noProof="1" smtClean="0"/>
              <a:t>		</a:t>
            </a:r>
            <a:r>
              <a:rPr lang="en-US" sz="1400" b="1" noProof="1" smtClean="0"/>
              <a:t>free(matrix[i]);</a:t>
            </a:r>
          </a:p>
          <a:p>
            <a:pPr algn="l" rtl="0">
              <a:lnSpc>
                <a:spcPct val="8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1400" noProof="1" smtClean="0"/>
              <a:t>	</a:t>
            </a:r>
            <a:r>
              <a:rPr lang="en-US" sz="1400" b="1" noProof="1" smtClean="0"/>
              <a:t>free(matrix);</a:t>
            </a:r>
          </a:p>
          <a:p>
            <a:pPr algn="l" rtl="0">
              <a:lnSpc>
                <a:spcPct val="8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1400" noProof="1" smtClean="0"/>
              <a:t>}</a:t>
            </a:r>
          </a:p>
        </p:txBody>
      </p:sp>
      <p:sp>
        <p:nvSpPr>
          <p:cNvPr id="28681" name="Text Box 47"/>
          <p:cNvSpPr txBox="1">
            <a:spLocks noChangeArrowheads="1"/>
          </p:cNvSpPr>
          <p:nvPr/>
        </p:nvSpPr>
        <p:spPr bwMode="auto">
          <a:xfrm>
            <a:off x="6781800" y="3200400"/>
            <a:ext cx="19812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rtl="1">
              <a:spcBef>
                <a:spcPct val="50000"/>
              </a:spcBef>
            </a:pPr>
            <a:r>
              <a:rPr lang="he-IL"/>
              <a:t>הזיכרון של ה- </a:t>
            </a:r>
            <a:r>
              <a:rPr lang="en-US"/>
              <a:t>main</a:t>
            </a:r>
          </a:p>
        </p:txBody>
      </p:sp>
      <p:sp>
        <p:nvSpPr>
          <p:cNvPr id="58440" name="Oval 72"/>
          <p:cNvSpPr>
            <a:spLocks noChangeArrowheads="1"/>
          </p:cNvSpPr>
          <p:nvPr/>
        </p:nvSpPr>
        <p:spPr bwMode="auto">
          <a:xfrm>
            <a:off x="3733800" y="3810000"/>
            <a:ext cx="5334000" cy="3048000"/>
          </a:xfrm>
          <a:prstGeom prst="ellipse">
            <a:avLst/>
          </a:prstGeom>
          <a:solidFill>
            <a:srgbClr val="00CC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he-IL"/>
          </a:p>
        </p:txBody>
      </p:sp>
      <p:sp>
        <p:nvSpPr>
          <p:cNvPr id="3" name="Text Box 9"/>
          <p:cNvSpPr txBox="1">
            <a:spLocks noChangeArrowheads="1"/>
          </p:cNvSpPr>
          <p:nvPr/>
        </p:nvSpPr>
        <p:spPr bwMode="auto">
          <a:xfrm>
            <a:off x="7467600" y="6491288"/>
            <a:ext cx="198120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rtl="1">
              <a:spcBef>
                <a:spcPct val="50000"/>
              </a:spcBef>
            </a:pPr>
            <a:r>
              <a:rPr lang="he-IL"/>
              <a:t>זיכרון ה- </a:t>
            </a:r>
            <a:r>
              <a:rPr lang="en-US"/>
              <a:t>heap</a:t>
            </a:r>
          </a:p>
        </p:txBody>
      </p:sp>
      <p:graphicFrame>
        <p:nvGraphicFramePr>
          <p:cNvPr id="180398" name="Group 174"/>
          <p:cNvGraphicFramePr>
            <a:graphicFrameLocks noGrp="1"/>
          </p:cNvGraphicFramePr>
          <p:nvPr/>
        </p:nvGraphicFramePr>
        <p:xfrm>
          <a:off x="3886200" y="4114800"/>
          <a:ext cx="2057400" cy="1099186"/>
        </p:xfrm>
        <a:graphic>
          <a:graphicData uri="http://schemas.openxmlformats.org/drawingml/2006/table">
            <a:tbl>
              <a:tblPr/>
              <a:tblGrid>
                <a:gridCol w="609600"/>
                <a:gridCol w="914400"/>
                <a:gridCol w="533400"/>
              </a:tblGrid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3008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0291" name="Group 67"/>
          <p:cNvGraphicFramePr>
            <a:graphicFrameLocks noGrp="1"/>
          </p:cNvGraphicFramePr>
          <p:nvPr/>
        </p:nvGraphicFramePr>
        <p:xfrm>
          <a:off x="6019800" y="1447800"/>
          <a:ext cx="2743200" cy="1832612"/>
        </p:xfrm>
        <a:graphic>
          <a:graphicData uri="http://schemas.openxmlformats.org/drawingml/2006/table">
            <a:tbl>
              <a:tblPr/>
              <a:tblGrid>
                <a:gridCol w="1295400"/>
                <a:gridCol w="838200"/>
                <a:gridCol w="609600"/>
              </a:tblGrid>
              <a:tr h="330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int:rows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int**: matrix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i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1008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j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1012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int*: sizes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1016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80294" name="Group 70"/>
          <p:cNvGraphicFramePr>
            <a:graphicFrameLocks noGrp="1"/>
          </p:cNvGraphicFramePr>
          <p:nvPr/>
        </p:nvGraphicFramePr>
        <p:xfrm>
          <a:off x="6019800" y="1447800"/>
          <a:ext cx="2743200" cy="1832612"/>
        </p:xfrm>
        <a:graphic>
          <a:graphicData uri="http://schemas.openxmlformats.org/drawingml/2006/table">
            <a:tbl>
              <a:tblPr/>
              <a:tblGrid>
                <a:gridCol w="1295400"/>
                <a:gridCol w="838200"/>
                <a:gridCol w="609600"/>
              </a:tblGrid>
              <a:tr h="330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int:rows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int**: matrix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i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1008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j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1012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int*: sizes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1016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80320" name="Group 96"/>
          <p:cNvGraphicFramePr>
            <a:graphicFrameLocks noGrp="1"/>
          </p:cNvGraphicFramePr>
          <p:nvPr/>
        </p:nvGraphicFramePr>
        <p:xfrm>
          <a:off x="6019800" y="1447800"/>
          <a:ext cx="2743200" cy="1832612"/>
        </p:xfrm>
        <a:graphic>
          <a:graphicData uri="http://schemas.openxmlformats.org/drawingml/2006/table">
            <a:tbl>
              <a:tblPr/>
              <a:tblGrid>
                <a:gridCol w="1295400"/>
                <a:gridCol w="838200"/>
                <a:gridCol w="609600"/>
              </a:tblGrid>
              <a:tr h="330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int:rows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int**: matrix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i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1008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j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1012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int*: sizes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1016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80397" name="Group 173"/>
          <p:cNvGraphicFramePr>
            <a:graphicFrameLocks noGrp="1"/>
          </p:cNvGraphicFramePr>
          <p:nvPr/>
        </p:nvGraphicFramePr>
        <p:xfrm>
          <a:off x="6629400" y="5454650"/>
          <a:ext cx="1981200" cy="1099186"/>
        </p:xfrm>
        <a:graphic>
          <a:graphicData uri="http://schemas.openxmlformats.org/drawingml/2006/table">
            <a:tbl>
              <a:tblPr/>
              <a:tblGrid>
                <a:gridCol w="533400"/>
                <a:gridCol w="914400"/>
                <a:gridCol w="533400"/>
              </a:tblGrid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4000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4004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4008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0399" name="Group 175"/>
          <p:cNvGraphicFramePr>
            <a:graphicFrameLocks noGrp="1"/>
          </p:cNvGraphicFramePr>
          <p:nvPr/>
        </p:nvGraphicFramePr>
        <p:xfrm>
          <a:off x="6019800" y="1447800"/>
          <a:ext cx="2743200" cy="1832612"/>
        </p:xfrm>
        <a:graphic>
          <a:graphicData uri="http://schemas.openxmlformats.org/drawingml/2006/table">
            <a:tbl>
              <a:tblPr/>
              <a:tblGrid>
                <a:gridCol w="1295400"/>
                <a:gridCol w="838200"/>
                <a:gridCol w="609600"/>
              </a:tblGrid>
              <a:tr h="330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int:rows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int**: matrix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i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1008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j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1012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int*: sizes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4000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1016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80425" name="Text Box 201"/>
          <p:cNvSpPr txBox="1">
            <a:spLocks noChangeArrowheads="1"/>
          </p:cNvSpPr>
          <p:nvPr/>
        </p:nvSpPr>
        <p:spPr bwMode="auto">
          <a:xfrm>
            <a:off x="905272" y="2780928"/>
            <a:ext cx="11430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>
                <a:latin typeface="Verdana" pitchFamily="34" charset="0"/>
              </a:rPr>
              <a:t>i=0</a:t>
            </a:r>
          </a:p>
        </p:txBody>
      </p:sp>
      <p:sp>
        <p:nvSpPr>
          <p:cNvPr id="180426" name="Text Box 202"/>
          <p:cNvSpPr txBox="1">
            <a:spLocks noChangeArrowheads="1"/>
          </p:cNvSpPr>
          <p:nvPr/>
        </p:nvSpPr>
        <p:spPr bwMode="auto">
          <a:xfrm>
            <a:off x="1484784" y="2780928"/>
            <a:ext cx="11430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 err="1">
                <a:latin typeface="Verdana" pitchFamily="34" charset="0"/>
              </a:rPr>
              <a:t>i</a:t>
            </a:r>
            <a:r>
              <a:rPr lang="en-US" sz="1200" dirty="0">
                <a:latin typeface="Verdana" pitchFamily="34" charset="0"/>
              </a:rPr>
              <a:t> &lt; rows</a:t>
            </a:r>
          </a:p>
        </p:txBody>
      </p:sp>
      <p:sp>
        <p:nvSpPr>
          <p:cNvPr id="180427" name="Text Box 203"/>
          <p:cNvSpPr txBox="1">
            <a:spLocks noChangeArrowheads="1"/>
          </p:cNvSpPr>
          <p:nvPr/>
        </p:nvSpPr>
        <p:spPr bwMode="auto">
          <a:xfrm>
            <a:off x="2420888" y="2780928"/>
            <a:ext cx="11430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 err="1">
                <a:latin typeface="Verdana" pitchFamily="34" charset="0"/>
              </a:rPr>
              <a:t>i</a:t>
            </a:r>
            <a:r>
              <a:rPr lang="en-US" sz="1200" dirty="0">
                <a:latin typeface="Verdana" pitchFamily="34" charset="0"/>
              </a:rPr>
              <a:t>++</a:t>
            </a:r>
          </a:p>
        </p:txBody>
      </p:sp>
      <p:graphicFrame>
        <p:nvGraphicFramePr>
          <p:cNvPr id="180428" name="Group 204"/>
          <p:cNvGraphicFramePr>
            <a:graphicFrameLocks noGrp="1"/>
          </p:cNvGraphicFramePr>
          <p:nvPr/>
        </p:nvGraphicFramePr>
        <p:xfrm>
          <a:off x="6019800" y="1447800"/>
          <a:ext cx="2743200" cy="1832612"/>
        </p:xfrm>
        <a:graphic>
          <a:graphicData uri="http://schemas.openxmlformats.org/drawingml/2006/table">
            <a:tbl>
              <a:tblPr/>
              <a:tblGrid>
                <a:gridCol w="1295400"/>
                <a:gridCol w="838200"/>
                <a:gridCol w="609600"/>
              </a:tblGrid>
              <a:tr h="330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int:rows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int**: matrix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i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1008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j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1012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int*: sizes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4000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1016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80473" name="Group 249"/>
          <p:cNvGraphicFramePr>
            <a:graphicFrameLocks noGrp="1"/>
          </p:cNvGraphicFramePr>
          <p:nvPr/>
        </p:nvGraphicFramePr>
        <p:xfrm>
          <a:off x="6629400" y="5454650"/>
          <a:ext cx="1981200" cy="1099186"/>
        </p:xfrm>
        <a:graphic>
          <a:graphicData uri="http://schemas.openxmlformats.org/drawingml/2006/table">
            <a:tbl>
              <a:tblPr/>
              <a:tblGrid>
                <a:gridCol w="533400"/>
                <a:gridCol w="914400"/>
                <a:gridCol w="533400"/>
              </a:tblGrid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4000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4004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4008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0511" name="Group 287"/>
          <p:cNvGraphicFramePr>
            <a:graphicFrameLocks noGrp="1"/>
          </p:cNvGraphicFramePr>
          <p:nvPr/>
        </p:nvGraphicFramePr>
        <p:xfrm>
          <a:off x="5943600" y="3657600"/>
          <a:ext cx="1981200" cy="732473"/>
        </p:xfrm>
        <a:graphic>
          <a:graphicData uri="http://schemas.openxmlformats.org/drawingml/2006/table">
            <a:tbl>
              <a:tblPr/>
              <a:tblGrid>
                <a:gridCol w="533400"/>
                <a:gridCol w="914400"/>
                <a:gridCol w="533400"/>
              </a:tblGrid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4050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4054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0512" name="Group 288"/>
          <p:cNvGraphicFramePr>
            <a:graphicFrameLocks noGrp="1"/>
          </p:cNvGraphicFramePr>
          <p:nvPr/>
        </p:nvGraphicFramePr>
        <p:xfrm>
          <a:off x="3886200" y="4114800"/>
          <a:ext cx="2057400" cy="1099186"/>
        </p:xfrm>
        <a:graphic>
          <a:graphicData uri="http://schemas.openxmlformats.org/drawingml/2006/table">
            <a:tbl>
              <a:tblPr/>
              <a:tblGrid>
                <a:gridCol w="609600"/>
                <a:gridCol w="914400"/>
                <a:gridCol w="533400"/>
              </a:tblGrid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4050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3008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0531" name="Group 307"/>
          <p:cNvGraphicFramePr>
            <a:graphicFrameLocks noGrp="1"/>
          </p:cNvGraphicFramePr>
          <p:nvPr/>
        </p:nvGraphicFramePr>
        <p:xfrm>
          <a:off x="5943600" y="3657600"/>
          <a:ext cx="1981200" cy="732473"/>
        </p:xfrm>
        <a:graphic>
          <a:graphicData uri="http://schemas.openxmlformats.org/drawingml/2006/table">
            <a:tbl>
              <a:tblPr/>
              <a:tblGrid>
                <a:gridCol w="533400"/>
                <a:gridCol w="914400"/>
                <a:gridCol w="533400"/>
              </a:tblGrid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4050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4054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0546" name="Group 322"/>
          <p:cNvGraphicFramePr>
            <a:graphicFrameLocks noGrp="1"/>
          </p:cNvGraphicFramePr>
          <p:nvPr/>
        </p:nvGraphicFramePr>
        <p:xfrm>
          <a:off x="6019800" y="1447800"/>
          <a:ext cx="2743200" cy="1832612"/>
        </p:xfrm>
        <a:graphic>
          <a:graphicData uri="http://schemas.openxmlformats.org/drawingml/2006/table">
            <a:tbl>
              <a:tblPr/>
              <a:tblGrid>
                <a:gridCol w="1295400"/>
                <a:gridCol w="838200"/>
                <a:gridCol w="609600"/>
              </a:tblGrid>
              <a:tr h="330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int:rows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int**: matrix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i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1008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j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1012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int*: sizes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4000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1016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80572" name="Group 348"/>
          <p:cNvGraphicFramePr>
            <a:graphicFrameLocks noGrp="1"/>
          </p:cNvGraphicFramePr>
          <p:nvPr/>
        </p:nvGraphicFramePr>
        <p:xfrm>
          <a:off x="6629400" y="5454650"/>
          <a:ext cx="1981200" cy="1099186"/>
        </p:xfrm>
        <a:graphic>
          <a:graphicData uri="http://schemas.openxmlformats.org/drawingml/2006/table">
            <a:tbl>
              <a:tblPr/>
              <a:tblGrid>
                <a:gridCol w="533400"/>
                <a:gridCol w="914400"/>
                <a:gridCol w="533400"/>
              </a:tblGrid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4000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4004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4008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0629" name="Group 405"/>
          <p:cNvGraphicFramePr>
            <a:graphicFrameLocks noGrp="1"/>
          </p:cNvGraphicFramePr>
          <p:nvPr/>
        </p:nvGraphicFramePr>
        <p:xfrm>
          <a:off x="7162800" y="4387850"/>
          <a:ext cx="1981200" cy="1099186"/>
        </p:xfrm>
        <a:graphic>
          <a:graphicData uri="http://schemas.openxmlformats.org/drawingml/2006/table">
            <a:tbl>
              <a:tblPr/>
              <a:tblGrid>
                <a:gridCol w="533400"/>
                <a:gridCol w="914400"/>
                <a:gridCol w="533400"/>
              </a:tblGrid>
              <a:tr h="3365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5000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5004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5008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0610" name="Group 386"/>
          <p:cNvGraphicFramePr>
            <a:graphicFrameLocks noGrp="1"/>
          </p:cNvGraphicFramePr>
          <p:nvPr/>
        </p:nvGraphicFramePr>
        <p:xfrm>
          <a:off x="3886200" y="4114800"/>
          <a:ext cx="2057400" cy="1099186"/>
        </p:xfrm>
        <a:graphic>
          <a:graphicData uri="http://schemas.openxmlformats.org/drawingml/2006/table">
            <a:tbl>
              <a:tblPr/>
              <a:tblGrid>
                <a:gridCol w="609600"/>
                <a:gridCol w="914400"/>
                <a:gridCol w="533400"/>
              </a:tblGrid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4050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5000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3008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0630" name="Group 406"/>
          <p:cNvGraphicFramePr>
            <a:graphicFrameLocks noGrp="1"/>
          </p:cNvGraphicFramePr>
          <p:nvPr/>
        </p:nvGraphicFramePr>
        <p:xfrm>
          <a:off x="7162800" y="4387850"/>
          <a:ext cx="1981200" cy="1099186"/>
        </p:xfrm>
        <a:graphic>
          <a:graphicData uri="http://schemas.openxmlformats.org/drawingml/2006/table">
            <a:tbl>
              <a:tblPr/>
              <a:tblGrid>
                <a:gridCol w="533400"/>
                <a:gridCol w="914400"/>
                <a:gridCol w="533400"/>
              </a:tblGrid>
              <a:tr h="3365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5000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5004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5008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0783" name="Group 559"/>
          <p:cNvGraphicFramePr>
            <a:graphicFrameLocks noGrp="1"/>
          </p:cNvGraphicFramePr>
          <p:nvPr/>
        </p:nvGraphicFramePr>
        <p:xfrm>
          <a:off x="6019800" y="1447800"/>
          <a:ext cx="2743200" cy="1831659"/>
        </p:xfrm>
        <a:graphic>
          <a:graphicData uri="http://schemas.openxmlformats.org/drawingml/2006/table">
            <a:tbl>
              <a:tblPr/>
              <a:tblGrid>
                <a:gridCol w="1295400"/>
                <a:gridCol w="838200"/>
                <a:gridCol w="609600"/>
              </a:tblGrid>
              <a:tr h="330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int:rows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int**: matrix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i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1008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j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1012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int*: sizes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4000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1016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80675" name="Group 451"/>
          <p:cNvGraphicFramePr>
            <a:graphicFrameLocks noGrp="1"/>
          </p:cNvGraphicFramePr>
          <p:nvPr/>
        </p:nvGraphicFramePr>
        <p:xfrm>
          <a:off x="6629400" y="5454650"/>
          <a:ext cx="1981200" cy="1099186"/>
        </p:xfrm>
        <a:graphic>
          <a:graphicData uri="http://schemas.openxmlformats.org/drawingml/2006/table">
            <a:tbl>
              <a:tblPr/>
              <a:tblGrid>
                <a:gridCol w="533400"/>
                <a:gridCol w="914400"/>
                <a:gridCol w="533400"/>
              </a:tblGrid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4000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4004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4008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0721" name="Group 497"/>
          <p:cNvGraphicFramePr>
            <a:graphicFrameLocks noGrp="1"/>
          </p:cNvGraphicFramePr>
          <p:nvPr/>
        </p:nvGraphicFramePr>
        <p:xfrm>
          <a:off x="4267200" y="5257800"/>
          <a:ext cx="2057400" cy="1465899"/>
        </p:xfrm>
        <a:graphic>
          <a:graphicData uri="http://schemas.openxmlformats.org/drawingml/2006/table">
            <a:tbl>
              <a:tblPr/>
              <a:tblGrid>
                <a:gridCol w="609600"/>
                <a:gridCol w="914400"/>
                <a:gridCol w="533400"/>
              </a:tblGrid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2200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2224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2228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2232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0741" name="Group 517"/>
          <p:cNvGraphicFramePr>
            <a:graphicFrameLocks noGrp="1"/>
          </p:cNvGraphicFramePr>
          <p:nvPr/>
        </p:nvGraphicFramePr>
        <p:xfrm>
          <a:off x="3886200" y="4102100"/>
          <a:ext cx="2057400" cy="1099186"/>
        </p:xfrm>
        <a:graphic>
          <a:graphicData uri="http://schemas.openxmlformats.org/drawingml/2006/table">
            <a:tbl>
              <a:tblPr/>
              <a:tblGrid>
                <a:gridCol w="609600"/>
                <a:gridCol w="914400"/>
                <a:gridCol w="533400"/>
              </a:tblGrid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4050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5000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2200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3008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0760" name="Group 536"/>
          <p:cNvGraphicFramePr>
            <a:graphicFrameLocks noGrp="1"/>
          </p:cNvGraphicFramePr>
          <p:nvPr/>
        </p:nvGraphicFramePr>
        <p:xfrm>
          <a:off x="4267200" y="5257800"/>
          <a:ext cx="2057400" cy="1465899"/>
        </p:xfrm>
        <a:graphic>
          <a:graphicData uri="http://schemas.openxmlformats.org/drawingml/2006/table">
            <a:tbl>
              <a:tblPr/>
              <a:tblGrid>
                <a:gridCol w="609600"/>
                <a:gridCol w="914400"/>
                <a:gridCol w="533400"/>
              </a:tblGrid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2200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2224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2228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2232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0784" name="Group 560"/>
          <p:cNvGraphicFramePr>
            <a:graphicFrameLocks noGrp="1"/>
          </p:cNvGraphicFramePr>
          <p:nvPr/>
        </p:nvGraphicFramePr>
        <p:xfrm>
          <a:off x="6019800" y="1447800"/>
          <a:ext cx="2743200" cy="1831659"/>
        </p:xfrm>
        <a:graphic>
          <a:graphicData uri="http://schemas.openxmlformats.org/drawingml/2006/table">
            <a:tbl>
              <a:tblPr/>
              <a:tblGrid>
                <a:gridCol w="1295400"/>
                <a:gridCol w="838200"/>
                <a:gridCol w="609600"/>
              </a:tblGrid>
              <a:tr h="330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int:rows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int**: matrix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i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1008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j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1012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int*: sizes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4000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1016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80810" name="Text Box 586"/>
          <p:cNvSpPr txBox="1">
            <a:spLocks noChangeArrowheads="1"/>
          </p:cNvSpPr>
          <p:nvPr/>
        </p:nvSpPr>
        <p:spPr bwMode="auto">
          <a:xfrm>
            <a:off x="827584" y="5733256"/>
            <a:ext cx="12192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>
                <a:latin typeface="Verdana" pitchFamily="34" charset="0"/>
              </a:rPr>
              <a:t>i=0</a:t>
            </a:r>
          </a:p>
        </p:txBody>
      </p:sp>
      <p:sp>
        <p:nvSpPr>
          <p:cNvPr id="180811" name="Text Box 587"/>
          <p:cNvSpPr txBox="1">
            <a:spLocks noChangeArrowheads="1"/>
          </p:cNvSpPr>
          <p:nvPr/>
        </p:nvSpPr>
        <p:spPr bwMode="auto">
          <a:xfrm>
            <a:off x="1284784" y="5733256"/>
            <a:ext cx="12192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>
                <a:latin typeface="Verdana" pitchFamily="34" charset="0"/>
              </a:rPr>
              <a:t>i &lt; rows</a:t>
            </a:r>
          </a:p>
        </p:txBody>
      </p:sp>
      <p:sp>
        <p:nvSpPr>
          <p:cNvPr id="180812" name="Text Box 588"/>
          <p:cNvSpPr txBox="1">
            <a:spLocks noChangeArrowheads="1"/>
          </p:cNvSpPr>
          <p:nvPr/>
        </p:nvSpPr>
        <p:spPr bwMode="auto">
          <a:xfrm>
            <a:off x="2199184" y="5733256"/>
            <a:ext cx="12192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>
                <a:latin typeface="Verdana" pitchFamily="34" charset="0"/>
              </a:rPr>
              <a:t>i++</a:t>
            </a:r>
          </a:p>
        </p:txBody>
      </p:sp>
      <p:graphicFrame>
        <p:nvGraphicFramePr>
          <p:cNvPr id="180813" name="Group 589"/>
          <p:cNvGraphicFramePr>
            <a:graphicFrameLocks noGrp="1"/>
          </p:cNvGraphicFramePr>
          <p:nvPr/>
        </p:nvGraphicFramePr>
        <p:xfrm>
          <a:off x="6019800" y="1447800"/>
          <a:ext cx="2743200" cy="1831659"/>
        </p:xfrm>
        <a:graphic>
          <a:graphicData uri="http://schemas.openxmlformats.org/drawingml/2006/table">
            <a:tbl>
              <a:tblPr/>
              <a:tblGrid>
                <a:gridCol w="1295400"/>
                <a:gridCol w="838200"/>
                <a:gridCol w="609600"/>
              </a:tblGrid>
              <a:tr h="330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int:rows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int**: matrix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i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1008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j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1012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int*: sizes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4000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1016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80840" name="Group 616"/>
          <p:cNvGraphicFramePr>
            <a:graphicFrameLocks noGrp="1"/>
          </p:cNvGraphicFramePr>
          <p:nvPr/>
        </p:nvGraphicFramePr>
        <p:xfrm>
          <a:off x="6019800" y="1447800"/>
          <a:ext cx="2743200" cy="1831659"/>
        </p:xfrm>
        <a:graphic>
          <a:graphicData uri="http://schemas.openxmlformats.org/drawingml/2006/table">
            <a:tbl>
              <a:tblPr/>
              <a:tblGrid>
                <a:gridCol w="1295400"/>
                <a:gridCol w="838200"/>
                <a:gridCol w="609600"/>
              </a:tblGrid>
              <a:tr h="330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int:rows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int**: matrix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i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1008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j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1012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int*: sizes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4000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1016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80866" name="Group 642"/>
          <p:cNvGraphicFramePr>
            <a:graphicFrameLocks noGrp="1"/>
          </p:cNvGraphicFramePr>
          <p:nvPr/>
        </p:nvGraphicFramePr>
        <p:xfrm>
          <a:off x="6019800" y="1447800"/>
          <a:ext cx="2743200" cy="1831659"/>
        </p:xfrm>
        <a:graphic>
          <a:graphicData uri="http://schemas.openxmlformats.org/drawingml/2006/table">
            <a:tbl>
              <a:tblPr/>
              <a:tblGrid>
                <a:gridCol w="1295400"/>
                <a:gridCol w="838200"/>
                <a:gridCol w="609600"/>
              </a:tblGrid>
              <a:tr h="330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int:rows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int**: matrix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i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1008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j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1012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int*: sizes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4000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1016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80892" name="Group 668"/>
          <p:cNvGraphicFramePr>
            <a:graphicFrameLocks noGrp="1"/>
          </p:cNvGraphicFramePr>
          <p:nvPr/>
        </p:nvGraphicFramePr>
        <p:xfrm>
          <a:off x="6019800" y="1447800"/>
          <a:ext cx="2743200" cy="1831659"/>
        </p:xfrm>
        <a:graphic>
          <a:graphicData uri="http://schemas.openxmlformats.org/drawingml/2006/table">
            <a:tbl>
              <a:tblPr/>
              <a:tblGrid>
                <a:gridCol w="1295400"/>
                <a:gridCol w="838200"/>
                <a:gridCol w="609600"/>
              </a:tblGrid>
              <a:tr h="330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int:rows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int**: matrix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i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1008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j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1012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int*: sizes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4000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1016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0" name="AutoShape 4"/>
          <p:cNvSpPr>
            <a:spLocks noChangeArrowheads="1"/>
          </p:cNvSpPr>
          <p:nvPr/>
        </p:nvSpPr>
        <p:spPr bwMode="auto">
          <a:xfrm>
            <a:off x="-2340768" y="5207865"/>
            <a:ext cx="1959496" cy="381375"/>
          </a:xfrm>
          <a:prstGeom prst="wedgeRectCallout">
            <a:avLst>
              <a:gd name="adj1" fmla="val 95099"/>
              <a:gd name="adj2" fmla="val 5794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he-IL" b="1" dirty="0" smtClean="0">
                <a:solidFill>
                  <a:schemeClr val="bg1"/>
                </a:solidFill>
              </a:rPr>
              <a:t>חשוב לשחרר </a:t>
            </a:r>
            <a:r>
              <a:rPr lang="he-IL" b="1" dirty="0" err="1" smtClean="0">
                <a:solidFill>
                  <a:schemeClr val="bg1"/>
                </a:solidFill>
              </a:rPr>
              <a:t>הכל</a:t>
            </a:r>
            <a:r>
              <a:rPr lang="he-IL" b="1" dirty="0" smtClean="0">
                <a:solidFill>
                  <a:schemeClr val="bg1"/>
                </a:solidFill>
              </a:rPr>
              <a:t>!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2" name="AutoShape 4"/>
          <p:cNvSpPr>
            <a:spLocks noChangeArrowheads="1"/>
          </p:cNvSpPr>
          <p:nvPr/>
        </p:nvSpPr>
        <p:spPr bwMode="auto">
          <a:xfrm>
            <a:off x="-2340768" y="5210677"/>
            <a:ext cx="1959496" cy="381375"/>
          </a:xfrm>
          <a:prstGeom prst="wedgeRectCallout">
            <a:avLst>
              <a:gd name="adj1" fmla="val 125333"/>
              <a:gd name="adj2" fmla="val 15249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he-IL" b="1" dirty="0" smtClean="0">
                <a:solidFill>
                  <a:schemeClr val="bg1"/>
                </a:solidFill>
              </a:rPr>
              <a:t>חשוב לשחרר </a:t>
            </a:r>
            <a:r>
              <a:rPr lang="he-IL" b="1" dirty="0" err="1" smtClean="0">
                <a:solidFill>
                  <a:schemeClr val="bg1"/>
                </a:solidFill>
              </a:rPr>
              <a:t>הכל</a:t>
            </a:r>
            <a:r>
              <a:rPr lang="he-IL" b="1" dirty="0" smtClean="0">
                <a:solidFill>
                  <a:schemeClr val="bg1"/>
                </a:solidFill>
              </a:rPr>
              <a:t>!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3" name="AutoShape 4"/>
          <p:cNvSpPr>
            <a:spLocks noChangeArrowheads="1"/>
          </p:cNvSpPr>
          <p:nvPr/>
        </p:nvSpPr>
        <p:spPr bwMode="auto">
          <a:xfrm>
            <a:off x="-2340768" y="5210677"/>
            <a:ext cx="1959496" cy="381375"/>
          </a:xfrm>
          <a:prstGeom prst="wedgeRectCallout">
            <a:avLst>
              <a:gd name="adj1" fmla="val 94470"/>
              <a:gd name="adj2" fmla="val 21465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he-IL" b="1" dirty="0" smtClean="0">
                <a:solidFill>
                  <a:schemeClr val="bg1"/>
                </a:solidFill>
              </a:rPr>
              <a:t>חשוב לשחרר </a:t>
            </a:r>
            <a:r>
              <a:rPr lang="he-IL" b="1" dirty="0" err="1" smtClean="0">
                <a:solidFill>
                  <a:schemeClr val="bg1"/>
                </a:solidFill>
              </a:rPr>
              <a:t>הכל</a:t>
            </a:r>
            <a:r>
              <a:rPr lang="he-IL" b="1" dirty="0" smtClean="0">
                <a:solidFill>
                  <a:schemeClr val="bg1"/>
                </a:solidFill>
              </a:rPr>
              <a:t>!</a:t>
            </a:r>
            <a:endParaRPr 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80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80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80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80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80227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180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180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80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802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802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1802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4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180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4" presetClass="entr" presetSubtype="16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180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4" presetClass="entr" presetSubtype="16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6" dur="500"/>
                                        <p:tgtEl>
                                          <p:spTgt spid="180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9" dur="500"/>
                                        <p:tgtEl>
                                          <p:spTgt spid="1802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18022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18022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0" dur="500"/>
                                        <p:tgtEl>
                                          <p:spTgt spid="18022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5" dur="500"/>
                                        <p:tgtEl>
                                          <p:spTgt spid="18022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0" dur="500"/>
                                        <p:tgtEl>
                                          <p:spTgt spid="18022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3" dur="500"/>
                                        <p:tgtEl>
                                          <p:spTgt spid="18022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8" dur="500"/>
                                        <p:tgtEl>
                                          <p:spTgt spid="180227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1" dur="500"/>
                                        <p:tgtEl>
                                          <p:spTgt spid="180227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4" dur="500"/>
                                        <p:tgtEl>
                                          <p:spTgt spid="180227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7" dur="500"/>
                                        <p:tgtEl>
                                          <p:spTgt spid="180227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0" dur="500"/>
                                        <p:tgtEl>
                                          <p:spTgt spid="180227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3" dur="500"/>
                                        <p:tgtEl>
                                          <p:spTgt spid="180227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6" dur="500"/>
                                        <p:tgtEl>
                                          <p:spTgt spid="180227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1" dur="500"/>
                                        <p:tgtEl>
                                          <p:spTgt spid="180227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6" dur="500"/>
                                        <p:tgtEl>
                                          <p:spTgt spid="180227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4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9" dur="500"/>
                                        <p:tgtEl>
                                          <p:spTgt spid="180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4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2" dur="500"/>
                                        <p:tgtEl>
                                          <p:spTgt spid="180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4" presetClass="entr" presetSubtype="16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5" dur="500"/>
                                        <p:tgtEl>
                                          <p:spTgt spid="180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8" dur="500"/>
                                        <p:tgtEl>
                                          <p:spTgt spid="180227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3" dur="500"/>
                                        <p:tgtEl>
                                          <p:spTgt spid="180227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37" dur="indefinite"/>
                                        <p:tgtEl>
                                          <p:spTgt spid="180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38" dur="indefinite"/>
                                        <p:tgtEl>
                                          <p:spTgt spid="180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39" dur="indefinite"/>
                                        <p:tgtEl>
                                          <p:spTgt spid="180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5" dur="500"/>
                                        <p:tgtEl>
                                          <p:spTgt spid="58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8" dur="500"/>
                                        <p:tgtEl>
                                          <p:spTgt spid="28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1" dur="500"/>
                                        <p:tgtEl>
                                          <p:spTgt spid="180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55" dur="indefinite"/>
                                        <p:tgtEl>
                                          <p:spTgt spid="180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56" dur="indefinite"/>
                                        <p:tgtEl>
                                          <p:spTgt spid="180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57" dur="indefinite"/>
                                        <p:tgtEl>
                                          <p:spTgt spid="180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61" dur="indefinite"/>
                                        <p:tgtEl>
                                          <p:spTgt spid="180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62" dur="indefinite"/>
                                        <p:tgtEl>
                                          <p:spTgt spid="180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63" dur="indefinite"/>
                                        <p:tgtEl>
                                          <p:spTgt spid="180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1802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1802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71" dur="indefinite"/>
                                        <p:tgtEl>
                                          <p:spTgt spid="1802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72" dur="indefinite"/>
                                        <p:tgtEl>
                                          <p:spTgt spid="1802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73" dur="indefinite"/>
                                        <p:tgtEl>
                                          <p:spTgt spid="1802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1803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1803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0" dur="500"/>
                                        <p:tgtEl>
                                          <p:spTgt spid="180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84" dur="indefinite"/>
                                        <p:tgtEl>
                                          <p:spTgt spid="1802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85" dur="indefinite"/>
                                        <p:tgtEl>
                                          <p:spTgt spid="1802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86" dur="indefinite"/>
                                        <p:tgtEl>
                                          <p:spTgt spid="1802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9" dur="500"/>
                                        <p:tgtEl>
                                          <p:spTgt spid="180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2" dur="500" fill="hold"/>
                                        <p:tgtEl>
                                          <p:spTgt spid="1803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3" dur="500" fill="hold"/>
                                        <p:tgtEl>
                                          <p:spTgt spid="1803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5" presetClass="emph" presetSubtype="1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97" dur="indefinite"/>
                                        <p:tgtEl>
                                          <p:spTgt spid="180425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98" dur="indefinite"/>
                                        <p:tgtEl>
                                          <p:spTgt spid="180425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99" dur="indefinite"/>
                                        <p:tgtEl>
                                          <p:spTgt spid="180425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2" dur="500" fill="hold"/>
                                        <p:tgtEl>
                                          <p:spTgt spid="1804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3" dur="500" fill="hold"/>
                                        <p:tgtEl>
                                          <p:spTgt spid="1804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5" presetClass="emph" presetSubtype="1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07" dur="indefinite"/>
                                        <p:tgtEl>
                                          <p:spTgt spid="180426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08" dur="indefinite"/>
                                        <p:tgtEl>
                                          <p:spTgt spid="180426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09" dur="indefinite"/>
                                        <p:tgtEl>
                                          <p:spTgt spid="180426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13" dur="indefinite"/>
                                        <p:tgtEl>
                                          <p:spTgt spid="18022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14" dur="indefinite"/>
                                        <p:tgtEl>
                                          <p:spTgt spid="18022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15" dur="indefinite"/>
                                        <p:tgtEl>
                                          <p:spTgt spid="18022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19" dur="indefinite"/>
                                        <p:tgtEl>
                                          <p:spTgt spid="18022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20" dur="indefinite"/>
                                        <p:tgtEl>
                                          <p:spTgt spid="18022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21" dur="indefinite"/>
                                        <p:tgtEl>
                                          <p:spTgt spid="18022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4" dur="500" fill="hold"/>
                                        <p:tgtEl>
                                          <p:spTgt spid="1804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5" dur="500" fill="hold"/>
                                        <p:tgtEl>
                                          <p:spTgt spid="1804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29" dur="indefinite"/>
                                        <p:tgtEl>
                                          <p:spTgt spid="18022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30" dur="indefinite"/>
                                        <p:tgtEl>
                                          <p:spTgt spid="18022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31" dur="indefinite"/>
                                        <p:tgtEl>
                                          <p:spTgt spid="18022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4" dur="500" fill="hold"/>
                                        <p:tgtEl>
                                          <p:spTgt spid="1805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5" dur="500" fill="hold"/>
                                        <p:tgtEl>
                                          <p:spTgt spid="1805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8" dur="500" fill="hold"/>
                                        <p:tgtEl>
                                          <p:spTgt spid="1805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9" dur="500" fill="hold"/>
                                        <p:tgtEl>
                                          <p:spTgt spid="1805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43" dur="indefinite"/>
                                        <p:tgtEl>
                                          <p:spTgt spid="18022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44" dur="indefinite"/>
                                        <p:tgtEl>
                                          <p:spTgt spid="18022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45" dur="indefinite"/>
                                        <p:tgtEl>
                                          <p:spTgt spid="18022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6" presetID="5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47" dur="indefinite"/>
                                        <p:tgtEl>
                                          <p:spTgt spid="18022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48" dur="indefinite"/>
                                        <p:tgtEl>
                                          <p:spTgt spid="18022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49" dur="indefinite"/>
                                        <p:tgtEl>
                                          <p:spTgt spid="18022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2" dur="500" fill="hold"/>
                                        <p:tgtEl>
                                          <p:spTgt spid="1805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3" dur="500" fill="hold"/>
                                        <p:tgtEl>
                                          <p:spTgt spid="1805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5" presetClass="emph" presetSubtype="1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57" dur="indefinite"/>
                                        <p:tgtEl>
                                          <p:spTgt spid="180427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58" dur="indefinite"/>
                                        <p:tgtEl>
                                          <p:spTgt spid="180427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59" dur="indefinite"/>
                                        <p:tgtEl>
                                          <p:spTgt spid="180427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2" dur="500" fill="hold"/>
                                        <p:tgtEl>
                                          <p:spTgt spid="1805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3" dur="500" fill="hold"/>
                                        <p:tgtEl>
                                          <p:spTgt spid="1805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5" presetClass="emph" presetSubtype="1" grpId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67" dur="indefinite"/>
                                        <p:tgtEl>
                                          <p:spTgt spid="180426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68" dur="indefinite"/>
                                        <p:tgtEl>
                                          <p:spTgt spid="180426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69" dur="indefinite"/>
                                        <p:tgtEl>
                                          <p:spTgt spid="180426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0" fill="hold">
                      <p:stCondLst>
                        <p:cond delay="indefinite"/>
                      </p:stCondLst>
                      <p:childTnLst>
                        <p:par>
                          <p:cTn id="271" fill="hold">
                            <p:stCondLst>
                              <p:cond delay="0"/>
                            </p:stCondLst>
                            <p:childTnLst>
                              <p:par>
                                <p:cTn id="272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73" dur="indefinite"/>
                                        <p:tgtEl>
                                          <p:spTgt spid="18022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74" dur="indefinite"/>
                                        <p:tgtEl>
                                          <p:spTgt spid="18022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75" dur="indefinite"/>
                                        <p:tgtEl>
                                          <p:spTgt spid="18022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79" dur="indefinite"/>
                                        <p:tgtEl>
                                          <p:spTgt spid="18022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80" dur="indefinite"/>
                                        <p:tgtEl>
                                          <p:spTgt spid="18022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81" dur="indefinite"/>
                                        <p:tgtEl>
                                          <p:spTgt spid="18022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4" dur="500" fill="hold"/>
                                        <p:tgtEl>
                                          <p:spTgt spid="1805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5" dur="500" fill="hold"/>
                                        <p:tgtEl>
                                          <p:spTgt spid="1805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>
                      <p:stCondLst>
                        <p:cond delay="indefinite"/>
                      </p:stCondLst>
                      <p:childTnLst>
                        <p:par>
                          <p:cTn id="287" fill="hold">
                            <p:stCondLst>
                              <p:cond delay="0"/>
                            </p:stCondLst>
                            <p:childTnLst>
                              <p:par>
                                <p:cTn id="288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89" dur="indefinite"/>
                                        <p:tgtEl>
                                          <p:spTgt spid="18022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90" dur="indefinite"/>
                                        <p:tgtEl>
                                          <p:spTgt spid="18022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91" dur="indefinite"/>
                                        <p:tgtEl>
                                          <p:spTgt spid="18022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4" dur="500" fill="hold"/>
                                        <p:tgtEl>
                                          <p:spTgt spid="1806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5" dur="500" fill="hold"/>
                                        <p:tgtEl>
                                          <p:spTgt spid="1806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8" dur="500" fill="hold"/>
                                        <p:tgtEl>
                                          <p:spTgt spid="1806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9" dur="500" fill="hold"/>
                                        <p:tgtEl>
                                          <p:spTgt spid="1806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0" fill="hold">
                      <p:stCondLst>
                        <p:cond delay="indefinite"/>
                      </p:stCondLst>
                      <p:childTnLst>
                        <p:par>
                          <p:cTn id="301" fill="hold">
                            <p:stCondLst>
                              <p:cond delay="0"/>
                            </p:stCondLst>
                            <p:childTnLst>
                              <p:par>
                                <p:cTn id="302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03" dur="indefinite"/>
                                        <p:tgtEl>
                                          <p:spTgt spid="18022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04" dur="indefinite"/>
                                        <p:tgtEl>
                                          <p:spTgt spid="18022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05" dur="indefinite"/>
                                        <p:tgtEl>
                                          <p:spTgt spid="18022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6" presetID="5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07" dur="indefinite"/>
                                        <p:tgtEl>
                                          <p:spTgt spid="18022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08" dur="indefinite"/>
                                        <p:tgtEl>
                                          <p:spTgt spid="18022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09" dur="indefinite"/>
                                        <p:tgtEl>
                                          <p:spTgt spid="18022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2" dur="500" fill="hold"/>
                                        <p:tgtEl>
                                          <p:spTgt spid="1806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3" dur="500" fill="hold"/>
                                        <p:tgtEl>
                                          <p:spTgt spid="1806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4" fill="hold">
                      <p:stCondLst>
                        <p:cond delay="indefinite"/>
                      </p:stCondLst>
                      <p:childTnLst>
                        <p:par>
                          <p:cTn id="315" fill="hold">
                            <p:stCondLst>
                              <p:cond delay="0"/>
                            </p:stCondLst>
                            <p:childTnLst>
                              <p:par>
                                <p:cTn id="316" presetID="5" presetClass="emph" presetSubtype="1" grpId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17" dur="indefinite"/>
                                        <p:tgtEl>
                                          <p:spTgt spid="180427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18" dur="indefinite"/>
                                        <p:tgtEl>
                                          <p:spTgt spid="180427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19" dur="indefinite"/>
                                        <p:tgtEl>
                                          <p:spTgt spid="180427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2" dur="500" fill="hold"/>
                                        <p:tgtEl>
                                          <p:spTgt spid="1807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3" dur="500" fill="hold"/>
                                        <p:tgtEl>
                                          <p:spTgt spid="1807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4" fill="hold">
                      <p:stCondLst>
                        <p:cond delay="indefinite"/>
                      </p:stCondLst>
                      <p:childTnLst>
                        <p:par>
                          <p:cTn id="325" fill="hold">
                            <p:stCondLst>
                              <p:cond delay="0"/>
                            </p:stCondLst>
                            <p:childTnLst>
                              <p:par>
                                <p:cTn id="326" presetID="5" presetClass="emph" presetSubtype="1" grpId="2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27" dur="indefinite"/>
                                        <p:tgtEl>
                                          <p:spTgt spid="180426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28" dur="indefinite"/>
                                        <p:tgtEl>
                                          <p:spTgt spid="180426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29" dur="indefinite"/>
                                        <p:tgtEl>
                                          <p:spTgt spid="180426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0" fill="hold">
                      <p:stCondLst>
                        <p:cond delay="indefinite"/>
                      </p:stCondLst>
                      <p:childTnLst>
                        <p:par>
                          <p:cTn id="331" fill="hold">
                            <p:stCondLst>
                              <p:cond delay="0"/>
                            </p:stCondLst>
                            <p:childTnLst>
                              <p:par>
                                <p:cTn id="332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33" dur="indefinite"/>
                                        <p:tgtEl>
                                          <p:spTgt spid="18022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34" dur="indefinite"/>
                                        <p:tgtEl>
                                          <p:spTgt spid="18022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35" dur="indefinite"/>
                                        <p:tgtEl>
                                          <p:spTgt spid="18022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6" fill="hold">
                      <p:stCondLst>
                        <p:cond delay="indefinite"/>
                      </p:stCondLst>
                      <p:childTnLst>
                        <p:par>
                          <p:cTn id="337" fill="hold">
                            <p:stCondLst>
                              <p:cond delay="0"/>
                            </p:stCondLst>
                            <p:childTnLst>
                              <p:par>
                                <p:cTn id="338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39" dur="indefinite"/>
                                        <p:tgtEl>
                                          <p:spTgt spid="18022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40" dur="indefinite"/>
                                        <p:tgtEl>
                                          <p:spTgt spid="18022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41" dur="indefinite"/>
                                        <p:tgtEl>
                                          <p:spTgt spid="18022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4" dur="500" fill="hold"/>
                                        <p:tgtEl>
                                          <p:spTgt spid="1806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5" dur="500" fill="hold"/>
                                        <p:tgtEl>
                                          <p:spTgt spid="1806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6" fill="hold">
                      <p:stCondLst>
                        <p:cond delay="indefinite"/>
                      </p:stCondLst>
                      <p:childTnLst>
                        <p:par>
                          <p:cTn id="347" fill="hold">
                            <p:stCondLst>
                              <p:cond delay="0"/>
                            </p:stCondLst>
                            <p:childTnLst>
                              <p:par>
                                <p:cTn id="348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49" dur="indefinite"/>
                                        <p:tgtEl>
                                          <p:spTgt spid="18022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50" dur="indefinite"/>
                                        <p:tgtEl>
                                          <p:spTgt spid="18022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51" dur="indefinite"/>
                                        <p:tgtEl>
                                          <p:spTgt spid="18022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4" dur="500" fill="hold"/>
                                        <p:tgtEl>
                                          <p:spTgt spid="1807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5" dur="500" fill="hold"/>
                                        <p:tgtEl>
                                          <p:spTgt spid="1807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8" dur="500" fill="hold"/>
                                        <p:tgtEl>
                                          <p:spTgt spid="1807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9" dur="500" fill="hold"/>
                                        <p:tgtEl>
                                          <p:spTgt spid="1807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0" fill="hold">
                      <p:stCondLst>
                        <p:cond delay="indefinite"/>
                      </p:stCondLst>
                      <p:childTnLst>
                        <p:par>
                          <p:cTn id="361" fill="hold">
                            <p:stCondLst>
                              <p:cond delay="0"/>
                            </p:stCondLst>
                            <p:childTnLst>
                              <p:par>
                                <p:cTn id="362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63" dur="indefinite"/>
                                        <p:tgtEl>
                                          <p:spTgt spid="18022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64" dur="indefinite"/>
                                        <p:tgtEl>
                                          <p:spTgt spid="18022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65" dur="indefinite"/>
                                        <p:tgtEl>
                                          <p:spTgt spid="18022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6" presetID="5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67" dur="indefinite"/>
                                        <p:tgtEl>
                                          <p:spTgt spid="18022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68" dur="indefinite"/>
                                        <p:tgtEl>
                                          <p:spTgt spid="18022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69" dur="indefinite"/>
                                        <p:tgtEl>
                                          <p:spTgt spid="18022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2" dur="500" fill="hold"/>
                                        <p:tgtEl>
                                          <p:spTgt spid="1807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3" dur="500" fill="hold"/>
                                        <p:tgtEl>
                                          <p:spTgt spid="1807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4" fill="hold">
                      <p:stCondLst>
                        <p:cond delay="indefinite"/>
                      </p:stCondLst>
                      <p:childTnLst>
                        <p:par>
                          <p:cTn id="375" fill="hold">
                            <p:stCondLst>
                              <p:cond delay="0"/>
                            </p:stCondLst>
                            <p:childTnLst>
                              <p:par>
                                <p:cTn id="376" presetID="5" presetClass="emph" presetSubtype="1" grpId="2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77" dur="indefinite"/>
                                        <p:tgtEl>
                                          <p:spTgt spid="180427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78" dur="indefinite"/>
                                        <p:tgtEl>
                                          <p:spTgt spid="180427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79" dur="indefinite"/>
                                        <p:tgtEl>
                                          <p:spTgt spid="180427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2" dur="500" fill="hold"/>
                                        <p:tgtEl>
                                          <p:spTgt spid="1807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3" dur="500" fill="hold"/>
                                        <p:tgtEl>
                                          <p:spTgt spid="1807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4" fill="hold">
                      <p:stCondLst>
                        <p:cond delay="indefinite"/>
                      </p:stCondLst>
                      <p:childTnLst>
                        <p:par>
                          <p:cTn id="385" fill="hold">
                            <p:stCondLst>
                              <p:cond delay="0"/>
                            </p:stCondLst>
                            <p:childTnLst>
                              <p:par>
                                <p:cTn id="386" presetID="5" presetClass="emph" presetSubtype="1" grpId="3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87" dur="indefinite"/>
                                        <p:tgtEl>
                                          <p:spTgt spid="180426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88" dur="indefinite"/>
                                        <p:tgtEl>
                                          <p:spTgt spid="180426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89" dur="indefinite"/>
                                        <p:tgtEl>
                                          <p:spTgt spid="180426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0" fill="hold">
                      <p:stCondLst>
                        <p:cond delay="indefinite"/>
                      </p:stCondLst>
                      <p:childTnLst>
                        <p:par>
                          <p:cTn id="391" fill="hold">
                            <p:stCondLst>
                              <p:cond delay="0"/>
                            </p:stCondLst>
                            <p:childTnLst>
                              <p:par>
                                <p:cTn id="392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93" dur="indefinite"/>
                                        <p:tgtEl>
                                          <p:spTgt spid="180227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94" dur="indefinite"/>
                                        <p:tgtEl>
                                          <p:spTgt spid="180227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95" dur="indefinite"/>
                                        <p:tgtEl>
                                          <p:spTgt spid="180227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6" fill="hold">
                      <p:stCondLst>
                        <p:cond delay="indefinite"/>
                      </p:stCondLst>
                      <p:childTnLst>
                        <p:par>
                          <p:cTn id="397" fill="hold">
                            <p:stCondLst>
                              <p:cond delay="0"/>
                            </p:stCondLst>
                            <p:childTnLst>
                              <p:par>
                                <p:cTn id="398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99" dur="indefinite"/>
                                        <p:tgtEl>
                                          <p:spTgt spid="180227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400" dur="indefinite"/>
                                        <p:tgtEl>
                                          <p:spTgt spid="180227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401" dur="indefinite"/>
                                        <p:tgtEl>
                                          <p:spTgt spid="180227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2" presetID="5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403" dur="indefinite"/>
                                        <p:tgtEl>
                                          <p:spTgt spid="180227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404" dur="indefinite"/>
                                        <p:tgtEl>
                                          <p:spTgt spid="180227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405" dur="indefinite"/>
                                        <p:tgtEl>
                                          <p:spTgt spid="180227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6" presetID="5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407" dur="indefinite"/>
                                        <p:tgtEl>
                                          <p:spTgt spid="180227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408" dur="indefinite"/>
                                        <p:tgtEl>
                                          <p:spTgt spid="180227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409" dur="indefinite"/>
                                        <p:tgtEl>
                                          <p:spTgt spid="180227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0" presetID="5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411" dur="indefinite"/>
                                        <p:tgtEl>
                                          <p:spTgt spid="180227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412" dur="indefinite"/>
                                        <p:tgtEl>
                                          <p:spTgt spid="180227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413" dur="indefinite"/>
                                        <p:tgtEl>
                                          <p:spTgt spid="180227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4" presetID="5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415" dur="indefinite"/>
                                        <p:tgtEl>
                                          <p:spTgt spid="180227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416" dur="indefinite"/>
                                        <p:tgtEl>
                                          <p:spTgt spid="180227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417" dur="indefinite"/>
                                        <p:tgtEl>
                                          <p:spTgt spid="180227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8" presetID="5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419" dur="indefinite"/>
                                        <p:tgtEl>
                                          <p:spTgt spid="180227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420" dur="indefinite"/>
                                        <p:tgtEl>
                                          <p:spTgt spid="180227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421" dur="indefinite"/>
                                        <p:tgtEl>
                                          <p:spTgt spid="180227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2" fill="hold">
                      <p:stCondLst>
                        <p:cond delay="indefinite"/>
                      </p:stCondLst>
                      <p:childTnLst>
                        <p:par>
                          <p:cTn id="423" fill="hold">
                            <p:stCondLst>
                              <p:cond delay="0"/>
                            </p:stCondLst>
                            <p:childTnLst>
                              <p:par>
                                <p:cTn id="424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425" dur="indefinite"/>
                                        <p:tgtEl>
                                          <p:spTgt spid="180227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426" dur="indefinite"/>
                                        <p:tgtEl>
                                          <p:spTgt spid="180227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427" dur="indefinite"/>
                                        <p:tgtEl>
                                          <p:spTgt spid="180227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8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29" dur="500"/>
                                        <p:tgtEl>
                                          <p:spTgt spid="1803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1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32" dur="500"/>
                                        <p:tgtEl>
                                          <p:spTgt spid="1804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4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35" dur="500"/>
                                        <p:tgtEl>
                                          <p:spTgt spid="1805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7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38" dur="500"/>
                                        <p:tgtEl>
                                          <p:spTgt spid="1806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0" fill="hold">
                      <p:stCondLst>
                        <p:cond delay="indefinite"/>
                      </p:stCondLst>
                      <p:childTnLst>
                        <p:par>
                          <p:cTn id="441" fill="hold">
                            <p:stCondLst>
                              <p:cond delay="0"/>
                            </p:stCondLst>
                            <p:childTnLst>
                              <p:par>
                                <p:cTn id="442" presetID="5" presetClass="emph" presetSubtype="1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443" dur="indefinite"/>
                                        <p:tgtEl>
                                          <p:spTgt spid="180810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444" dur="indefinite"/>
                                        <p:tgtEl>
                                          <p:spTgt spid="180810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445" dur="indefinite"/>
                                        <p:tgtEl>
                                          <p:spTgt spid="180810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8" dur="500" fill="hold"/>
                                        <p:tgtEl>
                                          <p:spTgt spid="1808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9" dur="500" fill="hold"/>
                                        <p:tgtEl>
                                          <p:spTgt spid="1808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0" fill="hold">
                      <p:stCondLst>
                        <p:cond delay="indefinite"/>
                      </p:stCondLst>
                      <p:childTnLst>
                        <p:par>
                          <p:cTn id="451" fill="hold">
                            <p:stCondLst>
                              <p:cond delay="0"/>
                            </p:stCondLst>
                            <p:childTnLst>
                              <p:par>
                                <p:cTn id="452" presetID="5" presetClass="emph" presetSubtype="1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453" dur="indefinite"/>
                                        <p:tgtEl>
                                          <p:spTgt spid="180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454" dur="indefinite"/>
                                        <p:tgtEl>
                                          <p:spTgt spid="180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455" dur="indefinite"/>
                                        <p:tgtEl>
                                          <p:spTgt spid="180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6" fill="hold">
                      <p:stCondLst>
                        <p:cond delay="indefinite"/>
                      </p:stCondLst>
                      <p:childTnLst>
                        <p:par>
                          <p:cTn id="457" fill="hold">
                            <p:stCondLst>
                              <p:cond delay="0"/>
                            </p:stCondLst>
                            <p:childTnLst>
                              <p:par>
                                <p:cTn id="458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459" dur="indefinite"/>
                                        <p:tgtEl>
                                          <p:spTgt spid="180227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460" dur="indefinite"/>
                                        <p:tgtEl>
                                          <p:spTgt spid="180227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461" dur="indefinite"/>
                                        <p:tgtEl>
                                          <p:spTgt spid="180227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2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63" dur="500"/>
                                        <p:tgtEl>
                                          <p:spTgt spid="1805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5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66" dur="500"/>
                                        <p:tgtEl>
                                          <p:spTgt spid="1805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8" fill="hold">
                      <p:stCondLst>
                        <p:cond delay="indefinite"/>
                      </p:stCondLst>
                      <p:childTnLst>
                        <p:par>
                          <p:cTn id="469" fill="hold">
                            <p:stCondLst>
                              <p:cond delay="0"/>
                            </p:stCondLst>
                            <p:childTnLst>
                              <p:par>
                                <p:cTn id="470" presetID="5" presetClass="emph" presetSubtype="1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471" dur="indefinite"/>
                                        <p:tgtEl>
                                          <p:spTgt spid="180812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472" dur="indefinite"/>
                                        <p:tgtEl>
                                          <p:spTgt spid="180812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473" dur="indefinite"/>
                                        <p:tgtEl>
                                          <p:spTgt spid="180812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6" dur="500" fill="hold"/>
                                        <p:tgtEl>
                                          <p:spTgt spid="1808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7" dur="500" fill="hold"/>
                                        <p:tgtEl>
                                          <p:spTgt spid="1808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8" fill="hold">
                      <p:stCondLst>
                        <p:cond delay="indefinite"/>
                      </p:stCondLst>
                      <p:childTnLst>
                        <p:par>
                          <p:cTn id="479" fill="hold">
                            <p:stCondLst>
                              <p:cond delay="0"/>
                            </p:stCondLst>
                            <p:childTnLst>
                              <p:par>
                                <p:cTn id="480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481" dur="indefinite"/>
                                        <p:tgtEl>
                                          <p:spTgt spid="180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482" dur="indefinite"/>
                                        <p:tgtEl>
                                          <p:spTgt spid="180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483" dur="indefinite"/>
                                        <p:tgtEl>
                                          <p:spTgt spid="180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4" fill="hold">
                      <p:stCondLst>
                        <p:cond delay="indefinite"/>
                      </p:stCondLst>
                      <p:childTnLst>
                        <p:par>
                          <p:cTn id="485" fill="hold">
                            <p:stCondLst>
                              <p:cond delay="0"/>
                            </p:stCondLst>
                            <p:childTnLst>
                              <p:par>
                                <p:cTn id="486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487" dur="indefinite"/>
                                        <p:tgtEl>
                                          <p:spTgt spid="180227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488" dur="indefinite"/>
                                        <p:tgtEl>
                                          <p:spTgt spid="180227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489" dur="indefinite"/>
                                        <p:tgtEl>
                                          <p:spTgt spid="180227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0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91" dur="500"/>
                                        <p:tgtEl>
                                          <p:spTgt spid="1806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3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94" dur="500"/>
                                        <p:tgtEl>
                                          <p:spTgt spid="1806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6" fill="hold">
                      <p:stCondLst>
                        <p:cond delay="indefinite"/>
                      </p:stCondLst>
                      <p:childTnLst>
                        <p:par>
                          <p:cTn id="497" fill="hold">
                            <p:stCondLst>
                              <p:cond delay="0"/>
                            </p:stCondLst>
                            <p:childTnLst>
                              <p:par>
                                <p:cTn id="498" presetID="5" presetClass="emph" presetSubtype="1" grpId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499" dur="indefinite"/>
                                        <p:tgtEl>
                                          <p:spTgt spid="180812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500" dur="indefinite"/>
                                        <p:tgtEl>
                                          <p:spTgt spid="180812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501" dur="indefinite"/>
                                        <p:tgtEl>
                                          <p:spTgt spid="180812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4" dur="500" fill="hold"/>
                                        <p:tgtEl>
                                          <p:spTgt spid="1808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5" dur="500" fill="hold"/>
                                        <p:tgtEl>
                                          <p:spTgt spid="1808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6" fill="hold">
                      <p:stCondLst>
                        <p:cond delay="indefinite"/>
                      </p:stCondLst>
                      <p:childTnLst>
                        <p:par>
                          <p:cTn id="507" fill="hold">
                            <p:stCondLst>
                              <p:cond delay="0"/>
                            </p:stCondLst>
                            <p:childTnLst>
                              <p:par>
                                <p:cTn id="508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509" dur="indefinite"/>
                                        <p:tgtEl>
                                          <p:spTgt spid="180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510" dur="indefinite"/>
                                        <p:tgtEl>
                                          <p:spTgt spid="180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511" dur="indefinite"/>
                                        <p:tgtEl>
                                          <p:spTgt spid="180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2" fill="hold">
                      <p:stCondLst>
                        <p:cond delay="indefinite"/>
                      </p:stCondLst>
                      <p:childTnLst>
                        <p:par>
                          <p:cTn id="513" fill="hold">
                            <p:stCondLst>
                              <p:cond delay="0"/>
                            </p:stCondLst>
                            <p:childTnLst>
                              <p:par>
                                <p:cTn id="514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515" dur="indefinite"/>
                                        <p:tgtEl>
                                          <p:spTgt spid="180227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516" dur="indefinite"/>
                                        <p:tgtEl>
                                          <p:spTgt spid="180227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517" dur="indefinite"/>
                                        <p:tgtEl>
                                          <p:spTgt spid="180227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8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19" dur="500"/>
                                        <p:tgtEl>
                                          <p:spTgt spid="1807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1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22" dur="500"/>
                                        <p:tgtEl>
                                          <p:spTgt spid="1807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4" fill="hold">
                      <p:stCondLst>
                        <p:cond delay="indefinite"/>
                      </p:stCondLst>
                      <p:childTnLst>
                        <p:par>
                          <p:cTn id="525" fill="hold">
                            <p:stCondLst>
                              <p:cond delay="0"/>
                            </p:stCondLst>
                            <p:childTnLst>
                              <p:par>
                                <p:cTn id="526" presetID="5" presetClass="emph" presetSubtype="1" grpId="2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527" dur="indefinite"/>
                                        <p:tgtEl>
                                          <p:spTgt spid="180812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528" dur="indefinite"/>
                                        <p:tgtEl>
                                          <p:spTgt spid="180812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529" dur="indefinite"/>
                                        <p:tgtEl>
                                          <p:spTgt spid="180812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2" dur="500" fill="hold"/>
                                        <p:tgtEl>
                                          <p:spTgt spid="1808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3" dur="500" fill="hold"/>
                                        <p:tgtEl>
                                          <p:spTgt spid="1808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4" fill="hold">
                      <p:stCondLst>
                        <p:cond delay="indefinite"/>
                      </p:stCondLst>
                      <p:childTnLst>
                        <p:par>
                          <p:cTn id="535" fill="hold">
                            <p:stCondLst>
                              <p:cond delay="0"/>
                            </p:stCondLst>
                            <p:childTnLst>
                              <p:par>
                                <p:cTn id="536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537" dur="indefinite"/>
                                        <p:tgtEl>
                                          <p:spTgt spid="180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538" dur="indefinite"/>
                                        <p:tgtEl>
                                          <p:spTgt spid="180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539" dur="indefinite"/>
                                        <p:tgtEl>
                                          <p:spTgt spid="180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0" fill="hold">
                      <p:stCondLst>
                        <p:cond delay="indefinite"/>
                      </p:stCondLst>
                      <p:childTnLst>
                        <p:par>
                          <p:cTn id="541" fill="hold">
                            <p:stCondLst>
                              <p:cond delay="0"/>
                            </p:stCondLst>
                            <p:childTnLst>
                              <p:par>
                                <p:cTn id="542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543" dur="indefinite"/>
                                        <p:tgtEl>
                                          <p:spTgt spid="180227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544" dur="indefinite"/>
                                        <p:tgtEl>
                                          <p:spTgt spid="180227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545" dur="indefinite"/>
                                        <p:tgtEl>
                                          <p:spTgt spid="180227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6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47" dur="500"/>
                                        <p:tgtEl>
                                          <p:spTgt spid="1803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9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50" dur="500"/>
                                        <p:tgtEl>
                                          <p:spTgt spid="1805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2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53" dur="500"/>
                                        <p:tgtEl>
                                          <p:spTgt spid="1806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5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56" dur="500"/>
                                        <p:tgtEl>
                                          <p:spTgt spid="1807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8" fill="hold">
                      <p:stCondLst>
                        <p:cond delay="indefinite"/>
                      </p:stCondLst>
                      <p:childTnLst>
                        <p:par>
                          <p:cTn id="559" fill="hold">
                            <p:stCondLst>
                              <p:cond delay="0"/>
                            </p:stCondLst>
                            <p:childTnLst>
                              <p:par>
                                <p:cTn id="560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561" dur="indefinite"/>
                                        <p:tgtEl>
                                          <p:spTgt spid="180227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562" dur="indefinite"/>
                                        <p:tgtEl>
                                          <p:spTgt spid="180227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563" dur="indefinite"/>
                                        <p:tgtEl>
                                          <p:spTgt spid="180227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4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65" dur="500"/>
                                        <p:tgtEl>
                                          <p:spTgt spid="286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7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68" dur="500"/>
                                        <p:tgtEl>
                                          <p:spTgt spid="1802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0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71" dur="500"/>
                                        <p:tgtEl>
                                          <p:spTgt spid="1802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3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74" dur="500"/>
                                        <p:tgtEl>
                                          <p:spTgt spid="1803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6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77" dur="500"/>
                                        <p:tgtEl>
                                          <p:spTgt spid="1803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9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80" dur="500"/>
                                        <p:tgtEl>
                                          <p:spTgt spid="1804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2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83" dur="500"/>
                                        <p:tgtEl>
                                          <p:spTgt spid="1805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5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86" dur="500"/>
                                        <p:tgtEl>
                                          <p:spTgt spid="1807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8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89" dur="500"/>
                                        <p:tgtEl>
                                          <p:spTgt spid="1807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1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92" dur="500"/>
                                        <p:tgtEl>
                                          <p:spTgt spid="1808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4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95" dur="500"/>
                                        <p:tgtEl>
                                          <p:spTgt spid="1808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7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98" dur="500"/>
                                        <p:tgtEl>
                                          <p:spTgt spid="1808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0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01" dur="500"/>
                                        <p:tgtEl>
                                          <p:spTgt spid="1808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3" fill="hold">
                      <p:stCondLst>
                        <p:cond delay="indefinite"/>
                      </p:stCondLst>
                      <p:childTnLst>
                        <p:par>
                          <p:cTn id="604" fill="hold">
                            <p:stCondLst>
                              <p:cond delay="0"/>
                            </p:stCondLst>
                            <p:childTnLst>
                              <p:par>
                                <p:cTn id="60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0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8" fill="hold">
                      <p:stCondLst>
                        <p:cond delay="indefinite"/>
                      </p:stCondLst>
                      <p:childTnLst>
                        <p:par>
                          <p:cTn id="609" fill="hold">
                            <p:stCondLst>
                              <p:cond delay="0"/>
                            </p:stCondLst>
                            <p:childTnLst>
                              <p:par>
                                <p:cTn id="6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3" fill="hold">
                      <p:stCondLst>
                        <p:cond delay="indefinite"/>
                      </p:stCondLst>
                      <p:childTnLst>
                        <p:par>
                          <p:cTn id="614" fill="hold">
                            <p:stCondLst>
                              <p:cond delay="0"/>
                            </p:stCondLst>
                            <p:childTnLst>
                              <p:par>
                                <p:cTn id="6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81" grpId="0"/>
      <p:bldP spid="28681" grpId="1"/>
      <p:bldP spid="58440" grpId="0" animBg="1"/>
      <p:bldP spid="3" grpId="0"/>
      <p:bldP spid="180425" grpId="0"/>
      <p:bldP spid="180425" grpId="1"/>
      <p:bldP spid="180426" grpId="0"/>
      <p:bldP spid="180426" grpId="1"/>
      <p:bldP spid="180426" grpId="2"/>
      <p:bldP spid="180426" grpId="3"/>
      <p:bldP spid="180426" grpId="4"/>
      <p:bldP spid="180427" grpId="0"/>
      <p:bldP spid="180427" grpId="1"/>
      <p:bldP spid="180427" grpId="2"/>
      <p:bldP spid="180427" grpId="3"/>
      <p:bldP spid="180810" grpId="0"/>
      <p:bldP spid="180810" grpId="1"/>
      <p:bldP spid="180811" grpId="0" build="allAtOnce"/>
      <p:bldP spid="180811" grpId="1" build="allAtOnce"/>
      <p:bldP spid="180812" grpId="0"/>
      <p:bldP spid="180812" grpId="1"/>
      <p:bldP spid="180812" grpId="2"/>
      <p:bldP spid="180812" grpId="3"/>
      <p:bldP spid="40" grpId="0" animBg="1"/>
      <p:bldP spid="42" grpId="0" animBg="1"/>
      <p:bldP spid="4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smtClean="0"/>
              <a:t>הגדלת מערך</a:t>
            </a:r>
            <a:endParaRPr lang="en-US" smtClean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בדוגמא הבאה אנו קולטים מהמשתמש מספרים לתוך מערך, לא ידוע כמה איברים המשתמש יכניס</a:t>
            </a:r>
          </a:p>
          <a:p>
            <a:r>
              <a:rPr lang="he-IL" dirty="0" smtClean="0"/>
              <a:t>כל פעם כאשר כבר אין מקום במערך צריך להגדיל אותו פי 2</a:t>
            </a:r>
          </a:p>
          <a:p>
            <a:r>
              <a:rPr lang="he-IL" dirty="0" smtClean="0"/>
              <a:t>האלגוריתם:</a:t>
            </a:r>
          </a:p>
          <a:p>
            <a:pPr lvl="1"/>
            <a:r>
              <a:rPr lang="he-IL" dirty="0" smtClean="0"/>
              <a:t>קרא את האיבר החדש, אם ( 1-)  צא</a:t>
            </a:r>
          </a:p>
          <a:p>
            <a:pPr lvl="1"/>
            <a:r>
              <a:rPr lang="he-IL" dirty="0" smtClean="0"/>
              <a:t>אם אין מקום במערך, הקצה מערך גדול פי 2</a:t>
            </a:r>
          </a:p>
          <a:p>
            <a:pPr lvl="2"/>
            <a:r>
              <a:rPr lang="he-IL" dirty="0" smtClean="0"/>
              <a:t>העתק למערך החדש את האיברים מהמערך הישן</a:t>
            </a:r>
          </a:p>
          <a:p>
            <a:pPr lvl="2"/>
            <a:r>
              <a:rPr lang="he-IL" dirty="0" smtClean="0"/>
              <a:t>שחרר את המערך המקורי</a:t>
            </a:r>
          </a:p>
          <a:p>
            <a:pPr lvl="2"/>
            <a:r>
              <a:rPr lang="he-IL" dirty="0" smtClean="0"/>
              <a:t>שנה את מצביע המערך להצביע למערך החדש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smtClean="0"/>
              <a:t>הגדלת מערך - הפלט</a:t>
            </a:r>
            <a:endParaRPr lang="en-US" smtClean="0"/>
          </a:p>
        </p:txBody>
      </p:sp>
      <p:pic>
        <p:nvPicPr>
          <p:cNvPr id="24579" name="Picture 4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600200" y="1857375"/>
            <a:ext cx="6324600" cy="401002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179512" y="980728"/>
            <a:ext cx="2448272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152400"/>
            <a:ext cx="8229600" cy="1139825"/>
          </a:xfrm>
        </p:spPr>
        <p:txBody>
          <a:bodyPr>
            <a:normAutofit fontScale="90000"/>
          </a:bodyPr>
          <a:lstStyle/>
          <a:p>
            <a:pPr algn="r"/>
            <a:r>
              <a:rPr lang="he-IL" sz="4000" smtClean="0"/>
              <a:t>הגדלת מערך – הקוד</a:t>
            </a:r>
            <a:br>
              <a:rPr lang="he-IL" sz="4000" smtClean="0"/>
            </a:br>
            <a:endParaRPr lang="en-US" sz="4000" smtClean="0"/>
          </a:p>
        </p:txBody>
      </p:sp>
      <p:sp>
        <p:nvSpPr>
          <p:cNvPr id="197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2840" y="1058515"/>
            <a:ext cx="8229600" cy="4530725"/>
          </a:xfrm>
        </p:spPr>
        <p:txBody>
          <a:bodyPr>
            <a:noAutofit/>
          </a:bodyPr>
          <a:lstStyle/>
          <a:p>
            <a:pPr algn="l" rtl="0">
              <a:lnSpc>
                <a:spcPct val="8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1400" noProof="1" smtClean="0"/>
              <a:t>void main()</a:t>
            </a:r>
          </a:p>
          <a:p>
            <a:pPr algn="l" rtl="0">
              <a:lnSpc>
                <a:spcPct val="8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1400" noProof="1" smtClean="0"/>
              <a:t>{</a:t>
            </a:r>
          </a:p>
          <a:p>
            <a:pPr algn="l" rtl="0">
              <a:lnSpc>
                <a:spcPct val="8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1400" noProof="1" smtClean="0"/>
              <a:t>	int num, i;</a:t>
            </a:r>
          </a:p>
          <a:p>
            <a:pPr algn="l" rtl="0">
              <a:lnSpc>
                <a:spcPct val="8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1400" noProof="1" smtClean="0"/>
              <a:t>	int physSize = 2, logicSize = 0;</a:t>
            </a:r>
          </a:p>
          <a:p>
            <a:pPr algn="l" rtl="0">
              <a:lnSpc>
                <a:spcPct val="8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1400" noProof="1" smtClean="0"/>
              <a:t>	int* arr = (int*)</a:t>
            </a:r>
            <a:r>
              <a:rPr lang="en-US" sz="1400" dirty="0" smtClean="0"/>
              <a:t>c</a:t>
            </a:r>
            <a:r>
              <a:rPr lang="en-US" sz="1400" noProof="1" smtClean="0"/>
              <a:t>alloc(physSize</a:t>
            </a:r>
            <a:r>
              <a:rPr lang="en-US" sz="1400" dirty="0" smtClean="0"/>
              <a:t>, </a:t>
            </a:r>
            <a:r>
              <a:rPr lang="en-US" sz="1400" noProof="1" smtClean="0"/>
              <a:t>sizeof(int));</a:t>
            </a:r>
          </a:p>
          <a:p>
            <a:pPr algn="l" rtl="0">
              <a:lnSpc>
                <a:spcPct val="8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1400" noProof="1" smtClean="0"/>
              <a:t>	int* tmp;</a:t>
            </a:r>
          </a:p>
          <a:p>
            <a:pPr algn="l" rtl="0">
              <a:lnSpc>
                <a:spcPct val="8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1400" noProof="1" smtClean="0"/>
              <a:t>	printf("Please enter numbers, -1 to stop:\n");</a:t>
            </a:r>
          </a:p>
          <a:p>
            <a:pPr algn="l" rtl="0">
              <a:lnSpc>
                <a:spcPct val="8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1400" noProof="1" smtClean="0"/>
              <a:t>	while (1)</a:t>
            </a:r>
          </a:p>
          <a:p>
            <a:pPr algn="l" rtl="0">
              <a:lnSpc>
                <a:spcPct val="8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1400" noProof="1" smtClean="0"/>
              <a:t>	{</a:t>
            </a:r>
          </a:p>
          <a:p>
            <a:pPr algn="l" rtl="0">
              <a:lnSpc>
                <a:spcPct val="8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1400" noProof="1" smtClean="0"/>
              <a:t>	</a:t>
            </a:r>
            <a:r>
              <a:rPr lang="en-US" sz="1400" dirty="0" smtClean="0"/>
              <a:t>     </a:t>
            </a:r>
            <a:r>
              <a:rPr lang="en-US" sz="1400" noProof="1" smtClean="0"/>
              <a:t>scanf("%d", &amp;num);</a:t>
            </a:r>
          </a:p>
          <a:p>
            <a:pPr algn="l" rtl="0">
              <a:lnSpc>
                <a:spcPct val="8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1400" noProof="1" smtClean="0"/>
              <a:t>	</a:t>
            </a:r>
            <a:r>
              <a:rPr lang="en-US" sz="1400" dirty="0" smtClean="0"/>
              <a:t>     </a:t>
            </a:r>
            <a:r>
              <a:rPr lang="en-US" sz="1400" noProof="1" smtClean="0"/>
              <a:t>if (num == -1)</a:t>
            </a:r>
            <a:endParaRPr lang="en-US" sz="1400" dirty="0" smtClean="0"/>
          </a:p>
          <a:p>
            <a:pPr algn="l" rtl="0">
              <a:lnSpc>
                <a:spcPct val="8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1400" noProof="1" smtClean="0"/>
              <a:t>		break;</a:t>
            </a:r>
          </a:p>
          <a:p>
            <a:pPr algn="l" rtl="0">
              <a:lnSpc>
                <a:spcPct val="8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1400" noProof="1" smtClean="0"/>
              <a:t>	</a:t>
            </a:r>
            <a:r>
              <a:rPr lang="en-US" sz="1400" dirty="0" smtClean="0"/>
              <a:t>     </a:t>
            </a:r>
            <a:r>
              <a:rPr lang="en-US" sz="1400" noProof="1" smtClean="0"/>
              <a:t>if (physSize == logicSize)</a:t>
            </a:r>
          </a:p>
          <a:p>
            <a:pPr algn="l" rtl="0">
              <a:lnSpc>
                <a:spcPct val="8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1400" noProof="1" smtClean="0"/>
              <a:t>	</a:t>
            </a:r>
            <a:r>
              <a:rPr lang="en-US" sz="1400" dirty="0" smtClean="0"/>
              <a:t>     {</a:t>
            </a:r>
            <a:endParaRPr lang="en-US" sz="1400" noProof="1" smtClean="0"/>
          </a:p>
          <a:p>
            <a:pPr algn="l" rtl="0">
              <a:lnSpc>
                <a:spcPct val="8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1400" noProof="1" smtClean="0"/>
              <a:t>		physSize *= 2;</a:t>
            </a:r>
          </a:p>
          <a:p>
            <a:pPr algn="l" rtl="0">
              <a:lnSpc>
                <a:spcPct val="8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1400" noProof="1" smtClean="0"/>
              <a:t>		tmp = (int*)</a:t>
            </a:r>
            <a:r>
              <a:rPr lang="en-US" sz="1400" dirty="0" smtClean="0"/>
              <a:t>c</a:t>
            </a:r>
            <a:r>
              <a:rPr lang="en-US" sz="1400" noProof="1" smtClean="0"/>
              <a:t>alloc(physSize</a:t>
            </a:r>
            <a:r>
              <a:rPr lang="en-US" sz="1400" dirty="0" smtClean="0"/>
              <a:t>, </a:t>
            </a:r>
            <a:r>
              <a:rPr lang="en-US" sz="1400" noProof="1" smtClean="0"/>
              <a:t>sizeof(int));</a:t>
            </a:r>
          </a:p>
          <a:p>
            <a:pPr algn="l" rtl="0">
              <a:lnSpc>
                <a:spcPct val="8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1400" noProof="1" smtClean="0"/>
              <a:t>		for (i=0 ; i &lt; logicSize ; i++)</a:t>
            </a:r>
          </a:p>
          <a:p>
            <a:pPr algn="l" rtl="0">
              <a:lnSpc>
                <a:spcPct val="8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1400" noProof="1" smtClean="0"/>
              <a:t>		</a:t>
            </a:r>
            <a:r>
              <a:rPr lang="en-US" sz="1400" dirty="0" smtClean="0"/>
              <a:t>     </a:t>
            </a:r>
            <a:r>
              <a:rPr lang="en-US" sz="1400" noProof="1" smtClean="0"/>
              <a:t>tmp[i] = arr[i];</a:t>
            </a:r>
          </a:p>
          <a:p>
            <a:pPr algn="l" rtl="0">
              <a:lnSpc>
                <a:spcPct val="8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1400" noProof="1" smtClean="0"/>
              <a:t>		free(arr);</a:t>
            </a:r>
          </a:p>
          <a:p>
            <a:pPr algn="l" rtl="0">
              <a:lnSpc>
                <a:spcPct val="8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1400" noProof="1" smtClean="0"/>
              <a:t>		arr = tmp;</a:t>
            </a:r>
          </a:p>
          <a:p>
            <a:pPr algn="l" rtl="0">
              <a:lnSpc>
                <a:spcPct val="8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1400" noProof="1" smtClean="0"/>
              <a:t>		printf("Doubled the array size to %d\n", physSize);</a:t>
            </a:r>
          </a:p>
          <a:p>
            <a:pPr algn="l" rtl="0">
              <a:lnSpc>
                <a:spcPct val="8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1400" noProof="1" smtClean="0"/>
              <a:t>	</a:t>
            </a:r>
            <a:r>
              <a:rPr lang="en-US" sz="1400" dirty="0" smtClean="0"/>
              <a:t>     </a:t>
            </a:r>
            <a:r>
              <a:rPr lang="en-US" sz="1400" noProof="1" smtClean="0"/>
              <a:t>}</a:t>
            </a:r>
          </a:p>
          <a:p>
            <a:pPr algn="l" rtl="0">
              <a:lnSpc>
                <a:spcPct val="8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1400" noProof="1" smtClean="0"/>
              <a:t>	</a:t>
            </a:r>
            <a:r>
              <a:rPr lang="en-US" sz="1400" dirty="0" smtClean="0"/>
              <a:t>     </a:t>
            </a:r>
            <a:r>
              <a:rPr lang="en-US" sz="1400" noProof="1" smtClean="0"/>
              <a:t>printf("Read number is %d\n", num);</a:t>
            </a:r>
          </a:p>
          <a:p>
            <a:pPr algn="l" rtl="0">
              <a:lnSpc>
                <a:spcPct val="8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1400" noProof="1" smtClean="0"/>
              <a:t>	</a:t>
            </a:r>
            <a:r>
              <a:rPr lang="en-US" sz="1400" dirty="0" smtClean="0"/>
              <a:t>     </a:t>
            </a:r>
            <a:r>
              <a:rPr lang="en-US" sz="1400" noProof="1" smtClean="0"/>
              <a:t>arr[logicSize] = num;</a:t>
            </a:r>
          </a:p>
          <a:p>
            <a:pPr algn="l" rtl="0">
              <a:lnSpc>
                <a:spcPct val="8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1400" noProof="1" smtClean="0"/>
              <a:t>	</a:t>
            </a:r>
            <a:r>
              <a:rPr lang="en-US" sz="1400" dirty="0" smtClean="0"/>
              <a:t>     </a:t>
            </a:r>
            <a:r>
              <a:rPr lang="en-US" sz="1400" noProof="1" smtClean="0"/>
              <a:t>logicSize++;</a:t>
            </a:r>
          </a:p>
          <a:p>
            <a:pPr algn="l" rtl="0">
              <a:lnSpc>
                <a:spcPct val="8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1400" noProof="1" smtClean="0"/>
              <a:t>	}</a:t>
            </a:r>
          </a:p>
          <a:p>
            <a:pPr algn="l" rtl="0">
              <a:lnSpc>
                <a:spcPct val="8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1400" noProof="1" smtClean="0"/>
              <a:t>	printf("The array has %d elements (physSize=%d):\n", </a:t>
            </a:r>
            <a:endParaRPr lang="en-US" sz="1400" dirty="0" smtClean="0"/>
          </a:p>
          <a:p>
            <a:pPr algn="l" rtl="0">
              <a:lnSpc>
                <a:spcPct val="8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1400" dirty="0" smtClean="0"/>
              <a:t>				</a:t>
            </a:r>
            <a:r>
              <a:rPr lang="en-US" sz="1400" noProof="1" smtClean="0"/>
              <a:t>logicSize, physSize);</a:t>
            </a:r>
          </a:p>
          <a:p>
            <a:pPr algn="l" rtl="0">
              <a:lnSpc>
                <a:spcPct val="8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1400" noProof="1" smtClean="0"/>
              <a:t>	for (i=0 ; i &lt; logicSize ; i++)</a:t>
            </a:r>
          </a:p>
          <a:p>
            <a:pPr algn="l" rtl="0">
              <a:lnSpc>
                <a:spcPct val="8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1400" noProof="1" smtClean="0"/>
              <a:t>		printf("%d ", arr[i]);</a:t>
            </a:r>
          </a:p>
          <a:p>
            <a:pPr algn="l" rtl="0">
              <a:lnSpc>
                <a:spcPct val="8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1400" noProof="1" smtClean="0"/>
              <a:t>	printf("\n");</a:t>
            </a:r>
            <a:endParaRPr lang="en-US" sz="1400" dirty="0" smtClean="0"/>
          </a:p>
          <a:p>
            <a:pPr algn="l" rtl="0">
              <a:lnSpc>
                <a:spcPct val="8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1400" dirty="0" smtClean="0"/>
              <a:t>	free(</a:t>
            </a:r>
            <a:r>
              <a:rPr lang="en-US" sz="1400" dirty="0" err="1" smtClean="0"/>
              <a:t>arr</a:t>
            </a:r>
            <a:r>
              <a:rPr lang="en-US" sz="1400" dirty="0" smtClean="0"/>
              <a:t>);</a:t>
            </a:r>
            <a:endParaRPr lang="en-US" sz="1400" noProof="1" smtClean="0"/>
          </a:p>
          <a:p>
            <a:pPr algn="l" rtl="0">
              <a:lnSpc>
                <a:spcPct val="8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1400" noProof="1" smtClean="0"/>
              <a:t>}</a:t>
            </a:r>
          </a:p>
          <a:p>
            <a:pPr algn="l" rtl="0">
              <a:lnSpc>
                <a:spcPct val="80000"/>
              </a:lnSpc>
              <a:spcBef>
                <a:spcPts val="0"/>
              </a:spcBef>
              <a:buFont typeface="Wingdings" pitchFamily="2" charset="2"/>
              <a:buNone/>
            </a:pPr>
            <a:endParaRPr lang="en-US" sz="1400" noProof="1" smtClean="0"/>
          </a:p>
          <a:p>
            <a:pPr algn="l" rtl="0">
              <a:lnSpc>
                <a:spcPct val="80000"/>
              </a:lnSpc>
              <a:spcBef>
                <a:spcPts val="0"/>
              </a:spcBef>
              <a:buFont typeface="Wingdings" pitchFamily="2" charset="2"/>
              <a:buNone/>
            </a:pPr>
            <a:endParaRPr lang="en-US" sz="1400" dirty="0" smtClean="0"/>
          </a:p>
        </p:txBody>
      </p:sp>
      <p:sp>
        <p:nvSpPr>
          <p:cNvPr id="28681" name="Text Box 47"/>
          <p:cNvSpPr txBox="1">
            <a:spLocks noChangeArrowheads="1"/>
          </p:cNvSpPr>
          <p:nvPr/>
        </p:nvSpPr>
        <p:spPr bwMode="auto">
          <a:xfrm>
            <a:off x="6248400" y="6172200"/>
            <a:ext cx="29718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rtl="1">
              <a:spcBef>
                <a:spcPct val="50000"/>
              </a:spcBef>
            </a:pPr>
            <a:r>
              <a:rPr lang="he-IL"/>
              <a:t>הזיכרון של ה- </a:t>
            </a:r>
            <a:r>
              <a:rPr lang="en-US"/>
              <a:t>main</a:t>
            </a:r>
          </a:p>
        </p:txBody>
      </p:sp>
      <p:sp>
        <p:nvSpPr>
          <p:cNvPr id="58440" name="Oval 72"/>
          <p:cNvSpPr>
            <a:spLocks noChangeArrowheads="1"/>
          </p:cNvSpPr>
          <p:nvPr/>
        </p:nvSpPr>
        <p:spPr bwMode="auto">
          <a:xfrm>
            <a:off x="4953000" y="762000"/>
            <a:ext cx="4191000" cy="2819400"/>
          </a:xfrm>
          <a:prstGeom prst="ellipse">
            <a:avLst/>
          </a:prstGeom>
          <a:solidFill>
            <a:srgbClr val="00CC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he-IL"/>
          </a:p>
        </p:txBody>
      </p:sp>
      <p:sp>
        <p:nvSpPr>
          <p:cNvPr id="3" name="Text Box 9"/>
          <p:cNvSpPr txBox="1">
            <a:spLocks noChangeArrowheads="1"/>
          </p:cNvSpPr>
          <p:nvPr/>
        </p:nvSpPr>
        <p:spPr bwMode="auto">
          <a:xfrm>
            <a:off x="6248400" y="3581400"/>
            <a:ext cx="19812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rtl="1">
              <a:spcBef>
                <a:spcPct val="50000"/>
              </a:spcBef>
            </a:pPr>
            <a:r>
              <a:rPr lang="he-IL"/>
              <a:t>זיכרון ה- </a:t>
            </a:r>
            <a:r>
              <a:rPr lang="en-US"/>
              <a:t>heap</a:t>
            </a:r>
          </a:p>
        </p:txBody>
      </p:sp>
      <p:graphicFrame>
        <p:nvGraphicFramePr>
          <p:cNvPr id="197707" name="Group 75"/>
          <p:cNvGraphicFramePr>
            <a:graphicFrameLocks noGrp="1"/>
          </p:cNvGraphicFramePr>
          <p:nvPr/>
        </p:nvGraphicFramePr>
        <p:xfrm>
          <a:off x="6553200" y="1233488"/>
          <a:ext cx="2057400" cy="701993"/>
        </p:xfrm>
        <a:graphic>
          <a:graphicData uri="http://schemas.openxmlformats.org/drawingml/2006/table">
            <a:tbl>
              <a:tblPr/>
              <a:tblGrid>
                <a:gridCol w="914400"/>
                <a:gridCol w="609600"/>
                <a:gridCol w="533400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2200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 int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7776" name="Group 144"/>
          <p:cNvGraphicFramePr>
            <a:graphicFrameLocks noGrp="1"/>
          </p:cNvGraphicFramePr>
          <p:nvPr/>
        </p:nvGraphicFramePr>
        <p:xfrm>
          <a:off x="6019800" y="3975100"/>
          <a:ext cx="2819400" cy="2198372"/>
        </p:xfrm>
        <a:graphic>
          <a:graphicData uri="http://schemas.openxmlformats.org/drawingml/2006/table">
            <a:tbl>
              <a:tblPr/>
              <a:tblGrid>
                <a:gridCol w="1447800"/>
                <a:gridCol w="838200"/>
                <a:gridCol w="533400"/>
              </a:tblGrid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num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i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physSize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1008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logicSize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1012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int*: arr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1016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int*: tmp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1020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97774" name="Group 142"/>
          <p:cNvGraphicFramePr>
            <a:graphicFrameLocks noGrp="1"/>
          </p:cNvGraphicFramePr>
          <p:nvPr/>
        </p:nvGraphicFramePr>
        <p:xfrm>
          <a:off x="6019800" y="3975100"/>
          <a:ext cx="2819400" cy="2198372"/>
        </p:xfrm>
        <a:graphic>
          <a:graphicData uri="http://schemas.openxmlformats.org/drawingml/2006/table">
            <a:tbl>
              <a:tblPr/>
              <a:tblGrid>
                <a:gridCol w="1447800"/>
                <a:gridCol w="838200"/>
                <a:gridCol w="533400"/>
              </a:tblGrid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num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i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physSize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1008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logicSize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1012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int*: arr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1016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int*: tmp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1020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97771" name="Group 139"/>
          <p:cNvGraphicFramePr>
            <a:graphicFrameLocks noGrp="1"/>
          </p:cNvGraphicFramePr>
          <p:nvPr/>
        </p:nvGraphicFramePr>
        <p:xfrm>
          <a:off x="6019800" y="3962400"/>
          <a:ext cx="2895600" cy="2198372"/>
        </p:xfrm>
        <a:graphic>
          <a:graphicData uri="http://schemas.openxmlformats.org/drawingml/2006/table">
            <a:tbl>
              <a:tblPr/>
              <a:tblGrid>
                <a:gridCol w="1447800"/>
                <a:gridCol w="850900"/>
                <a:gridCol w="596900"/>
              </a:tblGrid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num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i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physSize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1008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logicSize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1012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int*: arr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2200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1016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int*: tmp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1020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97777" name="Group 145"/>
          <p:cNvGraphicFramePr>
            <a:graphicFrameLocks noGrp="1"/>
          </p:cNvGraphicFramePr>
          <p:nvPr/>
        </p:nvGraphicFramePr>
        <p:xfrm>
          <a:off x="6019800" y="3962400"/>
          <a:ext cx="2895600" cy="2198372"/>
        </p:xfrm>
        <a:graphic>
          <a:graphicData uri="http://schemas.openxmlformats.org/drawingml/2006/table">
            <a:tbl>
              <a:tblPr/>
              <a:tblGrid>
                <a:gridCol w="1447800"/>
                <a:gridCol w="850900"/>
                <a:gridCol w="596900"/>
              </a:tblGrid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num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i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physSize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1008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logicSize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1012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int*: arr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2200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1016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int*: tmp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1020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97807" name="Group 175"/>
          <p:cNvGraphicFramePr>
            <a:graphicFrameLocks noGrp="1"/>
          </p:cNvGraphicFramePr>
          <p:nvPr/>
        </p:nvGraphicFramePr>
        <p:xfrm>
          <a:off x="6553200" y="1233488"/>
          <a:ext cx="2057400" cy="701993"/>
        </p:xfrm>
        <a:graphic>
          <a:graphicData uri="http://schemas.openxmlformats.org/drawingml/2006/table">
            <a:tbl>
              <a:tblPr/>
              <a:tblGrid>
                <a:gridCol w="914400"/>
                <a:gridCol w="609600"/>
                <a:gridCol w="533400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2200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 int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7822" name="Group 190"/>
          <p:cNvGraphicFramePr>
            <a:graphicFrameLocks noGrp="1"/>
          </p:cNvGraphicFramePr>
          <p:nvPr/>
        </p:nvGraphicFramePr>
        <p:xfrm>
          <a:off x="6019800" y="3962400"/>
          <a:ext cx="2895600" cy="2198372"/>
        </p:xfrm>
        <a:graphic>
          <a:graphicData uri="http://schemas.openxmlformats.org/drawingml/2006/table">
            <a:tbl>
              <a:tblPr/>
              <a:tblGrid>
                <a:gridCol w="1447800"/>
                <a:gridCol w="850900"/>
                <a:gridCol w="596900"/>
              </a:tblGrid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num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i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physSize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1008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logicSize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1012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int*: arr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2200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1016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int*: tmp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1020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97852" name="Group 220"/>
          <p:cNvGraphicFramePr>
            <a:graphicFrameLocks noGrp="1"/>
          </p:cNvGraphicFramePr>
          <p:nvPr/>
        </p:nvGraphicFramePr>
        <p:xfrm>
          <a:off x="6019800" y="3962400"/>
          <a:ext cx="2895600" cy="2198372"/>
        </p:xfrm>
        <a:graphic>
          <a:graphicData uri="http://schemas.openxmlformats.org/drawingml/2006/table">
            <a:tbl>
              <a:tblPr/>
              <a:tblGrid>
                <a:gridCol w="1447800"/>
                <a:gridCol w="850900"/>
                <a:gridCol w="596900"/>
              </a:tblGrid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num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i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physSize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1008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logicSize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1012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int*: arr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2200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1016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int*: tmp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1020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97882" name="Group 250"/>
          <p:cNvGraphicFramePr>
            <a:graphicFrameLocks noGrp="1"/>
          </p:cNvGraphicFramePr>
          <p:nvPr/>
        </p:nvGraphicFramePr>
        <p:xfrm>
          <a:off x="6553200" y="1219200"/>
          <a:ext cx="2057400" cy="701993"/>
        </p:xfrm>
        <a:graphic>
          <a:graphicData uri="http://schemas.openxmlformats.org/drawingml/2006/table">
            <a:tbl>
              <a:tblPr/>
              <a:tblGrid>
                <a:gridCol w="914400"/>
                <a:gridCol w="609600"/>
                <a:gridCol w="533400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2200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 int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7897" name="Group 265"/>
          <p:cNvGraphicFramePr>
            <a:graphicFrameLocks noGrp="1"/>
          </p:cNvGraphicFramePr>
          <p:nvPr/>
        </p:nvGraphicFramePr>
        <p:xfrm>
          <a:off x="6019800" y="3976688"/>
          <a:ext cx="2895600" cy="2198372"/>
        </p:xfrm>
        <a:graphic>
          <a:graphicData uri="http://schemas.openxmlformats.org/drawingml/2006/table">
            <a:tbl>
              <a:tblPr/>
              <a:tblGrid>
                <a:gridCol w="1447800"/>
                <a:gridCol w="850900"/>
                <a:gridCol w="596900"/>
              </a:tblGrid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num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i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physSize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1008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logicSize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1012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int*: arr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2200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1016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int*: tmp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1020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97927" name="Group 295"/>
          <p:cNvGraphicFramePr>
            <a:graphicFrameLocks noGrp="1"/>
          </p:cNvGraphicFramePr>
          <p:nvPr/>
        </p:nvGraphicFramePr>
        <p:xfrm>
          <a:off x="6019800" y="3976688"/>
          <a:ext cx="2895600" cy="2198372"/>
        </p:xfrm>
        <a:graphic>
          <a:graphicData uri="http://schemas.openxmlformats.org/drawingml/2006/table">
            <a:tbl>
              <a:tblPr/>
              <a:tblGrid>
                <a:gridCol w="1447800"/>
                <a:gridCol w="850900"/>
                <a:gridCol w="596900"/>
              </a:tblGrid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num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i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physSize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1008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logicSize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1012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int*: arr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2200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1016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int*: tmp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1020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97957" name="Group 325"/>
          <p:cNvGraphicFramePr>
            <a:graphicFrameLocks noGrp="1"/>
          </p:cNvGraphicFramePr>
          <p:nvPr/>
        </p:nvGraphicFramePr>
        <p:xfrm>
          <a:off x="6019800" y="3976688"/>
          <a:ext cx="2895600" cy="2198372"/>
        </p:xfrm>
        <a:graphic>
          <a:graphicData uri="http://schemas.openxmlformats.org/drawingml/2006/table">
            <a:tbl>
              <a:tblPr/>
              <a:tblGrid>
                <a:gridCol w="1447800"/>
                <a:gridCol w="850900"/>
                <a:gridCol w="596900"/>
              </a:tblGrid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num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i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physSize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1008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logicSize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1012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int*: arr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2200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1016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int*: tmp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1020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98030" name="Group 398"/>
          <p:cNvGraphicFramePr>
            <a:graphicFrameLocks noGrp="1"/>
          </p:cNvGraphicFramePr>
          <p:nvPr/>
        </p:nvGraphicFramePr>
        <p:xfrm>
          <a:off x="5562600" y="1981200"/>
          <a:ext cx="2057400" cy="1435419"/>
        </p:xfrm>
        <a:graphic>
          <a:graphicData uri="http://schemas.openxmlformats.org/drawingml/2006/table">
            <a:tbl>
              <a:tblPr/>
              <a:tblGrid>
                <a:gridCol w="914400"/>
                <a:gridCol w="609600"/>
                <a:gridCol w="533400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4300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 int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4304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 int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4308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 int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4312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8031" name="Group 399"/>
          <p:cNvGraphicFramePr>
            <a:graphicFrameLocks noGrp="1"/>
          </p:cNvGraphicFramePr>
          <p:nvPr/>
        </p:nvGraphicFramePr>
        <p:xfrm>
          <a:off x="6019800" y="3962400"/>
          <a:ext cx="2895600" cy="2198372"/>
        </p:xfrm>
        <a:graphic>
          <a:graphicData uri="http://schemas.openxmlformats.org/drawingml/2006/table">
            <a:tbl>
              <a:tblPr/>
              <a:tblGrid>
                <a:gridCol w="1447800"/>
                <a:gridCol w="850900"/>
                <a:gridCol w="596900"/>
              </a:tblGrid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num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i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physSize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1008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logicSize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1012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int*: arr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2200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1016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int*: tmp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4300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1020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98061" name="Group 429"/>
          <p:cNvGraphicFramePr>
            <a:graphicFrameLocks noGrp="1"/>
          </p:cNvGraphicFramePr>
          <p:nvPr/>
        </p:nvGraphicFramePr>
        <p:xfrm>
          <a:off x="5562600" y="1981200"/>
          <a:ext cx="2057400" cy="1435419"/>
        </p:xfrm>
        <a:graphic>
          <a:graphicData uri="http://schemas.openxmlformats.org/drawingml/2006/table">
            <a:tbl>
              <a:tblPr/>
              <a:tblGrid>
                <a:gridCol w="914400"/>
                <a:gridCol w="609600"/>
                <a:gridCol w="533400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4300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 int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4304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 int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4308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 int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4312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8084" name="Group 452"/>
          <p:cNvGraphicFramePr>
            <a:graphicFrameLocks noGrp="1"/>
          </p:cNvGraphicFramePr>
          <p:nvPr/>
        </p:nvGraphicFramePr>
        <p:xfrm>
          <a:off x="6019800" y="3962400"/>
          <a:ext cx="2895600" cy="2198372"/>
        </p:xfrm>
        <a:graphic>
          <a:graphicData uri="http://schemas.openxmlformats.org/drawingml/2006/table">
            <a:tbl>
              <a:tblPr/>
              <a:tblGrid>
                <a:gridCol w="1447800"/>
                <a:gridCol w="850900"/>
                <a:gridCol w="596900"/>
              </a:tblGrid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num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i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physSize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1008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logicSize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1012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int*: arr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4300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1016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int*: tmp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4300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1020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98114" name="Group 482"/>
          <p:cNvGraphicFramePr>
            <a:graphicFrameLocks noGrp="1"/>
          </p:cNvGraphicFramePr>
          <p:nvPr/>
        </p:nvGraphicFramePr>
        <p:xfrm>
          <a:off x="5562600" y="1981200"/>
          <a:ext cx="2057400" cy="1435419"/>
        </p:xfrm>
        <a:graphic>
          <a:graphicData uri="http://schemas.openxmlformats.org/drawingml/2006/table">
            <a:tbl>
              <a:tblPr/>
              <a:tblGrid>
                <a:gridCol w="914400"/>
                <a:gridCol w="609600"/>
                <a:gridCol w="533400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4300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 int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4304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 int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4308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 int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4312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8137" name="Group 505"/>
          <p:cNvGraphicFramePr>
            <a:graphicFrameLocks noGrp="1"/>
          </p:cNvGraphicFramePr>
          <p:nvPr/>
        </p:nvGraphicFramePr>
        <p:xfrm>
          <a:off x="6019800" y="3962400"/>
          <a:ext cx="2895600" cy="2198372"/>
        </p:xfrm>
        <a:graphic>
          <a:graphicData uri="http://schemas.openxmlformats.org/drawingml/2006/table">
            <a:tbl>
              <a:tblPr/>
              <a:tblGrid>
                <a:gridCol w="1447800"/>
                <a:gridCol w="850900"/>
                <a:gridCol w="596900"/>
              </a:tblGrid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num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i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physSize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1008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logicSize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1012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int*: arr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4300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1016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int*: tmp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4300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1020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98167" name="Group 535"/>
          <p:cNvGraphicFramePr>
            <a:graphicFrameLocks noGrp="1"/>
          </p:cNvGraphicFramePr>
          <p:nvPr/>
        </p:nvGraphicFramePr>
        <p:xfrm>
          <a:off x="6019800" y="3962400"/>
          <a:ext cx="2895600" cy="2198372"/>
        </p:xfrm>
        <a:graphic>
          <a:graphicData uri="http://schemas.openxmlformats.org/drawingml/2006/table">
            <a:tbl>
              <a:tblPr/>
              <a:tblGrid>
                <a:gridCol w="1447800"/>
                <a:gridCol w="850900"/>
                <a:gridCol w="596900"/>
              </a:tblGrid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num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i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physSize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1008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logicSize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1012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int*: arr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4300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1016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int*: tmp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4300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1020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97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97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97635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97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97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97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197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197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1976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976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197635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1976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1976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1976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3" dur="500"/>
                                        <p:tgtEl>
                                          <p:spTgt spid="1976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6" dur="500"/>
                                        <p:tgtEl>
                                          <p:spTgt spid="19763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9" dur="500"/>
                                        <p:tgtEl>
                                          <p:spTgt spid="19763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4" dur="500"/>
                                        <p:tgtEl>
                                          <p:spTgt spid="19763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9" dur="500"/>
                                        <p:tgtEl>
                                          <p:spTgt spid="19763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4" dur="500"/>
                                        <p:tgtEl>
                                          <p:spTgt spid="19763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7" dur="500"/>
                                        <p:tgtEl>
                                          <p:spTgt spid="19763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2" dur="500"/>
                                        <p:tgtEl>
                                          <p:spTgt spid="19763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7" dur="500"/>
                                        <p:tgtEl>
                                          <p:spTgt spid="19763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2" dur="500"/>
                                        <p:tgtEl>
                                          <p:spTgt spid="19763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7" dur="500"/>
                                        <p:tgtEl>
                                          <p:spTgt spid="19763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2" dur="500"/>
                                        <p:tgtEl>
                                          <p:spTgt spid="197635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7" dur="500"/>
                                        <p:tgtEl>
                                          <p:spTgt spid="197635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2" dur="500"/>
                                        <p:tgtEl>
                                          <p:spTgt spid="197635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5" dur="500"/>
                                        <p:tgtEl>
                                          <p:spTgt spid="197635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0" dur="500"/>
                                        <p:tgtEl>
                                          <p:spTgt spid="197635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3" dur="500"/>
                                        <p:tgtEl>
                                          <p:spTgt spid="197635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6" dur="500"/>
                                        <p:tgtEl>
                                          <p:spTgt spid="197635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1" dur="500"/>
                                        <p:tgtEl>
                                          <p:spTgt spid="197635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45" dur="indefinite"/>
                                        <p:tgtEl>
                                          <p:spTgt spid="197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46" dur="indefinite"/>
                                        <p:tgtEl>
                                          <p:spTgt spid="197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47" dur="indefinite"/>
                                        <p:tgtEl>
                                          <p:spTgt spid="197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0" dur="500"/>
                                        <p:tgtEl>
                                          <p:spTgt spid="28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3" dur="500"/>
                                        <p:tgtEl>
                                          <p:spTgt spid="197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9" dur="500"/>
                                        <p:tgtEl>
                                          <p:spTgt spid="58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63" dur="indefinite"/>
                                        <p:tgtEl>
                                          <p:spTgt spid="197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64" dur="indefinite"/>
                                        <p:tgtEl>
                                          <p:spTgt spid="197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65" dur="indefinite"/>
                                        <p:tgtEl>
                                          <p:spTgt spid="197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1977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1977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73" dur="indefinite"/>
                                        <p:tgtEl>
                                          <p:spTgt spid="197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74" dur="indefinite"/>
                                        <p:tgtEl>
                                          <p:spTgt spid="197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75" dur="indefinite"/>
                                        <p:tgtEl>
                                          <p:spTgt spid="197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8" dur="500"/>
                                        <p:tgtEl>
                                          <p:spTgt spid="197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1977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1977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86" dur="indefinite"/>
                                        <p:tgtEl>
                                          <p:spTgt spid="197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87" dur="indefinite"/>
                                        <p:tgtEl>
                                          <p:spTgt spid="197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88" dur="indefinite"/>
                                        <p:tgtEl>
                                          <p:spTgt spid="197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92" dur="indefinite"/>
                                        <p:tgtEl>
                                          <p:spTgt spid="1976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93" dur="indefinite"/>
                                        <p:tgtEl>
                                          <p:spTgt spid="1976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94" dur="indefinite"/>
                                        <p:tgtEl>
                                          <p:spTgt spid="1976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98" dur="indefinite"/>
                                        <p:tgtEl>
                                          <p:spTgt spid="1976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99" dur="indefinite"/>
                                        <p:tgtEl>
                                          <p:spTgt spid="1976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00" dur="indefinite"/>
                                        <p:tgtEl>
                                          <p:spTgt spid="1976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3" dur="500" fill="hold"/>
                                        <p:tgtEl>
                                          <p:spTgt spid="1977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4" dur="500" fill="hold"/>
                                        <p:tgtEl>
                                          <p:spTgt spid="1977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08" dur="indefinite"/>
                                        <p:tgtEl>
                                          <p:spTgt spid="1976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09" dur="indefinite"/>
                                        <p:tgtEl>
                                          <p:spTgt spid="1976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10" dur="indefinite"/>
                                        <p:tgtEl>
                                          <p:spTgt spid="1976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14" dur="indefinite"/>
                                        <p:tgtEl>
                                          <p:spTgt spid="1976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15" dur="indefinite"/>
                                        <p:tgtEl>
                                          <p:spTgt spid="1976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16" dur="indefinite"/>
                                        <p:tgtEl>
                                          <p:spTgt spid="1976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20" dur="indefinite"/>
                                        <p:tgtEl>
                                          <p:spTgt spid="19763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21" dur="indefinite"/>
                                        <p:tgtEl>
                                          <p:spTgt spid="19763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22" dur="indefinite"/>
                                        <p:tgtEl>
                                          <p:spTgt spid="19763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26" dur="indefinite"/>
                                        <p:tgtEl>
                                          <p:spTgt spid="197635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27" dur="indefinite"/>
                                        <p:tgtEl>
                                          <p:spTgt spid="197635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28" dur="indefinite"/>
                                        <p:tgtEl>
                                          <p:spTgt spid="197635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1" dur="500" fill="hold"/>
                                        <p:tgtEl>
                                          <p:spTgt spid="1978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2" dur="500" fill="hold"/>
                                        <p:tgtEl>
                                          <p:spTgt spid="1978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36" dur="indefinite"/>
                                        <p:tgtEl>
                                          <p:spTgt spid="197635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37" dur="indefinite"/>
                                        <p:tgtEl>
                                          <p:spTgt spid="197635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38" dur="indefinite"/>
                                        <p:tgtEl>
                                          <p:spTgt spid="197635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1" dur="500" fill="hold"/>
                                        <p:tgtEl>
                                          <p:spTgt spid="1978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2" dur="500" fill="hold"/>
                                        <p:tgtEl>
                                          <p:spTgt spid="1978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46" dur="indefinite"/>
                                        <p:tgtEl>
                                          <p:spTgt spid="1976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47" dur="indefinite"/>
                                        <p:tgtEl>
                                          <p:spTgt spid="1976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48" dur="indefinite"/>
                                        <p:tgtEl>
                                          <p:spTgt spid="1976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52" dur="indefinite"/>
                                        <p:tgtEl>
                                          <p:spTgt spid="1976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53" dur="indefinite"/>
                                        <p:tgtEl>
                                          <p:spTgt spid="1976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54" dur="indefinite"/>
                                        <p:tgtEl>
                                          <p:spTgt spid="1976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7" dur="500" fill="hold"/>
                                        <p:tgtEl>
                                          <p:spTgt spid="1978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8" dur="500" fill="hold"/>
                                        <p:tgtEl>
                                          <p:spTgt spid="1978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62" dur="indefinite"/>
                                        <p:tgtEl>
                                          <p:spTgt spid="1976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63" dur="indefinite"/>
                                        <p:tgtEl>
                                          <p:spTgt spid="1976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64" dur="indefinite"/>
                                        <p:tgtEl>
                                          <p:spTgt spid="1976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68" dur="indefinite"/>
                                        <p:tgtEl>
                                          <p:spTgt spid="1976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69" dur="indefinite"/>
                                        <p:tgtEl>
                                          <p:spTgt spid="1976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70" dur="indefinite"/>
                                        <p:tgtEl>
                                          <p:spTgt spid="1976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74" dur="indefinite"/>
                                        <p:tgtEl>
                                          <p:spTgt spid="19763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75" dur="indefinite"/>
                                        <p:tgtEl>
                                          <p:spTgt spid="19763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76" dur="indefinite"/>
                                        <p:tgtEl>
                                          <p:spTgt spid="19763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80" dur="indefinite"/>
                                        <p:tgtEl>
                                          <p:spTgt spid="197635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81" dur="indefinite"/>
                                        <p:tgtEl>
                                          <p:spTgt spid="197635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82" dur="indefinite"/>
                                        <p:tgtEl>
                                          <p:spTgt spid="197635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5" dur="500" fill="hold"/>
                                        <p:tgtEl>
                                          <p:spTgt spid="1978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6" dur="500" fill="hold"/>
                                        <p:tgtEl>
                                          <p:spTgt spid="1978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90" dur="indefinite"/>
                                        <p:tgtEl>
                                          <p:spTgt spid="197635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91" dur="indefinite"/>
                                        <p:tgtEl>
                                          <p:spTgt spid="197635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92" dur="indefinite"/>
                                        <p:tgtEl>
                                          <p:spTgt spid="197635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5" dur="500" fill="hold"/>
                                        <p:tgtEl>
                                          <p:spTgt spid="1978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6" dur="500" fill="hold"/>
                                        <p:tgtEl>
                                          <p:spTgt spid="1978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>
                      <p:stCondLst>
                        <p:cond delay="indefinite"/>
                      </p:stCondLst>
                      <p:childTnLst>
                        <p:par>
                          <p:cTn id="298" fill="hold">
                            <p:stCondLst>
                              <p:cond delay="0"/>
                            </p:stCondLst>
                            <p:childTnLst>
                              <p:par>
                                <p:cTn id="299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00" dur="indefinite"/>
                                        <p:tgtEl>
                                          <p:spTgt spid="1976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01" dur="indefinite"/>
                                        <p:tgtEl>
                                          <p:spTgt spid="1976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02" dur="indefinite"/>
                                        <p:tgtEl>
                                          <p:spTgt spid="1976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06" dur="indefinite"/>
                                        <p:tgtEl>
                                          <p:spTgt spid="1976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07" dur="indefinite"/>
                                        <p:tgtEl>
                                          <p:spTgt spid="1976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08" dur="indefinite"/>
                                        <p:tgtEl>
                                          <p:spTgt spid="1976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1" dur="500" fill="hold"/>
                                        <p:tgtEl>
                                          <p:spTgt spid="1979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2" dur="500" fill="hold"/>
                                        <p:tgtEl>
                                          <p:spTgt spid="1979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3" fill="hold">
                      <p:stCondLst>
                        <p:cond delay="indefinite"/>
                      </p:stCondLst>
                      <p:childTnLst>
                        <p:par>
                          <p:cTn id="314" fill="hold">
                            <p:stCondLst>
                              <p:cond delay="0"/>
                            </p:stCondLst>
                            <p:childTnLst>
                              <p:par>
                                <p:cTn id="315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16" dur="indefinite"/>
                                        <p:tgtEl>
                                          <p:spTgt spid="1976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17" dur="indefinite"/>
                                        <p:tgtEl>
                                          <p:spTgt spid="1976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18" dur="indefinite"/>
                                        <p:tgtEl>
                                          <p:spTgt spid="1976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" fill="hold">
                      <p:stCondLst>
                        <p:cond delay="indefinite"/>
                      </p:stCondLst>
                      <p:childTnLst>
                        <p:par>
                          <p:cTn id="320" fill="hold">
                            <p:stCondLst>
                              <p:cond delay="0"/>
                            </p:stCondLst>
                            <p:childTnLst>
                              <p:par>
                                <p:cTn id="321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22" dur="indefinite"/>
                                        <p:tgtEl>
                                          <p:spTgt spid="1976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23" dur="indefinite"/>
                                        <p:tgtEl>
                                          <p:spTgt spid="1976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24" dur="indefinite"/>
                                        <p:tgtEl>
                                          <p:spTgt spid="1976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5" fill="hold">
                      <p:stCondLst>
                        <p:cond delay="indefinite"/>
                      </p:stCondLst>
                      <p:childTnLst>
                        <p:par>
                          <p:cTn id="326" fill="hold">
                            <p:stCondLst>
                              <p:cond delay="0"/>
                            </p:stCondLst>
                            <p:childTnLst>
                              <p:par>
                                <p:cTn id="327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28" dur="indefinite"/>
                                        <p:tgtEl>
                                          <p:spTgt spid="19763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29" dur="indefinite"/>
                                        <p:tgtEl>
                                          <p:spTgt spid="19763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30" dur="indefinite"/>
                                        <p:tgtEl>
                                          <p:spTgt spid="19763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3" dur="500" fill="hold"/>
                                        <p:tgtEl>
                                          <p:spTgt spid="1979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4" dur="500" fill="hold"/>
                                        <p:tgtEl>
                                          <p:spTgt spid="1979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5" fill="hold">
                      <p:stCondLst>
                        <p:cond delay="indefinite"/>
                      </p:stCondLst>
                      <p:childTnLst>
                        <p:par>
                          <p:cTn id="336" fill="hold">
                            <p:stCondLst>
                              <p:cond delay="0"/>
                            </p:stCondLst>
                            <p:childTnLst>
                              <p:par>
                                <p:cTn id="337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38" dur="indefinite"/>
                                        <p:tgtEl>
                                          <p:spTgt spid="19763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39" dur="indefinite"/>
                                        <p:tgtEl>
                                          <p:spTgt spid="19763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40" dur="indefinite"/>
                                        <p:tgtEl>
                                          <p:spTgt spid="19763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3" dur="500" fill="hold"/>
                                        <p:tgtEl>
                                          <p:spTgt spid="198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4" dur="500" fill="hold"/>
                                        <p:tgtEl>
                                          <p:spTgt spid="198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7" dur="500" fill="hold"/>
                                        <p:tgtEl>
                                          <p:spTgt spid="1980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8" dur="500" fill="hold"/>
                                        <p:tgtEl>
                                          <p:spTgt spid="1980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9" fill="hold">
                      <p:stCondLst>
                        <p:cond delay="indefinite"/>
                      </p:stCondLst>
                      <p:childTnLst>
                        <p:par>
                          <p:cTn id="350" fill="hold">
                            <p:stCondLst>
                              <p:cond delay="0"/>
                            </p:stCondLst>
                            <p:childTnLst>
                              <p:par>
                                <p:cTn id="351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52" dur="indefinite"/>
                                        <p:tgtEl>
                                          <p:spTgt spid="19763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53" dur="indefinite"/>
                                        <p:tgtEl>
                                          <p:spTgt spid="19763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54" dur="indefinite"/>
                                        <p:tgtEl>
                                          <p:spTgt spid="19763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5" presetID="5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56" dur="indefinite"/>
                                        <p:tgtEl>
                                          <p:spTgt spid="19763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57" dur="indefinite"/>
                                        <p:tgtEl>
                                          <p:spTgt spid="19763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58" dur="indefinite"/>
                                        <p:tgtEl>
                                          <p:spTgt spid="19763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1" dur="500" fill="hold"/>
                                        <p:tgtEl>
                                          <p:spTgt spid="1980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2" dur="500" fill="hold"/>
                                        <p:tgtEl>
                                          <p:spTgt spid="1980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3" fill="hold">
                      <p:stCondLst>
                        <p:cond delay="indefinite"/>
                      </p:stCondLst>
                      <p:childTnLst>
                        <p:par>
                          <p:cTn id="364" fill="hold">
                            <p:stCondLst>
                              <p:cond delay="0"/>
                            </p:stCondLst>
                            <p:childTnLst>
                              <p:par>
                                <p:cTn id="365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66" dur="indefinite"/>
                                        <p:tgtEl>
                                          <p:spTgt spid="19763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67" dur="indefinite"/>
                                        <p:tgtEl>
                                          <p:spTgt spid="19763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68" dur="indefinite"/>
                                        <p:tgtEl>
                                          <p:spTgt spid="19763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9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70" dur="500"/>
                                        <p:tgtEl>
                                          <p:spTgt spid="1977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2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73" dur="500"/>
                                        <p:tgtEl>
                                          <p:spTgt spid="1978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5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76" dur="500"/>
                                        <p:tgtEl>
                                          <p:spTgt spid="1978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8" fill="hold">
                      <p:stCondLst>
                        <p:cond delay="indefinite"/>
                      </p:stCondLst>
                      <p:childTnLst>
                        <p:par>
                          <p:cTn id="379" fill="hold">
                            <p:stCondLst>
                              <p:cond delay="0"/>
                            </p:stCondLst>
                            <p:childTnLst>
                              <p:par>
                                <p:cTn id="380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81" dur="indefinite"/>
                                        <p:tgtEl>
                                          <p:spTgt spid="19763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82" dur="indefinite"/>
                                        <p:tgtEl>
                                          <p:spTgt spid="19763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83" dur="indefinite"/>
                                        <p:tgtEl>
                                          <p:spTgt spid="19763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6" dur="500" fill="hold"/>
                                        <p:tgtEl>
                                          <p:spTgt spid="1980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7" dur="500" fill="hold"/>
                                        <p:tgtEl>
                                          <p:spTgt spid="1980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8" fill="hold">
                      <p:stCondLst>
                        <p:cond delay="indefinite"/>
                      </p:stCondLst>
                      <p:childTnLst>
                        <p:par>
                          <p:cTn id="389" fill="hold">
                            <p:stCondLst>
                              <p:cond delay="0"/>
                            </p:stCondLst>
                            <p:childTnLst>
                              <p:par>
                                <p:cTn id="390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91" dur="indefinite"/>
                                        <p:tgtEl>
                                          <p:spTgt spid="19763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92" dur="indefinite"/>
                                        <p:tgtEl>
                                          <p:spTgt spid="19763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93" dur="indefinite"/>
                                        <p:tgtEl>
                                          <p:spTgt spid="19763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4" fill="hold">
                      <p:stCondLst>
                        <p:cond delay="indefinite"/>
                      </p:stCondLst>
                      <p:childTnLst>
                        <p:par>
                          <p:cTn id="395" fill="hold">
                            <p:stCondLst>
                              <p:cond delay="0"/>
                            </p:stCondLst>
                            <p:childTnLst>
                              <p:par>
                                <p:cTn id="396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97" dur="indefinite"/>
                                        <p:tgtEl>
                                          <p:spTgt spid="19763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98" dur="indefinite"/>
                                        <p:tgtEl>
                                          <p:spTgt spid="19763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99" dur="indefinite"/>
                                        <p:tgtEl>
                                          <p:spTgt spid="19763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0" fill="hold">
                      <p:stCondLst>
                        <p:cond delay="indefinite"/>
                      </p:stCondLst>
                      <p:childTnLst>
                        <p:par>
                          <p:cTn id="401" fill="hold">
                            <p:stCondLst>
                              <p:cond delay="0"/>
                            </p:stCondLst>
                            <p:childTnLst>
                              <p:par>
                                <p:cTn id="402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403" dur="indefinite"/>
                                        <p:tgtEl>
                                          <p:spTgt spid="197635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404" dur="indefinite"/>
                                        <p:tgtEl>
                                          <p:spTgt spid="197635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405" dur="indefinite"/>
                                        <p:tgtEl>
                                          <p:spTgt spid="197635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8" dur="500" fill="hold"/>
                                        <p:tgtEl>
                                          <p:spTgt spid="198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9" dur="500" fill="hold"/>
                                        <p:tgtEl>
                                          <p:spTgt spid="198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0" fill="hold">
                      <p:stCondLst>
                        <p:cond delay="indefinite"/>
                      </p:stCondLst>
                      <p:childTnLst>
                        <p:par>
                          <p:cTn id="411" fill="hold">
                            <p:stCondLst>
                              <p:cond delay="0"/>
                            </p:stCondLst>
                            <p:childTnLst>
                              <p:par>
                                <p:cTn id="412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413" dur="indefinite"/>
                                        <p:tgtEl>
                                          <p:spTgt spid="197635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414" dur="indefinite"/>
                                        <p:tgtEl>
                                          <p:spTgt spid="197635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415" dur="indefinite"/>
                                        <p:tgtEl>
                                          <p:spTgt spid="197635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8" dur="500" fill="hold"/>
                                        <p:tgtEl>
                                          <p:spTgt spid="198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9" dur="500" fill="hold"/>
                                        <p:tgtEl>
                                          <p:spTgt spid="198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0" fill="hold">
                      <p:stCondLst>
                        <p:cond delay="indefinite"/>
                      </p:stCondLst>
                      <p:childTnLst>
                        <p:par>
                          <p:cTn id="421" fill="hold">
                            <p:stCondLst>
                              <p:cond delay="0"/>
                            </p:stCondLst>
                            <p:childTnLst>
                              <p:par>
                                <p:cTn id="422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423" dur="indefinite"/>
                                        <p:tgtEl>
                                          <p:spTgt spid="1976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424" dur="indefinite"/>
                                        <p:tgtEl>
                                          <p:spTgt spid="1976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425" dur="indefinite"/>
                                        <p:tgtEl>
                                          <p:spTgt spid="1976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6" fill="hold">
                      <p:stCondLst>
                        <p:cond delay="indefinite"/>
                      </p:stCondLst>
                      <p:childTnLst>
                        <p:par>
                          <p:cTn id="427" fill="hold">
                            <p:stCondLst>
                              <p:cond delay="0"/>
                            </p:stCondLst>
                            <p:childTnLst>
                              <p:par>
                                <p:cTn id="428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429" dur="indefinite"/>
                                        <p:tgtEl>
                                          <p:spTgt spid="1976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430" dur="indefinite"/>
                                        <p:tgtEl>
                                          <p:spTgt spid="1976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431" dur="indefinite"/>
                                        <p:tgtEl>
                                          <p:spTgt spid="1976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4" dur="500" fill="hold"/>
                                        <p:tgtEl>
                                          <p:spTgt spid="198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5" dur="500" fill="hold"/>
                                        <p:tgtEl>
                                          <p:spTgt spid="198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6" fill="hold">
                      <p:stCondLst>
                        <p:cond delay="indefinite"/>
                      </p:stCondLst>
                      <p:childTnLst>
                        <p:par>
                          <p:cTn id="437" fill="hold">
                            <p:stCondLst>
                              <p:cond delay="0"/>
                            </p:stCondLst>
                            <p:childTnLst>
                              <p:par>
                                <p:cTn id="438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439" dur="indefinite"/>
                                        <p:tgtEl>
                                          <p:spTgt spid="1976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440" dur="indefinite"/>
                                        <p:tgtEl>
                                          <p:spTgt spid="1976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441" dur="indefinite"/>
                                        <p:tgtEl>
                                          <p:spTgt spid="1976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2" fill="hold">
                      <p:stCondLst>
                        <p:cond delay="indefinite"/>
                      </p:stCondLst>
                      <p:childTnLst>
                        <p:par>
                          <p:cTn id="443" fill="hold">
                            <p:stCondLst>
                              <p:cond delay="0"/>
                            </p:stCondLst>
                            <p:childTnLst>
                              <p:par>
                                <p:cTn id="444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445" dur="indefinite"/>
                                        <p:tgtEl>
                                          <p:spTgt spid="1976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446" dur="indefinite"/>
                                        <p:tgtEl>
                                          <p:spTgt spid="1976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447" dur="indefinite"/>
                                        <p:tgtEl>
                                          <p:spTgt spid="1976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8" fill="hold">
                      <p:stCondLst>
                        <p:cond delay="indefinite"/>
                      </p:stCondLst>
                      <p:childTnLst>
                        <p:par>
                          <p:cTn id="449" fill="hold">
                            <p:stCondLst>
                              <p:cond delay="0"/>
                            </p:stCondLst>
                            <p:childTnLst>
                              <p:par>
                                <p:cTn id="450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451" dur="indefinite"/>
                                        <p:tgtEl>
                                          <p:spTgt spid="197635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452" dur="indefinite"/>
                                        <p:tgtEl>
                                          <p:spTgt spid="197635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453" dur="indefinite"/>
                                        <p:tgtEl>
                                          <p:spTgt spid="197635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4" presetID="5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455" dur="indefinite"/>
                                        <p:tgtEl>
                                          <p:spTgt spid="197635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456" dur="indefinite"/>
                                        <p:tgtEl>
                                          <p:spTgt spid="197635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457" dur="indefinite"/>
                                        <p:tgtEl>
                                          <p:spTgt spid="197635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8" fill="hold">
                      <p:stCondLst>
                        <p:cond delay="indefinite"/>
                      </p:stCondLst>
                      <p:childTnLst>
                        <p:par>
                          <p:cTn id="459" fill="hold">
                            <p:stCondLst>
                              <p:cond delay="0"/>
                            </p:stCondLst>
                            <p:childTnLst>
                              <p:par>
                                <p:cTn id="460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461" dur="indefinite"/>
                                        <p:tgtEl>
                                          <p:spTgt spid="197635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462" dur="indefinite"/>
                                        <p:tgtEl>
                                          <p:spTgt spid="197635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463" dur="indefinite"/>
                                        <p:tgtEl>
                                          <p:spTgt spid="197635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4" presetID="5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465" dur="indefinite"/>
                                        <p:tgtEl>
                                          <p:spTgt spid="197635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466" dur="indefinite"/>
                                        <p:tgtEl>
                                          <p:spTgt spid="197635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467" dur="indefinite"/>
                                        <p:tgtEl>
                                          <p:spTgt spid="197635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8" presetID="5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469" dur="indefinite"/>
                                        <p:tgtEl>
                                          <p:spTgt spid="197635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470" dur="indefinite"/>
                                        <p:tgtEl>
                                          <p:spTgt spid="197635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471" dur="indefinite"/>
                                        <p:tgtEl>
                                          <p:spTgt spid="197635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2" fill="hold">
                      <p:stCondLst>
                        <p:cond delay="indefinite"/>
                      </p:stCondLst>
                      <p:childTnLst>
                        <p:par>
                          <p:cTn id="473" fill="hold">
                            <p:stCondLst>
                              <p:cond delay="0"/>
                            </p:stCondLst>
                            <p:childTnLst>
                              <p:par>
                                <p:cTn id="474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475" dur="indefinite"/>
                                        <p:tgtEl>
                                          <p:spTgt spid="197635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476" dur="indefinite"/>
                                        <p:tgtEl>
                                          <p:spTgt spid="197635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477" dur="indefinite"/>
                                        <p:tgtEl>
                                          <p:spTgt spid="197635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8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79" dur="500"/>
                                        <p:tgtEl>
                                          <p:spTgt spid="1980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8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1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82" dur="500"/>
                                        <p:tgtEl>
                                          <p:spTgt spid="1980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8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4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85" dur="500"/>
                                        <p:tgtEl>
                                          <p:spTgt spid="198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8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7" fill="hold">
                      <p:stCondLst>
                        <p:cond delay="indefinite"/>
                      </p:stCondLst>
                      <p:childTnLst>
                        <p:par>
                          <p:cTn id="488" fill="hold">
                            <p:stCondLst>
                              <p:cond delay="0"/>
                            </p:stCondLst>
                            <p:childTnLst>
                              <p:par>
                                <p:cTn id="489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490" dur="indefinite"/>
                                        <p:tgtEl>
                                          <p:spTgt spid="197635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491" dur="indefinite"/>
                                        <p:tgtEl>
                                          <p:spTgt spid="197635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492" dur="indefinite"/>
                                        <p:tgtEl>
                                          <p:spTgt spid="197635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3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94" dur="500"/>
                                        <p:tgtEl>
                                          <p:spTgt spid="286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6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97" dur="500"/>
                                        <p:tgtEl>
                                          <p:spTgt spid="1977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9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00" dur="500"/>
                                        <p:tgtEl>
                                          <p:spTgt spid="1977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2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03" dur="500"/>
                                        <p:tgtEl>
                                          <p:spTgt spid="1977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5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06" dur="500"/>
                                        <p:tgtEl>
                                          <p:spTgt spid="1977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8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09" dur="500"/>
                                        <p:tgtEl>
                                          <p:spTgt spid="1978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1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12" dur="500"/>
                                        <p:tgtEl>
                                          <p:spTgt spid="1978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4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15" dur="500"/>
                                        <p:tgtEl>
                                          <p:spTgt spid="1978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7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18" dur="500"/>
                                        <p:tgtEl>
                                          <p:spTgt spid="1979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0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21" dur="500"/>
                                        <p:tgtEl>
                                          <p:spTgt spid="1979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3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24" dur="500"/>
                                        <p:tgtEl>
                                          <p:spTgt spid="1980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8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6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27" dur="500"/>
                                        <p:tgtEl>
                                          <p:spTgt spid="1980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8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9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30" dur="500"/>
                                        <p:tgtEl>
                                          <p:spTgt spid="198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8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2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33" dur="500"/>
                                        <p:tgtEl>
                                          <p:spTgt spid="1981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8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5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8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39" dur="500"/>
                                        <p:tgtEl>
                                          <p:spTgt spid="584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81" grpId="0"/>
      <p:bldP spid="28681" grpId="1"/>
      <p:bldP spid="58440" grpId="0" animBg="1"/>
      <p:bldP spid="58440" grpId="1" animBg="1"/>
      <p:bldP spid="3" grpId="0"/>
      <p:bldP spid="3" grpId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smtClean="0"/>
              <a:t>הפונקציה </a:t>
            </a:r>
            <a:r>
              <a:rPr lang="en-US" smtClean="0"/>
              <a:t>realloc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שפת </a:t>
            </a:r>
            <a:r>
              <a:rPr lang="en-US" dirty="0" smtClean="0"/>
              <a:t>C</a:t>
            </a:r>
            <a:r>
              <a:rPr lang="he-IL" dirty="0" smtClean="0"/>
              <a:t> נותנת לנו פונקציה שיודעת להגדיל מערך:</a:t>
            </a:r>
          </a:p>
          <a:p>
            <a:pPr lvl="1"/>
            <a:r>
              <a:rPr lang="he-IL" dirty="0" smtClean="0"/>
              <a:t>הפונקציה יודעת להקצות מקום חדש בגודל המבוקש ולהעתיק אליו את האיברים מהמערך הישן, </a:t>
            </a:r>
            <a:r>
              <a:rPr lang="he-IL" b="1" u="sng" dirty="0" smtClean="0"/>
              <a:t>ובסוף גם לשחרר את הזיכרון </a:t>
            </a:r>
            <a:r>
              <a:rPr lang="he-IL" dirty="0" smtClean="0"/>
              <a:t>של המערך המקורי</a:t>
            </a:r>
          </a:p>
          <a:p>
            <a:pPr algn="l" rtl="0"/>
            <a:r>
              <a:rPr lang="en-US" dirty="0" smtClean="0"/>
              <a:t>void* </a:t>
            </a:r>
            <a:r>
              <a:rPr lang="en-US" dirty="0" err="1" smtClean="0"/>
              <a:t>realloc</a:t>
            </a:r>
            <a:r>
              <a:rPr lang="en-US" dirty="0" smtClean="0"/>
              <a:t>(void* </a:t>
            </a:r>
            <a:r>
              <a:rPr lang="en-US" dirty="0" err="1" smtClean="0"/>
              <a:t>ptr</a:t>
            </a:r>
            <a:r>
              <a:rPr lang="en-US" dirty="0" smtClean="0"/>
              <a:t>, </a:t>
            </a:r>
            <a:r>
              <a:rPr lang="en-US" dirty="0" err="1" smtClean="0"/>
              <a:t>size_t</a:t>
            </a:r>
            <a:r>
              <a:rPr lang="en-US" dirty="0" smtClean="0"/>
              <a:t> size</a:t>
            </a:r>
            <a:r>
              <a:rPr lang="he-IL" dirty="0" smtClean="0"/>
              <a:t>; (</a:t>
            </a:r>
          </a:p>
          <a:p>
            <a:pPr lvl="1"/>
            <a:r>
              <a:rPr lang="he-IL" dirty="0" smtClean="0"/>
              <a:t>הפונקציה מקבלת כפרמטר את כתובת ההתחלה של המערך שאותו ברצונה להגדיל וכן את גודל שטח הזיכרון החדש שרוצים</a:t>
            </a:r>
          </a:p>
          <a:p>
            <a:pPr lvl="1"/>
            <a:r>
              <a:rPr lang="he-IL" dirty="0" smtClean="0"/>
              <a:t>הפונקציה מחזירה את כתובת ההתחלה של השטח החדש שהוקצה</a:t>
            </a:r>
          </a:p>
          <a:p>
            <a:pPr lvl="2"/>
            <a:r>
              <a:rPr lang="he-IL" u="sng" dirty="0" smtClean="0"/>
              <a:t>יתכן </a:t>
            </a:r>
            <a:r>
              <a:rPr lang="he-IL" dirty="0" smtClean="0"/>
              <a:t>וזו תהיה הכתובת המקורית, במידה והיה מספיק מקום להגדלה במקום המקורי בו המערך הוקצה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79512" y="980728"/>
            <a:ext cx="2448272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650" name="Rectangle 25"/>
          <p:cNvSpPr>
            <a:spLocks noChangeArrowheads="1"/>
          </p:cNvSpPr>
          <p:nvPr/>
        </p:nvSpPr>
        <p:spPr bwMode="auto">
          <a:xfrm>
            <a:off x="381000" y="1295400"/>
            <a:ext cx="8305800" cy="228600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pPr algn="r" rtl="1"/>
            <a:endParaRPr lang="he-IL">
              <a:latin typeface="Verdana" pitchFamily="34" charset="0"/>
            </a:endParaRPr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8229600" cy="1139825"/>
          </a:xfrm>
        </p:spPr>
        <p:txBody>
          <a:bodyPr>
            <a:normAutofit fontScale="90000"/>
          </a:bodyPr>
          <a:lstStyle/>
          <a:p>
            <a:pPr algn="r"/>
            <a:r>
              <a:rPr lang="he-IL" sz="4000" smtClean="0"/>
              <a:t>הגדלת מערך – הקוד בשימוש </a:t>
            </a:r>
            <a:r>
              <a:rPr lang="en-US" sz="4000" smtClean="0"/>
              <a:t>realloc</a:t>
            </a:r>
            <a:r>
              <a:rPr lang="he-IL" sz="4000" smtClean="0"/>
              <a:t/>
            </a:r>
            <a:br>
              <a:rPr lang="he-IL" sz="4000" smtClean="0"/>
            </a:br>
            <a:endParaRPr lang="en-US" sz="4000" smtClean="0"/>
          </a:p>
        </p:txBody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2840" y="698475"/>
            <a:ext cx="8229600" cy="4530725"/>
          </a:xfrm>
        </p:spPr>
        <p:txBody>
          <a:bodyPr>
            <a:noAutofit/>
          </a:bodyPr>
          <a:lstStyle/>
          <a:p>
            <a:pPr marL="533400" indent="-533400" algn="l" rtl="0">
              <a:spcBef>
                <a:spcPts val="0"/>
              </a:spcBef>
              <a:buFont typeface="Wingdings" pitchFamily="2" charset="2"/>
              <a:buNone/>
            </a:pPr>
            <a:r>
              <a:rPr lang="en-US" sz="1400" noProof="1" smtClean="0"/>
              <a:t>void main()</a:t>
            </a:r>
          </a:p>
          <a:p>
            <a:pPr marL="533400" indent="-533400" algn="l" rtl="0">
              <a:spcBef>
                <a:spcPts val="0"/>
              </a:spcBef>
              <a:buFont typeface="Wingdings" pitchFamily="2" charset="2"/>
              <a:buNone/>
            </a:pPr>
            <a:r>
              <a:rPr lang="en-US" sz="1400" noProof="1" smtClean="0"/>
              <a:t>{</a:t>
            </a:r>
          </a:p>
          <a:p>
            <a:pPr marL="533400" indent="-533400" algn="l" rtl="0">
              <a:spcBef>
                <a:spcPts val="0"/>
              </a:spcBef>
              <a:buFont typeface="Wingdings" pitchFamily="2" charset="2"/>
              <a:buNone/>
            </a:pPr>
            <a:r>
              <a:rPr lang="en-US" sz="1400" noProof="1" smtClean="0"/>
              <a:t>	int num, i;</a:t>
            </a:r>
          </a:p>
          <a:p>
            <a:pPr marL="533400" indent="-533400" algn="l" rtl="0">
              <a:spcBef>
                <a:spcPts val="0"/>
              </a:spcBef>
              <a:buFont typeface="Wingdings" pitchFamily="2" charset="2"/>
              <a:buNone/>
            </a:pPr>
            <a:r>
              <a:rPr lang="en-US" sz="1400" noProof="1" smtClean="0"/>
              <a:t>	int physSize = 2, logicSize = 0;</a:t>
            </a:r>
          </a:p>
          <a:p>
            <a:pPr marL="533400" indent="-533400" algn="l" rtl="0">
              <a:spcBef>
                <a:spcPts val="0"/>
              </a:spcBef>
              <a:buFont typeface="Wingdings" pitchFamily="2" charset="2"/>
              <a:buNone/>
            </a:pPr>
            <a:r>
              <a:rPr lang="en-US" sz="1400" noProof="1" smtClean="0"/>
              <a:t>	int* arr = (int*)calloc(physSize, sizeof(int));</a:t>
            </a:r>
          </a:p>
          <a:p>
            <a:pPr marL="533400" indent="-533400" algn="l" rtl="0">
              <a:spcBef>
                <a:spcPts val="0"/>
              </a:spcBef>
              <a:buFont typeface="Wingdings" pitchFamily="2" charset="2"/>
              <a:buNone/>
            </a:pPr>
            <a:r>
              <a:rPr lang="en-US" sz="1400" noProof="1" smtClean="0"/>
              <a:t>	printf("Please enter numbers, -1 to stop:\n");</a:t>
            </a:r>
          </a:p>
          <a:p>
            <a:pPr marL="533400" indent="-533400" algn="l" rtl="0">
              <a:spcBef>
                <a:spcPts val="0"/>
              </a:spcBef>
              <a:buFont typeface="Wingdings" pitchFamily="2" charset="2"/>
              <a:buNone/>
            </a:pPr>
            <a:r>
              <a:rPr lang="en-US" sz="1400" noProof="1" smtClean="0"/>
              <a:t>	while (1)</a:t>
            </a:r>
          </a:p>
          <a:p>
            <a:pPr marL="533400" indent="-533400" algn="l" rtl="0">
              <a:spcBef>
                <a:spcPts val="0"/>
              </a:spcBef>
              <a:buFont typeface="Wingdings" pitchFamily="2" charset="2"/>
              <a:buNone/>
            </a:pPr>
            <a:r>
              <a:rPr lang="en-US" sz="1400" noProof="1" smtClean="0"/>
              <a:t>	{</a:t>
            </a:r>
          </a:p>
          <a:p>
            <a:pPr marL="533400" indent="-533400" algn="l" rtl="0">
              <a:spcBef>
                <a:spcPts val="0"/>
              </a:spcBef>
              <a:buFont typeface="Wingdings" pitchFamily="2" charset="2"/>
              <a:buNone/>
            </a:pPr>
            <a:r>
              <a:rPr lang="en-US" sz="1400" noProof="1" smtClean="0"/>
              <a:t>	    scanf("%d", &amp;num);</a:t>
            </a:r>
          </a:p>
          <a:p>
            <a:pPr marL="533400" indent="-533400" algn="l" rtl="0">
              <a:spcBef>
                <a:spcPts val="0"/>
              </a:spcBef>
              <a:buFont typeface="Wingdings" pitchFamily="2" charset="2"/>
              <a:buNone/>
            </a:pPr>
            <a:r>
              <a:rPr lang="en-US" sz="1400" noProof="1" smtClean="0"/>
              <a:t>	    if (num == -1)</a:t>
            </a:r>
          </a:p>
          <a:p>
            <a:pPr marL="533400" indent="-533400" algn="l" rtl="0">
              <a:spcBef>
                <a:spcPts val="0"/>
              </a:spcBef>
              <a:buFont typeface="Wingdings" pitchFamily="2" charset="2"/>
              <a:buNone/>
            </a:pPr>
            <a:r>
              <a:rPr lang="en-US" sz="1400" noProof="1" smtClean="0"/>
              <a:t>		</a:t>
            </a:r>
            <a:r>
              <a:rPr lang="en-US" sz="1400" dirty="0" smtClean="0"/>
              <a:t>   </a:t>
            </a:r>
            <a:r>
              <a:rPr lang="en-US" sz="1400" noProof="1" smtClean="0"/>
              <a:t>break;</a:t>
            </a:r>
          </a:p>
          <a:p>
            <a:pPr marL="533400" indent="-533400" algn="l" rtl="0">
              <a:spcBef>
                <a:spcPts val="0"/>
              </a:spcBef>
              <a:buFont typeface="Wingdings" pitchFamily="2" charset="2"/>
              <a:buNone/>
            </a:pPr>
            <a:r>
              <a:rPr lang="en-US" sz="1400" noProof="1" smtClean="0"/>
              <a:t>	</a:t>
            </a:r>
            <a:r>
              <a:rPr lang="en-US" sz="1400" dirty="0" smtClean="0"/>
              <a:t>    </a:t>
            </a:r>
            <a:r>
              <a:rPr lang="en-US" sz="1400" noProof="1" smtClean="0"/>
              <a:t>if (physSize == logicSize)</a:t>
            </a:r>
          </a:p>
          <a:p>
            <a:pPr marL="533400" indent="-533400" algn="l" rtl="0">
              <a:spcBef>
                <a:spcPts val="0"/>
              </a:spcBef>
              <a:buFont typeface="Wingdings" pitchFamily="2" charset="2"/>
              <a:buNone/>
            </a:pPr>
            <a:r>
              <a:rPr lang="en-US" sz="1400" noProof="1" smtClean="0"/>
              <a:t>	</a:t>
            </a:r>
            <a:r>
              <a:rPr lang="en-US" sz="1400" dirty="0" smtClean="0"/>
              <a:t>    </a:t>
            </a:r>
            <a:r>
              <a:rPr lang="en-US" sz="1400" noProof="1" smtClean="0"/>
              <a:t>{</a:t>
            </a:r>
          </a:p>
          <a:p>
            <a:pPr marL="533400" indent="-533400" algn="l" rtl="0">
              <a:spcBef>
                <a:spcPts val="0"/>
              </a:spcBef>
              <a:buFont typeface="Wingdings" pitchFamily="2" charset="2"/>
              <a:buNone/>
            </a:pPr>
            <a:r>
              <a:rPr lang="en-US" sz="1400" noProof="1" smtClean="0"/>
              <a:t>		</a:t>
            </a:r>
            <a:r>
              <a:rPr lang="en-US" sz="1400" dirty="0" smtClean="0"/>
              <a:t>    </a:t>
            </a:r>
            <a:r>
              <a:rPr lang="en-US" sz="1400" noProof="1" smtClean="0"/>
              <a:t>physSize *= 2;</a:t>
            </a:r>
          </a:p>
          <a:p>
            <a:pPr marL="533400" indent="-533400" algn="l" rtl="0">
              <a:spcBef>
                <a:spcPts val="0"/>
              </a:spcBef>
              <a:buFont typeface="Wingdings" pitchFamily="2" charset="2"/>
              <a:buNone/>
            </a:pPr>
            <a:r>
              <a:rPr lang="en-US" sz="1400" noProof="1" smtClean="0"/>
              <a:t>		</a:t>
            </a:r>
            <a:r>
              <a:rPr lang="en-US" sz="1400" dirty="0" smtClean="0"/>
              <a:t>    </a:t>
            </a:r>
            <a:r>
              <a:rPr lang="en-US" sz="1400" b="1" noProof="1" smtClean="0"/>
              <a:t>arr = (int*)realloc(arr, physSize*sizeof(int));</a:t>
            </a:r>
          </a:p>
          <a:p>
            <a:pPr marL="533400" indent="-533400" algn="l" rtl="0">
              <a:spcBef>
                <a:spcPts val="0"/>
              </a:spcBef>
              <a:buFont typeface="Wingdings" pitchFamily="2" charset="2"/>
              <a:buNone/>
            </a:pPr>
            <a:r>
              <a:rPr lang="en-US" sz="1400" noProof="1" smtClean="0"/>
              <a:t>		</a:t>
            </a:r>
            <a:r>
              <a:rPr lang="en-US" sz="1400" dirty="0" smtClean="0"/>
              <a:t>    </a:t>
            </a:r>
            <a:r>
              <a:rPr lang="en-US" sz="1400" noProof="1" smtClean="0"/>
              <a:t>printf("Doubled the array size to %d\n", physSize);</a:t>
            </a:r>
          </a:p>
          <a:p>
            <a:pPr marL="533400" indent="-533400" algn="l" rtl="0">
              <a:spcBef>
                <a:spcPts val="0"/>
              </a:spcBef>
              <a:buFont typeface="Wingdings" pitchFamily="2" charset="2"/>
              <a:buNone/>
            </a:pPr>
            <a:r>
              <a:rPr lang="en-US" sz="1400" noProof="1" smtClean="0"/>
              <a:t>	</a:t>
            </a:r>
            <a:r>
              <a:rPr lang="en-US" sz="1400" dirty="0" smtClean="0"/>
              <a:t>    </a:t>
            </a:r>
            <a:r>
              <a:rPr lang="en-US" sz="1400" noProof="1" smtClean="0"/>
              <a:t>}</a:t>
            </a:r>
          </a:p>
          <a:p>
            <a:pPr marL="533400" indent="-533400" algn="l" rtl="0">
              <a:spcBef>
                <a:spcPts val="0"/>
              </a:spcBef>
              <a:buFont typeface="Wingdings" pitchFamily="2" charset="2"/>
              <a:buNone/>
            </a:pPr>
            <a:r>
              <a:rPr lang="en-US" sz="1400" noProof="1" smtClean="0"/>
              <a:t>	    printf("Read number is %d\n", num);</a:t>
            </a:r>
          </a:p>
          <a:p>
            <a:pPr marL="533400" indent="-533400" algn="l" rtl="0">
              <a:spcBef>
                <a:spcPts val="0"/>
              </a:spcBef>
              <a:buFont typeface="Wingdings" pitchFamily="2" charset="2"/>
              <a:buNone/>
            </a:pPr>
            <a:r>
              <a:rPr lang="en-US" sz="1400" noProof="1" smtClean="0"/>
              <a:t>	    arr[logicSize] = num;</a:t>
            </a:r>
          </a:p>
          <a:p>
            <a:pPr marL="533400" indent="-533400" algn="l" rtl="0">
              <a:spcBef>
                <a:spcPts val="0"/>
              </a:spcBef>
              <a:buFont typeface="Wingdings" pitchFamily="2" charset="2"/>
              <a:buNone/>
            </a:pPr>
            <a:r>
              <a:rPr lang="en-US" sz="1400" noProof="1" smtClean="0"/>
              <a:t>	    logicSize++;</a:t>
            </a:r>
          </a:p>
          <a:p>
            <a:pPr marL="533400" indent="-533400" algn="l" rtl="0">
              <a:spcBef>
                <a:spcPts val="0"/>
              </a:spcBef>
              <a:buFont typeface="Wingdings" pitchFamily="2" charset="2"/>
              <a:buNone/>
            </a:pPr>
            <a:r>
              <a:rPr lang="en-US" sz="1400" noProof="1" smtClean="0"/>
              <a:t>	}</a:t>
            </a:r>
          </a:p>
          <a:p>
            <a:pPr marL="533400" indent="-533400" algn="l" rtl="0">
              <a:spcBef>
                <a:spcPts val="0"/>
              </a:spcBef>
              <a:buFont typeface="Wingdings" pitchFamily="2" charset="2"/>
              <a:buNone/>
            </a:pPr>
            <a:r>
              <a:rPr lang="en-US" sz="1400" noProof="1" smtClean="0"/>
              <a:t>	printf("The array has %d elements (physSize=%d):\n", </a:t>
            </a:r>
          </a:p>
          <a:p>
            <a:pPr marL="533400" indent="-533400" algn="l" rtl="0">
              <a:spcBef>
                <a:spcPts val="0"/>
              </a:spcBef>
              <a:buFont typeface="Wingdings" pitchFamily="2" charset="2"/>
              <a:buNone/>
            </a:pPr>
            <a:r>
              <a:rPr lang="en-US" sz="1400" noProof="1" smtClean="0"/>
              <a:t>				logicSize, physSize);</a:t>
            </a:r>
          </a:p>
          <a:p>
            <a:pPr marL="533400" indent="-533400" algn="l" rtl="0">
              <a:spcBef>
                <a:spcPts val="0"/>
              </a:spcBef>
              <a:buFont typeface="Wingdings" pitchFamily="2" charset="2"/>
              <a:buNone/>
            </a:pPr>
            <a:r>
              <a:rPr lang="en-US" sz="1400" noProof="1" smtClean="0"/>
              <a:t>	for (i=0 ; i &lt; logicSize ; i++)</a:t>
            </a:r>
          </a:p>
          <a:p>
            <a:pPr marL="533400" indent="-533400" algn="l" rtl="0">
              <a:spcBef>
                <a:spcPts val="0"/>
              </a:spcBef>
              <a:buFont typeface="Wingdings" pitchFamily="2" charset="2"/>
              <a:buNone/>
            </a:pPr>
            <a:r>
              <a:rPr lang="en-US" sz="1400" noProof="1" smtClean="0"/>
              <a:t>		printf("%d ", arr[i]);</a:t>
            </a:r>
          </a:p>
          <a:p>
            <a:pPr marL="533400" indent="-533400" algn="l" rtl="0">
              <a:spcBef>
                <a:spcPts val="0"/>
              </a:spcBef>
              <a:buFont typeface="Wingdings" pitchFamily="2" charset="2"/>
              <a:buNone/>
            </a:pPr>
            <a:r>
              <a:rPr lang="en-US" sz="1400" noProof="1" smtClean="0"/>
              <a:t>	printf("\n");</a:t>
            </a:r>
          </a:p>
          <a:p>
            <a:pPr marL="533400" indent="-533400" algn="l" rtl="0">
              <a:spcBef>
                <a:spcPts val="0"/>
              </a:spcBef>
              <a:buFont typeface="Wingdings" pitchFamily="2" charset="2"/>
              <a:buNone/>
            </a:pPr>
            <a:r>
              <a:rPr lang="en-US" sz="1400" noProof="1" smtClean="0"/>
              <a:t>	free(arr);</a:t>
            </a:r>
          </a:p>
          <a:p>
            <a:pPr marL="533400" indent="-533400" algn="l" rtl="0">
              <a:spcBef>
                <a:spcPts val="0"/>
              </a:spcBef>
              <a:buFont typeface="Wingdings" pitchFamily="2" charset="2"/>
              <a:buNone/>
            </a:pPr>
            <a:r>
              <a:rPr lang="en-US" sz="1400" noProof="1" smtClean="0"/>
              <a:t>}</a:t>
            </a:r>
          </a:p>
          <a:p>
            <a:pPr marL="533400" indent="-533400" algn="l" rtl="0">
              <a:spcBef>
                <a:spcPts val="0"/>
              </a:spcBef>
              <a:buFont typeface="Wingdings" pitchFamily="2" charset="2"/>
              <a:buNone/>
            </a:pPr>
            <a:endParaRPr lang="en-US" sz="1400" noProof="1" smtClean="0"/>
          </a:p>
          <a:p>
            <a:pPr marL="533400" indent="-533400" algn="l" rtl="0">
              <a:lnSpc>
                <a:spcPct val="80000"/>
              </a:lnSpc>
              <a:spcBef>
                <a:spcPts val="0"/>
              </a:spcBef>
              <a:buFont typeface="Wingdings" pitchFamily="2" charset="2"/>
              <a:buNone/>
            </a:pPr>
            <a:endParaRPr lang="en-US" sz="1400" noProof="1" smtClean="0">
              <a:solidFill>
                <a:srgbClr val="A31515"/>
              </a:solidFill>
            </a:endParaRPr>
          </a:p>
        </p:txBody>
      </p:sp>
      <p:sp>
        <p:nvSpPr>
          <p:cNvPr id="28681" name="Text Box 47"/>
          <p:cNvSpPr txBox="1">
            <a:spLocks noChangeArrowheads="1"/>
          </p:cNvSpPr>
          <p:nvPr/>
        </p:nvSpPr>
        <p:spPr bwMode="auto">
          <a:xfrm>
            <a:off x="6248400" y="6172200"/>
            <a:ext cx="29718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rtl="1">
              <a:spcBef>
                <a:spcPct val="50000"/>
              </a:spcBef>
            </a:pPr>
            <a:r>
              <a:rPr lang="he-IL"/>
              <a:t>הזיכרון של ה- </a:t>
            </a:r>
            <a:r>
              <a:rPr lang="en-US"/>
              <a:t>main</a:t>
            </a:r>
          </a:p>
        </p:txBody>
      </p:sp>
      <p:sp>
        <p:nvSpPr>
          <p:cNvPr id="58440" name="Oval 72"/>
          <p:cNvSpPr>
            <a:spLocks noChangeArrowheads="1"/>
          </p:cNvSpPr>
          <p:nvPr/>
        </p:nvSpPr>
        <p:spPr bwMode="auto">
          <a:xfrm>
            <a:off x="4953000" y="762000"/>
            <a:ext cx="4191000" cy="2819400"/>
          </a:xfrm>
          <a:prstGeom prst="ellipse">
            <a:avLst/>
          </a:prstGeom>
          <a:solidFill>
            <a:srgbClr val="00CC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he-IL"/>
          </a:p>
        </p:txBody>
      </p:sp>
      <p:sp>
        <p:nvSpPr>
          <p:cNvPr id="3" name="Text Box 9"/>
          <p:cNvSpPr txBox="1">
            <a:spLocks noChangeArrowheads="1"/>
          </p:cNvSpPr>
          <p:nvPr/>
        </p:nvSpPr>
        <p:spPr bwMode="auto">
          <a:xfrm>
            <a:off x="6248400" y="3581400"/>
            <a:ext cx="19812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rtl="1">
              <a:spcBef>
                <a:spcPct val="50000"/>
              </a:spcBef>
            </a:pPr>
            <a:r>
              <a:rPr lang="he-IL"/>
              <a:t>זיכרון ה- </a:t>
            </a:r>
            <a:r>
              <a:rPr lang="en-US"/>
              <a:t>heap</a:t>
            </a:r>
          </a:p>
        </p:txBody>
      </p:sp>
      <p:graphicFrame>
        <p:nvGraphicFramePr>
          <p:cNvPr id="203783" name="Group 7"/>
          <p:cNvGraphicFramePr>
            <a:graphicFrameLocks noGrp="1"/>
          </p:cNvGraphicFramePr>
          <p:nvPr/>
        </p:nvGraphicFramePr>
        <p:xfrm>
          <a:off x="6553200" y="1233488"/>
          <a:ext cx="2057400" cy="701993"/>
        </p:xfrm>
        <a:graphic>
          <a:graphicData uri="http://schemas.openxmlformats.org/drawingml/2006/table">
            <a:tbl>
              <a:tblPr/>
              <a:tblGrid>
                <a:gridCol w="914400"/>
                <a:gridCol w="609600"/>
                <a:gridCol w="533400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2200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 int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4273" name="Group 497"/>
          <p:cNvGraphicFramePr>
            <a:graphicFrameLocks noGrp="1"/>
          </p:cNvGraphicFramePr>
          <p:nvPr/>
        </p:nvGraphicFramePr>
        <p:xfrm>
          <a:off x="6096000" y="4419600"/>
          <a:ext cx="2819400" cy="1831659"/>
        </p:xfrm>
        <a:graphic>
          <a:graphicData uri="http://schemas.openxmlformats.org/drawingml/2006/table">
            <a:tbl>
              <a:tblPr/>
              <a:tblGrid>
                <a:gridCol w="1447800"/>
                <a:gridCol w="838200"/>
                <a:gridCol w="533400"/>
              </a:tblGrid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num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i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physSize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1008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logicSize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1012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int*: arr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1016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03913" name="Group 137"/>
          <p:cNvGraphicFramePr>
            <a:graphicFrameLocks noGrp="1"/>
          </p:cNvGraphicFramePr>
          <p:nvPr/>
        </p:nvGraphicFramePr>
        <p:xfrm>
          <a:off x="6553200" y="1219200"/>
          <a:ext cx="2057400" cy="701993"/>
        </p:xfrm>
        <a:graphic>
          <a:graphicData uri="http://schemas.openxmlformats.org/drawingml/2006/table">
            <a:tbl>
              <a:tblPr/>
              <a:tblGrid>
                <a:gridCol w="914400"/>
                <a:gridCol w="609600"/>
                <a:gridCol w="533400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2200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 int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3985" name="Group 209"/>
          <p:cNvGraphicFramePr>
            <a:graphicFrameLocks noGrp="1"/>
          </p:cNvGraphicFramePr>
          <p:nvPr/>
        </p:nvGraphicFramePr>
        <p:xfrm>
          <a:off x="6553200" y="1203325"/>
          <a:ext cx="2057400" cy="701993"/>
        </p:xfrm>
        <a:graphic>
          <a:graphicData uri="http://schemas.openxmlformats.org/drawingml/2006/table">
            <a:tbl>
              <a:tblPr/>
              <a:tblGrid>
                <a:gridCol w="914400"/>
                <a:gridCol w="609600"/>
                <a:gridCol w="533400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2200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 int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4137" name="Group 361"/>
          <p:cNvGraphicFramePr>
            <a:graphicFrameLocks noGrp="1"/>
          </p:cNvGraphicFramePr>
          <p:nvPr/>
        </p:nvGraphicFramePr>
        <p:xfrm>
          <a:off x="5562600" y="2057400"/>
          <a:ext cx="2057400" cy="1435419"/>
        </p:xfrm>
        <a:graphic>
          <a:graphicData uri="http://schemas.openxmlformats.org/drawingml/2006/table">
            <a:tbl>
              <a:tblPr/>
              <a:tblGrid>
                <a:gridCol w="914400"/>
                <a:gridCol w="609600"/>
                <a:gridCol w="533400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4300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 int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4304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 int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4308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 int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4312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4188" name="Group 412"/>
          <p:cNvGraphicFramePr>
            <a:graphicFrameLocks noGrp="1"/>
          </p:cNvGraphicFramePr>
          <p:nvPr/>
        </p:nvGraphicFramePr>
        <p:xfrm>
          <a:off x="5562600" y="2057400"/>
          <a:ext cx="2057400" cy="1435419"/>
        </p:xfrm>
        <a:graphic>
          <a:graphicData uri="http://schemas.openxmlformats.org/drawingml/2006/table">
            <a:tbl>
              <a:tblPr/>
              <a:tblGrid>
                <a:gridCol w="914400"/>
                <a:gridCol w="609600"/>
                <a:gridCol w="533400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4300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 int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4304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 int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4308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 int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4312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4275" name="Group 499"/>
          <p:cNvGraphicFramePr>
            <a:graphicFrameLocks noGrp="1"/>
          </p:cNvGraphicFramePr>
          <p:nvPr/>
        </p:nvGraphicFramePr>
        <p:xfrm>
          <a:off x="6096000" y="4419600"/>
          <a:ext cx="2819400" cy="1831659"/>
        </p:xfrm>
        <a:graphic>
          <a:graphicData uri="http://schemas.openxmlformats.org/drawingml/2006/table">
            <a:tbl>
              <a:tblPr/>
              <a:tblGrid>
                <a:gridCol w="1447800"/>
                <a:gridCol w="838200"/>
                <a:gridCol w="533400"/>
              </a:tblGrid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num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i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physSize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1008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logicSize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1012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int*: arr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1016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04303" name="Group 527"/>
          <p:cNvGraphicFramePr>
            <a:graphicFrameLocks noGrp="1"/>
          </p:cNvGraphicFramePr>
          <p:nvPr/>
        </p:nvGraphicFramePr>
        <p:xfrm>
          <a:off x="6096000" y="4419600"/>
          <a:ext cx="2819400" cy="1831659"/>
        </p:xfrm>
        <a:graphic>
          <a:graphicData uri="http://schemas.openxmlformats.org/drawingml/2006/table">
            <a:tbl>
              <a:tblPr/>
              <a:tblGrid>
                <a:gridCol w="1447800"/>
                <a:gridCol w="838200"/>
                <a:gridCol w="533400"/>
              </a:tblGrid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num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i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physSize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1008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logicSize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1012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int*: arr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2200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1016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04329" name="Group 553"/>
          <p:cNvGraphicFramePr>
            <a:graphicFrameLocks noGrp="1"/>
          </p:cNvGraphicFramePr>
          <p:nvPr/>
        </p:nvGraphicFramePr>
        <p:xfrm>
          <a:off x="6096000" y="4419600"/>
          <a:ext cx="2819400" cy="1831659"/>
        </p:xfrm>
        <a:graphic>
          <a:graphicData uri="http://schemas.openxmlformats.org/drawingml/2006/table">
            <a:tbl>
              <a:tblPr/>
              <a:tblGrid>
                <a:gridCol w="1447800"/>
                <a:gridCol w="838200"/>
                <a:gridCol w="533400"/>
              </a:tblGrid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num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i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physSize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1008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logicSize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1012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int*: arr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2200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1016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04355" name="Group 579"/>
          <p:cNvGraphicFramePr>
            <a:graphicFrameLocks noGrp="1"/>
          </p:cNvGraphicFramePr>
          <p:nvPr/>
        </p:nvGraphicFramePr>
        <p:xfrm>
          <a:off x="6096000" y="4419600"/>
          <a:ext cx="2819400" cy="1831659"/>
        </p:xfrm>
        <a:graphic>
          <a:graphicData uri="http://schemas.openxmlformats.org/drawingml/2006/table">
            <a:tbl>
              <a:tblPr/>
              <a:tblGrid>
                <a:gridCol w="1447800"/>
                <a:gridCol w="838200"/>
                <a:gridCol w="533400"/>
              </a:tblGrid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num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i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physSize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1008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logicSize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1012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int*: arr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2200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1016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04381" name="Group 605"/>
          <p:cNvGraphicFramePr>
            <a:graphicFrameLocks noGrp="1"/>
          </p:cNvGraphicFramePr>
          <p:nvPr/>
        </p:nvGraphicFramePr>
        <p:xfrm>
          <a:off x="6096000" y="4419600"/>
          <a:ext cx="2819400" cy="1831659"/>
        </p:xfrm>
        <a:graphic>
          <a:graphicData uri="http://schemas.openxmlformats.org/drawingml/2006/table">
            <a:tbl>
              <a:tblPr/>
              <a:tblGrid>
                <a:gridCol w="1447800"/>
                <a:gridCol w="838200"/>
                <a:gridCol w="533400"/>
              </a:tblGrid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num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i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physSize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1008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logicSize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1012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int*: arr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2200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1016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04407" name="Group 631"/>
          <p:cNvGraphicFramePr>
            <a:graphicFrameLocks noGrp="1"/>
          </p:cNvGraphicFramePr>
          <p:nvPr/>
        </p:nvGraphicFramePr>
        <p:xfrm>
          <a:off x="6096000" y="4419600"/>
          <a:ext cx="2819400" cy="1831659"/>
        </p:xfrm>
        <a:graphic>
          <a:graphicData uri="http://schemas.openxmlformats.org/drawingml/2006/table">
            <a:tbl>
              <a:tblPr/>
              <a:tblGrid>
                <a:gridCol w="1447800"/>
                <a:gridCol w="838200"/>
                <a:gridCol w="533400"/>
              </a:tblGrid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num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i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physSize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1008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logicSize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1012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int*: arr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2200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1016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04433" name="Group 657"/>
          <p:cNvGraphicFramePr>
            <a:graphicFrameLocks noGrp="1"/>
          </p:cNvGraphicFramePr>
          <p:nvPr/>
        </p:nvGraphicFramePr>
        <p:xfrm>
          <a:off x="6096000" y="4419600"/>
          <a:ext cx="2819400" cy="1831659"/>
        </p:xfrm>
        <a:graphic>
          <a:graphicData uri="http://schemas.openxmlformats.org/drawingml/2006/table">
            <a:tbl>
              <a:tblPr/>
              <a:tblGrid>
                <a:gridCol w="1447800"/>
                <a:gridCol w="838200"/>
                <a:gridCol w="533400"/>
              </a:tblGrid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num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i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physSize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1008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logicSize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1012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int*: arr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2200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1016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04459" name="Group 683"/>
          <p:cNvGraphicFramePr>
            <a:graphicFrameLocks noGrp="1"/>
          </p:cNvGraphicFramePr>
          <p:nvPr/>
        </p:nvGraphicFramePr>
        <p:xfrm>
          <a:off x="6096000" y="4419600"/>
          <a:ext cx="2819400" cy="1831659"/>
        </p:xfrm>
        <a:graphic>
          <a:graphicData uri="http://schemas.openxmlformats.org/drawingml/2006/table">
            <a:tbl>
              <a:tblPr/>
              <a:tblGrid>
                <a:gridCol w="1447800"/>
                <a:gridCol w="838200"/>
                <a:gridCol w="533400"/>
              </a:tblGrid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num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i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physSize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1008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logicSize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1012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int*: arr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2200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1016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04485" name="Group 709"/>
          <p:cNvGraphicFramePr>
            <a:graphicFrameLocks noGrp="1"/>
          </p:cNvGraphicFramePr>
          <p:nvPr/>
        </p:nvGraphicFramePr>
        <p:xfrm>
          <a:off x="6096000" y="4419600"/>
          <a:ext cx="2819400" cy="1831659"/>
        </p:xfrm>
        <a:graphic>
          <a:graphicData uri="http://schemas.openxmlformats.org/drawingml/2006/table">
            <a:tbl>
              <a:tblPr/>
              <a:tblGrid>
                <a:gridCol w="1447800"/>
                <a:gridCol w="838200"/>
                <a:gridCol w="533400"/>
              </a:tblGrid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num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i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physSize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1008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logicSize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1012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int*: arr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4300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1016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04536" name="Group 760"/>
          <p:cNvGraphicFramePr>
            <a:graphicFrameLocks noGrp="1"/>
          </p:cNvGraphicFramePr>
          <p:nvPr/>
        </p:nvGraphicFramePr>
        <p:xfrm>
          <a:off x="6096000" y="4419600"/>
          <a:ext cx="2819400" cy="1831659"/>
        </p:xfrm>
        <a:graphic>
          <a:graphicData uri="http://schemas.openxmlformats.org/drawingml/2006/table">
            <a:tbl>
              <a:tblPr/>
              <a:tblGrid>
                <a:gridCol w="1447800"/>
                <a:gridCol w="838200"/>
                <a:gridCol w="533400"/>
              </a:tblGrid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num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i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physSize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1008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logicSize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1012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int*: arr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4300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1016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04562" name="Group 786"/>
          <p:cNvGraphicFramePr>
            <a:graphicFrameLocks noGrp="1"/>
          </p:cNvGraphicFramePr>
          <p:nvPr/>
        </p:nvGraphicFramePr>
        <p:xfrm>
          <a:off x="6096000" y="4419600"/>
          <a:ext cx="2819400" cy="1831659"/>
        </p:xfrm>
        <a:graphic>
          <a:graphicData uri="http://schemas.openxmlformats.org/drawingml/2006/table">
            <a:tbl>
              <a:tblPr/>
              <a:tblGrid>
                <a:gridCol w="1447800"/>
                <a:gridCol w="838200"/>
                <a:gridCol w="533400"/>
              </a:tblGrid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: num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i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physSize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1008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logicSize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1012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*: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arr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4300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1016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3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03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03779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203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203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03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203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203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2037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2037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2037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2037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2037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2037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20377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20377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20377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203779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1" dur="500"/>
                                        <p:tgtEl>
                                          <p:spTgt spid="203779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4" dur="500"/>
                                        <p:tgtEl>
                                          <p:spTgt spid="203779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203779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0" dur="500"/>
                                        <p:tgtEl>
                                          <p:spTgt spid="203779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3" dur="500"/>
                                        <p:tgtEl>
                                          <p:spTgt spid="203779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6" dur="500"/>
                                        <p:tgtEl>
                                          <p:spTgt spid="203779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9" dur="500"/>
                                        <p:tgtEl>
                                          <p:spTgt spid="203779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4" dur="500"/>
                                        <p:tgtEl>
                                          <p:spTgt spid="20377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7" dur="500"/>
                                        <p:tgtEl>
                                          <p:spTgt spid="20377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0" dur="500"/>
                                        <p:tgtEl>
                                          <p:spTgt spid="20377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94" dur="1000" fill="hold"/>
                                        <p:tgtEl>
                                          <p:spTgt spid="20377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5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98" dur="indefinite"/>
                                        <p:tgtEl>
                                          <p:spTgt spid="20377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99" dur="indefinite"/>
                                        <p:tgtEl>
                                          <p:spTgt spid="20377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00" dur="indefinite"/>
                                        <p:tgtEl>
                                          <p:spTgt spid="20377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04" dur="indefinite"/>
                                        <p:tgtEl>
                                          <p:spTgt spid="203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05" dur="indefinite"/>
                                        <p:tgtEl>
                                          <p:spTgt spid="203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06" dur="indefinite"/>
                                        <p:tgtEl>
                                          <p:spTgt spid="203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9" dur="500"/>
                                        <p:tgtEl>
                                          <p:spTgt spid="204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2" dur="500"/>
                                        <p:tgtEl>
                                          <p:spTgt spid="28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8" dur="500"/>
                                        <p:tgtEl>
                                          <p:spTgt spid="58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22" dur="indefinite"/>
                                        <p:tgtEl>
                                          <p:spTgt spid="203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23" dur="indefinite"/>
                                        <p:tgtEl>
                                          <p:spTgt spid="203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24" dur="indefinite"/>
                                        <p:tgtEl>
                                          <p:spTgt spid="203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7" dur="500"/>
                                        <p:tgtEl>
                                          <p:spTgt spid="204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31" dur="indefinite"/>
                                        <p:tgtEl>
                                          <p:spTgt spid="203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32" dur="indefinite"/>
                                        <p:tgtEl>
                                          <p:spTgt spid="203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33" dur="indefinite"/>
                                        <p:tgtEl>
                                          <p:spTgt spid="203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6" dur="500"/>
                                        <p:tgtEl>
                                          <p:spTgt spid="203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9" dur="500"/>
                                        <p:tgtEl>
                                          <p:spTgt spid="204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43" dur="indefinite"/>
                                        <p:tgtEl>
                                          <p:spTgt spid="203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44" dur="indefinite"/>
                                        <p:tgtEl>
                                          <p:spTgt spid="203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45" dur="indefinite"/>
                                        <p:tgtEl>
                                          <p:spTgt spid="203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49" dur="indefinite"/>
                                        <p:tgtEl>
                                          <p:spTgt spid="203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50" dur="indefinite"/>
                                        <p:tgtEl>
                                          <p:spTgt spid="203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51" dur="indefinite"/>
                                        <p:tgtEl>
                                          <p:spTgt spid="203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55" dur="indefinite"/>
                                        <p:tgtEl>
                                          <p:spTgt spid="2037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56" dur="indefinite"/>
                                        <p:tgtEl>
                                          <p:spTgt spid="2037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57" dur="indefinite"/>
                                        <p:tgtEl>
                                          <p:spTgt spid="2037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0" dur="500"/>
                                        <p:tgtEl>
                                          <p:spTgt spid="204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64" dur="indefinite"/>
                                        <p:tgtEl>
                                          <p:spTgt spid="2037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65" dur="indefinite"/>
                                        <p:tgtEl>
                                          <p:spTgt spid="2037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66" dur="indefinite"/>
                                        <p:tgtEl>
                                          <p:spTgt spid="2037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70" dur="indefinite"/>
                                        <p:tgtEl>
                                          <p:spTgt spid="2037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71" dur="indefinite"/>
                                        <p:tgtEl>
                                          <p:spTgt spid="2037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72" dur="indefinite"/>
                                        <p:tgtEl>
                                          <p:spTgt spid="2037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76" dur="indefinite"/>
                                        <p:tgtEl>
                                          <p:spTgt spid="20377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77" dur="indefinite"/>
                                        <p:tgtEl>
                                          <p:spTgt spid="20377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78" dur="indefinite"/>
                                        <p:tgtEl>
                                          <p:spTgt spid="20377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82" dur="indefinite"/>
                                        <p:tgtEl>
                                          <p:spTgt spid="20377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83" dur="indefinite"/>
                                        <p:tgtEl>
                                          <p:spTgt spid="20377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84" dur="indefinite"/>
                                        <p:tgtEl>
                                          <p:spTgt spid="20377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2039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2039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92" dur="indefinite"/>
                                        <p:tgtEl>
                                          <p:spTgt spid="203779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93" dur="indefinite"/>
                                        <p:tgtEl>
                                          <p:spTgt spid="203779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94" dur="indefinite"/>
                                        <p:tgtEl>
                                          <p:spTgt spid="203779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7" dur="500"/>
                                        <p:tgtEl>
                                          <p:spTgt spid="204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01" dur="indefinite"/>
                                        <p:tgtEl>
                                          <p:spTgt spid="203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02" dur="indefinite"/>
                                        <p:tgtEl>
                                          <p:spTgt spid="203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03" dur="indefinite"/>
                                        <p:tgtEl>
                                          <p:spTgt spid="203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07" dur="indefinite"/>
                                        <p:tgtEl>
                                          <p:spTgt spid="2037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08" dur="indefinite"/>
                                        <p:tgtEl>
                                          <p:spTgt spid="2037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09" dur="indefinite"/>
                                        <p:tgtEl>
                                          <p:spTgt spid="2037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2" dur="500"/>
                                        <p:tgtEl>
                                          <p:spTgt spid="204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16" dur="indefinite"/>
                                        <p:tgtEl>
                                          <p:spTgt spid="2037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17" dur="indefinite"/>
                                        <p:tgtEl>
                                          <p:spTgt spid="2037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18" dur="indefinite"/>
                                        <p:tgtEl>
                                          <p:spTgt spid="2037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22" dur="indefinite"/>
                                        <p:tgtEl>
                                          <p:spTgt spid="2037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23" dur="indefinite"/>
                                        <p:tgtEl>
                                          <p:spTgt spid="2037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24" dur="indefinite"/>
                                        <p:tgtEl>
                                          <p:spTgt spid="2037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28" dur="indefinite"/>
                                        <p:tgtEl>
                                          <p:spTgt spid="20377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29" dur="indefinite"/>
                                        <p:tgtEl>
                                          <p:spTgt spid="20377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30" dur="indefinite"/>
                                        <p:tgtEl>
                                          <p:spTgt spid="20377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34" dur="indefinite"/>
                                        <p:tgtEl>
                                          <p:spTgt spid="20377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35" dur="indefinite"/>
                                        <p:tgtEl>
                                          <p:spTgt spid="20377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36" dur="indefinite"/>
                                        <p:tgtEl>
                                          <p:spTgt spid="20377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9" dur="500" fill="hold"/>
                                        <p:tgtEl>
                                          <p:spTgt spid="2039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0" dur="500" fill="hold"/>
                                        <p:tgtEl>
                                          <p:spTgt spid="2039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44" dur="indefinite"/>
                                        <p:tgtEl>
                                          <p:spTgt spid="203779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45" dur="indefinite"/>
                                        <p:tgtEl>
                                          <p:spTgt spid="203779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46" dur="indefinite"/>
                                        <p:tgtEl>
                                          <p:spTgt spid="203779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9" dur="500"/>
                                        <p:tgtEl>
                                          <p:spTgt spid="204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53" dur="indefinite"/>
                                        <p:tgtEl>
                                          <p:spTgt spid="203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54" dur="indefinite"/>
                                        <p:tgtEl>
                                          <p:spTgt spid="203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55" dur="indefinite"/>
                                        <p:tgtEl>
                                          <p:spTgt spid="203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59" dur="indefinite"/>
                                        <p:tgtEl>
                                          <p:spTgt spid="2037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60" dur="indefinite"/>
                                        <p:tgtEl>
                                          <p:spTgt spid="2037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61" dur="indefinite"/>
                                        <p:tgtEl>
                                          <p:spTgt spid="2037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4" dur="500"/>
                                        <p:tgtEl>
                                          <p:spTgt spid="204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68" dur="indefinite"/>
                                        <p:tgtEl>
                                          <p:spTgt spid="2037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69" dur="indefinite"/>
                                        <p:tgtEl>
                                          <p:spTgt spid="2037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70" dur="indefinite"/>
                                        <p:tgtEl>
                                          <p:spTgt spid="2037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74" dur="indefinite"/>
                                        <p:tgtEl>
                                          <p:spTgt spid="2037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75" dur="indefinite"/>
                                        <p:tgtEl>
                                          <p:spTgt spid="2037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76" dur="indefinite"/>
                                        <p:tgtEl>
                                          <p:spTgt spid="2037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80" dur="indefinite"/>
                                        <p:tgtEl>
                                          <p:spTgt spid="20377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81" dur="indefinite"/>
                                        <p:tgtEl>
                                          <p:spTgt spid="20377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82" dur="indefinite"/>
                                        <p:tgtEl>
                                          <p:spTgt spid="20377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5" dur="500"/>
                                        <p:tgtEl>
                                          <p:spTgt spid="204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>
                      <p:stCondLst>
                        <p:cond delay="indefinite"/>
                      </p:stCondLst>
                      <p:childTnLst>
                        <p:par>
                          <p:cTn id="287" fill="hold">
                            <p:stCondLst>
                              <p:cond delay="0"/>
                            </p:stCondLst>
                            <p:childTnLst>
                              <p:par>
                                <p:cTn id="288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89" dur="indefinite"/>
                                        <p:tgtEl>
                                          <p:spTgt spid="20377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90" dur="indefinite"/>
                                        <p:tgtEl>
                                          <p:spTgt spid="20377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91" dur="indefinite"/>
                                        <p:tgtEl>
                                          <p:spTgt spid="20377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2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93" dur="500"/>
                                        <p:tgtEl>
                                          <p:spTgt spid="2037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5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96" dur="500"/>
                                        <p:tgtEl>
                                          <p:spTgt spid="2039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8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99" dur="500"/>
                                        <p:tgtEl>
                                          <p:spTgt spid="2039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3" dur="500"/>
                                        <p:tgtEl>
                                          <p:spTgt spid="204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6" dur="500" fill="hold"/>
                                        <p:tgtEl>
                                          <p:spTgt spid="2044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7" dur="500" fill="hold"/>
                                        <p:tgtEl>
                                          <p:spTgt spid="2044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8" fill="hold">
                      <p:stCondLst>
                        <p:cond delay="indefinite"/>
                      </p:stCondLst>
                      <p:childTnLst>
                        <p:par>
                          <p:cTn id="309" fill="hold">
                            <p:stCondLst>
                              <p:cond delay="0"/>
                            </p:stCondLst>
                            <p:childTnLst>
                              <p:par>
                                <p:cTn id="310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11" dur="indefinite"/>
                                        <p:tgtEl>
                                          <p:spTgt spid="20377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12" dur="indefinite"/>
                                        <p:tgtEl>
                                          <p:spTgt spid="20377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13" dur="indefinite"/>
                                        <p:tgtEl>
                                          <p:spTgt spid="20377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4" fill="hold">
                      <p:stCondLst>
                        <p:cond delay="indefinite"/>
                      </p:stCondLst>
                      <p:childTnLst>
                        <p:par>
                          <p:cTn id="315" fill="hold">
                            <p:stCondLst>
                              <p:cond delay="0"/>
                            </p:stCondLst>
                            <p:childTnLst>
                              <p:par>
                                <p:cTn id="316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17" dur="indefinite"/>
                                        <p:tgtEl>
                                          <p:spTgt spid="20377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18" dur="indefinite"/>
                                        <p:tgtEl>
                                          <p:spTgt spid="20377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19" dur="indefinite"/>
                                        <p:tgtEl>
                                          <p:spTgt spid="20377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0" fill="hold">
                      <p:stCondLst>
                        <p:cond delay="indefinite"/>
                      </p:stCondLst>
                      <p:childTnLst>
                        <p:par>
                          <p:cTn id="321" fill="hold">
                            <p:stCondLst>
                              <p:cond delay="0"/>
                            </p:stCondLst>
                            <p:childTnLst>
                              <p:par>
                                <p:cTn id="322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23" dur="indefinite"/>
                                        <p:tgtEl>
                                          <p:spTgt spid="20377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24" dur="indefinite"/>
                                        <p:tgtEl>
                                          <p:spTgt spid="20377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25" dur="indefinite"/>
                                        <p:tgtEl>
                                          <p:spTgt spid="20377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8" dur="500" fill="hold"/>
                                        <p:tgtEl>
                                          <p:spTgt spid="204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9" dur="500" fill="hold"/>
                                        <p:tgtEl>
                                          <p:spTgt spid="204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0" fill="hold">
                      <p:stCondLst>
                        <p:cond delay="indefinite"/>
                      </p:stCondLst>
                      <p:childTnLst>
                        <p:par>
                          <p:cTn id="331" fill="hold">
                            <p:stCondLst>
                              <p:cond delay="0"/>
                            </p:stCondLst>
                            <p:childTnLst>
                              <p:par>
                                <p:cTn id="332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33" dur="indefinite"/>
                                        <p:tgtEl>
                                          <p:spTgt spid="203779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34" dur="indefinite"/>
                                        <p:tgtEl>
                                          <p:spTgt spid="203779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35" dur="indefinite"/>
                                        <p:tgtEl>
                                          <p:spTgt spid="203779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8" dur="500" fill="hold"/>
                                        <p:tgtEl>
                                          <p:spTgt spid="2045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9" dur="500" fill="hold"/>
                                        <p:tgtEl>
                                          <p:spTgt spid="2045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0" fill="hold">
                      <p:stCondLst>
                        <p:cond delay="indefinite"/>
                      </p:stCondLst>
                      <p:childTnLst>
                        <p:par>
                          <p:cTn id="341" fill="hold">
                            <p:stCondLst>
                              <p:cond delay="0"/>
                            </p:stCondLst>
                            <p:childTnLst>
                              <p:par>
                                <p:cTn id="342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43" dur="indefinite"/>
                                        <p:tgtEl>
                                          <p:spTgt spid="203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44" dur="indefinite"/>
                                        <p:tgtEl>
                                          <p:spTgt spid="203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45" dur="indefinite"/>
                                        <p:tgtEl>
                                          <p:spTgt spid="203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6" fill="hold">
                      <p:stCondLst>
                        <p:cond delay="indefinite"/>
                      </p:stCondLst>
                      <p:childTnLst>
                        <p:par>
                          <p:cTn id="347" fill="hold">
                            <p:stCondLst>
                              <p:cond delay="0"/>
                            </p:stCondLst>
                            <p:childTnLst>
                              <p:par>
                                <p:cTn id="348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49" dur="indefinite"/>
                                        <p:tgtEl>
                                          <p:spTgt spid="2037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50" dur="indefinite"/>
                                        <p:tgtEl>
                                          <p:spTgt spid="2037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51" dur="indefinite"/>
                                        <p:tgtEl>
                                          <p:spTgt spid="2037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4" dur="500" fill="hold"/>
                                        <p:tgtEl>
                                          <p:spTgt spid="2045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5" dur="500" fill="hold"/>
                                        <p:tgtEl>
                                          <p:spTgt spid="2045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6" fill="hold">
                      <p:stCondLst>
                        <p:cond delay="indefinite"/>
                      </p:stCondLst>
                      <p:childTnLst>
                        <p:par>
                          <p:cTn id="357" fill="hold">
                            <p:stCondLst>
                              <p:cond delay="0"/>
                            </p:stCondLst>
                            <p:childTnLst>
                              <p:par>
                                <p:cTn id="358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59" dur="indefinite"/>
                                        <p:tgtEl>
                                          <p:spTgt spid="2037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60" dur="indefinite"/>
                                        <p:tgtEl>
                                          <p:spTgt spid="2037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61" dur="indefinite"/>
                                        <p:tgtEl>
                                          <p:spTgt spid="2037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2" fill="hold">
                      <p:stCondLst>
                        <p:cond delay="indefinite"/>
                      </p:stCondLst>
                      <p:childTnLst>
                        <p:par>
                          <p:cTn id="363" fill="hold">
                            <p:stCondLst>
                              <p:cond delay="0"/>
                            </p:stCondLst>
                            <p:childTnLst>
                              <p:par>
                                <p:cTn id="364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65" dur="indefinite"/>
                                        <p:tgtEl>
                                          <p:spTgt spid="2037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66" dur="indefinite"/>
                                        <p:tgtEl>
                                          <p:spTgt spid="2037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67" dur="indefinite"/>
                                        <p:tgtEl>
                                          <p:spTgt spid="2037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8" fill="hold">
                      <p:stCondLst>
                        <p:cond delay="indefinite"/>
                      </p:stCondLst>
                      <p:childTnLst>
                        <p:par>
                          <p:cTn id="369" fill="hold">
                            <p:stCondLst>
                              <p:cond delay="0"/>
                            </p:stCondLst>
                            <p:childTnLst>
                              <p:par>
                                <p:cTn id="370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71" dur="indefinite"/>
                                        <p:tgtEl>
                                          <p:spTgt spid="203779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72" dur="indefinite"/>
                                        <p:tgtEl>
                                          <p:spTgt spid="203779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73" dur="indefinite"/>
                                        <p:tgtEl>
                                          <p:spTgt spid="203779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4" presetID="5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75" dur="indefinite"/>
                                        <p:tgtEl>
                                          <p:spTgt spid="203779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76" dur="indefinite"/>
                                        <p:tgtEl>
                                          <p:spTgt spid="203779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77" dur="indefinite"/>
                                        <p:tgtEl>
                                          <p:spTgt spid="203779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8" fill="hold">
                      <p:stCondLst>
                        <p:cond delay="indefinite"/>
                      </p:stCondLst>
                      <p:childTnLst>
                        <p:par>
                          <p:cTn id="379" fill="hold">
                            <p:stCondLst>
                              <p:cond delay="0"/>
                            </p:stCondLst>
                            <p:childTnLst>
                              <p:par>
                                <p:cTn id="380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81" dur="indefinite"/>
                                        <p:tgtEl>
                                          <p:spTgt spid="203779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82" dur="indefinite"/>
                                        <p:tgtEl>
                                          <p:spTgt spid="203779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83" dur="indefinite"/>
                                        <p:tgtEl>
                                          <p:spTgt spid="203779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4" presetID="5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85" dur="indefinite"/>
                                        <p:tgtEl>
                                          <p:spTgt spid="203779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86" dur="indefinite"/>
                                        <p:tgtEl>
                                          <p:spTgt spid="203779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87" dur="indefinite"/>
                                        <p:tgtEl>
                                          <p:spTgt spid="203779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8" presetID="5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89" dur="indefinite"/>
                                        <p:tgtEl>
                                          <p:spTgt spid="203779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90" dur="indefinite"/>
                                        <p:tgtEl>
                                          <p:spTgt spid="203779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91" dur="indefinite"/>
                                        <p:tgtEl>
                                          <p:spTgt spid="203779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2" fill="hold">
                      <p:stCondLst>
                        <p:cond delay="indefinite"/>
                      </p:stCondLst>
                      <p:childTnLst>
                        <p:par>
                          <p:cTn id="393" fill="hold">
                            <p:stCondLst>
                              <p:cond delay="0"/>
                            </p:stCondLst>
                            <p:childTnLst>
                              <p:par>
                                <p:cTn id="394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95" dur="indefinite"/>
                                        <p:tgtEl>
                                          <p:spTgt spid="203779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96" dur="indefinite"/>
                                        <p:tgtEl>
                                          <p:spTgt spid="203779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97" dur="indefinite"/>
                                        <p:tgtEl>
                                          <p:spTgt spid="203779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8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99" dur="500"/>
                                        <p:tgtEl>
                                          <p:spTgt spid="204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1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02" dur="500"/>
                                        <p:tgtEl>
                                          <p:spTgt spid="2041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4" fill="hold">
                      <p:stCondLst>
                        <p:cond delay="indefinite"/>
                      </p:stCondLst>
                      <p:childTnLst>
                        <p:par>
                          <p:cTn id="405" fill="hold">
                            <p:stCondLst>
                              <p:cond delay="0"/>
                            </p:stCondLst>
                            <p:childTnLst>
                              <p:par>
                                <p:cTn id="406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407" dur="indefinite"/>
                                        <p:tgtEl>
                                          <p:spTgt spid="203779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408" dur="indefinite"/>
                                        <p:tgtEl>
                                          <p:spTgt spid="203779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409" dur="indefinite"/>
                                        <p:tgtEl>
                                          <p:spTgt spid="203779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0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11" dur="500"/>
                                        <p:tgtEl>
                                          <p:spTgt spid="2042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3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14" dur="500"/>
                                        <p:tgtEl>
                                          <p:spTgt spid="2042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6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17" dur="500"/>
                                        <p:tgtEl>
                                          <p:spTgt spid="2043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9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20" dur="500"/>
                                        <p:tgtEl>
                                          <p:spTgt spid="2043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2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23" dur="500"/>
                                        <p:tgtEl>
                                          <p:spTgt spid="2043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5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26" dur="500"/>
                                        <p:tgtEl>
                                          <p:spTgt spid="2043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8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29" dur="500"/>
                                        <p:tgtEl>
                                          <p:spTgt spid="2044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1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32" dur="500"/>
                                        <p:tgtEl>
                                          <p:spTgt spid="2044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4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35" dur="500"/>
                                        <p:tgtEl>
                                          <p:spTgt spid="2044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7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38" dur="500"/>
                                        <p:tgtEl>
                                          <p:spTgt spid="2044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0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41" dur="500"/>
                                        <p:tgtEl>
                                          <p:spTgt spid="2045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3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44" dur="500"/>
                                        <p:tgtEl>
                                          <p:spTgt spid="2045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6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47" dur="500"/>
                                        <p:tgtEl>
                                          <p:spTgt spid="286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81" grpId="0"/>
      <p:bldP spid="28681" grpId="1"/>
      <p:bldP spid="58440" grpId="0" animBg="1"/>
      <p:bldP spid="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smtClean="0"/>
              <a:t>מה יהיה פלט התוכנית הבאה?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229600" cy="4530725"/>
          </a:xfrm>
        </p:spPr>
        <p:txBody>
          <a:bodyPr>
            <a:normAutofit fontScale="92500" lnSpcReduction="20000"/>
          </a:bodyPr>
          <a:lstStyle/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600" dirty="0" smtClean="0"/>
              <a:t>#include &lt;</a:t>
            </a:r>
            <a:r>
              <a:rPr lang="en-US" sz="1600" dirty="0" err="1" smtClean="0"/>
              <a:t>stdio.h</a:t>
            </a:r>
            <a:r>
              <a:rPr lang="en-US" sz="1600" dirty="0" smtClean="0"/>
              <a:t>&gt;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600" dirty="0" smtClean="0"/>
              <a:t>#include &lt;</a:t>
            </a:r>
            <a:r>
              <a:rPr lang="en-US" sz="1600" dirty="0" err="1" smtClean="0"/>
              <a:t>stdlib.h</a:t>
            </a:r>
            <a:r>
              <a:rPr lang="en-US" sz="1600" dirty="0" smtClean="0"/>
              <a:t>&gt;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endParaRPr lang="he-IL" sz="1600" dirty="0" smtClean="0"/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600" dirty="0" smtClean="0"/>
              <a:t>void main()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600" dirty="0" smtClean="0"/>
              <a:t>{</a:t>
            </a:r>
            <a:endParaRPr lang="he-IL" sz="1600" dirty="0" smtClean="0"/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600" dirty="0" smtClean="0"/>
              <a:t>	char *c = (char*)</a:t>
            </a:r>
            <a:r>
              <a:rPr lang="en-US" sz="1600" dirty="0" err="1" smtClean="0"/>
              <a:t>malloc</a:t>
            </a:r>
            <a:r>
              <a:rPr lang="en-US" sz="1600" dirty="0" smtClean="0"/>
              <a:t> (</a:t>
            </a:r>
            <a:r>
              <a:rPr lang="en-US" sz="1600" dirty="0" err="1" smtClean="0"/>
              <a:t>sizeof</a:t>
            </a:r>
            <a:r>
              <a:rPr lang="en-US" sz="1600" dirty="0" smtClean="0"/>
              <a:t>(char)*5);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600" dirty="0" smtClean="0"/>
              <a:t>	char **s = (char**)</a:t>
            </a:r>
            <a:r>
              <a:rPr lang="en-US" sz="1600" dirty="0" err="1" smtClean="0"/>
              <a:t>malloc</a:t>
            </a:r>
            <a:r>
              <a:rPr lang="en-US" sz="1600" dirty="0" smtClean="0"/>
              <a:t> (</a:t>
            </a:r>
            <a:r>
              <a:rPr lang="en-US" sz="1600" dirty="0" err="1" smtClean="0"/>
              <a:t>sizeof</a:t>
            </a:r>
            <a:r>
              <a:rPr lang="en-US" sz="1600" dirty="0" smtClean="0"/>
              <a:t>(char*)*3);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600" dirty="0" smtClean="0"/>
              <a:t>	</a:t>
            </a:r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 err="1" smtClean="0"/>
              <a:t>i</a:t>
            </a:r>
            <a:r>
              <a:rPr lang="en-US" sz="1600" dirty="0" smtClean="0"/>
              <a:t>;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endParaRPr lang="he-IL" sz="1600" dirty="0" smtClean="0"/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600" dirty="0" smtClean="0"/>
              <a:t>	for(       ;          ;         )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he-IL" sz="1600" dirty="0" smtClean="0"/>
              <a:t>	</a:t>
            </a:r>
            <a:r>
              <a:rPr lang="en-US" sz="1600" dirty="0" smtClean="0"/>
              <a:t>{</a:t>
            </a:r>
            <a:endParaRPr lang="he-IL" sz="1600" dirty="0" smtClean="0"/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600" dirty="0" smtClean="0"/>
              <a:t>	       </a:t>
            </a:r>
            <a:r>
              <a:rPr lang="en-US" sz="1600" dirty="0" err="1" smtClean="0"/>
              <a:t>printf</a:t>
            </a:r>
            <a:r>
              <a:rPr lang="en-US" sz="1600" dirty="0" smtClean="0"/>
              <a:t>("enter word : ");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600" dirty="0" smtClean="0"/>
              <a:t>	       gets(c);</a:t>
            </a:r>
            <a:r>
              <a:rPr lang="en-US" sz="1600" dirty="0" smtClean="0">
                <a:solidFill>
                  <a:srgbClr val="00B050"/>
                </a:solidFill>
              </a:rPr>
              <a:t>//reads to the same address each time!</a:t>
            </a:r>
            <a:endParaRPr lang="he-IL" sz="1600" dirty="0" smtClean="0">
              <a:solidFill>
                <a:srgbClr val="00B050"/>
              </a:solidFill>
            </a:endParaRP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600" dirty="0" smtClean="0"/>
              <a:t>	       s[</a:t>
            </a:r>
            <a:r>
              <a:rPr lang="en-US" sz="1600" dirty="0" err="1" smtClean="0"/>
              <a:t>i</a:t>
            </a:r>
            <a:r>
              <a:rPr lang="en-US" sz="1600" dirty="0" smtClean="0"/>
              <a:t>] = c;</a:t>
            </a:r>
            <a:r>
              <a:rPr lang="he-IL" sz="1600" dirty="0" smtClean="0">
                <a:solidFill>
                  <a:srgbClr val="00B050"/>
                </a:solidFill>
              </a:rPr>
              <a:t>//</a:t>
            </a:r>
            <a:r>
              <a:rPr lang="he-IL" sz="1600" dirty="0">
                <a:solidFill>
                  <a:srgbClr val="00B050"/>
                </a:solidFill>
              </a:rPr>
              <a:t> </a:t>
            </a:r>
            <a:r>
              <a:rPr lang="en-US" sz="1600" dirty="0" smtClean="0">
                <a:solidFill>
                  <a:srgbClr val="00B050"/>
                </a:solidFill>
              </a:rPr>
              <a:t>receives the same  </a:t>
            </a:r>
            <a:r>
              <a:rPr lang="en-US" sz="1600" u="sng" dirty="0" smtClean="0">
                <a:solidFill>
                  <a:srgbClr val="00B050"/>
                </a:solidFill>
              </a:rPr>
              <a:t>start address</a:t>
            </a:r>
            <a:r>
              <a:rPr lang="en-US" sz="1600" dirty="0" smtClean="0">
                <a:solidFill>
                  <a:srgbClr val="00B050"/>
                </a:solidFill>
              </a:rPr>
              <a:t> each time!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he-IL" sz="1600" dirty="0" smtClean="0"/>
              <a:t>	{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endParaRPr lang="he-IL" sz="1600" dirty="0" smtClean="0"/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600" dirty="0" smtClean="0"/>
              <a:t>	for(</a:t>
            </a:r>
            <a:r>
              <a:rPr lang="en-US" sz="1600" dirty="0" err="1" smtClean="0"/>
              <a:t>i</a:t>
            </a:r>
            <a:r>
              <a:rPr lang="en-US" sz="1600" dirty="0" smtClean="0"/>
              <a:t>=0; </a:t>
            </a:r>
            <a:r>
              <a:rPr lang="en-US" sz="1600" dirty="0" err="1" smtClean="0"/>
              <a:t>i</a:t>
            </a:r>
            <a:r>
              <a:rPr lang="en-US" sz="1600" dirty="0" smtClean="0"/>
              <a:t>&lt;3; </a:t>
            </a:r>
            <a:r>
              <a:rPr lang="en-US" sz="1600" dirty="0" err="1" smtClean="0"/>
              <a:t>i</a:t>
            </a:r>
            <a:r>
              <a:rPr lang="en-US" sz="1600" dirty="0" smtClean="0"/>
              <a:t>++)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600" dirty="0" smtClean="0"/>
              <a:t>	       </a:t>
            </a:r>
            <a:r>
              <a:rPr lang="en-US" sz="1600" dirty="0" err="1" smtClean="0"/>
              <a:t>printf</a:t>
            </a:r>
            <a:r>
              <a:rPr lang="en-US" sz="1600" dirty="0" smtClean="0"/>
              <a:t>("strings : %s \</a:t>
            </a:r>
            <a:r>
              <a:rPr lang="en-US" sz="1600" dirty="0" err="1" smtClean="0"/>
              <a:t>n",s</a:t>
            </a:r>
            <a:r>
              <a:rPr lang="en-US" sz="1600" dirty="0" smtClean="0"/>
              <a:t>[</a:t>
            </a:r>
            <a:r>
              <a:rPr lang="en-US" sz="1600" dirty="0" err="1" smtClean="0"/>
              <a:t>i</a:t>
            </a:r>
            <a:r>
              <a:rPr lang="en-US" sz="1600" dirty="0" smtClean="0"/>
              <a:t>]);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endParaRPr lang="he-IL" sz="1600" dirty="0" smtClean="0"/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600" dirty="0" smtClean="0"/>
              <a:t>	free(c);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600" dirty="0" smtClean="0"/>
              <a:t>	free(s);</a:t>
            </a:r>
            <a:endParaRPr lang="he-IL" sz="1600" dirty="0" smtClean="0"/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600" dirty="0" smtClean="0"/>
              <a:t>}</a:t>
            </a:r>
            <a:endParaRPr lang="he-IL" sz="1600" dirty="0" smtClean="0"/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endParaRPr lang="he-IL" sz="1600" dirty="0" smtClean="0"/>
          </a:p>
        </p:txBody>
      </p:sp>
      <p:sp>
        <p:nvSpPr>
          <p:cNvPr id="5" name="Text Box 47"/>
          <p:cNvSpPr txBox="1">
            <a:spLocks noChangeArrowheads="1"/>
          </p:cNvSpPr>
          <p:nvPr/>
        </p:nvSpPr>
        <p:spPr bwMode="auto">
          <a:xfrm>
            <a:off x="6248400" y="6172200"/>
            <a:ext cx="29718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rtl="1">
              <a:spcBef>
                <a:spcPct val="50000"/>
              </a:spcBef>
            </a:pPr>
            <a:r>
              <a:rPr lang="he-IL"/>
              <a:t>הזיכרון של ה- </a:t>
            </a:r>
            <a:r>
              <a:rPr lang="en-US"/>
              <a:t>main</a:t>
            </a:r>
          </a:p>
        </p:txBody>
      </p:sp>
      <p:sp>
        <p:nvSpPr>
          <p:cNvPr id="6" name="Oval 72"/>
          <p:cNvSpPr>
            <a:spLocks noChangeArrowheads="1"/>
          </p:cNvSpPr>
          <p:nvPr/>
        </p:nvSpPr>
        <p:spPr bwMode="auto">
          <a:xfrm>
            <a:off x="5562600" y="1600200"/>
            <a:ext cx="3581400" cy="3062288"/>
          </a:xfrm>
          <a:prstGeom prst="ellipse">
            <a:avLst/>
          </a:prstGeom>
          <a:solidFill>
            <a:srgbClr val="00CC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he-IL"/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6248400" y="4662488"/>
            <a:ext cx="198120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rtl="1">
              <a:spcBef>
                <a:spcPct val="50000"/>
              </a:spcBef>
            </a:pPr>
            <a:r>
              <a:rPr lang="he-IL"/>
              <a:t>זיכרון ה- </a:t>
            </a:r>
            <a:r>
              <a:rPr lang="en-US"/>
              <a:t>heap</a:t>
            </a:r>
          </a:p>
        </p:txBody>
      </p:sp>
      <p:graphicFrame>
        <p:nvGraphicFramePr>
          <p:cNvPr id="8" name="Group 497"/>
          <p:cNvGraphicFramePr>
            <a:graphicFrameLocks noGrp="1"/>
          </p:cNvGraphicFramePr>
          <p:nvPr/>
        </p:nvGraphicFramePr>
        <p:xfrm>
          <a:off x="6096000" y="4997450"/>
          <a:ext cx="2819400" cy="1098233"/>
        </p:xfrm>
        <a:graphic>
          <a:graphicData uri="http://schemas.openxmlformats.org/drawingml/2006/table">
            <a:tbl>
              <a:tblPr/>
              <a:tblGrid>
                <a:gridCol w="1447800"/>
                <a:gridCol w="838200"/>
                <a:gridCol w="533400"/>
              </a:tblGrid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char*: c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char**: s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: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1008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Group 412"/>
          <p:cNvGraphicFramePr>
            <a:graphicFrameLocks noGrp="1"/>
          </p:cNvGraphicFramePr>
          <p:nvPr/>
        </p:nvGraphicFramePr>
        <p:xfrm>
          <a:off x="7010400" y="1752600"/>
          <a:ext cx="1752600" cy="1802132"/>
        </p:xfrm>
        <a:graphic>
          <a:graphicData uri="http://schemas.openxmlformats.org/drawingml/2006/table">
            <a:tbl>
              <a:tblPr/>
              <a:tblGrid>
                <a:gridCol w="685800"/>
                <a:gridCol w="533400"/>
                <a:gridCol w="533400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4300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4301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he-IL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4302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he-IL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4303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he-IL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4304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Group 497"/>
          <p:cNvGraphicFramePr>
            <a:graphicFrameLocks noGrp="1"/>
          </p:cNvGraphicFramePr>
          <p:nvPr/>
        </p:nvGraphicFramePr>
        <p:xfrm>
          <a:off x="6096000" y="4997450"/>
          <a:ext cx="2819400" cy="1098233"/>
        </p:xfrm>
        <a:graphic>
          <a:graphicData uri="http://schemas.openxmlformats.org/drawingml/2006/table">
            <a:tbl>
              <a:tblPr/>
              <a:tblGrid>
                <a:gridCol w="1447800"/>
                <a:gridCol w="838200"/>
                <a:gridCol w="533400"/>
              </a:tblGrid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char*: c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4300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char**: s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: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1008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3" name="Group 412"/>
          <p:cNvGraphicFramePr>
            <a:graphicFrameLocks noGrp="1"/>
          </p:cNvGraphicFramePr>
          <p:nvPr/>
        </p:nvGraphicFramePr>
        <p:xfrm>
          <a:off x="6019800" y="3579813"/>
          <a:ext cx="1981200" cy="1068706"/>
        </p:xfrm>
        <a:graphic>
          <a:graphicData uri="http://schemas.openxmlformats.org/drawingml/2006/table">
            <a:tbl>
              <a:tblPr/>
              <a:tblGrid>
                <a:gridCol w="775252"/>
                <a:gridCol w="672548"/>
                <a:gridCol w="533400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5300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5304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he-IL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5308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Group 497"/>
          <p:cNvGraphicFramePr>
            <a:graphicFrameLocks noGrp="1"/>
          </p:cNvGraphicFramePr>
          <p:nvPr/>
        </p:nvGraphicFramePr>
        <p:xfrm>
          <a:off x="6096000" y="4997450"/>
          <a:ext cx="2819400" cy="1098233"/>
        </p:xfrm>
        <a:graphic>
          <a:graphicData uri="http://schemas.openxmlformats.org/drawingml/2006/table">
            <a:tbl>
              <a:tblPr/>
              <a:tblGrid>
                <a:gridCol w="1447800"/>
                <a:gridCol w="838200"/>
                <a:gridCol w="533400"/>
              </a:tblGrid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char*: c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4300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char**: s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5300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: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1008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827584" y="3018854"/>
            <a:ext cx="12954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/>
              <a:t>i=0</a:t>
            </a:r>
            <a:endParaRPr lang="he-IL" sz="1400"/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1259632" y="3018854"/>
            <a:ext cx="12954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dirty="0" err="1"/>
              <a:t>i</a:t>
            </a:r>
            <a:r>
              <a:rPr lang="en-US" sz="1400" dirty="0"/>
              <a:t> &lt; 3</a:t>
            </a:r>
            <a:endParaRPr lang="he-IL" sz="1400" dirty="0"/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1907704" y="3018854"/>
            <a:ext cx="12954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dirty="0" err="1"/>
              <a:t>i</a:t>
            </a:r>
            <a:r>
              <a:rPr lang="en-US" sz="1400" dirty="0"/>
              <a:t> ++</a:t>
            </a:r>
            <a:endParaRPr lang="he-IL" sz="1400" dirty="0"/>
          </a:p>
        </p:txBody>
      </p:sp>
      <p:graphicFrame>
        <p:nvGraphicFramePr>
          <p:cNvPr id="28" name="Group 497"/>
          <p:cNvGraphicFramePr>
            <a:graphicFrameLocks noGrp="1"/>
          </p:cNvGraphicFramePr>
          <p:nvPr/>
        </p:nvGraphicFramePr>
        <p:xfrm>
          <a:off x="6096000" y="4997450"/>
          <a:ext cx="2819400" cy="1098233"/>
        </p:xfrm>
        <a:graphic>
          <a:graphicData uri="http://schemas.openxmlformats.org/drawingml/2006/table">
            <a:tbl>
              <a:tblPr/>
              <a:tblGrid>
                <a:gridCol w="1447800"/>
                <a:gridCol w="838200"/>
                <a:gridCol w="533400"/>
              </a:tblGrid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char*: c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4300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char**: s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5300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: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1008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9" name="Group 412"/>
          <p:cNvGraphicFramePr>
            <a:graphicFrameLocks noGrp="1"/>
          </p:cNvGraphicFramePr>
          <p:nvPr/>
        </p:nvGraphicFramePr>
        <p:xfrm>
          <a:off x="7010400" y="1752600"/>
          <a:ext cx="1752600" cy="1802132"/>
        </p:xfrm>
        <a:graphic>
          <a:graphicData uri="http://schemas.openxmlformats.org/drawingml/2006/table">
            <a:tbl>
              <a:tblPr/>
              <a:tblGrid>
                <a:gridCol w="685800"/>
                <a:gridCol w="533400"/>
                <a:gridCol w="533400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‘h’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4300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‘</a:t>
                      </a: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4301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he-IL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0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4302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he-IL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4303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he-IL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4304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" name="Group 412"/>
          <p:cNvGraphicFramePr>
            <a:graphicFrameLocks noGrp="1"/>
          </p:cNvGraphicFramePr>
          <p:nvPr/>
        </p:nvGraphicFramePr>
        <p:xfrm>
          <a:off x="6019800" y="3581400"/>
          <a:ext cx="1981200" cy="1068706"/>
        </p:xfrm>
        <a:graphic>
          <a:graphicData uri="http://schemas.openxmlformats.org/drawingml/2006/table">
            <a:tbl>
              <a:tblPr/>
              <a:tblGrid>
                <a:gridCol w="775252"/>
                <a:gridCol w="672548"/>
                <a:gridCol w="533400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4300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5300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5304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he-IL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5308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1" name="Group 497"/>
          <p:cNvGraphicFramePr>
            <a:graphicFrameLocks noGrp="1"/>
          </p:cNvGraphicFramePr>
          <p:nvPr/>
        </p:nvGraphicFramePr>
        <p:xfrm>
          <a:off x="6096000" y="4997450"/>
          <a:ext cx="2819400" cy="1098233"/>
        </p:xfrm>
        <a:graphic>
          <a:graphicData uri="http://schemas.openxmlformats.org/drawingml/2006/table">
            <a:tbl>
              <a:tblPr/>
              <a:tblGrid>
                <a:gridCol w="1447800"/>
                <a:gridCol w="838200"/>
                <a:gridCol w="533400"/>
              </a:tblGrid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char*: c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4300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char**: s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5300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: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1008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2" name="Group 412"/>
          <p:cNvGraphicFramePr>
            <a:graphicFrameLocks noGrp="1"/>
          </p:cNvGraphicFramePr>
          <p:nvPr/>
        </p:nvGraphicFramePr>
        <p:xfrm>
          <a:off x="7010400" y="1752600"/>
          <a:ext cx="1752600" cy="1802132"/>
        </p:xfrm>
        <a:graphic>
          <a:graphicData uri="http://schemas.openxmlformats.org/drawingml/2006/table">
            <a:tbl>
              <a:tblPr/>
              <a:tblGrid>
                <a:gridCol w="685800"/>
                <a:gridCol w="533400"/>
                <a:gridCol w="533400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‘b’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4300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‘y’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4301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‘e’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4302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he-IL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0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4303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he-IL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4304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3" name="Group 412"/>
          <p:cNvGraphicFramePr>
            <a:graphicFrameLocks noGrp="1"/>
          </p:cNvGraphicFramePr>
          <p:nvPr/>
        </p:nvGraphicFramePr>
        <p:xfrm>
          <a:off x="6019800" y="3581400"/>
          <a:ext cx="1981200" cy="1068706"/>
        </p:xfrm>
        <a:graphic>
          <a:graphicData uri="http://schemas.openxmlformats.org/drawingml/2006/table">
            <a:tbl>
              <a:tblPr/>
              <a:tblGrid>
                <a:gridCol w="775252"/>
                <a:gridCol w="672548"/>
                <a:gridCol w="533400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4300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5300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4300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5304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he-IL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5308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4" name="Group 497"/>
          <p:cNvGraphicFramePr>
            <a:graphicFrameLocks noGrp="1"/>
          </p:cNvGraphicFramePr>
          <p:nvPr/>
        </p:nvGraphicFramePr>
        <p:xfrm>
          <a:off x="6096000" y="4997450"/>
          <a:ext cx="2819400" cy="1098233"/>
        </p:xfrm>
        <a:graphic>
          <a:graphicData uri="http://schemas.openxmlformats.org/drawingml/2006/table">
            <a:tbl>
              <a:tblPr/>
              <a:tblGrid>
                <a:gridCol w="1447800"/>
                <a:gridCol w="838200"/>
                <a:gridCol w="533400"/>
              </a:tblGrid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char*: c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4300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char**: s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5300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: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1008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5" name="Group 412"/>
          <p:cNvGraphicFramePr>
            <a:graphicFrameLocks noGrp="1"/>
          </p:cNvGraphicFramePr>
          <p:nvPr/>
        </p:nvGraphicFramePr>
        <p:xfrm>
          <a:off x="7010400" y="1752600"/>
          <a:ext cx="1752600" cy="1802132"/>
        </p:xfrm>
        <a:graphic>
          <a:graphicData uri="http://schemas.openxmlformats.org/drawingml/2006/table">
            <a:tbl>
              <a:tblPr/>
              <a:tblGrid>
                <a:gridCol w="685800"/>
                <a:gridCol w="533400"/>
                <a:gridCol w="533400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‘g’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4300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‘o’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4301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‘o’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4302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‘d’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4303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4304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" name="Group 412"/>
          <p:cNvGraphicFramePr>
            <a:graphicFrameLocks noGrp="1"/>
          </p:cNvGraphicFramePr>
          <p:nvPr/>
        </p:nvGraphicFramePr>
        <p:xfrm>
          <a:off x="6019800" y="3579813"/>
          <a:ext cx="1981200" cy="1068706"/>
        </p:xfrm>
        <a:graphic>
          <a:graphicData uri="http://schemas.openxmlformats.org/drawingml/2006/table">
            <a:tbl>
              <a:tblPr/>
              <a:tblGrid>
                <a:gridCol w="775252"/>
                <a:gridCol w="672548"/>
                <a:gridCol w="533400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4300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5300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4300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5304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he-IL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4300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5308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" name="Group 497"/>
          <p:cNvGraphicFramePr>
            <a:graphicFrameLocks noGrp="1"/>
          </p:cNvGraphicFramePr>
          <p:nvPr/>
        </p:nvGraphicFramePr>
        <p:xfrm>
          <a:off x="6096000" y="4997450"/>
          <a:ext cx="2819400" cy="1098233"/>
        </p:xfrm>
        <a:graphic>
          <a:graphicData uri="http://schemas.openxmlformats.org/drawingml/2006/table">
            <a:tbl>
              <a:tblPr/>
              <a:tblGrid>
                <a:gridCol w="1447800"/>
                <a:gridCol w="838200"/>
                <a:gridCol w="533400"/>
              </a:tblGrid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char*: c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4300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char**: s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5300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: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1008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57600" y="4224338"/>
            <a:ext cx="2438400" cy="1338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" presetClass="entr" presetSubtype="16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" presetClass="entr" presetSubtype="16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0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3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8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3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87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88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9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05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06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07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18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19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20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5" presetClass="emph" presetSubtype="1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31" dur="indefinite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32" dur="indefinite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33" dur="indefinite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5" presetClass="emph" presetSubtype="1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41" dur="indefinite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42" dur="indefinite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43" dur="indefinite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47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48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49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53" dur="indefinite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54" dur="indefinite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55" dur="indefinite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63" dur="indefinite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64" dur="indefinite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65" dur="indefinite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5" presetClass="emph" presetSubtype="1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73" dur="indefinite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74" dur="indefinite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75" dur="indefinite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5" presetClass="emph" presetSubtype="1" grpId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83" dur="indefinite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84" dur="indefinite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85" dur="indefinite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89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90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91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95" dur="indefinite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96" dur="indefinite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97" dur="indefinite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05" dur="indefinite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06" dur="indefinite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07" dur="indefinite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5" presetClass="emph" presetSubtype="1" grpId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15" dur="indefinite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16" dur="indefinite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17" dur="indefinite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5" presetClass="emph" presetSubtype="1" grpId="2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25" dur="indefinite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26" dur="indefinite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27" dur="indefinite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31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32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33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37" dur="indefinite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38" dur="indefinite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39" dur="indefinite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47" dur="indefinite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48" dur="indefinite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49" dur="indefinite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5" presetClass="emph" presetSubtype="1" grpId="2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57" dur="indefinite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58" dur="indefinite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59" dur="indefinite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5" presetClass="emph" presetSubtype="1" grpId="3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67" dur="indefinite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68" dur="indefinite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69" dur="indefinite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0" fill="hold">
                      <p:stCondLst>
                        <p:cond delay="indefinite"/>
                      </p:stCondLst>
                      <p:childTnLst>
                        <p:par>
                          <p:cTn id="271" fill="hold">
                            <p:stCondLst>
                              <p:cond delay="0"/>
                            </p:stCondLst>
                            <p:childTnLst>
                              <p:par>
                                <p:cTn id="272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73" dur="indefinite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74" dur="indefinite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75" dur="indefinite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6" presetID="5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77" dur="indefinite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78" dur="indefinite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79" dur="indefinite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>
                      <p:stCondLst>
                        <p:cond delay="indefinite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83" dur="indefinite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84" dur="indefinite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85" dur="indefinite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6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8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9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9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2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9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5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9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8" fill="hold">
                      <p:stCondLst>
                        <p:cond delay="indefinite"/>
                      </p:stCondLst>
                      <p:childTnLst>
                        <p:par>
                          <p:cTn id="299" fill="hold">
                            <p:stCondLst>
                              <p:cond delay="0"/>
                            </p:stCondLst>
                            <p:childTnLst>
                              <p:par>
                                <p:cTn id="300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01" dur="indefinite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02" dur="indefinite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03" dur="indefinite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4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0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7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0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0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1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3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1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6" fill="hold">
                      <p:stCondLst>
                        <p:cond delay="indefinite"/>
                      </p:stCondLst>
                      <p:childTnLst>
                        <p:par>
                          <p:cTn id="317" fill="hold">
                            <p:stCondLst>
                              <p:cond delay="0"/>
                            </p:stCondLst>
                            <p:childTnLst>
                              <p:par>
                                <p:cTn id="318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19" dur="indefinite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20" dur="indefinite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21" dur="indefinite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2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5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8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1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4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7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3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0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4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3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4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6" fill="hold">
                      <p:stCondLst>
                        <p:cond delay="indefinite"/>
                      </p:stCondLst>
                      <p:childTnLst>
                        <p:par>
                          <p:cTn id="347" fill="hold">
                            <p:stCondLst>
                              <p:cond delay="0"/>
                            </p:stCondLst>
                            <p:childTnLst>
                              <p:par>
                                <p:cTn id="34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0" dur="500"/>
                                        <p:tgtEl>
                                          <p:spTgt spid="39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6" grpId="0" animBg="1"/>
      <p:bldP spid="7" grpId="0"/>
      <p:bldP spid="25" grpId="0"/>
      <p:bldP spid="25" grpId="1"/>
      <p:bldP spid="26" grpId="0"/>
      <p:bldP spid="26" grpId="1"/>
      <p:bldP spid="26" grpId="2"/>
      <p:bldP spid="26" grpId="3"/>
      <p:bldP spid="26" grpId="4"/>
      <p:bldP spid="27" grpId="0"/>
      <p:bldP spid="27" grpId="1"/>
      <p:bldP spid="27" grpId="2"/>
      <p:bldP spid="27" grpId="3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smtClean="0"/>
              <a:t>התיקון לתוכנית הקודמת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89075"/>
            <a:ext cx="8229600" cy="4530725"/>
          </a:xfrm>
        </p:spPr>
        <p:txBody>
          <a:bodyPr>
            <a:normAutofit fontScale="92500" lnSpcReduction="20000"/>
          </a:bodyPr>
          <a:lstStyle/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600" dirty="0" smtClean="0"/>
              <a:t>void main()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600" dirty="0" smtClean="0"/>
              <a:t>{</a:t>
            </a:r>
            <a:endParaRPr lang="he-IL" sz="1600" dirty="0" smtClean="0"/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600" dirty="0" smtClean="0"/>
              <a:t>	char* c;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600" dirty="0" smtClean="0"/>
              <a:t>	char** s = (char**)</a:t>
            </a:r>
            <a:r>
              <a:rPr lang="en-US" sz="1600" dirty="0" err="1" smtClean="0"/>
              <a:t>malloc</a:t>
            </a:r>
            <a:r>
              <a:rPr lang="en-US" sz="1600" dirty="0" smtClean="0"/>
              <a:t> (</a:t>
            </a:r>
            <a:r>
              <a:rPr lang="en-US" sz="1600" dirty="0" err="1" smtClean="0"/>
              <a:t>sizeof</a:t>
            </a:r>
            <a:r>
              <a:rPr lang="en-US" sz="1600" dirty="0" smtClean="0"/>
              <a:t>(char*)*2);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600" dirty="0" smtClean="0"/>
              <a:t>	</a:t>
            </a:r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 err="1" smtClean="0"/>
              <a:t>i</a:t>
            </a:r>
            <a:r>
              <a:rPr lang="en-US" sz="1600" dirty="0" smtClean="0"/>
              <a:t>;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endParaRPr lang="he-IL" sz="1600" dirty="0" smtClean="0"/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600" dirty="0" smtClean="0"/>
              <a:t>	for(        ;              ;           )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he-IL" sz="1600" dirty="0" smtClean="0"/>
              <a:t>	</a:t>
            </a:r>
            <a:r>
              <a:rPr lang="en-US" sz="1600" dirty="0" smtClean="0"/>
              <a:t>{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600" dirty="0" smtClean="0"/>
              <a:t>	      c = (char*)</a:t>
            </a:r>
            <a:r>
              <a:rPr lang="en-US" sz="1600" dirty="0" err="1" smtClean="0"/>
              <a:t>malloc</a:t>
            </a:r>
            <a:r>
              <a:rPr lang="en-US" sz="1600" dirty="0" smtClean="0"/>
              <a:t> (</a:t>
            </a:r>
            <a:r>
              <a:rPr lang="en-US" sz="1600" dirty="0" err="1" smtClean="0"/>
              <a:t>sizeof</a:t>
            </a:r>
            <a:r>
              <a:rPr lang="en-US" sz="1600" dirty="0" smtClean="0"/>
              <a:t>(char)*5);</a:t>
            </a:r>
            <a:endParaRPr lang="he-IL" sz="1600" dirty="0" smtClean="0"/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600" dirty="0" smtClean="0"/>
              <a:t>	      </a:t>
            </a:r>
            <a:r>
              <a:rPr lang="en-US" sz="1600" dirty="0" err="1" smtClean="0"/>
              <a:t>printf</a:t>
            </a:r>
            <a:r>
              <a:rPr lang="en-US" sz="1600" dirty="0" smtClean="0"/>
              <a:t>("enter word : ");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600" dirty="0" smtClean="0"/>
              <a:t>	      gets(c);</a:t>
            </a:r>
            <a:endParaRPr lang="he-IL" sz="1600" dirty="0" smtClean="0"/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600" dirty="0" smtClean="0"/>
              <a:t>	      s[</a:t>
            </a:r>
            <a:r>
              <a:rPr lang="en-US" sz="1600" dirty="0" err="1" smtClean="0"/>
              <a:t>i</a:t>
            </a:r>
            <a:r>
              <a:rPr lang="en-US" sz="1600" dirty="0" smtClean="0"/>
              <a:t>] = c;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he-IL" sz="1600" dirty="0" smtClean="0"/>
              <a:t>	{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endParaRPr lang="he-IL" sz="1600" dirty="0" smtClean="0"/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600" dirty="0" smtClean="0"/>
              <a:t>	for(</a:t>
            </a:r>
            <a:r>
              <a:rPr lang="en-US" sz="1600" dirty="0" err="1" smtClean="0"/>
              <a:t>i</a:t>
            </a:r>
            <a:r>
              <a:rPr lang="en-US" sz="1600" dirty="0" smtClean="0"/>
              <a:t>=0; </a:t>
            </a:r>
            <a:r>
              <a:rPr lang="en-US" sz="1600" dirty="0" err="1" smtClean="0"/>
              <a:t>i</a:t>
            </a:r>
            <a:r>
              <a:rPr lang="en-US" sz="1600" dirty="0" smtClean="0"/>
              <a:t>&lt;2; </a:t>
            </a:r>
            <a:r>
              <a:rPr lang="en-US" sz="1600" dirty="0" err="1" smtClean="0"/>
              <a:t>i</a:t>
            </a:r>
            <a:r>
              <a:rPr lang="en-US" sz="1600" dirty="0" smtClean="0"/>
              <a:t>++)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600" dirty="0" smtClean="0"/>
              <a:t>	     </a:t>
            </a:r>
            <a:r>
              <a:rPr lang="en-US" sz="1600" dirty="0" err="1" smtClean="0"/>
              <a:t>printf</a:t>
            </a:r>
            <a:r>
              <a:rPr lang="en-US" sz="1600" dirty="0" smtClean="0"/>
              <a:t>("strings : %s \</a:t>
            </a:r>
            <a:r>
              <a:rPr lang="en-US" sz="1600" dirty="0" err="1" smtClean="0"/>
              <a:t>n",s</a:t>
            </a:r>
            <a:r>
              <a:rPr lang="en-US" sz="1600" dirty="0" smtClean="0"/>
              <a:t>[</a:t>
            </a:r>
            <a:r>
              <a:rPr lang="en-US" sz="1600" dirty="0" err="1" smtClean="0"/>
              <a:t>i</a:t>
            </a:r>
            <a:r>
              <a:rPr lang="en-US" sz="1600" dirty="0" smtClean="0"/>
              <a:t>]);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endParaRPr lang="he-IL" sz="1600" dirty="0" smtClean="0"/>
          </a:p>
          <a:p>
            <a:pPr algn="l" rtl="0">
              <a:buFont typeface="Wingdings" pitchFamily="2" charset="2"/>
              <a:buNone/>
            </a:pPr>
            <a:r>
              <a:rPr lang="en-US" sz="1600" dirty="0" smtClean="0"/>
              <a:t>     </a:t>
            </a:r>
            <a:r>
              <a:rPr lang="nn-NO" sz="1600" dirty="0" smtClean="0"/>
              <a:t>for (i=0 ; i &lt; 2 ; i++)</a:t>
            </a:r>
          </a:p>
          <a:p>
            <a:pPr algn="l" rtl="0">
              <a:buFont typeface="Wingdings" pitchFamily="2" charset="2"/>
              <a:buNone/>
            </a:pPr>
            <a:r>
              <a:rPr lang="en-US" sz="1600" dirty="0" smtClean="0"/>
              <a:t>   	     free(s[</a:t>
            </a:r>
            <a:r>
              <a:rPr lang="en-US" sz="1600" dirty="0" err="1" smtClean="0"/>
              <a:t>i</a:t>
            </a:r>
            <a:r>
              <a:rPr lang="en-US" sz="1600" dirty="0" smtClean="0"/>
              <a:t>]);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600" dirty="0" smtClean="0"/>
              <a:t>	free(s);</a:t>
            </a:r>
            <a:endParaRPr lang="he-IL" sz="1600" dirty="0" smtClean="0"/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600" dirty="0" smtClean="0"/>
              <a:t>}</a:t>
            </a:r>
            <a:endParaRPr lang="he-IL" sz="1600" dirty="0" smtClean="0"/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endParaRPr lang="he-IL" sz="1600" dirty="0" smtClean="0"/>
          </a:p>
        </p:txBody>
      </p:sp>
      <p:sp>
        <p:nvSpPr>
          <p:cNvPr id="5" name="Text Box 47"/>
          <p:cNvSpPr txBox="1">
            <a:spLocks noChangeArrowheads="1"/>
          </p:cNvSpPr>
          <p:nvPr/>
        </p:nvSpPr>
        <p:spPr bwMode="auto">
          <a:xfrm>
            <a:off x="6248400" y="6172200"/>
            <a:ext cx="29718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rtl="1">
              <a:spcBef>
                <a:spcPct val="50000"/>
              </a:spcBef>
            </a:pPr>
            <a:r>
              <a:rPr lang="he-IL"/>
              <a:t>הזיכרון של ה- </a:t>
            </a:r>
            <a:r>
              <a:rPr lang="en-US"/>
              <a:t>main</a:t>
            </a:r>
          </a:p>
        </p:txBody>
      </p:sp>
      <p:sp>
        <p:nvSpPr>
          <p:cNvPr id="6" name="Oval 72"/>
          <p:cNvSpPr>
            <a:spLocks noChangeArrowheads="1"/>
          </p:cNvSpPr>
          <p:nvPr/>
        </p:nvSpPr>
        <p:spPr bwMode="auto">
          <a:xfrm>
            <a:off x="5562600" y="1600200"/>
            <a:ext cx="3581400" cy="3062288"/>
          </a:xfrm>
          <a:prstGeom prst="ellipse">
            <a:avLst/>
          </a:prstGeom>
          <a:solidFill>
            <a:srgbClr val="00CC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he-IL"/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6248400" y="4662488"/>
            <a:ext cx="198120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rtl="1">
              <a:spcBef>
                <a:spcPct val="50000"/>
              </a:spcBef>
            </a:pPr>
            <a:r>
              <a:rPr lang="he-IL"/>
              <a:t>זיכרון ה- </a:t>
            </a:r>
            <a:r>
              <a:rPr lang="en-US"/>
              <a:t>heap</a:t>
            </a:r>
          </a:p>
        </p:txBody>
      </p:sp>
      <p:graphicFrame>
        <p:nvGraphicFramePr>
          <p:cNvPr id="8" name="Group 497"/>
          <p:cNvGraphicFramePr>
            <a:graphicFrameLocks noGrp="1"/>
          </p:cNvGraphicFramePr>
          <p:nvPr/>
        </p:nvGraphicFramePr>
        <p:xfrm>
          <a:off x="6096000" y="4997450"/>
          <a:ext cx="2819400" cy="1098233"/>
        </p:xfrm>
        <a:graphic>
          <a:graphicData uri="http://schemas.openxmlformats.org/drawingml/2006/table">
            <a:tbl>
              <a:tblPr/>
              <a:tblGrid>
                <a:gridCol w="1447800"/>
                <a:gridCol w="838200"/>
                <a:gridCol w="533400"/>
              </a:tblGrid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char*: c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char**: s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: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1008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Group 412"/>
          <p:cNvGraphicFramePr>
            <a:graphicFrameLocks noGrp="1"/>
          </p:cNvGraphicFramePr>
          <p:nvPr/>
        </p:nvGraphicFramePr>
        <p:xfrm>
          <a:off x="7391400" y="1752600"/>
          <a:ext cx="1752600" cy="1676400"/>
        </p:xfrm>
        <a:graphic>
          <a:graphicData uri="http://schemas.openxmlformats.org/drawingml/2006/table">
            <a:tbl>
              <a:tblPr/>
              <a:tblGrid>
                <a:gridCol w="685800"/>
                <a:gridCol w="533400"/>
                <a:gridCol w="533400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4300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4301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he-IL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4302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he-IL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4303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he-IL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4304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Group 412"/>
          <p:cNvGraphicFramePr>
            <a:graphicFrameLocks noGrp="1"/>
          </p:cNvGraphicFramePr>
          <p:nvPr/>
        </p:nvGraphicFramePr>
        <p:xfrm>
          <a:off x="6019800" y="3717925"/>
          <a:ext cx="1981200" cy="701993"/>
        </p:xfrm>
        <a:graphic>
          <a:graphicData uri="http://schemas.openxmlformats.org/drawingml/2006/table">
            <a:tbl>
              <a:tblPr/>
              <a:tblGrid>
                <a:gridCol w="775252"/>
                <a:gridCol w="672548"/>
                <a:gridCol w="533400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5</a:t>
                      </a: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300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5</a:t>
                      </a: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</a:t>
                      </a: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0</a:t>
                      </a: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4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827584" y="2545159"/>
            <a:ext cx="12954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/>
              <a:t>i=0</a:t>
            </a:r>
            <a:endParaRPr lang="he-IL" sz="1400"/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1404392" y="2545159"/>
            <a:ext cx="12954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dirty="0" err="1"/>
              <a:t>i</a:t>
            </a:r>
            <a:r>
              <a:rPr lang="en-US" sz="1400" dirty="0"/>
              <a:t> &lt; 2</a:t>
            </a:r>
            <a:endParaRPr lang="he-IL" sz="1400" dirty="0"/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2196480" y="2545159"/>
            <a:ext cx="12954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/>
              <a:t>i ++</a:t>
            </a:r>
            <a:endParaRPr lang="he-IL" sz="1400"/>
          </a:p>
        </p:txBody>
      </p:sp>
      <p:graphicFrame>
        <p:nvGraphicFramePr>
          <p:cNvPr id="38" name="Group 412"/>
          <p:cNvGraphicFramePr>
            <a:graphicFrameLocks noGrp="1"/>
          </p:cNvGraphicFramePr>
          <p:nvPr/>
        </p:nvGraphicFramePr>
        <p:xfrm>
          <a:off x="7391400" y="1752600"/>
          <a:ext cx="1752600" cy="1676400"/>
        </p:xfrm>
        <a:graphic>
          <a:graphicData uri="http://schemas.openxmlformats.org/drawingml/2006/table">
            <a:tbl>
              <a:tblPr/>
              <a:tblGrid>
                <a:gridCol w="685800"/>
                <a:gridCol w="533400"/>
                <a:gridCol w="533400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‘h’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4300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‘</a:t>
                      </a: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4301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he-IL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0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4302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he-IL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4303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he-IL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4304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1" name="Group 412"/>
          <p:cNvGraphicFramePr>
            <a:graphicFrameLocks noGrp="1"/>
          </p:cNvGraphicFramePr>
          <p:nvPr/>
        </p:nvGraphicFramePr>
        <p:xfrm>
          <a:off x="6019800" y="3733800"/>
          <a:ext cx="1981200" cy="701993"/>
        </p:xfrm>
        <a:graphic>
          <a:graphicData uri="http://schemas.openxmlformats.org/drawingml/2006/table">
            <a:tbl>
              <a:tblPr/>
              <a:tblGrid>
                <a:gridCol w="775252"/>
                <a:gridCol w="672548"/>
                <a:gridCol w="533400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4300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5</a:t>
                      </a: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300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5</a:t>
                      </a: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30</a:t>
                      </a: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4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3" name="Group 412"/>
          <p:cNvGraphicFramePr>
            <a:graphicFrameLocks noGrp="1"/>
          </p:cNvGraphicFramePr>
          <p:nvPr/>
        </p:nvGraphicFramePr>
        <p:xfrm>
          <a:off x="5638800" y="1905000"/>
          <a:ext cx="1752600" cy="1676400"/>
        </p:xfrm>
        <a:graphic>
          <a:graphicData uri="http://schemas.openxmlformats.org/drawingml/2006/table">
            <a:tbl>
              <a:tblPr/>
              <a:tblGrid>
                <a:gridCol w="685800"/>
                <a:gridCol w="533400"/>
                <a:gridCol w="533400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6</a:t>
                      </a: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300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6</a:t>
                      </a: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301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he-IL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6302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he-IL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6303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he-IL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6304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5" name="Group 412"/>
          <p:cNvGraphicFramePr>
            <a:graphicFrameLocks noGrp="1"/>
          </p:cNvGraphicFramePr>
          <p:nvPr/>
        </p:nvGraphicFramePr>
        <p:xfrm>
          <a:off x="5638800" y="1905000"/>
          <a:ext cx="1752600" cy="1676400"/>
        </p:xfrm>
        <a:graphic>
          <a:graphicData uri="http://schemas.openxmlformats.org/drawingml/2006/table">
            <a:tbl>
              <a:tblPr/>
              <a:tblGrid>
                <a:gridCol w="685800"/>
                <a:gridCol w="533400"/>
                <a:gridCol w="533400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‘b’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6</a:t>
                      </a: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300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‘y’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6</a:t>
                      </a: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301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‘e’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6302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he-IL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0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6303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he-IL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6304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6" name="Group 412"/>
          <p:cNvGraphicFramePr>
            <a:graphicFrameLocks noGrp="1"/>
          </p:cNvGraphicFramePr>
          <p:nvPr/>
        </p:nvGraphicFramePr>
        <p:xfrm>
          <a:off x="6019800" y="3733800"/>
          <a:ext cx="1981200" cy="701993"/>
        </p:xfrm>
        <a:graphic>
          <a:graphicData uri="http://schemas.openxmlformats.org/drawingml/2006/table">
            <a:tbl>
              <a:tblPr/>
              <a:tblGrid>
                <a:gridCol w="775252"/>
                <a:gridCol w="672548"/>
                <a:gridCol w="533400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4300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5</a:t>
                      </a: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300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+mn-ea"/>
                          <a:cs typeface="Arial" pitchFamily="34" charset="0"/>
                        </a:rPr>
                        <a:t>6300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5</a:t>
                      </a: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30</a:t>
                      </a: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4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7" name="Group 497"/>
          <p:cNvGraphicFramePr>
            <a:graphicFrameLocks noGrp="1"/>
          </p:cNvGraphicFramePr>
          <p:nvPr/>
        </p:nvGraphicFramePr>
        <p:xfrm>
          <a:off x="6096000" y="4997450"/>
          <a:ext cx="2819400" cy="1098233"/>
        </p:xfrm>
        <a:graphic>
          <a:graphicData uri="http://schemas.openxmlformats.org/drawingml/2006/table">
            <a:tbl>
              <a:tblPr/>
              <a:tblGrid>
                <a:gridCol w="1447800"/>
                <a:gridCol w="838200"/>
                <a:gridCol w="533400"/>
              </a:tblGrid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char*: c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char**: s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5300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: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1008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9" name="Group 497"/>
          <p:cNvGraphicFramePr>
            <a:graphicFrameLocks noGrp="1"/>
          </p:cNvGraphicFramePr>
          <p:nvPr/>
        </p:nvGraphicFramePr>
        <p:xfrm>
          <a:off x="6096000" y="4997450"/>
          <a:ext cx="2819400" cy="1098233"/>
        </p:xfrm>
        <a:graphic>
          <a:graphicData uri="http://schemas.openxmlformats.org/drawingml/2006/table">
            <a:tbl>
              <a:tblPr/>
              <a:tblGrid>
                <a:gridCol w="1447800"/>
                <a:gridCol w="838200"/>
                <a:gridCol w="533400"/>
              </a:tblGrid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char*: c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char**: s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5300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: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1008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0" name="Group 497"/>
          <p:cNvGraphicFramePr>
            <a:graphicFrameLocks noGrp="1"/>
          </p:cNvGraphicFramePr>
          <p:nvPr/>
        </p:nvGraphicFramePr>
        <p:xfrm>
          <a:off x="6096000" y="4997450"/>
          <a:ext cx="2819400" cy="1098233"/>
        </p:xfrm>
        <a:graphic>
          <a:graphicData uri="http://schemas.openxmlformats.org/drawingml/2006/table">
            <a:tbl>
              <a:tblPr/>
              <a:tblGrid>
                <a:gridCol w="1447800"/>
                <a:gridCol w="838200"/>
                <a:gridCol w="533400"/>
              </a:tblGrid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char*: c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4300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char**: s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5300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: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1008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2" name="Group 497"/>
          <p:cNvGraphicFramePr>
            <a:graphicFrameLocks noGrp="1"/>
          </p:cNvGraphicFramePr>
          <p:nvPr/>
        </p:nvGraphicFramePr>
        <p:xfrm>
          <a:off x="6096000" y="4997450"/>
          <a:ext cx="2819400" cy="1098233"/>
        </p:xfrm>
        <a:graphic>
          <a:graphicData uri="http://schemas.openxmlformats.org/drawingml/2006/table">
            <a:tbl>
              <a:tblPr/>
              <a:tblGrid>
                <a:gridCol w="1447800"/>
                <a:gridCol w="838200"/>
                <a:gridCol w="533400"/>
              </a:tblGrid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char*: c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4300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char**: s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5300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: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1008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4" name="Group 497"/>
          <p:cNvGraphicFramePr>
            <a:graphicFrameLocks noGrp="1"/>
          </p:cNvGraphicFramePr>
          <p:nvPr/>
        </p:nvGraphicFramePr>
        <p:xfrm>
          <a:off x="6096000" y="4997450"/>
          <a:ext cx="2819400" cy="1098233"/>
        </p:xfrm>
        <a:graphic>
          <a:graphicData uri="http://schemas.openxmlformats.org/drawingml/2006/table">
            <a:tbl>
              <a:tblPr/>
              <a:tblGrid>
                <a:gridCol w="1447800"/>
                <a:gridCol w="838200"/>
                <a:gridCol w="533400"/>
              </a:tblGrid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char*: c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6300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char**: s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5300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: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1008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8" name="Group 497"/>
          <p:cNvGraphicFramePr>
            <a:graphicFrameLocks noGrp="1"/>
          </p:cNvGraphicFramePr>
          <p:nvPr/>
        </p:nvGraphicFramePr>
        <p:xfrm>
          <a:off x="6096000" y="4997450"/>
          <a:ext cx="2819400" cy="1098233"/>
        </p:xfrm>
        <a:graphic>
          <a:graphicData uri="http://schemas.openxmlformats.org/drawingml/2006/table">
            <a:tbl>
              <a:tblPr/>
              <a:tblGrid>
                <a:gridCol w="1447800"/>
                <a:gridCol w="838200"/>
                <a:gridCol w="533400"/>
              </a:tblGrid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char*: c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6300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char**: s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5300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: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1008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24200" y="5638800"/>
            <a:ext cx="301783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4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5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6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2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3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4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8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9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40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" presetClass="emph" presetSubtype="1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50" dur="indefinite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51" dur="indefinite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52" dur="indefinite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" presetClass="emph" presetSubtype="1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60" dur="indefinite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61" dur="indefinite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62" dur="indefinite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66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67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68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79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80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1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85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86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7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95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96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97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5" presetClass="emph" presetSubtype="1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05" dur="indefinite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06" dur="indefinite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07" dur="indefinite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5" presetClass="emph" presetSubtype="1" grpId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15" dur="indefinite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16" dur="indefinite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17" dur="indefinite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21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22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23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35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36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37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41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42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43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51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52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53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5" presetClass="emph" presetSubtype="1" grpId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61" dur="indefinite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62" dur="indefinite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63" dur="indefinite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5" presetClass="emph" presetSubtype="1" grpId="2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71" dur="indefinite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72" dur="indefinite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73" dur="indefinite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77" dur="indefinite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78" dur="indefinite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79" dur="indefinite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5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81" dur="indefinite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82" dur="indefinite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83" dur="indefinite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87" dur="indefinite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88" dur="indefinite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89" dur="indefinite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5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91" dur="indefinite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92" dur="indefinite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93" dur="indefinite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9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9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0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0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09" dur="indefinite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10" dur="indefinite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11" dur="indefinite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1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27" dur="indefinite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28" dur="indefinite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29" dur="indefinite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0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6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3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4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2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4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4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8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4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5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8" dur="500"/>
                                        <p:tgtEl>
                                          <p:spTgt spid="40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6" grpId="0" animBg="1"/>
      <p:bldP spid="7" grpId="0"/>
      <p:bldP spid="25" grpId="0"/>
      <p:bldP spid="26" grpId="0"/>
      <p:bldP spid="26" grpId="1"/>
      <p:bldP spid="26" grpId="2"/>
      <p:bldP spid="27" grpId="0"/>
      <p:bldP spid="27" grpId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 smtClean="0"/>
              <a:t>הפונקציה </a:t>
            </a:r>
            <a:r>
              <a:rPr lang="en-US" dirty="0" smtClean="0"/>
              <a:t> (</a:t>
            </a:r>
            <a:r>
              <a:rPr lang="en-US" dirty="0" err="1" smtClean="0"/>
              <a:t>str</a:t>
            </a:r>
            <a:r>
              <a:rPr lang="en-US" dirty="0" smtClean="0"/>
              <a:t> duplication)-</a:t>
            </a:r>
            <a:r>
              <a:rPr lang="en-US" dirty="0" err="1" smtClean="0"/>
              <a:t>strdup</a:t>
            </a:r>
            <a:endParaRPr lang="he-IL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Font typeface="Wingdings" pitchFamily="2" charset="2"/>
              <a:buNone/>
            </a:pPr>
            <a:r>
              <a:rPr lang="en-US" dirty="0" smtClean="0"/>
              <a:t>char* strdup(const char *</a:t>
            </a:r>
            <a:r>
              <a:rPr lang="en-US" dirty="0" err="1" smtClean="0"/>
              <a:t>str</a:t>
            </a:r>
            <a:r>
              <a:rPr lang="en-US" dirty="0" smtClean="0"/>
              <a:t>)</a:t>
            </a:r>
            <a:endParaRPr lang="he-IL" dirty="0" smtClean="0"/>
          </a:p>
          <a:p>
            <a:r>
              <a:rPr lang="he-IL" dirty="0" smtClean="0"/>
              <a:t>מקבלת מחרוזת ומחזירה </a:t>
            </a:r>
            <a:r>
              <a:rPr lang="he-IL" b="1" dirty="0" smtClean="0"/>
              <a:t>העתק</a:t>
            </a:r>
            <a:r>
              <a:rPr lang="he-IL" dirty="0" smtClean="0"/>
              <a:t> שלה:</a:t>
            </a:r>
          </a:p>
          <a:p>
            <a:pPr lvl="1"/>
            <a:r>
              <a:rPr lang="he-IL" b="1" u="sng" dirty="0" smtClean="0"/>
              <a:t>מקצה דינאמית על ה- </a:t>
            </a:r>
            <a:r>
              <a:rPr lang="en-US" b="1" u="sng" dirty="0" smtClean="0"/>
              <a:t>heap</a:t>
            </a:r>
            <a:r>
              <a:rPr lang="he-IL" b="1" dirty="0" smtClean="0"/>
              <a:t> </a:t>
            </a:r>
            <a:r>
              <a:rPr lang="he-IL" dirty="0" smtClean="0"/>
              <a:t>מערך של תווים בגודל המחרוזת המקורית, מעתיקה אליו את התוכן ומחזירה את כתובת ההתחלה שלו</a:t>
            </a:r>
          </a:p>
          <a:p>
            <a:pPr lvl="1"/>
            <a:r>
              <a:rPr lang="he-IL" dirty="0" smtClean="0"/>
              <a:t>תחזיר </a:t>
            </a:r>
            <a:r>
              <a:rPr lang="en-US" dirty="0" smtClean="0"/>
              <a:t>NULL</a:t>
            </a:r>
            <a:r>
              <a:rPr lang="he-IL" dirty="0" smtClean="0"/>
              <a:t> במידה וההקצאה נכשלה</a:t>
            </a:r>
          </a:p>
          <a:p>
            <a:r>
              <a:rPr lang="he-IL" b="1" dirty="0" smtClean="0"/>
              <a:t>אחריות המתכנת לשחרר את המחרוזת שחזרה!!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Group 497"/>
          <p:cNvGraphicFramePr>
            <a:graphicFrameLocks noGrp="1"/>
          </p:cNvGraphicFramePr>
          <p:nvPr/>
        </p:nvGraphicFramePr>
        <p:xfrm>
          <a:off x="6019800" y="4281488"/>
          <a:ext cx="2895601" cy="2043113"/>
        </p:xfrm>
        <a:graphic>
          <a:graphicData uri="http://schemas.openxmlformats.org/drawingml/2006/table">
            <a:tbl>
              <a:tblPr/>
              <a:tblGrid>
                <a:gridCol w="1600200"/>
                <a:gridCol w="762000"/>
                <a:gridCol w="533401"/>
              </a:tblGrid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char: str1[]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+mn-cs"/>
                        </a:rPr>
                        <a:t>1000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+mn-cs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+mn-cs"/>
                        </a:rPr>
                        <a:t>1001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+mn-cs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+mn-cs"/>
                        </a:rPr>
                        <a:t>100</a:t>
                      </a: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+mn-cs"/>
                        </a:rPr>
                        <a:t>2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char*: str2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+mn-cs"/>
                        </a:rPr>
                        <a:t>100</a:t>
                      </a: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+mn-cs"/>
                        </a:rPr>
                        <a:t>3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char*: newStr1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+mn-cs"/>
                        </a:rPr>
                        <a:t>100</a:t>
                      </a: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+mn-cs"/>
                        </a:rPr>
                        <a:t>7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char*: newStr2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+mn-cs"/>
                        </a:rPr>
                        <a:t>10</a:t>
                      </a: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+mn-cs"/>
                        </a:rPr>
                        <a:t>11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1775" name="Rectangle 25"/>
          <p:cNvSpPr>
            <a:spLocks noChangeArrowheads="1"/>
          </p:cNvSpPr>
          <p:nvPr/>
        </p:nvSpPr>
        <p:spPr bwMode="auto">
          <a:xfrm>
            <a:off x="381000" y="1295400"/>
            <a:ext cx="8305800" cy="228600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pPr algn="r" rtl="1"/>
            <a:endParaRPr lang="he-IL">
              <a:latin typeface="Verdana" pitchFamily="34" charset="0"/>
            </a:endParaRPr>
          </a:p>
        </p:txBody>
      </p:sp>
      <p:sp>
        <p:nvSpPr>
          <p:cNvPr id="3177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dirty="0" smtClean="0"/>
              <a:t>strdup</a:t>
            </a:r>
            <a:r>
              <a:rPr lang="he-IL" dirty="0" smtClean="0"/>
              <a:t> –</a:t>
            </a:r>
            <a:r>
              <a:rPr lang="en-US" dirty="0" smtClean="0"/>
              <a:t> </a:t>
            </a:r>
            <a:r>
              <a:rPr lang="he-IL" dirty="0" smtClean="0"/>
              <a:t>דוגמא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07504" y="1220688"/>
            <a:ext cx="78486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r>
              <a:rPr lang="en-US" dirty="0"/>
              <a:t>#include &lt;</a:t>
            </a:r>
            <a:r>
              <a:rPr lang="en-US" dirty="0" err="1"/>
              <a:t>string.h</a:t>
            </a:r>
            <a:r>
              <a:rPr lang="en-US" dirty="0"/>
              <a:t>&gt;</a:t>
            </a:r>
          </a:p>
          <a:p>
            <a:r>
              <a:rPr lang="en-US" dirty="0"/>
              <a:t>#include &lt;</a:t>
            </a:r>
            <a:r>
              <a:rPr lang="en-US" dirty="0" err="1"/>
              <a:t>stdlib.h</a:t>
            </a:r>
            <a:r>
              <a:rPr lang="en-US" dirty="0"/>
              <a:t>&gt;</a:t>
            </a:r>
          </a:p>
          <a:p>
            <a:endParaRPr lang="he-IL" dirty="0"/>
          </a:p>
          <a:p>
            <a:r>
              <a:rPr lang="en-US" dirty="0"/>
              <a:t>void main()</a:t>
            </a:r>
          </a:p>
          <a:p>
            <a:r>
              <a:rPr lang="he-IL" dirty="0"/>
              <a:t>}</a:t>
            </a:r>
          </a:p>
          <a:p>
            <a:r>
              <a:rPr lang="en-US" dirty="0"/>
              <a:t>     char str1[] = "hi";</a:t>
            </a:r>
          </a:p>
          <a:p>
            <a:r>
              <a:rPr lang="en-US" dirty="0"/>
              <a:t>     char* str2 = "bye";</a:t>
            </a:r>
          </a:p>
          <a:p>
            <a:r>
              <a:rPr lang="en-US" dirty="0"/>
              <a:t>     char* newStr1 = </a:t>
            </a:r>
            <a:r>
              <a:rPr lang="en-US" dirty="0" err="1"/>
              <a:t>strdup</a:t>
            </a:r>
            <a:r>
              <a:rPr lang="en-US" dirty="0"/>
              <a:t>(str1);</a:t>
            </a:r>
          </a:p>
          <a:p>
            <a:r>
              <a:rPr lang="en-US" dirty="0"/>
              <a:t>     char* newStr2 = </a:t>
            </a:r>
            <a:r>
              <a:rPr lang="en-US" dirty="0" err="1"/>
              <a:t>strdup</a:t>
            </a:r>
            <a:r>
              <a:rPr lang="en-US" dirty="0"/>
              <a:t>(str2);</a:t>
            </a:r>
          </a:p>
          <a:p>
            <a:endParaRPr lang="he-IL" dirty="0"/>
          </a:p>
          <a:p>
            <a:r>
              <a:rPr lang="en-US" dirty="0"/>
              <a:t>     </a:t>
            </a:r>
            <a:r>
              <a:rPr lang="en-US" dirty="0" err="1"/>
              <a:t>printf</a:t>
            </a:r>
            <a:r>
              <a:rPr lang="en-US" dirty="0"/>
              <a:t>("The first duplicated string: |%s|\n", newStr1);</a:t>
            </a:r>
          </a:p>
          <a:p>
            <a:r>
              <a:rPr lang="en-US" dirty="0"/>
              <a:t>     </a:t>
            </a:r>
            <a:r>
              <a:rPr lang="en-US" dirty="0" err="1"/>
              <a:t>printf</a:t>
            </a:r>
            <a:r>
              <a:rPr lang="en-US" dirty="0"/>
              <a:t>("The second duplicated string: |%s|\n", newStr2);</a:t>
            </a:r>
          </a:p>
          <a:p>
            <a:r>
              <a:rPr lang="he-IL" dirty="0"/>
              <a:t>    </a:t>
            </a:r>
          </a:p>
          <a:p>
            <a:r>
              <a:rPr lang="en-US" dirty="0"/>
              <a:t>     free(newStr1);</a:t>
            </a:r>
          </a:p>
          <a:p>
            <a:r>
              <a:rPr lang="en-US" dirty="0"/>
              <a:t>     free(newStr2);</a:t>
            </a:r>
          </a:p>
          <a:p>
            <a:r>
              <a:rPr lang="he-IL" dirty="0"/>
              <a:t>{</a:t>
            </a:r>
          </a:p>
        </p:txBody>
      </p:sp>
      <p:pic>
        <p:nvPicPr>
          <p:cNvPr id="31779" name="Picture 2"/>
          <p:cNvPicPr>
            <a:picLocks noChangeAspect="1" noChangeArrowheads="1"/>
          </p:cNvPicPr>
          <p:nvPr/>
        </p:nvPicPr>
        <p:blipFill>
          <a:blip cstate="print"/>
          <a:srcRect/>
          <a:stretch>
            <a:fillRect/>
          </a:stretch>
        </p:blipFill>
        <p:spPr bwMode="auto">
          <a:xfrm>
            <a:off x="304800" y="6086475"/>
            <a:ext cx="5983288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 Box 47"/>
          <p:cNvSpPr txBox="1">
            <a:spLocks noChangeArrowheads="1"/>
          </p:cNvSpPr>
          <p:nvPr/>
        </p:nvSpPr>
        <p:spPr bwMode="auto">
          <a:xfrm>
            <a:off x="6248400" y="6415088"/>
            <a:ext cx="297180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rtl="1">
              <a:spcBef>
                <a:spcPct val="50000"/>
              </a:spcBef>
            </a:pPr>
            <a:r>
              <a:rPr lang="he-IL"/>
              <a:t>הזיכרון של ה- </a:t>
            </a:r>
            <a:r>
              <a:rPr lang="en-US"/>
              <a:t>main</a:t>
            </a:r>
          </a:p>
        </p:txBody>
      </p:sp>
      <p:sp>
        <p:nvSpPr>
          <p:cNvPr id="9" name="Oval 72"/>
          <p:cNvSpPr>
            <a:spLocks noChangeArrowheads="1"/>
          </p:cNvSpPr>
          <p:nvPr/>
        </p:nvSpPr>
        <p:spPr bwMode="auto">
          <a:xfrm>
            <a:off x="4191000" y="1905000"/>
            <a:ext cx="4953000" cy="1905000"/>
          </a:xfrm>
          <a:prstGeom prst="ellipse">
            <a:avLst/>
          </a:prstGeom>
          <a:solidFill>
            <a:srgbClr val="00CC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he-IL"/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7010400" y="3824288"/>
            <a:ext cx="198120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rtl="1">
              <a:spcBef>
                <a:spcPct val="50000"/>
              </a:spcBef>
            </a:pPr>
            <a:r>
              <a:rPr lang="he-IL"/>
              <a:t>זיכרון ה- </a:t>
            </a:r>
            <a:r>
              <a:rPr lang="en-US"/>
              <a:t>heap</a:t>
            </a:r>
          </a:p>
        </p:txBody>
      </p:sp>
      <p:graphicFrame>
        <p:nvGraphicFramePr>
          <p:cNvPr id="11" name="Group 497"/>
          <p:cNvGraphicFramePr>
            <a:graphicFrameLocks noGrp="1"/>
          </p:cNvGraphicFramePr>
          <p:nvPr/>
        </p:nvGraphicFramePr>
        <p:xfrm>
          <a:off x="6019800" y="4281488"/>
          <a:ext cx="2895601" cy="2043113"/>
        </p:xfrm>
        <a:graphic>
          <a:graphicData uri="http://schemas.openxmlformats.org/drawingml/2006/table">
            <a:tbl>
              <a:tblPr/>
              <a:tblGrid>
                <a:gridCol w="1600200"/>
                <a:gridCol w="762000"/>
                <a:gridCol w="533401"/>
              </a:tblGrid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char: str1[]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‘h’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+mn-cs"/>
                        </a:rPr>
                        <a:t>1000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+mn-cs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‘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+mn-cs"/>
                        </a:rPr>
                        <a:t>1001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+mn-cs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‘\0’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+mn-cs"/>
                        </a:rPr>
                        <a:t>100</a:t>
                      </a: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+mn-cs"/>
                        </a:rPr>
                        <a:t>2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char*: str2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+mn-cs"/>
                        </a:rPr>
                        <a:t>100</a:t>
                      </a: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+mn-cs"/>
                        </a:rPr>
                        <a:t>3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char*: newStr1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+mn-cs"/>
                        </a:rPr>
                        <a:t>100</a:t>
                      </a: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+mn-cs"/>
                        </a:rPr>
                        <a:t>7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char*: newStr2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+mn-cs"/>
                        </a:rPr>
                        <a:t>10</a:t>
                      </a: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+mn-cs"/>
                        </a:rPr>
                        <a:t>11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2" name="Group 412"/>
          <p:cNvGraphicFramePr>
            <a:graphicFrameLocks noGrp="1"/>
          </p:cNvGraphicFramePr>
          <p:nvPr/>
        </p:nvGraphicFramePr>
        <p:xfrm>
          <a:off x="6858000" y="2087563"/>
          <a:ext cx="1905001" cy="1068706"/>
        </p:xfrm>
        <a:graphic>
          <a:graphicData uri="http://schemas.openxmlformats.org/drawingml/2006/table">
            <a:tbl>
              <a:tblPr/>
              <a:tblGrid>
                <a:gridCol w="662609"/>
                <a:gridCol w="662609"/>
                <a:gridCol w="579783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‘h’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4300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‘</a:t>
                      </a: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4301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‘\0’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4302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Group 412"/>
          <p:cNvGraphicFramePr>
            <a:graphicFrameLocks noGrp="1"/>
          </p:cNvGraphicFramePr>
          <p:nvPr/>
        </p:nvGraphicFramePr>
        <p:xfrm>
          <a:off x="4724400" y="2133600"/>
          <a:ext cx="1981200" cy="1435419"/>
        </p:xfrm>
        <a:graphic>
          <a:graphicData uri="http://schemas.openxmlformats.org/drawingml/2006/table">
            <a:tbl>
              <a:tblPr/>
              <a:tblGrid>
                <a:gridCol w="775252"/>
                <a:gridCol w="672548"/>
                <a:gridCol w="533400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‘b’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6</a:t>
                      </a: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300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‘y’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6</a:t>
                      </a: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301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‘e’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6</a:t>
                      </a: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302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‘\0’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6</a:t>
                      </a: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30</a:t>
                      </a: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9" name="Group 497"/>
          <p:cNvGraphicFramePr>
            <a:graphicFrameLocks noGrp="1"/>
          </p:cNvGraphicFramePr>
          <p:nvPr/>
        </p:nvGraphicFramePr>
        <p:xfrm>
          <a:off x="6019800" y="4281488"/>
          <a:ext cx="2895601" cy="2043113"/>
        </p:xfrm>
        <a:graphic>
          <a:graphicData uri="http://schemas.openxmlformats.org/drawingml/2006/table">
            <a:tbl>
              <a:tblPr/>
              <a:tblGrid>
                <a:gridCol w="1600200"/>
                <a:gridCol w="762000"/>
                <a:gridCol w="533401"/>
              </a:tblGrid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char: str1[]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‘h’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+mn-cs"/>
                        </a:rPr>
                        <a:t>1000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+mn-cs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‘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+mn-cs"/>
                        </a:rPr>
                        <a:t>1001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+mn-cs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‘\0’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+mn-cs"/>
                        </a:rPr>
                        <a:t>100</a:t>
                      </a: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+mn-cs"/>
                        </a:rPr>
                        <a:t>2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char*: str2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5300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+mn-cs"/>
                        </a:rPr>
                        <a:t>100</a:t>
                      </a: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+mn-cs"/>
                        </a:rPr>
                        <a:t>3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char*: newStr1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+mn-cs"/>
                        </a:rPr>
                        <a:t>100</a:t>
                      </a: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+mn-cs"/>
                        </a:rPr>
                        <a:t>7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char*: newStr2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+mn-cs"/>
                        </a:rPr>
                        <a:t>10</a:t>
                      </a: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+mn-cs"/>
                        </a:rPr>
                        <a:t>11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0" name="Group 497"/>
          <p:cNvGraphicFramePr>
            <a:graphicFrameLocks noGrp="1"/>
          </p:cNvGraphicFramePr>
          <p:nvPr/>
        </p:nvGraphicFramePr>
        <p:xfrm>
          <a:off x="6019800" y="4281488"/>
          <a:ext cx="2895601" cy="2043113"/>
        </p:xfrm>
        <a:graphic>
          <a:graphicData uri="http://schemas.openxmlformats.org/drawingml/2006/table">
            <a:tbl>
              <a:tblPr/>
              <a:tblGrid>
                <a:gridCol w="1600200"/>
                <a:gridCol w="762000"/>
                <a:gridCol w="533401"/>
              </a:tblGrid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char: str1[]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‘h’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+mn-cs"/>
                        </a:rPr>
                        <a:t>1000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+mn-cs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‘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+mn-cs"/>
                        </a:rPr>
                        <a:t>1001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+mn-cs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‘\0’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+mn-cs"/>
                        </a:rPr>
                        <a:t>100</a:t>
                      </a: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+mn-cs"/>
                        </a:rPr>
                        <a:t>2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char*: str2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5300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+mn-cs"/>
                        </a:rPr>
                        <a:t>100</a:t>
                      </a: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+mn-cs"/>
                        </a:rPr>
                        <a:t>3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char*: newStr1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4300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+mn-cs"/>
                        </a:rPr>
                        <a:t>100</a:t>
                      </a: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+mn-cs"/>
                        </a:rPr>
                        <a:t>7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char*: newStr2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+mn-cs"/>
                        </a:rPr>
                        <a:t>10</a:t>
                      </a: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+mn-cs"/>
                        </a:rPr>
                        <a:t>11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1" name="Group 497"/>
          <p:cNvGraphicFramePr>
            <a:graphicFrameLocks noGrp="1"/>
          </p:cNvGraphicFramePr>
          <p:nvPr/>
        </p:nvGraphicFramePr>
        <p:xfrm>
          <a:off x="6019800" y="4281488"/>
          <a:ext cx="2895601" cy="2043113"/>
        </p:xfrm>
        <a:graphic>
          <a:graphicData uri="http://schemas.openxmlformats.org/drawingml/2006/table">
            <a:tbl>
              <a:tblPr/>
              <a:tblGrid>
                <a:gridCol w="1600200"/>
                <a:gridCol w="762000"/>
                <a:gridCol w="533401"/>
              </a:tblGrid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char: str1[]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‘h’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+mn-cs"/>
                        </a:rPr>
                        <a:t>1000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+mn-cs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‘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+mn-cs"/>
                        </a:rPr>
                        <a:t>1001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+mn-cs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‘\0’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+mn-cs"/>
                        </a:rPr>
                        <a:t>100</a:t>
                      </a: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+mn-cs"/>
                        </a:rPr>
                        <a:t>2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char*: str2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5300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+mn-cs"/>
                        </a:rPr>
                        <a:t>100</a:t>
                      </a: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+mn-cs"/>
                        </a:rPr>
                        <a:t>3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char*: newStr1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4300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+mn-cs"/>
                        </a:rPr>
                        <a:t>100</a:t>
                      </a: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+mn-cs"/>
                        </a:rPr>
                        <a:t>7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char*: newStr2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6300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+mn-cs"/>
                        </a:rPr>
                        <a:t>10</a:t>
                      </a: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+mn-cs"/>
                        </a:rPr>
                        <a:t>11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2" name="Oval 72"/>
          <p:cNvSpPr>
            <a:spLocks noChangeArrowheads="1"/>
          </p:cNvSpPr>
          <p:nvPr/>
        </p:nvSpPr>
        <p:spPr bwMode="auto">
          <a:xfrm>
            <a:off x="2514600" y="228600"/>
            <a:ext cx="2819400" cy="1752600"/>
          </a:xfrm>
          <a:prstGeom prst="ellipse">
            <a:avLst/>
          </a:prstGeom>
          <a:solidFill>
            <a:srgbClr val="00CC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he-IL"/>
          </a:p>
        </p:txBody>
      </p:sp>
      <p:sp>
        <p:nvSpPr>
          <p:cNvPr id="33" name="Text Box 9"/>
          <p:cNvSpPr txBox="1">
            <a:spLocks noChangeArrowheads="1"/>
          </p:cNvSpPr>
          <p:nvPr/>
        </p:nvSpPr>
        <p:spPr bwMode="auto">
          <a:xfrm>
            <a:off x="2209800" y="1916113"/>
            <a:ext cx="2743200" cy="369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rtl="1">
              <a:spcBef>
                <a:spcPct val="50000"/>
              </a:spcBef>
            </a:pPr>
            <a:r>
              <a:rPr lang="he-IL"/>
              <a:t>זיכרון ה- </a:t>
            </a:r>
            <a:r>
              <a:rPr lang="en-US"/>
              <a:t>static storage</a:t>
            </a:r>
          </a:p>
        </p:txBody>
      </p:sp>
      <p:graphicFrame>
        <p:nvGraphicFramePr>
          <p:cNvPr id="34" name="Group 412"/>
          <p:cNvGraphicFramePr>
            <a:graphicFrameLocks noGrp="1"/>
          </p:cNvGraphicFramePr>
          <p:nvPr/>
        </p:nvGraphicFramePr>
        <p:xfrm>
          <a:off x="2895600" y="381000"/>
          <a:ext cx="1981200" cy="1435419"/>
        </p:xfrm>
        <a:graphic>
          <a:graphicData uri="http://schemas.openxmlformats.org/drawingml/2006/table">
            <a:tbl>
              <a:tblPr/>
              <a:tblGrid>
                <a:gridCol w="775252"/>
                <a:gridCol w="672548"/>
                <a:gridCol w="533400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‘b’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5</a:t>
                      </a: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300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‘y’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5</a:t>
                      </a: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301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‘e’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5</a:t>
                      </a: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302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‘\0’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5</a:t>
                      </a: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30</a:t>
                      </a: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66" dur="indefinite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67" dur="indefinite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68" dur="indefinite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90" dur="indefinite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91" dur="indefinite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92" dur="indefinite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00" dur="indefinite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01" dur="indefinite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02" dur="indefinite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13" dur="indefinite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14" dur="indefinite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15" dur="indefinite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27" dur="indefinite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28" dur="indefinite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29" dur="indefinite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41" dur="indefinite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42" dur="indefinite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43" dur="indefinite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47" dur="indefinite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48" dur="indefinite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49" dur="indefinite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53" dur="indefinite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54" dur="indefinite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55" dur="indefinite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62" dur="indefinite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63" dur="indefinite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64" dur="indefinite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6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71" dur="indefinite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72" dur="indefinite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73" dur="indefinite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7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7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8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8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8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9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9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9" dur="500"/>
                                        <p:tgtEl>
                                          <p:spTgt spid="31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9" grpId="0" animBg="1"/>
      <p:bldP spid="10" grpId="0"/>
      <p:bldP spid="32" grpId="0" animBg="1"/>
      <p:bldP spid="3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smtClean="0"/>
              <a:t>מוטיבציה להקצאה דינאמית</a:t>
            </a:r>
            <a:endParaRPr lang="en-US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e-IL" smtClean="0"/>
          </a:p>
          <a:p>
            <a:r>
              <a:rPr lang="he-IL" smtClean="0"/>
              <a:t>בעזרת הקצאה דינאמית נוכל:</a:t>
            </a:r>
          </a:p>
          <a:p>
            <a:pPr lvl="1"/>
            <a:r>
              <a:rPr lang="he-IL" smtClean="0"/>
              <a:t>להקצות מערך בזמן ריצה, בלי לדעת את גודלו בזמן קומפילציה</a:t>
            </a:r>
          </a:p>
          <a:p>
            <a:pPr lvl="1"/>
            <a:r>
              <a:rPr lang="he-IL" smtClean="0"/>
              <a:t>נוכל להחזיר מערך מפונקציה</a:t>
            </a:r>
          </a:p>
          <a:p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79512" y="980728"/>
            <a:ext cx="2448272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22" name="Rectangle 6"/>
          <p:cNvSpPr>
            <a:spLocks noChangeArrowheads="1"/>
          </p:cNvSpPr>
          <p:nvPr/>
        </p:nvSpPr>
        <p:spPr bwMode="auto">
          <a:xfrm>
            <a:off x="457200" y="1371600"/>
            <a:ext cx="8153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pPr algn="r" rtl="1"/>
            <a:endParaRPr lang="he-IL">
              <a:latin typeface="Verdana" pitchFamily="34" charset="0"/>
            </a:endParaRP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sz="4000" smtClean="0"/>
              <a:t>הקצאת מערך של מבנים</a:t>
            </a:r>
            <a:endParaRPr lang="en-US" sz="4000" smtClean="0"/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2840" y="404664"/>
            <a:ext cx="8229600" cy="4530725"/>
          </a:xfrm>
        </p:spPr>
        <p:txBody>
          <a:bodyPr>
            <a:noAutofit/>
          </a:bodyPr>
          <a:lstStyle/>
          <a:p>
            <a:pPr algn="l" rtl="0">
              <a:lnSpc>
                <a:spcPct val="8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1400" noProof="1" smtClean="0"/>
              <a:t>#include &lt;stdio.h&gt;</a:t>
            </a:r>
          </a:p>
          <a:p>
            <a:pPr algn="l" rtl="0">
              <a:lnSpc>
                <a:spcPct val="8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1400" noProof="1" smtClean="0"/>
              <a:t>#include &lt;stdlib.h&gt;</a:t>
            </a:r>
          </a:p>
          <a:p>
            <a:pPr algn="l" rtl="0">
              <a:lnSpc>
                <a:spcPct val="80000"/>
              </a:lnSpc>
              <a:spcBef>
                <a:spcPts val="0"/>
              </a:spcBef>
              <a:buFont typeface="Wingdings" pitchFamily="2" charset="2"/>
              <a:buNone/>
            </a:pPr>
            <a:endParaRPr lang="en-US" sz="1400" noProof="1" smtClean="0"/>
          </a:p>
          <a:p>
            <a:pPr algn="l" rtl="0">
              <a:lnSpc>
                <a:spcPct val="8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1400" noProof="1" smtClean="0"/>
              <a:t>struct Point</a:t>
            </a:r>
          </a:p>
          <a:p>
            <a:pPr algn="l" rtl="0">
              <a:lnSpc>
                <a:spcPct val="8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1400" noProof="1" smtClean="0"/>
              <a:t>{</a:t>
            </a:r>
          </a:p>
          <a:p>
            <a:pPr algn="l" rtl="0">
              <a:lnSpc>
                <a:spcPct val="8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1400" noProof="1" smtClean="0"/>
              <a:t>	int  x, y;</a:t>
            </a:r>
          </a:p>
          <a:p>
            <a:pPr algn="l" rtl="0">
              <a:lnSpc>
                <a:spcPct val="8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1400" noProof="1" smtClean="0"/>
              <a:t>} typedef  point_t;</a:t>
            </a:r>
          </a:p>
          <a:p>
            <a:pPr algn="l" rtl="0">
              <a:lnSpc>
                <a:spcPct val="80000"/>
              </a:lnSpc>
              <a:spcBef>
                <a:spcPts val="0"/>
              </a:spcBef>
              <a:buFont typeface="Wingdings" pitchFamily="2" charset="2"/>
              <a:buNone/>
            </a:pPr>
            <a:endParaRPr lang="en-US" sz="1400" noProof="1" smtClean="0"/>
          </a:p>
          <a:p>
            <a:pPr algn="l" rtl="0">
              <a:lnSpc>
                <a:spcPct val="8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1400" noProof="1" smtClean="0"/>
              <a:t>void main()</a:t>
            </a:r>
          </a:p>
          <a:p>
            <a:pPr algn="l" rtl="0">
              <a:lnSpc>
                <a:spcPct val="8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1400" noProof="1" smtClean="0"/>
              <a:t>{</a:t>
            </a:r>
          </a:p>
          <a:p>
            <a:pPr algn="l" rtl="0">
              <a:lnSpc>
                <a:spcPct val="8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1400" noProof="1" smtClean="0"/>
              <a:t>	int  size, i;</a:t>
            </a:r>
          </a:p>
          <a:p>
            <a:pPr algn="l" rtl="0">
              <a:lnSpc>
                <a:spcPct val="8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1400" noProof="1" smtClean="0"/>
              <a:t>	</a:t>
            </a:r>
            <a:r>
              <a:rPr lang="en-US" sz="1400" b="1" noProof="1" smtClean="0"/>
              <a:t>point_t  *points;</a:t>
            </a:r>
          </a:p>
          <a:p>
            <a:pPr algn="l" rtl="0">
              <a:lnSpc>
                <a:spcPct val="8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1400" noProof="1" smtClean="0"/>
              <a:t>	</a:t>
            </a:r>
          </a:p>
          <a:p>
            <a:pPr algn="l" rtl="0">
              <a:lnSpc>
                <a:spcPct val="8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1400" noProof="1" smtClean="0"/>
              <a:t>	printf("How many points? ");</a:t>
            </a:r>
          </a:p>
          <a:p>
            <a:pPr algn="l" rtl="0">
              <a:lnSpc>
                <a:spcPct val="8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1400" noProof="1" smtClean="0"/>
              <a:t>	scanf("%d", &amp;size);</a:t>
            </a:r>
          </a:p>
          <a:p>
            <a:pPr algn="l" rtl="0">
              <a:lnSpc>
                <a:spcPct val="8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1400" noProof="1" smtClean="0"/>
              <a:t>	points = (</a:t>
            </a:r>
            <a:r>
              <a:rPr lang="en-US" sz="1400" b="1" noProof="1" smtClean="0"/>
              <a:t>point_t*</a:t>
            </a:r>
            <a:r>
              <a:rPr lang="en-US" sz="1400" noProof="1" smtClean="0"/>
              <a:t>)calloc(size, sizeof(</a:t>
            </a:r>
            <a:r>
              <a:rPr lang="en-US" sz="1400" b="1" noProof="1" smtClean="0"/>
              <a:t>point_t</a:t>
            </a:r>
            <a:r>
              <a:rPr lang="en-US" sz="1400" noProof="1" smtClean="0"/>
              <a:t>));</a:t>
            </a:r>
          </a:p>
          <a:p>
            <a:pPr algn="l" rtl="0">
              <a:lnSpc>
                <a:spcPct val="8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1400" noProof="1" smtClean="0"/>
              <a:t>	if (!points)</a:t>
            </a:r>
          </a:p>
          <a:p>
            <a:pPr algn="l" rtl="0">
              <a:lnSpc>
                <a:spcPct val="8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1400" noProof="1" smtClean="0"/>
              <a:t>	{</a:t>
            </a:r>
          </a:p>
          <a:p>
            <a:pPr algn="l" rtl="0">
              <a:lnSpc>
                <a:spcPct val="8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1400" noProof="1" smtClean="0"/>
              <a:t>		printf("ERROR! Out of memory!\n");</a:t>
            </a:r>
          </a:p>
          <a:p>
            <a:pPr algn="l" rtl="0">
              <a:lnSpc>
                <a:spcPct val="8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1400" noProof="1" smtClean="0"/>
              <a:t>		return;</a:t>
            </a:r>
          </a:p>
          <a:p>
            <a:pPr algn="l" rtl="0">
              <a:lnSpc>
                <a:spcPct val="8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1400" noProof="1" smtClean="0"/>
              <a:t>	}</a:t>
            </a:r>
          </a:p>
          <a:p>
            <a:pPr algn="l" rtl="0">
              <a:lnSpc>
                <a:spcPct val="80000"/>
              </a:lnSpc>
              <a:spcBef>
                <a:spcPts val="0"/>
              </a:spcBef>
              <a:buFont typeface="Wingdings" pitchFamily="2" charset="2"/>
              <a:buNone/>
            </a:pPr>
            <a:endParaRPr lang="en-US" sz="1400" noProof="1" smtClean="0"/>
          </a:p>
          <a:p>
            <a:pPr algn="l" rtl="0">
              <a:lnSpc>
                <a:spcPct val="8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1400" noProof="1" smtClean="0"/>
              <a:t>	printf("Points are: ");</a:t>
            </a:r>
          </a:p>
          <a:p>
            <a:pPr algn="l" rtl="0">
              <a:lnSpc>
                <a:spcPct val="8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1400" noProof="1" smtClean="0"/>
              <a:t>	for (i=0 ; i &lt; size ; i++)</a:t>
            </a:r>
          </a:p>
          <a:p>
            <a:pPr algn="l" rtl="0">
              <a:lnSpc>
                <a:spcPct val="8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1400" noProof="1" smtClean="0"/>
              <a:t>		printf("(%d, %d) ", </a:t>
            </a:r>
            <a:r>
              <a:rPr lang="en-US" sz="1400" b="1" noProof="1" smtClean="0"/>
              <a:t>points[i].x, points[i].y</a:t>
            </a:r>
            <a:r>
              <a:rPr lang="en-US" sz="1400" noProof="1" smtClean="0"/>
              <a:t>);</a:t>
            </a:r>
          </a:p>
          <a:p>
            <a:pPr algn="l" rtl="0">
              <a:lnSpc>
                <a:spcPct val="8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1400" noProof="1" smtClean="0"/>
              <a:t>	printf("\nPlease enter %d points: \n", size);</a:t>
            </a:r>
          </a:p>
          <a:p>
            <a:pPr algn="l" rtl="0">
              <a:lnSpc>
                <a:spcPct val="8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1400" noProof="1" smtClean="0"/>
              <a:t>	for (i=0 ; i &lt; size ; i++)</a:t>
            </a:r>
          </a:p>
          <a:p>
            <a:pPr algn="l" rtl="0">
              <a:lnSpc>
                <a:spcPct val="8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1400" noProof="1" smtClean="0"/>
              <a:t>	{</a:t>
            </a:r>
          </a:p>
          <a:p>
            <a:pPr algn="l" rtl="0">
              <a:lnSpc>
                <a:spcPct val="8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1400" noProof="1" smtClean="0"/>
              <a:t>		printf("Point #%d: ", i+1);</a:t>
            </a:r>
          </a:p>
          <a:p>
            <a:pPr algn="l" rtl="0">
              <a:lnSpc>
                <a:spcPct val="8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1400" noProof="1" smtClean="0"/>
              <a:t>		scanf("%d %d", </a:t>
            </a:r>
            <a:r>
              <a:rPr lang="en-US" sz="1400" b="1" noProof="1" smtClean="0"/>
              <a:t>&amp;points[i].x, &amp;points[i].y</a:t>
            </a:r>
            <a:r>
              <a:rPr lang="en-US" sz="1400" noProof="1" smtClean="0"/>
              <a:t>);</a:t>
            </a:r>
          </a:p>
          <a:p>
            <a:pPr algn="l" rtl="0">
              <a:lnSpc>
                <a:spcPct val="8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1400" noProof="1" smtClean="0"/>
              <a:t>	}</a:t>
            </a:r>
          </a:p>
          <a:p>
            <a:pPr algn="l" rtl="0">
              <a:lnSpc>
                <a:spcPct val="8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1400" noProof="1" smtClean="0"/>
              <a:t>	printf("Points are: ");</a:t>
            </a:r>
          </a:p>
          <a:p>
            <a:pPr algn="l" rtl="0">
              <a:lnSpc>
                <a:spcPct val="8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1400" noProof="1" smtClean="0"/>
              <a:t>	for (i=0 ; i &lt; size ; i++)</a:t>
            </a:r>
          </a:p>
          <a:p>
            <a:pPr algn="l" rtl="0">
              <a:lnSpc>
                <a:spcPct val="8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1400" noProof="1" smtClean="0"/>
              <a:t>		printf("(%d, %d) ", </a:t>
            </a:r>
            <a:r>
              <a:rPr lang="en-US" sz="1400" b="1" noProof="1" smtClean="0"/>
              <a:t>points[i].x, points[i].y</a:t>
            </a:r>
            <a:r>
              <a:rPr lang="en-US" sz="1400" noProof="1" smtClean="0"/>
              <a:t>);</a:t>
            </a:r>
          </a:p>
          <a:p>
            <a:pPr algn="l" rtl="0">
              <a:lnSpc>
                <a:spcPct val="8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1400" noProof="1" smtClean="0"/>
              <a:t>	printf("\n");</a:t>
            </a:r>
            <a:endParaRPr lang="en-US" sz="1400" dirty="0" smtClean="0"/>
          </a:p>
          <a:p>
            <a:pPr algn="l" rtl="0">
              <a:lnSpc>
                <a:spcPct val="8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1400" dirty="0" smtClean="0"/>
              <a:t>	free(points)</a:t>
            </a:r>
            <a:endParaRPr lang="en-US" sz="1400" noProof="1" smtClean="0"/>
          </a:p>
          <a:p>
            <a:pPr algn="l" rtl="0">
              <a:lnSpc>
                <a:spcPct val="8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1400" noProof="1" smtClean="0"/>
              <a:t>}</a:t>
            </a:r>
          </a:p>
          <a:p>
            <a:pPr algn="l" rtl="0">
              <a:lnSpc>
                <a:spcPct val="80000"/>
              </a:lnSpc>
              <a:spcBef>
                <a:spcPts val="0"/>
              </a:spcBef>
              <a:buFont typeface="Wingdings" pitchFamily="2" charset="2"/>
              <a:buNone/>
            </a:pPr>
            <a:endParaRPr lang="en-US" sz="1400" dirty="0" smtClean="0"/>
          </a:p>
        </p:txBody>
      </p:sp>
      <p:sp>
        <p:nvSpPr>
          <p:cNvPr id="5125" name="Rectangle 4"/>
          <p:cNvSpPr>
            <a:spLocks noChangeArrowheads="1"/>
          </p:cNvSpPr>
          <p:nvPr/>
        </p:nvSpPr>
        <p:spPr bwMode="auto">
          <a:xfrm>
            <a:off x="3995936" y="3861048"/>
            <a:ext cx="4876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rtl="1"/>
            <a:r>
              <a:rPr lang="he-IL" b="1" dirty="0">
                <a:solidFill>
                  <a:schemeClr val="bg1"/>
                </a:solidFill>
              </a:rPr>
              <a:t>אין שום שינוי פרט לטיפוס ב- </a:t>
            </a:r>
            <a:r>
              <a:rPr lang="en-US" b="1" dirty="0" err="1">
                <a:solidFill>
                  <a:schemeClr val="bg1"/>
                </a:solidFill>
              </a:rPr>
              <a:t>calloc</a:t>
            </a:r>
            <a:r>
              <a:rPr lang="en-US" b="1" dirty="0">
                <a:solidFill>
                  <a:schemeClr val="bg1"/>
                </a:solidFill>
              </a:rPr>
              <a:t>/</a:t>
            </a:r>
            <a:r>
              <a:rPr lang="en-US" b="1" dirty="0" err="1">
                <a:solidFill>
                  <a:schemeClr val="bg1"/>
                </a:solidFill>
              </a:rPr>
              <a:t>malloc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5126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4008" y="1340768"/>
            <a:ext cx="4191000" cy="1900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5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51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51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36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5124">
                                            <p:txEl>
                                              <p:pRg st="36" end="3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5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5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51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51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51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512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512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512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6" dur="500"/>
                                        <p:tgtEl>
                                          <p:spTgt spid="512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1" dur="500"/>
                                        <p:tgtEl>
                                          <p:spTgt spid="512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4" dur="500"/>
                                        <p:tgtEl>
                                          <p:spTgt spid="512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512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0" dur="500"/>
                                        <p:tgtEl>
                                          <p:spTgt spid="512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3" dur="500"/>
                                        <p:tgtEl>
                                          <p:spTgt spid="512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8" dur="500"/>
                                        <p:tgtEl>
                                          <p:spTgt spid="512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1" dur="500"/>
                                        <p:tgtEl>
                                          <p:spTgt spid="512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4" dur="500"/>
                                        <p:tgtEl>
                                          <p:spTgt spid="5124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9" dur="500"/>
                                        <p:tgtEl>
                                          <p:spTgt spid="5124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2" dur="500"/>
                                        <p:tgtEl>
                                          <p:spTgt spid="5124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5" dur="500"/>
                                        <p:tgtEl>
                                          <p:spTgt spid="5124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8" dur="500"/>
                                        <p:tgtEl>
                                          <p:spTgt spid="5124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1" dur="500"/>
                                        <p:tgtEl>
                                          <p:spTgt spid="5124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4" dur="500"/>
                                        <p:tgtEl>
                                          <p:spTgt spid="5124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9" dur="500"/>
                                        <p:tgtEl>
                                          <p:spTgt spid="5124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2" dur="500"/>
                                        <p:tgtEl>
                                          <p:spTgt spid="5124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33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5" dur="500"/>
                                        <p:tgtEl>
                                          <p:spTgt spid="5124">
                                            <p:txEl>
                                              <p:pRg st="33" end="3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34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8" dur="500"/>
                                        <p:tgtEl>
                                          <p:spTgt spid="5124">
                                            <p:txEl>
                                              <p:pRg st="34" end="3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35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3" dur="500"/>
                                        <p:tgtEl>
                                          <p:spTgt spid="5124">
                                            <p:txEl>
                                              <p:pRg st="35" end="3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8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smtClean="0"/>
              <a:t>דרכים שונות להגדרת מערך</a:t>
            </a:r>
            <a:endParaRPr lang="en-US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686800" cy="5562600"/>
          </a:xfrm>
        </p:spPr>
        <p:txBody>
          <a:bodyPr/>
          <a:lstStyle/>
          <a:p>
            <a:pPr marL="514350" indent="-514350">
              <a:lnSpc>
                <a:spcPct val="90000"/>
              </a:lnSpc>
              <a:buClr>
                <a:srgbClr val="C00000"/>
              </a:buClr>
              <a:buFont typeface="Garamond" pitchFamily="18" charset="0"/>
              <a:buAutoNum type="arabicPeriod"/>
            </a:pPr>
            <a:r>
              <a:rPr lang="he-IL" sz="2300" dirty="0" smtClean="0"/>
              <a:t>מערך של</a:t>
            </a:r>
            <a:r>
              <a:rPr lang="en-US" sz="2300" dirty="0" smtClean="0"/>
              <a:t> </a:t>
            </a:r>
            <a:r>
              <a:rPr lang="he-IL" sz="2300" dirty="0" smtClean="0"/>
              <a:t> </a:t>
            </a:r>
            <a:r>
              <a:rPr lang="en-US" sz="2300" dirty="0" smtClean="0"/>
              <a:t>Student</a:t>
            </a:r>
            <a:r>
              <a:rPr lang="he-IL" sz="2300" dirty="0" smtClean="0"/>
              <a:t> בגודל הידוע בזמן קומפילציה</a:t>
            </a:r>
          </a:p>
          <a:p>
            <a:pPr marL="514350" indent="-514350" algn="l" rtl="0">
              <a:lnSpc>
                <a:spcPct val="90000"/>
              </a:lnSpc>
              <a:buFont typeface="Wingdings" pitchFamily="2" charset="2"/>
              <a:buNone/>
            </a:pPr>
            <a:r>
              <a:rPr lang="en-US" sz="2300" dirty="0" err="1" smtClean="0"/>
              <a:t>student_t</a:t>
            </a:r>
            <a:r>
              <a:rPr lang="en-US" sz="2300" dirty="0" smtClean="0"/>
              <a:t> </a:t>
            </a:r>
            <a:r>
              <a:rPr lang="he-IL" sz="2300" dirty="0" smtClean="0"/>
              <a:t> </a:t>
            </a:r>
            <a:r>
              <a:rPr lang="en-US" sz="2300" dirty="0" err="1" smtClean="0"/>
              <a:t>arr</a:t>
            </a:r>
            <a:r>
              <a:rPr lang="en-US" sz="2300" dirty="0" smtClean="0"/>
              <a:t>[3] ;</a:t>
            </a:r>
          </a:p>
          <a:p>
            <a:pPr marL="514350" indent="-514350">
              <a:lnSpc>
                <a:spcPct val="90000"/>
              </a:lnSpc>
              <a:buFont typeface="Garamond" pitchFamily="18" charset="0"/>
              <a:buAutoNum type="arabicPeriod"/>
            </a:pPr>
            <a:endParaRPr lang="he-IL" sz="2300" dirty="0" smtClean="0"/>
          </a:p>
          <a:p>
            <a:pPr marL="514350" indent="-514350">
              <a:lnSpc>
                <a:spcPct val="90000"/>
              </a:lnSpc>
              <a:buClr>
                <a:srgbClr val="C00000"/>
              </a:buClr>
              <a:buFont typeface="Garamond" pitchFamily="18" charset="0"/>
              <a:buAutoNum type="arabicPeriod" startAt="2"/>
            </a:pPr>
            <a:r>
              <a:rPr lang="he-IL" sz="2300" dirty="0" smtClean="0"/>
              <a:t>מערך של</a:t>
            </a:r>
            <a:r>
              <a:rPr lang="en-US" sz="2300" dirty="0" smtClean="0"/>
              <a:t> </a:t>
            </a:r>
            <a:r>
              <a:rPr lang="he-IL" sz="2300" dirty="0" smtClean="0"/>
              <a:t> </a:t>
            </a:r>
            <a:r>
              <a:rPr lang="en-US" sz="2300" dirty="0" smtClean="0"/>
              <a:t>Student</a:t>
            </a:r>
            <a:r>
              <a:rPr lang="he-IL" sz="2300" dirty="0" smtClean="0"/>
              <a:t> בגודל </a:t>
            </a:r>
            <a:r>
              <a:rPr lang="he-IL" sz="2300" b="1" dirty="0" smtClean="0"/>
              <a:t>שאינו</a:t>
            </a:r>
            <a:r>
              <a:rPr lang="he-IL" sz="2300" dirty="0" smtClean="0"/>
              <a:t> ידוע בזמן קומפילציה</a:t>
            </a:r>
          </a:p>
          <a:p>
            <a:pPr marL="514350" indent="-514350" algn="l" rtl="0">
              <a:lnSpc>
                <a:spcPct val="90000"/>
              </a:lnSpc>
              <a:buFont typeface="Wingdings" pitchFamily="2" charset="2"/>
              <a:buNone/>
            </a:pPr>
            <a:r>
              <a:rPr lang="en-US" sz="2300" dirty="0" err="1" smtClean="0"/>
              <a:t>scanf</a:t>
            </a:r>
            <a:r>
              <a:rPr lang="en-US" sz="2300" dirty="0" smtClean="0"/>
              <a:t>(“%d”, &amp;size)</a:t>
            </a:r>
          </a:p>
          <a:p>
            <a:pPr marL="514350" indent="-514350" algn="l" rtl="0">
              <a:lnSpc>
                <a:spcPct val="90000"/>
              </a:lnSpc>
              <a:buFont typeface="Wingdings" pitchFamily="2" charset="2"/>
              <a:buNone/>
            </a:pPr>
            <a:r>
              <a:rPr lang="en-US" sz="2300" dirty="0" err="1" smtClean="0"/>
              <a:t>student_t</a:t>
            </a:r>
            <a:r>
              <a:rPr lang="en-US" sz="2300" dirty="0" smtClean="0"/>
              <a:t>  *</a:t>
            </a:r>
            <a:r>
              <a:rPr lang="en-US" sz="2300" dirty="0" err="1" smtClean="0"/>
              <a:t>arr</a:t>
            </a:r>
            <a:r>
              <a:rPr lang="en-US" sz="2300" dirty="0" smtClean="0"/>
              <a:t> = </a:t>
            </a:r>
            <a:r>
              <a:rPr lang="en-US" sz="2000" dirty="0" smtClean="0"/>
              <a:t>(</a:t>
            </a:r>
            <a:r>
              <a:rPr lang="en-US" sz="2000" dirty="0" err="1" smtClean="0"/>
              <a:t>student_t</a:t>
            </a:r>
            <a:r>
              <a:rPr lang="en-US" sz="2000" dirty="0" smtClean="0"/>
              <a:t>*)</a:t>
            </a:r>
            <a:r>
              <a:rPr lang="en-US" sz="2000" dirty="0" err="1" smtClean="0"/>
              <a:t>malloc</a:t>
            </a:r>
            <a:r>
              <a:rPr lang="en-US" sz="2000" dirty="0" smtClean="0"/>
              <a:t>(</a:t>
            </a:r>
            <a:r>
              <a:rPr lang="en-US" sz="2000" dirty="0" err="1" smtClean="0"/>
              <a:t>sizeof</a:t>
            </a:r>
            <a:r>
              <a:rPr lang="en-US" sz="2000" dirty="0" smtClean="0"/>
              <a:t>(</a:t>
            </a:r>
            <a:r>
              <a:rPr lang="en-US" sz="2000" dirty="0" err="1" smtClean="0"/>
              <a:t>student_t</a:t>
            </a:r>
            <a:r>
              <a:rPr lang="en-US" sz="2000" dirty="0" smtClean="0"/>
              <a:t>)*size) ;</a:t>
            </a:r>
            <a:endParaRPr lang="he-IL" sz="2300" dirty="0" smtClean="0"/>
          </a:p>
          <a:p>
            <a:pPr marL="514350" indent="-514350">
              <a:lnSpc>
                <a:spcPct val="90000"/>
              </a:lnSpc>
              <a:buFont typeface="Garamond" pitchFamily="18" charset="0"/>
              <a:buAutoNum type="arabicPeriod"/>
            </a:pPr>
            <a:endParaRPr lang="he-IL" sz="2300" dirty="0" smtClean="0"/>
          </a:p>
          <a:p>
            <a:pPr marL="514350" indent="-514350">
              <a:lnSpc>
                <a:spcPct val="90000"/>
              </a:lnSpc>
              <a:buClr>
                <a:srgbClr val="C00000"/>
              </a:buClr>
              <a:buFont typeface="Garamond" pitchFamily="18" charset="0"/>
              <a:buAutoNum type="arabicPeriod" startAt="3"/>
            </a:pPr>
            <a:r>
              <a:rPr lang="he-IL" sz="2300" dirty="0" smtClean="0"/>
              <a:t>מערך של</a:t>
            </a:r>
            <a:r>
              <a:rPr lang="en-US" sz="2300" dirty="0" smtClean="0"/>
              <a:t> </a:t>
            </a:r>
            <a:r>
              <a:rPr lang="he-IL" sz="2300" dirty="0" smtClean="0"/>
              <a:t>מצביעים ל- </a:t>
            </a:r>
            <a:r>
              <a:rPr lang="en-US" sz="2300" dirty="0" smtClean="0"/>
              <a:t>Student</a:t>
            </a:r>
            <a:r>
              <a:rPr lang="he-IL" sz="2300" dirty="0" smtClean="0"/>
              <a:t> בגודל הידוע בזמן קומפילציה</a:t>
            </a:r>
          </a:p>
          <a:p>
            <a:pPr marL="514350" indent="-514350" algn="l">
              <a:lnSpc>
                <a:spcPct val="90000"/>
              </a:lnSpc>
              <a:buFont typeface="Garamond" pitchFamily="18" charset="0"/>
              <a:buAutoNum type="arabicPeriod" startAt="3"/>
            </a:pPr>
            <a:r>
              <a:rPr lang="en-US" sz="2300" dirty="0" err="1" smtClean="0"/>
              <a:t>student_t</a:t>
            </a:r>
            <a:r>
              <a:rPr lang="en-US" sz="2300" dirty="0" smtClean="0"/>
              <a:t>  *</a:t>
            </a:r>
            <a:r>
              <a:rPr lang="en-US" sz="2300" dirty="0" err="1" smtClean="0"/>
              <a:t>arr</a:t>
            </a:r>
            <a:r>
              <a:rPr lang="en-US" sz="2300" dirty="0" smtClean="0"/>
              <a:t>[3] ;</a:t>
            </a:r>
            <a:endParaRPr lang="he-IL" sz="2300" dirty="0" smtClean="0"/>
          </a:p>
          <a:p>
            <a:pPr marL="514350" indent="-514350">
              <a:lnSpc>
                <a:spcPct val="90000"/>
              </a:lnSpc>
              <a:buFont typeface="Garamond" pitchFamily="18" charset="0"/>
              <a:buAutoNum type="arabicPeriod" startAt="3"/>
            </a:pPr>
            <a:endParaRPr lang="he-IL" sz="2300" dirty="0" smtClean="0"/>
          </a:p>
          <a:p>
            <a:pPr marL="514350" indent="-514350">
              <a:lnSpc>
                <a:spcPct val="90000"/>
              </a:lnSpc>
              <a:buClr>
                <a:srgbClr val="C00000"/>
              </a:buClr>
              <a:buFont typeface="Garamond" pitchFamily="18" charset="0"/>
              <a:buAutoNum type="arabicPeriod" startAt="4"/>
            </a:pPr>
            <a:r>
              <a:rPr lang="he-IL" sz="2300" dirty="0" smtClean="0"/>
              <a:t>מערך של</a:t>
            </a:r>
            <a:r>
              <a:rPr lang="en-US" sz="2300" dirty="0" smtClean="0"/>
              <a:t> </a:t>
            </a:r>
            <a:r>
              <a:rPr lang="he-IL" sz="2300" dirty="0" smtClean="0"/>
              <a:t>מצביעים ל- </a:t>
            </a:r>
            <a:r>
              <a:rPr lang="en-US" sz="2300" dirty="0" smtClean="0"/>
              <a:t>Student</a:t>
            </a:r>
            <a:r>
              <a:rPr lang="he-IL" sz="2300" dirty="0" smtClean="0"/>
              <a:t> בגודל </a:t>
            </a:r>
            <a:r>
              <a:rPr lang="he-IL" sz="2300" b="1" dirty="0" smtClean="0"/>
              <a:t>שאינו</a:t>
            </a:r>
            <a:r>
              <a:rPr lang="he-IL" sz="2300" dirty="0" smtClean="0"/>
              <a:t> ידוע בזמן קומפילציה</a:t>
            </a:r>
          </a:p>
          <a:p>
            <a:pPr marL="514350" indent="-514350" algn="l" rtl="0">
              <a:lnSpc>
                <a:spcPct val="90000"/>
              </a:lnSpc>
              <a:buFont typeface="Wingdings" pitchFamily="2" charset="2"/>
              <a:buNone/>
            </a:pPr>
            <a:r>
              <a:rPr lang="en-US" sz="2300" dirty="0" err="1" smtClean="0"/>
              <a:t>scanf</a:t>
            </a:r>
            <a:r>
              <a:rPr lang="en-US" sz="2300" dirty="0" smtClean="0"/>
              <a:t>(“%d”, &amp;size)</a:t>
            </a:r>
          </a:p>
          <a:p>
            <a:pPr marL="514350" indent="-514350" algn="l" rtl="0">
              <a:lnSpc>
                <a:spcPct val="90000"/>
              </a:lnSpc>
              <a:buFont typeface="Wingdings" pitchFamily="2" charset="2"/>
              <a:buNone/>
            </a:pPr>
            <a:r>
              <a:rPr lang="en-US" sz="2300" dirty="0" err="1" smtClean="0"/>
              <a:t>student_t</a:t>
            </a:r>
            <a:r>
              <a:rPr lang="en-US" sz="2300" dirty="0" smtClean="0"/>
              <a:t>  **</a:t>
            </a:r>
            <a:r>
              <a:rPr lang="en-US" sz="2300" dirty="0" err="1" smtClean="0"/>
              <a:t>arr</a:t>
            </a:r>
            <a:r>
              <a:rPr lang="en-US" sz="2300" dirty="0" smtClean="0"/>
              <a:t> = </a:t>
            </a:r>
            <a:r>
              <a:rPr lang="en-US" sz="1800" dirty="0" smtClean="0"/>
              <a:t>(</a:t>
            </a:r>
            <a:r>
              <a:rPr lang="en-US" sz="1800" dirty="0" err="1" smtClean="0"/>
              <a:t>student_t</a:t>
            </a:r>
            <a:r>
              <a:rPr lang="en-US" sz="1800" dirty="0" smtClean="0"/>
              <a:t>**)</a:t>
            </a:r>
            <a:r>
              <a:rPr lang="en-US" sz="1800" dirty="0" err="1" smtClean="0"/>
              <a:t>malloc</a:t>
            </a:r>
            <a:r>
              <a:rPr lang="en-US" sz="1800" dirty="0" smtClean="0"/>
              <a:t>(</a:t>
            </a:r>
            <a:r>
              <a:rPr lang="en-US" sz="1800" dirty="0" err="1" smtClean="0"/>
              <a:t>sizeof</a:t>
            </a:r>
            <a:r>
              <a:rPr lang="en-US" sz="1800" dirty="0" smtClean="0"/>
              <a:t>(</a:t>
            </a:r>
            <a:r>
              <a:rPr lang="en-US" sz="1800" dirty="0" err="1" smtClean="0"/>
              <a:t>student_t</a:t>
            </a:r>
            <a:r>
              <a:rPr lang="en-US" sz="1800" dirty="0" smtClean="0"/>
              <a:t>*) * size ) ;</a:t>
            </a:r>
            <a:endParaRPr lang="he-IL" sz="23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61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61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61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smtClean="0"/>
              <a:t>דרכים להגדרת מערך (1)</a:t>
            </a:r>
            <a:endParaRPr lang="en-US" smtClean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he-IL" dirty="0" smtClean="0"/>
              <a:t>מערך של </a:t>
            </a:r>
            <a:r>
              <a:rPr lang="en-US" dirty="0" smtClean="0"/>
              <a:t>Student</a:t>
            </a:r>
            <a:r>
              <a:rPr lang="he-IL" dirty="0" smtClean="0"/>
              <a:t> בגודל הידוע בזמן קומפילציה</a:t>
            </a:r>
          </a:p>
          <a:p>
            <a:pPr algn="l" rtl="0">
              <a:lnSpc>
                <a:spcPct val="90000"/>
              </a:lnSpc>
              <a:buFont typeface="Wingdings" pitchFamily="2" charset="2"/>
              <a:buNone/>
            </a:pPr>
            <a:r>
              <a:rPr lang="en-US" dirty="0" err="1" smtClean="0"/>
              <a:t>student_t</a:t>
            </a:r>
            <a:r>
              <a:rPr lang="en-US" dirty="0" smtClean="0"/>
              <a:t> </a:t>
            </a:r>
            <a:r>
              <a:rPr lang="en-US" dirty="0" err="1" smtClean="0"/>
              <a:t>arr</a:t>
            </a:r>
            <a:r>
              <a:rPr lang="en-US" dirty="0" smtClean="0"/>
              <a:t>[3];</a:t>
            </a:r>
          </a:p>
          <a:p>
            <a:pPr lvl="1">
              <a:lnSpc>
                <a:spcPct val="90000"/>
              </a:lnSpc>
            </a:pPr>
            <a:r>
              <a:rPr lang="he-IL" dirty="0" smtClean="0"/>
              <a:t>במקרה זה כל איברי המערך נמצאים על </a:t>
            </a:r>
            <a:r>
              <a:rPr lang="he-IL" b="1" dirty="0" smtClean="0">
                <a:solidFill>
                  <a:srgbClr val="FF0000"/>
                </a:solidFill>
              </a:rPr>
              <a:t>ה- </a:t>
            </a:r>
            <a:r>
              <a:rPr lang="en-US" b="1" dirty="0" smtClean="0">
                <a:solidFill>
                  <a:srgbClr val="FF0000"/>
                </a:solidFill>
              </a:rPr>
              <a:t>stack</a:t>
            </a:r>
            <a:endParaRPr lang="he-IL" b="1" dirty="0" smtClean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</a:pPr>
            <a:endParaRPr lang="he-IL" dirty="0" smtClean="0"/>
          </a:p>
          <a:p>
            <a:pPr>
              <a:lnSpc>
                <a:spcPct val="90000"/>
              </a:lnSpc>
            </a:pPr>
            <a:endParaRPr lang="he-IL" dirty="0" smtClean="0"/>
          </a:p>
          <a:p>
            <a:pPr>
              <a:lnSpc>
                <a:spcPct val="90000"/>
              </a:lnSpc>
            </a:pPr>
            <a:endParaRPr lang="he-IL" dirty="0" smtClean="0"/>
          </a:p>
          <a:p>
            <a:pPr>
              <a:lnSpc>
                <a:spcPct val="90000"/>
              </a:lnSpc>
            </a:pPr>
            <a:endParaRPr lang="he-IL" dirty="0" smtClean="0"/>
          </a:p>
          <a:p>
            <a:pPr>
              <a:lnSpc>
                <a:spcPct val="90000"/>
              </a:lnSpc>
            </a:pPr>
            <a:endParaRPr lang="he-IL" dirty="0" smtClean="0"/>
          </a:p>
          <a:p>
            <a:pPr>
              <a:lnSpc>
                <a:spcPct val="90000"/>
              </a:lnSpc>
            </a:pPr>
            <a:endParaRPr lang="he-IL" dirty="0" smtClean="0"/>
          </a:p>
          <a:p>
            <a:pPr>
              <a:lnSpc>
                <a:spcPct val="90000"/>
              </a:lnSpc>
            </a:pPr>
            <a:r>
              <a:rPr lang="he-IL" dirty="0" smtClean="0"/>
              <a:t>מימוש זה בזבזני מבחינת זיכרון במידה ולא נשתמש בכל איברי המערך</a:t>
            </a:r>
          </a:p>
          <a:p>
            <a:pPr>
              <a:lnSpc>
                <a:spcPct val="90000"/>
              </a:lnSpc>
            </a:pPr>
            <a:r>
              <a:rPr lang="he-IL" dirty="0" smtClean="0"/>
              <a:t>יעיל מבחינת ביצועים (אין הקצאות דינאמיות)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he-IL" dirty="0" smtClean="0"/>
          </a:p>
          <a:p>
            <a:pPr>
              <a:lnSpc>
                <a:spcPct val="90000"/>
              </a:lnSpc>
            </a:pPr>
            <a:endParaRPr lang="he-IL" dirty="0" smtClean="0"/>
          </a:p>
          <a:p>
            <a:pPr>
              <a:lnSpc>
                <a:spcPct val="90000"/>
              </a:lnSpc>
            </a:pPr>
            <a:endParaRPr lang="he-IL" dirty="0" smtClean="0"/>
          </a:p>
        </p:txBody>
      </p:sp>
      <p:graphicFrame>
        <p:nvGraphicFramePr>
          <p:cNvPr id="6" name="Group 221"/>
          <p:cNvGraphicFramePr>
            <a:graphicFrameLocks noGrp="1"/>
          </p:cNvGraphicFramePr>
          <p:nvPr/>
        </p:nvGraphicFramePr>
        <p:xfrm>
          <a:off x="3200400" y="3048000"/>
          <a:ext cx="3657600" cy="2198372"/>
        </p:xfrm>
        <a:graphic>
          <a:graphicData uri="http://schemas.openxmlformats.org/drawingml/2006/table">
            <a:tbl>
              <a:tblPr/>
              <a:tblGrid>
                <a:gridCol w="2133600"/>
                <a:gridCol w="990600"/>
                <a:gridCol w="533400"/>
              </a:tblGrid>
              <a:tr h="330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student[]: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arr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[0]: name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               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arr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[0]: id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               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arr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[1]: name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               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arr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[1]: id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               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arr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[2]: name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               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arr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[2]: id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1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71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smtClean="0"/>
              <a:t>דרכים להגדרת מערך (2)</a:t>
            </a:r>
            <a:endParaRPr lang="en-US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340768"/>
            <a:ext cx="8534400" cy="525658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he-IL" dirty="0" smtClean="0"/>
              <a:t>מערך של </a:t>
            </a:r>
            <a:r>
              <a:rPr lang="en-US" dirty="0" smtClean="0"/>
              <a:t>Student</a:t>
            </a:r>
            <a:r>
              <a:rPr lang="he-IL" dirty="0" smtClean="0"/>
              <a:t> בגודל </a:t>
            </a:r>
            <a:r>
              <a:rPr lang="he-IL" b="1" dirty="0" smtClean="0"/>
              <a:t>שאינו</a:t>
            </a:r>
            <a:r>
              <a:rPr lang="he-IL" dirty="0" smtClean="0"/>
              <a:t> ידוע בזמן קומפילציה</a:t>
            </a:r>
          </a:p>
          <a:p>
            <a:pPr algn="l" rtl="0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 err="1" smtClean="0"/>
              <a:t>scanf</a:t>
            </a:r>
            <a:r>
              <a:rPr lang="en-US" sz="2000" dirty="0" smtClean="0"/>
              <a:t>(“%d”, &amp;size)   </a:t>
            </a:r>
          </a:p>
          <a:p>
            <a:pPr algn="l" rtl="0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 err="1" smtClean="0"/>
              <a:t>student_t</a:t>
            </a:r>
            <a:r>
              <a:rPr lang="en-US" sz="2000" dirty="0" smtClean="0"/>
              <a:t>* </a:t>
            </a:r>
            <a:r>
              <a:rPr lang="en-US" sz="2000" dirty="0" err="1" smtClean="0"/>
              <a:t>arr</a:t>
            </a:r>
            <a:r>
              <a:rPr lang="en-US" sz="2000" dirty="0" smtClean="0"/>
              <a:t> = (</a:t>
            </a:r>
            <a:r>
              <a:rPr lang="en-US" sz="2000" dirty="0" err="1" smtClean="0"/>
              <a:t>student_t</a:t>
            </a:r>
            <a:r>
              <a:rPr lang="en-US" sz="2000" dirty="0" smtClean="0"/>
              <a:t>*)</a:t>
            </a:r>
            <a:r>
              <a:rPr lang="en-US" sz="2000" dirty="0" err="1" smtClean="0"/>
              <a:t>malloc</a:t>
            </a:r>
            <a:r>
              <a:rPr lang="en-US" sz="2000" dirty="0" smtClean="0"/>
              <a:t>(</a:t>
            </a:r>
            <a:r>
              <a:rPr lang="en-US" sz="2000" dirty="0" err="1" smtClean="0"/>
              <a:t>sizeof</a:t>
            </a:r>
            <a:r>
              <a:rPr lang="en-US" sz="2000" dirty="0" smtClean="0"/>
              <a:t>(</a:t>
            </a:r>
            <a:r>
              <a:rPr lang="en-US" sz="2000" dirty="0" err="1" smtClean="0"/>
              <a:t>student_t</a:t>
            </a:r>
            <a:r>
              <a:rPr lang="en-US" sz="2000" dirty="0" smtClean="0"/>
              <a:t>)*size);</a:t>
            </a:r>
            <a:endParaRPr lang="he-IL" sz="2400" dirty="0" smtClean="0"/>
          </a:p>
          <a:p>
            <a:pPr algn="l" rtl="0">
              <a:lnSpc>
                <a:spcPct val="90000"/>
              </a:lnSpc>
              <a:buFont typeface="Wingdings" pitchFamily="2" charset="2"/>
              <a:buNone/>
            </a:pPr>
            <a:endParaRPr lang="en-US" dirty="0" smtClean="0"/>
          </a:p>
          <a:p>
            <a:pPr lvl="1">
              <a:lnSpc>
                <a:spcPct val="90000"/>
              </a:lnSpc>
            </a:pPr>
            <a:r>
              <a:rPr lang="he-IL" dirty="0" smtClean="0"/>
              <a:t>במקרה זה רק כתובת ההתחלה של המערך נמצאת על ה- </a:t>
            </a:r>
            <a:r>
              <a:rPr lang="en-US" dirty="0" smtClean="0"/>
              <a:t>stack</a:t>
            </a:r>
            <a:r>
              <a:rPr lang="he-IL" dirty="0" smtClean="0"/>
              <a:t>, בעוד המבנים עצמם נמצאים על ה- </a:t>
            </a:r>
            <a:r>
              <a:rPr lang="en-US" dirty="0" smtClean="0"/>
              <a:t>heap</a:t>
            </a:r>
            <a:endParaRPr lang="he-IL" dirty="0" smtClean="0"/>
          </a:p>
          <a:p>
            <a:pPr lvl="1">
              <a:lnSpc>
                <a:spcPct val="90000"/>
              </a:lnSpc>
            </a:pPr>
            <a:endParaRPr lang="he-IL" dirty="0" smtClean="0"/>
          </a:p>
          <a:p>
            <a:pPr lvl="1">
              <a:lnSpc>
                <a:spcPct val="90000"/>
              </a:lnSpc>
            </a:pPr>
            <a:endParaRPr lang="he-IL" dirty="0" smtClean="0"/>
          </a:p>
          <a:p>
            <a:pPr lvl="1">
              <a:lnSpc>
                <a:spcPct val="90000"/>
              </a:lnSpc>
            </a:pPr>
            <a:endParaRPr lang="he-IL" dirty="0" smtClean="0"/>
          </a:p>
          <a:p>
            <a:pPr lvl="1">
              <a:lnSpc>
                <a:spcPct val="90000"/>
              </a:lnSpc>
            </a:pPr>
            <a:endParaRPr lang="he-IL" dirty="0" smtClean="0"/>
          </a:p>
          <a:p>
            <a:pPr lvl="1">
              <a:lnSpc>
                <a:spcPct val="90000"/>
              </a:lnSpc>
            </a:pPr>
            <a:endParaRPr lang="he-IL" dirty="0" smtClean="0"/>
          </a:p>
          <a:p>
            <a:pPr>
              <a:lnSpc>
                <a:spcPct val="90000"/>
              </a:lnSpc>
            </a:pPr>
            <a:r>
              <a:rPr lang="he-IL" dirty="0" smtClean="0"/>
              <a:t>גם מימוש זה בזבזני במידה ולא נשתמש בכל איברי המערך</a:t>
            </a:r>
          </a:p>
          <a:p>
            <a:pPr>
              <a:lnSpc>
                <a:spcPct val="90000"/>
              </a:lnSpc>
            </a:pPr>
            <a:r>
              <a:rPr lang="he-IL" dirty="0" smtClean="0"/>
              <a:t>יעיל מבחינת ביצועים (יש רק הקצאה אחת)</a:t>
            </a:r>
          </a:p>
          <a:p>
            <a:pPr>
              <a:lnSpc>
                <a:spcPct val="90000"/>
              </a:lnSpc>
            </a:pPr>
            <a:endParaRPr lang="he-IL" dirty="0" smtClean="0"/>
          </a:p>
          <a:p>
            <a:pPr>
              <a:lnSpc>
                <a:spcPct val="90000"/>
              </a:lnSpc>
            </a:pPr>
            <a:endParaRPr lang="en-US" dirty="0" smtClean="0"/>
          </a:p>
        </p:txBody>
      </p:sp>
      <p:sp>
        <p:nvSpPr>
          <p:cNvPr id="8197" name="Oval 72"/>
          <p:cNvSpPr>
            <a:spLocks noChangeArrowheads="1"/>
          </p:cNvSpPr>
          <p:nvPr/>
        </p:nvSpPr>
        <p:spPr bwMode="auto">
          <a:xfrm>
            <a:off x="4724400" y="3645024"/>
            <a:ext cx="4191000" cy="1676400"/>
          </a:xfrm>
          <a:prstGeom prst="ellipse">
            <a:avLst/>
          </a:prstGeom>
          <a:solidFill>
            <a:srgbClr val="00CC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he-IL"/>
          </a:p>
        </p:txBody>
      </p:sp>
      <p:graphicFrame>
        <p:nvGraphicFramePr>
          <p:cNvPr id="6" name="Group 221"/>
          <p:cNvGraphicFramePr>
            <a:graphicFrameLocks noGrp="1"/>
          </p:cNvGraphicFramePr>
          <p:nvPr/>
        </p:nvGraphicFramePr>
        <p:xfrm>
          <a:off x="685800" y="4254624"/>
          <a:ext cx="3200400" cy="731520"/>
        </p:xfrm>
        <a:graphic>
          <a:graphicData uri="http://schemas.openxmlformats.org/drawingml/2006/table">
            <a:tbl>
              <a:tblPr/>
              <a:tblGrid>
                <a:gridCol w="1600200"/>
                <a:gridCol w="1066800"/>
                <a:gridCol w="533400"/>
              </a:tblGrid>
              <a:tr h="330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student_t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*: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arr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2200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1000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: size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1004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Group 298"/>
          <p:cNvGraphicFramePr>
            <a:graphicFrameLocks noGrp="1"/>
          </p:cNvGraphicFramePr>
          <p:nvPr/>
        </p:nvGraphicFramePr>
        <p:xfrm>
          <a:off x="5257800" y="3700587"/>
          <a:ext cx="3429000" cy="1468439"/>
        </p:xfrm>
        <a:graphic>
          <a:graphicData uri="http://schemas.openxmlformats.org/drawingml/2006/table">
            <a:tbl>
              <a:tblPr/>
              <a:tblGrid>
                <a:gridCol w="1933575"/>
                <a:gridCol w="879475"/>
                <a:gridCol w="615950"/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student_t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: 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“yoyo”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2200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           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2230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student_t: 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“gogo”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2236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           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2222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2246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81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81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smtClean="0"/>
              <a:t>דרכים להגדרת מערך (3)</a:t>
            </a:r>
            <a:endParaRPr lang="en-US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600200"/>
            <a:ext cx="8686800" cy="4953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he-IL" dirty="0" smtClean="0"/>
              <a:t>מערך של מצביעים ל- </a:t>
            </a:r>
            <a:r>
              <a:rPr lang="en-US" dirty="0" smtClean="0"/>
              <a:t>Student</a:t>
            </a:r>
            <a:r>
              <a:rPr lang="he-IL" dirty="0" smtClean="0"/>
              <a:t> בגודל הידוע בזמן קומפילציה</a:t>
            </a:r>
          </a:p>
          <a:p>
            <a:pPr algn="l">
              <a:lnSpc>
                <a:spcPct val="90000"/>
              </a:lnSpc>
              <a:buFont typeface="Wingdings" pitchFamily="2" charset="2"/>
              <a:buNone/>
            </a:pPr>
            <a:r>
              <a:rPr lang="en-US" dirty="0" smtClean="0"/>
              <a:t>  </a:t>
            </a:r>
            <a:r>
              <a:rPr lang="en-US" dirty="0" err="1" smtClean="0"/>
              <a:t>student_t</a:t>
            </a:r>
            <a:r>
              <a:rPr lang="en-US" dirty="0" smtClean="0"/>
              <a:t>* </a:t>
            </a:r>
            <a:r>
              <a:rPr lang="en-US" dirty="0" err="1" smtClean="0"/>
              <a:t>arr</a:t>
            </a:r>
            <a:r>
              <a:rPr lang="en-US" dirty="0" smtClean="0"/>
              <a:t>[3];</a:t>
            </a:r>
            <a:endParaRPr lang="he-IL" dirty="0" smtClean="0"/>
          </a:p>
          <a:p>
            <a:pPr lvl="1">
              <a:lnSpc>
                <a:spcPct val="90000"/>
              </a:lnSpc>
            </a:pPr>
            <a:r>
              <a:rPr lang="he-IL" dirty="0" smtClean="0"/>
              <a:t>במקרה זה יש מערך של 3 כתובות על ה- </a:t>
            </a:r>
            <a:r>
              <a:rPr lang="en-US" dirty="0" smtClean="0"/>
              <a:t>stack</a:t>
            </a:r>
            <a:r>
              <a:rPr lang="he-IL" dirty="0" smtClean="0"/>
              <a:t>, והמבנים עצמם יוקצו דינאמית על ה- </a:t>
            </a:r>
            <a:r>
              <a:rPr lang="en-US" dirty="0" smtClean="0"/>
              <a:t>heap</a:t>
            </a:r>
            <a:r>
              <a:rPr lang="he-IL" dirty="0" smtClean="0"/>
              <a:t> בעת הצורך, או יצביעו למבנים קיימים</a:t>
            </a:r>
          </a:p>
          <a:p>
            <a:pPr lvl="1">
              <a:lnSpc>
                <a:spcPct val="90000"/>
              </a:lnSpc>
            </a:pPr>
            <a:endParaRPr lang="he-IL" dirty="0" smtClean="0"/>
          </a:p>
          <a:p>
            <a:pPr lvl="1">
              <a:lnSpc>
                <a:spcPct val="90000"/>
              </a:lnSpc>
            </a:pPr>
            <a:endParaRPr lang="he-IL" dirty="0" smtClean="0"/>
          </a:p>
          <a:p>
            <a:pPr lvl="1">
              <a:lnSpc>
                <a:spcPct val="90000"/>
              </a:lnSpc>
            </a:pPr>
            <a:endParaRPr lang="he-IL" dirty="0" smtClean="0"/>
          </a:p>
          <a:p>
            <a:pPr>
              <a:lnSpc>
                <a:spcPct val="90000"/>
              </a:lnSpc>
            </a:pPr>
            <a:endParaRPr lang="he-IL" dirty="0" smtClean="0"/>
          </a:p>
          <a:p>
            <a:pPr>
              <a:lnSpc>
                <a:spcPct val="90000"/>
              </a:lnSpc>
            </a:pPr>
            <a:endParaRPr lang="he-IL" dirty="0" smtClean="0"/>
          </a:p>
          <a:p>
            <a:pPr>
              <a:lnSpc>
                <a:spcPct val="90000"/>
              </a:lnSpc>
            </a:pPr>
            <a:r>
              <a:rPr lang="he-IL" dirty="0" smtClean="0"/>
              <a:t>מימוש זה אופטימלי מבחינת מקום, כלומר נקצה מקום לנתוני המבנה רק בעת הצורך. פחות יעיל מבחינת ביצועים (כל אחד מהאיברים מוקצה דינאמית)</a:t>
            </a:r>
          </a:p>
        </p:txBody>
      </p:sp>
      <p:sp>
        <p:nvSpPr>
          <p:cNvPr id="9221" name="Oval 72"/>
          <p:cNvSpPr>
            <a:spLocks noChangeArrowheads="1"/>
          </p:cNvSpPr>
          <p:nvPr/>
        </p:nvSpPr>
        <p:spPr bwMode="auto">
          <a:xfrm>
            <a:off x="4724400" y="3284984"/>
            <a:ext cx="4191000" cy="1828800"/>
          </a:xfrm>
          <a:prstGeom prst="ellipse">
            <a:avLst/>
          </a:prstGeom>
          <a:solidFill>
            <a:srgbClr val="00CC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he-IL"/>
          </a:p>
        </p:txBody>
      </p:sp>
      <p:graphicFrame>
        <p:nvGraphicFramePr>
          <p:cNvPr id="6" name="Group 221"/>
          <p:cNvGraphicFramePr>
            <a:graphicFrameLocks noGrp="1"/>
          </p:cNvGraphicFramePr>
          <p:nvPr/>
        </p:nvGraphicFramePr>
        <p:xfrm>
          <a:off x="762000" y="3665984"/>
          <a:ext cx="3200400" cy="1097280"/>
        </p:xfrm>
        <a:graphic>
          <a:graphicData uri="http://schemas.openxmlformats.org/drawingml/2006/table">
            <a:tbl>
              <a:tblPr/>
              <a:tblGrid>
                <a:gridCol w="1600200"/>
                <a:gridCol w="1066800"/>
                <a:gridCol w="533400"/>
              </a:tblGrid>
              <a:tr h="330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student_t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*[]: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arr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2200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1000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5400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NULL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Group 298"/>
          <p:cNvGraphicFramePr>
            <a:graphicFrameLocks noGrp="1"/>
          </p:cNvGraphicFramePr>
          <p:nvPr/>
        </p:nvGraphicFramePr>
        <p:xfrm>
          <a:off x="4953000" y="3437384"/>
          <a:ext cx="3429000" cy="735013"/>
        </p:xfrm>
        <a:graphic>
          <a:graphicData uri="http://schemas.openxmlformats.org/drawingml/2006/table">
            <a:tbl>
              <a:tblPr/>
              <a:tblGrid>
                <a:gridCol w="1933575"/>
                <a:gridCol w="879475"/>
                <a:gridCol w="615950"/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student_t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: 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“yoyo”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2200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           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Group 298"/>
          <p:cNvGraphicFramePr>
            <a:graphicFrameLocks noGrp="1"/>
          </p:cNvGraphicFramePr>
          <p:nvPr/>
        </p:nvGraphicFramePr>
        <p:xfrm>
          <a:off x="4953000" y="4226372"/>
          <a:ext cx="3429000" cy="735013"/>
        </p:xfrm>
        <a:graphic>
          <a:graphicData uri="http://schemas.openxmlformats.org/drawingml/2006/table">
            <a:tbl>
              <a:tblPr/>
              <a:tblGrid>
                <a:gridCol w="1933575"/>
                <a:gridCol w="879475"/>
                <a:gridCol w="615950"/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student_t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: 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“yoyo”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54</a:t>
                      </a: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00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           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1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smtClean="0"/>
              <a:t>דרכים להגדרת מערך (4)</a:t>
            </a:r>
            <a:endParaRPr lang="en-US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340768"/>
            <a:ext cx="8610600" cy="49530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he-IL" dirty="0" smtClean="0"/>
              <a:t>מערך של מצביעים ל- </a:t>
            </a:r>
            <a:r>
              <a:rPr lang="en-US" dirty="0" smtClean="0"/>
              <a:t>Student</a:t>
            </a:r>
            <a:r>
              <a:rPr lang="he-IL" dirty="0" smtClean="0"/>
              <a:t> בגודל </a:t>
            </a:r>
            <a:r>
              <a:rPr lang="he-IL" b="1" dirty="0" smtClean="0"/>
              <a:t>שאינו</a:t>
            </a:r>
            <a:r>
              <a:rPr lang="he-IL" dirty="0" smtClean="0"/>
              <a:t> ידוע בזמן קומפילציה</a:t>
            </a:r>
          </a:p>
          <a:p>
            <a:pPr marL="514350" indent="-514350" algn="l" rtl="0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dirty="0" err="1" smtClean="0"/>
              <a:t>scanf</a:t>
            </a:r>
            <a:r>
              <a:rPr lang="en-US" sz="2000" dirty="0" smtClean="0"/>
              <a:t>(“%d”, &amp;size);</a:t>
            </a:r>
          </a:p>
          <a:p>
            <a:pPr marL="514350" indent="-514350" algn="l" rtl="0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dirty="0" err="1" smtClean="0"/>
              <a:t>student_t</a:t>
            </a:r>
            <a:r>
              <a:rPr lang="en-US" sz="2000" dirty="0" smtClean="0"/>
              <a:t>** </a:t>
            </a:r>
            <a:r>
              <a:rPr lang="he-IL" sz="2000" dirty="0" smtClean="0"/>
              <a:t> </a:t>
            </a:r>
            <a:r>
              <a:rPr lang="en-US" sz="2000" dirty="0" err="1" smtClean="0"/>
              <a:t>arr</a:t>
            </a:r>
            <a:r>
              <a:rPr lang="en-US" sz="2000" dirty="0" smtClean="0"/>
              <a:t> = (</a:t>
            </a:r>
            <a:r>
              <a:rPr lang="en-US" sz="2000" dirty="0" err="1" smtClean="0"/>
              <a:t>student_t</a:t>
            </a:r>
            <a:r>
              <a:rPr lang="en-US" sz="2000" dirty="0" smtClean="0"/>
              <a:t>**)</a:t>
            </a:r>
            <a:r>
              <a:rPr lang="en-US" sz="2000" dirty="0" err="1" smtClean="0"/>
              <a:t>malloc</a:t>
            </a:r>
            <a:r>
              <a:rPr lang="en-US" sz="2000" dirty="0" smtClean="0"/>
              <a:t>(</a:t>
            </a:r>
            <a:r>
              <a:rPr lang="en-US" sz="2000" dirty="0" err="1" smtClean="0"/>
              <a:t>sizeof</a:t>
            </a:r>
            <a:r>
              <a:rPr lang="en-US" sz="2000" dirty="0" smtClean="0"/>
              <a:t>(</a:t>
            </a:r>
            <a:r>
              <a:rPr lang="en-US" sz="2000" dirty="0" err="1" smtClean="0"/>
              <a:t>student_t</a:t>
            </a:r>
            <a:r>
              <a:rPr lang="en-US" sz="2000" dirty="0" smtClean="0"/>
              <a:t>*)*size);</a:t>
            </a:r>
            <a:endParaRPr lang="he-IL" sz="2000" dirty="0" smtClean="0"/>
          </a:p>
          <a:p>
            <a:pPr lvl="1">
              <a:lnSpc>
                <a:spcPct val="90000"/>
              </a:lnSpc>
              <a:defRPr/>
            </a:pPr>
            <a:r>
              <a:rPr lang="he-IL" dirty="0" smtClean="0"/>
              <a:t>על ה- </a:t>
            </a:r>
            <a:r>
              <a:rPr lang="en-US" dirty="0" smtClean="0"/>
              <a:t>stack</a:t>
            </a:r>
            <a:r>
              <a:rPr lang="he-IL" dirty="0" smtClean="0"/>
              <a:t> תהיה רק כתובת ההתחלה של מערך הכתובות</a:t>
            </a:r>
          </a:p>
          <a:p>
            <a:pPr lvl="1">
              <a:lnSpc>
                <a:spcPct val="90000"/>
              </a:lnSpc>
              <a:defRPr/>
            </a:pPr>
            <a:r>
              <a:rPr lang="he-IL" dirty="0" smtClean="0"/>
              <a:t>מערך הכתובות יוקצה על ה- </a:t>
            </a:r>
            <a:r>
              <a:rPr lang="en-US" dirty="0" smtClean="0"/>
              <a:t>heap</a:t>
            </a:r>
            <a:r>
              <a:rPr lang="he-IL" dirty="0" smtClean="0"/>
              <a:t> שכן גודלו אינו ידוע בזמן קומפילציה</a:t>
            </a:r>
          </a:p>
        </p:txBody>
      </p:sp>
      <p:sp>
        <p:nvSpPr>
          <p:cNvPr id="10245" name="Oval 72"/>
          <p:cNvSpPr>
            <a:spLocks noChangeArrowheads="1"/>
          </p:cNvSpPr>
          <p:nvPr/>
        </p:nvSpPr>
        <p:spPr bwMode="auto">
          <a:xfrm>
            <a:off x="533400" y="3886200"/>
            <a:ext cx="4191000" cy="2895600"/>
          </a:xfrm>
          <a:prstGeom prst="ellipse">
            <a:avLst/>
          </a:prstGeom>
          <a:solidFill>
            <a:srgbClr val="00CC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he-IL"/>
          </a:p>
        </p:txBody>
      </p:sp>
      <p:graphicFrame>
        <p:nvGraphicFramePr>
          <p:cNvPr id="6" name="Group 221"/>
          <p:cNvGraphicFramePr>
            <a:graphicFrameLocks noGrp="1"/>
          </p:cNvGraphicFramePr>
          <p:nvPr/>
        </p:nvGraphicFramePr>
        <p:xfrm>
          <a:off x="5486400" y="4572000"/>
          <a:ext cx="3200400" cy="731520"/>
        </p:xfrm>
        <a:graphic>
          <a:graphicData uri="http://schemas.openxmlformats.org/drawingml/2006/table">
            <a:tbl>
              <a:tblPr/>
              <a:tblGrid>
                <a:gridCol w="1600200"/>
                <a:gridCol w="1066800"/>
                <a:gridCol w="533400"/>
              </a:tblGrid>
              <a:tr h="330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Student**: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arr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1000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: size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1004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Group 298"/>
          <p:cNvGraphicFramePr>
            <a:graphicFrameLocks noGrp="1"/>
          </p:cNvGraphicFramePr>
          <p:nvPr/>
        </p:nvGraphicFramePr>
        <p:xfrm>
          <a:off x="838200" y="4038600"/>
          <a:ext cx="3429000" cy="735013"/>
        </p:xfrm>
        <a:graphic>
          <a:graphicData uri="http://schemas.openxmlformats.org/drawingml/2006/table">
            <a:tbl>
              <a:tblPr/>
              <a:tblGrid>
                <a:gridCol w="1933575"/>
                <a:gridCol w="879475"/>
                <a:gridCol w="615950"/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Student: 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“yoyo”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2200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           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Group 298"/>
          <p:cNvGraphicFramePr>
            <a:graphicFrameLocks noGrp="1"/>
          </p:cNvGraphicFramePr>
          <p:nvPr/>
        </p:nvGraphicFramePr>
        <p:xfrm>
          <a:off x="838200" y="4903788"/>
          <a:ext cx="3429000" cy="735013"/>
        </p:xfrm>
        <a:graphic>
          <a:graphicData uri="http://schemas.openxmlformats.org/drawingml/2006/table">
            <a:tbl>
              <a:tblPr/>
              <a:tblGrid>
                <a:gridCol w="1933575"/>
                <a:gridCol w="879475"/>
                <a:gridCol w="615950"/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Student: 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“yoyo”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54</a:t>
                      </a: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00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           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Group 298"/>
          <p:cNvGraphicFramePr>
            <a:graphicFrameLocks noGrp="1"/>
          </p:cNvGraphicFramePr>
          <p:nvPr/>
        </p:nvGraphicFramePr>
        <p:xfrm>
          <a:off x="381000" y="5818188"/>
          <a:ext cx="3886200" cy="735013"/>
        </p:xfrm>
        <a:graphic>
          <a:graphicData uri="http://schemas.openxmlformats.org/drawingml/2006/table">
            <a:tbl>
              <a:tblPr/>
              <a:tblGrid>
                <a:gridCol w="2425959"/>
                <a:gridCol w="850641"/>
                <a:gridCol w="609600"/>
              </a:tblGrid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Student*[]: students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+mn-ea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44</a:t>
                      </a: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00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         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Group 221"/>
          <p:cNvGraphicFramePr>
            <a:graphicFrameLocks noGrp="1"/>
          </p:cNvGraphicFramePr>
          <p:nvPr/>
        </p:nvGraphicFramePr>
        <p:xfrm>
          <a:off x="5486400" y="4572000"/>
          <a:ext cx="3200400" cy="731520"/>
        </p:xfrm>
        <a:graphic>
          <a:graphicData uri="http://schemas.openxmlformats.org/drawingml/2006/table">
            <a:tbl>
              <a:tblPr/>
              <a:tblGrid>
                <a:gridCol w="1600200"/>
                <a:gridCol w="1066800"/>
                <a:gridCol w="533400"/>
              </a:tblGrid>
              <a:tr h="330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Student**: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arr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4400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1000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: size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1004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1" name="Group 298"/>
          <p:cNvGraphicFramePr>
            <a:graphicFrameLocks noGrp="1"/>
          </p:cNvGraphicFramePr>
          <p:nvPr/>
        </p:nvGraphicFramePr>
        <p:xfrm>
          <a:off x="381000" y="5818188"/>
          <a:ext cx="3886200" cy="735013"/>
        </p:xfrm>
        <a:graphic>
          <a:graphicData uri="http://schemas.openxmlformats.org/drawingml/2006/table">
            <a:tbl>
              <a:tblPr/>
              <a:tblGrid>
                <a:gridCol w="2425959"/>
                <a:gridCol w="850641"/>
                <a:gridCol w="609600"/>
              </a:tblGrid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Student*[]: students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+mn-ea"/>
                          <a:cs typeface="Arial" pitchFamily="34" charset="0"/>
                        </a:rPr>
                        <a:t>2200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44</a:t>
                      </a: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00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         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5400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sz="4000" smtClean="0"/>
              <a:t>מערך מבנים בתוך מבנה</a:t>
            </a:r>
            <a:endParaRPr lang="en-US" sz="4000" smtClean="0"/>
          </a:p>
        </p:txBody>
      </p:sp>
      <p:graphicFrame>
        <p:nvGraphicFramePr>
          <p:cNvPr id="192529" name="Group 17"/>
          <p:cNvGraphicFramePr>
            <a:graphicFrameLocks noGrp="1"/>
          </p:cNvGraphicFramePr>
          <p:nvPr>
            <p:ph sz="quarter" idx="1"/>
          </p:nvPr>
        </p:nvGraphicFramePr>
        <p:xfrm>
          <a:off x="2339752" y="4005064"/>
          <a:ext cx="4320480" cy="1440160"/>
        </p:xfrm>
        <a:graphic>
          <a:graphicData uri="http://schemas.openxmlformats.org/drawingml/2006/table">
            <a:tbl>
              <a:tblPr/>
              <a:tblGrid>
                <a:gridCol w="1080120"/>
                <a:gridCol w="1080120"/>
                <a:gridCol w="1080120"/>
                <a:gridCol w="1080120"/>
              </a:tblGrid>
              <a:tr h="1440160">
                <a:tc>
                  <a:txBody>
                    <a:bodyPr/>
                    <a:lstStyle/>
                    <a:p>
                      <a:pPr marL="0" marR="0" lvl="0" indent="0" algn="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he-IL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marL="186331" marR="1863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he-IL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marL="186331" marR="1863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he-IL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marL="186331" marR="1863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he-IL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marL="186331" marR="1863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267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70656" y="1600200"/>
            <a:ext cx="8305800" cy="4530725"/>
          </a:xfrm>
        </p:spPr>
        <p:txBody>
          <a:bodyPr/>
          <a:lstStyle/>
          <a:p>
            <a:r>
              <a:rPr lang="he-IL" dirty="0" smtClean="0"/>
              <a:t>בדוגמא הבאה יש לנו את המבנה "כיתה" שמכיל מערך של </a:t>
            </a:r>
            <a:r>
              <a:rPr lang="en-US" dirty="0" smtClean="0"/>
              <a:t>MAX_STUDNETS</a:t>
            </a:r>
            <a:r>
              <a:rPr lang="he-IL" dirty="0" smtClean="0"/>
              <a:t> סטודנטים</a:t>
            </a:r>
          </a:p>
          <a:p>
            <a:r>
              <a:rPr lang="he-IL" dirty="0" smtClean="0"/>
              <a:t>בכל איבר במערך יהיו נתונים של סטודנט </a:t>
            </a:r>
            <a:endParaRPr lang="en-US" dirty="0" smtClean="0"/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r>
              <a:rPr lang="he-IL" sz="2600" dirty="0" smtClean="0">
                <a:solidFill>
                  <a:schemeClr val="tx1"/>
                </a:solidFill>
              </a:rPr>
              <a:t>כלומר, גודל המערך קבוע - כמות הסטודנטים המקסימלית בכל כיתה זהה</a:t>
            </a:r>
          </a:p>
          <a:p>
            <a:endParaRPr lang="en-US" dirty="0" smtClean="0"/>
          </a:p>
        </p:txBody>
      </p:sp>
      <p:pic>
        <p:nvPicPr>
          <p:cNvPr id="11281" name="Picture 21" descr="C:\Documents and Settings\keren\Local Settings\Temporary Internet Files\Content.IE5\29ZK0QFU\MC900215228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11760" y="4114800"/>
            <a:ext cx="909637" cy="123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82" name="Picture 21" descr="C:\Documents and Settings\keren\Local Settings\Temporary Internet Files\Content.IE5\29ZK0QFU\MC900215228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18347" y="4114800"/>
            <a:ext cx="909637" cy="123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83" name="Picture 21" descr="C:\Documents and Settings\keren\Local Settings\Temporary Internet Files\Content.IE5\29ZK0QFU\MC900215228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52963" y="4114800"/>
            <a:ext cx="909637" cy="123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84" name="Picture 21" descr="C:\Documents and Settings\keren\Local Settings\Temporary Internet Files\Content.IE5\29ZK0QFU\MC900215228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43563" y="4114800"/>
            <a:ext cx="909637" cy="123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92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1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11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11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11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923928" y="980728"/>
            <a:ext cx="4824536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90" name="Rectangle 6"/>
          <p:cNvSpPr>
            <a:spLocks noChangeArrowheads="1"/>
          </p:cNvSpPr>
          <p:nvPr/>
        </p:nvSpPr>
        <p:spPr bwMode="auto">
          <a:xfrm>
            <a:off x="381000" y="1295400"/>
            <a:ext cx="8458200" cy="381000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pPr algn="r" rtl="1"/>
            <a:endParaRPr lang="he-IL">
              <a:latin typeface="Verdana" pitchFamily="34" charset="0"/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-304800" y="460375"/>
            <a:ext cx="4267200" cy="1139825"/>
          </a:xfrm>
        </p:spPr>
        <p:txBody>
          <a:bodyPr>
            <a:normAutofit fontScale="90000"/>
          </a:bodyPr>
          <a:lstStyle/>
          <a:p>
            <a:pPr algn="r"/>
            <a:r>
              <a:rPr lang="he-IL" sz="4000" smtClean="0"/>
              <a:t>דוגמא – </a:t>
            </a:r>
            <a:r>
              <a:rPr lang="en-US" sz="4000" smtClean="0"/>
              <a:t/>
            </a:r>
            <a:br>
              <a:rPr lang="en-US" sz="4000" smtClean="0"/>
            </a:br>
            <a:r>
              <a:rPr lang="he-IL" sz="4000" smtClean="0"/>
              <a:t>כיתה עם סטודנטים</a:t>
            </a:r>
            <a:br>
              <a:rPr lang="he-IL" sz="4000" smtClean="0"/>
            </a:br>
            <a:endParaRPr lang="en-US" sz="2800" smtClean="0"/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60475"/>
            <a:ext cx="4419600" cy="3311525"/>
          </a:xfrm>
        </p:spPr>
        <p:txBody>
          <a:bodyPr>
            <a:noAutofit/>
          </a:bodyPr>
          <a:lstStyle/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200" noProof="1" smtClean="0"/>
              <a:t>#include &lt;stdio.h&gt;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200" noProof="1" smtClean="0"/>
              <a:t>#include &lt;stdlib.h&gt;</a:t>
            </a:r>
            <a:endParaRPr lang="en-US" sz="1200" dirty="0" smtClean="0"/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endParaRPr lang="en-US" sz="1200" noProof="1" smtClean="0"/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200" noProof="1" smtClean="0"/>
              <a:t>#define MAX_STUDENTS 10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endParaRPr lang="en-US" sz="1200" noProof="1" smtClean="0"/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200" noProof="1" smtClean="0"/>
              <a:t>struct Student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200" noProof="1" smtClean="0"/>
              <a:t>{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200" noProof="1" smtClean="0"/>
              <a:t>	char name[10];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200" noProof="1" smtClean="0"/>
              <a:t>	int id;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200" noProof="1" smtClean="0"/>
              <a:t>} typedef student_t;</a:t>
            </a:r>
            <a:endParaRPr lang="en-US" sz="1200" dirty="0" smtClean="0"/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endParaRPr lang="en-US" sz="1200" noProof="1" smtClean="0"/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200" noProof="1" smtClean="0"/>
              <a:t>struct Class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200" noProof="1" smtClean="0"/>
              <a:t>{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200" noProof="1" smtClean="0"/>
              <a:t>	char </a:t>
            </a:r>
            <a:r>
              <a:rPr lang="he-IL" sz="1200" noProof="1" smtClean="0"/>
              <a:t> </a:t>
            </a:r>
            <a:r>
              <a:rPr lang="en-US" sz="1200" noProof="1" smtClean="0"/>
              <a:t>teacherName[10];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200" noProof="1" smtClean="0"/>
              <a:t>	int    registeredStudents;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200" noProof="1" smtClean="0"/>
              <a:t>	</a:t>
            </a:r>
            <a:r>
              <a:rPr lang="en-US" sz="1200" b="1" noProof="1" smtClean="0"/>
              <a:t>student_t  students[MAX_STUDENTS];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200" noProof="1" smtClean="0"/>
              <a:t>} typedef class_t;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endParaRPr lang="en-US" sz="1200" noProof="1" smtClean="0"/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4038600" y="-152400"/>
            <a:ext cx="822960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endParaRPr lang="en-US" sz="1200" dirty="0">
              <a:latin typeface="Verdana" pitchFamily="34" charset="0"/>
            </a:endParaRPr>
          </a:p>
          <a:p>
            <a:pPr>
              <a:defRPr/>
            </a:pPr>
            <a:r>
              <a:rPr lang="en-US" sz="1200" noProof="1">
                <a:latin typeface="+mn-lt"/>
              </a:rPr>
              <a:t>void printClass(class_t c)</a:t>
            </a:r>
          </a:p>
          <a:p>
            <a:pPr>
              <a:defRPr/>
            </a:pPr>
            <a:r>
              <a:rPr lang="en-US" sz="1200" noProof="1">
                <a:latin typeface="+mn-lt"/>
              </a:rPr>
              <a:t>{</a:t>
            </a:r>
          </a:p>
          <a:p>
            <a:pPr>
              <a:defRPr/>
            </a:pPr>
            <a:r>
              <a:rPr lang="en-US" sz="1200" noProof="1">
                <a:latin typeface="+mn-lt"/>
              </a:rPr>
              <a:t>      int i;</a:t>
            </a:r>
          </a:p>
          <a:p>
            <a:pPr>
              <a:defRPr/>
            </a:pPr>
            <a:r>
              <a:rPr lang="en-US" sz="1200" noProof="1">
                <a:latin typeface="+mn-lt"/>
              </a:rPr>
              <a:t>      printf("The teacher is %s and the %d students are:\n", </a:t>
            </a:r>
            <a:endParaRPr lang="en-US" sz="1200" dirty="0">
              <a:latin typeface="+mn-lt"/>
            </a:endParaRPr>
          </a:p>
          <a:p>
            <a:pPr>
              <a:defRPr/>
            </a:pPr>
            <a:r>
              <a:rPr lang="en-US" sz="1200" dirty="0">
                <a:latin typeface="+mn-lt"/>
              </a:rPr>
              <a:t>	</a:t>
            </a:r>
            <a:r>
              <a:rPr lang="en-US" sz="1200" noProof="1">
                <a:latin typeface="+mn-lt"/>
              </a:rPr>
              <a:t>c.teacherName,  c. registeredStudents);</a:t>
            </a:r>
          </a:p>
          <a:p>
            <a:pPr>
              <a:defRPr/>
            </a:pPr>
            <a:r>
              <a:rPr lang="en-US" sz="1200" noProof="1">
                <a:latin typeface="+mn-lt"/>
              </a:rPr>
              <a:t>      for (i=0 ; i &lt; c. registeredStudents ; i++)</a:t>
            </a:r>
          </a:p>
          <a:p>
            <a:pPr>
              <a:defRPr/>
            </a:pPr>
            <a:r>
              <a:rPr lang="en-US" sz="1200" noProof="1">
                <a:latin typeface="+mn-lt"/>
              </a:rPr>
              <a:t>             printf("  %d- Name: %s\tId: %d\n",</a:t>
            </a:r>
            <a:endParaRPr lang="en-US" sz="1200" dirty="0">
              <a:latin typeface="+mn-lt"/>
            </a:endParaRPr>
          </a:p>
          <a:p>
            <a:pPr>
              <a:defRPr/>
            </a:pPr>
            <a:r>
              <a:rPr lang="en-US" sz="1200" dirty="0">
                <a:latin typeface="+mn-lt"/>
              </a:rPr>
              <a:t>  	  </a:t>
            </a:r>
            <a:r>
              <a:rPr lang="en-US" sz="1200" noProof="1">
                <a:latin typeface="+mn-lt"/>
              </a:rPr>
              <a:t> i+1, c.students[i].name, </a:t>
            </a:r>
            <a:r>
              <a:rPr lang="en-US" sz="1200" dirty="0">
                <a:latin typeface="+mn-lt"/>
              </a:rPr>
              <a:t> </a:t>
            </a:r>
            <a:r>
              <a:rPr lang="en-US" sz="1200" noProof="1">
                <a:latin typeface="+mn-lt"/>
              </a:rPr>
              <a:t>c.students[i].id);</a:t>
            </a:r>
          </a:p>
          <a:p>
            <a:pPr>
              <a:defRPr/>
            </a:pPr>
            <a:r>
              <a:rPr lang="en-US" sz="1200" noProof="1">
                <a:latin typeface="+mn-lt"/>
              </a:rPr>
              <a:t>}</a:t>
            </a:r>
          </a:p>
          <a:p>
            <a:pPr>
              <a:defRPr/>
            </a:pPr>
            <a:endParaRPr lang="en-US" sz="1200" dirty="0">
              <a:latin typeface="+mn-lt"/>
            </a:endParaRPr>
          </a:p>
          <a:p>
            <a:pPr>
              <a:defRPr/>
            </a:pPr>
            <a:r>
              <a:rPr lang="en-US" sz="1200" dirty="0">
                <a:latin typeface="+mn-lt"/>
              </a:rPr>
              <a:t>void main()</a:t>
            </a:r>
          </a:p>
          <a:p>
            <a:pPr>
              <a:defRPr/>
            </a:pPr>
            <a:r>
              <a:rPr lang="en-US" sz="1200" dirty="0">
                <a:latin typeface="+mn-lt"/>
              </a:rPr>
              <a:t>{</a:t>
            </a:r>
          </a:p>
          <a:p>
            <a:pPr>
              <a:defRPr/>
            </a:pPr>
            <a:r>
              <a:rPr lang="en-US" sz="1200" dirty="0">
                <a:latin typeface="+mn-lt"/>
              </a:rPr>
              <a:t>     </a:t>
            </a:r>
            <a:r>
              <a:rPr lang="en-US" sz="1200" dirty="0" err="1">
                <a:latin typeface="+mn-lt"/>
              </a:rPr>
              <a:t>class_t</a:t>
            </a:r>
            <a:r>
              <a:rPr lang="en-US" sz="1200" dirty="0">
                <a:latin typeface="+mn-lt"/>
              </a:rPr>
              <a:t>   c = {"</a:t>
            </a:r>
            <a:r>
              <a:rPr lang="en-US" sz="1200" dirty="0" err="1">
                <a:latin typeface="+mn-lt"/>
              </a:rPr>
              <a:t>Keren</a:t>
            </a:r>
            <a:r>
              <a:rPr lang="en-US" sz="1200" dirty="0">
                <a:latin typeface="+mn-lt"/>
              </a:rPr>
              <a:t>", 0};</a:t>
            </a:r>
          </a:p>
          <a:p>
            <a:pPr>
              <a:defRPr/>
            </a:pPr>
            <a:r>
              <a:rPr lang="en-US" sz="1200" dirty="0">
                <a:latin typeface="+mn-lt"/>
              </a:rPr>
              <a:t>     char      answer;</a:t>
            </a:r>
          </a:p>
          <a:p>
            <a:pPr>
              <a:defRPr/>
            </a:pPr>
            <a:r>
              <a:rPr lang="en-US" sz="1200" dirty="0">
                <a:latin typeface="+mn-lt"/>
              </a:rPr>
              <a:t>     </a:t>
            </a:r>
            <a:r>
              <a:rPr lang="en-US" sz="1200" dirty="0" err="1">
                <a:latin typeface="+mn-lt"/>
              </a:rPr>
              <a:t>int</a:t>
            </a:r>
            <a:r>
              <a:rPr lang="en-US" sz="1200" dirty="0">
                <a:latin typeface="+mn-lt"/>
              </a:rPr>
              <a:t>         </a:t>
            </a:r>
            <a:r>
              <a:rPr lang="en-US" sz="1200" dirty="0" err="1">
                <a:latin typeface="+mn-lt"/>
              </a:rPr>
              <a:t>fContinue</a:t>
            </a:r>
            <a:r>
              <a:rPr lang="en-US" sz="1200" dirty="0">
                <a:latin typeface="+mn-lt"/>
              </a:rPr>
              <a:t> = 1;</a:t>
            </a:r>
          </a:p>
          <a:p>
            <a:pPr>
              <a:defRPr/>
            </a:pPr>
            <a:r>
              <a:rPr lang="en-US" sz="1200" dirty="0">
                <a:latin typeface="+mn-lt"/>
              </a:rPr>
              <a:t>	</a:t>
            </a:r>
          </a:p>
          <a:p>
            <a:pPr>
              <a:defRPr/>
            </a:pPr>
            <a:r>
              <a:rPr lang="en-US" sz="1200" dirty="0">
                <a:latin typeface="+mn-lt"/>
              </a:rPr>
              <a:t>      </a:t>
            </a:r>
            <a:r>
              <a:rPr lang="en-US" sz="1200" dirty="0" err="1">
                <a:latin typeface="+mn-lt"/>
              </a:rPr>
              <a:t>printf</a:t>
            </a:r>
            <a:r>
              <a:rPr lang="en-US" sz="1200" dirty="0">
                <a:latin typeface="+mn-lt"/>
              </a:rPr>
              <a:t>("Enter name and id for each student:\n");</a:t>
            </a:r>
          </a:p>
          <a:p>
            <a:pPr>
              <a:defRPr/>
            </a:pPr>
            <a:r>
              <a:rPr lang="en-US" sz="1200" dirty="0">
                <a:latin typeface="+mn-lt"/>
              </a:rPr>
              <a:t>      do </a:t>
            </a:r>
          </a:p>
          <a:p>
            <a:pPr>
              <a:defRPr/>
            </a:pPr>
            <a:r>
              <a:rPr lang="en-US" sz="1200" dirty="0">
                <a:latin typeface="+mn-lt"/>
              </a:rPr>
              <a:t>      {</a:t>
            </a:r>
          </a:p>
          <a:p>
            <a:pPr>
              <a:defRPr/>
            </a:pPr>
            <a:r>
              <a:rPr lang="en-US" sz="1200" dirty="0">
                <a:latin typeface="+mn-lt"/>
              </a:rPr>
              <a:t>             </a:t>
            </a:r>
            <a:r>
              <a:rPr lang="en-US" sz="1200" dirty="0" err="1">
                <a:latin typeface="+mn-lt"/>
              </a:rPr>
              <a:t>printf</a:t>
            </a:r>
            <a:r>
              <a:rPr lang="en-US" sz="1200" dirty="0">
                <a:latin typeface="+mn-lt"/>
              </a:rPr>
              <a:t>("Enter another student? ");</a:t>
            </a:r>
          </a:p>
          <a:p>
            <a:pPr>
              <a:defRPr/>
            </a:pPr>
            <a:r>
              <a:rPr lang="en-US" sz="1200" dirty="0">
                <a:latin typeface="+mn-lt"/>
              </a:rPr>
              <a:t>             </a:t>
            </a:r>
            <a:r>
              <a:rPr lang="en-US" sz="1200" dirty="0" err="1">
                <a:latin typeface="+mn-lt"/>
              </a:rPr>
              <a:t>flushall</a:t>
            </a:r>
            <a:r>
              <a:rPr lang="en-US" sz="1200" dirty="0">
                <a:latin typeface="+mn-lt"/>
              </a:rPr>
              <a:t>();</a:t>
            </a:r>
          </a:p>
          <a:p>
            <a:pPr>
              <a:defRPr/>
            </a:pPr>
            <a:r>
              <a:rPr lang="en-US" sz="1200" dirty="0">
                <a:latin typeface="+mn-lt"/>
              </a:rPr>
              <a:t>             </a:t>
            </a:r>
            <a:r>
              <a:rPr lang="en-US" sz="1200" dirty="0" err="1">
                <a:latin typeface="+mn-lt"/>
              </a:rPr>
              <a:t>scanf</a:t>
            </a:r>
            <a:r>
              <a:rPr lang="en-US" sz="1200" dirty="0">
                <a:latin typeface="+mn-lt"/>
              </a:rPr>
              <a:t>("%c", &amp;answer);</a:t>
            </a:r>
          </a:p>
          <a:p>
            <a:pPr>
              <a:defRPr/>
            </a:pPr>
            <a:r>
              <a:rPr lang="en-US" sz="1200" dirty="0">
                <a:latin typeface="+mn-lt"/>
              </a:rPr>
              <a:t>             if (answer == 'n' || answer == 'N')</a:t>
            </a:r>
          </a:p>
          <a:p>
            <a:pPr>
              <a:defRPr/>
            </a:pPr>
            <a:r>
              <a:rPr lang="en-US" sz="1200" dirty="0">
                <a:latin typeface="+mn-lt"/>
              </a:rPr>
              <a:t>	   </a:t>
            </a:r>
            <a:r>
              <a:rPr lang="en-US" sz="1200" dirty="0" err="1">
                <a:latin typeface="+mn-lt"/>
              </a:rPr>
              <a:t>fContinue</a:t>
            </a:r>
            <a:r>
              <a:rPr lang="en-US" sz="1200" dirty="0">
                <a:latin typeface="+mn-lt"/>
              </a:rPr>
              <a:t> = 0;</a:t>
            </a:r>
          </a:p>
          <a:p>
            <a:pPr>
              <a:defRPr/>
            </a:pPr>
            <a:r>
              <a:rPr lang="en-US" sz="1200" dirty="0">
                <a:latin typeface="+mn-lt"/>
              </a:rPr>
              <a:t>             else </a:t>
            </a:r>
          </a:p>
          <a:p>
            <a:pPr>
              <a:defRPr/>
            </a:pPr>
            <a:r>
              <a:rPr lang="en-US" sz="1200" dirty="0">
                <a:latin typeface="+mn-lt"/>
              </a:rPr>
              <a:t>             {</a:t>
            </a:r>
          </a:p>
          <a:p>
            <a:pPr>
              <a:defRPr/>
            </a:pPr>
            <a:r>
              <a:rPr lang="en-US" sz="1200" dirty="0">
                <a:latin typeface="+mn-lt"/>
              </a:rPr>
              <a:t>	   </a:t>
            </a:r>
            <a:r>
              <a:rPr lang="en-US" sz="1200" dirty="0" err="1">
                <a:latin typeface="+mn-lt"/>
              </a:rPr>
              <a:t>printf</a:t>
            </a:r>
            <a:r>
              <a:rPr lang="en-US" sz="1200" dirty="0">
                <a:latin typeface="+mn-lt"/>
              </a:rPr>
              <a:t>("Student #%d: ", c.registeredStudents+1);</a:t>
            </a:r>
          </a:p>
          <a:p>
            <a:pPr>
              <a:defRPr/>
            </a:pPr>
            <a:r>
              <a:rPr lang="en-US" sz="1200" dirty="0">
                <a:latin typeface="+mn-lt"/>
              </a:rPr>
              <a:t>	   </a:t>
            </a:r>
            <a:r>
              <a:rPr lang="en-US" sz="1200" dirty="0" err="1">
                <a:latin typeface="+mn-lt"/>
              </a:rPr>
              <a:t>scanf</a:t>
            </a:r>
            <a:r>
              <a:rPr lang="en-US" sz="1200" dirty="0">
                <a:latin typeface="+mn-lt"/>
              </a:rPr>
              <a:t>("%s %d", </a:t>
            </a:r>
          </a:p>
          <a:p>
            <a:pPr>
              <a:defRPr/>
            </a:pPr>
            <a:r>
              <a:rPr lang="en-US" sz="1200" dirty="0">
                <a:latin typeface="+mn-lt"/>
              </a:rPr>
              <a:t>                            </a:t>
            </a:r>
            <a:r>
              <a:rPr lang="en-US" sz="1200" dirty="0" err="1">
                <a:latin typeface="+mn-lt"/>
              </a:rPr>
              <a:t>c.students</a:t>
            </a:r>
            <a:r>
              <a:rPr lang="en-US" sz="1200" dirty="0">
                <a:latin typeface="+mn-lt"/>
              </a:rPr>
              <a:t>[</a:t>
            </a:r>
            <a:r>
              <a:rPr lang="en-US" sz="1200" dirty="0" err="1">
                <a:latin typeface="+mn-lt"/>
              </a:rPr>
              <a:t>c.registeredStudents</a:t>
            </a:r>
            <a:r>
              <a:rPr lang="en-US" sz="1200" dirty="0">
                <a:latin typeface="+mn-lt"/>
              </a:rPr>
              <a:t>].name, </a:t>
            </a:r>
          </a:p>
          <a:p>
            <a:pPr>
              <a:defRPr/>
            </a:pPr>
            <a:r>
              <a:rPr lang="en-US" sz="1200" dirty="0">
                <a:latin typeface="+mn-lt"/>
              </a:rPr>
              <a:t>                            &amp;</a:t>
            </a:r>
            <a:r>
              <a:rPr lang="en-US" sz="1200" dirty="0" err="1">
                <a:latin typeface="+mn-lt"/>
              </a:rPr>
              <a:t>c.students</a:t>
            </a:r>
            <a:r>
              <a:rPr lang="en-US" sz="1200" dirty="0">
                <a:latin typeface="+mn-lt"/>
              </a:rPr>
              <a:t>[</a:t>
            </a:r>
            <a:r>
              <a:rPr lang="en-US" sz="1200" dirty="0" err="1">
                <a:latin typeface="+mn-lt"/>
              </a:rPr>
              <a:t>c.registeredStudents</a:t>
            </a:r>
            <a:r>
              <a:rPr lang="en-US" sz="1200" dirty="0">
                <a:latin typeface="+mn-lt"/>
              </a:rPr>
              <a:t>].id);</a:t>
            </a:r>
          </a:p>
          <a:p>
            <a:pPr>
              <a:defRPr/>
            </a:pPr>
            <a:r>
              <a:rPr lang="en-US" sz="1200" dirty="0">
                <a:latin typeface="+mn-lt"/>
              </a:rPr>
              <a:t>   	   </a:t>
            </a:r>
            <a:r>
              <a:rPr lang="en-US" sz="1200" dirty="0" err="1">
                <a:latin typeface="+mn-lt"/>
              </a:rPr>
              <a:t>c.registeredStudents</a:t>
            </a:r>
            <a:r>
              <a:rPr lang="en-US" sz="1200" dirty="0">
                <a:latin typeface="+mn-lt"/>
              </a:rPr>
              <a:t>++;</a:t>
            </a:r>
          </a:p>
          <a:p>
            <a:pPr>
              <a:defRPr/>
            </a:pPr>
            <a:r>
              <a:rPr lang="en-US" sz="1200" dirty="0">
                <a:latin typeface="+mn-lt"/>
              </a:rPr>
              <a:t>              }</a:t>
            </a:r>
          </a:p>
          <a:p>
            <a:pPr>
              <a:defRPr/>
            </a:pPr>
            <a:r>
              <a:rPr lang="en-US" sz="1200" dirty="0">
                <a:latin typeface="+mn-lt"/>
              </a:rPr>
              <a:t>        } while (</a:t>
            </a:r>
            <a:r>
              <a:rPr lang="en-US" sz="1200" dirty="0" err="1">
                <a:latin typeface="+mn-lt"/>
              </a:rPr>
              <a:t>fContinue</a:t>
            </a:r>
            <a:r>
              <a:rPr lang="en-US" sz="1200" dirty="0">
                <a:latin typeface="+mn-lt"/>
              </a:rPr>
              <a:t> &amp;&amp; </a:t>
            </a:r>
          </a:p>
          <a:p>
            <a:pPr>
              <a:defRPr/>
            </a:pPr>
            <a:r>
              <a:rPr lang="en-US" sz="1200" dirty="0">
                <a:latin typeface="+mn-lt"/>
              </a:rPr>
              <a:t>                    </a:t>
            </a:r>
            <a:r>
              <a:rPr lang="en-US" sz="1200" dirty="0" err="1">
                <a:latin typeface="+mn-lt"/>
              </a:rPr>
              <a:t>c.registeredStudents</a:t>
            </a:r>
            <a:r>
              <a:rPr lang="en-US" sz="1200" dirty="0">
                <a:latin typeface="+mn-lt"/>
              </a:rPr>
              <a:t> &lt; MAX_STUDENTS);</a:t>
            </a:r>
          </a:p>
          <a:p>
            <a:pPr>
              <a:defRPr/>
            </a:pPr>
            <a:endParaRPr lang="en-US" sz="1200" dirty="0">
              <a:latin typeface="+mn-lt"/>
            </a:endParaRPr>
          </a:p>
          <a:p>
            <a:pPr>
              <a:defRPr/>
            </a:pPr>
            <a:r>
              <a:rPr lang="en-US" sz="1200" dirty="0">
                <a:latin typeface="+mn-lt"/>
              </a:rPr>
              <a:t>        </a:t>
            </a:r>
            <a:r>
              <a:rPr lang="en-US" sz="1200" dirty="0" err="1">
                <a:latin typeface="+mn-lt"/>
              </a:rPr>
              <a:t>printClass</a:t>
            </a:r>
            <a:r>
              <a:rPr lang="en-US" sz="1200" dirty="0">
                <a:latin typeface="+mn-lt"/>
              </a:rPr>
              <a:t>(c);</a:t>
            </a:r>
          </a:p>
          <a:p>
            <a:pPr>
              <a:defRPr/>
            </a:pPr>
            <a:r>
              <a:rPr lang="en-US" sz="1200" dirty="0">
                <a:latin typeface="+mn-lt"/>
              </a:rPr>
              <a:t>}  </a:t>
            </a:r>
            <a:r>
              <a:rPr lang="en-US" sz="1200" b="1" dirty="0">
                <a:solidFill>
                  <a:srgbClr val="009900"/>
                </a:solidFill>
                <a:latin typeface="+mn-lt"/>
              </a:rPr>
              <a:t>// main</a:t>
            </a:r>
          </a:p>
          <a:p>
            <a:pPr>
              <a:lnSpc>
                <a:spcPct val="80000"/>
              </a:lnSpc>
              <a:defRPr/>
            </a:pPr>
            <a:endParaRPr lang="he-IL" sz="1200" dirty="0">
              <a:latin typeface="+mn-lt"/>
            </a:endParaRPr>
          </a:p>
          <a:p>
            <a:pPr>
              <a:lnSpc>
                <a:spcPct val="80000"/>
              </a:lnSpc>
              <a:defRPr/>
            </a:pPr>
            <a:endParaRPr lang="he-IL" sz="1200" dirty="0">
              <a:latin typeface="+mn-lt"/>
            </a:endParaRPr>
          </a:p>
          <a:p>
            <a:pPr>
              <a:lnSpc>
                <a:spcPct val="80000"/>
              </a:lnSpc>
              <a:defRPr/>
            </a:pPr>
            <a:endParaRPr lang="en-US" sz="1200" dirty="0">
              <a:latin typeface="+mn-lt"/>
            </a:endParaRPr>
          </a:p>
          <a:p>
            <a:pPr>
              <a:lnSpc>
                <a:spcPct val="80000"/>
              </a:lnSpc>
              <a:defRPr/>
            </a:pPr>
            <a:endParaRPr lang="en-US" sz="1200" noProof="1"/>
          </a:p>
        </p:txBody>
      </p:sp>
      <p:pic>
        <p:nvPicPr>
          <p:cNvPr id="1229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8278" y="5085184"/>
            <a:ext cx="3523642" cy="1616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2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22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22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22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22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122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229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229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1229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1229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1229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1229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1229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7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0" dur="500"/>
                                        <p:tgtEl>
                                          <p:spTgt spid="7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3" dur="500"/>
                                        <p:tgtEl>
                                          <p:spTgt spid="717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6" dur="500"/>
                                        <p:tgtEl>
                                          <p:spTgt spid="7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1" dur="500"/>
                                        <p:tgtEl>
                                          <p:spTgt spid="7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4" dur="500"/>
                                        <p:tgtEl>
                                          <p:spTgt spid="71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9" dur="500"/>
                                        <p:tgtEl>
                                          <p:spTgt spid="71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4" dur="500"/>
                                        <p:tgtEl>
                                          <p:spTgt spid="71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7" dur="500"/>
                                        <p:tgtEl>
                                          <p:spTgt spid="71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2" dur="500"/>
                                        <p:tgtEl>
                                          <p:spTgt spid="717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5" dur="500"/>
                                        <p:tgtEl>
                                          <p:spTgt spid="717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37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8" dur="500"/>
                                        <p:tgtEl>
                                          <p:spTgt spid="7172">
                                            <p:txEl>
                                              <p:pRg st="37" end="3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3" dur="500"/>
                                        <p:tgtEl>
                                          <p:spTgt spid="717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8" dur="500"/>
                                        <p:tgtEl>
                                          <p:spTgt spid="717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3" dur="500"/>
                                        <p:tgtEl>
                                          <p:spTgt spid="717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8" dur="500"/>
                                        <p:tgtEl>
                                          <p:spTgt spid="717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3" dur="500"/>
                                        <p:tgtEl>
                                          <p:spTgt spid="717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6" dur="500"/>
                                        <p:tgtEl>
                                          <p:spTgt spid="717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33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9" dur="500"/>
                                        <p:tgtEl>
                                          <p:spTgt spid="7172">
                                            <p:txEl>
                                              <p:pRg st="33" end="3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34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2" dur="500"/>
                                        <p:tgtEl>
                                          <p:spTgt spid="7172">
                                            <p:txEl>
                                              <p:pRg st="34" end="3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7" dur="500"/>
                                        <p:tgtEl>
                                          <p:spTgt spid="717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0" dur="500"/>
                                        <p:tgtEl>
                                          <p:spTgt spid="717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3" dur="500"/>
                                        <p:tgtEl>
                                          <p:spTgt spid="717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8" dur="500"/>
                                        <p:tgtEl>
                                          <p:spTgt spid="717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1" dur="500"/>
                                        <p:tgtEl>
                                          <p:spTgt spid="7172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4" dur="500"/>
                                        <p:tgtEl>
                                          <p:spTgt spid="7172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7" dur="500"/>
                                        <p:tgtEl>
                                          <p:spTgt spid="7172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2" dur="500"/>
                                        <p:tgtEl>
                                          <p:spTgt spid="717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7" dur="500"/>
                                        <p:tgtEl>
                                          <p:spTgt spid="7172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0" dur="500"/>
                                        <p:tgtEl>
                                          <p:spTgt spid="7172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3" dur="500"/>
                                        <p:tgtEl>
                                          <p:spTgt spid="7172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6" dur="500"/>
                                        <p:tgtEl>
                                          <p:spTgt spid="7172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1" dur="500"/>
                                        <p:tgtEl>
                                          <p:spTgt spid="7172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36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6" dur="500"/>
                                        <p:tgtEl>
                                          <p:spTgt spid="7172">
                                            <p:txEl>
                                              <p:pRg st="36" end="3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sz="4000" smtClean="0"/>
              <a:t>החיסרונות כאשר גודל המערך קבוע</a:t>
            </a:r>
            <a:endParaRPr lang="en-US" sz="4000" smtClean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he-IL" dirty="0" smtClean="0"/>
              <a:t>לא ניתן להגדיר כיתות בהן המספר המקסימלי של הסטודנטים שונה</a:t>
            </a:r>
          </a:p>
          <a:p>
            <a:pPr lvl="1"/>
            <a:r>
              <a:rPr lang="he-IL" dirty="0" smtClean="0"/>
              <a:t> למשל עבור קורסים עם קבוצות לימוד קטנות, או עבור שיעור שהוא תרגול</a:t>
            </a:r>
          </a:p>
          <a:p>
            <a:pPr lvl="1"/>
            <a:endParaRPr lang="he-IL" dirty="0" smtClean="0"/>
          </a:p>
          <a:p>
            <a:r>
              <a:rPr lang="he-IL" dirty="0" smtClean="0"/>
              <a:t>יתכן ו- </a:t>
            </a:r>
            <a:r>
              <a:rPr lang="en-US" dirty="0" err="1" smtClean="0"/>
              <a:t>numOfRegistered</a:t>
            </a:r>
            <a:r>
              <a:rPr lang="he-IL" dirty="0" smtClean="0"/>
              <a:t> קטן משמעותית מ- </a:t>
            </a:r>
            <a:r>
              <a:rPr lang="en-US" dirty="0" smtClean="0"/>
              <a:t>MAX_STUDENTS</a:t>
            </a:r>
            <a:r>
              <a:rPr lang="he-IL" dirty="0" smtClean="0"/>
              <a:t>  ואז יש ביזבוז רב של מקום</a:t>
            </a:r>
          </a:p>
          <a:p>
            <a:pPr lvl="1"/>
            <a:r>
              <a:rPr lang="he-IL" dirty="0" smtClean="0"/>
              <a:t>מבנה תופס יחסית הרבה מקום בזיכרון כי הוא מכיל אוסף של שדות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sz="4000" smtClean="0"/>
              <a:t>הקצאת מערך מבנים בתוך מבנה</a:t>
            </a:r>
            <a:endParaRPr lang="en-US" sz="4000" smtClean="0"/>
          </a:p>
        </p:txBody>
      </p:sp>
      <p:graphicFrame>
        <p:nvGraphicFramePr>
          <p:cNvPr id="12" name="Group 17"/>
          <p:cNvGraphicFramePr>
            <a:graphicFrameLocks noGrp="1"/>
          </p:cNvGraphicFramePr>
          <p:nvPr>
            <p:ph sz="quarter" idx="1"/>
          </p:nvPr>
        </p:nvGraphicFramePr>
        <p:xfrm>
          <a:off x="683568" y="4941168"/>
          <a:ext cx="4176464" cy="1449189"/>
        </p:xfrm>
        <a:graphic>
          <a:graphicData uri="http://schemas.openxmlformats.org/drawingml/2006/table">
            <a:tbl>
              <a:tblPr/>
              <a:tblGrid>
                <a:gridCol w="1044116"/>
                <a:gridCol w="1044116"/>
                <a:gridCol w="1044116"/>
                <a:gridCol w="1044116"/>
              </a:tblGrid>
              <a:tr h="1449189">
                <a:tc>
                  <a:txBody>
                    <a:bodyPr/>
                    <a:lstStyle/>
                    <a:p>
                      <a:pPr marL="0" marR="0" lvl="0" indent="0" algn="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he-IL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marL="186331" marR="1863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he-IL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marL="186331" marR="1863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he-IL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marL="186331" marR="1863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he-IL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marL="186331" marR="1863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92515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95064" y="1268760"/>
            <a:ext cx="8153400" cy="4530725"/>
          </a:xfrm>
        </p:spPr>
        <p:txBody>
          <a:bodyPr/>
          <a:lstStyle/>
          <a:p>
            <a:r>
              <a:rPr lang="he-IL" dirty="0" smtClean="0"/>
              <a:t>בדוגמא הבאה יש לנו את המבנה "כיתה" שיכול להכיל מערך של תלמידים</a:t>
            </a:r>
          </a:p>
          <a:p>
            <a:r>
              <a:rPr lang="he-IL" dirty="0" smtClean="0"/>
              <a:t>בכל איבר במערך יהיו נתונים של סטודנט </a:t>
            </a:r>
          </a:p>
          <a:p>
            <a:r>
              <a:rPr lang="he-IL" b="1" dirty="0" smtClean="0"/>
              <a:t>מספר התלמידים המקסימלי אינו ידוע מראש וניתן ע"י המשתמש בזמן ריצה</a:t>
            </a:r>
          </a:p>
          <a:p>
            <a:pPr lvl="1"/>
            <a:r>
              <a:rPr lang="he-IL" dirty="0" smtClean="0"/>
              <a:t>לכן מערך התלמידים שבתוך המבנה "כיתה" מוקצה דינאמית</a:t>
            </a:r>
          </a:p>
          <a:p>
            <a:r>
              <a:rPr lang="he-IL" dirty="0" smtClean="0"/>
              <a:t>דוגמא, המשתמש בחר מערך בגודל 4, בכל איבר יהיו נתוני סטודנט</a:t>
            </a:r>
          </a:p>
          <a:p>
            <a:endParaRPr lang="en-US" dirty="0" smtClean="0"/>
          </a:p>
        </p:txBody>
      </p:sp>
      <p:pic>
        <p:nvPicPr>
          <p:cNvPr id="14353" name="Picture 21" descr="C:\Documents and Settings\keren\Local Settings\Temporary Internet Files\Content.IE5\29ZK0QFU\MC900215228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5181600"/>
            <a:ext cx="909637" cy="123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54" name="Picture 21" descr="C:\Documents and Settings\keren\Local Settings\Temporary Internet Files\Content.IE5\29ZK0QFU\MC900215228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35696" y="5181600"/>
            <a:ext cx="909637" cy="123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55" name="Picture 21" descr="C:\Documents and Settings\keren\Local Settings\Temporary Internet Files\Content.IE5\29ZK0QFU\MC900215228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43808" y="5181600"/>
            <a:ext cx="909637" cy="123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56" name="Picture 21" descr="C:\Documents and Settings\keren\Local Settings\Temporary Internet Files\Content.IE5\29ZK0QFU\MC900215228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90963" y="5181600"/>
            <a:ext cx="909637" cy="123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92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92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92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92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92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14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14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14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14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smtClean="0"/>
              <a:t>מהי הקצאה דינאמית?</a:t>
            </a:r>
            <a:endParaRPr lang="en-US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r>
              <a:rPr lang="he-IL" dirty="0" smtClean="0"/>
              <a:t>הקצאה דינאמית היא הקצאת שטח זיכרון בגודל מבוקש בזמן ריצת התוכנית</a:t>
            </a:r>
          </a:p>
          <a:p>
            <a:pPr lvl="1"/>
            <a:r>
              <a:rPr lang="he-IL" dirty="0" smtClean="0"/>
              <a:t>בניגוד להקצאה סטטית שמוקצית בתחילת התוכנית וגודלה ידוע כבר בזמן קומפילציה</a:t>
            </a:r>
          </a:p>
          <a:p>
            <a:r>
              <a:rPr lang="he-IL" dirty="0" smtClean="0"/>
              <a:t>הקצאה דינאמית מוקצית על שטח הזיכרון </a:t>
            </a:r>
            <a:r>
              <a:rPr lang="en-US" b="1" u="sng" dirty="0" smtClean="0"/>
              <a:t>heap</a:t>
            </a:r>
          </a:p>
          <a:p>
            <a:pPr lvl="1"/>
            <a:r>
              <a:rPr lang="he-IL" dirty="0" smtClean="0"/>
              <a:t>בניגוד להקצאה סטטית שמוקצית על ה- </a:t>
            </a:r>
            <a:r>
              <a:rPr lang="en-US" dirty="0" smtClean="0"/>
              <a:t>stack</a:t>
            </a:r>
            <a:r>
              <a:rPr lang="he-IL" dirty="0" smtClean="0"/>
              <a:t> של הפונקציה</a:t>
            </a:r>
          </a:p>
          <a:p>
            <a:pPr lvl="1"/>
            <a:r>
              <a:rPr lang="he-IL" dirty="0" smtClean="0"/>
              <a:t>ה- </a:t>
            </a:r>
            <a:r>
              <a:rPr lang="en-US" dirty="0" smtClean="0"/>
              <a:t>heap</a:t>
            </a:r>
            <a:r>
              <a:rPr lang="he-IL" dirty="0" smtClean="0"/>
              <a:t> הוא שטח זיכרון המשותף לכל הפונקציות, בניגוד ל- </a:t>
            </a:r>
            <a:r>
              <a:rPr lang="en-US" dirty="0" smtClean="0"/>
              <a:t>stack</a:t>
            </a:r>
            <a:endParaRPr lang="he-IL" dirty="0" smtClean="0"/>
          </a:p>
          <a:p>
            <a:r>
              <a:rPr lang="he-IL" dirty="0" smtClean="0"/>
              <a:t>בהקצאת זיכרון דינאמית המתכנת מבקש </a:t>
            </a:r>
            <a:r>
              <a:rPr lang="he-IL" u="sng" dirty="0" smtClean="0"/>
              <a:t>ממערכת ההפעלה </a:t>
            </a:r>
            <a:r>
              <a:rPr lang="he-IL" dirty="0" smtClean="0"/>
              <a:t>זיכרון בגודל מסוים  </a:t>
            </a:r>
            <a:r>
              <a:rPr lang="he-IL" b="1" dirty="0" smtClean="0"/>
              <a:t>המוגדר בבתים </a:t>
            </a:r>
            <a:r>
              <a:rPr lang="he-IL" dirty="0" smtClean="0"/>
              <a:t>ומקבל את כתובת הבית הראשון (</a:t>
            </a:r>
            <a:r>
              <a:rPr lang="he-IL" dirty="0"/>
              <a:t>מצביע)  </a:t>
            </a:r>
            <a:r>
              <a:rPr lang="he-IL" dirty="0" smtClean="0"/>
              <a:t>בקטע הזיכרון שקיבל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504" y="1449387"/>
            <a:ext cx="8229600" cy="6588125"/>
          </a:xfrm>
        </p:spPr>
        <p:txBody>
          <a:bodyPr>
            <a:noAutofit/>
          </a:bodyPr>
          <a:lstStyle/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200" noProof="1" smtClean="0"/>
              <a:t>struct Student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200" noProof="1" smtClean="0"/>
              <a:t>{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200" noProof="1" smtClean="0"/>
              <a:t>	char name[10];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200" noProof="1" smtClean="0"/>
              <a:t>	int id;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200" noProof="1" smtClean="0"/>
              <a:t>} typedef student_t;</a:t>
            </a:r>
            <a:endParaRPr lang="en-US" sz="1200" dirty="0" smtClean="0"/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endParaRPr lang="en-US" sz="1200" noProof="1" smtClean="0"/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200" noProof="1" smtClean="0"/>
              <a:t>struct Class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200" noProof="1" smtClean="0"/>
              <a:t>{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200" noProof="1" smtClean="0"/>
              <a:t>	char teacherName[10];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200" noProof="1" smtClean="0"/>
              <a:t>	int numOfStudents;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200" noProof="1" smtClean="0"/>
              <a:t>	</a:t>
            </a:r>
            <a:r>
              <a:rPr lang="en-US" sz="1200" b="1" noProof="1" smtClean="0"/>
              <a:t>student_t* students;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200" noProof="1" smtClean="0"/>
              <a:t>}typedef class_t;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endParaRPr lang="en-US" sz="1200" noProof="1" smtClean="0"/>
          </a:p>
          <a:p>
            <a:pPr marL="342900" indent="-342900" algn="l" rtl="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 noProof="1" smtClean="0"/>
              <a:t>void printClass(class_t c)</a:t>
            </a:r>
          </a:p>
          <a:p>
            <a:pPr marL="342900" indent="-342900" algn="l" rtl="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 noProof="1" smtClean="0"/>
              <a:t>{</a:t>
            </a:r>
          </a:p>
          <a:p>
            <a:pPr marL="342900" indent="-342900" algn="l" rtl="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 noProof="1" smtClean="0"/>
              <a:t>	int i;</a:t>
            </a:r>
          </a:p>
          <a:p>
            <a:pPr marL="342900" indent="-342900" algn="l" rtl="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 noProof="1" smtClean="0"/>
              <a:t>	printf("The teacher is %s and the %d students are:\n", </a:t>
            </a:r>
            <a:endParaRPr lang="en-US" sz="1200" dirty="0" smtClean="0"/>
          </a:p>
          <a:p>
            <a:pPr marL="342900" indent="-342900" algn="l" rtl="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 dirty="0" smtClean="0"/>
              <a:t>				</a:t>
            </a:r>
            <a:r>
              <a:rPr lang="en-US" sz="1200" noProof="1" smtClean="0"/>
              <a:t>c.teacherName, </a:t>
            </a:r>
            <a:endParaRPr lang="en-US" sz="1200" dirty="0" smtClean="0"/>
          </a:p>
          <a:p>
            <a:pPr marL="342900" indent="-342900" algn="l" rtl="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 dirty="0" smtClean="0"/>
              <a:t>				</a:t>
            </a:r>
            <a:r>
              <a:rPr lang="en-US" sz="1200" noProof="1" smtClean="0"/>
              <a:t>c.numOfStudents);</a:t>
            </a:r>
          </a:p>
          <a:p>
            <a:pPr marL="342900" indent="-342900" algn="l" rtl="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 noProof="1" smtClean="0"/>
              <a:t>	for (i=0 ; i &lt; c.numOfStudents ; i++)</a:t>
            </a:r>
          </a:p>
          <a:p>
            <a:pPr marL="342900" indent="-342900" algn="l" rtl="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 noProof="1" smtClean="0"/>
              <a:t>		printf("  %d- Name: %s\tId: %d\n",</a:t>
            </a:r>
            <a:endParaRPr lang="en-US" sz="1200" dirty="0" smtClean="0"/>
          </a:p>
          <a:p>
            <a:pPr marL="342900" indent="-342900" algn="l" rtl="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 dirty="0" smtClean="0"/>
              <a:t>				</a:t>
            </a:r>
            <a:r>
              <a:rPr lang="en-US" sz="1200" noProof="1" smtClean="0"/>
              <a:t> i+1, c.students[i].name, </a:t>
            </a:r>
            <a:endParaRPr lang="en-US" sz="1200" dirty="0" smtClean="0"/>
          </a:p>
          <a:p>
            <a:pPr marL="342900" indent="-342900" algn="l" rtl="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 dirty="0" smtClean="0"/>
              <a:t>				 </a:t>
            </a:r>
            <a:r>
              <a:rPr lang="en-US" sz="1200" noProof="1" smtClean="0"/>
              <a:t>c.students[i].id);</a:t>
            </a:r>
          </a:p>
          <a:p>
            <a:pPr marL="342900" indent="-342900" algn="l" rtl="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 noProof="1" smtClean="0"/>
              <a:t>}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endParaRPr lang="en-US" sz="1200" dirty="0" smtClean="0"/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endParaRPr lang="en-US" sz="1200" dirty="0" smtClean="0"/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endParaRPr lang="en-US" sz="1200" dirty="0" smtClean="0"/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endParaRPr lang="en-US" sz="1200" noProof="1" smtClean="0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-152400"/>
            <a:ext cx="8229600" cy="1139825"/>
          </a:xfrm>
        </p:spPr>
        <p:txBody>
          <a:bodyPr/>
          <a:lstStyle/>
          <a:p>
            <a:pPr algn="r"/>
            <a:r>
              <a:rPr lang="he-IL" sz="4000" smtClean="0"/>
              <a:t>דוגמא – הקצאת סטודנטים בכיתה</a:t>
            </a:r>
            <a:br>
              <a:rPr lang="he-IL" sz="4000" smtClean="0"/>
            </a:br>
            <a:r>
              <a:rPr lang="he-IL" sz="2800" smtClean="0"/>
              <a:t>(הקוד בלבד, כך שאפשר לראות אותו </a:t>
            </a:r>
            <a:r>
              <a:rPr lang="en-US" sz="2800" smtClean="0">
                <a:sym typeface="Wingdings" pitchFamily="2" charset="2"/>
              </a:rPr>
              <a:t></a:t>
            </a:r>
            <a:r>
              <a:rPr lang="he-IL" sz="2800" smtClean="0"/>
              <a:t>)</a:t>
            </a:r>
            <a:endParaRPr lang="en-US" sz="2800" smtClean="0"/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4767336" y="1630288"/>
            <a:ext cx="8229600" cy="5615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200" dirty="0"/>
          </a:p>
          <a:p>
            <a:pPr marL="274320" indent="-274320"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buSzPct val="76000"/>
            </a:pPr>
            <a:endParaRPr lang="en-US" sz="1200" noProof="1" smtClean="0"/>
          </a:p>
          <a:p>
            <a:pPr marL="274320" indent="-274320"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lang="en-US" sz="1200" noProof="1" smtClean="0"/>
              <a:t>void main()</a:t>
            </a:r>
          </a:p>
          <a:p>
            <a:pPr marL="274320" indent="-274320" defTabSz="352425"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lang="en-US" sz="1200" noProof="1" smtClean="0"/>
              <a:t>{</a:t>
            </a:r>
          </a:p>
          <a:p>
            <a:pPr marL="274320" indent="-274320" defTabSz="352425"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lang="en-US" sz="1200" noProof="1" smtClean="0"/>
              <a:t>	int i;</a:t>
            </a:r>
          </a:p>
          <a:p>
            <a:pPr marL="274320" indent="-274320" defTabSz="352425"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lang="en-US" sz="1200" noProof="1" smtClean="0"/>
              <a:t>	class_t c = {"Keren"};</a:t>
            </a:r>
          </a:p>
          <a:p>
            <a:pPr marL="274320" indent="-274320" defTabSz="352425"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lang="en-US" sz="1200" noProof="1" smtClean="0"/>
              <a:t>	printf("How many students? ");</a:t>
            </a:r>
          </a:p>
          <a:p>
            <a:pPr marL="274320" indent="-274320" defTabSz="352425"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lang="en-US" sz="1200" noProof="1" smtClean="0"/>
              <a:t>	scanf("%d", &amp;c.numOfStudents);</a:t>
            </a:r>
          </a:p>
          <a:p>
            <a:pPr marL="274320" indent="-274320" defTabSz="352425"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lang="en-US" sz="1200" noProof="1" smtClean="0"/>
              <a:t>	c.students = (student_t*)calloc(c.numOfStudents , </a:t>
            </a:r>
            <a:r>
              <a:rPr lang="he-IL" sz="1200" noProof="1" smtClean="0"/>
              <a:t> </a:t>
            </a:r>
            <a:endParaRPr lang="en-US" sz="1200" noProof="1" smtClean="0"/>
          </a:p>
          <a:p>
            <a:pPr marL="274320" indent="-274320" defTabSz="352425"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lang="en-US" sz="1200" noProof="1" smtClean="0"/>
              <a:t>				  sizeof(student_t));</a:t>
            </a:r>
          </a:p>
          <a:p>
            <a:pPr marL="274320" indent="-274320" defTabSz="352425"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lang="en-US" sz="1200" noProof="1" smtClean="0"/>
              <a:t>	</a:t>
            </a:r>
            <a:r>
              <a:rPr lang="en-US" sz="1200" noProof="1" smtClean="0">
                <a:solidFill>
                  <a:srgbClr val="00B050"/>
                </a:solidFill>
              </a:rPr>
              <a:t>// check if allocation succeeded..</a:t>
            </a:r>
          </a:p>
          <a:p>
            <a:pPr marL="274320" indent="-274320" defTabSz="352425"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buSzPct val="76000"/>
            </a:pPr>
            <a:endParaRPr lang="en-US" sz="1200" noProof="1" smtClean="0"/>
          </a:p>
          <a:p>
            <a:pPr marL="274320" indent="-274320" defTabSz="352425"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lang="en-US" sz="1200" noProof="1" smtClean="0"/>
              <a:t>	printf("Enter name and id for each student:\n");</a:t>
            </a:r>
          </a:p>
          <a:p>
            <a:pPr marL="274320" indent="-274320" defTabSz="352425"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lang="en-US" sz="1200" noProof="1" smtClean="0"/>
              <a:t>	for (i=0 ; i &lt; c.numOfStudents ; i++)</a:t>
            </a:r>
          </a:p>
          <a:p>
            <a:pPr marL="274320" indent="-274320" defTabSz="352425"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lang="en-US" sz="1200" noProof="1" smtClean="0"/>
              <a:t>	{</a:t>
            </a:r>
          </a:p>
          <a:p>
            <a:pPr marL="274320" indent="-274320" defTabSz="352425"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lang="en-US" sz="1200" noProof="1" smtClean="0"/>
              <a:t>		printf("Student #%d: ", i+1);</a:t>
            </a:r>
          </a:p>
          <a:p>
            <a:pPr marL="274320" indent="-274320" defTabSz="352425"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lang="en-US" sz="1200" noProof="1" smtClean="0"/>
              <a:t>		scanf("%s %d", c.students[i].name, </a:t>
            </a:r>
          </a:p>
          <a:p>
            <a:pPr marL="274320" indent="-274320" defTabSz="352425"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lang="en-US" sz="1200" noProof="1" smtClean="0"/>
              <a:t>                                        &amp;c.students[i].id);</a:t>
            </a:r>
          </a:p>
          <a:p>
            <a:pPr marL="274320" indent="-274320" defTabSz="352425"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lang="en-US" sz="1200" noProof="1" smtClean="0"/>
              <a:t>	}</a:t>
            </a:r>
          </a:p>
          <a:p>
            <a:pPr marL="274320" indent="-274320" defTabSz="352425"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buSzPct val="76000"/>
            </a:pPr>
            <a:endParaRPr lang="en-US" sz="1200" noProof="1" smtClean="0"/>
          </a:p>
          <a:p>
            <a:pPr marL="274320" indent="-274320" defTabSz="352425"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lang="en-US" sz="1200" noProof="1" smtClean="0"/>
              <a:t>	printClass(c);</a:t>
            </a:r>
          </a:p>
          <a:p>
            <a:pPr marL="274320" indent="-274320" defTabSz="352425"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lang="en-US" sz="1200" noProof="1" smtClean="0"/>
              <a:t>	free(c.students);</a:t>
            </a:r>
          </a:p>
          <a:p>
            <a:pPr marL="274320" indent="-274320"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lang="en-US" sz="1200" noProof="1" smtClean="0"/>
              <a:t>}</a:t>
            </a:r>
          </a:p>
          <a:p>
            <a:pPr>
              <a:lnSpc>
                <a:spcPct val="80000"/>
              </a:lnSpc>
            </a:pPr>
            <a:endParaRPr lang="en-US" sz="1200" b="1" dirty="0" smtClean="0"/>
          </a:p>
          <a:p>
            <a:pPr>
              <a:lnSpc>
                <a:spcPct val="80000"/>
              </a:lnSpc>
            </a:pPr>
            <a:endParaRPr lang="he-IL" sz="1200" dirty="0" smtClean="0"/>
          </a:p>
          <a:p>
            <a:pPr>
              <a:lnSpc>
                <a:spcPct val="80000"/>
              </a:lnSpc>
            </a:pPr>
            <a:endParaRPr lang="he-IL" sz="1200" dirty="0" smtClean="0"/>
          </a:p>
          <a:p>
            <a:pPr marL="342900" indent="-3429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200" noProof="1"/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200" dirty="0"/>
          </a:p>
        </p:txBody>
      </p:sp>
      <p:pic>
        <p:nvPicPr>
          <p:cNvPr id="15365" name="Picture 16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60032" y="836712"/>
            <a:ext cx="4032448" cy="1238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15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153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153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153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1536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1536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1536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1536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6" dur="500"/>
                                        <p:tgtEl>
                                          <p:spTgt spid="1536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9" dur="500"/>
                                        <p:tgtEl>
                                          <p:spTgt spid="1536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1536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5" dur="500"/>
                                        <p:tgtEl>
                                          <p:spTgt spid="1536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8" dur="500"/>
                                        <p:tgtEl>
                                          <p:spTgt spid="1536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1" dur="500"/>
                                        <p:tgtEl>
                                          <p:spTgt spid="1536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4" dur="500"/>
                                        <p:tgtEl>
                                          <p:spTgt spid="1536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9" dur="500"/>
                                        <p:tgtEl>
                                          <p:spTgt spid="153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2" dur="500"/>
                                        <p:tgtEl>
                                          <p:spTgt spid="153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5" dur="500"/>
                                        <p:tgtEl>
                                          <p:spTgt spid="1536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8" dur="500"/>
                                        <p:tgtEl>
                                          <p:spTgt spid="153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3" dur="500"/>
                                        <p:tgtEl>
                                          <p:spTgt spid="153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8" dur="500"/>
                                        <p:tgtEl>
                                          <p:spTgt spid="153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1" dur="500"/>
                                        <p:tgtEl>
                                          <p:spTgt spid="153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6" dur="500"/>
                                        <p:tgtEl>
                                          <p:spTgt spid="153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9" dur="500"/>
                                        <p:tgtEl>
                                          <p:spTgt spid="1536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4" dur="500"/>
                                        <p:tgtEl>
                                          <p:spTgt spid="1536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9" dur="500"/>
                                        <p:tgtEl>
                                          <p:spTgt spid="1536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2" dur="500"/>
                                        <p:tgtEl>
                                          <p:spTgt spid="1536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5" dur="500"/>
                                        <p:tgtEl>
                                          <p:spTgt spid="1536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8" dur="500"/>
                                        <p:tgtEl>
                                          <p:spTgt spid="1536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3" dur="500"/>
                                        <p:tgtEl>
                                          <p:spTgt spid="1536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6" dur="500"/>
                                        <p:tgtEl>
                                          <p:spTgt spid="1536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9" dur="500"/>
                                        <p:tgtEl>
                                          <p:spTgt spid="1536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4" dur="500"/>
                                        <p:tgtEl>
                                          <p:spTgt spid="1536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9" dur="500"/>
                                        <p:tgtEl>
                                          <p:spTgt spid="1536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-533400"/>
            <a:ext cx="8229600" cy="1139825"/>
          </a:xfrm>
        </p:spPr>
        <p:txBody>
          <a:bodyPr/>
          <a:lstStyle/>
          <a:p>
            <a:pPr algn="r"/>
            <a:r>
              <a:rPr lang="he-IL" smtClean="0"/>
              <a:t>דוגמא – הקצאת סטודנטים בכיתה</a:t>
            </a:r>
            <a:endParaRPr lang="en-US" smtClean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17475"/>
            <a:ext cx="8229600" cy="4530725"/>
          </a:xfrm>
        </p:spPr>
        <p:txBody>
          <a:bodyPr/>
          <a:lstStyle/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200" noProof="1" smtClean="0"/>
              <a:t>#include &lt;stdio.h&gt;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200" noProof="1" smtClean="0"/>
              <a:t>#include &lt;stdlib.h&gt;</a:t>
            </a:r>
            <a:endParaRPr lang="en-US" sz="1200" smtClean="0"/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endParaRPr lang="en-US" sz="1200" noProof="1" smtClean="0"/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200" noProof="1" smtClean="0"/>
              <a:t>struct Student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200" noProof="1" smtClean="0"/>
              <a:t>{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200" noProof="1" smtClean="0"/>
              <a:t>	char name[10];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200" noProof="1" smtClean="0"/>
              <a:t>	int id;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200" noProof="1" smtClean="0"/>
              <a:t>} typedef student_t;</a:t>
            </a:r>
            <a:endParaRPr lang="en-US" sz="1200" smtClean="0"/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endParaRPr lang="en-US" sz="1200" noProof="1" smtClean="0"/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200" noProof="1" smtClean="0"/>
              <a:t>struct Class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200" noProof="1" smtClean="0"/>
              <a:t>{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200" noProof="1" smtClean="0"/>
              <a:t>	char teacherName[10];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200" noProof="1" smtClean="0"/>
              <a:t>	int numOfStudents;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200" noProof="1" smtClean="0"/>
              <a:t>	</a:t>
            </a:r>
            <a:r>
              <a:rPr lang="en-US" sz="1200" b="1" noProof="1" smtClean="0"/>
              <a:t>student_t* students;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200" noProof="1" smtClean="0"/>
              <a:t>}typedef class_t;</a:t>
            </a:r>
            <a:endParaRPr lang="en-US" sz="1200" smtClean="0"/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endParaRPr lang="en-US" sz="1200" noProof="1" smtClean="0"/>
          </a:p>
        </p:txBody>
      </p:sp>
      <p:sp>
        <p:nvSpPr>
          <p:cNvPr id="179204" name="Rectangle 4"/>
          <p:cNvSpPr>
            <a:spLocks noChangeArrowheads="1"/>
          </p:cNvSpPr>
          <p:nvPr/>
        </p:nvSpPr>
        <p:spPr bwMode="auto">
          <a:xfrm>
            <a:off x="4191000" y="3810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 noProof="1">
                <a:latin typeface="Verdana" pitchFamily="34" charset="0"/>
              </a:rPr>
              <a:t>void printClass(class_t c)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 noProof="1">
                <a:latin typeface="Verdana" pitchFamily="34" charset="0"/>
              </a:rPr>
              <a:t>{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 noProof="1">
                <a:latin typeface="Verdana" pitchFamily="34" charset="0"/>
              </a:rPr>
              <a:t>	int i;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 noProof="1">
                <a:latin typeface="Verdana" pitchFamily="34" charset="0"/>
              </a:rPr>
              <a:t>	printf("The teacher is %s and the %d students are:\n", </a:t>
            </a:r>
            <a:endParaRPr lang="en-US" sz="1200" dirty="0">
              <a:latin typeface="Verdana" pitchFamily="34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 dirty="0">
                <a:latin typeface="Verdana" pitchFamily="34" charset="0"/>
              </a:rPr>
              <a:t>				</a:t>
            </a:r>
            <a:r>
              <a:rPr lang="en-US" sz="1200" noProof="1">
                <a:latin typeface="Verdana" pitchFamily="34" charset="0"/>
              </a:rPr>
              <a:t>c.teacherName, </a:t>
            </a:r>
            <a:endParaRPr lang="en-US" sz="1200" dirty="0">
              <a:latin typeface="Verdana" pitchFamily="34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 dirty="0">
                <a:latin typeface="Verdana" pitchFamily="34" charset="0"/>
              </a:rPr>
              <a:t>				</a:t>
            </a:r>
            <a:r>
              <a:rPr lang="en-US" sz="1200" noProof="1">
                <a:latin typeface="Verdana" pitchFamily="34" charset="0"/>
              </a:rPr>
              <a:t>c.numOfStudents);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 noProof="1">
                <a:latin typeface="Verdana" pitchFamily="34" charset="0"/>
              </a:rPr>
              <a:t>	for (i=0 ; i &lt; c.numOfStudents ; i++)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 noProof="1">
                <a:latin typeface="Verdana" pitchFamily="34" charset="0"/>
              </a:rPr>
              <a:t>		printf("  %d- Name: %s\tId: %d\n",</a:t>
            </a:r>
            <a:endParaRPr lang="en-US" sz="1200" dirty="0">
              <a:latin typeface="Verdana" pitchFamily="34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 dirty="0">
                <a:latin typeface="Verdana" pitchFamily="34" charset="0"/>
              </a:rPr>
              <a:t>				</a:t>
            </a:r>
            <a:r>
              <a:rPr lang="en-US" sz="1200" noProof="1">
                <a:latin typeface="Verdana" pitchFamily="34" charset="0"/>
              </a:rPr>
              <a:t> i+1, c.students[i].name, </a:t>
            </a:r>
            <a:endParaRPr lang="en-US" sz="1200" dirty="0">
              <a:latin typeface="Verdana" pitchFamily="34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 dirty="0">
                <a:latin typeface="Verdana" pitchFamily="34" charset="0"/>
              </a:rPr>
              <a:t>				 </a:t>
            </a:r>
            <a:r>
              <a:rPr lang="en-US" sz="1200" noProof="1">
                <a:latin typeface="Verdana" pitchFamily="34" charset="0"/>
              </a:rPr>
              <a:t>c.students[i].id);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 noProof="1">
                <a:latin typeface="Verdana" pitchFamily="34" charset="0"/>
              </a:rPr>
              <a:t>}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200" dirty="0">
              <a:latin typeface="Verdana" pitchFamily="34" charset="0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 noProof="1">
                <a:latin typeface="Verdana" pitchFamily="34" charset="0"/>
              </a:rPr>
              <a:t>void main()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 noProof="1">
                <a:latin typeface="Verdana" pitchFamily="34" charset="0"/>
              </a:rPr>
              <a:t>{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 noProof="1">
                <a:latin typeface="Verdana" pitchFamily="34" charset="0"/>
              </a:rPr>
              <a:t>	int i;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 noProof="1">
                <a:latin typeface="Verdana" pitchFamily="34" charset="0"/>
              </a:rPr>
              <a:t>	class_t </a:t>
            </a:r>
            <a:r>
              <a:rPr lang="en-US" sz="1200" dirty="0">
                <a:latin typeface="Verdana" pitchFamily="34" charset="0"/>
              </a:rPr>
              <a:t>c</a:t>
            </a:r>
            <a:r>
              <a:rPr lang="en-US" sz="1200" noProof="1">
                <a:latin typeface="Verdana" pitchFamily="34" charset="0"/>
              </a:rPr>
              <a:t> = {"Keren"};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 noProof="1">
                <a:latin typeface="Verdana" pitchFamily="34" charset="0"/>
              </a:rPr>
              <a:t>	printf("How many students? ");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 noProof="1">
                <a:latin typeface="Verdana" pitchFamily="34" charset="0"/>
              </a:rPr>
              <a:t>	scanf("%d", &amp;</a:t>
            </a:r>
            <a:r>
              <a:rPr lang="en-US" sz="1200" dirty="0" err="1">
                <a:latin typeface="Verdana" pitchFamily="34" charset="0"/>
              </a:rPr>
              <a:t>c.numOfStudents</a:t>
            </a:r>
            <a:r>
              <a:rPr lang="en-US" sz="1200" noProof="1">
                <a:latin typeface="Verdana" pitchFamily="34" charset="0"/>
              </a:rPr>
              <a:t>);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 noProof="1">
                <a:latin typeface="Verdana" pitchFamily="34" charset="0"/>
              </a:rPr>
              <a:t>	</a:t>
            </a:r>
            <a:r>
              <a:rPr lang="en-US" sz="1200" dirty="0">
                <a:latin typeface="Verdana" pitchFamily="34" charset="0"/>
              </a:rPr>
              <a:t>c</a:t>
            </a:r>
            <a:r>
              <a:rPr lang="en-US" sz="1200" noProof="1">
                <a:latin typeface="Verdana" pitchFamily="34" charset="0"/>
              </a:rPr>
              <a:t>.students = (student_t*)</a:t>
            </a:r>
            <a:r>
              <a:rPr lang="en-US" sz="1200" dirty="0">
                <a:latin typeface="Verdana" pitchFamily="34" charset="0"/>
              </a:rPr>
              <a:t>c</a:t>
            </a:r>
            <a:r>
              <a:rPr lang="en-US" sz="1200" noProof="1">
                <a:latin typeface="Verdana" pitchFamily="34" charset="0"/>
              </a:rPr>
              <a:t>alloc(</a:t>
            </a:r>
            <a:r>
              <a:rPr lang="en-US" sz="1200" dirty="0">
                <a:latin typeface="Verdana" pitchFamily="34" charset="0"/>
              </a:rPr>
              <a:t>c</a:t>
            </a:r>
            <a:r>
              <a:rPr lang="en-US" sz="1200" noProof="1">
                <a:latin typeface="Verdana" pitchFamily="34" charset="0"/>
              </a:rPr>
              <a:t>.numOfStudents </a:t>
            </a:r>
            <a:r>
              <a:rPr lang="en-US" sz="1200" dirty="0">
                <a:latin typeface="Verdana" pitchFamily="34" charset="0"/>
              </a:rPr>
              <a:t>, </a:t>
            </a:r>
            <a:r>
              <a:rPr lang="he-IL" sz="1200" dirty="0">
                <a:latin typeface="Verdana" pitchFamily="34" charset="0"/>
              </a:rPr>
              <a:t> </a:t>
            </a:r>
            <a:endParaRPr lang="en-US" sz="1200" dirty="0">
              <a:latin typeface="Verdana" pitchFamily="34" charset="0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 dirty="0">
                <a:latin typeface="Verdana" pitchFamily="34" charset="0"/>
              </a:rPr>
              <a:t>				  </a:t>
            </a:r>
            <a:r>
              <a:rPr lang="en-US" sz="1200" noProof="1">
                <a:latin typeface="Verdana" pitchFamily="34" charset="0"/>
              </a:rPr>
              <a:t>sizeof(student_t));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 noProof="1">
                <a:latin typeface="Verdana" pitchFamily="34" charset="0"/>
              </a:rPr>
              <a:t>	</a:t>
            </a:r>
            <a:r>
              <a:rPr lang="en-US" sz="1200" dirty="0">
                <a:solidFill>
                  <a:srgbClr val="009900"/>
                </a:solidFill>
                <a:latin typeface="Verdana" pitchFamily="34" charset="0"/>
              </a:rPr>
              <a:t>// check if allocation succeeded..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200" noProof="1">
              <a:solidFill>
                <a:srgbClr val="009900"/>
              </a:solidFill>
              <a:latin typeface="Verdana" pitchFamily="34" charset="0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 noProof="1">
                <a:latin typeface="Verdana" pitchFamily="34" charset="0"/>
              </a:rPr>
              <a:t>	printf("Enter name and id for each student:\n");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 noProof="1">
                <a:latin typeface="Verdana" pitchFamily="34" charset="0"/>
              </a:rPr>
              <a:t>	for (i=0 ; i &lt; </a:t>
            </a:r>
            <a:r>
              <a:rPr lang="en-US" sz="1200" dirty="0">
                <a:latin typeface="Verdana" pitchFamily="34" charset="0"/>
              </a:rPr>
              <a:t>c</a:t>
            </a:r>
            <a:r>
              <a:rPr lang="en-US" sz="1200" noProof="1">
                <a:latin typeface="Verdana" pitchFamily="34" charset="0"/>
              </a:rPr>
              <a:t>.numOfStudents ; i++)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 noProof="1">
                <a:latin typeface="Verdana" pitchFamily="34" charset="0"/>
              </a:rPr>
              <a:t>	{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 noProof="1">
                <a:latin typeface="Verdana" pitchFamily="34" charset="0"/>
              </a:rPr>
              <a:t>		printf("Student #%d: ", i+1);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 noProof="1">
                <a:latin typeface="Verdana" pitchFamily="34" charset="0"/>
              </a:rPr>
              <a:t>		scanf("%s %d", </a:t>
            </a:r>
            <a:r>
              <a:rPr lang="en-US" sz="1200" dirty="0">
                <a:latin typeface="Verdana" pitchFamily="34" charset="0"/>
              </a:rPr>
              <a:t>c</a:t>
            </a:r>
            <a:r>
              <a:rPr lang="en-US" sz="1200" noProof="1">
                <a:latin typeface="Verdana" pitchFamily="34" charset="0"/>
              </a:rPr>
              <a:t>.students[i].name, </a:t>
            </a:r>
            <a:endParaRPr lang="en-US" sz="1200" dirty="0">
              <a:latin typeface="Verdana" pitchFamily="34" charset="0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 dirty="0">
                <a:latin typeface="Verdana" pitchFamily="34" charset="0"/>
              </a:rPr>
              <a:t>                                        </a:t>
            </a:r>
            <a:r>
              <a:rPr lang="en-US" sz="1200" noProof="1">
                <a:latin typeface="Verdana" pitchFamily="34" charset="0"/>
              </a:rPr>
              <a:t>&amp;</a:t>
            </a:r>
            <a:r>
              <a:rPr lang="en-US" sz="1200" dirty="0">
                <a:latin typeface="Verdana" pitchFamily="34" charset="0"/>
              </a:rPr>
              <a:t>c</a:t>
            </a:r>
            <a:r>
              <a:rPr lang="en-US" sz="1200" noProof="1">
                <a:latin typeface="Verdana" pitchFamily="34" charset="0"/>
              </a:rPr>
              <a:t>.students[i].id);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 noProof="1">
                <a:latin typeface="Verdana" pitchFamily="34" charset="0"/>
              </a:rPr>
              <a:t>	}</a:t>
            </a:r>
            <a:endParaRPr lang="en-US" sz="1200" dirty="0">
              <a:latin typeface="Verdana" pitchFamily="34" charset="0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200" noProof="1">
              <a:latin typeface="Verdana" pitchFamily="34" charset="0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 noProof="1">
                <a:latin typeface="Verdana" pitchFamily="34" charset="0"/>
              </a:rPr>
              <a:t>	printClass(</a:t>
            </a:r>
            <a:r>
              <a:rPr lang="en-US" sz="1200" dirty="0">
                <a:latin typeface="Verdana" pitchFamily="34" charset="0"/>
              </a:rPr>
              <a:t>c</a:t>
            </a:r>
            <a:r>
              <a:rPr lang="en-US" sz="1200" noProof="1">
                <a:latin typeface="Verdana" pitchFamily="34" charset="0"/>
              </a:rPr>
              <a:t>);</a:t>
            </a:r>
            <a:endParaRPr lang="en-US" sz="1200" dirty="0">
              <a:latin typeface="Verdana" pitchFamily="34" charset="0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 dirty="0">
                <a:latin typeface="Verdana" pitchFamily="34" charset="0"/>
              </a:rPr>
              <a:t>	free(</a:t>
            </a:r>
            <a:r>
              <a:rPr lang="en-US" sz="1200" dirty="0" err="1">
                <a:latin typeface="Verdana" pitchFamily="34" charset="0"/>
              </a:rPr>
              <a:t>c.students</a:t>
            </a:r>
            <a:r>
              <a:rPr lang="en-US" sz="1200" dirty="0">
                <a:latin typeface="Verdana" pitchFamily="34" charset="0"/>
              </a:rPr>
              <a:t>);</a:t>
            </a:r>
            <a:endParaRPr lang="en-US" sz="1200" noProof="1">
              <a:latin typeface="Verdana" pitchFamily="34" charset="0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 noProof="1">
                <a:latin typeface="Verdana" pitchFamily="34" charset="0"/>
              </a:rPr>
              <a:t>}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200" dirty="0">
              <a:latin typeface="Verdana" pitchFamily="34" charset="0"/>
            </a:endParaRPr>
          </a:p>
        </p:txBody>
      </p:sp>
      <p:sp>
        <p:nvSpPr>
          <p:cNvPr id="28681" name="Text Box 47"/>
          <p:cNvSpPr txBox="1">
            <a:spLocks noChangeArrowheads="1"/>
          </p:cNvSpPr>
          <p:nvPr/>
        </p:nvSpPr>
        <p:spPr bwMode="auto">
          <a:xfrm>
            <a:off x="762000" y="6491288"/>
            <a:ext cx="198120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rtl="1">
              <a:spcBef>
                <a:spcPct val="50000"/>
              </a:spcBef>
            </a:pPr>
            <a:r>
              <a:rPr lang="he-IL"/>
              <a:t>הזיכרון של ה- </a:t>
            </a:r>
            <a:r>
              <a:rPr lang="en-US"/>
              <a:t>main</a:t>
            </a:r>
          </a:p>
        </p:txBody>
      </p:sp>
      <p:graphicFrame>
        <p:nvGraphicFramePr>
          <p:cNvPr id="179374" name="Group 174"/>
          <p:cNvGraphicFramePr>
            <a:graphicFrameLocks noGrp="1"/>
          </p:cNvGraphicFramePr>
          <p:nvPr/>
        </p:nvGraphicFramePr>
        <p:xfrm>
          <a:off x="76200" y="4730750"/>
          <a:ext cx="3657600" cy="1828800"/>
        </p:xfrm>
        <a:graphic>
          <a:graphicData uri="http://schemas.openxmlformats.org/drawingml/2006/table">
            <a:tbl>
              <a:tblPr/>
              <a:tblGrid>
                <a:gridCol w="2133600"/>
                <a:gridCol w="990600"/>
                <a:gridCol w="533400"/>
              </a:tblGrid>
              <a:tr h="330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int:i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class_t: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char[10]:c.teacherName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    int: c.numOfStudents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   student_t*:c.students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8440" name="Oval 72"/>
          <p:cNvSpPr>
            <a:spLocks noChangeArrowheads="1"/>
          </p:cNvSpPr>
          <p:nvPr/>
        </p:nvSpPr>
        <p:spPr bwMode="auto">
          <a:xfrm>
            <a:off x="152400" y="2667000"/>
            <a:ext cx="4191000" cy="2133600"/>
          </a:xfrm>
          <a:prstGeom prst="ellipse">
            <a:avLst/>
          </a:prstGeom>
          <a:solidFill>
            <a:srgbClr val="00CC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he-IL"/>
          </a:p>
        </p:txBody>
      </p:sp>
      <p:sp>
        <p:nvSpPr>
          <p:cNvPr id="3" name="Text Box 9"/>
          <p:cNvSpPr txBox="1">
            <a:spLocks noChangeArrowheads="1"/>
          </p:cNvSpPr>
          <p:nvPr/>
        </p:nvSpPr>
        <p:spPr bwMode="auto">
          <a:xfrm>
            <a:off x="1295400" y="4433888"/>
            <a:ext cx="198120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rtl="1">
              <a:spcBef>
                <a:spcPct val="50000"/>
              </a:spcBef>
            </a:pPr>
            <a:r>
              <a:rPr lang="he-IL"/>
              <a:t>זיכרון ה- </a:t>
            </a:r>
            <a:r>
              <a:rPr lang="en-US"/>
              <a:t>heap</a:t>
            </a:r>
          </a:p>
        </p:txBody>
      </p:sp>
      <p:graphicFrame>
        <p:nvGraphicFramePr>
          <p:cNvPr id="179470" name="Group 270"/>
          <p:cNvGraphicFramePr>
            <a:graphicFrameLocks noGrp="1"/>
          </p:cNvGraphicFramePr>
          <p:nvPr/>
        </p:nvGraphicFramePr>
        <p:xfrm>
          <a:off x="381000" y="2971800"/>
          <a:ext cx="3429000" cy="1435419"/>
        </p:xfrm>
        <a:graphic>
          <a:graphicData uri="http://schemas.openxmlformats.org/drawingml/2006/table">
            <a:tbl>
              <a:tblPr/>
              <a:tblGrid>
                <a:gridCol w="1933575"/>
                <a:gridCol w="879475"/>
                <a:gridCol w="615950"/>
              </a:tblGrid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student_t: name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2200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           id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2230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student_t: name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2236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           id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2246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9398" name="Group 198"/>
          <p:cNvGraphicFramePr>
            <a:graphicFrameLocks noGrp="1"/>
          </p:cNvGraphicFramePr>
          <p:nvPr/>
        </p:nvGraphicFramePr>
        <p:xfrm>
          <a:off x="76200" y="4730750"/>
          <a:ext cx="3657600" cy="1828800"/>
        </p:xfrm>
        <a:graphic>
          <a:graphicData uri="http://schemas.openxmlformats.org/drawingml/2006/table">
            <a:tbl>
              <a:tblPr/>
              <a:tblGrid>
                <a:gridCol w="2133600"/>
                <a:gridCol w="990600"/>
                <a:gridCol w="533400"/>
              </a:tblGrid>
              <a:tr h="330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int:i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class_t: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char[10]:c.teacherName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“keren”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    int: c.numOfStudents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   student_t*:c.students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79399" name="Group 199"/>
          <p:cNvGraphicFramePr>
            <a:graphicFrameLocks noGrp="1"/>
          </p:cNvGraphicFramePr>
          <p:nvPr/>
        </p:nvGraphicFramePr>
        <p:xfrm>
          <a:off x="76200" y="4730750"/>
          <a:ext cx="3657600" cy="1828800"/>
        </p:xfrm>
        <a:graphic>
          <a:graphicData uri="http://schemas.openxmlformats.org/drawingml/2006/table">
            <a:tbl>
              <a:tblPr/>
              <a:tblGrid>
                <a:gridCol w="2133600"/>
                <a:gridCol w="990600"/>
                <a:gridCol w="533400"/>
              </a:tblGrid>
              <a:tr h="330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int:i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class_t: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char[10]:c.teacherName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“keren”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    int: c.numOfStudents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   student_t*:c.students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79421" name="Group 221"/>
          <p:cNvGraphicFramePr>
            <a:graphicFrameLocks noGrp="1"/>
          </p:cNvGraphicFramePr>
          <p:nvPr/>
        </p:nvGraphicFramePr>
        <p:xfrm>
          <a:off x="76200" y="4730750"/>
          <a:ext cx="3657600" cy="1828800"/>
        </p:xfrm>
        <a:graphic>
          <a:graphicData uri="http://schemas.openxmlformats.org/drawingml/2006/table">
            <a:tbl>
              <a:tblPr/>
              <a:tblGrid>
                <a:gridCol w="2133600"/>
                <a:gridCol w="990600"/>
                <a:gridCol w="533400"/>
              </a:tblGrid>
              <a:tr h="330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int:i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class_t: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char[10]:c.teacherName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“keren”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    int: c.numOfStudents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   student_t*:c.students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2200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79498" name="Group 298"/>
          <p:cNvGraphicFramePr>
            <a:graphicFrameLocks noGrp="1"/>
          </p:cNvGraphicFramePr>
          <p:nvPr/>
        </p:nvGraphicFramePr>
        <p:xfrm>
          <a:off x="381000" y="2971800"/>
          <a:ext cx="3429000" cy="1468439"/>
        </p:xfrm>
        <a:graphic>
          <a:graphicData uri="http://schemas.openxmlformats.org/drawingml/2006/table">
            <a:tbl>
              <a:tblPr/>
              <a:tblGrid>
                <a:gridCol w="1933575"/>
                <a:gridCol w="879475"/>
                <a:gridCol w="615950"/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student_t: 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“yoyo”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2200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           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2230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student_t: 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“gogo”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2236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           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2222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2246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" name="Text Box 47"/>
          <p:cNvSpPr txBox="1">
            <a:spLocks noChangeArrowheads="1"/>
          </p:cNvSpPr>
          <p:nvPr/>
        </p:nvSpPr>
        <p:spPr bwMode="auto">
          <a:xfrm>
            <a:off x="1524000" y="2376488"/>
            <a:ext cx="2209800" cy="366712"/>
          </a:xfrm>
          <a:prstGeom prst="rect">
            <a:avLst/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rtl="1">
              <a:spcBef>
                <a:spcPct val="50000"/>
              </a:spcBef>
            </a:pPr>
            <a:r>
              <a:rPr lang="he-IL">
                <a:solidFill>
                  <a:schemeClr val="bg1"/>
                </a:solidFill>
              </a:rPr>
              <a:t>הזיכרון של </a:t>
            </a:r>
            <a:r>
              <a:rPr lang="en-US">
                <a:solidFill>
                  <a:schemeClr val="bg1"/>
                </a:solidFill>
              </a:rPr>
              <a:t>printClass</a:t>
            </a:r>
          </a:p>
        </p:txBody>
      </p:sp>
      <p:graphicFrame>
        <p:nvGraphicFramePr>
          <p:cNvPr id="179497" name="Group 297"/>
          <p:cNvGraphicFramePr>
            <a:graphicFrameLocks noGrp="1"/>
          </p:cNvGraphicFramePr>
          <p:nvPr/>
        </p:nvGraphicFramePr>
        <p:xfrm>
          <a:off x="228600" y="609600"/>
          <a:ext cx="3657600" cy="1828800"/>
        </p:xfrm>
        <a:graphic>
          <a:graphicData uri="http://schemas.openxmlformats.org/drawingml/2006/table">
            <a:tbl>
              <a:tblPr/>
              <a:tblGrid>
                <a:gridCol w="2133600"/>
                <a:gridCol w="990600"/>
                <a:gridCol w="533400"/>
              </a:tblGrid>
              <a:tr h="330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int:i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class_t: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char[10]:c.teacherName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“keren”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    int: c.numOfStudents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   student_t*:c.students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2200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5257800" y="2590800"/>
            <a:ext cx="3657600" cy="9144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rtl="1"/>
            <a:r>
              <a:rPr lang="he-IL" b="1">
                <a:solidFill>
                  <a:schemeClr val="bg1"/>
                </a:solidFill>
                <a:latin typeface="Verdana" pitchFamily="34" charset="0"/>
              </a:rPr>
              <a:t>שינוי שם המורה בתוך הפונקציה לא ישנה את הנתון המקורי, אבל שינוי ערכים במערך הסטודנטים כן ישתנו. </a:t>
            </a:r>
            <a:endParaRPr lang="en-US" b="1">
              <a:solidFill>
                <a:schemeClr val="bg1"/>
              </a:solidFill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17920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" dur="indefinite"/>
                                        <p:tgtEl>
                                          <p:spTgt spid="17920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17920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58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79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28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4" dur="indefinite"/>
                                        <p:tgtEl>
                                          <p:spTgt spid="17920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5" dur="indefinite"/>
                                        <p:tgtEl>
                                          <p:spTgt spid="17920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6" dur="indefinite"/>
                                        <p:tgtEl>
                                          <p:spTgt spid="17920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179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3" dur="indefinite"/>
                                        <p:tgtEl>
                                          <p:spTgt spid="17920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4" dur="indefinite"/>
                                        <p:tgtEl>
                                          <p:spTgt spid="17920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5" dur="indefinite"/>
                                        <p:tgtEl>
                                          <p:spTgt spid="17920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9" dur="indefinite"/>
                                        <p:tgtEl>
                                          <p:spTgt spid="17920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40" dur="indefinite"/>
                                        <p:tgtEl>
                                          <p:spTgt spid="17920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41" dur="indefinite"/>
                                        <p:tgtEl>
                                          <p:spTgt spid="17920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179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48" dur="indefinite"/>
                                        <p:tgtEl>
                                          <p:spTgt spid="17920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49" dur="indefinite"/>
                                        <p:tgtEl>
                                          <p:spTgt spid="17920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50" dur="indefinite"/>
                                        <p:tgtEl>
                                          <p:spTgt spid="17920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5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52" dur="indefinite"/>
                                        <p:tgtEl>
                                          <p:spTgt spid="17920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53" dur="indefinite"/>
                                        <p:tgtEl>
                                          <p:spTgt spid="17920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54" dur="indefinite"/>
                                        <p:tgtEl>
                                          <p:spTgt spid="17920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179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0" dur="500"/>
                                        <p:tgtEl>
                                          <p:spTgt spid="179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64" dur="indefinite"/>
                                        <p:tgtEl>
                                          <p:spTgt spid="17920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65" dur="indefinite"/>
                                        <p:tgtEl>
                                          <p:spTgt spid="17920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66" dur="indefinite"/>
                                        <p:tgtEl>
                                          <p:spTgt spid="17920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5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68" dur="indefinite"/>
                                        <p:tgtEl>
                                          <p:spTgt spid="17920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69" dur="indefinite"/>
                                        <p:tgtEl>
                                          <p:spTgt spid="17920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70" dur="indefinite"/>
                                        <p:tgtEl>
                                          <p:spTgt spid="17920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5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72" dur="indefinite"/>
                                        <p:tgtEl>
                                          <p:spTgt spid="179204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3" dur="indefinite"/>
                                        <p:tgtEl>
                                          <p:spTgt spid="179204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74" dur="indefinite"/>
                                        <p:tgtEl>
                                          <p:spTgt spid="179204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5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76" dur="indefinite"/>
                                        <p:tgtEl>
                                          <p:spTgt spid="179204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7" dur="indefinite"/>
                                        <p:tgtEl>
                                          <p:spTgt spid="179204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78" dur="indefinite"/>
                                        <p:tgtEl>
                                          <p:spTgt spid="179204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5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80" dur="indefinite"/>
                                        <p:tgtEl>
                                          <p:spTgt spid="179204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81" dur="indefinite"/>
                                        <p:tgtEl>
                                          <p:spTgt spid="179204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2" dur="indefinite"/>
                                        <p:tgtEl>
                                          <p:spTgt spid="179204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5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84" dur="indefinite"/>
                                        <p:tgtEl>
                                          <p:spTgt spid="179204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85" dur="indefinite"/>
                                        <p:tgtEl>
                                          <p:spTgt spid="179204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6" dur="indefinite"/>
                                        <p:tgtEl>
                                          <p:spTgt spid="179204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5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88" dur="indefinite"/>
                                        <p:tgtEl>
                                          <p:spTgt spid="179204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89" dur="indefinite"/>
                                        <p:tgtEl>
                                          <p:spTgt spid="179204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90" dur="indefinite"/>
                                        <p:tgtEl>
                                          <p:spTgt spid="179204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3" dur="500"/>
                                        <p:tgtEl>
                                          <p:spTgt spid="179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97" dur="indefinite"/>
                                        <p:tgtEl>
                                          <p:spTgt spid="179204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98" dur="indefinite"/>
                                        <p:tgtEl>
                                          <p:spTgt spid="179204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99" dur="indefinite"/>
                                        <p:tgtEl>
                                          <p:spTgt spid="179204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03" dur="indefinite"/>
                                        <p:tgtEl>
                                          <p:spTgt spid="179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04" dur="indefinite"/>
                                        <p:tgtEl>
                                          <p:spTgt spid="179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05" dur="indefinite"/>
                                        <p:tgtEl>
                                          <p:spTgt spid="179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1" dur="500"/>
                                        <p:tgtEl>
                                          <p:spTgt spid="179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15" dur="indefinite"/>
                                        <p:tgtEl>
                                          <p:spTgt spid="1792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16" dur="indefinite"/>
                                        <p:tgtEl>
                                          <p:spTgt spid="1792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17" dur="indefinite"/>
                                        <p:tgtEl>
                                          <p:spTgt spid="1792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5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19" dur="indefinite"/>
                                        <p:tgtEl>
                                          <p:spTgt spid="1792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20" dur="indefinite"/>
                                        <p:tgtEl>
                                          <p:spTgt spid="1792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21" dur="indefinite"/>
                                        <p:tgtEl>
                                          <p:spTgt spid="1792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5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23" dur="indefinite"/>
                                        <p:tgtEl>
                                          <p:spTgt spid="1792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24" dur="indefinite"/>
                                        <p:tgtEl>
                                          <p:spTgt spid="1792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25" dur="indefinite"/>
                                        <p:tgtEl>
                                          <p:spTgt spid="1792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29" dur="indefinite"/>
                                        <p:tgtEl>
                                          <p:spTgt spid="1792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30" dur="indefinite"/>
                                        <p:tgtEl>
                                          <p:spTgt spid="1792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31" dur="indefinite"/>
                                        <p:tgtEl>
                                          <p:spTgt spid="1792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5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33" dur="indefinite"/>
                                        <p:tgtEl>
                                          <p:spTgt spid="1792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34" dur="indefinite"/>
                                        <p:tgtEl>
                                          <p:spTgt spid="1792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35" dur="indefinite"/>
                                        <p:tgtEl>
                                          <p:spTgt spid="1792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5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37" dur="indefinite"/>
                                        <p:tgtEl>
                                          <p:spTgt spid="1792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38" dur="indefinite"/>
                                        <p:tgtEl>
                                          <p:spTgt spid="1792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39" dur="indefinite"/>
                                        <p:tgtEl>
                                          <p:spTgt spid="1792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5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41" dur="indefinite"/>
                                        <p:tgtEl>
                                          <p:spTgt spid="17920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42" dur="indefinite"/>
                                        <p:tgtEl>
                                          <p:spTgt spid="17920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43" dur="indefinite"/>
                                        <p:tgtEl>
                                          <p:spTgt spid="17920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52" dur="indefinite"/>
                                        <p:tgtEl>
                                          <p:spTgt spid="17920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53" dur="indefinite"/>
                                        <p:tgtEl>
                                          <p:spTgt spid="17920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54" dur="indefinite"/>
                                        <p:tgtEl>
                                          <p:spTgt spid="17920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56" dur="500"/>
                                        <p:tgtEl>
                                          <p:spTgt spid="1794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5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64" dur="indefinite"/>
                                        <p:tgtEl>
                                          <p:spTgt spid="179204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65" dur="indefinite"/>
                                        <p:tgtEl>
                                          <p:spTgt spid="179204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66" dur="indefinite"/>
                                        <p:tgtEl>
                                          <p:spTgt spid="179204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68" dur="500"/>
                                        <p:tgtEl>
                                          <p:spTgt spid="1794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71" dur="500"/>
                                        <p:tgtEl>
                                          <p:spTgt spid="1794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76" dur="indefinite"/>
                                        <p:tgtEl>
                                          <p:spTgt spid="179204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77" dur="indefinite"/>
                                        <p:tgtEl>
                                          <p:spTgt spid="179204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78" dur="indefinite"/>
                                        <p:tgtEl>
                                          <p:spTgt spid="179204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80" dur="500"/>
                                        <p:tgtEl>
                                          <p:spTgt spid="286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83" dur="500"/>
                                        <p:tgtEl>
                                          <p:spTgt spid="1793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86" dur="500"/>
                                        <p:tgtEl>
                                          <p:spTgt spid="1793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89" dur="500"/>
                                        <p:tgtEl>
                                          <p:spTgt spid="1793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92" dur="500"/>
                                        <p:tgtEl>
                                          <p:spTgt spid="1794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9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98" dur="500"/>
                                        <p:tgtEl>
                                          <p:spTgt spid="584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81" grpId="0"/>
      <p:bldP spid="28681" grpId="1"/>
      <p:bldP spid="58440" grpId="0" animBg="1"/>
      <p:bldP spid="58440" grpId="1" animBg="1"/>
      <p:bldP spid="3" grpId="0"/>
      <p:bldP spid="3" grpId="1"/>
      <p:bldP spid="2" grpId="0" animBg="1"/>
      <p:bldP spid="2" grpId="1" animBg="1"/>
      <p:bldP spid="17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he-IL" sz="4000" smtClean="0"/>
              <a:t>אבל מה אם נרצה להקצות מערך ולהשתמש רק בחלק מהאיברים?</a:t>
            </a:r>
            <a:endParaRPr lang="en-US" sz="4000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he-IL" dirty="0" smtClean="0"/>
              <a:t>החיסרון במימוש המחזיק מערך של סטודנטים, בין אם הוקצה דינאמית או לא, הוא כאשר לא מנצלים את כל איברי המערך, ואז יש ביזבוז זיכרון</a:t>
            </a:r>
          </a:p>
          <a:p>
            <a:endParaRPr lang="he-IL" dirty="0" smtClean="0"/>
          </a:p>
          <a:p>
            <a:r>
              <a:rPr lang="he-IL" dirty="0" smtClean="0"/>
              <a:t>לכן נקצה </a:t>
            </a:r>
            <a:r>
              <a:rPr lang="he-IL" b="1" dirty="0" smtClean="0"/>
              <a:t>מערך של מצביעים למבנים </a:t>
            </a:r>
            <a:r>
              <a:rPr lang="he-IL" dirty="0" smtClean="0"/>
              <a:t>בגודל המקסימלי שאנחנו רוצים, וכל איבר שיהיה בשימוש יצביע </a:t>
            </a:r>
            <a:r>
              <a:rPr lang="he-IL" b="1" dirty="0" smtClean="0"/>
              <a:t>למבנה שיוקצה דינאמית</a:t>
            </a:r>
            <a:endParaRPr lang="en-US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he-IL" sz="4000" dirty="0" smtClean="0"/>
              <a:t>הקצאת מערך של </a:t>
            </a:r>
            <a:r>
              <a:rPr lang="he-IL" sz="4000" b="1" dirty="0" smtClean="0"/>
              <a:t>מצביעים למבנים </a:t>
            </a:r>
            <a:r>
              <a:rPr lang="he-IL" sz="4000" dirty="0" smtClean="0"/>
              <a:t>בתוך מבנה</a:t>
            </a:r>
            <a:endParaRPr lang="en-US" sz="4000" dirty="0" smtClean="0"/>
          </a:p>
        </p:txBody>
      </p:sp>
      <p:graphicFrame>
        <p:nvGraphicFramePr>
          <p:cNvPr id="194564" name="Group 4"/>
          <p:cNvGraphicFramePr>
            <a:graphicFrameLocks noGrp="1"/>
          </p:cNvGraphicFramePr>
          <p:nvPr>
            <p:ph sz="quarter" idx="1"/>
          </p:nvPr>
        </p:nvGraphicFramePr>
        <p:xfrm>
          <a:off x="395536" y="5724227"/>
          <a:ext cx="3960440" cy="873125"/>
        </p:xfrm>
        <a:graphic>
          <a:graphicData uri="http://schemas.openxmlformats.org/drawingml/2006/table">
            <a:tbl>
              <a:tblPr/>
              <a:tblGrid>
                <a:gridCol w="990110"/>
                <a:gridCol w="990110"/>
                <a:gridCol w="990110"/>
                <a:gridCol w="990110"/>
              </a:tblGrid>
              <a:tr h="873125">
                <a:tc>
                  <a:txBody>
                    <a:bodyPr/>
                    <a:lstStyle/>
                    <a:p>
                      <a:pPr marL="0" marR="0" lvl="0" indent="0" algn="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he-IL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marL="186331" marR="1863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he-IL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marL="186331" marR="1863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he-IL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marL="186331" marR="1863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he-IL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marL="186331" marR="1863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94563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611560" y="1274539"/>
            <a:ext cx="8153400" cy="45307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he-IL" sz="2400" dirty="0" smtClean="0"/>
              <a:t>בדוגמא הבאה יש לנו את המבנה "כיתה" שיכול להכיל אוסף של תלמידים</a:t>
            </a:r>
          </a:p>
          <a:p>
            <a:pPr>
              <a:lnSpc>
                <a:spcPct val="90000"/>
              </a:lnSpc>
            </a:pPr>
            <a:r>
              <a:rPr lang="he-IL" sz="2400" dirty="0" smtClean="0"/>
              <a:t>מספר הסטודנטים המקסימלי </a:t>
            </a:r>
            <a:r>
              <a:rPr lang="he-IL" sz="2400" b="1" dirty="0" smtClean="0"/>
              <a:t>ידוע מראש</a:t>
            </a:r>
            <a:r>
              <a:rPr lang="he-IL" sz="2400" dirty="0" smtClean="0"/>
              <a:t> ויש מערך של </a:t>
            </a:r>
            <a:r>
              <a:rPr lang="he-IL" sz="2400" b="1" dirty="0" smtClean="0"/>
              <a:t>מצביעים</a:t>
            </a:r>
            <a:r>
              <a:rPr lang="he-IL" sz="2400" dirty="0" smtClean="0"/>
              <a:t> ל"סטודנט"</a:t>
            </a:r>
          </a:p>
          <a:p>
            <a:pPr>
              <a:lnSpc>
                <a:spcPct val="90000"/>
              </a:lnSpc>
            </a:pPr>
            <a:r>
              <a:rPr lang="he-IL" sz="2400" dirty="0" smtClean="0"/>
              <a:t>בתחילה רשומים לכיתה 0 סטודנטים, וכל פעם נוסיף סטודנט נוסף לכיתה</a:t>
            </a:r>
          </a:p>
          <a:p>
            <a:pPr>
              <a:lnSpc>
                <a:spcPct val="90000"/>
              </a:lnSpc>
            </a:pPr>
            <a:r>
              <a:rPr lang="he-IL" sz="2400" dirty="0" smtClean="0"/>
              <a:t>כל איבר יהיה מצביע ל"סטודנט". כל עוד לא נרשם סטודנט המצביע הוא </a:t>
            </a:r>
            <a:r>
              <a:rPr lang="en-US" sz="2400" dirty="0" smtClean="0"/>
              <a:t>NULL</a:t>
            </a:r>
            <a:endParaRPr lang="he-IL" sz="2400" dirty="0" smtClean="0"/>
          </a:p>
          <a:p>
            <a:pPr lvl="1">
              <a:lnSpc>
                <a:spcPct val="90000"/>
              </a:lnSpc>
            </a:pPr>
            <a:r>
              <a:rPr lang="he-IL" sz="2000" dirty="0" smtClean="0"/>
              <a:t>דוגמא: כיתה שיכולים להיות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he-IL" sz="2000" dirty="0" smtClean="0"/>
              <a:t>בה מקסימום 4 סטודנטים</a:t>
            </a:r>
          </a:p>
          <a:p>
            <a:pPr lvl="2">
              <a:lnSpc>
                <a:spcPct val="90000"/>
              </a:lnSpc>
            </a:pPr>
            <a:r>
              <a:rPr lang="he-IL" sz="1800" dirty="0" smtClean="0"/>
              <a:t>לאחר רישום סטודנט</a:t>
            </a:r>
          </a:p>
          <a:p>
            <a:pPr lvl="2">
              <a:lnSpc>
                <a:spcPct val="90000"/>
              </a:lnSpc>
            </a:pPr>
            <a:r>
              <a:rPr lang="he-IL" sz="1800" dirty="0" smtClean="0"/>
              <a:t>לאחר רישום סטודנט</a:t>
            </a:r>
            <a:endParaRPr lang="en-US" sz="1800" dirty="0" smtClean="0"/>
          </a:p>
        </p:txBody>
      </p:sp>
      <p:sp>
        <p:nvSpPr>
          <p:cNvPr id="194580" name="Oval 20"/>
          <p:cNvSpPr>
            <a:spLocks noChangeArrowheads="1"/>
          </p:cNvSpPr>
          <p:nvPr/>
        </p:nvSpPr>
        <p:spPr bwMode="auto">
          <a:xfrm>
            <a:off x="914400" y="61722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194581" name="Oval 21"/>
          <p:cNvSpPr>
            <a:spLocks noChangeArrowheads="1"/>
          </p:cNvSpPr>
          <p:nvPr/>
        </p:nvSpPr>
        <p:spPr bwMode="auto">
          <a:xfrm>
            <a:off x="1905000" y="61722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194582" name="Oval 22"/>
          <p:cNvSpPr>
            <a:spLocks noChangeArrowheads="1"/>
          </p:cNvSpPr>
          <p:nvPr/>
        </p:nvSpPr>
        <p:spPr bwMode="auto">
          <a:xfrm>
            <a:off x="2971800" y="61722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194583" name="Oval 23"/>
          <p:cNvSpPr>
            <a:spLocks noChangeArrowheads="1"/>
          </p:cNvSpPr>
          <p:nvPr/>
        </p:nvSpPr>
        <p:spPr bwMode="auto">
          <a:xfrm>
            <a:off x="3962400" y="61722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194584" name="Line 24"/>
          <p:cNvSpPr>
            <a:spLocks noChangeShapeType="1"/>
          </p:cNvSpPr>
          <p:nvPr/>
        </p:nvSpPr>
        <p:spPr bwMode="auto">
          <a:xfrm flipV="1">
            <a:off x="914400" y="53340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94585" name="Line 25"/>
          <p:cNvSpPr>
            <a:spLocks noChangeShapeType="1"/>
          </p:cNvSpPr>
          <p:nvPr/>
        </p:nvSpPr>
        <p:spPr bwMode="auto">
          <a:xfrm flipV="1">
            <a:off x="1905000" y="53340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94586" name="Line 26"/>
          <p:cNvSpPr>
            <a:spLocks noChangeShapeType="1"/>
          </p:cNvSpPr>
          <p:nvPr/>
        </p:nvSpPr>
        <p:spPr bwMode="auto">
          <a:xfrm flipV="1">
            <a:off x="2971800" y="53340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94587" name="Line 27"/>
          <p:cNvSpPr>
            <a:spLocks noChangeShapeType="1"/>
          </p:cNvSpPr>
          <p:nvPr/>
        </p:nvSpPr>
        <p:spPr bwMode="auto">
          <a:xfrm flipV="1">
            <a:off x="3962400" y="53340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35"/>
          <p:cNvGrpSpPr>
            <a:grpSpLocks/>
          </p:cNvGrpSpPr>
          <p:nvPr/>
        </p:nvGrpSpPr>
        <p:grpSpPr bwMode="auto">
          <a:xfrm>
            <a:off x="2743200" y="5105400"/>
            <a:ext cx="381000" cy="152400"/>
            <a:chOff x="1776" y="3216"/>
            <a:chExt cx="240" cy="96"/>
          </a:xfrm>
        </p:grpSpPr>
        <p:sp>
          <p:nvSpPr>
            <p:cNvPr id="18472" name="Line 28"/>
            <p:cNvSpPr>
              <a:spLocks noChangeShapeType="1"/>
            </p:cNvSpPr>
            <p:nvPr/>
          </p:nvSpPr>
          <p:spPr bwMode="auto">
            <a:xfrm>
              <a:off x="1776" y="3312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73" name="Line 29"/>
            <p:cNvSpPr>
              <a:spLocks noChangeShapeType="1"/>
            </p:cNvSpPr>
            <p:nvPr/>
          </p:nvSpPr>
          <p:spPr bwMode="auto">
            <a:xfrm>
              <a:off x="1824" y="3264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74" name="Line 31"/>
            <p:cNvSpPr>
              <a:spLocks noChangeShapeType="1"/>
            </p:cNvSpPr>
            <p:nvPr/>
          </p:nvSpPr>
          <p:spPr bwMode="auto">
            <a:xfrm>
              <a:off x="1872" y="3216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36"/>
          <p:cNvGrpSpPr>
            <a:grpSpLocks/>
          </p:cNvGrpSpPr>
          <p:nvPr/>
        </p:nvGrpSpPr>
        <p:grpSpPr bwMode="auto">
          <a:xfrm>
            <a:off x="3810000" y="5105400"/>
            <a:ext cx="381000" cy="152400"/>
            <a:chOff x="2400" y="3216"/>
            <a:chExt cx="240" cy="96"/>
          </a:xfrm>
        </p:grpSpPr>
        <p:sp>
          <p:nvSpPr>
            <p:cNvPr id="18469" name="Line 32"/>
            <p:cNvSpPr>
              <a:spLocks noChangeShapeType="1"/>
            </p:cNvSpPr>
            <p:nvPr/>
          </p:nvSpPr>
          <p:spPr bwMode="auto">
            <a:xfrm>
              <a:off x="2400" y="3312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70" name="Line 33"/>
            <p:cNvSpPr>
              <a:spLocks noChangeShapeType="1"/>
            </p:cNvSpPr>
            <p:nvPr/>
          </p:nvSpPr>
          <p:spPr bwMode="auto">
            <a:xfrm>
              <a:off x="2448" y="3264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71" name="Line 34"/>
            <p:cNvSpPr>
              <a:spLocks noChangeShapeType="1"/>
            </p:cNvSpPr>
            <p:nvPr/>
          </p:nvSpPr>
          <p:spPr bwMode="auto">
            <a:xfrm>
              <a:off x="2496" y="3216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37"/>
          <p:cNvGrpSpPr>
            <a:grpSpLocks/>
          </p:cNvGrpSpPr>
          <p:nvPr/>
        </p:nvGrpSpPr>
        <p:grpSpPr bwMode="auto">
          <a:xfrm>
            <a:off x="685800" y="5105400"/>
            <a:ext cx="381000" cy="152400"/>
            <a:chOff x="1776" y="3216"/>
            <a:chExt cx="240" cy="96"/>
          </a:xfrm>
        </p:grpSpPr>
        <p:sp>
          <p:nvSpPr>
            <p:cNvPr id="18466" name="Line 38"/>
            <p:cNvSpPr>
              <a:spLocks noChangeShapeType="1"/>
            </p:cNvSpPr>
            <p:nvPr/>
          </p:nvSpPr>
          <p:spPr bwMode="auto">
            <a:xfrm>
              <a:off x="1776" y="3312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67" name="Line 39"/>
            <p:cNvSpPr>
              <a:spLocks noChangeShapeType="1"/>
            </p:cNvSpPr>
            <p:nvPr/>
          </p:nvSpPr>
          <p:spPr bwMode="auto">
            <a:xfrm>
              <a:off x="1824" y="3264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68" name="Line 40"/>
            <p:cNvSpPr>
              <a:spLocks noChangeShapeType="1"/>
            </p:cNvSpPr>
            <p:nvPr/>
          </p:nvSpPr>
          <p:spPr bwMode="auto">
            <a:xfrm>
              <a:off x="1872" y="3216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41"/>
          <p:cNvGrpSpPr>
            <a:grpSpLocks/>
          </p:cNvGrpSpPr>
          <p:nvPr/>
        </p:nvGrpSpPr>
        <p:grpSpPr bwMode="auto">
          <a:xfrm>
            <a:off x="1676400" y="5105400"/>
            <a:ext cx="381000" cy="152400"/>
            <a:chOff x="1776" y="3216"/>
            <a:chExt cx="240" cy="96"/>
          </a:xfrm>
        </p:grpSpPr>
        <p:sp>
          <p:nvSpPr>
            <p:cNvPr id="18463" name="Line 42"/>
            <p:cNvSpPr>
              <a:spLocks noChangeShapeType="1"/>
            </p:cNvSpPr>
            <p:nvPr/>
          </p:nvSpPr>
          <p:spPr bwMode="auto">
            <a:xfrm>
              <a:off x="1776" y="3312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64" name="Line 43"/>
            <p:cNvSpPr>
              <a:spLocks noChangeShapeType="1"/>
            </p:cNvSpPr>
            <p:nvPr/>
          </p:nvSpPr>
          <p:spPr bwMode="auto">
            <a:xfrm>
              <a:off x="1824" y="3264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65" name="Line 44"/>
            <p:cNvSpPr>
              <a:spLocks noChangeShapeType="1"/>
            </p:cNvSpPr>
            <p:nvPr/>
          </p:nvSpPr>
          <p:spPr bwMode="auto">
            <a:xfrm>
              <a:off x="1872" y="3216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32" name="Picture 21" descr="C:\Documents and Settings\keren\Local Settings\Temporary Internet Files\Content.IE5\29ZK0QFU\MC900215228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4298950"/>
            <a:ext cx="762000" cy="103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" name="Picture 21" descr="C:\Documents and Settings\keren\Local Settings\Temporary Internet Files\Content.IE5\29ZK0QFU\MC900215228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4298950"/>
            <a:ext cx="762000" cy="103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94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94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94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94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94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194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194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19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19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94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194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194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194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194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0" dur="500"/>
                                        <p:tgtEl>
                                          <p:spTgt spid="194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4" dur="500"/>
                                        <p:tgtEl>
                                          <p:spTgt spid="194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7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5" dur="500"/>
                                        <p:tgtEl>
                                          <p:spTgt spid="1945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8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80" grpId="0" animBg="1"/>
      <p:bldP spid="194581" grpId="0" animBg="1"/>
      <p:bldP spid="194582" grpId="0" animBg="1"/>
      <p:bldP spid="194583" grpId="0" animBg="1"/>
      <p:bldP spid="194584" grpId="0" animBg="1"/>
      <p:bldP spid="194585" grpId="0" animBg="1"/>
      <p:bldP spid="194586" grpId="0" animBg="1"/>
      <p:bldP spid="194587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68760"/>
            <a:ext cx="8229600" cy="4530725"/>
          </a:xfrm>
        </p:spPr>
        <p:txBody>
          <a:bodyPr>
            <a:noAutofit/>
          </a:bodyPr>
          <a:lstStyle/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endParaRPr lang="en-US" sz="1200" noProof="1" smtClean="0"/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endParaRPr lang="en-US" sz="1200" noProof="1" smtClean="0"/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endParaRPr lang="en-US" sz="1200" noProof="1" smtClean="0"/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200" noProof="1" smtClean="0"/>
              <a:t>#define MAX_STUDENTS  </a:t>
            </a:r>
            <a:r>
              <a:rPr lang="he-IL" sz="1200" dirty="0" smtClean="0"/>
              <a:t>2</a:t>
            </a:r>
            <a:endParaRPr lang="he-IL" sz="1200" noProof="1" smtClean="0"/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endParaRPr lang="he-IL" sz="1200" noProof="1" smtClean="0"/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200" noProof="1" smtClean="0"/>
              <a:t>struct Student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200" noProof="1" smtClean="0"/>
              <a:t>{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200" noProof="1" smtClean="0"/>
              <a:t>	char   name[10];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200" noProof="1" smtClean="0"/>
              <a:t>	int     id;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200" noProof="1" smtClean="0"/>
              <a:t>} typedef student_t;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endParaRPr lang="en-US" sz="1200" noProof="1" smtClean="0"/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200" noProof="1" smtClean="0"/>
              <a:t>struct Class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200" noProof="1" smtClean="0"/>
              <a:t>{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200" noProof="1" smtClean="0"/>
              <a:t>	char   teacherName[10];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200" noProof="1" smtClean="0"/>
              <a:t>	</a:t>
            </a:r>
            <a:r>
              <a:rPr lang="en-US" sz="1200" b="1" noProof="1" smtClean="0"/>
              <a:t>int     registeredStudents;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200" b="1" noProof="1" smtClean="0"/>
              <a:t>	student_t* students[MAX_STUDENTS];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200" noProof="1" smtClean="0"/>
              <a:t>}typedef class_t;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endParaRPr lang="en-US" sz="1200" noProof="1" smtClean="0"/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200" noProof="1" smtClean="0"/>
              <a:t>void printClass(class_t c)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200" noProof="1" smtClean="0"/>
              <a:t>{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200" noProof="1" smtClean="0"/>
              <a:t>	int i;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200" noProof="1" smtClean="0"/>
              <a:t>	printf("The teacher is %s and the %d students are:\n", c.teacherName, c.registeredStudents);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200" noProof="1" smtClean="0"/>
              <a:t>	for (i=0 ; i &lt; c.registeredStudents ; i++)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200" noProof="1" smtClean="0"/>
              <a:t>		printf("  %d- Name: %s\tId: %d\n", i+1, c.students[i]-&gt;name, c.students[i]-&gt;id);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200" noProof="1" smtClean="0"/>
              <a:t>}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endParaRPr lang="en-US" sz="1200" noProof="1" smtClean="0"/>
          </a:p>
        </p:txBody>
      </p:sp>
      <p:sp>
        <p:nvSpPr>
          <p:cNvPr id="191494" name="AutoShape 6"/>
          <p:cNvSpPr>
            <a:spLocks noChangeArrowheads="1"/>
          </p:cNvSpPr>
          <p:nvPr/>
        </p:nvSpPr>
        <p:spPr bwMode="auto">
          <a:xfrm>
            <a:off x="2811016" y="4005064"/>
            <a:ext cx="1905000" cy="381000"/>
          </a:xfrm>
          <a:prstGeom prst="wedgeRectCallout">
            <a:avLst>
              <a:gd name="adj1" fmla="val -137007"/>
              <a:gd name="adj2" fmla="val 12123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rtl="1"/>
            <a:r>
              <a:rPr lang="he-IL" b="1">
                <a:solidFill>
                  <a:schemeClr val="bg1"/>
                </a:solidFill>
              </a:rPr>
              <a:t>מערך של מצביעים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>
          <a:xfrm>
            <a:off x="-457200" y="76200"/>
            <a:ext cx="3886200" cy="1139825"/>
          </a:xfrm>
        </p:spPr>
        <p:txBody>
          <a:bodyPr>
            <a:normAutofit fontScale="90000"/>
          </a:bodyPr>
          <a:lstStyle/>
          <a:p>
            <a:pPr algn="r"/>
            <a:r>
              <a:rPr lang="he-IL" sz="4000" smtClean="0"/>
              <a:t>דוגמא – רישום </a:t>
            </a:r>
            <a:br>
              <a:rPr lang="he-IL" sz="4000" smtClean="0"/>
            </a:br>
            <a:r>
              <a:rPr lang="he-IL" sz="4000" smtClean="0"/>
              <a:t>סטודנטים לכיתה</a:t>
            </a:r>
            <a:endParaRPr lang="en-US" sz="4000" smtClean="0"/>
          </a:p>
        </p:txBody>
      </p:sp>
      <p:sp>
        <p:nvSpPr>
          <p:cNvPr id="191492" name="Rectangle 4"/>
          <p:cNvSpPr>
            <a:spLocks noChangeArrowheads="1"/>
          </p:cNvSpPr>
          <p:nvPr/>
        </p:nvSpPr>
        <p:spPr bwMode="auto">
          <a:xfrm>
            <a:off x="3962400" y="0"/>
            <a:ext cx="8229600" cy="689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 noProof="1">
                <a:latin typeface="Verdana" pitchFamily="34" charset="0"/>
              </a:rPr>
              <a:t>void main()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 noProof="1">
                <a:latin typeface="Verdana" pitchFamily="34" charset="0"/>
              </a:rPr>
              <a:t>{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 noProof="1">
                <a:latin typeface="Verdana" pitchFamily="34" charset="0"/>
              </a:rPr>
              <a:t>	int i, fExit=0;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 noProof="1">
                <a:latin typeface="Verdana" pitchFamily="34" charset="0"/>
              </a:rPr>
              <a:t>	char answer;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 noProof="1">
                <a:latin typeface="Verdana" pitchFamily="34" charset="0"/>
              </a:rPr>
              <a:t>	class_t </a:t>
            </a:r>
            <a:r>
              <a:rPr lang="en-US" sz="1200" dirty="0">
                <a:latin typeface="Verdana" pitchFamily="34" charset="0"/>
              </a:rPr>
              <a:t>c</a:t>
            </a:r>
            <a:r>
              <a:rPr lang="en-US" sz="1200" noProof="1">
                <a:latin typeface="Verdana" pitchFamily="34" charset="0"/>
              </a:rPr>
              <a:t> = {"Keren”, 0</a:t>
            </a:r>
            <a:r>
              <a:rPr lang="en-US" sz="1200" noProof="1" smtClean="0">
                <a:latin typeface="Verdana" pitchFamily="34" charset="0"/>
              </a:rPr>
              <a:t>};</a:t>
            </a:r>
            <a:r>
              <a:rPr lang="en-US" sz="1200" noProof="1" smtClean="0">
                <a:solidFill>
                  <a:srgbClr val="00B050"/>
                </a:solidFill>
                <a:latin typeface="Verdana" pitchFamily="34" charset="0"/>
              </a:rPr>
              <a:t>//</a:t>
            </a:r>
            <a:r>
              <a:rPr lang="he-IL" sz="1200" noProof="1" smtClean="0">
                <a:solidFill>
                  <a:srgbClr val="00B050"/>
                </a:solidFill>
                <a:latin typeface="Verdana" pitchFamily="34" charset="0"/>
              </a:rPr>
              <a:t>איתחול חלקי גורם לשאר לקבל ערך 0</a:t>
            </a:r>
            <a:endParaRPr lang="en-US" sz="1200" noProof="1">
              <a:solidFill>
                <a:srgbClr val="00B050"/>
              </a:solidFill>
              <a:latin typeface="Verdana" pitchFamily="34" charset="0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200" noProof="1">
              <a:latin typeface="Verdana" pitchFamily="34" charset="0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 noProof="1">
                <a:latin typeface="Verdana" pitchFamily="34" charset="0"/>
              </a:rPr>
              <a:t>	do {</a:t>
            </a:r>
            <a:endParaRPr lang="en-US" sz="1200" dirty="0">
              <a:latin typeface="Verdana" pitchFamily="34" charset="0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 dirty="0">
                <a:latin typeface="Verdana" pitchFamily="34" charset="0"/>
              </a:rPr>
              <a:t>	    </a:t>
            </a:r>
            <a:r>
              <a:rPr lang="en-US" sz="1200" b="1" noProof="1">
                <a:latin typeface="Verdana" pitchFamily="34" charset="0"/>
              </a:rPr>
              <a:t>if (</a:t>
            </a:r>
            <a:r>
              <a:rPr lang="en-US" sz="1200" b="1" dirty="0">
                <a:latin typeface="Verdana" pitchFamily="34" charset="0"/>
              </a:rPr>
              <a:t>c</a:t>
            </a:r>
            <a:r>
              <a:rPr lang="en-US" sz="1200" b="1" noProof="1">
                <a:latin typeface="Verdana" pitchFamily="34" charset="0"/>
              </a:rPr>
              <a:t>.registeredStudents == MAX_STUDENTS)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 noProof="1">
                <a:latin typeface="Verdana" pitchFamily="34" charset="0"/>
              </a:rPr>
              <a:t>	</a:t>
            </a:r>
            <a:r>
              <a:rPr lang="en-US" sz="1200" dirty="0">
                <a:latin typeface="Verdana" pitchFamily="34" charset="0"/>
              </a:rPr>
              <a:t>    </a:t>
            </a:r>
            <a:r>
              <a:rPr lang="en-US" sz="1200" noProof="1">
                <a:latin typeface="Verdana" pitchFamily="34" charset="0"/>
              </a:rPr>
              <a:t>{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 noProof="1">
                <a:latin typeface="Verdana" pitchFamily="34" charset="0"/>
              </a:rPr>
              <a:t>	</a:t>
            </a:r>
            <a:r>
              <a:rPr lang="en-US" sz="1200" dirty="0">
                <a:latin typeface="Verdana" pitchFamily="34" charset="0"/>
              </a:rPr>
              <a:t>             </a:t>
            </a:r>
            <a:r>
              <a:rPr lang="en-US" sz="1200" noProof="1">
                <a:latin typeface="Verdana" pitchFamily="34" charset="0"/>
              </a:rPr>
              <a:t>printf("Class is full!\n");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 noProof="1">
                <a:latin typeface="Verdana" pitchFamily="34" charset="0"/>
              </a:rPr>
              <a:t>		</a:t>
            </a:r>
            <a:r>
              <a:rPr lang="en-US" sz="1200" dirty="0">
                <a:latin typeface="Verdana" pitchFamily="34" charset="0"/>
              </a:rPr>
              <a:t>  break</a:t>
            </a:r>
            <a:r>
              <a:rPr lang="en-US" sz="1200" noProof="1">
                <a:latin typeface="Verdana" pitchFamily="34" charset="0"/>
              </a:rPr>
              <a:t>;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 dirty="0">
                <a:latin typeface="Verdana" pitchFamily="34" charset="0"/>
              </a:rPr>
              <a:t>           </a:t>
            </a:r>
            <a:r>
              <a:rPr lang="en-US" sz="1200" noProof="1">
                <a:latin typeface="Verdana" pitchFamily="34" charset="0"/>
              </a:rPr>
              <a:t>}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 noProof="1">
                <a:latin typeface="Verdana" pitchFamily="34" charset="0"/>
              </a:rPr>
              <a:t>	</a:t>
            </a:r>
            <a:r>
              <a:rPr lang="en-US" sz="1200" dirty="0">
                <a:latin typeface="Verdana" pitchFamily="34" charset="0"/>
              </a:rPr>
              <a:t>    </a:t>
            </a:r>
            <a:r>
              <a:rPr lang="en-US" sz="1200" noProof="1">
                <a:latin typeface="Verdana" pitchFamily="34" charset="0"/>
              </a:rPr>
              <a:t>printf("Register a student (Y/N)? ");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 noProof="1">
                <a:latin typeface="Verdana" pitchFamily="34" charset="0"/>
              </a:rPr>
              <a:t>	</a:t>
            </a:r>
            <a:r>
              <a:rPr lang="en-US" sz="1200" dirty="0">
                <a:latin typeface="Verdana" pitchFamily="34" charset="0"/>
              </a:rPr>
              <a:t>    </a:t>
            </a:r>
            <a:r>
              <a:rPr lang="en-US" sz="1200" noProof="1">
                <a:latin typeface="Verdana" pitchFamily="34" charset="0"/>
              </a:rPr>
              <a:t>flushall();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 noProof="1">
                <a:latin typeface="Verdana" pitchFamily="34" charset="0"/>
              </a:rPr>
              <a:t>	</a:t>
            </a:r>
            <a:r>
              <a:rPr lang="en-US" sz="1200" dirty="0">
                <a:latin typeface="Verdana" pitchFamily="34" charset="0"/>
              </a:rPr>
              <a:t>    </a:t>
            </a:r>
            <a:r>
              <a:rPr lang="en-US" sz="1200" noProof="1">
                <a:latin typeface="Verdana" pitchFamily="34" charset="0"/>
              </a:rPr>
              <a:t>scanf("%c", &amp;answer);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 noProof="1">
                <a:latin typeface="Verdana" pitchFamily="34" charset="0"/>
              </a:rPr>
              <a:t>	</a:t>
            </a:r>
            <a:r>
              <a:rPr lang="en-US" sz="1200" dirty="0">
                <a:latin typeface="Verdana" pitchFamily="34" charset="0"/>
              </a:rPr>
              <a:t>    </a:t>
            </a:r>
            <a:r>
              <a:rPr lang="en-US" sz="1200" noProof="1">
                <a:latin typeface="Verdana" pitchFamily="34" charset="0"/>
              </a:rPr>
              <a:t>if (answer == 'N')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 noProof="1">
                <a:latin typeface="Verdana" pitchFamily="34" charset="0"/>
              </a:rPr>
              <a:t>	</a:t>
            </a:r>
            <a:r>
              <a:rPr lang="en-US" sz="1200" dirty="0">
                <a:latin typeface="Verdana" pitchFamily="34" charset="0"/>
              </a:rPr>
              <a:t>         </a:t>
            </a:r>
            <a:r>
              <a:rPr lang="en-US" sz="1200" noProof="1">
                <a:latin typeface="Verdana" pitchFamily="34" charset="0"/>
              </a:rPr>
              <a:t>fExit = 1;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 noProof="1">
                <a:latin typeface="Verdana" pitchFamily="34" charset="0"/>
              </a:rPr>
              <a:t>	</a:t>
            </a:r>
            <a:r>
              <a:rPr lang="en-US" sz="1200" dirty="0">
                <a:latin typeface="Verdana" pitchFamily="34" charset="0"/>
              </a:rPr>
              <a:t>    </a:t>
            </a:r>
            <a:r>
              <a:rPr lang="en-US" sz="1200" noProof="1">
                <a:latin typeface="Verdana" pitchFamily="34" charset="0"/>
              </a:rPr>
              <a:t>else 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 noProof="1">
                <a:latin typeface="Verdana" pitchFamily="34" charset="0"/>
              </a:rPr>
              <a:t>	</a:t>
            </a:r>
            <a:r>
              <a:rPr lang="en-US" sz="1200" dirty="0">
                <a:latin typeface="Verdana" pitchFamily="34" charset="0"/>
              </a:rPr>
              <a:t>    </a:t>
            </a:r>
            <a:r>
              <a:rPr lang="en-US" sz="1200" noProof="1">
                <a:latin typeface="Verdana" pitchFamily="34" charset="0"/>
              </a:rPr>
              <a:t>{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 noProof="1">
                <a:latin typeface="Verdana" pitchFamily="34" charset="0"/>
              </a:rPr>
              <a:t>	</a:t>
            </a:r>
            <a:r>
              <a:rPr lang="en-US" sz="1200" dirty="0">
                <a:latin typeface="Verdana" pitchFamily="34" charset="0"/>
              </a:rPr>
              <a:t>           c</a:t>
            </a:r>
            <a:r>
              <a:rPr lang="en-US" sz="1200" noProof="1">
                <a:latin typeface="Verdana" pitchFamily="34" charset="0"/>
              </a:rPr>
              <a:t>.students[</a:t>
            </a:r>
            <a:r>
              <a:rPr lang="en-US" sz="1200" b="1" dirty="0">
                <a:latin typeface="Verdana" pitchFamily="34" charset="0"/>
              </a:rPr>
              <a:t>c</a:t>
            </a:r>
            <a:r>
              <a:rPr lang="en-US" sz="1200" b="1" noProof="1">
                <a:latin typeface="Verdana" pitchFamily="34" charset="0"/>
              </a:rPr>
              <a:t>.registeredStudents</a:t>
            </a:r>
            <a:r>
              <a:rPr lang="en-US" sz="1200" noProof="1">
                <a:latin typeface="Verdana" pitchFamily="34" charset="0"/>
              </a:rPr>
              <a:t>] = </a:t>
            </a:r>
            <a:endParaRPr lang="he-IL" sz="1200" dirty="0">
              <a:latin typeface="Verdana" pitchFamily="34" charset="0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he-IL" sz="1200" dirty="0">
                <a:latin typeface="Verdana" pitchFamily="34" charset="0"/>
              </a:rPr>
              <a:t>                                              </a:t>
            </a:r>
            <a:r>
              <a:rPr lang="en-US" sz="1200" noProof="1">
                <a:latin typeface="Verdana" pitchFamily="34" charset="0"/>
              </a:rPr>
              <a:t>(student_t*)calloc(1, sizeof(student_t));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 noProof="1">
                <a:latin typeface="Verdana" pitchFamily="34" charset="0"/>
              </a:rPr>
              <a:t>	</a:t>
            </a:r>
            <a:r>
              <a:rPr lang="en-US" sz="1200" dirty="0">
                <a:latin typeface="Verdana" pitchFamily="34" charset="0"/>
              </a:rPr>
              <a:t>           </a:t>
            </a:r>
            <a:r>
              <a:rPr lang="en-US" sz="1200" noProof="1">
                <a:latin typeface="Verdana" pitchFamily="34" charset="0"/>
              </a:rPr>
              <a:t>printf("Enter name and id: ");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 noProof="1">
                <a:latin typeface="Verdana" pitchFamily="34" charset="0"/>
              </a:rPr>
              <a:t>		</a:t>
            </a:r>
            <a:r>
              <a:rPr lang="en-US" sz="1200" dirty="0">
                <a:latin typeface="Verdana" pitchFamily="34" charset="0"/>
              </a:rPr>
              <a:t> </a:t>
            </a:r>
            <a:r>
              <a:rPr lang="en-US" sz="1200" noProof="1">
                <a:latin typeface="Verdana" pitchFamily="34" charset="0"/>
              </a:rPr>
              <a:t>scanf("%s %d", </a:t>
            </a:r>
            <a:endParaRPr lang="he-IL" sz="1200" dirty="0">
              <a:latin typeface="Verdana" pitchFamily="34" charset="0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he-IL" sz="1200" dirty="0">
                <a:latin typeface="Verdana" pitchFamily="34" charset="0"/>
              </a:rPr>
              <a:t>                             </a:t>
            </a:r>
            <a:r>
              <a:rPr lang="en-US" sz="1200" dirty="0">
                <a:latin typeface="Verdana" pitchFamily="34" charset="0"/>
              </a:rPr>
              <a:t>c</a:t>
            </a:r>
            <a:r>
              <a:rPr lang="en-US" sz="1200" noProof="1">
                <a:latin typeface="Verdana" pitchFamily="34" charset="0"/>
              </a:rPr>
              <a:t>.students[</a:t>
            </a:r>
            <a:r>
              <a:rPr lang="en-US" sz="1200" dirty="0">
                <a:latin typeface="Verdana" pitchFamily="34" charset="0"/>
              </a:rPr>
              <a:t>c</a:t>
            </a:r>
            <a:r>
              <a:rPr lang="en-US" sz="1200" noProof="1">
                <a:latin typeface="Verdana" pitchFamily="34" charset="0"/>
              </a:rPr>
              <a:t>.registeredStudents]-&gt;name,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 noProof="1">
                <a:latin typeface="Verdana" pitchFamily="34" charset="0"/>
              </a:rPr>
              <a:t>	</a:t>
            </a:r>
            <a:r>
              <a:rPr lang="en-US" sz="1200" dirty="0">
                <a:latin typeface="Verdana" pitchFamily="34" charset="0"/>
              </a:rPr>
              <a:t>       </a:t>
            </a:r>
            <a:r>
              <a:rPr lang="en-US" sz="1200" noProof="1">
                <a:latin typeface="Verdana" pitchFamily="34" charset="0"/>
              </a:rPr>
              <a:t>          &amp;</a:t>
            </a:r>
            <a:r>
              <a:rPr lang="en-US" sz="1200" dirty="0">
                <a:latin typeface="Verdana" pitchFamily="34" charset="0"/>
              </a:rPr>
              <a:t>c</a:t>
            </a:r>
            <a:r>
              <a:rPr lang="en-US" sz="1200" noProof="1">
                <a:latin typeface="Verdana" pitchFamily="34" charset="0"/>
              </a:rPr>
              <a:t>.students[</a:t>
            </a:r>
            <a:r>
              <a:rPr lang="en-US" sz="1200" dirty="0">
                <a:latin typeface="Verdana" pitchFamily="34" charset="0"/>
              </a:rPr>
              <a:t>c</a:t>
            </a:r>
            <a:r>
              <a:rPr lang="en-US" sz="1200" noProof="1">
                <a:latin typeface="Verdana" pitchFamily="34" charset="0"/>
              </a:rPr>
              <a:t>.registeredStudents]-&gt;id);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 noProof="1">
                <a:latin typeface="Verdana" pitchFamily="34" charset="0"/>
              </a:rPr>
              <a:t>		</a:t>
            </a:r>
            <a:r>
              <a:rPr lang="en-US" sz="1200" dirty="0">
                <a:latin typeface="Verdana" pitchFamily="34" charset="0"/>
              </a:rPr>
              <a:t> c</a:t>
            </a:r>
            <a:r>
              <a:rPr lang="en-US" sz="1200" noProof="1">
                <a:latin typeface="Verdana" pitchFamily="34" charset="0"/>
              </a:rPr>
              <a:t>.registeredStudents++;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 dirty="0">
                <a:latin typeface="Verdana" pitchFamily="34" charset="0"/>
              </a:rPr>
              <a:t>          </a:t>
            </a:r>
            <a:r>
              <a:rPr lang="en-US" sz="1200" noProof="1">
                <a:latin typeface="Verdana" pitchFamily="34" charset="0"/>
              </a:rPr>
              <a:t>}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 noProof="1">
                <a:latin typeface="Verdana" pitchFamily="34" charset="0"/>
              </a:rPr>
              <a:t>	}</a:t>
            </a:r>
            <a:r>
              <a:rPr lang="en-US" sz="1200" dirty="0">
                <a:latin typeface="Verdana" pitchFamily="34" charset="0"/>
              </a:rPr>
              <a:t> </a:t>
            </a:r>
            <a:r>
              <a:rPr lang="en-US" sz="1200" noProof="1">
                <a:latin typeface="Verdana" pitchFamily="34" charset="0"/>
              </a:rPr>
              <a:t>while (fExit==0);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 noProof="1">
                <a:latin typeface="Verdana" pitchFamily="34" charset="0"/>
              </a:rPr>
              <a:t>	printClass(</a:t>
            </a:r>
            <a:r>
              <a:rPr lang="en-US" sz="1200" dirty="0">
                <a:latin typeface="Verdana" pitchFamily="34" charset="0"/>
              </a:rPr>
              <a:t>c</a:t>
            </a:r>
            <a:r>
              <a:rPr lang="en-US" sz="1200" noProof="1">
                <a:latin typeface="Verdana" pitchFamily="34" charset="0"/>
              </a:rPr>
              <a:t>);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 noProof="1">
                <a:latin typeface="Verdana" pitchFamily="34" charset="0"/>
              </a:rPr>
              <a:t>	for (i=0 ; i &lt; </a:t>
            </a:r>
            <a:r>
              <a:rPr lang="en-US" sz="1200" dirty="0">
                <a:latin typeface="Verdana" pitchFamily="34" charset="0"/>
              </a:rPr>
              <a:t>c</a:t>
            </a:r>
            <a:r>
              <a:rPr lang="en-US" sz="1200" noProof="1">
                <a:latin typeface="Verdana" pitchFamily="34" charset="0"/>
              </a:rPr>
              <a:t>.registeredStudents ; i++)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 noProof="1">
                <a:latin typeface="Verdana" pitchFamily="34" charset="0"/>
              </a:rPr>
              <a:t>		free(</a:t>
            </a:r>
            <a:r>
              <a:rPr lang="en-US" sz="1200" dirty="0">
                <a:latin typeface="Verdana" pitchFamily="34" charset="0"/>
              </a:rPr>
              <a:t>c</a:t>
            </a:r>
            <a:r>
              <a:rPr lang="en-US" sz="1200" noProof="1">
                <a:latin typeface="Verdana" pitchFamily="34" charset="0"/>
              </a:rPr>
              <a:t>.students[i]);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 noProof="1">
                <a:latin typeface="Verdana" pitchFamily="34" charset="0"/>
              </a:rPr>
              <a:t>}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200" dirty="0">
              <a:latin typeface="Verdana" pitchFamily="34" charset="0"/>
            </a:endParaRPr>
          </a:p>
        </p:txBody>
      </p:sp>
      <p:sp>
        <p:nvSpPr>
          <p:cNvPr id="19462" name="Rectangle 5"/>
          <p:cNvSpPr>
            <a:spLocks noChangeArrowheads="1"/>
          </p:cNvSpPr>
          <p:nvPr/>
        </p:nvSpPr>
        <p:spPr bwMode="auto">
          <a:xfrm>
            <a:off x="-76200" y="1143000"/>
            <a:ext cx="3733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rtl="1"/>
            <a:r>
              <a:rPr lang="he-IL">
                <a:solidFill>
                  <a:schemeClr val="tx2"/>
                </a:solidFill>
              </a:rPr>
              <a:t>(הקוד בלבד, כך שאפשר לראות אותו </a:t>
            </a:r>
            <a:r>
              <a:rPr lang="en-US">
                <a:solidFill>
                  <a:schemeClr val="tx2"/>
                </a:solidFill>
                <a:sym typeface="Wingdings" pitchFamily="2" charset="2"/>
              </a:rPr>
              <a:t></a:t>
            </a:r>
            <a:r>
              <a:rPr lang="he-IL">
                <a:solidFill>
                  <a:schemeClr val="tx2"/>
                </a:solidFill>
              </a:rPr>
              <a:t>)</a:t>
            </a:r>
            <a:endParaRPr lang="en-US">
              <a:solidFill>
                <a:schemeClr val="tx2"/>
              </a:solidFill>
            </a:endParaRPr>
          </a:p>
        </p:txBody>
      </p:sp>
      <p:sp>
        <p:nvSpPr>
          <p:cNvPr id="191495" name="AutoShape 7"/>
          <p:cNvSpPr>
            <a:spLocks noChangeArrowheads="1"/>
          </p:cNvSpPr>
          <p:nvPr/>
        </p:nvSpPr>
        <p:spPr bwMode="auto">
          <a:xfrm>
            <a:off x="5638800" y="914400"/>
            <a:ext cx="3352800" cy="304800"/>
          </a:xfrm>
          <a:prstGeom prst="wedgeRectCallout">
            <a:avLst>
              <a:gd name="adj1" fmla="val -50537"/>
              <a:gd name="adj2" fmla="val 8071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he-IL" b="1">
                <a:solidFill>
                  <a:schemeClr val="bg1"/>
                </a:solidFill>
              </a:rPr>
              <a:t>בדיקה אם יש מקום לסטודנט נוסף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191496" name="AutoShape 8"/>
          <p:cNvSpPr>
            <a:spLocks noChangeArrowheads="1"/>
          </p:cNvSpPr>
          <p:nvPr/>
        </p:nvSpPr>
        <p:spPr bwMode="auto">
          <a:xfrm>
            <a:off x="6019800" y="2743200"/>
            <a:ext cx="2971800" cy="609600"/>
          </a:xfrm>
          <a:prstGeom prst="wedgeRectCallout">
            <a:avLst>
              <a:gd name="adj1" fmla="val -45310"/>
              <a:gd name="adj2" fmla="val 6990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he-IL" b="1">
                <a:solidFill>
                  <a:schemeClr val="bg1"/>
                </a:solidFill>
              </a:rPr>
              <a:t>פניה לאיבר הפנוי הבא בעזרת </a:t>
            </a:r>
            <a:r>
              <a:rPr lang="en-US" b="1">
                <a:solidFill>
                  <a:schemeClr val="bg1"/>
                </a:solidFill>
              </a:rPr>
              <a:t>registeredStudents</a:t>
            </a:r>
          </a:p>
        </p:txBody>
      </p:sp>
      <p:sp>
        <p:nvSpPr>
          <p:cNvPr id="191497" name="AutoShape 9"/>
          <p:cNvSpPr>
            <a:spLocks noChangeArrowheads="1"/>
          </p:cNvSpPr>
          <p:nvPr/>
        </p:nvSpPr>
        <p:spPr bwMode="auto">
          <a:xfrm>
            <a:off x="6400800" y="4797287"/>
            <a:ext cx="2667000" cy="609600"/>
          </a:xfrm>
          <a:prstGeom prst="wedgeRectCallout">
            <a:avLst>
              <a:gd name="adj1" fmla="val 9875"/>
              <a:gd name="adj2" fmla="val -79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he-IL" b="1">
                <a:solidFill>
                  <a:schemeClr val="bg1"/>
                </a:solidFill>
              </a:rPr>
              <a:t>פניה לשדות איברי המערך בעזרת &lt;- (כי הם מצביעים)</a:t>
            </a:r>
            <a:endParaRPr lang="en-US" b="1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91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91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91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91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914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1914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1914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914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19149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19149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19149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19149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8" dur="500" fill="hold"/>
                                        <p:tgtEl>
                                          <p:spTgt spid="19149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191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191491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1" dur="500"/>
                                        <p:tgtEl>
                                          <p:spTgt spid="191491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4" dur="500"/>
                                        <p:tgtEl>
                                          <p:spTgt spid="191491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191491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2" dur="500"/>
                                        <p:tgtEl>
                                          <p:spTgt spid="191491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7" dur="500"/>
                                        <p:tgtEl>
                                          <p:spTgt spid="191491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0" dur="500"/>
                                        <p:tgtEl>
                                          <p:spTgt spid="191491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5" dur="500"/>
                                        <p:tgtEl>
                                          <p:spTgt spid="1914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8" dur="500"/>
                                        <p:tgtEl>
                                          <p:spTgt spid="1914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2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1" dur="500"/>
                                        <p:tgtEl>
                                          <p:spTgt spid="191492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6" dur="500"/>
                                        <p:tgtEl>
                                          <p:spTgt spid="1914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9" dur="500"/>
                                        <p:tgtEl>
                                          <p:spTgt spid="1914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2" dur="500"/>
                                        <p:tgtEl>
                                          <p:spTgt spid="1914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7" dur="500"/>
                                        <p:tgtEl>
                                          <p:spTgt spid="1914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2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0" dur="500"/>
                                        <p:tgtEl>
                                          <p:spTgt spid="191492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5" dur="500"/>
                                        <p:tgtEl>
                                          <p:spTgt spid="1914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8" dur="500"/>
                                        <p:tgtEl>
                                          <p:spTgt spid="1914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1" dur="500"/>
                                        <p:tgtEl>
                                          <p:spTgt spid="19149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6" dur="500"/>
                                        <p:tgtEl>
                                          <p:spTgt spid="191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1" dur="500"/>
                                        <p:tgtEl>
                                          <p:spTgt spid="19149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4" dur="500"/>
                                        <p:tgtEl>
                                          <p:spTgt spid="19149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9" dur="500"/>
                                        <p:tgtEl>
                                          <p:spTgt spid="19149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2" dur="500"/>
                                        <p:tgtEl>
                                          <p:spTgt spid="19149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5" dur="500"/>
                                        <p:tgtEl>
                                          <p:spTgt spid="19149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0" dur="500"/>
                                        <p:tgtEl>
                                          <p:spTgt spid="19149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3" dur="500"/>
                                        <p:tgtEl>
                                          <p:spTgt spid="19149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8" dur="500"/>
                                        <p:tgtEl>
                                          <p:spTgt spid="19149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1" dur="500"/>
                                        <p:tgtEl>
                                          <p:spTgt spid="19149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2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4" dur="500"/>
                                        <p:tgtEl>
                                          <p:spTgt spid="191492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9" dur="500"/>
                                        <p:tgtEl>
                                          <p:spTgt spid="19149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2" dur="500"/>
                                        <p:tgtEl>
                                          <p:spTgt spid="19149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7" dur="500"/>
                                        <p:tgtEl>
                                          <p:spTgt spid="191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2" dur="500"/>
                                        <p:tgtEl>
                                          <p:spTgt spid="19149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5" dur="500"/>
                                        <p:tgtEl>
                                          <p:spTgt spid="19149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8" dur="500"/>
                                        <p:tgtEl>
                                          <p:spTgt spid="19149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1" dur="500"/>
                                        <p:tgtEl>
                                          <p:spTgt spid="19149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6" dur="500"/>
                                        <p:tgtEl>
                                          <p:spTgt spid="191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2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1" dur="500"/>
                                        <p:tgtEl>
                                          <p:spTgt spid="191492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2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6" dur="500"/>
                                        <p:tgtEl>
                                          <p:spTgt spid="191492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2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1" dur="500"/>
                                        <p:tgtEl>
                                          <p:spTgt spid="191492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2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4" dur="500"/>
                                        <p:tgtEl>
                                          <p:spTgt spid="191492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494" grpId="0" animBg="1"/>
      <p:bldP spid="191495" grpId="0" animBg="1"/>
      <p:bldP spid="191496" grpId="0" animBg="1"/>
      <p:bldP spid="191497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-180528" y="1052736"/>
            <a:ext cx="9073008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2251075"/>
            <a:ext cx="8229600" cy="4530725"/>
          </a:xfrm>
        </p:spPr>
        <p:txBody>
          <a:bodyPr>
            <a:normAutofit fontScale="92500" lnSpcReduction="20000"/>
          </a:bodyPr>
          <a:lstStyle/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200" noProof="1" smtClean="0"/>
              <a:t>#include &lt;stdio.h&gt;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200" noProof="1" smtClean="0"/>
              <a:t>#include &lt;stdlib.h&gt;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endParaRPr lang="en-US" sz="1200" noProof="1" smtClean="0"/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200" noProof="1" smtClean="0"/>
              <a:t>#define MAX_STUDENTS </a:t>
            </a:r>
            <a:r>
              <a:rPr lang="he-IL" sz="1200" smtClean="0"/>
              <a:t>2</a:t>
            </a:r>
            <a:endParaRPr lang="he-IL" sz="1200" noProof="1" smtClean="0"/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endParaRPr lang="he-IL" sz="1200" noProof="1" smtClean="0"/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200" noProof="1" smtClean="0"/>
              <a:t>struct Student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200" noProof="1" smtClean="0"/>
              <a:t>{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200" noProof="1" smtClean="0"/>
              <a:t>	char name[10];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200" noProof="1" smtClean="0"/>
              <a:t>	int id;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200" noProof="1" smtClean="0"/>
              <a:t>} typedef student_t;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endParaRPr lang="en-US" sz="1200" noProof="1" smtClean="0"/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200" noProof="1" smtClean="0"/>
              <a:t>struct Class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200" noProof="1" smtClean="0"/>
              <a:t>{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200" noProof="1" smtClean="0"/>
              <a:t>	char teacherName[10];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200" noProof="1" smtClean="0"/>
              <a:t>	int registeredStudents;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200" noProof="1" smtClean="0"/>
              <a:t>	student_t* students[MAX_STUDENTS];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200" noProof="1" smtClean="0"/>
              <a:t>}typedef class_t;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endParaRPr lang="en-US" sz="1200" noProof="1" smtClean="0"/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200" noProof="1" smtClean="0"/>
              <a:t>void printClass(class_t c)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200" noProof="1" smtClean="0"/>
              <a:t>{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200" noProof="1" smtClean="0"/>
              <a:t>	int i;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200" noProof="1" smtClean="0"/>
              <a:t>	printf("The teacher is %s and the %d students are:\n", c.teacherName, c.registeredStudents);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200" noProof="1" smtClean="0"/>
              <a:t>	for (i=0 ; i &lt; c.registeredStudents ; i++)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200" noProof="1" smtClean="0"/>
              <a:t>		printf("  %d- Name: %s\tId: %d\n", i+1, c.students[i]-&gt;name, c.students[i]-&gt;id);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200" noProof="1" smtClean="0"/>
              <a:t>}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endParaRPr lang="en-US" sz="1200" noProof="1" smtClean="0"/>
          </a:p>
        </p:txBody>
      </p:sp>
      <p:sp>
        <p:nvSpPr>
          <p:cNvPr id="184324" name="Rectangle 4"/>
          <p:cNvSpPr>
            <a:spLocks noChangeArrowheads="1"/>
          </p:cNvSpPr>
          <p:nvPr/>
        </p:nvSpPr>
        <p:spPr bwMode="auto">
          <a:xfrm>
            <a:off x="3352800" y="-34925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 noProof="1">
                <a:latin typeface="Verdana" pitchFamily="34" charset="0"/>
              </a:rPr>
              <a:t>void main()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 noProof="1">
                <a:latin typeface="Verdana" pitchFamily="34" charset="0"/>
              </a:rPr>
              <a:t>{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 noProof="1">
                <a:latin typeface="Verdana" pitchFamily="34" charset="0"/>
              </a:rPr>
              <a:t>	int i, fExit=0;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 noProof="1">
                <a:latin typeface="Verdana" pitchFamily="34" charset="0"/>
              </a:rPr>
              <a:t>	char answer;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 noProof="1">
                <a:latin typeface="Verdana" pitchFamily="34" charset="0"/>
              </a:rPr>
              <a:t>	class_t </a:t>
            </a:r>
            <a:r>
              <a:rPr lang="en-US" sz="1200">
                <a:latin typeface="Verdana" pitchFamily="34" charset="0"/>
              </a:rPr>
              <a:t>c</a:t>
            </a:r>
            <a:r>
              <a:rPr lang="en-US" sz="1200" noProof="1">
                <a:latin typeface="Verdana" pitchFamily="34" charset="0"/>
              </a:rPr>
              <a:t> = {"Keren"};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200" noProof="1">
              <a:latin typeface="Verdana" pitchFamily="34" charset="0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 noProof="1">
                <a:latin typeface="Verdana" pitchFamily="34" charset="0"/>
              </a:rPr>
              <a:t>	do {</a:t>
            </a:r>
            <a:endParaRPr lang="en-US" sz="1200">
              <a:latin typeface="Verdana" pitchFamily="34" charset="0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latin typeface="Verdana" pitchFamily="34" charset="0"/>
              </a:rPr>
              <a:t>	    </a:t>
            </a:r>
            <a:r>
              <a:rPr lang="en-US" sz="1200" noProof="1">
                <a:latin typeface="Verdana" pitchFamily="34" charset="0"/>
              </a:rPr>
              <a:t>if (</a:t>
            </a:r>
            <a:r>
              <a:rPr lang="en-US" sz="1200">
                <a:latin typeface="Verdana" pitchFamily="34" charset="0"/>
              </a:rPr>
              <a:t>c</a:t>
            </a:r>
            <a:r>
              <a:rPr lang="en-US" sz="1200" noProof="1">
                <a:latin typeface="Verdana" pitchFamily="34" charset="0"/>
              </a:rPr>
              <a:t>.registeredStudents == </a:t>
            </a:r>
            <a:r>
              <a:rPr lang="en-US" sz="1200">
                <a:latin typeface="Verdana" pitchFamily="34" charset="0"/>
              </a:rPr>
              <a:t>MAX_STUDENTS</a:t>
            </a:r>
            <a:r>
              <a:rPr lang="en-US" sz="1200" noProof="1">
                <a:latin typeface="Verdana" pitchFamily="34" charset="0"/>
              </a:rPr>
              <a:t>)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 noProof="1">
                <a:latin typeface="Verdana" pitchFamily="34" charset="0"/>
              </a:rPr>
              <a:t>	</a:t>
            </a:r>
            <a:r>
              <a:rPr lang="en-US" sz="1200">
                <a:latin typeface="Verdana" pitchFamily="34" charset="0"/>
              </a:rPr>
              <a:t>    </a:t>
            </a:r>
            <a:r>
              <a:rPr lang="en-US" sz="1200" noProof="1">
                <a:latin typeface="Verdana" pitchFamily="34" charset="0"/>
              </a:rPr>
              <a:t>{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 noProof="1">
                <a:latin typeface="Verdana" pitchFamily="34" charset="0"/>
              </a:rPr>
              <a:t>	</a:t>
            </a:r>
            <a:r>
              <a:rPr lang="en-US" sz="1200">
                <a:latin typeface="Verdana" pitchFamily="34" charset="0"/>
              </a:rPr>
              <a:t>             </a:t>
            </a:r>
            <a:r>
              <a:rPr lang="en-US" sz="1200" noProof="1">
                <a:latin typeface="Verdana" pitchFamily="34" charset="0"/>
              </a:rPr>
              <a:t>printf("Class is full!\n");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 noProof="1">
                <a:latin typeface="Verdana" pitchFamily="34" charset="0"/>
              </a:rPr>
              <a:t>		</a:t>
            </a:r>
            <a:r>
              <a:rPr lang="en-US" sz="1200">
                <a:latin typeface="Verdana" pitchFamily="34" charset="0"/>
              </a:rPr>
              <a:t>  break</a:t>
            </a:r>
            <a:r>
              <a:rPr lang="en-US" sz="1200" noProof="1">
                <a:latin typeface="Verdana" pitchFamily="34" charset="0"/>
              </a:rPr>
              <a:t>;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latin typeface="Verdana" pitchFamily="34" charset="0"/>
              </a:rPr>
              <a:t>           </a:t>
            </a:r>
            <a:r>
              <a:rPr lang="en-US" sz="1200" noProof="1">
                <a:latin typeface="Verdana" pitchFamily="34" charset="0"/>
              </a:rPr>
              <a:t>}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200" noProof="1">
              <a:latin typeface="Verdana" pitchFamily="34" charset="0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 noProof="1">
                <a:latin typeface="Verdana" pitchFamily="34" charset="0"/>
              </a:rPr>
              <a:t>	</a:t>
            </a:r>
            <a:r>
              <a:rPr lang="en-US" sz="1200">
                <a:latin typeface="Verdana" pitchFamily="34" charset="0"/>
              </a:rPr>
              <a:t>    </a:t>
            </a:r>
            <a:r>
              <a:rPr lang="en-US" sz="1200" noProof="1">
                <a:latin typeface="Verdana" pitchFamily="34" charset="0"/>
              </a:rPr>
              <a:t>printf("Register a student (Y/N)? ");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 noProof="1">
                <a:latin typeface="Verdana" pitchFamily="34" charset="0"/>
              </a:rPr>
              <a:t>	</a:t>
            </a:r>
            <a:r>
              <a:rPr lang="en-US" sz="1200">
                <a:latin typeface="Verdana" pitchFamily="34" charset="0"/>
              </a:rPr>
              <a:t>    </a:t>
            </a:r>
            <a:r>
              <a:rPr lang="en-US" sz="1200" noProof="1">
                <a:latin typeface="Verdana" pitchFamily="34" charset="0"/>
              </a:rPr>
              <a:t>flushall();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 noProof="1">
                <a:latin typeface="Verdana" pitchFamily="34" charset="0"/>
              </a:rPr>
              <a:t>	</a:t>
            </a:r>
            <a:r>
              <a:rPr lang="en-US" sz="1200">
                <a:latin typeface="Verdana" pitchFamily="34" charset="0"/>
              </a:rPr>
              <a:t>    </a:t>
            </a:r>
            <a:r>
              <a:rPr lang="en-US" sz="1200" noProof="1">
                <a:latin typeface="Verdana" pitchFamily="34" charset="0"/>
              </a:rPr>
              <a:t>scanf("%c", &amp;answer);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 noProof="1">
                <a:latin typeface="Verdana" pitchFamily="34" charset="0"/>
              </a:rPr>
              <a:t>	</a:t>
            </a:r>
            <a:r>
              <a:rPr lang="en-US" sz="1200">
                <a:latin typeface="Verdana" pitchFamily="34" charset="0"/>
              </a:rPr>
              <a:t>    </a:t>
            </a:r>
            <a:r>
              <a:rPr lang="en-US" sz="1200" noProof="1">
                <a:latin typeface="Verdana" pitchFamily="34" charset="0"/>
              </a:rPr>
              <a:t>if (answer == 'N')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 noProof="1">
                <a:latin typeface="Verdana" pitchFamily="34" charset="0"/>
              </a:rPr>
              <a:t>	</a:t>
            </a:r>
            <a:r>
              <a:rPr lang="en-US" sz="1200">
                <a:latin typeface="Verdana" pitchFamily="34" charset="0"/>
              </a:rPr>
              <a:t>         </a:t>
            </a:r>
            <a:r>
              <a:rPr lang="en-US" sz="1200" noProof="1">
                <a:latin typeface="Verdana" pitchFamily="34" charset="0"/>
              </a:rPr>
              <a:t>fExit = 1;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 noProof="1">
                <a:latin typeface="Verdana" pitchFamily="34" charset="0"/>
              </a:rPr>
              <a:t>	</a:t>
            </a:r>
            <a:r>
              <a:rPr lang="en-US" sz="1200">
                <a:latin typeface="Verdana" pitchFamily="34" charset="0"/>
              </a:rPr>
              <a:t>    </a:t>
            </a:r>
            <a:r>
              <a:rPr lang="en-US" sz="1200" noProof="1">
                <a:latin typeface="Verdana" pitchFamily="34" charset="0"/>
              </a:rPr>
              <a:t>else 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 noProof="1">
                <a:latin typeface="Verdana" pitchFamily="34" charset="0"/>
              </a:rPr>
              <a:t>	</a:t>
            </a:r>
            <a:r>
              <a:rPr lang="en-US" sz="1200">
                <a:latin typeface="Verdana" pitchFamily="34" charset="0"/>
              </a:rPr>
              <a:t>    </a:t>
            </a:r>
            <a:r>
              <a:rPr lang="en-US" sz="1200" noProof="1">
                <a:latin typeface="Verdana" pitchFamily="34" charset="0"/>
              </a:rPr>
              <a:t>{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 noProof="1">
                <a:latin typeface="Verdana" pitchFamily="34" charset="0"/>
              </a:rPr>
              <a:t>	</a:t>
            </a:r>
            <a:r>
              <a:rPr lang="en-US" sz="1200">
                <a:latin typeface="Verdana" pitchFamily="34" charset="0"/>
              </a:rPr>
              <a:t>           c</a:t>
            </a:r>
            <a:r>
              <a:rPr lang="en-US" sz="1200" noProof="1">
                <a:latin typeface="Verdana" pitchFamily="34" charset="0"/>
              </a:rPr>
              <a:t>.students[</a:t>
            </a:r>
            <a:r>
              <a:rPr lang="en-US" sz="1200">
                <a:latin typeface="Verdana" pitchFamily="34" charset="0"/>
              </a:rPr>
              <a:t>c</a:t>
            </a:r>
            <a:r>
              <a:rPr lang="en-US" sz="1200" noProof="1">
                <a:latin typeface="Verdana" pitchFamily="34" charset="0"/>
              </a:rPr>
              <a:t>.registeredStudents] = </a:t>
            </a:r>
            <a:endParaRPr lang="he-IL" sz="1200">
              <a:latin typeface="Verdana" pitchFamily="34" charset="0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he-IL" sz="1200">
                <a:latin typeface="Verdana" pitchFamily="34" charset="0"/>
              </a:rPr>
              <a:t>                                              </a:t>
            </a:r>
            <a:r>
              <a:rPr lang="en-US" sz="1200" noProof="1">
                <a:latin typeface="Verdana" pitchFamily="34" charset="0"/>
              </a:rPr>
              <a:t>(student_t*)calloc(1, sizeof(student_t));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 noProof="1">
                <a:latin typeface="Verdana" pitchFamily="34" charset="0"/>
              </a:rPr>
              <a:t>	</a:t>
            </a:r>
            <a:r>
              <a:rPr lang="en-US" sz="1200">
                <a:latin typeface="Verdana" pitchFamily="34" charset="0"/>
              </a:rPr>
              <a:t>           </a:t>
            </a:r>
            <a:r>
              <a:rPr lang="en-US" sz="1200" noProof="1">
                <a:latin typeface="Verdana" pitchFamily="34" charset="0"/>
              </a:rPr>
              <a:t>printf("Enter name and id: ");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 noProof="1">
                <a:latin typeface="Verdana" pitchFamily="34" charset="0"/>
              </a:rPr>
              <a:t>		</a:t>
            </a:r>
            <a:r>
              <a:rPr lang="en-US" sz="1200">
                <a:latin typeface="Verdana" pitchFamily="34" charset="0"/>
              </a:rPr>
              <a:t> </a:t>
            </a:r>
            <a:r>
              <a:rPr lang="en-US" sz="1200" noProof="1">
                <a:latin typeface="Verdana" pitchFamily="34" charset="0"/>
              </a:rPr>
              <a:t>scanf("%s %d", </a:t>
            </a:r>
            <a:endParaRPr lang="he-IL" sz="1200">
              <a:latin typeface="Verdana" pitchFamily="34" charset="0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he-IL" sz="1200">
                <a:latin typeface="Verdana" pitchFamily="34" charset="0"/>
              </a:rPr>
              <a:t>                             </a:t>
            </a:r>
            <a:r>
              <a:rPr lang="en-US" sz="1200">
                <a:latin typeface="Verdana" pitchFamily="34" charset="0"/>
              </a:rPr>
              <a:t>c</a:t>
            </a:r>
            <a:r>
              <a:rPr lang="en-US" sz="1200" noProof="1">
                <a:latin typeface="Verdana" pitchFamily="34" charset="0"/>
              </a:rPr>
              <a:t>.students[</a:t>
            </a:r>
            <a:r>
              <a:rPr lang="en-US" sz="1200">
                <a:latin typeface="Verdana" pitchFamily="34" charset="0"/>
              </a:rPr>
              <a:t>c</a:t>
            </a:r>
            <a:r>
              <a:rPr lang="en-US" sz="1200" noProof="1">
                <a:latin typeface="Verdana" pitchFamily="34" charset="0"/>
              </a:rPr>
              <a:t>.registeredStudents]-&gt;name,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 noProof="1">
                <a:latin typeface="Verdana" pitchFamily="34" charset="0"/>
              </a:rPr>
              <a:t>	</a:t>
            </a:r>
            <a:r>
              <a:rPr lang="en-US" sz="1200">
                <a:latin typeface="Verdana" pitchFamily="34" charset="0"/>
              </a:rPr>
              <a:t>       </a:t>
            </a:r>
            <a:r>
              <a:rPr lang="en-US" sz="1200" noProof="1">
                <a:latin typeface="Verdana" pitchFamily="34" charset="0"/>
              </a:rPr>
              <a:t>          &amp;</a:t>
            </a:r>
            <a:r>
              <a:rPr lang="en-US" sz="1200">
                <a:latin typeface="Verdana" pitchFamily="34" charset="0"/>
              </a:rPr>
              <a:t>c</a:t>
            </a:r>
            <a:r>
              <a:rPr lang="en-US" sz="1200" noProof="1">
                <a:latin typeface="Verdana" pitchFamily="34" charset="0"/>
              </a:rPr>
              <a:t>.students[</a:t>
            </a:r>
            <a:r>
              <a:rPr lang="en-US" sz="1200">
                <a:latin typeface="Verdana" pitchFamily="34" charset="0"/>
              </a:rPr>
              <a:t>c</a:t>
            </a:r>
            <a:r>
              <a:rPr lang="en-US" sz="1200" noProof="1">
                <a:latin typeface="Verdana" pitchFamily="34" charset="0"/>
              </a:rPr>
              <a:t>.registeredStudents]-&gt;id);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 noProof="1">
                <a:latin typeface="Verdana" pitchFamily="34" charset="0"/>
              </a:rPr>
              <a:t>		</a:t>
            </a:r>
            <a:r>
              <a:rPr lang="en-US" sz="1200">
                <a:latin typeface="Verdana" pitchFamily="34" charset="0"/>
              </a:rPr>
              <a:t> c</a:t>
            </a:r>
            <a:r>
              <a:rPr lang="en-US" sz="1200" noProof="1">
                <a:latin typeface="Verdana" pitchFamily="34" charset="0"/>
              </a:rPr>
              <a:t>.registeredStudents++;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latin typeface="Verdana" pitchFamily="34" charset="0"/>
              </a:rPr>
              <a:t>          </a:t>
            </a:r>
            <a:r>
              <a:rPr lang="en-US" sz="1200" noProof="1">
                <a:latin typeface="Verdana" pitchFamily="34" charset="0"/>
              </a:rPr>
              <a:t>}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 noProof="1">
                <a:latin typeface="Verdana" pitchFamily="34" charset="0"/>
              </a:rPr>
              <a:t>	}</a:t>
            </a:r>
            <a:r>
              <a:rPr lang="en-US" sz="1200">
                <a:latin typeface="Verdana" pitchFamily="34" charset="0"/>
              </a:rPr>
              <a:t> </a:t>
            </a:r>
            <a:r>
              <a:rPr lang="en-US" sz="1200" noProof="1">
                <a:latin typeface="Verdana" pitchFamily="34" charset="0"/>
              </a:rPr>
              <a:t>while (fExit==0);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 noProof="1">
                <a:latin typeface="Verdana" pitchFamily="34" charset="0"/>
              </a:rPr>
              <a:t>	printClass(</a:t>
            </a:r>
            <a:r>
              <a:rPr lang="en-US" sz="1200">
                <a:latin typeface="Verdana" pitchFamily="34" charset="0"/>
              </a:rPr>
              <a:t>c</a:t>
            </a:r>
            <a:r>
              <a:rPr lang="en-US" sz="1200" noProof="1">
                <a:latin typeface="Verdana" pitchFamily="34" charset="0"/>
              </a:rPr>
              <a:t>);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 noProof="1">
                <a:latin typeface="Verdana" pitchFamily="34" charset="0"/>
              </a:rPr>
              <a:t>	for (</a:t>
            </a:r>
            <a:r>
              <a:rPr lang="en-US" sz="1200">
                <a:latin typeface="Verdana" pitchFamily="34" charset="0"/>
              </a:rPr>
              <a:t>       </a:t>
            </a:r>
            <a:r>
              <a:rPr lang="en-US" sz="1200" noProof="1">
                <a:latin typeface="Verdana" pitchFamily="34" charset="0"/>
              </a:rPr>
              <a:t> ; </a:t>
            </a:r>
            <a:r>
              <a:rPr lang="en-US" sz="1200">
                <a:latin typeface="Verdana" pitchFamily="34" charset="0"/>
              </a:rPr>
              <a:t>                                   </a:t>
            </a:r>
            <a:r>
              <a:rPr lang="en-US" sz="1200" noProof="1">
                <a:latin typeface="Verdana" pitchFamily="34" charset="0"/>
              </a:rPr>
              <a:t> ; </a:t>
            </a:r>
            <a:r>
              <a:rPr lang="he-IL" sz="1200">
                <a:latin typeface="Verdana" pitchFamily="34" charset="0"/>
              </a:rPr>
              <a:t>     </a:t>
            </a:r>
            <a:r>
              <a:rPr lang="en-US" sz="1200">
                <a:latin typeface="Verdana" pitchFamily="34" charset="0"/>
              </a:rPr>
              <a:t>    )</a:t>
            </a:r>
            <a:endParaRPr lang="en-US" sz="1200" noProof="1">
              <a:latin typeface="Verdana" pitchFamily="34" charset="0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 noProof="1">
                <a:latin typeface="Verdana" pitchFamily="34" charset="0"/>
              </a:rPr>
              <a:t>		free(</a:t>
            </a:r>
            <a:r>
              <a:rPr lang="en-US" sz="1200">
                <a:latin typeface="Verdana" pitchFamily="34" charset="0"/>
              </a:rPr>
              <a:t>c</a:t>
            </a:r>
            <a:r>
              <a:rPr lang="en-US" sz="1200" noProof="1">
                <a:latin typeface="Verdana" pitchFamily="34" charset="0"/>
              </a:rPr>
              <a:t>.students[i]);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 noProof="1">
                <a:latin typeface="Verdana" pitchFamily="34" charset="0"/>
              </a:rPr>
              <a:t>}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200">
              <a:latin typeface="Verdana" pitchFamily="34" charset="0"/>
            </a:endParaRPr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>
          <a:xfrm>
            <a:off x="4800600" y="-152400"/>
            <a:ext cx="4343400" cy="1139825"/>
          </a:xfrm>
        </p:spPr>
        <p:txBody>
          <a:bodyPr/>
          <a:lstStyle/>
          <a:p>
            <a:pPr algn="r"/>
            <a:r>
              <a:rPr lang="he-IL" sz="3200" smtClean="0"/>
              <a:t>דוגמא – רישום סטודנטים לכיתה</a:t>
            </a:r>
            <a:endParaRPr lang="en-US" sz="3200" smtClean="0"/>
          </a:p>
        </p:txBody>
      </p:sp>
      <p:sp>
        <p:nvSpPr>
          <p:cNvPr id="28681" name="Text Box 47"/>
          <p:cNvSpPr txBox="1">
            <a:spLocks noChangeArrowheads="1"/>
          </p:cNvSpPr>
          <p:nvPr/>
        </p:nvSpPr>
        <p:spPr bwMode="auto">
          <a:xfrm>
            <a:off x="457200" y="1838151"/>
            <a:ext cx="29718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rtl="1">
              <a:spcBef>
                <a:spcPct val="50000"/>
              </a:spcBef>
            </a:pPr>
            <a:r>
              <a:rPr lang="he-IL"/>
              <a:t>הזיכרון </a:t>
            </a:r>
            <a:r>
              <a:rPr lang="he-IL" b="1"/>
              <a:t>החלקי</a:t>
            </a:r>
            <a:r>
              <a:rPr lang="he-IL"/>
              <a:t> של ה- </a:t>
            </a:r>
            <a:r>
              <a:rPr lang="en-US"/>
              <a:t>main</a:t>
            </a:r>
          </a:p>
        </p:txBody>
      </p:sp>
      <p:graphicFrame>
        <p:nvGraphicFramePr>
          <p:cNvPr id="184604" name="Group 284"/>
          <p:cNvGraphicFramePr>
            <a:graphicFrameLocks noGrp="1"/>
          </p:cNvGraphicFramePr>
          <p:nvPr/>
        </p:nvGraphicFramePr>
        <p:xfrm>
          <a:off x="0" y="360189"/>
          <a:ext cx="3657600" cy="1556386"/>
        </p:xfrm>
        <a:graphic>
          <a:graphicData uri="http://schemas.openxmlformats.org/drawingml/2006/table">
            <a:tbl>
              <a:tblPr/>
              <a:tblGrid>
                <a:gridCol w="2133600"/>
                <a:gridCol w="990600"/>
                <a:gridCol w="533400"/>
              </a:tblGrid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class_t: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char[10]:c.teacherName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c.registeredStudents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student_t*[] :c.students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8440" name="Oval 72"/>
          <p:cNvSpPr>
            <a:spLocks noChangeArrowheads="1"/>
          </p:cNvSpPr>
          <p:nvPr/>
        </p:nvSpPr>
        <p:spPr bwMode="auto">
          <a:xfrm>
            <a:off x="0" y="3048000"/>
            <a:ext cx="4191000" cy="2133600"/>
          </a:xfrm>
          <a:prstGeom prst="ellipse">
            <a:avLst/>
          </a:prstGeom>
          <a:solidFill>
            <a:srgbClr val="00CC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he-IL"/>
          </a:p>
        </p:txBody>
      </p:sp>
      <p:sp>
        <p:nvSpPr>
          <p:cNvPr id="3" name="Text Box 9"/>
          <p:cNvSpPr txBox="1">
            <a:spLocks noChangeArrowheads="1"/>
          </p:cNvSpPr>
          <p:nvPr/>
        </p:nvSpPr>
        <p:spPr bwMode="auto">
          <a:xfrm>
            <a:off x="1143000" y="4814888"/>
            <a:ext cx="198120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rtl="1">
              <a:spcBef>
                <a:spcPct val="50000"/>
              </a:spcBef>
            </a:pPr>
            <a:r>
              <a:rPr lang="he-IL"/>
              <a:t>זיכרון ה- </a:t>
            </a:r>
            <a:r>
              <a:rPr lang="en-US"/>
              <a:t>heap</a:t>
            </a:r>
          </a:p>
        </p:txBody>
      </p:sp>
      <p:graphicFrame>
        <p:nvGraphicFramePr>
          <p:cNvPr id="184435" name="Group 115"/>
          <p:cNvGraphicFramePr>
            <a:graphicFrameLocks noGrp="1"/>
          </p:cNvGraphicFramePr>
          <p:nvPr/>
        </p:nvGraphicFramePr>
        <p:xfrm>
          <a:off x="228600" y="3365500"/>
          <a:ext cx="3429000" cy="701993"/>
        </p:xfrm>
        <a:graphic>
          <a:graphicData uri="http://schemas.openxmlformats.org/drawingml/2006/table">
            <a:tbl>
              <a:tblPr/>
              <a:tblGrid>
                <a:gridCol w="1933575"/>
                <a:gridCol w="879475"/>
                <a:gridCol w="615950"/>
              </a:tblGrid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student_t: 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2200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           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4603" name="Group 283"/>
          <p:cNvGraphicFramePr>
            <a:graphicFrameLocks noGrp="1"/>
          </p:cNvGraphicFramePr>
          <p:nvPr/>
        </p:nvGraphicFramePr>
        <p:xfrm>
          <a:off x="0" y="360189"/>
          <a:ext cx="3657600" cy="1556386"/>
        </p:xfrm>
        <a:graphic>
          <a:graphicData uri="http://schemas.openxmlformats.org/drawingml/2006/table">
            <a:tbl>
              <a:tblPr/>
              <a:tblGrid>
                <a:gridCol w="2133600"/>
                <a:gridCol w="990600"/>
                <a:gridCol w="533400"/>
              </a:tblGrid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class_t: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char[10]:c.teacherName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“Keren”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c.registeredStudents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student_t*[] :c.students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NULL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NULL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84434" name="Text Box 114"/>
          <p:cNvSpPr txBox="1">
            <a:spLocks noChangeArrowheads="1"/>
          </p:cNvSpPr>
          <p:nvPr/>
        </p:nvSpPr>
        <p:spPr bwMode="auto">
          <a:xfrm>
            <a:off x="6248400" y="2605088"/>
            <a:ext cx="609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FF0000"/>
                </a:solidFill>
              </a:rPr>
              <a:t>Y</a:t>
            </a:r>
          </a:p>
        </p:txBody>
      </p:sp>
      <p:graphicFrame>
        <p:nvGraphicFramePr>
          <p:cNvPr id="184602" name="Group 282"/>
          <p:cNvGraphicFramePr>
            <a:graphicFrameLocks noGrp="1"/>
          </p:cNvGraphicFramePr>
          <p:nvPr/>
        </p:nvGraphicFramePr>
        <p:xfrm>
          <a:off x="0" y="360189"/>
          <a:ext cx="3657600" cy="1556386"/>
        </p:xfrm>
        <a:graphic>
          <a:graphicData uri="http://schemas.openxmlformats.org/drawingml/2006/table">
            <a:tbl>
              <a:tblPr/>
              <a:tblGrid>
                <a:gridCol w="2133600"/>
                <a:gridCol w="990600"/>
                <a:gridCol w="533400"/>
              </a:tblGrid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class_t: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char[10]:c.teacherName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“Keren”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c.registeredStudents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student_t*[] :c.students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2200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NULL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84482" name="Group 162"/>
          <p:cNvGraphicFramePr>
            <a:graphicFrameLocks noGrp="1"/>
          </p:cNvGraphicFramePr>
          <p:nvPr/>
        </p:nvGraphicFramePr>
        <p:xfrm>
          <a:off x="228600" y="3365500"/>
          <a:ext cx="3429000" cy="701993"/>
        </p:xfrm>
        <a:graphic>
          <a:graphicData uri="http://schemas.openxmlformats.org/drawingml/2006/table">
            <a:tbl>
              <a:tblPr/>
              <a:tblGrid>
                <a:gridCol w="1933575"/>
                <a:gridCol w="879475"/>
                <a:gridCol w="615950"/>
              </a:tblGrid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student_t: 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“momo”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2200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           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4601" name="Group 281"/>
          <p:cNvGraphicFramePr>
            <a:graphicFrameLocks noGrp="1"/>
          </p:cNvGraphicFramePr>
          <p:nvPr/>
        </p:nvGraphicFramePr>
        <p:xfrm>
          <a:off x="0" y="360189"/>
          <a:ext cx="3657600" cy="1556386"/>
        </p:xfrm>
        <a:graphic>
          <a:graphicData uri="http://schemas.openxmlformats.org/drawingml/2006/table">
            <a:tbl>
              <a:tblPr/>
              <a:tblGrid>
                <a:gridCol w="2133600"/>
                <a:gridCol w="990600"/>
                <a:gridCol w="533400"/>
              </a:tblGrid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class_t: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char[10]:c.teacherName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“Keren”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c.registeredStudents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student_t*[] :c.students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2200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NULL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84509" name="Group 189"/>
          <p:cNvGraphicFramePr>
            <a:graphicFrameLocks noGrp="1"/>
          </p:cNvGraphicFramePr>
          <p:nvPr/>
        </p:nvGraphicFramePr>
        <p:xfrm>
          <a:off x="228600" y="4114800"/>
          <a:ext cx="3429000" cy="701993"/>
        </p:xfrm>
        <a:graphic>
          <a:graphicData uri="http://schemas.openxmlformats.org/drawingml/2006/table">
            <a:tbl>
              <a:tblPr/>
              <a:tblGrid>
                <a:gridCol w="1933575"/>
                <a:gridCol w="879475"/>
                <a:gridCol w="615950"/>
              </a:tblGrid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student_t: 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5300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           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4600" name="Group 280"/>
          <p:cNvGraphicFramePr>
            <a:graphicFrameLocks noGrp="1"/>
          </p:cNvGraphicFramePr>
          <p:nvPr/>
        </p:nvGraphicFramePr>
        <p:xfrm>
          <a:off x="0" y="360189"/>
          <a:ext cx="3657600" cy="1556386"/>
        </p:xfrm>
        <a:graphic>
          <a:graphicData uri="http://schemas.openxmlformats.org/drawingml/2006/table">
            <a:tbl>
              <a:tblPr/>
              <a:tblGrid>
                <a:gridCol w="2133600"/>
                <a:gridCol w="990600"/>
                <a:gridCol w="533400"/>
              </a:tblGrid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class_t: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char[10]:c.teacherName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“Keren”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c.registeredStudents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student_t*[] :c.students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2200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5300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84550" name="Group 230"/>
          <p:cNvGraphicFramePr>
            <a:graphicFrameLocks noGrp="1"/>
          </p:cNvGraphicFramePr>
          <p:nvPr/>
        </p:nvGraphicFramePr>
        <p:xfrm>
          <a:off x="228600" y="4114800"/>
          <a:ext cx="3429000" cy="701993"/>
        </p:xfrm>
        <a:graphic>
          <a:graphicData uri="http://schemas.openxmlformats.org/drawingml/2006/table">
            <a:tbl>
              <a:tblPr/>
              <a:tblGrid>
                <a:gridCol w="1933575"/>
                <a:gridCol w="879475"/>
                <a:gridCol w="615950"/>
              </a:tblGrid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student_t: 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“gogo”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5300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           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2222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4618" name="Group 298"/>
          <p:cNvGraphicFramePr>
            <a:graphicFrameLocks noGrp="1"/>
          </p:cNvGraphicFramePr>
          <p:nvPr/>
        </p:nvGraphicFramePr>
        <p:xfrm>
          <a:off x="0" y="358601"/>
          <a:ext cx="3657600" cy="1557339"/>
        </p:xfrm>
        <a:graphic>
          <a:graphicData uri="http://schemas.openxmlformats.org/drawingml/2006/table">
            <a:tbl>
              <a:tblPr/>
              <a:tblGrid>
                <a:gridCol w="2133600"/>
                <a:gridCol w="990600"/>
                <a:gridCol w="533400"/>
              </a:tblGrid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class_t: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char[10]:c.teacherName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“Keren”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c.registeredStudents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student_t*[] :c.students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2200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5300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84591" name="Text Box 271"/>
          <p:cNvSpPr txBox="1">
            <a:spLocks noChangeArrowheads="1"/>
          </p:cNvSpPr>
          <p:nvPr/>
        </p:nvSpPr>
        <p:spPr bwMode="auto">
          <a:xfrm>
            <a:off x="4114800" y="5410200"/>
            <a:ext cx="7620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>
                <a:latin typeface="Verdana" pitchFamily="34" charset="0"/>
              </a:rPr>
              <a:t>i=0</a:t>
            </a:r>
          </a:p>
        </p:txBody>
      </p:sp>
      <p:sp>
        <p:nvSpPr>
          <p:cNvPr id="184592" name="Text Box 272"/>
          <p:cNvSpPr txBox="1">
            <a:spLocks noChangeArrowheads="1"/>
          </p:cNvSpPr>
          <p:nvPr/>
        </p:nvSpPr>
        <p:spPr bwMode="auto">
          <a:xfrm>
            <a:off x="4572000" y="5410200"/>
            <a:ext cx="24384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noProof="1">
                <a:latin typeface="Verdana" pitchFamily="34" charset="0"/>
              </a:rPr>
              <a:t>i &lt; </a:t>
            </a:r>
            <a:r>
              <a:rPr lang="en-US" sz="1200">
                <a:latin typeface="Verdana" pitchFamily="34" charset="0"/>
              </a:rPr>
              <a:t>c</a:t>
            </a:r>
            <a:r>
              <a:rPr lang="en-US" sz="1200" noProof="1">
                <a:latin typeface="Verdana" pitchFamily="34" charset="0"/>
              </a:rPr>
              <a:t>.registeredStudents</a:t>
            </a:r>
            <a:endParaRPr lang="en-US" sz="1200">
              <a:latin typeface="Verdana" pitchFamily="34" charset="0"/>
            </a:endParaRPr>
          </a:p>
        </p:txBody>
      </p:sp>
      <p:sp>
        <p:nvSpPr>
          <p:cNvPr id="184593" name="Text Box 273"/>
          <p:cNvSpPr txBox="1">
            <a:spLocks noChangeArrowheads="1"/>
          </p:cNvSpPr>
          <p:nvPr/>
        </p:nvSpPr>
        <p:spPr bwMode="auto">
          <a:xfrm>
            <a:off x="6705600" y="5410200"/>
            <a:ext cx="7620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>
                <a:latin typeface="Verdana" pitchFamily="34" charset="0"/>
              </a:rPr>
              <a:t>i++</a:t>
            </a:r>
          </a:p>
        </p:txBody>
      </p:sp>
      <p:sp>
        <p:nvSpPr>
          <p:cNvPr id="184594" name="Text Box 274"/>
          <p:cNvSpPr txBox="1">
            <a:spLocks noChangeArrowheads="1"/>
          </p:cNvSpPr>
          <p:nvPr/>
        </p:nvSpPr>
        <p:spPr bwMode="auto">
          <a:xfrm>
            <a:off x="5486400" y="5119688"/>
            <a:ext cx="1143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i=0</a:t>
            </a:r>
          </a:p>
        </p:txBody>
      </p:sp>
      <p:sp>
        <p:nvSpPr>
          <p:cNvPr id="184595" name="Text Box 275"/>
          <p:cNvSpPr txBox="1">
            <a:spLocks noChangeArrowheads="1"/>
          </p:cNvSpPr>
          <p:nvPr/>
        </p:nvSpPr>
        <p:spPr bwMode="auto">
          <a:xfrm>
            <a:off x="5486400" y="5105400"/>
            <a:ext cx="1143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i=1</a:t>
            </a:r>
          </a:p>
        </p:txBody>
      </p:sp>
      <p:sp>
        <p:nvSpPr>
          <p:cNvPr id="184596" name="Text Box 276"/>
          <p:cNvSpPr txBox="1">
            <a:spLocks noChangeArrowheads="1"/>
          </p:cNvSpPr>
          <p:nvPr/>
        </p:nvSpPr>
        <p:spPr bwMode="auto">
          <a:xfrm>
            <a:off x="5486400" y="5105400"/>
            <a:ext cx="1143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i=2</a:t>
            </a:r>
          </a:p>
        </p:txBody>
      </p:sp>
      <p:pic>
        <p:nvPicPr>
          <p:cNvPr id="184597" name="Picture 27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33800" y="1219200"/>
            <a:ext cx="5257800" cy="1954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1843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" dur="indefinite"/>
                                        <p:tgtEl>
                                          <p:spTgt spid="1843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1843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28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500"/>
                                        <p:tgtEl>
                                          <p:spTgt spid="184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8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4" dur="indefinite"/>
                                        <p:tgtEl>
                                          <p:spTgt spid="1843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5" dur="indefinite"/>
                                        <p:tgtEl>
                                          <p:spTgt spid="1843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6" dur="indefinite"/>
                                        <p:tgtEl>
                                          <p:spTgt spid="1843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846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846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4" dur="indefinite"/>
                                        <p:tgtEl>
                                          <p:spTgt spid="1843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5" dur="indefinite"/>
                                        <p:tgtEl>
                                          <p:spTgt spid="1843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6" dur="indefinite"/>
                                        <p:tgtEl>
                                          <p:spTgt spid="1843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40" dur="indefinite"/>
                                        <p:tgtEl>
                                          <p:spTgt spid="1843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41" dur="indefinite"/>
                                        <p:tgtEl>
                                          <p:spTgt spid="1843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42" dur="indefinite"/>
                                        <p:tgtEl>
                                          <p:spTgt spid="1843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46" dur="indefinite"/>
                                        <p:tgtEl>
                                          <p:spTgt spid="18432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47" dur="indefinite"/>
                                        <p:tgtEl>
                                          <p:spTgt spid="18432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48" dur="indefinite"/>
                                        <p:tgtEl>
                                          <p:spTgt spid="18432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52" dur="indefinite"/>
                                        <p:tgtEl>
                                          <p:spTgt spid="18432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53" dur="indefinite"/>
                                        <p:tgtEl>
                                          <p:spTgt spid="18432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54" dur="indefinite"/>
                                        <p:tgtEl>
                                          <p:spTgt spid="18432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84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9" dur="1000" fill="hold"/>
                                        <p:tgtEl>
                                          <p:spTgt spid="1844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63" dur="indefinite"/>
                                        <p:tgtEl>
                                          <p:spTgt spid="18432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64" dur="indefinite"/>
                                        <p:tgtEl>
                                          <p:spTgt spid="18432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65" dur="indefinite"/>
                                        <p:tgtEl>
                                          <p:spTgt spid="18432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4" presetClass="exit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7" dur="1000"/>
                                        <p:tgtEl>
                                          <p:spTgt spid="1844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4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72" dur="indefinite"/>
                                        <p:tgtEl>
                                          <p:spTgt spid="18432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3" dur="indefinite"/>
                                        <p:tgtEl>
                                          <p:spTgt spid="18432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74" dur="indefinite"/>
                                        <p:tgtEl>
                                          <p:spTgt spid="18432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78" dur="indefinite"/>
                                        <p:tgtEl>
                                          <p:spTgt spid="18432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9" dur="indefinite"/>
                                        <p:tgtEl>
                                          <p:spTgt spid="18432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0" dur="indefinite"/>
                                        <p:tgtEl>
                                          <p:spTgt spid="18432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5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82" dur="indefinite"/>
                                        <p:tgtEl>
                                          <p:spTgt spid="18432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83" dur="indefinite"/>
                                        <p:tgtEl>
                                          <p:spTgt spid="18432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4" dur="indefinite"/>
                                        <p:tgtEl>
                                          <p:spTgt spid="18432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7" dur="500"/>
                                        <p:tgtEl>
                                          <p:spTgt spid="184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846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846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95" dur="indefinite"/>
                                        <p:tgtEl>
                                          <p:spTgt spid="18432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96" dur="indefinite"/>
                                        <p:tgtEl>
                                          <p:spTgt spid="18432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97" dur="indefinite"/>
                                        <p:tgtEl>
                                          <p:spTgt spid="18432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01" dur="indefinite"/>
                                        <p:tgtEl>
                                          <p:spTgt spid="18432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02" dur="indefinite"/>
                                        <p:tgtEl>
                                          <p:spTgt spid="18432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03" dur="indefinite"/>
                                        <p:tgtEl>
                                          <p:spTgt spid="18432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5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05" dur="indefinite"/>
                                        <p:tgtEl>
                                          <p:spTgt spid="184324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06" dur="indefinite"/>
                                        <p:tgtEl>
                                          <p:spTgt spid="184324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07" dur="indefinite"/>
                                        <p:tgtEl>
                                          <p:spTgt spid="184324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5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09" dur="indefinite"/>
                                        <p:tgtEl>
                                          <p:spTgt spid="184324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10" dur="indefinite"/>
                                        <p:tgtEl>
                                          <p:spTgt spid="184324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11" dur="indefinite"/>
                                        <p:tgtEl>
                                          <p:spTgt spid="184324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1844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1844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19" dur="indefinite"/>
                                        <p:tgtEl>
                                          <p:spTgt spid="184324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20" dur="indefinite"/>
                                        <p:tgtEl>
                                          <p:spTgt spid="184324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21" dur="indefinite"/>
                                        <p:tgtEl>
                                          <p:spTgt spid="184324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1846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1846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29" dur="indefinite"/>
                                        <p:tgtEl>
                                          <p:spTgt spid="184324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30" dur="indefinite"/>
                                        <p:tgtEl>
                                          <p:spTgt spid="184324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31" dur="indefinite"/>
                                        <p:tgtEl>
                                          <p:spTgt spid="184324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35" dur="indefinite"/>
                                        <p:tgtEl>
                                          <p:spTgt spid="1843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36" dur="indefinite"/>
                                        <p:tgtEl>
                                          <p:spTgt spid="1843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37" dur="indefinite"/>
                                        <p:tgtEl>
                                          <p:spTgt spid="1843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41" dur="indefinite"/>
                                        <p:tgtEl>
                                          <p:spTgt spid="1843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42" dur="indefinite"/>
                                        <p:tgtEl>
                                          <p:spTgt spid="1843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43" dur="indefinite"/>
                                        <p:tgtEl>
                                          <p:spTgt spid="1843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47" dur="indefinite"/>
                                        <p:tgtEl>
                                          <p:spTgt spid="18432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48" dur="indefinite"/>
                                        <p:tgtEl>
                                          <p:spTgt spid="18432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49" dur="indefinite"/>
                                        <p:tgtEl>
                                          <p:spTgt spid="18432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53" dur="indefinite"/>
                                        <p:tgtEl>
                                          <p:spTgt spid="18432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54" dur="indefinite"/>
                                        <p:tgtEl>
                                          <p:spTgt spid="18432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55" dur="indefinite"/>
                                        <p:tgtEl>
                                          <p:spTgt spid="18432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4" presetClass="entr" presetSubtype="16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8" dur="500"/>
                                        <p:tgtEl>
                                          <p:spTgt spid="184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8" presetClass="emp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60" dur="1000" fill="hold"/>
                                        <p:tgtEl>
                                          <p:spTgt spid="1844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64" dur="indefinite"/>
                                        <p:tgtEl>
                                          <p:spTgt spid="18432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65" dur="indefinite"/>
                                        <p:tgtEl>
                                          <p:spTgt spid="18432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66" dur="indefinite"/>
                                        <p:tgtEl>
                                          <p:spTgt spid="18432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4" presetClass="exit" presetSubtype="16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68" dur="500"/>
                                        <p:tgtEl>
                                          <p:spTgt spid="1844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73" dur="indefinite"/>
                                        <p:tgtEl>
                                          <p:spTgt spid="18432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74" dur="indefinite"/>
                                        <p:tgtEl>
                                          <p:spTgt spid="18432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75" dur="indefinite"/>
                                        <p:tgtEl>
                                          <p:spTgt spid="18432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79" dur="indefinite"/>
                                        <p:tgtEl>
                                          <p:spTgt spid="18432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80" dur="indefinite"/>
                                        <p:tgtEl>
                                          <p:spTgt spid="18432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81" dur="indefinite"/>
                                        <p:tgtEl>
                                          <p:spTgt spid="18432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5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83" dur="indefinite"/>
                                        <p:tgtEl>
                                          <p:spTgt spid="18432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84" dur="indefinite"/>
                                        <p:tgtEl>
                                          <p:spTgt spid="18432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85" dur="indefinite"/>
                                        <p:tgtEl>
                                          <p:spTgt spid="18432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1845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9" dur="500" fill="hold"/>
                                        <p:tgtEl>
                                          <p:spTgt spid="1845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2" dur="500" fill="hold"/>
                                        <p:tgtEl>
                                          <p:spTgt spid="1846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3" dur="500" fill="hold"/>
                                        <p:tgtEl>
                                          <p:spTgt spid="1846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97" dur="indefinite"/>
                                        <p:tgtEl>
                                          <p:spTgt spid="18432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98" dur="indefinite"/>
                                        <p:tgtEl>
                                          <p:spTgt spid="18432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99" dur="indefinite"/>
                                        <p:tgtEl>
                                          <p:spTgt spid="18432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5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01" dur="indefinite"/>
                                        <p:tgtEl>
                                          <p:spTgt spid="18432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02" dur="indefinite"/>
                                        <p:tgtEl>
                                          <p:spTgt spid="18432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03" dur="indefinite"/>
                                        <p:tgtEl>
                                          <p:spTgt spid="18432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5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05" dur="indefinite"/>
                                        <p:tgtEl>
                                          <p:spTgt spid="184324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06" dur="indefinite"/>
                                        <p:tgtEl>
                                          <p:spTgt spid="184324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07" dur="indefinite"/>
                                        <p:tgtEl>
                                          <p:spTgt spid="184324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5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09" dur="indefinite"/>
                                        <p:tgtEl>
                                          <p:spTgt spid="184324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10" dur="indefinite"/>
                                        <p:tgtEl>
                                          <p:spTgt spid="184324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11" dur="indefinite"/>
                                        <p:tgtEl>
                                          <p:spTgt spid="184324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4" dur="500" fill="hold"/>
                                        <p:tgtEl>
                                          <p:spTgt spid="1845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5" dur="500" fill="hold"/>
                                        <p:tgtEl>
                                          <p:spTgt spid="1845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19" dur="indefinite"/>
                                        <p:tgtEl>
                                          <p:spTgt spid="184324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20" dur="indefinite"/>
                                        <p:tgtEl>
                                          <p:spTgt spid="184324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21" dur="indefinite"/>
                                        <p:tgtEl>
                                          <p:spTgt spid="184324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4" dur="500" fill="hold"/>
                                        <p:tgtEl>
                                          <p:spTgt spid="1846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5" dur="500" fill="hold"/>
                                        <p:tgtEl>
                                          <p:spTgt spid="1846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29" dur="indefinite"/>
                                        <p:tgtEl>
                                          <p:spTgt spid="184324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30" dur="indefinite"/>
                                        <p:tgtEl>
                                          <p:spTgt spid="184324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31" dur="indefinite"/>
                                        <p:tgtEl>
                                          <p:spTgt spid="184324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35" dur="indefinite"/>
                                        <p:tgtEl>
                                          <p:spTgt spid="1843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36" dur="indefinite"/>
                                        <p:tgtEl>
                                          <p:spTgt spid="1843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37" dur="indefinite"/>
                                        <p:tgtEl>
                                          <p:spTgt spid="1843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41" dur="indefinite"/>
                                        <p:tgtEl>
                                          <p:spTgt spid="1843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42" dur="indefinite"/>
                                        <p:tgtEl>
                                          <p:spTgt spid="1843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43" dur="indefinite"/>
                                        <p:tgtEl>
                                          <p:spTgt spid="1843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47" dur="indefinite"/>
                                        <p:tgtEl>
                                          <p:spTgt spid="1843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48" dur="indefinite"/>
                                        <p:tgtEl>
                                          <p:spTgt spid="1843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49" dur="indefinite"/>
                                        <p:tgtEl>
                                          <p:spTgt spid="1843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53" dur="indefinite"/>
                                        <p:tgtEl>
                                          <p:spTgt spid="1843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54" dur="indefinite"/>
                                        <p:tgtEl>
                                          <p:spTgt spid="1843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55" dur="indefinite"/>
                                        <p:tgtEl>
                                          <p:spTgt spid="1843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59" dur="indefinite"/>
                                        <p:tgtEl>
                                          <p:spTgt spid="184324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60" dur="indefinite"/>
                                        <p:tgtEl>
                                          <p:spTgt spid="184324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61" dur="indefinite"/>
                                        <p:tgtEl>
                                          <p:spTgt spid="184324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4" dur="500"/>
                                        <p:tgtEl>
                                          <p:spTgt spid="184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5" presetClass="emph" presetSubtype="1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68" dur="indefinite"/>
                                        <p:tgtEl>
                                          <p:spTgt spid="184591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69" dur="indefinite"/>
                                        <p:tgtEl>
                                          <p:spTgt spid="184591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70" dur="indefinite"/>
                                        <p:tgtEl>
                                          <p:spTgt spid="184591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3" dur="500"/>
                                        <p:tgtEl>
                                          <p:spTgt spid="184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presetID="5" presetClass="emph" presetSubtype="1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77" dur="indefinite"/>
                                        <p:tgtEl>
                                          <p:spTgt spid="184592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78" dur="indefinite"/>
                                        <p:tgtEl>
                                          <p:spTgt spid="184592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79" dur="indefinite"/>
                                        <p:tgtEl>
                                          <p:spTgt spid="184592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>
                      <p:stCondLst>
                        <p:cond delay="indefinite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83" dur="indefinite"/>
                                        <p:tgtEl>
                                          <p:spTgt spid="184324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84" dur="indefinite"/>
                                        <p:tgtEl>
                                          <p:spTgt spid="184324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85" dur="indefinite"/>
                                        <p:tgtEl>
                                          <p:spTgt spid="184324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6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87" dur="500"/>
                                        <p:tgtEl>
                                          <p:spTgt spid="1844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9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90" dur="500"/>
                                        <p:tgtEl>
                                          <p:spTgt spid="1844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>
                      <p:stCondLst>
                        <p:cond delay="indefinite"/>
                      </p:stCondLst>
                      <p:childTnLst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presetID="5" presetClass="emph" presetSubtype="1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95" dur="indefinite"/>
                                        <p:tgtEl>
                                          <p:spTgt spid="184593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96" dur="indefinite"/>
                                        <p:tgtEl>
                                          <p:spTgt spid="184593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97" dur="indefinite"/>
                                        <p:tgtEl>
                                          <p:spTgt spid="184593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8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99" dur="500"/>
                                        <p:tgtEl>
                                          <p:spTgt spid="1845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3" dur="500"/>
                                        <p:tgtEl>
                                          <p:spTgt spid="184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4" fill="hold">
                      <p:stCondLst>
                        <p:cond delay="indefinite"/>
                      </p:stCondLst>
                      <p:childTnLst>
                        <p:par>
                          <p:cTn id="305" fill="hold">
                            <p:stCondLst>
                              <p:cond delay="0"/>
                            </p:stCondLst>
                            <p:childTnLst>
                              <p:par>
                                <p:cTn id="306" presetID="5" presetClass="emph" presetSubtype="1" grpId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07" dur="indefinite"/>
                                        <p:tgtEl>
                                          <p:spTgt spid="184592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08" dur="indefinite"/>
                                        <p:tgtEl>
                                          <p:spTgt spid="184592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09" dur="indefinite"/>
                                        <p:tgtEl>
                                          <p:spTgt spid="184592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0" fill="hold">
                      <p:stCondLst>
                        <p:cond delay="indefinite"/>
                      </p:stCondLst>
                      <p:childTnLst>
                        <p:par>
                          <p:cTn id="311" fill="hold">
                            <p:stCondLst>
                              <p:cond delay="0"/>
                            </p:stCondLst>
                            <p:childTnLst>
                              <p:par>
                                <p:cTn id="312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13" dur="indefinite"/>
                                        <p:tgtEl>
                                          <p:spTgt spid="184324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14" dur="indefinite"/>
                                        <p:tgtEl>
                                          <p:spTgt spid="184324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15" dur="indefinite"/>
                                        <p:tgtEl>
                                          <p:spTgt spid="184324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6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17" dur="500"/>
                                        <p:tgtEl>
                                          <p:spTgt spid="1845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9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20" dur="500"/>
                                        <p:tgtEl>
                                          <p:spTgt spid="1845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2" fill="hold">
                      <p:stCondLst>
                        <p:cond delay="indefinite"/>
                      </p:stCondLst>
                      <p:childTnLst>
                        <p:par>
                          <p:cTn id="323" fill="hold">
                            <p:stCondLst>
                              <p:cond delay="0"/>
                            </p:stCondLst>
                            <p:childTnLst>
                              <p:par>
                                <p:cTn id="324" presetID="5" presetClass="emph" presetSubtype="1" grpId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25" dur="indefinite"/>
                                        <p:tgtEl>
                                          <p:spTgt spid="184593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26" dur="indefinite"/>
                                        <p:tgtEl>
                                          <p:spTgt spid="184593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27" dur="indefinite"/>
                                        <p:tgtEl>
                                          <p:spTgt spid="184593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8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29" dur="500"/>
                                        <p:tgtEl>
                                          <p:spTgt spid="184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3" dur="500"/>
                                        <p:tgtEl>
                                          <p:spTgt spid="1845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4" fill="hold">
                      <p:stCondLst>
                        <p:cond delay="indefinite"/>
                      </p:stCondLst>
                      <p:childTnLst>
                        <p:par>
                          <p:cTn id="335" fill="hold">
                            <p:stCondLst>
                              <p:cond delay="0"/>
                            </p:stCondLst>
                            <p:childTnLst>
                              <p:par>
                                <p:cTn id="336" presetID="5" presetClass="emph" presetSubtype="1" grpId="2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37" dur="indefinite"/>
                                        <p:tgtEl>
                                          <p:spTgt spid="184592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38" dur="indefinite"/>
                                        <p:tgtEl>
                                          <p:spTgt spid="184592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39" dur="indefinite"/>
                                        <p:tgtEl>
                                          <p:spTgt spid="184592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0" fill="hold">
                      <p:stCondLst>
                        <p:cond delay="indefinite"/>
                      </p:stCondLst>
                      <p:childTnLst>
                        <p:par>
                          <p:cTn id="341" fill="hold">
                            <p:stCondLst>
                              <p:cond delay="0"/>
                            </p:stCondLst>
                            <p:childTnLst>
                              <p:par>
                                <p:cTn id="342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43" dur="indefinite"/>
                                        <p:tgtEl>
                                          <p:spTgt spid="184324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44" dur="indefinite"/>
                                        <p:tgtEl>
                                          <p:spTgt spid="184324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45" dur="indefinite"/>
                                        <p:tgtEl>
                                          <p:spTgt spid="184324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6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47" dur="500"/>
                                        <p:tgtEl>
                                          <p:spTgt spid="1845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5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9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50" dur="500"/>
                                        <p:tgtEl>
                                          <p:spTgt spid="286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2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53" dur="500"/>
                                        <p:tgtEl>
                                          <p:spTgt spid="1846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5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56" dur="500"/>
                                        <p:tgtEl>
                                          <p:spTgt spid="1846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8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59" dur="500"/>
                                        <p:tgtEl>
                                          <p:spTgt spid="1846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1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62" dur="500"/>
                                        <p:tgtEl>
                                          <p:spTgt spid="1846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4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65" dur="500"/>
                                        <p:tgtEl>
                                          <p:spTgt spid="1846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7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68" dur="500"/>
                                        <p:tgtEl>
                                          <p:spTgt spid="1846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0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7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3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74" dur="500"/>
                                        <p:tgtEl>
                                          <p:spTgt spid="584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81" grpId="0"/>
      <p:bldP spid="28681" grpId="1"/>
      <p:bldP spid="58440" grpId="0" animBg="1"/>
      <p:bldP spid="58440" grpId="1" animBg="1"/>
      <p:bldP spid="3" grpId="0"/>
      <p:bldP spid="3" grpId="1"/>
      <p:bldP spid="184434" grpId="0"/>
      <p:bldP spid="184434" grpId="1"/>
      <p:bldP spid="184434" grpId="2"/>
      <p:bldP spid="184434" grpId="3"/>
      <p:bldP spid="184434" grpId="4"/>
      <p:bldP spid="184434" grpId="5"/>
      <p:bldP spid="184591" grpId="0"/>
      <p:bldP spid="184592" grpId="0"/>
      <p:bldP spid="184592" grpId="1"/>
      <p:bldP spid="184592" grpId="2"/>
      <p:bldP spid="184593" grpId="0"/>
      <p:bldP spid="184593" grpId="1"/>
      <p:bldP spid="184594" grpId="0"/>
      <p:bldP spid="184594" grpId="1"/>
      <p:bldP spid="184595" grpId="0" build="allAtOnce"/>
      <p:bldP spid="184596" grpId="0" build="allAtOnce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he-IL" sz="4000" smtClean="0"/>
              <a:t>הקצאת מערך של מצביעים למבנים בתוך מבנה</a:t>
            </a:r>
            <a:endParaRPr lang="en-US" sz="4000" smtClean="0"/>
          </a:p>
        </p:txBody>
      </p:sp>
      <p:graphicFrame>
        <p:nvGraphicFramePr>
          <p:cNvPr id="195588" name="Group 4"/>
          <p:cNvGraphicFramePr>
            <a:graphicFrameLocks noGrp="1"/>
          </p:cNvGraphicFramePr>
          <p:nvPr>
            <p:ph sz="quarter" idx="1"/>
          </p:nvPr>
        </p:nvGraphicFramePr>
        <p:xfrm>
          <a:off x="395536" y="5796235"/>
          <a:ext cx="4104456" cy="873125"/>
        </p:xfrm>
        <a:graphic>
          <a:graphicData uri="http://schemas.openxmlformats.org/drawingml/2006/table">
            <a:tbl>
              <a:tblPr/>
              <a:tblGrid>
                <a:gridCol w="1026114"/>
                <a:gridCol w="1026114"/>
                <a:gridCol w="1026114"/>
                <a:gridCol w="1026114"/>
              </a:tblGrid>
              <a:tr h="873125">
                <a:tc>
                  <a:txBody>
                    <a:bodyPr/>
                    <a:lstStyle/>
                    <a:p>
                      <a:pPr marL="0" marR="0" lvl="0" indent="0" algn="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he-IL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marL="186331" marR="1863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he-IL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marL="186331" marR="1863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he-IL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marL="186331" marR="1863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he-IL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marL="186331" marR="1863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95586" name="Rectangle 2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95064" y="1268760"/>
            <a:ext cx="8153400" cy="4530725"/>
          </a:xfrm>
        </p:spPr>
        <p:txBody>
          <a:bodyPr>
            <a:normAutofit fontScale="92500"/>
          </a:bodyPr>
          <a:lstStyle/>
          <a:p>
            <a:r>
              <a:rPr lang="he-IL" sz="2400" dirty="0" smtClean="0"/>
              <a:t>בדוגמא הבאה יש לנו את המבנה "כיתה" שיכול להכיל אוסף של תלמידים</a:t>
            </a:r>
          </a:p>
          <a:p>
            <a:r>
              <a:rPr lang="he-IL" sz="2400" dirty="0" smtClean="0"/>
              <a:t>מספר הסטודנטים המקסימלי </a:t>
            </a:r>
            <a:r>
              <a:rPr lang="he-IL" sz="2400" b="1" dirty="0" smtClean="0"/>
              <a:t>אינו</a:t>
            </a:r>
            <a:r>
              <a:rPr lang="he-IL" sz="2400" dirty="0" smtClean="0"/>
              <a:t> ידוע מראש וניתן ע"י המשתמש בזמן ריצה</a:t>
            </a:r>
          </a:p>
          <a:p>
            <a:r>
              <a:rPr lang="he-IL" sz="2400" dirty="0" smtClean="0"/>
              <a:t>בתחילה רשומים לכיתה 0 סטודנטים, וכל פעם נוסיף סטודנט נוסף לכיתה</a:t>
            </a:r>
          </a:p>
          <a:p>
            <a:r>
              <a:rPr lang="he-IL" sz="2400" dirty="0" smtClean="0"/>
              <a:t>בכל איבר יהיה מצביע ל"סטודנט". כל עוד לא נרשם סטודנט המצביע הוא </a:t>
            </a:r>
            <a:r>
              <a:rPr lang="en-US" sz="2400" dirty="0" smtClean="0"/>
              <a:t>NULL</a:t>
            </a:r>
            <a:endParaRPr lang="he-IL" sz="2400" dirty="0" smtClean="0"/>
          </a:p>
          <a:p>
            <a:pPr lvl="1"/>
            <a:r>
              <a:rPr lang="he-IL" sz="2000" dirty="0" smtClean="0"/>
              <a:t>דוגמא: כיתה </a:t>
            </a:r>
            <a:r>
              <a:rPr lang="he-IL" sz="2000" b="1" dirty="0" smtClean="0"/>
              <a:t>שהמשתמש החליט</a:t>
            </a:r>
          </a:p>
          <a:p>
            <a:pPr lvl="1">
              <a:buFont typeface="Wingdings" pitchFamily="2" charset="2"/>
              <a:buNone/>
            </a:pPr>
            <a:r>
              <a:rPr lang="he-IL" sz="2000" dirty="0" smtClean="0"/>
              <a:t> 	שיכולים להיות בה מקסימום 4 </a:t>
            </a:r>
          </a:p>
          <a:p>
            <a:pPr lvl="1">
              <a:buFont typeface="Wingdings" pitchFamily="2" charset="2"/>
              <a:buNone/>
            </a:pPr>
            <a:r>
              <a:rPr lang="he-IL" sz="2000" dirty="0" smtClean="0"/>
              <a:t>	סטודנטים:</a:t>
            </a:r>
          </a:p>
          <a:p>
            <a:pPr lvl="2"/>
            <a:r>
              <a:rPr lang="he-IL" sz="1800" dirty="0" smtClean="0"/>
              <a:t>לאחר רישום סטודנט</a:t>
            </a:r>
          </a:p>
          <a:p>
            <a:pPr lvl="2"/>
            <a:r>
              <a:rPr lang="he-IL" sz="1800" dirty="0" smtClean="0"/>
              <a:t>לאחר רישום סטודנט</a:t>
            </a:r>
            <a:endParaRPr lang="en-US" sz="1800" dirty="0" smtClean="0"/>
          </a:p>
        </p:txBody>
      </p:sp>
      <p:sp>
        <p:nvSpPr>
          <p:cNvPr id="195602" name="Oval 18"/>
          <p:cNvSpPr>
            <a:spLocks noChangeArrowheads="1"/>
          </p:cNvSpPr>
          <p:nvPr/>
        </p:nvSpPr>
        <p:spPr bwMode="auto">
          <a:xfrm>
            <a:off x="914400" y="61722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195603" name="Oval 19"/>
          <p:cNvSpPr>
            <a:spLocks noChangeArrowheads="1"/>
          </p:cNvSpPr>
          <p:nvPr/>
        </p:nvSpPr>
        <p:spPr bwMode="auto">
          <a:xfrm>
            <a:off x="1905000" y="61722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195604" name="Oval 20"/>
          <p:cNvSpPr>
            <a:spLocks noChangeArrowheads="1"/>
          </p:cNvSpPr>
          <p:nvPr/>
        </p:nvSpPr>
        <p:spPr bwMode="auto">
          <a:xfrm>
            <a:off x="2971800" y="61722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195605" name="Oval 21"/>
          <p:cNvSpPr>
            <a:spLocks noChangeArrowheads="1"/>
          </p:cNvSpPr>
          <p:nvPr/>
        </p:nvSpPr>
        <p:spPr bwMode="auto">
          <a:xfrm>
            <a:off x="3962400" y="61722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195606" name="Line 22"/>
          <p:cNvSpPr>
            <a:spLocks noChangeShapeType="1"/>
          </p:cNvSpPr>
          <p:nvPr/>
        </p:nvSpPr>
        <p:spPr bwMode="auto">
          <a:xfrm flipV="1">
            <a:off x="914400" y="53340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95607" name="Line 23"/>
          <p:cNvSpPr>
            <a:spLocks noChangeShapeType="1"/>
          </p:cNvSpPr>
          <p:nvPr/>
        </p:nvSpPr>
        <p:spPr bwMode="auto">
          <a:xfrm flipV="1">
            <a:off x="1905000" y="53340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95608" name="Line 24"/>
          <p:cNvSpPr>
            <a:spLocks noChangeShapeType="1"/>
          </p:cNvSpPr>
          <p:nvPr/>
        </p:nvSpPr>
        <p:spPr bwMode="auto">
          <a:xfrm flipV="1">
            <a:off x="2971800" y="53340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95609" name="Line 25"/>
          <p:cNvSpPr>
            <a:spLocks noChangeShapeType="1"/>
          </p:cNvSpPr>
          <p:nvPr/>
        </p:nvSpPr>
        <p:spPr bwMode="auto">
          <a:xfrm flipV="1">
            <a:off x="3962400" y="53340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26"/>
          <p:cNvGrpSpPr>
            <a:grpSpLocks/>
          </p:cNvGrpSpPr>
          <p:nvPr/>
        </p:nvGrpSpPr>
        <p:grpSpPr bwMode="auto">
          <a:xfrm>
            <a:off x="2743200" y="5105400"/>
            <a:ext cx="381000" cy="152400"/>
            <a:chOff x="1776" y="3216"/>
            <a:chExt cx="240" cy="96"/>
          </a:xfrm>
        </p:grpSpPr>
        <p:sp>
          <p:nvSpPr>
            <p:cNvPr id="21544" name="Line 27"/>
            <p:cNvSpPr>
              <a:spLocks noChangeShapeType="1"/>
            </p:cNvSpPr>
            <p:nvPr/>
          </p:nvSpPr>
          <p:spPr bwMode="auto">
            <a:xfrm>
              <a:off x="1776" y="3312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45" name="Line 28"/>
            <p:cNvSpPr>
              <a:spLocks noChangeShapeType="1"/>
            </p:cNvSpPr>
            <p:nvPr/>
          </p:nvSpPr>
          <p:spPr bwMode="auto">
            <a:xfrm>
              <a:off x="1824" y="3264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46" name="Line 29"/>
            <p:cNvSpPr>
              <a:spLocks noChangeShapeType="1"/>
            </p:cNvSpPr>
            <p:nvPr/>
          </p:nvSpPr>
          <p:spPr bwMode="auto">
            <a:xfrm>
              <a:off x="1872" y="3216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30"/>
          <p:cNvGrpSpPr>
            <a:grpSpLocks/>
          </p:cNvGrpSpPr>
          <p:nvPr/>
        </p:nvGrpSpPr>
        <p:grpSpPr bwMode="auto">
          <a:xfrm>
            <a:off x="3810000" y="5105400"/>
            <a:ext cx="381000" cy="152400"/>
            <a:chOff x="2400" y="3216"/>
            <a:chExt cx="240" cy="96"/>
          </a:xfrm>
        </p:grpSpPr>
        <p:sp>
          <p:nvSpPr>
            <p:cNvPr id="21541" name="Line 31"/>
            <p:cNvSpPr>
              <a:spLocks noChangeShapeType="1"/>
            </p:cNvSpPr>
            <p:nvPr/>
          </p:nvSpPr>
          <p:spPr bwMode="auto">
            <a:xfrm>
              <a:off x="2400" y="3312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42" name="Line 32"/>
            <p:cNvSpPr>
              <a:spLocks noChangeShapeType="1"/>
            </p:cNvSpPr>
            <p:nvPr/>
          </p:nvSpPr>
          <p:spPr bwMode="auto">
            <a:xfrm>
              <a:off x="2448" y="3264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43" name="Line 33"/>
            <p:cNvSpPr>
              <a:spLocks noChangeShapeType="1"/>
            </p:cNvSpPr>
            <p:nvPr/>
          </p:nvSpPr>
          <p:spPr bwMode="auto">
            <a:xfrm>
              <a:off x="2496" y="3216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34"/>
          <p:cNvGrpSpPr>
            <a:grpSpLocks/>
          </p:cNvGrpSpPr>
          <p:nvPr/>
        </p:nvGrpSpPr>
        <p:grpSpPr bwMode="auto">
          <a:xfrm>
            <a:off x="685800" y="5105400"/>
            <a:ext cx="381000" cy="152400"/>
            <a:chOff x="1776" y="3216"/>
            <a:chExt cx="240" cy="96"/>
          </a:xfrm>
        </p:grpSpPr>
        <p:sp>
          <p:nvSpPr>
            <p:cNvPr id="21538" name="Line 35"/>
            <p:cNvSpPr>
              <a:spLocks noChangeShapeType="1"/>
            </p:cNvSpPr>
            <p:nvPr/>
          </p:nvSpPr>
          <p:spPr bwMode="auto">
            <a:xfrm>
              <a:off x="1776" y="3312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39" name="Line 36"/>
            <p:cNvSpPr>
              <a:spLocks noChangeShapeType="1"/>
            </p:cNvSpPr>
            <p:nvPr/>
          </p:nvSpPr>
          <p:spPr bwMode="auto">
            <a:xfrm>
              <a:off x="1824" y="3264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40" name="Line 37"/>
            <p:cNvSpPr>
              <a:spLocks noChangeShapeType="1"/>
            </p:cNvSpPr>
            <p:nvPr/>
          </p:nvSpPr>
          <p:spPr bwMode="auto">
            <a:xfrm>
              <a:off x="1872" y="3216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38"/>
          <p:cNvGrpSpPr>
            <a:grpSpLocks/>
          </p:cNvGrpSpPr>
          <p:nvPr/>
        </p:nvGrpSpPr>
        <p:grpSpPr bwMode="auto">
          <a:xfrm>
            <a:off x="1676400" y="5105400"/>
            <a:ext cx="381000" cy="152400"/>
            <a:chOff x="1776" y="3216"/>
            <a:chExt cx="240" cy="96"/>
          </a:xfrm>
        </p:grpSpPr>
        <p:sp>
          <p:nvSpPr>
            <p:cNvPr id="21535" name="Line 39"/>
            <p:cNvSpPr>
              <a:spLocks noChangeShapeType="1"/>
            </p:cNvSpPr>
            <p:nvPr/>
          </p:nvSpPr>
          <p:spPr bwMode="auto">
            <a:xfrm>
              <a:off x="1776" y="3312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36" name="Line 40"/>
            <p:cNvSpPr>
              <a:spLocks noChangeShapeType="1"/>
            </p:cNvSpPr>
            <p:nvPr/>
          </p:nvSpPr>
          <p:spPr bwMode="auto">
            <a:xfrm>
              <a:off x="1824" y="3264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37" name="Line 41"/>
            <p:cNvSpPr>
              <a:spLocks noChangeShapeType="1"/>
            </p:cNvSpPr>
            <p:nvPr/>
          </p:nvSpPr>
          <p:spPr bwMode="auto">
            <a:xfrm>
              <a:off x="1872" y="3216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32" name="Picture 21" descr="C:\Documents and Settings\keren\Local Settings\Temporary Internet Files\Content.IE5\29ZK0QFU\MC900215228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4375150"/>
            <a:ext cx="762000" cy="103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" name="Picture 21" descr="C:\Documents and Settings\keren\Local Settings\Temporary Internet Files\Content.IE5\29ZK0QFU\MC900215228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4375150"/>
            <a:ext cx="762000" cy="103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95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955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955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1955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1955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195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195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95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195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195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195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195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0" dur="500"/>
                                        <p:tgtEl>
                                          <p:spTgt spid="195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3" dur="500"/>
                                        <p:tgtEl>
                                          <p:spTgt spid="195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7" dur="500"/>
                                        <p:tgtEl>
                                          <p:spTgt spid="1955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7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8" dur="500"/>
                                        <p:tgtEl>
                                          <p:spTgt spid="1955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9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602" grpId="0" animBg="1"/>
      <p:bldP spid="195603" grpId="0" animBg="1"/>
      <p:bldP spid="195604" grpId="0" animBg="1"/>
      <p:bldP spid="195605" grpId="0" animBg="1"/>
      <p:bldP spid="195606" grpId="0" animBg="1"/>
      <p:bldP spid="195607" grpId="0" animBg="1"/>
      <p:bldP spid="195608" grpId="0" animBg="1"/>
      <p:bldP spid="195609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sz="3600" smtClean="0"/>
              <a:t>דוגמא – רישום סטודנטים לכיתה דינאמית (1)</a:t>
            </a:r>
            <a:endParaRPr lang="en-US" sz="3600" smtClean="0"/>
          </a:p>
        </p:txBody>
      </p:sp>
      <p:sp>
        <p:nvSpPr>
          <p:cNvPr id="18841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23528" y="1124744"/>
            <a:ext cx="8229600" cy="4937760"/>
          </a:xfrm>
        </p:spPr>
        <p:txBody>
          <a:bodyPr>
            <a:noAutofit/>
          </a:bodyPr>
          <a:lstStyle/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200" noProof="1" smtClean="0"/>
              <a:t>#include &lt;stdio.h&gt;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200" noProof="1" smtClean="0"/>
              <a:t>#include &lt;stdlib.h&gt;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endParaRPr lang="en-US" sz="1200" noProof="1" smtClean="0"/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200" noProof="1" smtClean="0"/>
              <a:t>struct Student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200" noProof="1" smtClean="0"/>
              <a:t>{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200" noProof="1" smtClean="0"/>
              <a:t>	char name[10];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200" noProof="1" smtClean="0"/>
              <a:t>	int id;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200" noProof="1" smtClean="0"/>
              <a:t>} typedef student_t;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endParaRPr lang="en-US" sz="1200" noProof="1" smtClean="0"/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200" noProof="1" smtClean="0"/>
              <a:t>struct Class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200" noProof="1" smtClean="0"/>
              <a:t>{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200" noProof="1" smtClean="0"/>
              <a:t>	char teacherName[10];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200" noProof="1" smtClean="0"/>
              <a:t>	int numOfStudents;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200" noProof="1" smtClean="0"/>
              <a:t>	int registeredStudents;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200" b="1" noProof="1" smtClean="0"/>
              <a:t>	student_t** students;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200" noProof="1" smtClean="0"/>
              <a:t>}typedef class_t;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endParaRPr lang="en-US" sz="1200" noProof="1" smtClean="0"/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200" noProof="1" smtClean="0"/>
              <a:t>void printClass(class_t c)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200" noProof="1" smtClean="0"/>
              <a:t>{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200" noProof="1" smtClean="0"/>
              <a:t>	int i;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200" noProof="1" smtClean="0"/>
              <a:t>	printf("The teacher is %s and the %d students are:\n", </a:t>
            </a:r>
            <a:endParaRPr lang="en-US" sz="1200" dirty="0" smtClean="0"/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200" dirty="0" smtClean="0"/>
              <a:t>                    </a:t>
            </a:r>
            <a:r>
              <a:rPr lang="en-US" sz="1200" noProof="1" smtClean="0"/>
              <a:t>c.teacherName, c.registeredStudents);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200" noProof="1" smtClean="0"/>
              <a:t>	for (i=0 ; i &lt; c.registeredStudents ; i++)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200" noProof="1" smtClean="0"/>
              <a:t>		printf("  %d- Name: %s\tId: %d\n", </a:t>
            </a:r>
            <a:endParaRPr lang="en-US" sz="1200" dirty="0" smtClean="0"/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200" dirty="0" smtClean="0"/>
              <a:t>                   </a:t>
            </a:r>
            <a:r>
              <a:rPr lang="en-US" sz="1200" noProof="1" smtClean="0"/>
              <a:t>i+1, c.students[i]-&gt;name, c.students[i]-&gt;id);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200" noProof="1" smtClean="0"/>
              <a:t>}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endParaRPr lang="he-IL" sz="1200" dirty="0" smtClean="0"/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endParaRPr lang="he-IL" sz="1200" noProof="1" smtClean="0"/>
          </a:p>
        </p:txBody>
      </p:sp>
      <p:sp>
        <p:nvSpPr>
          <p:cNvPr id="188421" name="AutoShape 5"/>
          <p:cNvSpPr>
            <a:spLocks noChangeArrowheads="1"/>
          </p:cNvSpPr>
          <p:nvPr/>
        </p:nvSpPr>
        <p:spPr bwMode="auto">
          <a:xfrm>
            <a:off x="3059832" y="3073896"/>
            <a:ext cx="5334000" cy="1219200"/>
          </a:xfrm>
          <a:prstGeom prst="wedgeRectCallout">
            <a:avLst>
              <a:gd name="adj1" fmla="val -65352"/>
              <a:gd name="adj2" fmla="val 5128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r" rtl="1"/>
            <a:r>
              <a:rPr lang="he-IL" b="1" dirty="0">
                <a:solidFill>
                  <a:schemeClr val="bg1"/>
                </a:solidFill>
              </a:rPr>
              <a:t>מערך בגודל שאינו ידוע עדיין ושכל איבר בו יהיה מצביע</a:t>
            </a:r>
            <a:r>
              <a:rPr lang="en-US" b="1" dirty="0">
                <a:solidFill>
                  <a:schemeClr val="bg1"/>
                </a:solidFill>
              </a:rPr>
              <a:t>:</a:t>
            </a:r>
          </a:p>
          <a:p>
            <a:pPr algn="r" rtl="1">
              <a:buFont typeface="Arial" charset="0"/>
              <a:buChar char="•"/>
            </a:pPr>
            <a:r>
              <a:rPr lang="he-IL" b="1" dirty="0">
                <a:solidFill>
                  <a:schemeClr val="bg1"/>
                </a:solidFill>
              </a:rPr>
              <a:t>   כוכבית אחת כי זהו מערך </a:t>
            </a:r>
            <a:r>
              <a:rPr lang="he-IL" b="1" dirty="0" smtClean="0">
                <a:solidFill>
                  <a:schemeClr val="bg1"/>
                </a:solidFill>
              </a:rPr>
              <a:t>שמוקצה </a:t>
            </a:r>
            <a:r>
              <a:rPr lang="he-IL" b="1" dirty="0">
                <a:solidFill>
                  <a:schemeClr val="bg1"/>
                </a:solidFill>
              </a:rPr>
              <a:t>דינאמית, כדי </a:t>
            </a:r>
          </a:p>
          <a:p>
            <a:pPr algn="r" rtl="1"/>
            <a:r>
              <a:rPr lang="he-IL" b="1" dirty="0">
                <a:solidFill>
                  <a:schemeClr val="bg1"/>
                </a:solidFill>
              </a:rPr>
              <a:t>    להכיל את כתובת תחילת המערך</a:t>
            </a:r>
          </a:p>
          <a:p>
            <a:pPr algn="r" rtl="1">
              <a:buFont typeface="Arial" charset="0"/>
              <a:buChar char="•"/>
            </a:pPr>
            <a:r>
              <a:rPr lang="he-IL" b="1" dirty="0">
                <a:solidFill>
                  <a:schemeClr val="bg1"/>
                </a:solidFill>
              </a:rPr>
              <a:t>   כוכבית שניה כי כל איבר במערך הוא כתובת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88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88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88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88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88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188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88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884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1884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1884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1884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1884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18841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18841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4" dur="1000" fill="hold"/>
                                        <p:tgtEl>
                                          <p:spTgt spid="18841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188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18841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5" dur="500"/>
                                        <p:tgtEl>
                                          <p:spTgt spid="18841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8" dur="500"/>
                                        <p:tgtEl>
                                          <p:spTgt spid="188419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1" dur="500"/>
                                        <p:tgtEl>
                                          <p:spTgt spid="188419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6" dur="500"/>
                                        <p:tgtEl>
                                          <p:spTgt spid="188419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9" dur="500"/>
                                        <p:tgtEl>
                                          <p:spTgt spid="188419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4" dur="500"/>
                                        <p:tgtEl>
                                          <p:spTgt spid="188419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9" dur="500"/>
                                        <p:tgtEl>
                                          <p:spTgt spid="188419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2" dur="500"/>
                                        <p:tgtEl>
                                          <p:spTgt spid="188419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421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-180528" y="1052736"/>
            <a:ext cx="9073008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229600" cy="655638"/>
          </a:xfrm>
        </p:spPr>
        <p:txBody>
          <a:bodyPr/>
          <a:lstStyle/>
          <a:p>
            <a:pPr algn="r"/>
            <a:r>
              <a:rPr lang="he-IL" sz="3600" smtClean="0"/>
              <a:t>דוגמא – רישום סטודנטים לכיתה דינאמית (2)</a:t>
            </a:r>
            <a:endParaRPr lang="en-US" sz="3600" smtClean="0"/>
          </a:p>
        </p:txBody>
      </p:sp>
      <p:sp>
        <p:nvSpPr>
          <p:cNvPr id="185348" name="Rectangle 4"/>
          <p:cNvSpPr>
            <a:spLocks noChangeArrowheads="1"/>
          </p:cNvSpPr>
          <p:nvPr/>
        </p:nvSpPr>
        <p:spPr bwMode="auto">
          <a:xfrm>
            <a:off x="0" y="41275"/>
            <a:ext cx="8229600" cy="681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he-IL" sz="1200" noProof="1">
              <a:solidFill>
                <a:srgbClr val="009900"/>
              </a:solidFill>
              <a:latin typeface="Verdana" pitchFamily="34" charset="0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 noProof="1">
                <a:latin typeface="Verdana" pitchFamily="34" charset="0"/>
              </a:rPr>
              <a:t>void main()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 noProof="1">
                <a:latin typeface="Verdana" pitchFamily="34" charset="0"/>
              </a:rPr>
              <a:t>{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 noProof="1">
                <a:latin typeface="Verdana" pitchFamily="34" charset="0"/>
              </a:rPr>
              <a:t>	int i, fExit=0;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 noProof="1">
                <a:latin typeface="Verdana" pitchFamily="34" charset="0"/>
              </a:rPr>
              <a:t>	char answer;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 noProof="1">
                <a:latin typeface="Verdana" pitchFamily="34" charset="0"/>
              </a:rPr>
              <a:t>	class_t </a:t>
            </a:r>
            <a:r>
              <a:rPr lang="en-US" sz="1200">
                <a:latin typeface="Verdana" pitchFamily="34" charset="0"/>
              </a:rPr>
              <a:t>c</a:t>
            </a:r>
            <a:r>
              <a:rPr lang="en-US" sz="1200" noProof="1">
                <a:latin typeface="Verdana" pitchFamily="34" charset="0"/>
              </a:rPr>
              <a:t> = {"Keren"};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 noProof="1">
                <a:latin typeface="Verdana" pitchFamily="34" charset="0"/>
              </a:rPr>
              <a:t>	printf("How many max students? ");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 noProof="1">
                <a:latin typeface="Verdana" pitchFamily="34" charset="0"/>
              </a:rPr>
              <a:t>	scanf("%d", &amp;</a:t>
            </a:r>
            <a:r>
              <a:rPr lang="en-US" sz="1200">
                <a:latin typeface="Verdana" pitchFamily="34" charset="0"/>
              </a:rPr>
              <a:t>c</a:t>
            </a:r>
            <a:r>
              <a:rPr lang="en-US" sz="1200" noProof="1">
                <a:latin typeface="Verdana" pitchFamily="34" charset="0"/>
              </a:rPr>
              <a:t>.numOfStudents);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 noProof="1">
                <a:latin typeface="Verdana" pitchFamily="34" charset="0"/>
              </a:rPr>
              <a:t>	</a:t>
            </a:r>
            <a:r>
              <a:rPr lang="en-US" sz="1200">
                <a:latin typeface="Verdana" pitchFamily="34" charset="0"/>
              </a:rPr>
              <a:t>c</a:t>
            </a:r>
            <a:r>
              <a:rPr lang="en-US" sz="1200" noProof="1">
                <a:latin typeface="Verdana" pitchFamily="34" charset="0"/>
              </a:rPr>
              <a:t>.students = (student_t**)malloc(sizeof(student_t*)*</a:t>
            </a:r>
            <a:r>
              <a:rPr lang="en-US" sz="1200">
                <a:latin typeface="Verdana" pitchFamily="34" charset="0"/>
              </a:rPr>
              <a:t>c</a:t>
            </a:r>
            <a:r>
              <a:rPr lang="en-US" sz="1200" noProof="1">
                <a:latin typeface="Verdana" pitchFamily="34" charset="0"/>
              </a:rPr>
              <a:t>.numOfStudents);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 noProof="1">
                <a:latin typeface="Verdana" pitchFamily="34" charset="0"/>
              </a:rPr>
              <a:t>	</a:t>
            </a:r>
            <a:r>
              <a:rPr lang="en-US" sz="1200" noProof="1">
                <a:solidFill>
                  <a:srgbClr val="009900"/>
                </a:solidFill>
                <a:latin typeface="Verdana" pitchFamily="34" charset="0"/>
              </a:rPr>
              <a:t>// check if allocation succeeded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 noProof="1">
                <a:latin typeface="Verdana" pitchFamily="34" charset="0"/>
              </a:rPr>
              <a:t>	</a:t>
            </a:r>
            <a:endParaRPr lang="en-US" sz="1200">
              <a:latin typeface="Verdana" pitchFamily="34" charset="0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latin typeface="Verdana" pitchFamily="34" charset="0"/>
              </a:rPr>
              <a:t>      </a:t>
            </a:r>
            <a:r>
              <a:rPr lang="en-US" sz="1200" noProof="1">
                <a:latin typeface="Verdana" pitchFamily="34" charset="0"/>
              </a:rPr>
              <a:t>do {</a:t>
            </a:r>
            <a:endParaRPr lang="en-US" sz="1200">
              <a:latin typeface="Verdana" pitchFamily="34" charset="0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latin typeface="Verdana" pitchFamily="34" charset="0"/>
              </a:rPr>
              <a:t>	    </a:t>
            </a:r>
            <a:r>
              <a:rPr lang="en-US" sz="1200" noProof="1">
                <a:latin typeface="Verdana" pitchFamily="34" charset="0"/>
              </a:rPr>
              <a:t>if (</a:t>
            </a:r>
            <a:r>
              <a:rPr lang="en-US" sz="1200">
                <a:latin typeface="Verdana" pitchFamily="34" charset="0"/>
              </a:rPr>
              <a:t>c</a:t>
            </a:r>
            <a:r>
              <a:rPr lang="en-US" sz="1200" noProof="1">
                <a:latin typeface="Verdana" pitchFamily="34" charset="0"/>
              </a:rPr>
              <a:t>.registeredStudents == </a:t>
            </a:r>
            <a:r>
              <a:rPr lang="en-US" sz="1200">
                <a:latin typeface="Verdana" pitchFamily="34" charset="0"/>
              </a:rPr>
              <a:t>c</a:t>
            </a:r>
            <a:r>
              <a:rPr lang="en-US" sz="1200" noProof="1">
                <a:latin typeface="Verdana" pitchFamily="34" charset="0"/>
              </a:rPr>
              <a:t>.numOfStudents)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 noProof="1">
                <a:latin typeface="Verdana" pitchFamily="34" charset="0"/>
              </a:rPr>
              <a:t>	</a:t>
            </a:r>
            <a:r>
              <a:rPr lang="en-US" sz="1200">
                <a:latin typeface="Verdana" pitchFamily="34" charset="0"/>
              </a:rPr>
              <a:t>    </a:t>
            </a:r>
            <a:r>
              <a:rPr lang="en-US" sz="1200" noProof="1">
                <a:latin typeface="Verdana" pitchFamily="34" charset="0"/>
              </a:rPr>
              <a:t>{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 noProof="1">
                <a:latin typeface="Verdana" pitchFamily="34" charset="0"/>
              </a:rPr>
              <a:t>		printf("Class is full!\n");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 noProof="1">
                <a:latin typeface="Verdana" pitchFamily="34" charset="0"/>
              </a:rPr>
              <a:t>		break;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 noProof="1">
                <a:latin typeface="Verdana" pitchFamily="34" charset="0"/>
              </a:rPr>
              <a:t>	</a:t>
            </a:r>
            <a:r>
              <a:rPr lang="en-US" sz="1200">
                <a:latin typeface="Verdana" pitchFamily="34" charset="0"/>
              </a:rPr>
              <a:t>    </a:t>
            </a:r>
            <a:r>
              <a:rPr lang="en-US" sz="1200" noProof="1">
                <a:latin typeface="Verdana" pitchFamily="34" charset="0"/>
              </a:rPr>
              <a:t>}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 noProof="1">
                <a:latin typeface="Verdana" pitchFamily="34" charset="0"/>
              </a:rPr>
              <a:t>	</a:t>
            </a:r>
            <a:r>
              <a:rPr lang="en-US" sz="1200">
                <a:latin typeface="Verdana" pitchFamily="34" charset="0"/>
              </a:rPr>
              <a:t>    </a:t>
            </a:r>
            <a:r>
              <a:rPr lang="en-US" sz="1200" noProof="1">
                <a:latin typeface="Verdana" pitchFamily="34" charset="0"/>
              </a:rPr>
              <a:t>printf("Register a student (Y/N)? ");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 noProof="1">
                <a:latin typeface="Verdana" pitchFamily="34" charset="0"/>
              </a:rPr>
              <a:t>	</a:t>
            </a:r>
            <a:r>
              <a:rPr lang="en-US" sz="1200">
                <a:latin typeface="Verdana" pitchFamily="34" charset="0"/>
              </a:rPr>
              <a:t>    </a:t>
            </a:r>
            <a:r>
              <a:rPr lang="en-US" sz="1200" noProof="1">
                <a:latin typeface="Verdana" pitchFamily="34" charset="0"/>
              </a:rPr>
              <a:t>flushall();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 noProof="1">
                <a:latin typeface="Verdana" pitchFamily="34" charset="0"/>
              </a:rPr>
              <a:t>	</a:t>
            </a:r>
            <a:r>
              <a:rPr lang="en-US" sz="1200">
                <a:latin typeface="Verdana" pitchFamily="34" charset="0"/>
              </a:rPr>
              <a:t>    s</a:t>
            </a:r>
            <a:r>
              <a:rPr lang="en-US" sz="1200" noProof="1">
                <a:latin typeface="Verdana" pitchFamily="34" charset="0"/>
              </a:rPr>
              <a:t>canf("%c", &amp;answer);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 noProof="1">
                <a:latin typeface="Verdana" pitchFamily="34" charset="0"/>
              </a:rPr>
              <a:t>	</a:t>
            </a:r>
            <a:r>
              <a:rPr lang="en-US" sz="1200">
                <a:latin typeface="Verdana" pitchFamily="34" charset="0"/>
              </a:rPr>
              <a:t>    </a:t>
            </a:r>
            <a:r>
              <a:rPr lang="en-US" sz="1200" noProof="1">
                <a:latin typeface="Verdana" pitchFamily="34" charset="0"/>
              </a:rPr>
              <a:t>if (answer == 'N')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 noProof="1">
                <a:latin typeface="Verdana" pitchFamily="34" charset="0"/>
              </a:rPr>
              <a:t>	</a:t>
            </a:r>
            <a:r>
              <a:rPr lang="en-US" sz="1200">
                <a:latin typeface="Verdana" pitchFamily="34" charset="0"/>
              </a:rPr>
              <a:t>        </a:t>
            </a:r>
            <a:r>
              <a:rPr lang="en-US" sz="1200" noProof="1">
                <a:latin typeface="Verdana" pitchFamily="34" charset="0"/>
              </a:rPr>
              <a:t>fExit = 1;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 noProof="1">
                <a:latin typeface="Verdana" pitchFamily="34" charset="0"/>
              </a:rPr>
              <a:t>	</a:t>
            </a:r>
            <a:r>
              <a:rPr lang="en-US" sz="1200">
                <a:latin typeface="Verdana" pitchFamily="34" charset="0"/>
              </a:rPr>
              <a:t>    </a:t>
            </a:r>
            <a:r>
              <a:rPr lang="en-US" sz="1200" noProof="1">
                <a:latin typeface="Verdana" pitchFamily="34" charset="0"/>
              </a:rPr>
              <a:t>else 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 noProof="1">
                <a:latin typeface="Verdana" pitchFamily="34" charset="0"/>
              </a:rPr>
              <a:t>	</a:t>
            </a:r>
            <a:r>
              <a:rPr lang="en-US" sz="1200">
                <a:latin typeface="Verdana" pitchFamily="34" charset="0"/>
              </a:rPr>
              <a:t>    </a:t>
            </a:r>
            <a:r>
              <a:rPr lang="en-US" sz="1200" noProof="1">
                <a:latin typeface="Verdana" pitchFamily="34" charset="0"/>
              </a:rPr>
              <a:t>{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 noProof="1">
                <a:latin typeface="Verdana" pitchFamily="34" charset="0"/>
              </a:rPr>
              <a:t>	</a:t>
            </a:r>
            <a:r>
              <a:rPr lang="en-US" sz="1200">
                <a:latin typeface="Verdana" pitchFamily="34" charset="0"/>
              </a:rPr>
              <a:t>           c</a:t>
            </a:r>
            <a:r>
              <a:rPr lang="en-US" sz="1200" noProof="1">
                <a:latin typeface="Verdana" pitchFamily="34" charset="0"/>
              </a:rPr>
              <a:t>.students[</a:t>
            </a:r>
            <a:r>
              <a:rPr lang="en-US" sz="1200">
                <a:latin typeface="Verdana" pitchFamily="34" charset="0"/>
              </a:rPr>
              <a:t>c</a:t>
            </a:r>
            <a:r>
              <a:rPr lang="en-US" sz="1200" noProof="1">
                <a:latin typeface="Verdana" pitchFamily="34" charset="0"/>
              </a:rPr>
              <a:t>.registeredStudents] =</a:t>
            </a:r>
            <a:endParaRPr lang="en-US" sz="1200">
              <a:latin typeface="Verdana" pitchFamily="34" charset="0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latin typeface="Verdana" pitchFamily="34" charset="0"/>
              </a:rPr>
              <a:t>                                    </a:t>
            </a:r>
            <a:r>
              <a:rPr lang="en-US" sz="1200" noProof="1">
                <a:latin typeface="Verdana" pitchFamily="34" charset="0"/>
              </a:rPr>
              <a:t> (student_t*)calloc(1, sizeof(student_t));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 noProof="1">
                <a:latin typeface="Verdana" pitchFamily="34" charset="0"/>
              </a:rPr>
              <a:t>	</a:t>
            </a:r>
            <a:r>
              <a:rPr lang="en-US" sz="1200">
                <a:latin typeface="Verdana" pitchFamily="34" charset="0"/>
              </a:rPr>
              <a:t>           </a:t>
            </a:r>
            <a:r>
              <a:rPr lang="en-US" sz="1200" noProof="1">
                <a:latin typeface="Verdana" pitchFamily="34" charset="0"/>
              </a:rPr>
              <a:t>printf("Enter name and id: ");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 noProof="1">
                <a:latin typeface="Verdana" pitchFamily="34" charset="0"/>
              </a:rPr>
              <a:t>		</a:t>
            </a:r>
            <a:r>
              <a:rPr lang="en-US" sz="1200">
                <a:latin typeface="Verdana" pitchFamily="34" charset="0"/>
              </a:rPr>
              <a:t> </a:t>
            </a:r>
            <a:r>
              <a:rPr lang="en-US" sz="1200" noProof="1">
                <a:latin typeface="Verdana" pitchFamily="34" charset="0"/>
              </a:rPr>
              <a:t>scanf("%s %d", </a:t>
            </a:r>
            <a:r>
              <a:rPr lang="en-US" sz="1200">
                <a:latin typeface="Verdana" pitchFamily="34" charset="0"/>
              </a:rPr>
              <a:t>c</a:t>
            </a:r>
            <a:r>
              <a:rPr lang="en-US" sz="1200" noProof="1">
                <a:latin typeface="Verdana" pitchFamily="34" charset="0"/>
              </a:rPr>
              <a:t>.students[</a:t>
            </a:r>
            <a:r>
              <a:rPr lang="en-US" sz="1200">
                <a:latin typeface="Verdana" pitchFamily="34" charset="0"/>
              </a:rPr>
              <a:t>c</a:t>
            </a:r>
            <a:r>
              <a:rPr lang="en-US" sz="1200" noProof="1">
                <a:latin typeface="Verdana" pitchFamily="34" charset="0"/>
              </a:rPr>
              <a:t>.registeredStudents]-&gt;name,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 noProof="1">
                <a:latin typeface="Verdana" pitchFamily="34" charset="0"/>
              </a:rPr>
              <a:t>		</a:t>
            </a:r>
            <a:r>
              <a:rPr lang="en-US" sz="1200">
                <a:latin typeface="Verdana" pitchFamily="34" charset="0"/>
              </a:rPr>
              <a:t>                </a:t>
            </a:r>
            <a:r>
              <a:rPr lang="en-US" sz="1200" noProof="1">
                <a:latin typeface="Verdana" pitchFamily="34" charset="0"/>
              </a:rPr>
              <a:t>        &amp;</a:t>
            </a:r>
            <a:r>
              <a:rPr lang="en-US" sz="1200">
                <a:latin typeface="Verdana" pitchFamily="34" charset="0"/>
              </a:rPr>
              <a:t>c</a:t>
            </a:r>
            <a:r>
              <a:rPr lang="en-US" sz="1200" noProof="1">
                <a:latin typeface="Verdana" pitchFamily="34" charset="0"/>
              </a:rPr>
              <a:t>.students[</a:t>
            </a:r>
            <a:r>
              <a:rPr lang="en-US" sz="1200">
                <a:latin typeface="Verdana" pitchFamily="34" charset="0"/>
              </a:rPr>
              <a:t>c</a:t>
            </a:r>
            <a:r>
              <a:rPr lang="en-US" sz="1200" noProof="1">
                <a:latin typeface="Verdana" pitchFamily="34" charset="0"/>
              </a:rPr>
              <a:t>.registeredStudents]-&gt;id);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 noProof="1">
                <a:latin typeface="Verdana" pitchFamily="34" charset="0"/>
              </a:rPr>
              <a:t>		</a:t>
            </a:r>
            <a:r>
              <a:rPr lang="en-US" sz="1200">
                <a:latin typeface="Verdana" pitchFamily="34" charset="0"/>
              </a:rPr>
              <a:t> c</a:t>
            </a:r>
            <a:r>
              <a:rPr lang="en-US" sz="1200" noProof="1">
                <a:latin typeface="Verdana" pitchFamily="34" charset="0"/>
              </a:rPr>
              <a:t>.registeredStudents++;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 noProof="1">
                <a:latin typeface="Verdana" pitchFamily="34" charset="0"/>
              </a:rPr>
              <a:t>	</a:t>
            </a:r>
            <a:r>
              <a:rPr lang="en-US" sz="1200">
                <a:latin typeface="Verdana" pitchFamily="34" charset="0"/>
              </a:rPr>
              <a:t>     </a:t>
            </a:r>
            <a:r>
              <a:rPr lang="en-US" sz="1200" noProof="1">
                <a:latin typeface="Verdana" pitchFamily="34" charset="0"/>
              </a:rPr>
              <a:t>}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latin typeface="Verdana" pitchFamily="34" charset="0"/>
              </a:rPr>
              <a:t>   </a:t>
            </a:r>
            <a:r>
              <a:rPr lang="en-US" sz="1200" noProof="1">
                <a:latin typeface="Verdana" pitchFamily="34" charset="0"/>
              </a:rPr>
              <a:t>	</a:t>
            </a:r>
            <a:r>
              <a:rPr lang="en-US" sz="1200">
                <a:latin typeface="Verdana" pitchFamily="34" charset="0"/>
              </a:rPr>
              <a:t>} </a:t>
            </a:r>
            <a:r>
              <a:rPr lang="en-US" sz="1200" noProof="1">
                <a:latin typeface="Verdana" pitchFamily="34" charset="0"/>
              </a:rPr>
              <a:t>while (fExit==0);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 noProof="1">
                <a:latin typeface="Verdana" pitchFamily="34" charset="0"/>
              </a:rPr>
              <a:t>	printClass(</a:t>
            </a:r>
            <a:r>
              <a:rPr lang="en-US" sz="1200">
                <a:latin typeface="Verdana" pitchFamily="34" charset="0"/>
              </a:rPr>
              <a:t>c</a:t>
            </a:r>
            <a:r>
              <a:rPr lang="en-US" sz="1200" noProof="1">
                <a:latin typeface="Verdana" pitchFamily="34" charset="0"/>
              </a:rPr>
              <a:t>);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 noProof="1">
                <a:latin typeface="Verdana" pitchFamily="34" charset="0"/>
              </a:rPr>
              <a:t>	for (i=0 ; i &lt; </a:t>
            </a:r>
            <a:r>
              <a:rPr lang="en-US" sz="1200">
                <a:latin typeface="Verdana" pitchFamily="34" charset="0"/>
              </a:rPr>
              <a:t>c</a:t>
            </a:r>
            <a:r>
              <a:rPr lang="en-US" sz="1200" noProof="1">
                <a:latin typeface="Verdana" pitchFamily="34" charset="0"/>
              </a:rPr>
              <a:t>.registeredStudents ; i++)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 noProof="1">
                <a:latin typeface="Verdana" pitchFamily="34" charset="0"/>
              </a:rPr>
              <a:t>		free(</a:t>
            </a:r>
            <a:r>
              <a:rPr lang="en-US" sz="1200">
                <a:latin typeface="Verdana" pitchFamily="34" charset="0"/>
              </a:rPr>
              <a:t>c</a:t>
            </a:r>
            <a:r>
              <a:rPr lang="en-US" sz="1200" noProof="1">
                <a:latin typeface="Verdana" pitchFamily="34" charset="0"/>
              </a:rPr>
              <a:t>.students[i]);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 noProof="1">
                <a:latin typeface="Verdana" pitchFamily="34" charset="0"/>
              </a:rPr>
              <a:t>	free(</a:t>
            </a:r>
            <a:r>
              <a:rPr lang="en-US" sz="1200">
                <a:latin typeface="Verdana" pitchFamily="34" charset="0"/>
              </a:rPr>
              <a:t>c</a:t>
            </a:r>
            <a:r>
              <a:rPr lang="en-US" sz="1200" noProof="1">
                <a:latin typeface="Verdana" pitchFamily="34" charset="0"/>
              </a:rPr>
              <a:t>.students);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 noProof="1">
                <a:latin typeface="Verdana" pitchFamily="34" charset="0"/>
              </a:rPr>
              <a:t>}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200">
              <a:latin typeface="Verdana" pitchFamily="34" charset="0"/>
            </a:endParaRPr>
          </a:p>
        </p:txBody>
      </p:sp>
      <p:sp>
        <p:nvSpPr>
          <p:cNvPr id="185350" name="AutoShape 6"/>
          <p:cNvSpPr>
            <a:spLocks noChangeArrowheads="1"/>
          </p:cNvSpPr>
          <p:nvPr/>
        </p:nvSpPr>
        <p:spPr bwMode="auto">
          <a:xfrm>
            <a:off x="3810000" y="685800"/>
            <a:ext cx="4724400" cy="381000"/>
          </a:xfrm>
          <a:prstGeom prst="wedgeRectCallout">
            <a:avLst>
              <a:gd name="adj1" fmla="val -66287"/>
              <a:gd name="adj2" fmla="val 14208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rtl="1"/>
            <a:r>
              <a:rPr lang="he-IL" b="1">
                <a:solidFill>
                  <a:schemeClr val="bg1"/>
                </a:solidFill>
              </a:rPr>
              <a:t>קבלת מספר הסטודנטים המקסימלי מהמשתמש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185351" name="AutoShape 7"/>
          <p:cNvSpPr>
            <a:spLocks noChangeArrowheads="1"/>
          </p:cNvSpPr>
          <p:nvPr/>
        </p:nvSpPr>
        <p:spPr bwMode="auto">
          <a:xfrm>
            <a:off x="4953000" y="1752600"/>
            <a:ext cx="3581400" cy="381000"/>
          </a:xfrm>
          <a:prstGeom prst="wedgeRectCallout">
            <a:avLst>
              <a:gd name="adj1" fmla="val -104611"/>
              <a:gd name="adj2" fmla="val -7361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he-IL" b="1">
                <a:solidFill>
                  <a:schemeClr val="bg1"/>
                </a:solidFill>
              </a:rPr>
              <a:t>הקצאת מערך של מצביעים לסטודנט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185352" name="AutoShape 8"/>
          <p:cNvSpPr>
            <a:spLocks noChangeArrowheads="1"/>
          </p:cNvSpPr>
          <p:nvPr/>
        </p:nvSpPr>
        <p:spPr bwMode="auto">
          <a:xfrm>
            <a:off x="4038600" y="5486400"/>
            <a:ext cx="3200400" cy="381000"/>
          </a:xfrm>
          <a:prstGeom prst="wedgeRectCallout">
            <a:avLst>
              <a:gd name="adj1" fmla="val -97954"/>
              <a:gd name="adj2" fmla="val 18442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he-IL" b="1">
                <a:solidFill>
                  <a:schemeClr val="bg1"/>
                </a:solidFill>
              </a:rPr>
              <a:t>שיחרור כל אחד מאיברי המערך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185353" name="AutoShape 9"/>
          <p:cNvSpPr>
            <a:spLocks noChangeArrowheads="1"/>
          </p:cNvSpPr>
          <p:nvPr/>
        </p:nvSpPr>
        <p:spPr bwMode="auto">
          <a:xfrm>
            <a:off x="4038600" y="5943600"/>
            <a:ext cx="4419600" cy="609600"/>
          </a:xfrm>
          <a:prstGeom prst="wedgeRectCallout">
            <a:avLst>
              <a:gd name="adj1" fmla="val -101787"/>
              <a:gd name="adj2" fmla="val 5247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he-IL" b="1">
                <a:solidFill>
                  <a:schemeClr val="bg1"/>
                </a:solidFill>
              </a:rPr>
              <a:t>שיחרור מערך המצביעים שגם הוקצה דינאמית</a:t>
            </a:r>
            <a:endParaRPr lang="en-US" b="1">
              <a:solidFill>
                <a:schemeClr val="bg1"/>
              </a:solidFill>
            </a:endParaRPr>
          </a:p>
          <a:p>
            <a:pPr algn="ctr"/>
            <a:r>
              <a:rPr lang="he-IL" b="1">
                <a:solidFill>
                  <a:schemeClr val="bg1"/>
                </a:solidFill>
              </a:rPr>
              <a:t>(כמו בדוגמא "מערך של מערכים")</a:t>
            </a:r>
            <a:endParaRPr lang="en-US" b="1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853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853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853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853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853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85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1853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18534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185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18534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8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185348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18534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18534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18534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1" dur="500"/>
                                        <p:tgtEl>
                                          <p:spTgt spid="18534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4" dur="500"/>
                                        <p:tgtEl>
                                          <p:spTgt spid="18534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9" dur="500"/>
                                        <p:tgtEl>
                                          <p:spTgt spid="18534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2" dur="500"/>
                                        <p:tgtEl>
                                          <p:spTgt spid="18534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5" dur="500"/>
                                        <p:tgtEl>
                                          <p:spTgt spid="18534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0" dur="500"/>
                                        <p:tgtEl>
                                          <p:spTgt spid="18534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8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3" dur="500"/>
                                        <p:tgtEl>
                                          <p:spTgt spid="185348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8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8" dur="500"/>
                                        <p:tgtEl>
                                          <p:spTgt spid="185348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8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1" dur="500"/>
                                        <p:tgtEl>
                                          <p:spTgt spid="185348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8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4" dur="500"/>
                                        <p:tgtEl>
                                          <p:spTgt spid="185348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8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9" dur="500"/>
                                        <p:tgtEl>
                                          <p:spTgt spid="185348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8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2" dur="500"/>
                                        <p:tgtEl>
                                          <p:spTgt spid="185348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8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7" dur="500"/>
                                        <p:tgtEl>
                                          <p:spTgt spid="185348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8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0" dur="500"/>
                                        <p:tgtEl>
                                          <p:spTgt spid="185348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8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3" dur="500"/>
                                        <p:tgtEl>
                                          <p:spTgt spid="185348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8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8" dur="500"/>
                                        <p:tgtEl>
                                          <p:spTgt spid="185348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8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3" dur="500"/>
                                        <p:tgtEl>
                                          <p:spTgt spid="185348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8">
                                            <p:txEl>
                                              <p:pRg st="33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8" dur="500"/>
                                        <p:tgtEl>
                                          <p:spTgt spid="185348">
                                            <p:txEl>
                                              <p:pRg st="33" end="3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8">
                                            <p:txEl>
                                              <p:pRg st="34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1" dur="500"/>
                                        <p:tgtEl>
                                          <p:spTgt spid="185348">
                                            <p:txEl>
                                              <p:pRg st="34" end="3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6" dur="500"/>
                                        <p:tgtEl>
                                          <p:spTgt spid="185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8">
                                            <p:txEl>
                                              <p:pRg st="35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1" dur="500"/>
                                        <p:tgtEl>
                                          <p:spTgt spid="185348">
                                            <p:txEl>
                                              <p:pRg st="35" end="3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6" dur="500"/>
                                        <p:tgtEl>
                                          <p:spTgt spid="185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350" grpId="0" animBg="1"/>
      <p:bldP spid="185351" grpId="0" animBg="1"/>
      <p:bldP spid="185352" grpId="0" animBg="1"/>
      <p:bldP spid="185353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eaLnBrk="1" hangingPunct="1"/>
            <a:r>
              <a:rPr lang="he-IL" smtClean="0"/>
              <a:t>השוואה בזכרון בין מערך מבנים למערך מצביעים</a:t>
            </a:r>
            <a:endParaRPr lang="en-US" smtClean="0"/>
          </a:p>
        </p:txBody>
      </p:sp>
      <p:sp>
        <p:nvSpPr>
          <p:cNvPr id="24579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he-IL" smtClean="0"/>
              <a:t>נניח כי מבנה </a:t>
            </a:r>
            <a:r>
              <a:rPr lang="en-US" smtClean="0"/>
              <a:t>Student</a:t>
            </a:r>
            <a:r>
              <a:rPr lang="he-IL" smtClean="0"/>
              <a:t> תופס 16 בתים בזכרון</a:t>
            </a:r>
          </a:p>
          <a:p>
            <a:pPr eaLnBrk="1" hangingPunct="1">
              <a:lnSpc>
                <a:spcPct val="90000"/>
              </a:lnSpc>
            </a:pPr>
            <a:r>
              <a:rPr lang="he-IL" smtClean="0"/>
              <a:t>נניח כי יש כיתה עם פוטנציאל ל- 100 סטודנטים, אבל בפועל רשומים רק 40</a:t>
            </a:r>
          </a:p>
          <a:p>
            <a:pPr eaLnBrk="1" hangingPunct="1">
              <a:lnSpc>
                <a:spcPct val="90000"/>
              </a:lnSpc>
            </a:pPr>
            <a:endParaRPr lang="he-IL" smtClean="0"/>
          </a:p>
          <a:p>
            <a:pPr eaLnBrk="1" hangingPunct="1">
              <a:lnSpc>
                <a:spcPct val="90000"/>
              </a:lnSpc>
            </a:pPr>
            <a:endParaRPr lang="he-IL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718503" y="3276600"/>
          <a:ext cx="7815897" cy="185420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241867"/>
                <a:gridCol w="2932430"/>
                <a:gridCol w="2641600"/>
              </a:tblGrid>
              <a:tr h="370840">
                <a:tc>
                  <a:txBody>
                    <a:bodyPr/>
                    <a:lstStyle/>
                    <a:p>
                      <a:pPr algn="r"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dirty="0" smtClean="0"/>
                        <a:t>מערך מבנים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dirty="0" smtClean="0"/>
                        <a:t>מערך מצביעים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 rtl="1"/>
                      <a:r>
                        <a:rPr lang="he-IL" dirty="0" smtClean="0"/>
                        <a:t>גודל הזכרון למבנים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16x100</a:t>
                      </a:r>
                      <a:r>
                        <a:rPr lang="en-US" baseline="0" dirty="0" smtClean="0"/>
                        <a:t> = 1600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16</a:t>
                      </a:r>
                      <a:r>
                        <a:rPr lang="en-US" baseline="0" dirty="0" smtClean="0"/>
                        <a:t> x 40 = 640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 rtl="1"/>
                      <a:r>
                        <a:rPr lang="he-IL" dirty="0" smtClean="0"/>
                        <a:t>גודל הזכרון למצביעים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0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4 x</a:t>
                      </a:r>
                      <a:r>
                        <a:rPr lang="en-US" baseline="0" dirty="0" smtClean="0"/>
                        <a:t> 100 = 400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 rtl="1"/>
                      <a:r>
                        <a:rPr lang="he-IL" dirty="0" smtClean="0"/>
                        <a:t>סה"כ הזכרון</a:t>
                      </a:r>
                      <a:r>
                        <a:rPr lang="he-IL" baseline="0" dirty="0" smtClean="0"/>
                        <a:t> שבשימוש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1600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1040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 rtl="1"/>
                      <a:r>
                        <a:rPr lang="he-IL" dirty="0" smtClean="0"/>
                        <a:t>סה"כ הזכרון המבוזבז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16x60 = 960</a:t>
                      </a:r>
                      <a:r>
                        <a:rPr lang="en-US" baseline="0" dirty="0" smtClean="0"/>
                        <a:t> 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4 x 60 = 240</a:t>
                      </a:r>
                      <a:endParaRPr lang="he-IL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33400" y="3657600"/>
            <a:ext cx="8153400" cy="304800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pPr algn="r" rtl="1"/>
            <a:endParaRPr lang="he-IL">
              <a:latin typeface="Verdana" pitchFamily="34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33400" y="3962400"/>
            <a:ext cx="8153400" cy="381000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pPr algn="r" rtl="1"/>
            <a:endParaRPr lang="he-IL">
              <a:latin typeface="Verdana" pitchFamily="34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33400" y="4343400"/>
            <a:ext cx="8153400" cy="381000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pPr algn="r" rtl="1"/>
            <a:endParaRPr lang="he-IL">
              <a:latin typeface="Verdana" pitchFamily="34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33400" y="4724400"/>
            <a:ext cx="8153400" cy="381000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pPr algn="r" rtl="1"/>
            <a:endParaRPr lang="he-IL"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smtClean="0"/>
              <a:t>הגדרה נוספת ל- </a:t>
            </a:r>
            <a:r>
              <a:rPr lang="en-US" smtClean="0"/>
              <a:t>&lt;type&gt;*</a:t>
            </a:r>
            <a:r>
              <a:rPr lang="he-IL" smtClean="0"/>
              <a:t> </a:t>
            </a:r>
            <a:endParaRPr lang="en-US" smtClean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he-IL" dirty="0" smtClean="0"/>
              <a:t>אנו יודעים שמשתנה מטיפוס *</a:t>
            </a:r>
            <a:r>
              <a:rPr lang="en-US" dirty="0" smtClean="0"/>
              <a:t>&lt;type&gt;</a:t>
            </a:r>
            <a:r>
              <a:rPr lang="he-IL" dirty="0" smtClean="0"/>
              <a:t>מכיל כתובת של משתנה מטיפוס </a:t>
            </a:r>
            <a:r>
              <a:rPr lang="en-US" dirty="0" smtClean="0"/>
              <a:t>&lt;type&gt;</a:t>
            </a:r>
            <a:r>
              <a:rPr lang="he-IL" dirty="0" smtClean="0"/>
              <a:t> כלשהו</a:t>
            </a:r>
          </a:p>
          <a:p>
            <a:pPr>
              <a:lnSpc>
                <a:spcPct val="90000"/>
              </a:lnSpc>
            </a:pPr>
            <a:r>
              <a:rPr lang="he-IL" dirty="0" smtClean="0"/>
              <a:t>כתובת התחלה של מערך מטיפוס </a:t>
            </a:r>
            <a:r>
              <a:rPr lang="en-US" dirty="0" smtClean="0"/>
              <a:t>&lt;type&gt;</a:t>
            </a:r>
            <a:r>
              <a:rPr lang="he-IL" dirty="0" smtClean="0"/>
              <a:t>היא גם כתובתו של האיבר הראשון במערך, שהוא משתנה מטיפוס </a:t>
            </a:r>
            <a:r>
              <a:rPr lang="en-US" dirty="0" smtClean="0"/>
              <a:t>&lt;type&gt;</a:t>
            </a:r>
            <a:endParaRPr lang="he-IL" dirty="0" smtClean="0"/>
          </a:p>
          <a:p>
            <a:pPr>
              <a:lnSpc>
                <a:spcPct val="90000"/>
              </a:lnSpc>
            </a:pPr>
            <a:r>
              <a:rPr lang="he-IL" dirty="0" smtClean="0"/>
              <a:t>לכן משתנה מטיפוס </a:t>
            </a:r>
            <a:r>
              <a:rPr lang="en-US" dirty="0" smtClean="0"/>
              <a:t>&lt;type&gt;*</a:t>
            </a:r>
            <a:r>
              <a:rPr lang="he-IL" dirty="0" smtClean="0"/>
              <a:t> יכול להכיל גם כתובת התחלה של מערך</a:t>
            </a:r>
          </a:p>
          <a:p>
            <a:pPr>
              <a:lnSpc>
                <a:spcPct val="90000"/>
              </a:lnSpc>
            </a:pPr>
            <a:r>
              <a:rPr lang="he-IL" dirty="0" smtClean="0"/>
              <a:t>לכן נאמר ש- </a:t>
            </a:r>
            <a:r>
              <a:rPr lang="en-US" dirty="0" smtClean="0"/>
              <a:t>&lt;type&gt;*</a:t>
            </a:r>
            <a:r>
              <a:rPr lang="he-IL" dirty="0" smtClean="0"/>
              <a:t> הוא </a:t>
            </a:r>
            <a:r>
              <a:rPr lang="he-IL" b="1" dirty="0" smtClean="0"/>
              <a:t>פוטנציאל</a:t>
            </a:r>
            <a:r>
              <a:rPr lang="he-IL" dirty="0" smtClean="0"/>
              <a:t> למערך</a:t>
            </a:r>
          </a:p>
          <a:p>
            <a:pPr lvl="1">
              <a:lnSpc>
                <a:spcPct val="90000"/>
              </a:lnSpc>
            </a:pPr>
            <a:r>
              <a:rPr lang="he-IL" dirty="0" smtClean="0"/>
              <a:t>כלומר, יכול להכיל כתובת התחלה של מערך (ולא רק כתובת של משתנה יחיד מטיפוס </a:t>
            </a:r>
            <a:r>
              <a:rPr lang="en-US" dirty="0" smtClean="0"/>
              <a:t>&lt;type&gt;</a:t>
            </a:r>
            <a:r>
              <a:rPr lang="he-IL" dirty="0" smtClean="0"/>
              <a:t>)</a:t>
            </a:r>
          </a:p>
          <a:p>
            <a:pPr>
              <a:lnSpc>
                <a:spcPct val="90000"/>
              </a:lnSpc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r" eaLnBrk="1" hangingPunct="1"/>
            <a:r>
              <a:rPr lang="he-IL" smtClean="0"/>
              <a:t>ביחידה זו למדנו:</a:t>
            </a:r>
            <a:endParaRPr lang="en-US" smtClean="0"/>
          </a:p>
        </p:txBody>
      </p:sp>
      <p:sp>
        <p:nvSpPr>
          <p:cNvPr id="32771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endParaRPr lang="he-IL" dirty="0" smtClean="0"/>
          </a:p>
          <a:p>
            <a:pPr eaLnBrk="1" hangingPunct="1">
              <a:lnSpc>
                <a:spcPct val="90000"/>
              </a:lnSpc>
            </a:pPr>
            <a:r>
              <a:rPr lang="he-IL" dirty="0" smtClean="0"/>
              <a:t>מוטיבציה להקצאות דינאמיות</a:t>
            </a:r>
          </a:p>
          <a:p>
            <a:pPr eaLnBrk="1" hangingPunct="1">
              <a:lnSpc>
                <a:spcPct val="90000"/>
              </a:lnSpc>
            </a:pPr>
            <a:r>
              <a:rPr lang="he-IL" dirty="0" smtClean="0"/>
              <a:t>מהי הקצאה דינאמית</a:t>
            </a:r>
          </a:p>
          <a:p>
            <a:pPr eaLnBrk="1" hangingPunct="1">
              <a:lnSpc>
                <a:spcPct val="90000"/>
              </a:lnSpc>
            </a:pPr>
            <a:r>
              <a:rPr lang="he-IL" dirty="0" smtClean="0"/>
              <a:t>יצירת מערך בגודל שאינו ידוע מראש</a:t>
            </a:r>
          </a:p>
          <a:p>
            <a:pPr eaLnBrk="1" hangingPunct="1">
              <a:lnSpc>
                <a:spcPct val="90000"/>
              </a:lnSpc>
            </a:pPr>
            <a:r>
              <a:rPr lang="he-IL" dirty="0" smtClean="0"/>
              <a:t>החזרת מערך מפונקציה</a:t>
            </a:r>
          </a:p>
          <a:p>
            <a:pPr eaLnBrk="1" hangingPunct="1">
              <a:lnSpc>
                <a:spcPct val="90000"/>
              </a:lnSpc>
            </a:pPr>
            <a:r>
              <a:rPr lang="he-IL" dirty="0" smtClean="0"/>
              <a:t>הקצאת מערך של מערכים</a:t>
            </a:r>
          </a:p>
          <a:p>
            <a:pPr eaLnBrk="1" hangingPunct="1">
              <a:lnSpc>
                <a:spcPct val="90000"/>
              </a:lnSpc>
            </a:pPr>
            <a:r>
              <a:rPr lang="he-IL" dirty="0" smtClean="0"/>
              <a:t>הגדלת מערך</a:t>
            </a:r>
          </a:p>
          <a:p>
            <a:pPr eaLnBrk="1" hangingPunct="1">
              <a:lnSpc>
                <a:spcPct val="90000"/>
              </a:lnSpc>
            </a:pPr>
            <a:r>
              <a:rPr lang="he-IL" dirty="0" smtClean="0"/>
              <a:t>הפונקציה </a:t>
            </a:r>
            <a:r>
              <a:rPr lang="en-US" dirty="0" smtClean="0"/>
              <a:t>strdup</a:t>
            </a:r>
          </a:p>
          <a:p>
            <a:pPr eaLnBrk="1" hangingPunct="1">
              <a:lnSpc>
                <a:spcPct val="90000"/>
              </a:lnSpc>
            </a:pPr>
            <a:r>
              <a:rPr lang="he-IL" dirty="0" smtClean="0"/>
              <a:t>דוגמאות משולבות של מבנים עם הקצאות דינאמיות</a:t>
            </a:r>
          </a:p>
          <a:p>
            <a:pPr eaLnBrk="1" hangingPunct="1">
              <a:lnSpc>
                <a:spcPct val="90000"/>
              </a:lnSpc>
            </a:pPr>
            <a:endParaRPr lang="he-IL" dirty="0" smtClean="0"/>
          </a:p>
        </p:txBody>
      </p:sp>
      <p:sp>
        <p:nvSpPr>
          <p:cNvPr id="32772" name="Slide Number Placeholder 3"/>
          <p:cNvSpPr txBox="1">
            <a:spLocks noGrp="1"/>
          </p:cNvSpPr>
          <p:nvPr/>
        </p:nvSpPr>
        <p:spPr bwMode="auto">
          <a:xfrm>
            <a:off x="7010400" y="64008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rtl="1"/>
            <a:fld id="{CDE2A638-26AD-4E50-8D1C-53B1A8574670}" type="slidenum">
              <a:rPr lang="he-IL" sz="1000">
                <a:latin typeface="Verdana" pitchFamily="34" charset="0"/>
              </a:rPr>
              <a:pPr algn="r" rtl="1"/>
              <a:t>50</a:t>
            </a:fld>
            <a:endParaRPr lang="en-US" sz="1000">
              <a:latin typeface="Verdana" pitchFamily="34" charset="0"/>
            </a:endParaRPr>
          </a:p>
          <a:p>
            <a:pPr algn="r" rtl="1"/>
            <a:r>
              <a:rPr lang="en-US" sz="1000"/>
              <a:t>© Keren Kalif</a:t>
            </a:r>
          </a:p>
          <a:p>
            <a:pPr algn="r" rtl="1"/>
            <a:endParaRPr lang="en-US" sz="1000"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smtClean="0"/>
              <a:t>פונקציות לשימוש בהקצאות דינאמיות</a:t>
            </a:r>
            <a:endParaRPr lang="en-US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51054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he-IL" sz="2400" dirty="0" smtClean="0"/>
              <a:t>כדי לעבוד עם הקצאות דינאמיות יש להכליל את </a:t>
            </a:r>
            <a:r>
              <a:rPr lang="he-IL" sz="2400" dirty="0" err="1" smtClean="0"/>
              <a:t>הספריה</a:t>
            </a:r>
            <a:r>
              <a:rPr lang="he-IL" sz="2400" dirty="0" smtClean="0"/>
              <a:t> </a:t>
            </a:r>
            <a:r>
              <a:rPr lang="en-US" sz="2400" dirty="0" err="1" smtClean="0"/>
              <a:t>stdlib.h</a:t>
            </a:r>
            <a:r>
              <a:rPr lang="he-IL" sz="2400" dirty="0" smtClean="0"/>
              <a:t> לצורך שימוש בפונקציות הבאות:</a:t>
            </a:r>
          </a:p>
          <a:p>
            <a:pPr>
              <a:lnSpc>
                <a:spcPct val="80000"/>
              </a:lnSpc>
            </a:pPr>
            <a:r>
              <a:rPr lang="en-US" sz="2400" dirty="0" smtClean="0"/>
              <a:t>void* </a:t>
            </a:r>
            <a:r>
              <a:rPr lang="en-US" sz="2400" dirty="0" err="1" smtClean="0"/>
              <a:t>malloc</a:t>
            </a:r>
            <a:r>
              <a:rPr lang="en-US" sz="2400" dirty="0" smtClean="0"/>
              <a:t>(</a:t>
            </a:r>
            <a:r>
              <a:rPr lang="en-US" sz="2400" dirty="0" err="1" smtClean="0"/>
              <a:t>size_t</a:t>
            </a:r>
            <a:r>
              <a:rPr lang="en-US" sz="2400" dirty="0" smtClean="0"/>
              <a:t> size)</a:t>
            </a:r>
            <a:endParaRPr lang="he-IL" sz="2400" dirty="0" smtClean="0"/>
          </a:p>
          <a:p>
            <a:pPr lvl="1">
              <a:lnSpc>
                <a:spcPct val="80000"/>
              </a:lnSpc>
            </a:pPr>
            <a:r>
              <a:rPr lang="he-IL" sz="2000" dirty="0" smtClean="0"/>
              <a:t>הפונקציה מקבלת את גודל הזיכרון המבוקש בבתים ומחזירה כתובת לתחילת שטח הזיכרון שהוקצה,  </a:t>
            </a:r>
            <a:r>
              <a:rPr lang="he-IL" sz="2000" dirty="0" smtClean="0">
                <a:solidFill>
                  <a:srgbClr val="C00000"/>
                </a:solidFill>
              </a:rPr>
              <a:t>ו-</a:t>
            </a:r>
            <a:r>
              <a:rPr lang="en-US" sz="2000" u="sng" dirty="0" smtClean="0">
                <a:solidFill>
                  <a:srgbClr val="C00000"/>
                </a:solidFill>
              </a:rPr>
              <a:t>NULL</a:t>
            </a:r>
            <a:r>
              <a:rPr lang="he-IL" sz="2000" u="sng" dirty="0" smtClean="0">
                <a:solidFill>
                  <a:srgbClr val="C00000"/>
                </a:solidFill>
              </a:rPr>
              <a:t> במקרה שלא היה מספיק זיכרון פנוי להקצאה</a:t>
            </a:r>
          </a:p>
          <a:p>
            <a:pPr lvl="2">
              <a:lnSpc>
                <a:spcPct val="80000"/>
              </a:lnSpc>
            </a:pPr>
            <a:r>
              <a:rPr lang="he-IL" sz="1800" dirty="0" smtClean="0"/>
              <a:t>נשים לב ש- </a:t>
            </a:r>
            <a:r>
              <a:rPr lang="en-US" sz="1800" dirty="0" err="1" smtClean="0"/>
              <a:t>size_t</a:t>
            </a:r>
            <a:r>
              <a:rPr lang="he-IL" sz="1800" dirty="0" smtClean="0"/>
              <a:t> הוא </a:t>
            </a:r>
            <a:r>
              <a:rPr lang="en-US" sz="1800" dirty="0" err="1" smtClean="0"/>
              <a:t>typedef</a:t>
            </a:r>
            <a:r>
              <a:rPr lang="he-IL" sz="1800" dirty="0" smtClean="0"/>
              <a:t> ל- </a:t>
            </a:r>
            <a:r>
              <a:rPr lang="en-US" sz="1800" dirty="0" err="1" smtClean="0"/>
              <a:t>int</a:t>
            </a:r>
            <a:r>
              <a:rPr lang="he-IL" sz="1800" dirty="0" smtClean="0"/>
              <a:t>, כלומר הפונקציה מקבלת את מספר הבתים שעליה להקצות</a:t>
            </a:r>
          </a:p>
          <a:p>
            <a:pPr lvl="2">
              <a:lnSpc>
                <a:spcPct val="80000"/>
              </a:lnSpc>
            </a:pPr>
            <a:r>
              <a:rPr lang="he-IL" sz="1800" dirty="0" smtClean="0"/>
              <a:t>הפונקציה מחזירה </a:t>
            </a:r>
            <a:r>
              <a:rPr lang="en-US" sz="1800" dirty="0" smtClean="0"/>
              <a:t>void*</a:t>
            </a:r>
            <a:r>
              <a:rPr lang="he-IL" sz="1800" dirty="0" smtClean="0"/>
              <a:t> שזה הכללה למצביע מכל טיפוס</a:t>
            </a:r>
          </a:p>
          <a:p>
            <a:pPr lvl="1">
              <a:lnSpc>
                <a:spcPct val="80000"/>
              </a:lnSpc>
            </a:pPr>
            <a:r>
              <a:rPr lang="he-IL" sz="2000" u="sng" dirty="0" smtClean="0"/>
              <a:t>שטח הזיכרון המתקבל </a:t>
            </a:r>
            <a:r>
              <a:rPr lang="he-IL" sz="2000" b="1" u="sng" dirty="0" smtClean="0"/>
              <a:t>מכיל זבל !!</a:t>
            </a:r>
          </a:p>
          <a:p>
            <a:pPr>
              <a:lnSpc>
                <a:spcPct val="80000"/>
              </a:lnSpc>
            </a:pPr>
            <a:endParaRPr lang="he-IL" sz="2400" dirty="0" smtClean="0"/>
          </a:p>
          <a:p>
            <a:pPr>
              <a:lnSpc>
                <a:spcPct val="80000"/>
              </a:lnSpc>
            </a:pPr>
            <a:r>
              <a:rPr lang="en-US" sz="2400" dirty="0" smtClean="0"/>
              <a:t>void* calloc(</a:t>
            </a:r>
            <a:r>
              <a:rPr lang="en-US" sz="2400" dirty="0" err="1" smtClean="0"/>
              <a:t>size_t</a:t>
            </a:r>
            <a:r>
              <a:rPr lang="en-US" sz="2400" dirty="0" smtClean="0"/>
              <a:t>   n , </a:t>
            </a:r>
            <a:r>
              <a:rPr lang="en-US" sz="2400" dirty="0" err="1" smtClean="0"/>
              <a:t>size_t</a:t>
            </a:r>
            <a:r>
              <a:rPr lang="en-US" sz="2400" dirty="0" smtClean="0"/>
              <a:t>  size_el)</a:t>
            </a:r>
            <a:endParaRPr lang="he-IL" sz="2400" dirty="0" smtClean="0"/>
          </a:p>
          <a:p>
            <a:pPr lvl="1">
              <a:lnSpc>
                <a:spcPct val="80000"/>
              </a:lnSpc>
            </a:pPr>
            <a:r>
              <a:rPr lang="he-IL" sz="2000" dirty="0" smtClean="0"/>
              <a:t>כמו </a:t>
            </a:r>
            <a:r>
              <a:rPr lang="en-US" sz="2000" dirty="0" err="1" smtClean="0"/>
              <a:t>malloc</a:t>
            </a:r>
            <a:r>
              <a:rPr lang="he-IL" sz="2000" dirty="0" smtClean="0"/>
              <a:t> אבל מקבלת את כמות האיברים שרוצה להקצות, ומה הגודל של כל איבר. מקצה את השטח ו</a:t>
            </a:r>
            <a:r>
              <a:rPr lang="he-IL" sz="2000" b="1" u="sng" dirty="0" smtClean="0"/>
              <a:t>מאפסת אותו.</a:t>
            </a:r>
          </a:p>
          <a:p>
            <a:pPr lvl="1">
              <a:lnSpc>
                <a:spcPct val="80000"/>
              </a:lnSpc>
            </a:pPr>
            <a:r>
              <a:rPr lang="he-IL" sz="2000" dirty="0" smtClean="0"/>
              <a:t>מקצה מערך של </a:t>
            </a:r>
            <a:r>
              <a:rPr lang="en-US" sz="2000" dirty="0" smtClean="0"/>
              <a:t>n</a:t>
            </a:r>
            <a:r>
              <a:rPr lang="he-IL" sz="2000" dirty="0" smtClean="0"/>
              <a:t> איברים כל איבר בגודל  </a:t>
            </a:r>
            <a:r>
              <a:rPr lang="en-US" sz="2000" dirty="0" smtClean="0"/>
              <a:t>size_el</a:t>
            </a:r>
            <a:r>
              <a:rPr lang="he-IL" sz="2000" dirty="0" smtClean="0"/>
              <a:t> בתים, כל ביט מאותחל לאפס. קריאה מוצלחת תחזיר את כתובת ההתחלה של הזיכרון המוקצה ,  ו-</a:t>
            </a:r>
            <a:r>
              <a:rPr lang="en-US" sz="2000" dirty="0" smtClean="0"/>
              <a:t>NULL</a:t>
            </a:r>
            <a:r>
              <a:rPr lang="he-IL" sz="2000" dirty="0" smtClean="0"/>
              <a:t> </a:t>
            </a:r>
            <a:r>
              <a:rPr lang="he-IL" sz="2000" u="sng" dirty="0" smtClean="0"/>
              <a:t>במקרה שלא היה מספיק זיכרון פנוי להקצאה</a:t>
            </a:r>
            <a:endParaRPr lang="en-US" sz="2000" u="sng" dirty="0" smtClean="0"/>
          </a:p>
          <a:p>
            <a:pPr>
              <a:lnSpc>
                <a:spcPct val="80000"/>
              </a:lnSpc>
            </a:pP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8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5"/>
          <p:cNvSpPr>
            <a:spLocks noChangeArrowheads="1"/>
          </p:cNvSpPr>
          <p:nvPr/>
        </p:nvSpPr>
        <p:spPr bwMode="auto">
          <a:xfrm>
            <a:off x="381000" y="1295400"/>
            <a:ext cx="8305800" cy="228600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pPr algn="r" rtl="1"/>
            <a:endParaRPr lang="he-IL">
              <a:latin typeface="Verdana" pitchFamily="34" charset="0"/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en-US" sz="4000" smtClean="0"/>
              <a:t>malloc</a:t>
            </a:r>
            <a:r>
              <a:rPr lang="he-IL" sz="4000" smtClean="0"/>
              <a:t> – הקצאת מערך בגודל שאינו ידוע מראש</a:t>
            </a:r>
            <a:endParaRPr lang="en-US" sz="4000" smtClean="0"/>
          </a:p>
        </p:txBody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68760"/>
            <a:ext cx="8229600" cy="4530725"/>
          </a:xfrm>
        </p:spPr>
        <p:txBody>
          <a:bodyPr>
            <a:noAutofit/>
          </a:bodyPr>
          <a:lstStyle/>
          <a:p>
            <a:pPr algn="l" rtl="0">
              <a:lnSpc>
                <a:spcPct val="8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1400" noProof="1" smtClean="0"/>
              <a:t>#include &lt;stdio.h&gt;</a:t>
            </a:r>
          </a:p>
          <a:p>
            <a:pPr algn="l" rtl="0">
              <a:lnSpc>
                <a:spcPct val="8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1400" noProof="1" smtClean="0"/>
              <a:t>#include &lt;stdlib.h&gt;</a:t>
            </a:r>
          </a:p>
          <a:p>
            <a:pPr algn="l" rtl="0">
              <a:lnSpc>
                <a:spcPct val="80000"/>
              </a:lnSpc>
              <a:spcBef>
                <a:spcPts val="0"/>
              </a:spcBef>
              <a:buFont typeface="Wingdings" pitchFamily="2" charset="2"/>
              <a:buNone/>
            </a:pPr>
            <a:endParaRPr lang="en-US" sz="1400" noProof="1" smtClean="0"/>
          </a:p>
          <a:p>
            <a:pPr algn="l" rtl="0">
              <a:lnSpc>
                <a:spcPct val="8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1400" noProof="1" smtClean="0"/>
              <a:t>void main()</a:t>
            </a:r>
          </a:p>
          <a:p>
            <a:pPr algn="l" rtl="0">
              <a:lnSpc>
                <a:spcPct val="8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1400" noProof="1" smtClean="0"/>
              <a:t>{</a:t>
            </a:r>
          </a:p>
          <a:p>
            <a:pPr algn="l" rtl="0">
              <a:lnSpc>
                <a:spcPct val="8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1400" noProof="1" smtClean="0"/>
              <a:t>	int size, *arr, i;</a:t>
            </a:r>
          </a:p>
          <a:p>
            <a:pPr algn="l" rtl="0">
              <a:lnSpc>
                <a:spcPct val="8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1400" noProof="1" smtClean="0"/>
              <a:t>	</a:t>
            </a:r>
          </a:p>
          <a:p>
            <a:pPr algn="l" rtl="0">
              <a:lnSpc>
                <a:spcPct val="8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1400" noProof="1" smtClean="0"/>
              <a:t>	printf("Please enter the size of the array: ");</a:t>
            </a:r>
          </a:p>
          <a:p>
            <a:pPr algn="l" rtl="0">
              <a:lnSpc>
                <a:spcPct val="8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1400" noProof="1" smtClean="0"/>
              <a:t>	scanf("%d", &amp;size);</a:t>
            </a:r>
          </a:p>
          <a:p>
            <a:pPr algn="l" rtl="0">
              <a:lnSpc>
                <a:spcPct val="8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1400" noProof="1" smtClean="0"/>
              <a:t>	arr = </a:t>
            </a:r>
            <a:r>
              <a:rPr lang="en-US" sz="1400" noProof="1" smtClean="0">
                <a:solidFill>
                  <a:srgbClr val="0070C0"/>
                </a:solidFill>
              </a:rPr>
              <a:t>(int*)</a:t>
            </a:r>
            <a:r>
              <a:rPr lang="en-US" sz="1400" dirty="0" smtClean="0"/>
              <a:t>m</a:t>
            </a:r>
            <a:r>
              <a:rPr lang="en-US" sz="1400" noProof="1" smtClean="0"/>
              <a:t>alloc(size*sizeof(int));</a:t>
            </a:r>
          </a:p>
          <a:p>
            <a:pPr algn="l" rtl="0">
              <a:lnSpc>
                <a:spcPct val="80000"/>
              </a:lnSpc>
              <a:spcBef>
                <a:spcPts val="0"/>
              </a:spcBef>
              <a:buFont typeface="Wingdings" pitchFamily="2" charset="2"/>
              <a:buNone/>
            </a:pPr>
            <a:endParaRPr lang="en-US" sz="1400" noProof="1" smtClean="0"/>
          </a:p>
          <a:p>
            <a:pPr algn="l" rtl="0">
              <a:lnSpc>
                <a:spcPct val="8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1400" noProof="1" smtClean="0"/>
              <a:t>	if (!arr) </a:t>
            </a:r>
            <a:r>
              <a:rPr lang="en-US" sz="1400" noProof="1" smtClean="0">
                <a:solidFill>
                  <a:srgbClr val="009900"/>
                </a:solidFill>
              </a:rPr>
              <a:t>// (arr == NULL) --&gt; allocaton didn't succeed</a:t>
            </a:r>
          </a:p>
          <a:p>
            <a:pPr algn="l" rtl="0">
              <a:lnSpc>
                <a:spcPct val="8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1400" noProof="1" smtClean="0"/>
              <a:t>	{</a:t>
            </a:r>
          </a:p>
          <a:p>
            <a:pPr algn="l" rtl="0">
              <a:lnSpc>
                <a:spcPct val="8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1400" noProof="1" smtClean="0"/>
              <a:t>		printf("ERROR! Out of memory!\n");</a:t>
            </a:r>
          </a:p>
          <a:p>
            <a:pPr algn="l" rtl="0">
              <a:lnSpc>
                <a:spcPct val="8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1400" noProof="1" smtClean="0"/>
              <a:t>		return;</a:t>
            </a:r>
          </a:p>
          <a:p>
            <a:pPr algn="l" rtl="0">
              <a:lnSpc>
                <a:spcPct val="8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1400" noProof="1" smtClean="0"/>
              <a:t>	}</a:t>
            </a:r>
          </a:p>
          <a:p>
            <a:pPr algn="l" rtl="0">
              <a:lnSpc>
                <a:spcPct val="80000"/>
              </a:lnSpc>
              <a:spcBef>
                <a:spcPts val="0"/>
              </a:spcBef>
              <a:buFont typeface="Wingdings" pitchFamily="2" charset="2"/>
              <a:buNone/>
            </a:pPr>
            <a:endParaRPr lang="en-US" sz="1400" noProof="1" smtClean="0"/>
          </a:p>
          <a:p>
            <a:pPr algn="l" rtl="0">
              <a:lnSpc>
                <a:spcPct val="8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1400" noProof="1" smtClean="0"/>
              <a:t>	printf("Values in the array: ");</a:t>
            </a:r>
          </a:p>
          <a:p>
            <a:pPr algn="l" rtl="0">
              <a:lnSpc>
                <a:spcPct val="8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1400" noProof="1" smtClean="0"/>
              <a:t>	for (i=0 ; i &lt; size ; i++)</a:t>
            </a:r>
          </a:p>
          <a:p>
            <a:pPr algn="l" rtl="0">
              <a:lnSpc>
                <a:spcPct val="8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1400" noProof="1" smtClean="0"/>
              <a:t>		printf("%d ", </a:t>
            </a:r>
            <a:r>
              <a:rPr lang="en-US" sz="1400" dirty="0" smtClean="0"/>
              <a:t>*(</a:t>
            </a:r>
            <a:r>
              <a:rPr lang="en-US" sz="1400" noProof="1" smtClean="0"/>
              <a:t>arr</a:t>
            </a:r>
            <a:r>
              <a:rPr lang="en-US" sz="1400" dirty="0" smtClean="0"/>
              <a:t>+</a:t>
            </a:r>
            <a:r>
              <a:rPr lang="en-US" sz="1400" noProof="1" smtClean="0"/>
              <a:t>i</a:t>
            </a:r>
            <a:r>
              <a:rPr lang="en-US" sz="1400" dirty="0" smtClean="0"/>
              <a:t>)</a:t>
            </a:r>
            <a:r>
              <a:rPr lang="en-US" sz="1400" noProof="1" smtClean="0"/>
              <a:t>);</a:t>
            </a:r>
            <a:r>
              <a:rPr lang="en-US" sz="1400" dirty="0" smtClean="0"/>
              <a:t> </a:t>
            </a:r>
            <a:r>
              <a:rPr lang="en-US" sz="1400" dirty="0" smtClean="0">
                <a:solidFill>
                  <a:srgbClr val="009900"/>
                </a:solidFill>
              </a:rPr>
              <a:t>//*(</a:t>
            </a:r>
            <a:r>
              <a:rPr lang="en-US" sz="1400" dirty="0" err="1" smtClean="0">
                <a:solidFill>
                  <a:srgbClr val="009900"/>
                </a:solidFill>
              </a:rPr>
              <a:t>arr+i</a:t>
            </a:r>
            <a:r>
              <a:rPr lang="en-US" sz="1400" dirty="0" smtClean="0">
                <a:solidFill>
                  <a:srgbClr val="009900"/>
                </a:solidFill>
              </a:rPr>
              <a:t>) == </a:t>
            </a:r>
            <a:r>
              <a:rPr lang="en-US" sz="1400" dirty="0" err="1" smtClean="0">
                <a:solidFill>
                  <a:srgbClr val="009900"/>
                </a:solidFill>
              </a:rPr>
              <a:t>arr</a:t>
            </a:r>
            <a:r>
              <a:rPr lang="en-US" sz="1400" dirty="0" smtClean="0">
                <a:solidFill>
                  <a:srgbClr val="009900"/>
                </a:solidFill>
              </a:rPr>
              <a:t>[</a:t>
            </a:r>
            <a:r>
              <a:rPr lang="en-US" sz="1400" dirty="0" err="1" smtClean="0">
                <a:solidFill>
                  <a:srgbClr val="009900"/>
                </a:solidFill>
              </a:rPr>
              <a:t>i</a:t>
            </a:r>
            <a:r>
              <a:rPr lang="en-US" sz="1400" dirty="0" smtClean="0">
                <a:solidFill>
                  <a:srgbClr val="009900"/>
                </a:solidFill>
              </a:rPr>
              <a:t>]</a:t>
            </a:r>
            <a:endParaRPr lang="en-US" sz="1400" noProof="1" smtClean="0">
              <a:solidFill>
                <a:srgbClr val="009900"/>
              </a:solidFill>
            </a:endParaRPr>
          </a:p>
          <a:p>
            <a:pPr algn="l" rtl="0">
              <a:lnSpc>
                <a:spcPct val="80000"/>
              </a:lnSpc>
              <a:spcBef>
                <a:spcPts val="0"/>
              </a:spcBef>
              <a:buFont typeface="Wingdings" pitchFamily="2" charset="2"/>
              <a:buNone/>
            </a:pPr>
            <a:endParaRPr lang="en-US" sz="1400" noProof="1" smtClean="0"/>
          </a:p>
          <a:p>
            <a:pPr algn="l" rtl="0">
              <a:lnSpc>
                <a:spcPct val="8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1400" noProof="1" smtClean="0"/>
              <a:t>	printf("\nPlease enter %d numbers: ", size);</a:t>
            </a:r>
          </a:p>
          <a:p>
            <a:pPr algn="l" rtl="0">
              <a:lnSpc>
                <a:spcPct val="8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1400" noProof="1" smtClean="0"/>
              <a:t>	for (i=0 ; i &lt; size ; i++)</a:t>
            </a:r>
          </a:p>
          <a:p>
            <a:pPr algn="l" rtl="0">
              <a:lnSpc>
                <a:spcPct val="8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1400" noProof="1" smtClean="0"/>
              <a:t>		scanf("%d", &amp;arr[i]);</a:t>
            </a:r>
          </a:p>
          <a:p>
            <a:pPr algn="l" rtl="0">
              <a:lnSpc>
                <a:spcPct val="80000"/>
              </a:lnSpc>
              <a:spcBef>
                <a:spcPts val="0"/>
              </a:spcBef>
              <a:buFont typeface="Wingdings" pitchFamily="2" charset="2"/>
              <a:buNone/>
            </a:pPr>
            <a:endParaRPr lang="en-US" sz="1400" noProof="1" smtClean="0"/>
          </a:p>
          <a:p>
            <a:pPr algn="l" rtl="0">
              <a:lnSpc>
                <a:spcPct val="8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1400" noProof="1" smtClean="0"/>
              <a:t>	printf("Values in the array: ");</a:t>
            </a:r>
          </a:p>
          <a:p>
            <a:pPr algn="l" rtl="0">
              <a:lnSpc>
                <a:spcPct val="8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1400" noProof="1" smtClean="0"/>
              <a:t>	for (i=0 ; i &lt; size ; i++)</a:t>
            </a:r>
          </a:p>
          <a:p>
            <a:pPr algn="l" rtl="0">
              <a:lnSpc>
                <a:spcPct val="8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1400" noProof="1" smtClean="0"/>
              <a:t>		printf("%d ", arr[i]);</a:t>
            </a:r>
          </a:p>
          <a:p>
            <a:pPr algn="l" rtl="0">
              <a:lnSpc>
                <a:spcPct val="8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1400" noProof="1" smtClean="0"/>
              <a:t>	printf("\n");</a:t>
            </a:r>
          </a:p>
          <a:p>
            <a:pPr algn="l" rtl="0">
              <a:lnSpc>
                <a:spcPct val="8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1400" noProof="1" smtClean="0"/>
              <a:t>}</a:t>
            </a:r>
            <a:endParaRPr lang="en-US" sz="1400" dirty="0" smtClean="0"/>
          </a:p>
        </p:txBody>
      </p:sp>
      <p:sp>
        <p:nvSpPr>
          <p:cNvPr id="175108" name="AutoShape 4"/>
          <p:cNvSpPr>
            <a:spLocks noChangeArrowheads="1"/>
          </p:cNvSpPr>
          <p:nvPr/>
        </p:nvSpPr>
        <p:spPr bwMode="auto">
          <a:xfrm>
            <a:off x="2209800" y="990600"/>
            <a:ext cx="3352800" cy="381000"/>
          </a:xfrm>
          <a:prstGeom prst="wedgeRectCallout">
            <a:avLst>
              <a:gd name="adj1" fmla="val -61328"/>
              <a:gd name="adj2" fmla="val 9468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he-IL" b="1">
                <a:solidFill>
                  <a:schemeClr val="bg1"/>
                </a:solidFill>
              </a:rPr>
              <a:t>לצורך שימוש בהקצאות דנאמיות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28681" name="Text Box 47"/>
          <p:cNvSpPr txBox="1">
            <a:spLocks noChangeArrowheads="1"/>
          </p:cNvSpPr>
          <p:nvPr/>
        </p:nvSpPr>
        <p:spPr bwMode="auto">
          <a:xfrm>
            <a:off x="6629400" y="5043488"/>
            <a:ext cx="198120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rtl="1">
              <a:spcBef>
                <a:spcPct val="50000"/>
              </a:spcBef>
            </a:pPr>
            <a:r>
              <a:rPr lang="he-IL"/>
              <a:t>הזיכרון של ה- </a:t>
            </a:r>
            <a:r>
              <a:rPr lang="en-US"/>
              <a:t>main</a:t>
            </a:r>
          </a:p>
        </p:txBody>
      </p:sp>
      <p:graphicFrame>
        <p:nvGraphicFramePr>
          <p:cNvPr id="175110" name="Group 6"/>
          <p:cNvGraphicFramePr>
            <a:graphicFrameLocks noGrp="1"/>
          </p:cNvGraphicFramePr>
          <p:nvPr/>
        </p:nvGraphicFramePr>
        <p:xfrm>
          <a:off x="5943600" y="3962400"/>
          <a:ext cx="2743200" cy="1099186"/>
        </p:xfrm>
        <a:graphic>
          <a:graphicData uri="http://schemas.openxmlformats.org/drawingml/2006/table">
            <a:tbl>
              <a:tblPr/>
              <a:tblGrid>
                <a:gridCol w="1295400"/>
                <a:gridCol w="838200"/>
                <a:gridCol w="609600"/>
              </a:tblGrid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int:size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int*: arr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i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1008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8440" name="Oval 72"/>
          <p:cNvSpPr>
            <a:spLocks noChangeArrowheads="1"/>
          </p:cNvSpPr>
          <p:nvPr/>
        </p:nvSpPr>
        <p:spPr bwMode="auto">
          <a:xfrm>
            <a:off x="5410200" y="2057400"/>
            <a:ext cx="3505200" cy="1447800"/>
          </a:xfrm>
          <a:prstGeom prst="ellipse">
            <a:avLst/>
          </a:prstGeom>
          <a:solidFill>
            <a:srgbClr val="00CC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he-IL"/>
          </a:p>
        </p:txBody>
      </p:sp>
      <p:sp>
        <p:nvSpPr>
          <p:cNvPr id="3" name="Text Box 9"/>
          <p:cNvSpPr txBox="1">
            <a:spLocks noChangeArrowheads="1"/>
          </p:cNvSpPr>
          <p:nvPr/>
        </p:nvSpPr>
        <p:spPr bwMode="auto">
          <a:xfrm>
            <a:off x="6096000" y="3429000"/>
            <a:ext cx="19812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rtl="1">
              <a:spcBef>
                <a:spcPct val="50000"/>
              </a:spcBef>
            </a:pPr>
            <a:r>
              <a:rPr lang="he-IL"/>
              <a:t>זיכרון ה- </a:t>
            </a:r>
            <a:r>
              <a:rPr lang="en-US"/>
              <a:t>heap</a:t>
            </a:r>
          </a:p>
        </p:txBody>
      </p:sp>
      <p:graphicFrame>
        <p:nvGraphicFramePr>
          <p:cNvPr id="175129" name="Group 25"/>
          <p:cNvGraphicFramePr>
            <a:graphicFrameLocks noGrp="1"/>
          </p:cNvGraphicFramePr>
          <p:nvPr/>
        </p:nvGraphicFramePr>
        <p:xfrm>
          <a:off x="5943600" y="3962400"/>
          <a:ext cx="2743200" cy="1099186"/>
        </p:xfrm>
        <a:graphic>
          <a:graphicData uri="http://schemas.openxmlformats.org/drawingml/2006/table">
            <a:tbl>
              <a:tblPr/>
              <a:tblGrid>
                <a:gridCol w="1295400"/>
                <a:gridCol w="838200"/>
                <a:gridCol w="609600"/>
              </a:tblGrid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int:size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int*: arr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i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1008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75216" name="Group 112"/>
          <p:cNvGraphicFramePr>
            <a:graphicFrameLocks noGrp="1"/>
          </p:cNvGraphicFramePr>
          <p:nvPr/>
        </p:nvGraphicFramePr>
        <p:xfrm>
          <a:off x="6248400" y="2209800"/>
          <a:ext cx="1905000" cy="1099186"/>
        </p:xfrm>
        <a:graphic>
          <a:graphicData uri="http://schemas.openxmlformats.org/drawingml/2006/table">
            <a:tbl>
              <a:tblPr/>
              <a:tblGrid>
                <a:gridCol w="457200"/>
                <a:gridCol w="914400"/>
                <a:gridCol w="533400"/>
              </a:tblGrid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3008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5160" name="Group 56"/>
          <p:cNvGraphicFramePr>
            <a:graphicFrameLocks noGrp="1"/>
          </p:cNvGraphicFramePr>
          <p:nvPr/>
        </p:nvGraphicFramePr>
        <p:xfrm>
          <a:off x="5943600" y="3962400"/>
          <a:ext cx="2743200" cy="1099186"/>
        </p:xfrm>
        <a:graphic>
          <a:graphicData uri="http://schemas.openxmlformats.org/drawingml/2006/table">
            <a:tbl>
              <a:tblPr/>
              <a:tblGrid>
                <a:gridCol w="1295400"/>
                <a:gridCol w="838200"/>
                <a:gridCol w="609600"/>
              </a:tblGrid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int:size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int*: arr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i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1008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75200" name="Group 96"/>
          <p:cNvGraphicFramePr>
            <a:graphicFrameLocks noGrp="1"/>
          </p:cNvGraphicFramePr>
          <p:nvPr/>
        </p:nvGraphicFramePr>
        <p:xfrm>
          <a:off x="6248400" y="2209800"/>
          <a:ext cx="1905000" cy="1099186"/>
        </p:xfrm>
        <a:graphic>
          <a:graphicData uri="http://schemas.openxmlformats.org/drawingml/2006/table">
            <a:tbl>
              <a:tblPr/>
              <a:tblGrid>
                <a:gridCol w="457200"/>
                <a:gridCol w="914400"/>
                <a:gridCol w="533400"/>
              </a:tblGrid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3008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9312" name="Picture 8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89448" y="5571381"/>
            <a:ext cx="5715000" cy="1169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5218" name="Rectangle 114"/>
          <p:cNvSpPr>
            <a:spLocks noChangeArrowheads="1"/>
          </p:cNvSpPr>
          <p:nvPr/>
        </p:nvSpPr>
        <p:spPr bwMode="auto">
          <a:xfrm>
            <a:off x="4953000" y="1524000"/>
            <a:ext cx="39624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rtl="1"/>
            <a:r>
              <a:rPr lang="he-IL" b="1">
                <a:solidFill>
                  <a:schemeClr val="bg1"/>
                </a:solidFill>
              </a:rPr>
              <a:t>נשים לב שלמשתנה על ה- </a:t>
            </a:r>
            <a:r>
              <a:rPr lang="en-US" b="1">
                <a:solidFill>
                  <a:schemeClr val="bg1"/>
                </a:solidFill>
              </a:rPr>
              <a:t>heap</a:t>
            </a:r>
            <a:r>
              <a:rPr lang="he-IL" b="1">
                <a:solidFill>
                  <a:schemeClr val="bg1"/>
                </a:solidFill>
              </a:rPr>
              <a:t> אין שם,</a:t>
            </a:r>
          </a:p>
          <a:p>
            <a:pPr algn="ctr" rtl="1"/>
            <a:r>
              <a:rPr lang="he-IL" b="1">
                <a:solidFill>
                  <a:schemeClr val="bg1"/>
                </a:solidFill>
              </a:rPr>
              <a:t>אלא רק יש אליו הצבעה מאחת הפונקציות!</a:t>
            </a:r>
            <a:endParaRPr lang="en-US" b="1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75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75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75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75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75107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175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75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75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1751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1751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1751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17510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17510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6" dur="500"/>
                                        <p:tgtEl>
                                          <p:spTgt spid="17510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9" dur="500"/>
                                        <p:tgtEl>
                                          <p:spTgt spid="17510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4" dur="500"/>
                                        <p:tgtEl>
                                          <p:spTgt spid="17510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17510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0" dur="500"/>
                                        <p:tgtEl>
                                          <p:spTgt spid="17510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5" dur="500"/>
                                        <p:tgtEl>
                                          <p:spTgt spid="175107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8" dur="500"/>
                                        <p:tgtEl>
                                          <p:spTgt spid="175107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1" dur="500"/>
                                        <p:tgtEl>
                                          <p:spTgt spid="175107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6" dur="500"/>
                                        <p:tgtEl>
                                          <p:spTgt spid="175107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9" dur="500"/>
                                        <p:tgtEl>
                                          <p:spTgt spid="175107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2" dur="500"/>
                                        <p:tgtEl>
                                          <p:spTgt spid="175107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5" dur="500"/>
                                        <p:tgtEl>
                                          <p:spTgt spid="175107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0" dur="500"/>
                                        <p:tgtEl>
                                          <p:spTgt spid="175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04" dur="indefinite"/>
                                        <p:tgtEl>
                                          <p:spTgt spid="175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05" dur="indefinite"/>
                                        <p:tgtEl>
                                          <p:spTgt spid="175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06" dur="indefinite"/>
                                        <p:tgtEl>
                                          <p:spTgt spid="175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9" dur="500"/>
                                        <p:tgtEl>
                                          <p:spTgt spid="58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5" dur="500"/>
                                        <p:tgtEl>
                                          <p:spTgt spid="175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8" dur="500"/>
                                        <p:tgtEl>
                                          <p:spTgt spid="28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22" dur="indefinite"/>
                                        <p:tgtEl>
                                          <p:spTgt spid="175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23" dur="indefinite"/>
                                        <p:tgtEl>
                                          <p:spTgt spid="175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24" dur="indefinite"/>
                                        <p:tgtEl>
                                          <p:spTgt spid="175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28" dur="indefinite"/>
                                        <p:tgtEl>
                                          <p:spTgt spid="1751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29" dur="indefinite"/>
                                        <p:tgtEl>
                                          <p:spTgt spid="1751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30" dur="indefinite"/>
                                        <p:tgtEl>
                                          <p:spTgt spid="1751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3" dur="500"/>
                                        <p:tgtEl>
                                          <p:spTgt spid="175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37" dur="indefinite"/>
                                        <p:tgtEl>
                                          <p:spTgt spid="1751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38" dur="indefinite"/>
                                        <p:tgtEl>
                                          <p:spTgt spid="1751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39" dur="indefinite"/>
                                        <p:tgtEl>
                                          <p:spTgt spid="1751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2" dur="500"/>
                                        <p:tgtEl>
                                          <p:spTgt spid="175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5" dur="500"/>
                                        <p:tgtEl>
                                          <p:spTgt spid="175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0" dur="500"/>
                                        <p:tgtEl>
                                          <p:spTgt spid="175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54" dur="indefinite"/>
                                        <p:tgtEl>
                                          <p:spTgt spid="1751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55" dur="indefinite"/>
                                        <p:tgtEl>
                                          <p:spTgt spid="1751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56" dur="indefinite"/>
                                        <p:tgtEl>
                                          <p:spTgt spid="1751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60" dur="indefinite"/>
                                        <p:tgtEl>
                                          <p:spTgt spid="17510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61" dur="indefinite"/>
                                        <p:tgtEl>
                                          <p:spTgt spid="17510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62" dur="indefinite"/>
                                        <p:tgtEl>
                                          <p:spTgt spid="17510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66" dur="indefinite"/>
                                        <p:tgtEl>
                                          <p:spTgt spid="17510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67" dur="indefinite"/>
                                        <p:tgtEl>
                                          <p:spTgt spid="17510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68" dur="indefinite"/>
                                        <p:tgtEl>
                                          <p:spTgt spid="17510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5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70" dur="indefinite"/>
                                        <p:tgtEl>
                                          <p:spTgt spid="17510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71" dur="indefinite"/>
                                        <p:tgtEl>
                                          <p:spTgt spid="17510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72" dur="indefinite"/>
                                        <p:tgtEl>
                                          <p:spTgt spid="17510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76" dur="indefinite"/>
                                        <p:tgtEl>
                                          <p:spTgt spid="175107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77" dur="indefinite"/>
                                        <p:tgtEl>
                                          <p:spTgt spid="175107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78" dur="indefinite"/>
                                        <p:tgtEl>
                                          <p:spTgt spid="175107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82" dur="indefinite"/>
                                        <p:tgtEl>
                                          <p:spTgt spid="175107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83" dur="indefinite"/>
                                        <p:tgtEl>
                                          <p:spTgt spid="175107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84" dur="indefinite"/>
                                        <p:tgtEl>
                                          <p:spTgt spid="175107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5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86" dur="indefinite"/>
                                        <p:tgtEl>
                                          <p:spTgt spid="175107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87" dur="indefinite"/>
                                        <p:tgtEl>
                                          <p:spTgt spid="175107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88" dur="indefinite"/>
                                        <p:tgtEl>
                                          <p:spTgt spid="175107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1" dur="500"/>
                                        <p:tgtEl>
                                          <p:spTgt spid="175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95" dur="indefinite"/>
                                        <p:tgtEl>
                                          <p:spTgt spid="175107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96" dur="indefinite"/>
                                        <p:tgtEl>
                                          <p:spTgt spid="175107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97" dur="indefinite"/>
                                        <p:tgtEl>
                                          <p:spTgt spid="175107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01" dur="indefinite"/>
                                        <p:tgtEl>
                                          <p:spTgt spid="175107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02" dur="indefinite"/>
                                        <p:tgtEl>
                                          <p:spTgt spid="175107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03" dur="indefinite"/>
                                        <p:tgtEl>
                                          <p:spTgt spid="175107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5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05" dur="indefinite"/>
                                        <p:tgtEl>
                                          <p:spTgt spid="175107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06" dur="indefinite"/>
                                        <p:tgtEl>
                                          <p:spTgt spid="175107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07" dur="indefinite"/>
                                        <p:tgtEl>
                                          <p:spTgt spid="175107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5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09" dur="indefinite"/>
                                        <p:tgtEl>
                                          <p:spTgt spid="175107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10" dur="indefinite"/>
                                        <p:tgtEl>
                                          <p:spTgt spid="175107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11" dur="indefinite"/>
                                        <p:tgtEl>
                                          <p:spTgt spid="175107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15" dur="indefinite"/>
                                        <p:tgtEl>
                                          <p:spTgt spid="175107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16" dur="indefinite"/>
                                        <p:tgtEl>
                                          <p:spTgt spid="175107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17" dur="indefinite"/>
                                        <p:tgtEl>
                                          <p:spTgt spid="175107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19" dur="500"/>
                                        <p:tgtEl>
                                          <p:spTgt spid="286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22" dur="500"/>
                                        <p:tgtEl>
                                          <p:spTgt spid="175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25" dur="500"/>
                                        <p:tgtEl>
                                          <p:spTgt spid="175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28" dur="500"/>
                                        <p:tgtEl>
                                          <p:spTgt spid="1751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108" grpId="0" animBg="1"/>
      <p:bldP spid="28681" grpId="0"/>
      <p:bldP spid="28681" grpId="1"/>
      <p:bldP spid="58440" grpId="0" animBg="1"/>
      <p:bldP spid="3" grpId="0"/>
      <p:bldP spid="17521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5"/>
          <p:cNvSpPr>
            <a:spLocks noChangeArrowheads="1"/>
          </p:cNvSpPr>
          <p:nvPr/>
        </p:nvSpPr>
        <p:spPr bwMode="auto">
          <a:xfrm>
            <a:off x="381000" y="1295400"/>
            <a:ext cx="8305800" cy="228600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pPr algn="r" rtl="1"/>
            <a:endParaRPr lang="he-IL">
              <a:latin typeface="Verdana" pitchFamily="34" charset="0"/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en-US" sz="4000" dirty="0" smtClean="0"/>
              <a:t>calloc</a:t>
            </a:r>
            <a:r>
              <a:rPr lang="he-IL" sz="4000" dirty="0" smtClean="0"/>
              <a:t> – הקצאת מערך בגודל שאינו ידוע מראש</a:t>
            </a:r>
            <a:endParaRPr lang="en-US" sz="4000" dirty="0" smtClean="0"/>
          </a:p>
        </p:txBody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4848" y="1346547"/>
            <a:ext cx="8229600" cy="4530725"/>
          </a:xfrm>
        </p:spPr>
        <p:txBody>
          <a:bodyPr>
            <a:noAutofit/>
          </a:bodyPr>
          <a:lstStyle/>
          <a:p>
            <a:pPr algn="l" rtl="0">
              <a:lnSpc>
                <a:spcPct val="8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1400" noProof="1" smtClean="0"/>
              <a:t>#include &lt;stdio.h&gt;</a:t>
            </a:r>
          </a:p>
          <a:p>
            <a:pPr algn="l" rtl="0">
              <a:lnSpc>
                <a:spcPct val="8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1400" noProof="1" smtClean="0"/>
              <a:t>#include &lt;stdlib.h&gt;</a:t>
            </a:r>
          </a:p>
          <a:p>
            <a:pPr algn="l" rtl="0">
              <a:lnSpc>
                <a:spcPct val="80000"/>
              </a:lnSpc>
              <a:spcBef>
                <a:spcPts val="0"/>
              </a:spcBef>
              <a:buFont typeface="Wingdings" pitchFamily="2" charset="2"/>
              <a:buNone/>
            </a:pPr>
            <a:endParaRPr lang="en-US" sz="1400" noProof="1" smtClean="0"/>
          </a:p>
          <a:p>
            <a:pPr algn="l" rtl="0">
              <a:lnSpc>
                <a:spcPct val="8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1400" noProof="1" smtClean="0"/>
              <a:t>void main()</a:t>
            </a:r>
          </a:p>
          <a:p>
            <a:pPr algn="l" rtl="0">
              <a:lnSpc>
                <a:spcPct val="8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1400" noProof="1" smtClean="0"/>
              <a:t>{</a:t>
            </a:r>
          </a:p>
          <a:p>
            <a:pPr algn="l" rtl="0">
              <a:lnSpc>
                <a:spcPct val="8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1400" noProof="1" smtClean="0"/>
              <a:t>	int size, *arr, i;</a:t>
            </a:r>
          </a:p>
          <a:p>
            <a:pPr algn="l" rtl="0">
              <a:lnSpc>
                <a:spcPct val="8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1400" noProof="1" smtClean="0"/>
              <a:t>	</a:t>
            </a:r>
          </a:p>
          <a:p>
            <a:pPr algn="l" rtl="0">
              <a:lnSpc>
                <a:spcPct val="8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1400" noProof="1" smtClean="0"/>
              <a:t>	printf("Please enter the size of the array: ");</a:t>
            </a:r>
          </a:p>
          <a:p>
            <a:pPr algn="l" rtl="0">
              <a:lnSpc>
                <a:spcPct val="8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1400" noProof="1" smtClean="0"/>
              <a:t>	scanf("%d", &amp;size);</a:t>
            </a:r>
          </a:p>
          <a:p>
            <a:pPr algn="l" rtl="0">
              <a:lnSpc>
                <a:spcPct val="8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1400" noProof="1" smtClean="0"/>
              <a:t>	arr = </a:t>
            </a:r>
            <a:r>
              <a:rPr lang="en-US" sz="1400" i="1" noProof="1" smtClean="0">
                <a:solidFill>
                  <a:schemeClr val="hlink"/>
                </a:solidFill>
              </a:rPr>
              <a:t>(int*)</a:t>
            </a:r>
            <a:r>
              <a:rPr lang="en-US" sz="1400" i="1" dirty="0" smtClean="0"/>
              <a:t>c</a:t>
            </a:r>
            <a:r>
              <a:rPr lang="en-US" sz="1400" i="1" noProof="1" smtClean="0"/>
              <a:t>alloc(size</a:t>
            </a:r>
            <a:r>
              <a:rPr lang="en-US" sz="1400" i="1" dirty="0" smtClean="0"/>
              <a:t>, </a:t>
            </a:r>
            <a:r>
              <a:rPr lang="en-US" sz="1400" i="1" noProof="1" smtClean="0"/>
              <a:t>sizeof(int));</a:t>
            </a:r>
          </a:p>
          <a:p>
            <a:pPr algn="l" rtl="0">
              <a:lnSpc>
                <a:spcPct val="80000"/>
              </a:lnSpc>
              <a:spcBef>
                <a:spcPts val="0"/>
              </a:spcBef>
              <a:buFont typeface="Wingdings" pitchFamily="2" charset="2"/>
              <a:buNone/>
            </a:pPr>
            <a:endParaRPr lang="en-US" sz="1400" noProof="1" smtClean="0"/>
          </a:p>
          <a:p>
            <a:pPr algn="l" rtl="0">
              <a:lnSpc>
                <a:spcPct val="8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1400" noProof="1" smtClean="0"/>
              <a:t>	if (!arr) </a:t>
            </a:r>
            <a:r>
              <a:rPr lang="en-US" sz="1400" noProof="1" smtClean="0">
                <a:solidFill>
                  <a:srgbClr val="009900"/>
                </a:solidFill>
              </a:rPr>
              <a:t>// (arr == NULL) --&gt; allocaton didn't succeed</a:t>
            </a:r>
          </a:p>
          <a:p>
            <a:pPr algn="l" rtl="0">
              <a:lnSpc>
                <a:spcPct val="8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1400" noProof="1" smtClean="0"/>
              <a:t>	{</a:t>
            </a:r>
          </a:p>
          <a:p>
            <a:pPr algn="l" rtl="0">
              <a:lnSpc>
                <a:spcPct val="8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1400" noProof="1" smtClean="0"/>
              <a:t>		printf("ERROR! Out of memory!\n");</a:t>
            </a:r>
          </a:p>
          <a:p>
            <a:pPr algn="l" rtl="0">
              <a:lnSpc>
                <a:spcPct val="8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1400" noProof="1" smtClean="0"/>
              <a:t>		return;</a:t>
            </a:r>
          </a:p>
          <a:p>
            <a:pPr algn="l" rtl="0">
              <a:lnSpc>
                <a:spcPct val="8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1400" noProof="1" smtClean="0"/>
              <a:t>	}</a:t>
            </a:r>
          </a:p>
          <a:p>
            <a:pPr algn="l" rtl="0">
              <a:lnSpc>
                <a:spcPct val="80000"/>
              </a:lnSpc>
              <a:spcBef>
                <a:spcPts val="0"/>
              </a:spcBef>
              <a:buFont typeface="Wingdings" pitchFamily="2" charset="2"/>
              <a:buNone/>
            </a:pPr>
            <a:endParaRPr lang="en-US" sz="1400" noProof="1" smtClean="0"/>
          </a:p>
          <a:p>
            <a:pPr algn="l" rtl="0">
              <a:lnSpc>
                <a:spcPct val="8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1400" noProof="1" smtClean="0"/>
              <a:t>	printf("Values in the array: ");</a:t>
            </a:r>
          </a:p>
          <a:p>
            <a:pPr algn="l" rtl="0">
              <a:lnSpc>
                <a:spcPct val="8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1400" noProof="1" smtClean="0"/>
              <a:t>	for (i=0 ; i &lt; size ; i++)</a:t>
            </a:r>
          </a:p>
          <a:p>
            <a:pPr algn="l" rtl="0">
              <a:lnSpc>
                <a:spcPct val="8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1400" noProof="1" smtClean="0"/>
              <a:t>		printf("%d ", </a:t>
            </a:r>
            <a:r>
              <a:rPr lang="en-US" sz="1400" dirty="0" smtClean="0"/>
              <a:t>*(</a:t>
            </a:r>
            <a:r>
              <a:rPr lang="en-US" sz="1400" noProof="1" smtClean="0"/>
              <a:t>arr</a:t>
            </a:r>
            <a:r>
              <a:rPr lang="en-US" sz="1400" dirty="0" smtClean="0"/>
              <a:t>+</a:t>
            </a:r>
            <a:r>
              <a:rPr lang="en-US" sz="1400" noProof="1" smtClean="0"/>
              <a:t>i</a:t>
            </a:r>
            <a:r>
              <a:rPr lang="en-US" sz="1400" dirty="0" smtClean="0"/>
              <a:t>)</a:t>
            </a:r>
            <a:r>
              <a:rPr lang="en-US" sz="1400" noProof="1" smtClean="0"/>
              <a:t>);</a:t>
            </a:r>
            <a:r>
              <a:rPr lang="en-US" sz="1400" dirty="0" smtClean="0"/>
              <a:t> </a:t>
            </a:r>
            <a:r>
              <a:rPr lang="en-US" sz="1400" dirty="0" smtClean="0">
                <a:solidFill>
                  <a:srgbClr val="009900"/>
                </a:solidFill>
              </a:rPr>
              <a:t>//*(</a:t>
            </a:r>
            <a:r>
              <a:rPr lang="en-US" sz="1400" dirty="0" err="1" smtClean="0">
                <a:solidFill>
                  <a:srgbClr val="009900"/>
                </a:solidFill>
              </a:rPr>
              <a:t>arr+i</a:t>
            </a:r>
            <a:r>
              <a:rPr lang="en-US" sz="1400" dirty="0" smtClean="0">
                <a:solidFill>
                  <a:srgbClr val="009900"/>
                </a:solidFill>
              </a:rPr>
              <a:t>) == </a:t>
            </a:r>
            <a:r>
              <a:rPr lang="en-US" sz="1400" dirty="0" err="1" smtClean="0">
                <a:solidFill>
                  <a:srgbClr val="009900"/>
                </a:solidFill>
              </a:rPr>
              <a:t>arr</a:t>
            </a:r>
            <a:r>
              <a:rPr lang="en-US" sz="1400" dirty="0" smtClean="0">
                <a:solidFill>
                  <a:srgbClr val="009900"/>
                </a:solidFill>
              </a:rPr>
              <a:t>[</a:t>
            </a:r>
            <a:r>
              <a:rPr lang="en-US" sz="1400" dirty="0" err="1" smtClean="0">
                <a:solidFill>
                  <a:srgbClr val="009900"/>
                </a:solidFill>
              </a:rPr>
              <a:t>i</a:t>
            </a:r>
            <a:r>
              <a:rPr lang="en-US" sz="1400" dirty="0" smtClean="0">
                <a:solidFill>
                  <a:srgbClr val="009900"/>
                </a:solidFill>
              </a:rPr>
              <a:t>]</a:t>
            </a:r>
            <a:endParaRPr lang="en-US" sz="1400" noProof="1" smtClean="0">
              <a:solidFill>
                <a:srgbClr val="009900"/>
              </a:solidFill>
            </a:endParaRPr>
          </a:p>
          <a:p>
            <a:pPr algn="l" rtl="0">
              <a:lnSpc>
                <a:spcPct val="80000"/>
              </a:lnSpc>
              <a:spcBef>
                <a:spcPts val="0"/>
              </a:spcBef>
              <a:buFont typeface="Wingdings" pitchFamily="2" charset="2"/>
              <a:buNone/>
            </a:pPr>
            <a:endParaRPr lang="en-US" sz="1400" noProof="1" smtClean="0"/>
          </a:p>
          <a:p>
            <a:pPr algn="l" rtl="0">
              <a:lnSpc>
                <a:spcPct val="8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1400" noProof="1" smtClean="0"/>
              <a:t>	printf("\nPlease enter %d numbers: ", size);</a:t>
            </a:r>
          </a:p>
          <a:p>
            <a:pPr algn="l" rtl="0">
              <a:lnSpc>
                <a:spcPct val="8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1400" noProof="1" smtClean="0"/>
              <a:t>	for (i=0 ; i &lt; size ; i++)</a:t>
            </a:r>
          </a:p>
          <a:p>
            <a:pPr algn="l" rtl="0">
              <a:lnSpc>
                <a:spcPct val="8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1400" noProof="1" smtClean="0"/>
              <a:t>		scanf("%d", &amp;arr[i]);</a:t>
            </a:r>
          </a:p>
          <a:p>
            <a:pPr algn="l" rtl="0">
              <a:lnSpc>
                <a:spcPct val="80000"/>
              </a:lnSpc>
              <a:spcBef>
                <a:spcPts val="0"/>
              </a:spcBef>
              <a:buFont typeface="Wingdings" pitchFamily="2" charset="2"/>
              <a:buNone/>
            </a:pPr>
            <a:endParaRPr lang="en-US" sz="1400" noProof="1" smtClean="0"/>
          </a:p>
          <a:p>
            <a:pPr algn="l" rtl="0">
              <a:lnSpc>
                <a:spcPct val="8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1400" noProof="1" smtClean="0"/>
              <a:t>	printf("Values in the array: ");</a:t>
            </a:r>
          </a:p>
          <a:p>
            <a:pPr algn="l" rtl="0">
              <a:lnSpc>
                <a:spcPct val="8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1400" noProof="1" smtClean="0"/>
              <a:t>	for (i=0 ; i &lt; size ; i++)</a:t>
            </a:r>
          </a:p>
          <a:p>
            <a:pPr algn="l" rtl="0">
              <a:lnSpc>
                <a:spcPct val="8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1400" noProof="1" smtClean="0"/>
              <a:t>		printf("%d ", arr[i]);</a:t>
            </a:r>
          </a:p>
          <a:p>
            <a:pPr algn="l" rtl="0">
              <a:lnSpc>
                <a:spcPct val="8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1400" noProof="1" smtClean="0"/>
              <a:t>	printf("\n");</a:t>
            </a:r>
          </a:p>
          <a:p>
            <a:pPr algn="l" rtl="0">
              <a:lnSpc>
                <a:spcPct val="8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1400" noProof="1" smtClean="0"/>
              <a:t>}</a:t>
            </a:r>
            <a:endParaRPr lang="en-US" sz="1400" dirty="0" smtClean="0"/>
          </a:p>
        </p:txBody>
      </p:sp>
      <p:sp>
        <p:nvSpPr>
          <p:cNvPr id="28681" name="Text Box 47"/>
          <p:cNvSpPr txBox="1">
            <a:spLocks noChangeArrowheads="1"/>
          </p:cNvSpPr>
          <p:nvPr/>
        </p:nvSpPr>
        <p:spPr bwMode="auto">
          <a:xfrm>
            <a:off x="6629400" y="4662488"/>
            <a:ext cx="198120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rtl="1">
              <a:spcBef>
                <a:spcPct val="50000"/>
              </a:spcBef>
            </a:pPr>
            <a:r>
              <a:rPr lang="he-IL"/>
              <a:t>הזיכרון של ה- </a:t>
            </a:r>
            <a:r>
              <a:rPr lang="en-US"/>
              <a:t>main</a:t>
            </a:r>
          </a:p>
        </p:txBody>
      </p:sp>
      <p:graphicFrame>
        <p:nvGraphicFramePr>
          <p:cNvPr id="166945" name="Group 33"/>
          <p:cNvGraphicFramePr>
            <a:graphicFrameLocks noGrp="1"/>
          </p:cNvGraphicFramePr>
          <p:nvPr/>
        </p:nvGraphicFramePr>
        <p:xfrm>
          <a:off x="5943600" y="3581400"/>
          <a:ext cx="2743200" cy="1099186"/>
        </p:xfrm>
        <a:graphic>
          <a:graphicData uri="http://schemas.openxmlformats.org/drawingml/2006/table">
            <a:tbl>
              <a:tblPr/>
              <a:tblGrid>
                <a:gridCol w="1295400"/>
                <a:gridCol w="838200"/>
                <a:gridCol w="609600"/>
              </a:tblGrid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int:size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int*: arr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i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1008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8440" name="Oval 72"/>
          <p:cNvSpPr>
            <a:spLocks noChangeArrowheads="1"/>
          </p:cNvSpPr>
          <p:nvPr/>
        </p:nvSpPr>
        <p:spPr bwMode="auto">
          <a:xfrm>
            <a:off x="5410200" y="1676400"/>
            <a:ext cx="3505200" cy="1447800"/>
          </a:xfrm>
          <a:prstGeom prst="ellipse">
            <a:avLst/>
          </a:prstGeom>
          <a:solidFill>
            <a:srgbClr val="00CC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he-IL"/>
          </a:p>
        </p:txBody>
      </p:sp>
      <p:sp>
        <p:nvSpPr>
          <p:cNvPr id="3" name="Text Box 9"/>
          <p:cNvSpPr txBox="1">
            <a:spLocks noChangeArrowheads="1"/>
          </p:cNvSpPr>
          <p:nvPr/>
        </p:nvSpPr>
        <p:spPr bwMode="auto">
          <a:xfrm>
            <a:off x="6096000" y="3048000"/>
            <a:ext cx="19812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rtl="1">
              <a:spcBef>
                <a:spcPct val="50000"/>
              </a:spcBef>
            </a:pPr>
            <a:r>
              <a:rPr lang="he-IL"/>
              <a:t>זיכרון ה- </a:t>
            </a:r>
            <a:r>
              <a:rPr lang="en-US"/>
              <a:t>heap</a:t>
            </a:r>
          </a:p>
        </p:txBody>
      </p:sp>
      <p:graphicFrame>
        <p:nvGraphicFramePr>
          <p:cNvPr id="166947" name="Group 35"/>
          <p:cNvGraphicFramePr>
            <a:graphicFrameLocks noGrp="1"/>
          </p:cNvGraphicFramePr>
          <p:nvPr/>
        </p:nvGraphicFramePr>
        <p:xfrm>
          <a:off x="5943600" y="3581400"/>
          <a:ext cx="2743200" cy="1099186"/>
        </p:xfrm>
        <a:graphic>
          <a:graphicData uri="http://schemas.openxmlformats.org/drawingml/2006/table">
            <a:tbl>
              <a:tblPr/>
              <a:tblGrid>
                <a:gridCol w="1295400"/>
                <a:gridCol w="838200"/>
                <a:gridCol w="609600"/>
              </a:tblGrid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int:size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int*: arr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i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1008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67067" name="Group 155"/>
          <p:cNvGraphicFramePr>
            <a:graphicFrameLocks noGrp="1"/>
          </p:cNvGraphicFramePr>
          <p:nvPr/>
        </p:nvGraphicFramePr>
        <p:xfrm>
          <a:off x="6096000" y="1828800"/>
          <a:ext cx="1981200" cy="1099186"/>
        </p:xfrm>
        <a:graphic>
          <a:graphicData uri="http://schemas.openxmlformats.org/drawingml/2006/table">
            <a:tbl>
              <a:tblPr/>
              <a:tblGrid>
                <a:gridCol w="533400"/>
                <a:gridCol w="914400"/>
                <a:gridCol w="533400"/>
              </a:tblGrid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3008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7016" name="Group 104"/>
          <p:cNvGraphicFramePr>
            <a:graphicFrameLocks noGrp="1"/>
          </p:cNvGraphicFramePr>
          <p:nvPr/>
        </p:nvGraphicFramePr>
        <p:xfrm>
          <a:off x="5943600" y="3581400"/>
          <a:ext cx="2743200" cy="1099186"/>
        </p:xfrm>
        <a:graphic>
          <a:graphicData uri="http://schemas.openxmlformats.org/drawingml/2006/table">
            <a:tbl>
              <a:tblPr/>
              <a:tblGrid>
                <a:gridCol w="1295400"/>
                <a:gridCol w="838200"/>
                <a:gridCol w="609600"/>
              </a:tblGrid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int:size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int*: arr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i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1008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67083" name="Group 171"/>
          <p:cNvGraphicFramePr>
            <a:graphicFrameLocks noGrp="1"/>
          </p:cNvGraphicFramePr>
          <p:nvPr/>
        </p:nvGraphicFramePr>
        <p:xfrm>
          <a:off x="6096000" y="1828800"/>
          <a:ext cx="1981200" cy="1099186"/>
        </p:xfrm>
        <a:graphic>
          <a:graphicData uri="http://schemas.openxmlformats.org/drawingml/2006/table">
            <a:tbl>
              <a:tblPr/>
              <a:tblGrid>
                <a:gridCol w="533400"/>
                <a:gridCol w="914400"/>
                <a:gridCol w="533400"/>
              </a:tblGrid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3008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10335" name="Picture 13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19600" y="5181600"/>
            <a:ext cx="4419600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500" fill="hold"/>
                                        <p:tgtEl>
                                          <p:spTgt spid="1669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0" dur="indefinite"/>
                                        <p:tgtEl>
                                          <p:spTgt spid="166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1" dur="indefinite"/>
                                        <p:tgtEl>
                                          <p:spTgt spid="166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2" dur="indefinite"/>
                                        <p:tgtEl>
                                          <p:spTgt spid="166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58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66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28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8" dur="indefinite"/>
                                        <p:tgtEl>
                                          <p:spTgt spid="166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9" dur="indefinite"/>
                                        <p:tgtEl>
                                          <p:spTgt spid="166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0" dur="indefinite"/>
                                        <p:tgtEl>
                                          <p:spTgt spid="166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4" dur="indefinite"/>
                                        <p:tgtEl>
                                          <p:spTgt spid="1669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5" dur="indefinite"/>
                                        <p:tgtEl>
                                          <p:spTgt spid="1669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6" dur="indefinite"/>
                                        <p:tgtEl>
                                          <p:spTgt spid="1669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166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43" dur="indefinite"/>
                                        <p:tgtEl>
                                          <p:spTgt spid="1669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44" dur="indefinite"/>
                                        <p:tgtEl>
                                          <p:spTgt spid="1669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45" dur="indefinite"/>
                                        <p:tgtEl>
                                          <p:spTgt spid="1669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167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167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55" dur="indefinite"/>
                                        <p:tgtEl>
                                          <p:spTgt spid="1669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56" dur="indefinite"/>
                                        <p:tgtEl>
                                          <p:spTgt spid="1669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57" dur="indefinite"/>
                                        <p:tgtEl>
                                          <p:spTgt spid="1669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61" dur="indefinite"/>
                                        <p:tgtEl>
                                          <p:spTgt spid="16691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62" dur="indefinite"/>
                                        <p:tgtEl>
                                          <p:spTgt spid="16691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63" dur="indefinite"/>
                                        <p:tgtEl>
                                          <p:spTgt spid="16691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67" dur="indefinite"/>
                                        <p:tgtEl>
                                          <p:spTgt spid="16691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68" dur="indefinite"/>
                                        <p:tgtEl>
                                          <p:spTgt spid="16691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69" dur="indefinite"/>
                                        <p:tgtEl>
                                          <p:spTgt spid="16691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5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71" dur="indefinite"/>
                                        <p:tgtEl>
                                          <p:spTgt spid="16691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2" dur="indefinite"/>
                                        <p:tgtEl>
                                          <p:spTgt spid="16691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73" dur="indefinite"/>
                                        <p:tgtEl>
                                          <p:spTgt spid="16691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77" dur="indefinite"/>
                                        <p:tgtEl>
                                          <p:spTgt spid="16691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8" dur="indefinite"/>
                                        <p:tgtEl>
                                          <p:spTgt spid="16691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79" dur="indefinite"/>
                                        <p:tgtEl>
                                          <p:spTgt spid="16691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83" dur="indefinite"/>
                                        <p:tgtEl>
                                          <p:spTgt spid="16691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84" dur="indefinite"/>
                                        <p:tgtEl>
                                          <p:spTgt spid="16691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5" dur="indefinite"/>
                                        <p:tgtEl>
                                          <p:spTgt spid="16691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5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87" dur="indefinite"/>
                                        <p:tgtEl>
                                          <p:spTgt spid="166915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88" dur="indefinite"/>
                                        <p:tgtEl>
                                          <p:spTgt spid="166915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9" dur="indefinite"/>
                                        <p:tgtEl>
                                          <p:spTgt spid="166915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2" dur="500"/>
                                        <p:tgtEl>
                                          <p:spTgt spid="167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96" dur="indefinite"/>
                                        <p:tgtEl>
                                          <p:spTgt spid="166915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97" dur="indefinite"/>
                                        <p:tgtEl>
                                          <p:spTgt spid="166915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98" dur="indefinite"/>
                                        <p:tgtEl>
                                          <p:spTgt spid="166915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02" dur="indefinite"/>
                                        <p:tgtEl>
                                          <p:spTgt spid="166915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03" dur="indefinite"/>
                                        <p:tgtEl>
                                          <p:spTgt spid="166915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04" dur="indefinite"/>
                                        <p:tgtEl>
                                          <p:spTgt spid="166915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5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06" dur="indefinite"/>
                                        <p:tgtEl>
                                          <p:spTgt spid="166915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07" dur="indefinite"/>
                                        <p:tgtEl>
                                          <p:spTgt spid="166915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08" dur="indefinite"/>
                                        <p:tgtEl>
                                          <p:spTgt spid="166915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5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10" dur="indefinite"/>
                                        <p:tgtEl>
                                          <p:spTgt spid="166915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11" dur="indefinite"/>
                                        <p:tgtEl>
                                          <p:spTgt spid="166915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12" dur="indefinite"/>
                                        <p:tgtEl>
                                          <p:spTgt spid="166915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16" dur="indefinite"/>
                                        <p:tgtEl>
                                          <p:spTgt spid="166915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17" dur="indefinite"/>
                                        <p:tgtEl>
                                          <p:spTgt spid="166915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18" dur="indefinite"/>
                                        <p:tgtEl>
                                          <p:spTgt spid="166915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20" dur="500"/>
                                        <p:tgtEl>
                                          <p:spTgt spid="286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23" dur="500"/>
                                        <p:tgtEl>
                                          <p:spTgt spid="1669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26" dur="500"/>
                                        <p:tgtEl>
                                          <p:spTgt spid="1669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29" dur="500"/>
                                        <p:tgtEl>
                                          <p:spTgt spid="1670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81" grpId="0"/>
      <p:bldP spid="28681" grpId="1"/>
      <p:bldP spid="58440" grpId="0" animBg="1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smtClean="0"/>
              <a:t>שחרור הזיכרון שהוקצה</a:t>
            </a:r>
            <a:endParaRPr lang="en-US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5105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he-IL" sz="2400" b="1" u="sng" dirty="0" smtClean="0"/>
              <a:t>אחריות המתכנת לשחרר את כל זיכרון שהוקצה </a:t>
            </a:r>
            <a:r>
              <a:rPr lang="he-IL" sz="3200" b="1" u="sng" dirty="0" smtClean="0"/>
              <a:t>דינאמית</a:t>
            </a:r>
            <a:r>
              <a:rPr lang="he-IL" sz="2400" b="1" u="sng" dirty="0" smtClean="0"/>
              <a:t>!!!!!</a:t>
            </a:r>
          </a:p>
          <a:p>
            <a:pPr>
              <a:lnSpc>
                <a:spcPct val="90000"/>
              </a:lnSpc>
            </a:pPr>
            <a:r>
              <a:rPr lang="he-IL" dirty="0" smtClean="0"/>
              <a:t>במילים אחרות, המתכנת אחראי להחזיר למערכת ההפעלה כל שטח זיכרון שביקש ממנה בזמן ריצה</a:t>
            </a:r>
          </a:p>
          <a:p>
            <a:pPr>
              <a:lnSpc>
                <a:spcPct val="90000"/>
              </a:lnSpc>
            </a:pPr>
            <a:r>
              <a:rPr lang="he-IL" dirty="0" smtClean="0"/>
              <a:t>הסיבה:</a:t>
            </a:r>
          </a:p>
          <a:p>
            <a:pPr lvl="1">
              <a:lnSpc>
                <a:spcPct val="90000"/>
              </a:lnSpc>
            </a:pPr>
            <a:r>
              <a:rPr lang="he-IL" dirty="0" smtClean="0"/>
              <a:t>שטח ה- </a:t>
            </a:r>
            <a:r>
              <a:rPr lang="en-US" dirty="0" smtClean="0"/>
              <a:t>heap</a:t>
            </a:r>
            <a:r>
              <a:rPr lang="he-IL" dirty="0" smtClean="0"/>
              <a:t> עליו מוקצות ההקצאות הדינאמיות מוגבל בשטחו ומשותף לכל התוכניות, ואז התוכנית הבאה שתבקש זיכרון עלולה לקבל </a:t>
            </a:r>
            <a:r>
              <a:rPr lang="en-US" dirty="0" smtClean="0"/>
              <a:t>NULL</a:t>
            </a:r>
            <a:r>
              <a:rPr lang="he-IL" dirty="0" smtClean="0"/>
              <a:t> כי אנחנו לא החזרנו את הזיכרון שביקשנו בסיום העבודה...</a:t>
            </a:r>
          </a:p>
          <a:p>
            <a:pPr lvl="1">
              <a:lnSpc>
                <a:spcPct val="90000"/>
              </a:lnSpc>
            </a:pPr>
            <a:r>
              <a:rPr lang="he-IL" u="sng" dirty="0" smtClean="0"/>
              <a:t>צריך לזכור:</a:t>
            </a:r>
            <a:r>
              <a:rPr lang="he-IL" dirty="0" smtClean="0"/>
              <a:t> כאשר יש סביבת עבודה משותפת, צריך להתחשב גם באחרים (וזה שיעור חשוב בכלל לחיים </a:t>
            </a:r>
            <a:r>
              <a:rPr lang="en-US" dirty="0" smtClean="0"/>
              <a:t>;</a:t>
            </a:r>
            <a:r>
              <a:rPr lang="he-IL" dirty="0" smtClean="0"/>
              <a:t>-)   )</a:t>
            </a:r>
          </a:p>
          <a:p>
            <a:pPr>
              <a:lnSpc>
                <a:spcPct val="90000"/>
              </a:lnSpc>
            </a:pPr>
            <a:r>
              <a:rPr lang="he-IL" dirty="0" smtClean="0"/>
              <a:t>הקומפיילר לא מתריע על אי-שחרור הזיכרון ואין שום אינדיקציה לדעת זאת, לכן חייבים לשים לב!!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4509</TotalTime>
  <Words>5343</Words>
  <Application>Microsoft Office PowerPoint</Application>
  <PresentationFormat>On-screen Show (4:3)</PresentationFormat>
  <Paragraphs>2914</Paragraphs>
  <Slides>50</Slides>
  <Notes>42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1" baseType="lpstr">
      <vt:lpstr>Origin</vt:lpstr>
      <vt:lpstr>הקצאות דינאמיות</vt:lpstr>
      <vt:lpstr>ביחידה זו נלמד:</vt:lpstr>
      <vt:lpstr>מוטיבציה להקצאה דינאמית</vt:lpstr>
      <vt:lpstr>מהי הקצאה דינאמית?</vt:lpstr>
      <vt:lpstr>הגדרה נוספת ל- &lt;type&gt;* </vt:lpstr>
      <vt:lpstr>פונקציות לשימוש בהקצאות דינאמיות</vt:lpstr>
      <vt:lpstr>malloc – הקצאת מערך בגודל שאינו ידוע מראש</vt:lpstr>
      <vt:lpstr>calloc – הקצאת מערך בגודל שאינו ידוע מראש</vt:lpstr>
      <vt:lpstr>שחרור הזיכרון שהוקצה</vt:lpstr>
      <vt:lpstr>פונקציה לשחרור הקצאות דינאמיות</vt:lpstr>
      <vt:lpstr>free – שחרור זיכרון</vt:lpstr>
      <vt:lpstr>תזכורת: החזרת מערך מפונקציה</vt:lpstr>
      <vt:lpstr>תזכורת: הבעייתיות בהחזרת מערך מפונקציה - דוגמא</vt:lpstr>
      <vt:lpstr>  הפתרון: הקצאת המערך דינאמית </vt:lpstr>
      <vt:lpstr>הקצאה בתוך פונקציה</vt:lpstr>
      <vt:lpstr>החזרת מערך מפונקציה by pointer</vt:lpstr>
      <vt:lpstr>החזרת מערך מפונקציה  by pointer  - דוגמא</vt:lpstr>
      <vt:lpstr>החזרת מערך מפונקציה  by pointer  - התיקון</vt:lpstr>
      <vt:lpstr>הקצאת מערך של מערכים (1)</vt:lpstr>
      <vt:lpstr>הקצאת מערך של מערכים (2)/דוגמא טובה</vt:lpstr>
      <vt:lpstr>הגדלת מערך</vt:lpstr>
      <vt:lpstr>הגדלת מערך - הפלט</vt:lpstr>
      <vt:lpstr>הגדלת מערך – הקוד </vt:lpstr>
      <vt:lpstr>הפונקציה realloc</vt:lpstr>
      <vt:lpstr>הגדלת מערך – הקוד בשימוש realloc </vt:lpstr>
      <vt:lpstr>מה יהיה פלט התוכנית הבאה?</vt:lpstr>
      <vt:lpstr>התיקון לתוכנית הקודמת</vt:lpstr>
      <vt:lpstr>הפונקציה  (str duplication)-strdup</vt:lpstr>
      <vt:lpstr>strdup – דוגמא</vt:lpstr>
      <vt:lpstr>הקצאת מערך של מבנים</vt:lpstr>
      <vt:lpstr>דרכים שונות להגדרת מערך</vt:lpstr>
      <vt:lpstr>דרכים להגדרת מערך (1)</vt:lpstr>
      <vt:lpstr>דרכים להגדרת מערך (2)</vt:lpstr>
      <vt:lpstr>דרכים להגדרת מערך (3)</vt:lpstr>
      <vt:lpstr>דרכים להגדרת מערך (4)</vt:lpstr>
      <vt:lpstr>מערך מבנים בתוך מבנה</vt:lpstr>
      <vt:lpstr>דוגמא –  כיתה עם סטודנטים </vt:lpstr>
      <vt:lpstr>החיסרונות כאשר גודל המערך קבוע</vt:lpstr>
      <vt:lpstr>הקצאת מערך מבנים בתוך מבנה</vt:lpstr>
      <vt:lpstr>דוגמא – הקצאת סטודנטים בכיתה (הקוד בלבד, כך שאפשר לראות אותו )</vt:lpstr>
      <vt:lpstr>דוגמא – הקצאת סטודנטים בכיתה</vt:lpstr>
      <vt:lpstr>אבל מה אם נרצה להקצות מערך ולהשתמש רק בחלק מהאיברים?</vt:lpstr>
      <vt:lpstr>הקצאת מערך של מצביעים למבנים בתוך מבנה</vt:lpstr>
      <vt:lpstr>דוגמא – רישום  סטודנטים לכיתה</vt:lpstr>
      <vt:lpstr>דוגמא – רישום סטודנטים לכיתה</vt:lpstr>
      <vt:lpstr>הקצאת מערך של מצביעים למבנים בתוך מבנה</vt:lpstr>
      <vt:lpstr>דוגמא – רישום סטודנטים לכיתה דינאמית (1)</vt:lpstr>
      <vt:lpstr>דוגמא – רישום סטודנטים לכיתה דינאמית (2)</vt:lpstr>
      <vt:lpstr>השוואה בזכרון בין מערך מבנים למערך מצביעים</vt:lpstr>
      <vt:lpstr>ביחידה זו למדנו:</vt:lpstr>
    </vt:vector>
  </TitlesOfParts>
  <Company>KerenK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06- dynamic allocations</dc:title>
  <dc:creator>Keren Kalif</dc:creator>
  <cp:lastModifiedBy>Y-PC</cp:lastModifiedBy>
  <cp:revision>45</cp:revision>
  <dcterms:created xsi:type="dcterms:W3CDTF">2012-09-25T14:02:52Z</dcterms:created>
  <dcterms:modified xsi:type="dcterms:W3CDTF">2016-11-27T20:16:40Z</dcterms:modified>
</cp:coreProperties>
</file>