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87000" autoAdjust="0"/>
  </p:normalViewPr>
  <p:slideViewPr>
    <p:cSldViewPr>
      <p:cViewPr varScale="1">
        <p:scale>
          <a:sx n="74" d="100"/>
          <a:sy n="74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3CD97-424C-4861-88EE-D1353F89428D}" type="datetimeFigureOut">
              <a:rPr lang="en-US" smtClean="0"/>
              <a:pPr/>
              <a:t>16-Aug-16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A809C-D116-495E-82F0-787987AD0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7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 rtl="1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 rtl="1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16-Aug-16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16-Aug-16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57621-8C33-445B-98E9-CA19CBC3C921}" type="datetime1">
              <a:rPr lang="he-IL"/>
              <a:pPr>
                <a:defRPr/>
              </a:pPr>
              <a:t>י"ב/אב/תשע"ו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 rtl="0">
              <a:defRPr/>
            </a:lvl1pPr>
          </a:lstStyle>
          <a:p>
            <a:pPr>
              <a:defRPr/>
            </a:pPr>
            <a:fld id="{97E798C8-BA6D-4E3C-A077-4A55597FCF0B}" type="slidenum">
              <a:rPr lang="he-IL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60E91-6A23-4A23-97D7-31F0CC0EFA2B}" type="datetime1">
              <a:rPr lang="he-IL"/>
              <a:pPr>
                <a:defRPr/>
              </a:pPr>
              <a:t>י"ב/אב/תשע"ו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fld id="{D096556C-0711-4B09-97DD-C06A8589684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66800" y="1143000"/>
            <a:ext cx="7772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9946-6F97-4E4A-9901-E143B7BC96D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604448" y="6464369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E1F0CCD-BE4B-48AE-B0C2-BC2D6DD5B65D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3C9EE-2E86-48A5-B4A5-E32A0485A334}" type="datetime1">
              <a:rPr lang="he-IL"/>
              <a:pPr>
                <a:defRPr/>
              </a:pPr>
              <a:t>י"ב/אב/תשע"ו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5B4551A-B13F-45C7-8580-910A028CE64D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16-Aug-16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16-Aug-16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45720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6CC6F-AE3C-41A5-9E5F-88E87E31FCA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16-Aug-16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16-Aug-16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16-Aug-16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16-Aug-16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727D11C3-2590-4691-95BF-AE985F9D5CBE}" type="datetimeFigureOut">
              <a:rPr lang="en-US" smtClean="0"/>
              <a:pPr/>
              <a:t>16-Aug-16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36512" y="38904"/>
            <a:ext cx="1296144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0CCD-BE4B-48AE-B0C2-BC2D6DD5B6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23528" y="152400"/>
            <a:ext cx="8363272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23528" y="1219200"/>
            <a:ext cx="8363272" cy="53781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 flipV="1">
            <a:off x="8860391" y="6565263"/>
            <a:ext cx="216025" cy="13618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95536" y="6237312"/>
            <a:ext cx="828092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32440" y="6453336"/>
            <a:ext cx="576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600">
                <a:solidFill>
                  <a:schemeClr val="tx2"/>
                </a:solidFill>
              </a:defRPr>
            </a:lvl1pPr>
          </a:lstStyle>
          <a:p>
            <a:fld id="{7E1F0CCD-BE4B-48AE-B0C2-BC2D6DD5B6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36512" y="1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© </a:t>
            </a:r>
            <a:r>
              <a:rPr lang="en-US" sz="1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Keren</a:t>
            </a:r>
            <a:r>
              <a:rPr 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Kalif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</p:sldLayoutIdLst>
  <p:txStyles>
    <p:titleStyle>
      <a:lvl1pPr algn="r" rtl="1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r" rtl="1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סיביות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קרן כליף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dirty="0"/>
              <a:t>הפעולה &lt;&lt; (</a:t>
            </a:r>
            <a:r>
              <a:rPr lang="en-US" dirty="0"/>
              <a:t>Shift Right</a:t>
            </a:r>
            <a:r>
              <a:rPr lang="he-IL" dirty="0"/>
              <a:t>) על משתנים שהם </a:t>
            </a:r>
            <a:r>
              <a:rPr lang="en-US" dirty="0" smtClean="0">
                <a:solidFill>
                  <a:srgbClr val="C00000"/>
                </a:solidFill>
              </a:rPr>
              <a:t>unsigned</a:t>
            </a:r>
            <a:endParaRPr lang="he-IL" dirty="0" smtClean="0">
              <a:solidFill>
                <a:srgbClr val="C00000"/>
              </a:solidFill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15576"/>
            <a:ext cx="8229600" cy="4937760"/>
          </a:xfrm>
        </p:spPr>
        <p:txBody>
          <a:bodyPr>
            <a:normAutofit fontScale="92500" lnSpcReduction="20000"/>
          </a:bodyPr>
          <a:lstStyle/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void </a:t>
            </a:r>
            <a:r>
              <a:rPr lang="en-US" sz="2000" dirty="0" err="1" smtClean="0"/>
              <a:t>printCharAsBinary</a:t>
            </a:r>
            <a:r>
              <a:rPr lang="en-US" sz="2000" dirty="0" smtClean="0"/>
              <a:t>(char </a:t>
            </a:r>
            <a:r>
              <a:rPr lang="en-US" sz="2000" dirty="0" err="1" smtClean="0"/>
              <a:t>ch</a:t>
            </a:r>
            <a:r>
              <a:rPr lang="en-US" sz="2000" dirty="0" smtClean="0"/>
              <a:t>)  {…}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void main()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{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char ch1 = 'a', </a:t>
            </a:r>
            <a:r>
              <a:rPr lang="en-US" sz="2000" b="1" dirty="0" smtClean="0"/>
              <a:t>ch2 = ch1 &gt;&gt; 1</a:t>
            </a:r>
            <a:r>
              <a:rPr lang="en-US" sz="2000" dirty="0" smtClean="0"/>
              <a:t>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       </a:t>
            </a:r>
            <a:r>
              <a:rPr lang="en-US" sz="2000" b="1" dirty="0" smtClean="0"/>
              <a:t>unsigned</a:t>
            </a:r>
            <a:r>
              <a:rPr lang="en-US" sz="2000" dirty="0" smtClean="0"/>
              <a:t> char ch3 = 128, </a:t>
            </a:r>
            <a:r>
              <a:rPr lang="en-US" sz="2000" b="1" dirty="0" smtClean="0"/>
              <a:t>ch4 = ch3 &gt;&gt; 2</a:t>
            </a:r>
            <a:r>
              <a:rPr lang="en-US" sz="2000" dirty="0" smtClean="0"/>
              <a:t>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2000" dirty="0" smtClean="0"/>
              <a:t>	</a:t>
            </a:r>
            <a:r>
              <a:rPr lang="en-US" sz="2000" dirty="0" smtClean="0"/>
              <a:t> 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("ch1=%c: ", ch1);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printCharAsBinary</a:t>
            </a:r>
            <a:r>
              <a:rPr lang="en-US" sz="2000" dirty="0" smtClean="0"/>
              <a:t>(ch1);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 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("\nch2=%c: ", ch2);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printCharAsBinary</a:t>
            </a:r>
            <a:r>
              <a:rPr lang="en-US" sz="2000" dirty="0" smtClean="0"/>
              <a:t>(ch2);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 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("\nch3=%c: ", ch3);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printCharAsBinary</a:t>
            </a:r>
            <a:r>
              <a:rPr lang="en-US" sz="2000" dirty="0" smtClean="0"/>
              <a:t>(ch3);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2000" dirty="0" smtClean="0"/>
              <a:t> 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("\nch4=%c: ", ch4);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printCharAsBinary</a:t>
            </a:r>
            <a:r>
              <a:rPr lang="en-US" sz="2000" dirty="0" smtClean="0"/>
              <a:t>(ch4);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("\n");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}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499992" y="5085184"/>
            <a:ext cx="4415408" cy="1010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2000" b="1" dirty="0">
                <a:solidFill>
                  <a:schemeClr val="bg1"/>
                </a:solidFill>
              </a:rPr>
              <a:t>הפעולה &lt;&lt; מזיזה את הסיביות במשתנה </a:t>
            </a:r>
            <a:r>
              <a:rPr lang="en-US" sz="2000" b="1" dirty="0">
                <a:solidFill>
                  <a:schemeClr val="bg1"/>
                </a:solidFill>
              </a:rPr>
              <a:t>n</a:t>
            </a:r>
            <a:r>
              <a:rPr lang="he-IL" sz="2000" b="1" dirty="0">
                <a:solidFill>
                  <a:schemeClr val="bg1"/>
                </a:solidFill>
              </a:rPr>
              <a:t> פעמים ימינה, ומוסיפה </a:t>
            </a:r>
            <a:r>
              <a:rPr lang="en-US" sz="2000" b="1" dirty="0">
                <a:solidFill>
                  <a:schemeClr val="bg1"/>
                </a:solidFill>
              </a:rPr>
              <a:t>n</a:t>
            </a:r>
            <a:r>
              <a:rPr lang="he-IL" sz="2000" b="1" dirty="0">
                <a:solidFill>
                  <a:schemeClr val="bg1"/>
                </a:solidFill>
              </a:rPr>
              <a:t> פעמים 0'ים מימין (כאשר המשתנה </a:t>
            </a:r>
            <a:r>
              <a:rPr lang="en-US" sz="2000" b="1" dirty="0">
                <a:solidFill>
                  <a:schemeClr val="bg1"/>
                </a:solidFill>
              </a:rPr>
              <a:t>unsigned</a:t>
            </a:r>
            <a:r>
              <a:rPr lang="he-IL" sz="20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204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971800"/>
            <a:ext cx="3525838" cy="147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שימושים לפעולות בסיסיות עם סיביות 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u="sng" smtClean="0"/>
              <a:t>הכפלת מספר פי 2:</a:t>
            </a:r>
            <a:r>
              <a:rPr lang="he-IL" smtClean="0"/>
              <a:t> </a:t>
            </a:r>
            <a:r>
              <a:rPr lang="en-US" smtClean="0"/>
              <a:t>shift left</a:t>
            </a:r>
            <a:r>
              <a:rPr lang="he-IL" smtClean="0"/>
              <a:t> פעם אחת</a:t>
            </a:r>
          </a:p>
          <a:p>
            <a:r>
              <a:rPr lang="he-IL" u="sng" smtClean="0"/>
              <a:t>חילוק מספר פי 2:</a:t>
            </a:r>
            <a:r>
              <a:rPr lang="he-IL" smtClean="0"/>
              <a:t> </a:t>
            </a:r>
            <a:r>
              <a:rPr lang="en-US" smtClean="0"/>
              <a:t> shift right</a:t>
            </a:r>
            <a:r>
              <a:rPr lang="he-IL" smtClean="0"/>
              <a:t>פעם אחת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void main()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000" smtClean="0"/>
              <a:t>}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pt-BR" sz="2000" smtClean="0"/>
              <a:t>	char num1 = 17, </a:t>
            </a:r>
            <a:r>
              <a:rPr lang="pt-BR" sz="2000" b="1" smtClean="0"/>
              <a:t>num2 = num1 &lt;&lt; 1, num3 = num1 &gt;&gt; 1</a:t>
            </a:r>
            <a:r>
              <a:rPr lang="pt-BR" sz="2000" smtClean="0"/>
              <a:t>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20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	printf("num1 in binary: ");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	printCharAsBinary(num1);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20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	printf(“\nnum2 in binary: ");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	printCharAsBinary(num2);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20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	printf(“\nnum3 in binary: ");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	printCharAsBinary(num3);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20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pt-BR" sz="2000" smtClean="0"/>
              <a:t>	printf(“\nnum1=%d, num2=%d, num3=%d\n", num1, num2, num3); </a:t>
            </a:r>
            <a:endParaRPr lang="he-IL" sz="20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000" smtClean="0"/>
              <a:t>{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20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2000" smtClean="0"/>
          </a:p>
        </p:txBody>
      </p:sp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1975" y="3848100"/>
            <a:ext cx="44672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printCharAsBinary</a:t>
            </a:r>
            <a:r>
              <a:rPr lang="en-US" sz="2400" dirty="0" smtClean="0"/>
              <a:t>(char </a:t>
            </a:r>
            <a:r>
              <a:rPr lang="en-US" sz="2400" dirty="0" err="1" smtClean="0"/>
              <a:t>ch</a:t>
            </a:r>
            <a:r>
              <a:rPr lang="en-US" sz="2400" dirty="0" smtClean="0"/>
              <a:t>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 smtClean="0"/>
              <a:t>{</a:t>
            </a:r>
            <a:endParaRPr lang="he-IL" sz="2400" dirty="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 smtClean="0"/>
              <a:t>	unsigned char temp;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nn-NO" sz="2400" dirty="0" smtClean="0"/>
              <a:t>	for (          ;             ;             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400" dirty="0" smtClean="0"/>
              <a:t>	}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 smtClean="0"/>
              <a:t>        temp = </a:t>
            </a:r>
            <a:r>
              <a:rPr lang="en-US" sz="2400" dirty="0" err="1" smtClean="0"/>
              <a:t>ch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i</a:t>
            </a:r>
            <a:r>
              <a:rPr lang="en-US" sz="2400" dirty="0" smtClean="0"/>
              <a:t>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 smtClean="0"/>
              <a:t>        temp = temp &gt;&gt; 7;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("%d", temp);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400" dirty="0" smtClean="0"/>
              <a:t>	{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400" dirty="0" smtClean="0"/>
              <a:t>{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88224" y="3814192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 0 1 1 0 0 0 0 1</a:t>
            </a:r>
            <a:endParaRPr lang="he-IL" sz="2000" b="1" dirty="0"/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מימוש הפונקציה </a:t>
            </a:r>
            <a:r>
              <a:rPr lang="en-US" dirty="0" err="1" smtClean="0"/>
              <a:t>printCharAsBinary</a:t>
            </a:r>
            <a:r>
              <a:rPr lang="he-IL" dirty="0" smtClean="0"/>
              <a:t> </a:t>
            </a:r>
            <a:br>
              <a:rPr lang="he-IL" dirty="0" smtClean="0"/>
            </a:br>
            <a:r>
              <a:rPr lang="he-IL" sz="1600" dirty="0" smtClean="0"/>
              <a:t>(ראה גם </a:t>
            </a:r>
            <a:r>
              <a:rPr lang="he-IL" sz="1600" dirty="0" err="1" smtClean="0"/>
              <a:t>בדיטל</a:t>
            </a:r>
            <a:r>
              <a:rPr lang="he-IL" sz="1600" dirty="0" smtClean="0"/>
              <a:t> ע"מ 427 מימוש בעזרת  שימוש ב- </a:t>
            </a:r>
            <a:r>
              <a:rPr lang="en-US" sz="1600" dirty="0" smtClean="0"/>
              <a:t>mask</a:t>
            </a:r>
            <a:r>
              <a:rPr lang="he-IL" sz="1600" dirty="0" smtClean="0"/>
              <a:t>)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3962400" y="2348880"/>
            <a:ext cx="5105400" cy="394320"/>
          </a:xfrm>
          <a:prstGeom prst="wedgeRectCallout">
            <a:avLst>
              <a:gd name="adj1" fmla="val -64093"/>
              <a:gd name="adj2" fmla="val 470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2000" b="1" dirty="0">
                <a:solidFill>
                  <a:schemeClr val="bg1"/>
                </a:solidFill>
              </a:rPr>
              <a:t>בכל איטרציה מבודדים את הביט ה- </a:t>
            </a:r>
            <a:r>
              <a:rPr lang="en-US" sz="2000" b="1" dirty="0" err="1">
                <a:solidFill>
                  <a:schemeClr val="bg1"/>
                </a:solidFill>
              </a:rPr>
              <a:t>i</a:t>
            </a:r>
            <a:r>
              <a:rPr lang="he-IL" sz="2000" b="1" dirty="0">
                <a:solidFill>
                  <a:schemeClr val="bg1"/>
                </a:solidFill>
              </a:rPr>
              <a:t> שמשמאל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2751014"/>
            <a:ext cx="1371600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 err="1">
                <a:latin typeface="+mn-lt"/>
                <a:cs typeface="Arial" pitchFamily="34" charset="0"/>
              </a:rPr>
              <a:t>i</a:t>
            </a:r>
            <a:r>
              <a:rPr lang="en-US" sz="2400" dirty="0">
                <a:latin typeface="+mn-lt"/>
                <a:cs typeface="Arial" pitchFamily="34" charset="0"/>
              </a:rPr>
              <a:t>=0</a:t>
            </a:r>
            <a:endParaRPr lang="he-IL" sz="2000" dirty="0">
              <a:latin typeface="+mn-lt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8312" y="2751014"/>
            <a:ext cx="1371600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 err="1">
                <a:latin typeface="+mn-lt"/>
                <a:cs typeface="Arial" pitchFamily="34" charset="0"/>
              </a:rPr>
              <a:t>i</a:t>
            </a:r>
            <a:r>
              <a:rPr lang="en-US" sz="2400" dirty="0">
                <a:latin typeface="+mn-lt"/>
                <a:cs typeface="Arial" pitchFamily="34" charset="0"/>
              </a:rPr>
              <a:t> &lt; 8</a:t>
            </a:r>
            <a:endParaRPr lang="he-IL" sz="2000" dirty="0">
              <a:latin typeface="+mn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4456" y="2751014"/>
            <a:ext cx="1371600" cy="461962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>
              <a:defRPr/>
            </a:pPr>
            <a:r>
              <a:rPr lang="en-US" sz="2400" dirty="0" err="1">
                <a:latin typeface="+mn-lt"/>
                <a:cs typeface="Arial" pitchFamily="34" charset="0"/>
              </a:rPr>
              <a:t>i</a:t>
            </a:r>
            <a:r>
              <a:rPr lang="en-US" sz="2400" dirty="0">
                <a:latin typeface="+mn-lt"/>
                <a:cs typeface="Arial" pitchFamily="34" charset="0"/>
              </a:rPr>
              <a:t>++</a:t>
            </a:r>
            <a:endParaRPr lang="he-IL" sz="2000" dirty="0">
              <a:latin typeface="+mn-lt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72000" y="320040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ch = ‘a’ </a:t>
            </a:r>
            <a:r>
              <a:rPr lang="en-US" b="1">
                <a:solidFill>
                  <a:srgbClr val="FF0000"/>
                </a:solidFill>
                <a:sym typeface="Wingdings" pitchFamily="2" charset="2"/>
              </a:rPr>
              <a:t> 97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47048" y="3187824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 0 1 1 0 0 0 0 1</a:t>
            </a:r>
            <a:endParaRPr lang="he-IL" sz="2000" b="1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572000" y="3668713"/>
            <a:ext cx="1676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temp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88224" y="3814192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 0 0 0 0 0 0 0 0</a:t>
            </a:r>
            <a:endParaRPr lang="he-IL" sz="2000" b="1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6200" y="2525713"/>
            <a:ext cx="1676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 = 0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600200" y="5562600"/>
            <a:ext cx="487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printed to screen</a:t>
            </a:r>
            <a:r>
              <a:rPr lang="en-US"/>
              <a:t>: 0</a:t>
            </a:r>
            <a:endParaRPr lang="he-IL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6200" y="251460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 = 1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88224" y="3814192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 1 1 0 0 0 0 1 0</a:t>
            </a:r>
            <a:endParaRPr lang="he-IL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6588224" y="3814192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0 0 0 0 0 0 0 1</a:t>
            </a:r>
            <a:endParaRPr lang="he-IL" sz="2000" b="1" dirty="0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810000" y="5562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</a:t>
            </a:r>
            <a:endParaRPr lang="he-IL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6200" y="251460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 = 2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88224" y="3814192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1 0 0 0 0 1 0 0</a:t>
            </a:r>
            <a:endParaRPr lang="he-IL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6588224" y="3814192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0 0 0 0 0 0 0 1</a:t>
            </a:r>
            <a:endParaRPr lang="he-IL" sz="2000" b="1" dirty="0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038600" y="5562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</a:t>
            </a:r>
            <a:endParaRPr lang="he-IL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6200" y="251460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 = 3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88224" y="3814192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0 0 0 0 1 0 0 0</a:t>
            </a:r>
            <a:endParaRPr lang="he-IL" sz="2000" b="1" dirty="0"/>
          </a:p>
        </p:txBody>
      </p:sp>
      <p:sp>
        <p:nvSpPr>
          <p:cNvPr id="26" name="Rectangle 25"/>
          <p:cNvSpPr/>
          <p:nvPr/>
        </p:nvSpPr>
        <p:spPr>
          <a:xfrm>
            <a:off x="6588224" y="378904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0 0 0 0 0 0 0 0</a:t>
            </a:r>
            <a:endParaRPr lang="he-IL" sz="2000" b="1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267200" y="5562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0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" presetClass="emph" presetSubtype="1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7" grpId="0"/>
      <p:bldP spid="8" grpId="0"/>
      <p:bldP spid="8" grpId="1"/>
      <p:bldP spid="8" grpId="2"/>
      <p:bldP spid="8" grpId="3"/>
      <p:bldP spid="9" grpId="0"/>
      <p:bldP spid="9" grpId="1"/>
      <p:bldP spid="9" grpId="2"/>
      <p:bldP spid="10" grpId="0"/>
      <p:bldP spid="11" grpId="0" animBg="1"/>
      <p:bldP spid="12" grpId="0"/>
      <p:bldP spid="13" grpId="0" animBg="1"/>
      <p:bldP spid="14" grpId="0"/>
      <p:bldP spid="14" grpId="1"/>
      <p:bldP spid="16" grpId="0"/>
      <p:bldP spid="16" grpId="1"/>
      <p:bldP spid="17" grpId="0" animBg="1"/>
      <p:bldP spid="18" grpId="0" animBg="1"/>
      <p:bldP spid="20" grpId="0"/>
      <p:bldP spid="20" grpId="1"/>
      <p:bldP spid="21" grpId="0" animBg="1"/>
      <p:bldP spid="22" grpId="0" animBg="1"/>
      <p:bldP spid="24" grpId="0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קבלת הביט במיקום ה- </a:t>
            </a:r>
            <a:r>
              <a:rPr lang="en-US" smtClean="0"/>
              <a:t>i</a:t>
            </a:r>
            <a:r>
              <a:rPr lang="he-IL" smtClean="0"/>
              <a:t> (משמאל)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229600" cy="4937760"/>
          </a:xfrm>
        </p:spPr>
        <p:txBody>
          <a:bodyPr>
            <a:normAutofit fontScale="92500" lnSpcReduction="20000"/>
          </a:bodyPr>
          <a:lstStyle/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getBit</a:t>
            </a:r>
            <a:r>
              <a:rPr lang="en-US" sz="2000" dirty="0" smtClean="0"/>
              <a:t>(unsigned char </a:t>
            </a:r>
            <a:r>
              <a:rPr lang="en-US" sz="2000" dirty="0" err="1" smtClean="0"/>
              <a:t>ch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index)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{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b="1" dirty="0" smtClean="0"/>
              <a:t>unsigned</a:t>
            </a:r>
            <a:r>
              <a:rPr lang="en-US" sz="2000" dirty="0" smtClean="0"/>
              <a:t> char temp = </a:t>
            </a:r>
            <a:r>
              <a:rPr lang="en-US" sz="2000" dirty="0" err="1" smtClean="0"/>
              <a:t>ch</a:t>
            </a:r>
            <a:r>
              <a:rPr lang="en-US" sz="2000" dirty="0" smtClean="0"/>
              <a:t> &lt;&lt; index;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temp  &gt;&gt;=  7;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return temp;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2000" dirty="0" smtClean="0"/>
              <a:t>{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 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void main()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2000" dirty="0" smtClean="0"/>
              <a:t>}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char ch1 = 'a';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 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("ch1=%c: ", ch1);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printCharAsBinary</a:t>
            </a:r>
            <a:r>
              <a:rPr lang="en-US" sz="2000" dirty="0" smtClean="0"/>
              <a:t>(ch1);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2000" dirty="0" smtClean="0"/>
              <a:t> 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("\n");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nn-NO" sz="2000" dirty="0" smtClean="0"/>
              <a:t>	for (i=0 ; i &lt; 8 ; i++)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("the %d bit: %d\n", </a:t>
            </a:r>
            <a:r>
              <a:rPr lang="en-US" sz="2000" dirty="0" err="1" smtClean="0"/>
              <a:t>i</a:t>
            </a:r>
            <a:r>
              <a:rPr lang="en-US" sz="2000" dirty="0" smtClean="0"/>
              <a:t>, </a:t>
            </a:r>
            <a:r>
              <a:rPr lang="en-US" sz="2000" dirty="0" err="1" smtClean="0"/>
              <a:t>getBit</a:t>
            </a:r>
            <a:r>
              <a:rPr lang="en-US" sz="2000" dirty="0" smtClean="0"/>
              <a:t>(ch1, </a:t>
            </a:r>
            <a:r>
              <a:rPr lang="en-US" sz="2000" dirty="0" err="1" smtClean="0"/>
              <a:t>i</a:t>
            </a:r>
            <a:r>
              <a:rPr lang="en-US" sz="2000" dirty="0" smtClean="0"/>
              <a:t>));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2000" dirty="0" smtClean="0"/>
              <a:t>{</a:t>
            </a:r>
          </a:p>
        </p:txBody>
      </p:sp>
      <p:pic>
        <p:nvPicPr>
          <p:cNvPr id="2355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268760"/>
            <a:ext cx="2638425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76800" y="423860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ch = ‘a’ </a:t>
            </a:r>
            <a:r>
              <a:rPr lang="en-US" b="1">
                <a:solidFill>
                  <a:srgbClr val="FF0000"/>
                </a:solidFill>
                <a:sym typeface="Wingdings" pitchFamily="2" charset="2"/>
              </a:rPr>
              <a:t> 97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60232" y="4123928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 0 1 1 0 0 0 0 1</a:t>
            </a:r>
            <a:endParaRPr lang="he-IL" sz="2000" b="1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876800" y="4706913"/>
            <a:ext cx="1676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temp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83152" y="47720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1 0 0 0 0 1 0 0</a:t>
            </a:r>
            <a:endParaRPr lang="he-IL" sz="2000" b="1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876800" y="378140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index = 2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01408" y="4797152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0 0 0 0 0 0 0 1</a:t>
            </a:r>
            <a:endParaRPr lang="he-IL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  <p:bldP spid="12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קבלת הביט במיקום ה- </a:t>
            </a:r>
            <a:r>
              <a:rPr lang="en-US" dirty="0" err="1" smtClean="0"/>
              <a:t>i</a:t>
            </a:r>
            <a:r>
              <a:rPr lang="he-IL" dirty="0" smtClean="0"/>
              <a:t> (מימין) </a:t>
            </a:r>
            <a:r>
              <a:rPr lang="he-IL" b="1" u="sng" dirty="0" smtClean="0"/>
              <a:t>בעזרת מסיכה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int getBit(unsigned char ch, int index)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{</a:t>
            </a:r>
            <a:endParaRPr lang="he-IL" sz="20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	unsigned char mask = 1; </a:t>
            </a:r>
            <a:r>
              <a:rPr lang="en-US" sz="2000" b="1" smtClean="0">
                <a:solidFill>
                  <a:srgbClr val="009900"/>
                </a:solidFill>
              </a:rPr>
              <a:t>// 00000001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	mask = mask &lt;&lt; index;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20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	if (ch &amp; mask == 0)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		return 0;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	else 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		return 1;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000" smtClean="0"/>
              <a:t>{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00600" y="3480792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ch = ‘a’ </a:t>
            </a:r>
            <a:r>
              <a:rPr lang="en-US" b="1">
                <a:solidFill>
                  <a:srgbClr val="FF0000"/>
                </a:solidFill>
                <a:sym typeface="Wingdings" pitchFamily="2" charset="2"/>
              </a:rPr>
              <a:t> 97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1800" y="3404592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 0 1 1 0 0 0 0 1</a:t>
            </a:r>
            <a:endParaRPr lang="he-IL" sz="2000" b="1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00600" y="3949105"/>
            <a:ext cx="1676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mask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00600" y="3023592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index = 5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1800" y="3937992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 0 0 0 0 0 0 0 1</a:t>
            </a:r>
            <a:endParaRPr lang="he-IL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6804248" y="3937992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0 0 1 0 0 0 0 0 </a:t>
            </a:r>
            <a:endParaRPr lang="he-IL" sz="2000" b="1" dirty="0"/>
          </a:p>
        </p:txBody>
      </p:sp>
      <p:cxnSp>
        <p:nvCxnSpPr>
          <p:cNvPr id="13" name="Straight Connector 12"/>
          <p:cNvCxnSpPr/>
          <p:nvPr/>
        </p:nvCxnSpPr>
        <p:spPr>
          <a:xfrm rot="10800000">
            <a:off x="5334000" y="4547592"/>
            <a:ext cx="3429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781800" y="4699992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0 0 1 0 0 0 0 0 </a:t>
            </a:r>
            <a:endParaRPr lang="he-IL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 animBg="1"/>
      <p:bldP spid="11" grpId="0" animBg="1"/>
      <p:bldP spid="14" grpId="0" animBg="1"/>
      <p:bldP spid="1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השמת ערך בביט ה- </a:t>
            </a:r>
            <a:r>
              <a:rPr lang="en-US" smtClean="0"/>
              <a:t>i</a:t>
            </a:r>
            <a:r>
              <a:rPr lang="he-IL" smtClean="0"/>
              <a:t> (מימין)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char setBit(unsigned char ch, int index, int value)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{</a:t>
            </a:r>
            <a:endParaRPr lang="he-IL" sz="20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	unsigned char mask = 1; </a:t>
            </a:r>
            <a:r>
              <a:rPr lang="en-US" sz="2000" b="1" smtClean="0">
                <a:solidFill>
                  <a:srgbClr val="009900"/>
                </a:solidFill>
              </a:rPr>
              <a:t>// 00000001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b="1" smtClean="0">
                <a:solidFill>
                  <a:srgbClr val="009900"/>
                </a:solidFill>
              </a:rPr>
              <a:t>     </a:t>
            </a:r>
            <a:r>
              <a:rPr lang="en-US" sz="2000" smtClean="0"/>
              <a:t>unsigned char result;</a:t>
            </a:r>
            <a:endParaRPr lang="en-US" sz="2000" b="1" smtClean="0">
              <a:solidFill>
                <a:srgbClr val="009900"/>
              </a:solidFill>
            </a:endParaRP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	mask  &lt;&lt;= index;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20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	if (value == 1)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		result = ch | mask;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	else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000" smtClean="0"/>
              <a:t>	}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		mask = ~mask;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		 result = ch &amp; mask;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000" smtClean="0"/>
              <a:t>	{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	return result 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000" smtClean="0"/>
              <a:t>{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53000" y="411480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ch = ‘a’ </a:t>
            </a:r>
            <a:r>
              <a:rPr lang="en-US" b="1">
                <a:solidFill>
                  <a:srgbClr val="FF0000"/>
                </a:solidFill>
                <a:sym typeface="Wingdings" pitchFamily="2" charset="2"/>
              </a:rPr>
              <a:t> 97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1800" y="40386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 0 1 1 0 0 0 0 1</a:t>
            </a:r>
            <a:endParaRPr lang="he-IL" sz="2000" b="1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953000" y="4583113"/>
            <a:ext cx="1676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mask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53000" y="3668713"/>
            <a:ext cx="1676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index = 5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1800" y="45720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0 0 0 0 0 0 0 1 </a:t>
            </a:r>
            <a:endParaRPr lang="he-IL" sz="2000" b="1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5334000" y="5181600"/>
            <a:ext cx="3429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781800" y="53340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0 1 0 0 0 0 0 1 </a:t>
            </a:r>
            <a:endParaRPr lang="he-IL" sz="2000" b="1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953000" y="3287713"/>
            <a:ext cx="1676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value = 0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1800" y="45720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0 0 1 0 0 0 0 0 </a:t>
            </a:r>
            <a:endParaRPr lang="he-IL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6781800" y="45720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1 1 0 1 1 1 1 1 </a:t>
            </a:r>
            <a:endParaRPr lang="he-IL" sz="2000" b="1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953000" y="533400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result</a:t>
            </a:r>
            <a:endParaRPr lang="he-IL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 animBg="1"/>
      <p:bldP spid="12" grpId="0" animBg="1"/>
      <p:bldP spid="13" grpId="0"/>
      <p:bldP spid="14" grpId="0" animBg="1"/>
      <p:bldP spid="15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השמת ערך בביט ה- </a:t>
            </a:r>
            <a:r>
              <a:rPr lang="en-US" smtClean="0"/>
              <a:t>i</a:t>
            </a:r>
            <a:r>
              <a:rPr lang="he-IL" smtClean="0"/>
              <a:t> (מימין)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char setBit(unsigned char ch, int index, int value)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{</a:t>
            </a:r>
            <a:endParaRPr lang="he-IL" sz="20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	unsigned char mask = 1; </a:t>
            </a:r>
            <a:r>
              <a:rPr lang="en-US" sz="2000" b="1" smtClean="0">
                <a:solidFill>
                  <a:srgbClr val="009900"/>
                </a:solidFill>
              </a:rPr>
              <a:t>// 00000001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b="1" smtClean="0">
                <a:solidFill>
                  <a:srgbClr val="009900"/>
                </a:solidFill>
              </a:rPr>
              <a:t>     </a:t>
            </a:r>
            <a:r>
              <a:rPr lang="en-US" sz="2000" smtClean="0"/>
              <a:t>unsigned char result;</a:t>
            </a:r>
            <a:endParaRPr lang="en-US" sz="2000" b="1" smtClean="0">
              <a:solidFill>
                <a:srgbClr val="009900"/>
              </a:solidFill>
            </a:endParaRP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	mask  &lt;&lt;=  index;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20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	if (value == 1)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		result = ch | mask;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	else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000" smtClean="0"/>
              <a:t>	}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		mask = ~mask;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		 result = ch &amp; mask;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000" smtClean="0"/>
              <a:t>	{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	return result 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000" smtClean="0"/>
              <a:t>{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53000" y="411480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ch = ‘a’ </a:t>
            </a:r>
            <a:r>
              <a:rPr lang="en-US" b="1">
                <a:solidFill>
                  <a:srgbClr val="FF0000"/>
                </a:solidFill>
                <a:sym typeface="Wingdings" pitchFamily="2" charset="2"/>
              </a:rPr>
              <a:t> 97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1800" y="40386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 0 1 1 0 0 0 0 1</a:t>
            </a:r>
            <a:endParaRPr lang="he-IL" sz="2000" b="1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953000" y="4583113"/>
            <a:ext cx="1676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mask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53000" y="3668713"/>
            <a:ext cx="1676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index = 4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1800" y="45720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0 0 0 0 0 0 0 1 </a:t>
            </a:r>
            <a:endParaRPr lang="he-IL" sz="2000" b="1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5334000" y="5181600"/>
            <a:ext cx="3429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781800" y="53340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0 1 1 1 0 0 0 1 </a:t>
            </a:r>
            <a:endParaRPr lang="he-IL" sz="2000" b="1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953000" y="3287713"/>
            <a:ext cx="1676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value = 1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1800" y="45720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0 0 0 1 0 0 0 0 </a:t>
            </a:r>
            <a:endParaRPr lang="he-IL" sz="2000" b="1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953000" y="533400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result</a:t>
            </a:r>
            <a:endParaRPr lang="he-IL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 animBg="1"/>
      <p:bldP spid="12" grpId="0" animBg="1"/>
      <p:bldP spid="13" grpId="0"/>
      <p:bldP spid="14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מימוש הפונקציה </a:t>
            </a:r>
            <a:r>
              <a:rPr lang="en-US" smtClean="0"/>
              <a:t>swap</a:t>
            </a:r>
            <a:endParaRPr 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void swap(int* x, int* y)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000" smtClean="0"/>
              <a:t>}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	*x = *x ^ *y;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	*y = *x ^ *y;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	*x = *x ^ *y;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000" smtClean="0"/>
              <a:t>{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200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void main()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000" smtClean="0"/>
              <a:t>}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s-ES" sz="2000" smtClean="0"/>
              <a:t>	int x = 3, y = 5;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000" smtClean="0"/>
              <a:t>	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s-ES" sz="2000" smtClean="0"/>
              <a:t>	printf("Before swap: x=%d, y=%d\n", x, y);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000" smtClean="0"/>
              <a:t>	swap(&amp;x, &amp;y);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s-ES" sz="2000" smtClean="0"/>
              <a:t>	printf("After swap: x=%d, y=%d\n", x, y);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000" smtClean="0"/>
              <a:t>{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477000" y="17526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0" y="17526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0 0 0 0 0 0 1 1</a:t>
            </a:r>
            <a:endParaRPr lang="he-IL" sz="2000" b="1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477000" y="23622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y</a:t>
            </a:r>
            <a:endParaRPr lang="he-IL" b="1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0" y="23622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0 0 0 0 0 1 0 1</a:t>
            </a:r>
            <a:endParaRPr lang="he-IL" sz="2000" b="1" dirty="0"/>
          </a:p>
        </p:txBody>
      </p:sp>
      <p:cxnSp>
        <p:nvCxnSpPr>
          <p:cNvPr id="10" name="Straight Connector 9"/>
          <p:cNvCxnSpPr/>
          <p:nvPr/>
        </p:nvCxnSpPr>
        <p:spPr>
          <a:xfrm rot="10800000">
            <a:off x="5486400" y="2971800"/>
            <a:ext cx="3429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58000" y="31242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0 0 0 0 0 1 1 0 </a:t>
            </a:r>
            <a:endParaRPr lang="he-IL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6858000" y="17526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0 0 0 0 0 1 1 0 </a:t>
            </a:r>
            <a:endParaRPr lang="he-IL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6858000" y="31242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0 0 0 0 0 0 1 1 </a:t>
            </a:r>
            <a:endParaRPr lang="he-IL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6858000" y="23622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0 0 0 0 0 0 1 1 </a:t>
            </a:r>
            <a:endParaRPr lang="he-IL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6858000" y="31242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0 0 0 0 0 1 0 1 </a:t>
            </a:r>
            <a:endParaRPr lang="he-IL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6858000" y="17526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/>
              <a:t>0 0 0 0 0 1 0 1 </a:t>
            </a:r>
            <a:endParaRPr lang="he-IL" sz="2000" b="1" dirty="0"/>
          </a:p>
        </p:txBody>
      </p:sp>
      <p:pic>
        <p:nvPicPr>
          <p:cNvPr id="2766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5791200"/>
            <a:ext cx="479266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1" grpId="0" animBg="1"/>
      <p:bldP spid="11" grpId="1" animBg="1"/>
      <p:bldP spid="12" grpId="0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הוכחה לפונקציה </a:t>
            </a:r>
            <a:r>
              <a:rPr lang="en-US" smtClean="0"/>
              <a:t>swap</a:t>
            </a:r>
            <a:endParaRPr lang="he-IL" smtClean="0"/>
          </a:p>
        </p:txBody>
      </p:sp>
      <p:sp>
        <p:nvSpPr>
          <p:cNvPr id="28677" name="Content Placeholder 2"/>
          <p:cNvSpPr txBox="1">
            <a:spLocks/>
          </p:cNvSpPr>
          <p:nvPr/>
        </p:nvSpPr>
        <p:spPr bwMode="auto">
          <a:xfrm>
            <a:off x="304800" y="1143000"/>
            <a:ext cx="2819400" cy="2057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en-US" sz="2000"/>
              <a:t>void swap(int* x, int* y)</a:t>
            </a:r>
          </a:p>
          <a:p>
            <a:pPr marL="273050" indent="-273050" eaLnBrk="0" hangingPunct="0"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he-IL" sz="2000"/>
              <a:t>}</a:t>
            </a:r>
          </a:p>
          <a:p>
            <a:pPr marL="273050" indent="-273050" eaLnBrk="0" hangingPunct="0"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en-US" sz="2000"/>
              <a:t>	*x = *x ^ *y;</a:t>
            </a:r>
          </a:p>
          <a:p>
            <a:pPr marL="273050" indent="-273050" eaLnBrk="0" hangingPunct="0"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en-US" sz="2000"/>
              <a:t>	*y = *x ^ *y;</a:t>
            </a:r>
          </a:p>
          <a:p>
            <a:pPr marL="273050" indent="-273050" eaLnBrk="0" hangingPunct="0"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en-US" sz="2000"/>
              <a:t>	*x = *x ^ *y;</a:t>
            </a:r>
          </a:p>
          <a:p>
            <a:pPr marL="273050" indent="-273050" eaLnBrk="0" hangingPunct="0"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he-IL" sz="2000"/>
              <a:t>{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3528" y="3368000"/>
          <a:ext cx="8367422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432"/>
                <a:gridCol w="2338539"/>
                <a:gridCol w="1549611"/>
                <a:gridCol w="1063648"/>
                <a:gridCol w="1170192"/>
              </a:tblGrid>
              <a:tr h="370840">
                <a:tc gridSpan="2"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הערך החדש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הפעולה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he-IL" dirty="0" smtClean="0"/>
                        <a:t>המשתנה</a:t>
                      </a:r>
                      <a:r>
                        <a:rPr lang="he-IL" baseline="0" dirty="0" smtClean="0"/>
                        <a:t> המקורי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X ^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= X ^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Y = (X ^ Y) ^ Y </a:t>
                      </a:r>
                    </a:p>
                    <a:p>
                      <a:pPr algn="l" rtl="0"/>
                      <a:r>
                        <a:rPr lang="en-US" dirty="0" smtClean="0"/>
                        <a:t>    = X ^ (Y ^ Y) </a:t>
                      </a:r>
                    </a:p>
                    <a:p>
                      <a:pPr algn="l" rtl="0"/>
                      <a:r>
                        <a:rPr lang="en-US" dirty="0" smtClean="0"/>
                        <a:t>    = X ^ 0 =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^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 = X ^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^ 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X = (X ^ Y)s</a:t>
                      </a:r>
                      <a:r>
                        <a:rPr lang="en-US" baseline="0" dirty="0" smtClean="0"/>
                        <a:t> ^ X) </a:t>
                      </a:r>
                    </a:p>
                    <a:p>
                      <a:pPr algn="l" rtl="0"/>
                      <a:r>
                        <a:rPr lang="en-US" baseline="0" dirty="0" smtClean="0"/>
                        <a:t>     = Y ^ X ^ X </a:t>
                      </a:r>
                    </a:p>
                    <a:p>
                      <a:pPr algn="l" rtl="0"/>
                      <a:r>
                        <a:rPr lang="en-US" baseline="0" dirty="0" smtClean="0"/>
                        <a:t>     = Y ^ 0 =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= X ^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 ^ 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980728"/>
            <a:ext cx="396044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מימוש גנרי לפונקציה </a:t>
            </a:r>
            <a:r>
              <a:rPr lang="en-US" smtClean="0"/>
              <a:t>swap</a:t>
            </a:r>
            <a:endParaRPr lang="he-IL" smtClean="0"/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548680"/>
            <a:ext cx="8229600" cy="4937760"/>
          </a:xfrm>
        </p:spPr>
        <p:txBody>
          <a:bodyPr>
            <a:noAutofit/>
          </a:bodyPr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600" dirty="0" smtClean="0"/>
              <a:t>void swap(void* a, void* b,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typeSize</a:t>
            </a:r>
            <a:r>
              <a:rPr lang="en-US" sz="1600" dirty="0" smtClean="0"/>
              <a:t>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600" dirty="0" smtClean="0"/>
              <a:t>{</a:t>
            </a:r>
            <a:endParaRPr lang="he-IL" sz="1600" dirty="0" smtClean="0"/>
          </a:p>
          <a:p>
            <a:pPr marL="342900" indent="-342900" algn="l" defTabSz="723900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;</a:t>
            </a:r>
          </a:p>
          <a:p>
            <a:pPr marL="342900" indent="-342900" algn="l" defTabSz="723900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600" dirty="0" smtClean="0"/>
              <a:t>	char* first = (char*)a;</a:t>
            </a:r>
          </a:p>
          <a:p>
            <a:pPr marL="342900" indent="-342900" algn="l" defTabSz="723900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600" dirty="0" smtClean="0"/>
              <a:t>	char* second = (char*)b;</a:t>
            </a:r>
            <a:endParaRPr lang="he-IL" sz="1600" dirty="0" smtClean="0"/>
          </a:p>
          <a:p>
            <a:pPr marL="342900" indent="-342900" algn="l" defTabSz="723900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nn-NO" sz="1600" dirty="0" smtClean="0"/>
              <a:t>	for (i=0 ; i &lt; typeSize ; i++)</a:t>
            </a:r>
          </a:p>
          <a:p>
            <a:pPr marL="342900" indent="-342900" algn="l" defTabSz="723900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600" dirty="0" smtClean="0"/>
              <a:t>	}</a:t>
            </a:r>
          </a:p>
          <a:p>
            <a:pPr marL="342900" indent="-342900" algn="l" defTabSz="444500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600" dirty="0" smtClean="0"/>
              <a:t>		*(</a:t>
            </a:r>
            <a:r>
              <a:rPr lang="en-US" sz="1600" dirty="0" err="1" smtClean="0"/>
              <a:t>first+i</a:t>
            </a:r>
            <a:r>
              <a:rPr lang="en-US" sz="1600" dirty="0" smtClean="0"/>
              <a:t>) = *(</a:t>
            </a:r>
            <a:r>
              <a:rPr lang="en-US" sz="1600" dirty="0" err="1" smtClean="0"/>
              <a:t>first+i</a:t>
            </a:r>
            <a:r>
              <a:rPr lang="en-US" sz="1600" dirty="0" smtClean="0"/>
              <a:t>) ^ *(</a:t>
            </a:r>
            <a:r>
              <a:rPr lang="en-US" sz="1600" dirty="0" err="1" smtClean="0"/>
              <a:t>second+i</a:t>
            </a:r>
            <a:r>
              <a:rPr lang="en-US" sz="1600" dirty="0" smtClean="0"/>
              <a:t>);</a:t>
            </a:r>
          </a:p>
          <a:p>
            <a:pPr marL="342900" indent="-342900" algn="l" defTabSz="444500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600" dirty="0" smtClean="0"/>
              <a:t>		*(</a:t>
            </a:r>
            <a:r>
              <a:rPr lang="en-US" sz="1600" dirty="0" err="1" smtClean="0"/>
              <a:t>second+i</a:t>
            </a:r>
            <a:r>
              <a:rPr lang="en-US" sz="1600" dirty="0" smtClean="0"/>
              <a:t>) = *(</a:t>
            </a:r>
            <a:r>
              <a:rPr lang="en-US" sz="1600" dirty="0" err="1" smtClean="0"/>
              <a:t>first+i</a:t>
            </a:r>
            <a:r>
              <a:rPr lang="en-US" sz="1600" dirty="0" smtClean="0"/>
              <a:t>) ^ *(</a:t>
            </a:r>
            <a:r>
              <a:rPr lang="en-US" sz="1600" dirty="0" err="1" smtClean="0"/>
              <a:t>second+i</a:t>
            </a:r>
            <a:r>
              <a:rPr lang="en-US" sz="1600" dirty="0" smtClean="0"/>
              <a:t>);</a:t>
            </a:r>
          </a:p>
          <a:p>
            <a:pPr marL="342900" indent="-342900" algn="l" defTabSz="444500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600" dirty="0" smtClean="0"/>
              <a:t>		*(</a:t>
            </a:r>
            <a:r>
              <a:rPr lang="en-US" sz="1600" dirty="0" err="1" smtClean="0"/>
              <a:t>first+i</a:t>
            </a:r>
            <a:r>
              <a:rPr lang="en-US" sz="1600" dirty="0" smtClean="0"/>
              <a:t>) = *(</a:t>
            </a:r>
            <a:r>
              <a:rPr lang="en-US" sz="1600" dirty="0" err="1" smtClean="0"/>
              <a:t>first+i</a:t>
            </a:r>
            <a:r>
              <a:rPr lang="en-US" sz="1600" dirty="0" smtClean="0"/>
              <a:t>) ^ *(</a:t>
            </a:r>
            <a:r>
              <a:rPr lang="en-US" sz="1600" dirty="0" err="1" smtClean="0"/>
              <a:t>second+i</a:t>
            </a:r>
            <a:r>
              <a:rPr lang="en-US" sz="1600" dirty="0" smtClean="0"/>
              <a:t>);</a:t>
            </a:r>
          </a:p>
          <a:p>
            <a:pPr marL="342900" indent="-342900" algn="l" defTabSz="723900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600" dirty="0" smtClean="0"/>
              <a:t>	{</a:t>
            </a:r>
          </a:p>
          <a:p>
            <a:pPr marL="342900" indent="-342900" algn="l" defTabSz="723900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600" dirty="0" smtClean="0"/>
              <a:t>{</a:t>
            </a:r>
          </a:p>
          <a:p>
            <a:pPr marL="342900" indent="-342900" algn="l" defTabSz="723900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600" dirty="0" smtClean="0"/>
          </a:p>
          <a:p>
            <a:pPr marL="342900" indent="-342900" algn="l" defTabSz="723900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600" dirty="0" smtClean="0"/>
              <a:t>void main()</a:t>
            </a:r>
          </a:p>
          <a:p>
            <a:pPr marL="342900" indent="-342900" algn="l" defTabSz="723900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600" dirty="0" smtClean="0"/>
              <a:t>}</a:t>
            </a:r>
          </a:p>
          <a:p>
            <a:pPr marL="342900" indent="-342900" algn="l" defTabSz="723900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s-ES" sz="1600" dirty="0" smtClean="0"/>
              <a:t>	</a:t>
            </a:r>
            <a:r>
              <a:rPr lang="es-ES" sz="1600" dirty="0" err="1" smtClean="0"/>
              <a:t>int</a:t>
            </a:r>
            <a:r>
              <a:rPr lang="es-ES" sz="1600" dirty="0" smtClean="0"/>
              <a:t> x = 331, y = 54295;</a:t>
            </a:r>
          </a:p>
          <a:p>
            <a:pPr marL="342900" indent="-342900" algn="l" defTabSz="723900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600" dirty="0" smtClean="0"/>
              <a:t>	char str1[4]="hi", str2[4]="bye";</a:t>
            </a:r>
          </a:p>
          <a:p>
            <a:pPr marL="342900" indent="-342900" algn="l" defTabSz="723900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600" dirty="0" smtClean="0"/>
              <a:t> </a:t>
            </a:r>
            <a:endParaRPr lang="he-IL" sz="1600" dirty="0" smtClean="0"/>
          </a:p>
          <a:p>
            <a:pPr marL="342900" indent="-342900" algn="l" defTabSz="723900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s-ES" sz="1600" dirty="0" smtClean="0"/>
              <a:t>	</a:t>
            </a:r>
            <a:r>
              <a:rPr lang="es-ES" sz="1600" dirty="0" err="1" smtClean="0"/>
              <a:t>printf</a:t>
            </a:r>
            <a:r>
              <a:rPr lang="es-ES" sz="1600" dirty="0" smtClean="0"/>
              <a:t>("</a:t>
            </a:r>
            <a:r>
              <a:rPr lang="es-ES" sz="1600" dirty="0" err="1" smtClean="0"/>
              <a:t>Before</a:t>
            </a:r>
            <a:r>
              <a:rPr lang="es-ES" sz="1600" dirty="0" smtClean="0"/>
              <a:t>:  x=%d, y=%d\n", x, y);</a:t>
            </a:r>
          </a:p>
          <a:p>
            <a:pPr marL="342900" indent="-342900" algn="l" defTabSz="723900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600" dirty="0" smtClean="0"/>
              <a:t>	swap(&amp;x, &amp;y, </a:t>
            </a:r>
            <a:r>
              <a:rPr lang="en-US" sz="1600" dirty="0" err="1" smtClean="0"/>
              <a:t>sizeof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));</a:t>
            </a:r>
          </a:p>
          <a:p>
            <a:pPr marL="342900" indent="-342900" algn="l" defTabSz="723900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s-ES" sz="1600" dirty="0" smtClean="0"/>
              <a:t>	</a:t>
            </a:r>
            <a:r>
              <a:rPr lang="es-ES" sz="1600" dirty="0" err="1" smtClean="0"/>
              <a:t>printf</a:t>
            </a:r>
            <a:r>
              <a:rPr lang="es-ES" sz="1600" dirty="0" smtClean="0"/>
              <a:t>("</a:t>
            </a:r>
            <a:r>
              <a:rPr lang="es-ES" sz="1600" dirty="0" err="1" smtClean="0"/>
              <a:t>After</a:t>
            </a:r>
            <a:r>
              <a:rPr lang="es-ES" sz="1600" dirty="0" smtClean="0"/>
              <a:t>: x=%d, y=%d\n", x, y);</a:t>
            </a:r>
            <a:endParaRPr lang="he-IL" sz="1600" dirty="0" smtClean="0"/>
          </a:p>
          <a:p>
            <a:pPr marL="342900" indent="-342900" algn="l" defTabSz="723900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("\</a:t>
            </a:r>
            <a:r>
              <a:rPr lang="en-US" sz="1600" dirty="0" err="1" smtClean="0"/>
              <a:t>nBefore</a:t>
            </a:r>
            <a:r>
              <a:rPr lang="en-US" sz="1600" dirty="0" smtClean="0"/>
              <a:t>: str1=%s, str2=%s\n", str1, str2);</a:t>
            </a:r>
          </a:p>
          <a:p>
            <a:pPr marL="342900" indent="-342900" algn="l" defTabSz="723900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600" dirty="0" smtClean="0"/>
              <a:t>	swap(str1, str2, </a:t>
            </a:r>
            <a:r>
              <a:rPr lang="en-US" sz="1600" dirty="0" err="1" smtClean="0"/>
              <a:t>sizeof</a:t>
            </a:r>
            <a:r>
              <a:rPr lang="en-US" sz="1600" dirty="0" smtClean="0"/>
              <a:t>(str1));</a:t>
            </a:r>
          </a:p>
          <a:p>
            <a:pPr marL="342900" indent="-342900" algn="l" defTabSz="723900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1600" dirty="0" smtClean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(“After: str1=%s, str2=%s\n", str1, str2);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1600" dirty="0" smtClean="0"/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1600" dirty="0" smtClean="0"/>
          </a:p>
        </p:txBody>
      </p:sp>
      <p:pic>
        <p:nvPicPr>
          <p:cNvPr id="2970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3450" y="3651250"/>
            <a:ext cx="4324350" cy="137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ביחידה זו נלמד: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he-IL" sz="2800" dirty="0" smtClean="0"/>
          </a:p>
          <a:p>
            <a:pPr>
              <a:lnSpc>
                <a:spcPct val="90000"/>
              </a:lnSpc>
            </a:pPr>
            <a:r>
              <a:rPr lang="he-IL" sz="2800" dirty="0" smtClean="0"/>
              <a:t>מוטיבציה: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To manipulate data with the </a:t>
            </a:r>
            <a:r>
              <a:rPr lang="en-US" sz="2800" dirty="0" smtClean="0"/>
              <a:t>bitwise operators</a:t>
            </a:r>
            <a:endParaRPr lang="he-IL" sz="2800" dirty="0"/>
          </a:p>
          <a:p>
            <a:pPr marL="0" indent="0">
              <a:lnSpc>
                <a:spcPct val="90000"/>
              </a:lnSpc>
              <a:buNone/>
            </a:pPr>
            <a:r>
              <a:rPr lang="he-IL" sz="2800" dirty="0" smtClean="0"/>
              <a:t>אופרטורים לעבודה עם סיביות: </a:t>
            </a:r>
          </a:p>
          <a:p>
            <a:pPr lvl="1">
              <a:lnSpc>
                <a:spcPct val="90000"/>
              </a:lnSpc>
            </a:pPr>
            <a:r>
              <a:rPr lang="he-IL" sz="2800" dirty="0" smtClean="0"/>
              <a:t>&amp;</a:t>
            </a:r>
          </a:p>
          <a:p>
            <a:pPr lvl="1">
              <a:lnSpc>
                <a:spcPct val="90000"/>
              </a:lnSpc>
            </a:pPr>
            <a:r>
              <a:rPr lang="he-IL" sz="2800" dirty="0" smtClean="0"/>
              <a:t> |</a:t>
            </a:r>
          </a:p>
          <a:p>
            <a:pPr lvl="1">
              <a:lnSpc>
                <a:spcPct val="90000"/>
              </a:lnSpc>
            </a:pPr>
            <a:r>
              <a:rPr lang="he-IL" sz="2800" dirty="0" smtClean="0"/>
              <a:t> ^</a:t>
            </a:r>
          </a:p>
          <a:p>
            <a:pPr lvl="1">
              <a:lnSpc>
                <a:spcPct val="90000"/>
              </a:lnSpc>
            </a:pPr>
            <a:r>
              <a:rPr lang="he-IL" sz="2800" dirty="0" smtClean="0"/>
              <a:t> ~</a:t>
            </a:r>
          </a:p>
          <a:p>
            <a:pPr lvl="1">
              <a:lnSpc>
                <a:spcPct val="90000"/>
              </a:lnSpc>
            </a:pPr>
            <a:r>
              <a:rPr lang="he-IL" sz="2800" dirty="0" smtClean="0"/>
              <a:t> &gt;&gt;</a:t>
            </a:r>
          </a:p>
          <a:p>
            <a:pPr lvl="1">
              <a:lnSpc>
                <a:spcPct val="90000"/>
              </a:lnSpc>
            </a:pPr>
            <a:r>
              <a:rPr lang="he-IL" sz="2800" dirty="0" smtClean="0"/>
              <a:t> &lt;&lt;</a:t>
            </a:r>
            <a:endParaRPr lang="he-IL" sz="2400" dirty="0" smtClean="0"/>
          </a:p>
          <a:p>
            <a:pPr>
              <a:lnSpc>
                <a:spcPct val="90000"/>
              </a:lnSpc>
            </a:pPr>
            <a:endParaRPr lang="he-IL" sz="2400" dirty="0" smtClean="0"/>
          </a:p>
          <a:p>
            <a:r>
              <a:rPr lang="he-IL" sz="2400" dirty="0" smtClean="0">
                <a:solidFill>
                  <a:srgbClr val="C00000"/>
                </a:solidFill>
              </a:rPr>
              <a:t>אלו הן פעולות לוגיות על סיביות ולא חשבון בינארי !!!!</a:t>
            </a:r>
          </a:p>
          <a:p>
            <a:r>
              <a:rPr lang="he-IL" sz="2400" dirty="0" smtClean="0">
                <a:solidFill>
                  <a:srgbClr val="C00000"/>
                </a:solidFill>
              </a:rPr>
              <a:t>לדוגמה:   1</a:t>
            </a:r>
            <a:r>
              <a:rPr lang="he-IL" sz="2400" dirty="0" smtClean="0"/>
              <a:t>|</a:t>
            </a:r>
            <a:r>
              <a:rPr lang="he-IL" sz="2400" dirty="0" smtClean="0">
                <a:solidFill>
                  <a:srgbClr val="C00000"/>
                </a:solidFill>
              </a:rPr>
              <a:t>1 = 1   ולא  1</a:t>
            </a:r>
            <a:r>
              <a:rPr lang="he-IL" sz="2400" dirty="0" smtClean="0"/>
              <a:t>|</a:t>
            </a:r>
            <a:r>
              <a:rPr lang="he-IL" sz="2400" dirty="0" smtClean="0">
                <a:solidFill>
                  <a:srgbClr val="C00000"/>
                </a:solidFill>
              </a:rPr>
              <a:t>1 =0 ויש נשא 1 ......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פשוטה להצפנת ופיענוח טקסט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06144"/>
          </a:xfrm>
        </p:spPr>
        <p:txBody>
          <a:bodyPr>
            <a:normAutofit fontScale="92500" lnSpcReduction="10000"/>
          </a:bodyPr>
          <a:lstStyle/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void </a:t>
            </a:r>
            <a:r>
              <a:rPr lang="en-US" sz="2000" dirty="0" err="1" smtClean="0"/>
              <a:t>encryptDecrypt</a:t>
            </a:r>
            <a:r>
              <a:rPr lang="en-US" sz="2000" dirty="0" smtClean="0"/>
              <a:t>(char </a:t>
            </a:r>
            <a:r>
              <a:rPr lang="en-US" sz="2000" dirty="0" err="1" smtClean="0"/>
              <a:t>str</a:t>
            </a:r>
            <a:r>
              <a:rPr lang="en-US" sz="2000" dirty="0" smtClean="0"/>
              <a:t>[])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{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while (*</a:t>
            </a:r>
            <a:r>
              <a:rPr lang="en-US" sz="2000" dirty="0" err="1" smtClean="0"/>
              <a:t>str</a:t>
            </a:r>
            <a:r>
              <a:rPr lang="en-US" sz="2000" dirty="0" smtClean="0"/>
              <a:t> != '\0')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2000" dirty="0" smtClean="0"/>
              <a:t>	}</a:t>
            </a:r>
          </a:p>
          <a:p>
            <a:pPr marL="457200" indent="-457200" algn="l" defTabSz="304800" rtl="0">
              <a:spcBef>
                <a:spcPct val="0"/>
              </a:spcBef>
              <a:buFont typeface="Franklin Gothic Book" pitchFamily="34" charset="0"/>
              <a:buAutoNum type="arabicPeriod"/>
              <a:tabLst>
                <a:tab pos="1435100" algn="l"/>
              </a:tabLst>
            </a:pPr>
            <a:r>
              <a:rPr lang="en-US" sz="2000" dirty="0" smtClean="0"/>
              <a:t>		*</a:t>
            </a:r>
            <a:r>
              <a:rPr lang="en-US" sz="2000" dirty="0" err="1" smtClean="0"/>
              <a:t>str</a:t>
            </a:r>
            <a:r>
              <a:rPr lang="en-US" sz="2000" dirty="0" smtClean="0"/>
              <a:t> ^= 255;</a:t>
            </a:r>
          </a:p>
          <a:p>
            <a:pPr marL="457200" indent="-457200" algn="l" defTabSz="304800" rtl="0">
              <a:spcBef>
                <a:spcPct val="0"/>
              </a:spcBef>
              <a:buFont typeface="Franklin Gothic Book" pitchFamily="34" charset="0"/>
              <a:buAutoNum type="arabicPeriod"/>
              <a:tabLst>
                <a:tab pos="1435100" algn="l"/>
              </a:tabLst>
            </a:pPr>
            <a:r>
              <a:rPr lang="en-US" sz="2000" dirty="0" smtClean="0"/>
              <a:t>		</a:t>
            </a:r>
            <a:r>
              <a:rPr lang="en-US" sz="2000" dirty="0" err="1" smtClean="0"/>
              <a:t>str</a:t>
            </a:r>
            <a:r>
              <a:rPr lang="en-US" sz="2000" dirty="0" smtClean="0"/>
              <a:t>++;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2000" dirty="0" smtClean="0"/>
              <a:t>	{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2000" dirty="0" smtClean="0"/>
              <a:t>{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 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void main()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2000" dirty="0" smtClean="0"/>
              <a:t>}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pl-PL" sz="2000" dirty="0" smtClean="0"/>
              <a:t>	char str[] = "ma katoov po?";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 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("Text before encryption: |%s|\n", </a:t>
            </a:r>
            <a:r>
              <a:rPr lang="en-US" sz="2000" dirty="0" err="1" smtClean="0"/>
              <a:t>str</a:t>
            </a:r>
            <a:r>
              <a:rPr lang="en-US" sz="2000" dirty="0" smtClean="0"/>
              <a:t>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encryptDecrypt</a:t>
            </a:r>
            <a:r>
              <a:rPr lang="en-US" sz="2000" dirty="0" smtClean="0"/>
              <a:t>(</a:t>
            </a:r>
            <a:r>
              <a:rPr lang="en-US" sz="2000" dirty="0" err="1" smtClean="0"/>
              <a:t>str</a:t>
            </a:r>
            <a:r>
              <a:rPr lang="en-US" sz="2000" dirty="0" smtClean="0"/>
              <a:t>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("Text after encryption: |%s|\n", </a:t>
            </a:r>
            <a:r>
              <a:rPr lang="en-US" sz="2000" dirty="0" err="1" smtClean="0"/>
              <a:t>str</a:t>
            </a:r>
            <a:r>
              <a:rPr lang="en-US" sz="2000" dirty="0" smtClean="0"/>
              <a:t>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encryptDecrypt</a:t>
            </a:r>
            <a:r>
              <a:rPr lang="en-US" sz="2000" dirty="0" smtClean="0"/>
              <a:t>(</a:t>
            </a:r>
            <a:r>
              <a:rPr lang="en-US" sz="2000" dirty="0" err="1" smtClean="0"/>
              <a:t>str</a:t>
            </a:r>
            <a:r>
              <a:rPr lang="en-US" sz="2000" dirty="0" smtClean="0"/>
              <a:t>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("Text after decryption: |%s|\n", </a:t>
            </a:r>
            <a:r>
              <a:rPr lang="en-US" sz="2000" dirty="0" err="1" smtClean="0"/>
              <a:t>str</a:t>
            </a:r>
            <a:r>
              <a:rPr lang="en-US" sz="2000" dirty="0" smtClean="0"/>
              <a:t>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2000" dirty="0" smtClean="0"/>
              <a:t>{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3491880" y="1916832"/>
            <a:ext cx="5423520" cy="381000"/>
          </a:xfrm>
          <a:prstGeom prst="wedgeRectCallout">
            <a:avLst>
              <a:gd name="adj1" fmla="val -63030"/>
              <a:gd name="adj2" fmla="val 62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2000" b="1" dirty="0"/>
              <a:t>תזכורת: </a:t>
            </a:r>
            <a:r>
              <a:rPr lang="en-US" sz="2000" b="1" dirty="0"/>
              <a:t>XOR </a:t>
            </a:r>
            <a:r>
              <a:rPr lang="he-IL" sz="2000" b="1" dirty="0"/>
              <a:t>  עם 1 הופכת את סיביות המשתנה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996952"/>
            <a:ext cx="6532562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5"/>
          <p:cNvSpPr/>
          <p:nvPr/>
        </p:nvSpPr>
        <p:spPr>
          <a:xfrm>
            <a:off x="6203640" y="2420888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000" b="1" dirty="0" smtClean="0"/>
              <a:t>255 -&gt;10000000</a:t>
            </a:r>
            <a:endParaRPr lang="he-IL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e-IL" sz="2400" dirty="0" smtClean="0"/>
              <a:t>כתוב פונקציה המקבלת שם של קובץ בינארי וכמות כלשהי של מספרים, שנתון שסכומם הוא 8 (המספר האחרון יהיה 0, ליצוג סיום הפרמטרים)</a:t>
            </a:r>
          </a:p>
          <a:p>
            <a:r>
              <a:rPr lang="he-IL" sz="2400" dirty="0" smtClean="0"/>
              <a:t>כל מספר מייצג כמות סיביות המייצגות מספר. </a:t>
            </a:r>
          </a:p>
          <a:p>
            <a:r>
              <a:rPr lang="he-IL" sz="2400" dirty="0" smtClean="0"/>
              <a:t>יש לקרוא את הקובץ הבינארי ולהציג את המספרים המקודדים בתוכו.</a:t>
            </a:r>
          </a:p>
          <a:p>
            <a:r>
              <a:rPr lang="he-IL" sz="2400" dirty="0" smtClean="0"/>
              <a:t>למשל, עבור המספרים </a:t>
            </a:r>
            <a:r>
              <a:rPr lang="en-US" sz="2400" dirty="0" smtClean="0"/>
              <a:t>4,1,3 </a:t>
            </a:r>
            <a:r>
              <a:rPr lang="he-IL" sz="2400" dirty="0" smtClean="0"/>
              <a:t> והבתים הבאים שנקראו מהזכרון (</a:t>
            </a:r>
            <a:r>
              <a:rPr lang="en-US" sz="2400" dirty="0" err="1" smtClean="0"/>
              <a:t>abc</a:t>
            </a:r>
            <a:r>
              <a:rPr lang="he-IL" sz="2400" dirty="0" smtClean="0"/>
              <a:t>):</a:t>
            </a:r>
          </a:p>
          <a:p>
            <a:pPr algn="l">
              <a:buFont typeface="Wingdings 2" pitchFamily="18" charset="2"/>
              <a:buNone/>
            </a:pPr>
            <a:r>
              <a:rPr lang="pl-PL" sz="2400" dirty="0" smtClean="0"/>
              <a:t>0</a:t>
            </a:r>
            <a:r>
              <a:rPr lang="en-US" sz="2400" dirty="0" smtClean="0"/>
              <a:t> </a:t>
            </a:r>
            <a:r>
              <a:rPr lang="pl-PL" sz="2400" dirty="0" smtClean="0"/>
              <a:t>1</a:t>
            </a:r>
            <a:r>
              <a:rPr lang="en-US" sz="2400" dirty="0" smtClean="0"/>
              <a:t> </a:t>
            </a:r>
            <a:r>
              <a:rPr lang="pl-PL" sz="2400" dirty="0" smtClean="0"/>
              <a:t>1</a:t>
            </a:r>
            <a:r>
              <a:rPr lang="en-US" sz="2400" dirty="0" smtClean="0"/>
              <a:t> </a:t>
            </a:r>
            <a:r>
              <a:rPr lang="pl-PL" sz="2400" dirty="0" smtClean="0"/>
              <a:t>0</a:t>
            </a:r>
            <a:r>
              <a:rPr lang="en-US" sz="2400" dirty="0" smtClean="0"/>
              <a:t> </a:t>
            </a:r>
            <a:r>
              <a:rPr lang="pl-PL" sz="2400" dirty="0" smtClean="0"/>
              <a:t>0</a:t>
            </a:r>
            <a:r>
              <a:rPr lang="en-US" sz="2400" dirty="0" smtClean="0"/>
              <a:t> </a:t>
            </a:r>
            <a:r>
              <a:rPr lang="pl-PL" sz="2400" dirty="0" smtClean="0"/>
              <a:t>0</a:t>
            </a:r>
            <a:r>
              <a:rPr lang="en-US" sz="2400" dirty="0" smtClean="0"/>
              <a:t> </a:t>
            </a:r>
            <a:r>
              <a:rPr lang="pl-PL" sz="2400" dirty="0" smtClean="0"/>
              <a:t>0</a:t>
            </a:r>
            <a:r>
              <a:rPr lang="en-US" sz="2400" dirty="0" smtClean="0"/>
              <a:t> </a:t>
            </a:r>
            <a:r>
              <a:rPr lang="pl-PL" sz="2400" dirty="0" smtClean="0"/>
              <a:t>1  0</a:t>
            </a:r>
            <a:r>
              <a:rPr lang="en-US" sz="2400" dirty="0" smtClean="0"/>
              <a:t> </a:t>
            </a:r>
            <a:r>
              <a:rPr lang="pl-PL" sz="2400" dirty="0" smtClean="0"/>
              <a:t>1</a:t>
            </a:r>
            <a:r>
              <a:rPr lang="en-US" sz="2400" dirty="0" smtClean="0"/>
              <a:t> </a:t>
            </a:r>
            <a:r>
              <a:rPr lang="pl-PL" sz="2400" dirty="0" smtClean="0"/>
              <a:t>1</a:t>
            </a:r>
            <a:r>
              <a:rPr lang="en-US" sz="2400" dirty="0" smtClean="0"/>
              <a:t> </a:t>
            </a:r>
            <a:r>
              <a:rPr lang="pl-PL" sz="2400" dirty="0" smtClean="0"/>
              <a:t>0</a:t>
            </a:r>
            <a:r>
              <a:rPr lang="en-US" sz="2400" dirty="0" smtClean="0"/>
              <a:t> </a:t>
            </a:r>
            <a:r>
              <a:rPr lang="pl-PL" sz="2400" dirty="0" smtClean="0"/>
              <a:t>0</a:t>
            </a:r>
            <a:r>
              <a:rPr lang="en-US" sz="2400" dirty="0" smtClean="0"/>
              <a:t> </a:t>
            </a:r>
            <a:r>
              <a:rPr lang="pl-PL" sz="2400" dirty="0" smtClean="0"/>
              <a:t>0</a:t>
            </a:r>
            <a:r>
              <a:rPr lang="en-US" sz="2400" dirty="0" smtClean="0"/>
              <a:t> </a:t>
            </a:r>
            <a:r>
              <a:rPr lang="pl-PL" sz="2400" dirty="0" smtClean="0"/>
              <a:t>1</a:t>
            </a:r>
            <a:r>
              <a:rPr lang="en-US" sz="2400" dirty="0" smtClean="0"/>
              <a:t> </a:t>
            </a:r>
            <a:r>
              <a:rPr lang="pl-PL" sz="2400" dirty="0" smtClean="0"/>
              <a:t>0</a:t>
            </a:r>
            <a:r>
              <a:rPr lang="en-US" sz="2400" dirty="0" smtClean="0"/>
              <a:t> </a:t>
            </a:r>
            <a:r>
              <a:rPr lang="pl-PL" sz="2400" dirty="0" smtClean="0"/>
              <a:t> 0</a:t>
            </a:r>
            <a:r>
              <a:rPr lang="en-US" sz="2400" dirty="0" smtClean="0"/>
              <a:t> </a:t>
            </a:r>
            <a:r>
              <a:rPr lang="pl-PL" sz="2400" dirty="0" smtClean="0"/>
              <a:t>1</a:t>
            </a:r>
            <a:r>
              <a:rPr lang="en-US" sz="2400" dirty="0" smtClean="0"/>
              <a:t> </a:t>
            </a:r>
            <a:r>
              <a:rPr lang="pl-PL" sz="2400" dirty="0" smtClean="0"/>
              <a:t>1</a:t>
            </a:r>
            <a:r>
              <a:rPr lang="en-US" sz="2400" dirty="0" smtClean="0"/>
              <a:t> </a:t>
            </a:r>
            <a:r>
              <a:rPr lang="pl-PL" sz="2400" dirty="0" smtClean="0"/>
              <a:t>0</a:t>
            </a:r>
            <a:r>
              <a:rPr lang="en-US" sz="2400" dirty="0" smtClean="0"/>
              <a:t> </a:t>
            </a:r>
            <a:r>
              <a:rPr lang="pl-PL" sz="2400" dirty="0" smtClean="0"/>
              <a:t>0</a:t>
            </a:r>
            <a:r>
              <a:rPr lang="en-US" sz="2400" dirty="0" smtClean="0"/>
              <a:t> </a:t>
            </a:r>
            <a:r>
              <a:rPr lang="pl-PL" sz="2400" dirty="0" smtClean="0"/>
              <a:t>0</a:t>
            </a:r>
            <a:r>
              <a:rPr lang="en-US" sz="2400" dirty="0" smtClean="0"/>
              <a:t> </a:t>
            </a:r>
            <a:r>
              <a:rPr lang="pl-PL" sz="2400" dirty="0" smtClean="0"/>
              <a:t>1</a:t>
            </a:r>
            <a:r>
              <a:rPr lang="en-US" sz="2400" dirty="0" smtClean="0"/>
              <a:t> </a:t>
            </a:r>
            <a:r>
              <a:rPr lang="pl-PL" sz="2400" dirty="0" smtClean="0"/>
              <a:t>1</a:t>
            </a:r>
            <a:endParaRPr lang="he-IL" sz="2400" dirty="0" smtClean="0"/>
          </a:p>
          <a:p>
            <a:pPr>
              <a:buFont typeface="Wingdings 2" pitchFamily="18" charset="2"/>
              <a:buNone/>
            </a:pPr>
            <a:r>
              <a:rPr lang="he-IL" sz="2400" dirty="0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he-IL" sz="2400" dirty="0" smtClean="0"/>
              <a:t>יודפסו למסך המספרים הבאים:</a:t>
            </a:r>
          </a:p>
        </p:txBody>
      </p:sp>
      <p:sp>
        <p:nvSpPr>
          <p:cNvPr id="6" name="Right Brace 5"/>
          <p:cNvSpPr/>
          <p:nvPr/>
        </p:nvSpPr>
        <p:spPr>
          <a:xfrm rot="5400000">
            <a:off x="791158" y="4421646"/>
            <a:ext cx="381000" cy="9879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" name="Right Brace 6"/>
          <p:cNvSpPr/>
          <p:nvPr/>
        </p:nvSpPr>
        <p:spPr>
          <a:xfrm rot="5400000">
            <a:off x="2941340" y="4411588"/>
            <a:ext cx="381000" cy="100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ight Brace 7"/>
          <p:cNvSpPr/>
          <p:nvPr/>
        </p:nvSpPr>
        <p:spPr>
          <a:xfrm rot="5400000">
            <a:off x="1433364" y="4839444"/>
            <a:ext cx="381000" cy="152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ight Brace 8"/>
          <p:cNvSpPr/>
          <p:nvPr/>
        </p:nvSpPr>
        <p:spPr>
          <a:xfrm rot="5400000">
            <a:off x="3521596" y="4839444"/>
            <a:ext cx="381000" cy="152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ight Brace 9"/>
          <p:cNvSpPr/>
          <p:nvPr/>
        </p:nvSpPr>
        <p:spPr>
          <a:xfrm rot="5400000">
            <a:off x="1933228" y="4555604"/>
            <a:ext cx="381000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ight Brace 10"/>
          <p:cNvSpPr/>
          <p:nvPr/>
        </p:nvSpPr>
        <p:spPr>
          <a:xfrm rot="5400000">
            <a:off x="4021460" y="4555604"/>
            <a:ext cx="381000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Right Brace 15"/>
          <p:cNvSpPr/>
          <p:nvPr/>
        </p:nvSpPr>
        <p:spPr>
          <a:xfrm rot="5400000">
            <a:off x="5065576" y="4447592"/>
            <a:ext cx="308992" cy="100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7" name="Right Brace 16"/>
          <p:cNvSpPr/>
          <p:nvPr/>
        </p:nvSpPr>
        <p:spPr>
          <a:xfrm rot="5400000">
            <a:off x="5673452" y="4839444"/>
            <a:ext cx="381000" cy="152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8" name="Right Brace 17"/>
          <p:cNvSpPr/>
          <p:nvPr/>
        </p:nvSpPr>
        <p:spPr>
          <a:xfrm rot="5400000">
            <a:off x="6164932" y="4610844"/>
            <a:ext cx="3810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317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373216"/>
            <a:ext cx="46799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770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smtClean="0"/>
              <a:t>#include &lt;stdio.h&gt;</a:t>
            </a:r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smtClean="0"/>
              <a:t>#include &lt;stdlib.h&gt;</a:t>
            </a:r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smtClean="0"/>
              <a:t>#include &lt;string.h&gt;</a:t>
            </a:r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smtClean="0"/>
              <a:t>#include &lt;stdarg.h&gt;</a:t>
            </a:r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smtClean="0"/>
              <a:t>unsigned char createMask(int high, int low);</a:t>
            </a:r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smtClean="0"/>
              <a:t>int getSubNumber(char ch, unsigned char mask, int high, int low);</a:t>
            </a:r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smtClean="0"/>
              <a:t>void readNumbers(const char* fileName, ...);</a:t>
            </a:r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smtClean="0"/>
              <a:t>void main()</a:t>
            </a:r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smtClean="0"/>
              <a:t>{</a:t>
            </a:r>
            <a:endParaRPr lang="he-IL" sz="1800" smtClean="0"/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smtClean="0"/>
              <a:t>	char str[] = "abc"; </a:t>
            </a:r>
            <a:r>
              <a:rPr lang="en-US" sz="1800" b="1" smtClean="0">
                <a:solidFill>
                  <a:srgbClr val="009900"/>
                </a:solidFill>
              </a:rPr>
              <a:t>// a: 01100001   b: 01100010   c: 01100011</a:t>
            </a:r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smtClean="0"/>
              <a:t>	FILE* f = fopen("test.bin", "wb");</a:t>
            </a:r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smtClean="0"/>
              <a:t>	fwrite(str, sizeof(char), strlen(str), f);</a:t>
            </a:r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smtClean="0"/>
              <a:t>	fclose(f);</a:t>
            </a:r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en-US" sz="1800" smtClean="0"/>
              <a:t>	readNumbers("test.bin", 4, 1, 3, 0);</a:t>
            </a:r>
          </a:p>
          <a:p>
            <a:pPr marL="342900" indent="-342900" algn="l" rtl="0">
              <a:buFont typeface="Franklin Gothic Book" pitchFamily="34" charset="0"/>
              <a:buAutoNum type="arabicPeriod"/>
            </a:pPr>
            <a:r>
              <a:rPr lang="he-IL" sz="1800" smtClean="0"/>
              <a:t>{</a:t>
            </a:r>
          </a:p>
        </p:txBody>
      </p:sp>
      <p:sp>
        <p:nvSpPr>
          <p:cNvPr id="4" name="Rectangular Callout 6"/>
          <p:cNvSpPr/>
          <p:nvPr/>
        </p:nvSpPr>
        <p:spPr>
          <a:xfrm>
            <a:off x="5796136" y="3212976"/>
            <a:ext cx="2759224" cy="381000"/>
          </a:xfrm>
          <a:prstGeom prst="wedgeRectCallout">
            <a:avLst>
              <a:gd name="adj1" fmla="val -87301"/>
              <a:gd name="adj2" fmla="val -58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en-US" sz="2000" b="1" dirty="0" err="1" smtClean="0"/>
              <a:t>Variadic</a:t>
            </a:r>
            <a:r>
              <a:rPr lang="en-US" sz="2000" b="1" dirty="0" smtClean="0"/>
              <a:t> function</a:t>
            </a:r>
            <a:endParaRPr lang="he-IL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2438400"/>
            <a:ext cx="8534400" cy="4572000"/>
          </a:xfrm>
        </p:spPr>
        <p:txBody>
          <a:bodyPr/>
          <a:lstStyle/>
          <a:p>
            <a:pPr algn="l" rtl="0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sz="2000" b="1" dirty="0" smtClean="0">
                <a:solidFill>
                  <a:srgbClr val="009900"/>
                </a:solidFill>
              </a:rPr>
              <a:t>/* This function receives higher and lower bounds of  bit indexes, and creates a mask with 1 in this range, and 0 in all other places.</a:t>
            </a:r>
          </a:p>
          <a:p>
            <a:pPr algn="l" rtl="0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sz="2000" b="1" dirty="0" smtClean="0">
                <a:solidFill>
                  <a:srgbClr val="009900"/>
                </a:solidFill>
              </a:rPr>
              <a:t>      I.E: high=5, low=3, the  mask char would be: 00111000</a:t>
            </a:r>
          </a:p>
          <a:p>
            <a:pPr algn="l" rtl="0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sz="2000" b="1" dirty="0" smtClean="0">
                <a:solidFill>
                  <a:srgbClr val="009900"/>
                </a:solidFill>
              </a:rPr>
              <a:t>*/</a:t>
            </a:r>
          </a:p>
          <a:p>
            <a:pPr marL="457200" indent="-457200" algn="l" rtl="0">
              <a:spcBef>
                <a:spcPts val="0"/>
              </a:spcBef>
              <a:buFont typeface="+mj-lt"/>
              <a:buAutoNum type="arabicPeriod" startAt="19"/>
              <a:defRPr/>
            </a:pPr>
            <a:r>
              <a:rPr lang="en-US" sz="2000" dirty="0" smtClean="0"/>
              <a:t>unsigned char </a:t>
            </a:r>
            <a:r>
              <a:rPr lang="en-US" sz="2000" dirty="0" err="1" smtClean="0"/>
              <a:t>createMask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high, </a:t>
            </a:r>
            <a:r>
              <a:rPr lang="en-US" sz="2000" dirty="0" err="1" smtClean="0"/>
              <a:t>int</a:t>
            </a:r>
            <a:r>
              <a:rPr lang="en-US" sz="2000" dirty="0" smtClean="0"/>
              <a:t> low)</a:t>
            </a:r>
          </a:p>
          <a:p>
            <a:pPr marL="457200" indent="-457200" algn="l" rtl="0">
              <a:spcBef>
                <a:spcPts val="0"/>
              </a:spcBef>
              <a:buFont typeface="+mj-lt"/>
              <a:buAutoNum type="arabicPeriod" startAt="19"/>
              <a:defRPr/>
            </a:pPr>
            <a:r>
              <a:rPr lang="en-US" sz="2000" dirty="0" smtClean="0"/>
              <a:t>{</a:t>
            </a:r>
            <a:endParaRPr lang="he-IL" sz="2000" dirty="0" smtClean="0"/>
          </a:p>
          <a:p>
            <a:pPr marL="457200" indent="-457200" algn="l" rtl="0">
              <a:spcBef>
                <a:spcPts val="0"/>
              </a:spcBef>
              <a:buFont typeface="+mj-lt"/>
              <a:buAutoNum type="arabicPeriod" startAt="19"/>
              <a:defRPr/>
            </a:pPr>
            <a:r>
              <a:rPr lang="en-US" sz="2000" dirty="0" smtClean="0"/>
              <a:t>	 return ( 1 &lt;&lt; ( high + 1 ) ) - ( 1 &lt;&lt; low );</a:t>
            </a:r>
          </a:p>
          <a:p>
            <a:pPr marL="457200" indent="-457200" algn="l" rtl="0">
              <a:spcBef>
                <a:spcPts val="0"/>
              </a:spcBef>
              <a:buFont typeface="+mj-lt"/>
              <a:buAutoNum type="arabicPeriod" startAt="19"/>
              <a:defRPr/>
            </a:pPr>
            <a:r>
              <a:rPr lang="he-IL" sz="2000" dirty="0" smtClean="0"/>
              <a:t>{</a:t>
            </a:r>
          </a:p>
          <a:p>
            <a:pPr algn="l" rtl="0">
              <a:spcBef>
                <a:spcPts val="0"/>
              </a:spcBef>
              <a:buFont typeface="Wingdings 2" pitchFamily="18" charset="2"/>
              <a:buNone/>
              <a:defRPr/>
            </a:pPr>
            <a:endParaRPr lang="he-IL" sz="2000" dirty="0" smtClean="0"/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893F93-5A33-4EFA-914F-9492D739158B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200400" y="5257800"/>
            <a:ext cx="3429000" cy="1219200"/>
            <a:chOff x="5257800" y="2514600"/>
            <a:chExt cx="3429000" cy="1219200"/>
          </a:xfrm>
        </p:grpSpPr>
        <p:sp>
          <p:nvSpPr>
            <p:cNvPr id="6" name="Rectangle 5"/>
            <p:cNvSpPr/>
            <p:nvPr/>
          </p:nvSpPr>
          <p:spPr>
            <a:xfrm>
              <a:off x="5257800" y="2514600"/>
              <a:ext cx="3429000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r" rtl="1">
                <a:defRPr/>
              </a:pPr>
              <a:r>
                <a:rPr lang="he-IL" sz="2400" b="1" dirty="0"/>
                <a:t>6 &gt;&gt; 1         </a:t>
              </a:r>
              <a:r>
                <a:rPr lang="he-IL" sz="2400" b="1" dirty="0">
                  <a:sym typeface="Wingdings" pitchFamily="2" charset="2"/>
                </a:rPr>
                <a:t>1000000      64</a:t>
              </a:r>
            </a:p>
            <a:p>
              <a:pPr algn="r" rtl="1">
                <a:defRPr/>
              </a:pPr>
              <a:r>
                <a:rPr lang="he-IL" sz="2400" b="1" dirty="0">
                  <a:sym typeface="Wingdings" pitchFamily="2" charset="2"/>
                </a:rPr>
                <a:t>3 &gt;&gt;</a:t>
              </a:r>
              <a:r>
                <a:rPr lang="en-US" sz="2400" b="1" dirty="0">
                  <a:sym typeface="Wingdings" pitchFamily="2" charset="2"/>
                </a:rPr>
                <a:t> </a:t>
              </a:r>
              <a:r>
                <a:rPr lang="he-IL" sz="2400" b="1" dirty="0">
                  <a:sym typeface="Wingdings" pitchFamily="2" charset="2"/>
                </a:rPr>
                <a:t>1         1000           8</a:t>
              </a:r>
            </a:p>
            <a:p>
              <a:pPr algn="r" rtl="1">
                <a:defRPr/>
              </a:pPr>
              <a:r>
                <a:rPr lang="he-IL" sz="2400" b="1" dirty="0">
                  <a:sym typeface="Wingdings" pitchFamily="2" charset="2"/>
                </a:rPr>
                <a:t>56=64-8       00111000</a:t>
              </a:r>
              <a:endParaRPr lang="he-IL" sz="2400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0800000">
              <a:off x="7239000" y="2743200"/>
              <a:ext cx="304800" cy="1588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0800000">
              <a:off x="7239000" y="3122613"/>
              <a:ext cx="304800" cy="1587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7239000" y="3503613"/>
              <a:ext cx="304800" cy="1587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0800000">
              <a:off x="5791200" y="2743200"/>
              <a:ext cx="304800" cy="1588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>
              <a:off x="5791200" y="3122613"/>
              <a:ext cx="304800" cy="1587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2051719" y="566176"/>
            <a:ext cx="533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מוזמנים לקרוא את ההסבר לפונקציה זו בדפים שבאתר!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1811286" y="1275390"/>
            <a:ext cx="29074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400" b="1" dirty="0" smtClean="0"/>
              <a:t>01000000 = 1&lt;&lt;6</a:t>
            </a:r>
            <a:endParaRPr lang="he-IL" sz="2400" b="1" dirty="0"/>
          </a:p>
        </p:txBody>
      </p:sp>
      <p:sp>
        <p:nvSpPr>
          <p:cNvPr id="17" name="Rectangle 5"/>
          <p:cNvSpPr/>
          <p:nvPr/>
        </p:nvSpPr>
        <p:spPr>
          <a:xfrm>
            <a:off x="1811287" y="1870346"/>
            <a:ext cx="290743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400" b="1" dirty="0" smtClean="0"/>
              <a:t>00001000 = 1&lt;&lt;3</a:t>
            </a:r>
            <a:endParaRPr lang="he-IL" sz="2400" b="1" dirty="0"/>
          </a:p>
        </p:txBody>
      </p:sp>
      <p:sp>
        <p:nvSpPr>
          <p:cNvPr id="18" name="Rectangle 5"/>
          <p:cNvSpPr/>
          <p:nvPr/>
        </p:nvSpPr>
        <p:spPr>
          <a:xfrm>
            <a:off x="5308241" y="1145704"/>
            <a:ext cx="3835759" cy="1275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sz="1400" b="1" dirty="0" smtClean="0"/>
              <a:t>נעשה חיסור בינארי נזכור שה-</a:t>
            </a:r>
            <a:endParaRPr lang="he-IL" sz="1400" b="1" dirty="0"/>
          </a:p>
          <a:p>
            <a:pPr algn="ctr">
              <a:defRPr/>
            </a:pPr>
            <a:r>
              <a:rPr lang="en-US" sz="1400" b="1" dirty="0" smtClean="0"/>
              <a:t>Borrow</a:t>
            </a:r>
            <a:endParaRPr lang="he-IL" sz="1400" b="1" dirty="0" smtClean="0"/>
          </a:p>
          <a:p>
            <a:pPr algn="ctr">
              <a:defRPr/>
            </a:pPr>
            <a:r>
              <a:rPr lang="he-IL" sz="1400" b="1" dirty="0" smtClean="0"/>
              <a:t>הוא 2 בבינרי השקול ל-10 העשרוני</a:t>
            </a:r>
            <a:endParaRPr lang="he-IL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818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smtClean="0"/>
              <a:t>void readNumbers(const char* fileName, ...)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smtClean="0"/>
              <a:t>{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smtClean="0"/>
              <a:t>	FILE* f;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smtClean="0"/>
              <a:t>	va_list numbers;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smtClean="0"/>
              <a:t>	int highBit, lowBit, i, numOfNumbers=0, arr[8];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smtClean="0"/>
              <a:t>	unsigned char ch;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smtClean="0"/>
              <a:t>	unsigned char* masks;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smtClean="0"/>
              <a:t>	f = fopen(fileName, "rb");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smtClean="0"/>
              <a:t>	if (f == NULL)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smtClean="0"/>
              <a:t>		exit(1);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smtClean="0"/>
              <a:t>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he-IL" sz="1800" b="1" smtClean="0">
                <a:solidFill>
                  <a:srgbClr val="009900"/>
                </a:solidFill>
              </a:rPr>
              <a:t>  </a:t>
            </a:r>
            <a:r>
              <a:rPr lang="en-US" sz="1800" b="1" smtClean="0">
                <a:solidFill>
                  <a:srgbClr val="009900"/>
                </a:solidFill>
              </a:rPr>
              <a:t>        // get the numbers</a:t>
            </a:r>
            <a:endParaRPr lang="he-IL" sz="1800" b="1" smtClean="0">
              <a:solidFill>
                <a:srgbClr val="009900"/>
              </a:solidFill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smtClean="0"/>
              <a:t>	va_start(numbers, fileName);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smtClean="0"/>
              <a:t>	arr[numOfNumbers] = va_arg(numbers, int);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smtClean="0"/>
              <a:t>	while (arr[numOfNumbers] != 0)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he-IL" sz="1800" smtClean="0"/>
              <a:t>	}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smtClean="0"/>
              <a:t>		numOfNumbers++;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smtClean="0"/>
              <a:t>		arr[numOfNumbers] = va_arg(numbers, int);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he-IL" sz="1800" smtClean="0"/>
              <a:t>	{</a:t>
            </a:r>
            <a:endParaRPr lang="en-US" sz="1800" smtClean="0"/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smtClean="0"/>
              <a:t> 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smtClean="0">
                <a:solidFill>
                  <a:srgbClr val="009900"/>
                </a:solidFill>
              </a:rPr>
              <a:t>           </a:t>
            </a:r>
            <a:r>
              <a:rPr lang="en-US" sz="1800" b="1" smtClean="0">
                <a:solidFill>
                  <a:srgbClr val="009900"/>
                </a:solidFill>
              </a:rPr>
              <a:t>// allocate the masks array</a:t>
            </a:r>
            <a:endParaRPr lang="he-IL" sz="1800" smtClean="0">
              <a:solidFill>
                <a:srgbClr val="009900"/>
              </a:solidFill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28"/>
            </a:pPr>
            <a:r>
              <a:rPr lang="en-US" sz="1800" smtClean="0"/>
              <a:t>	masks = (char*)malloc(numOfNumbers*sizeof(unsigned char));</a:t>
            </a:r>
          </a:p>
          <a:p>
            <a:pPr marL="342900" indent="-342900"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1800" smtClean="0"/>
              <a:t>	</a:t>
            </a:r>
            <a:endParaRPr lang="he-IL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2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smtClean="0">
                <a:solidFill>
                  <a:srgbClr val="009900"/>
                </a:solidFill>
              </a:rPr>
              <a:t>           </a:t>
            </a:r>
            <a:r>
              <a:rPr lang="en-US" sz="1800" b="1" smtClean="0">
                <a:solidFill>
                  <a:srgbClr val="009900"/>
                </a:solidFill>
              </a:rPr>
              <a:t>// creates the masks</a:t>
            </a:r>
            <a:endParaRPr lang="en-US" sz="1800" smtClean="0">
              <a:solidFill>
                <a:srgbClr val="009900"/>
              </a:solidFill>
            </a:endParaRP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smtClean="0"/>
              <a:t>	highBit=7;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smtClean="0"/>
              <a:t>	for (i=0 ; i &lt; numOfNumbers ; i++)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he-IL" sz="1800" smtClean="0"/>
              <a:t>	}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smtClean="0"/>
              <a:t>		lowBit = highBit - arr[i] + 1;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smtClean="0"/>
              <a:t>		masks[i] = createMask(highBit, lowBit);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smtClean="0"/>
              <a:t>		highBit = lowBit - 1;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he-IL" sz="1800" smtClean="0"/>
              <a:t>	</a:t>
            </a:r>
            <a:r>
              <a:rPr lang="en-US" sz="1800" smtClean="0"/>
              <a:t>}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smtClean="0"/>
              <a:t>	while (1) 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he-IL" sz="1800" smtClean="0"/>
              <a:t>	}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smtClean="0"/>
              <a:t>		fread(&amp;ch, sizeof(char), 1, f);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smtClean="0"/>
              <a:t>		if (feof(f))	break;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smtClean="0"/>
              <a:t>		printf("From char '%c' --&gt; ", ch);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smtClean="0"/>
              <a:t>		highBit=7;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smtClean="0"/>
              <a:t>		for (i=0 ; i &lt; numOfNumbers ; i++)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he-IL" sz="1800" smtClean="0"/>
              <a:t>		</a:t>
            </a:r>
            <a:r>
              <a:rPr lang="en-US" sz="1800" smtClean="0"/>
              <a:t>{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smtClean="0"/>
              <a:t>			lowBit = highBit - arr[i] + 1;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smtClean="0"/>
              <a:t>			printf("%d ", ((ch &amp; masks[i]) &gt;&gt; lowBit));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smtClean="0"/>
              <a:t>			highBit = lowBit - 1;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he-IL" sz="1800" smtClean="0"/>
              <a:t>		</a:t>
            </a:r>
            <a:r>
              <a:rPr lang="en-US" sz="1800" smtClean="0"/>
              <a:t>}</a:t>
            </a:r>
            <a:endParaRPr lang="he-IL" sz="1800" smtClean="0"/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smtClean="0"/>
              <a:t>		printf("\n");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he-IL" sz="1800" smtClean="0"/>
              <a:t>	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smtClean="0"/>
              <a:t>	fclose(f);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en-US" sz="1800" smtClean="0"/>
              <a:t>	free(masks);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r>
              <a:rPr lang="he-IL" sz="1800" smtClean="0"/>
              <a:t>{</a:t>
            </a:r>
          </a:p>
          <a:p>
            <a:pPr marL="342900" indent="-342900" algn="l" rtl="0">
              <a:spcBef>
                <a:spcPct val="0"/>
              </a:spcBef>
              <a:buFont typeface="Franklin Gothic Book" pitchFamily="34" charset="0"/>
              <a:buAutoNum type="arabicPeriod" startAt="51"/>
            </a:pPr>
            <a:endParaRPr lang="he-IL" sz="1800" smtClean="0"/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76200"/>
            <a:ext cx="42608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1: יצירת קובץ בינארי המכיל קידוד תמונה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 smtClean="0"/>
              <a:t>יש לייצר קובץ בינארי המכיל </a:t>
            </a:r>
            <a:r>
              <a:rPr lang="he-IL" dirty="0" err="1" smtClean="0"/>
              <a:t>יצוג</a:t>
            </a:r>
            <a:r>
              <a:rPr lang="he-IL" dirty="0" smtClean="0"/>
              <a:t> של תמונה.</a:t>
            </a:r>
          </a:p>
          <a:p>
            <a:r>
              <a:rPr lang="he-IL" dirty="0" smtClean="0"/>
              <a:t>תמונה מורכבת מ- </a:t>
            </a:r>
            <a:r>
              <a:rPr lang="en-US" dirty="0" smtClean="0"/>
              <a:t>M</a:t>
            </a:r>
            <a:r>
              <a:rPr lang="he-IL" dirty="0" smtClean="0"/>
              <a:t>*</a:t>
            </a:r>
            <a:r>
              <a:rPr lang="en-US" dirty="0" smtClean="0"/>
              <a:t>N</a:t>
            </a:r>
            <a:r>
              <a:rPr lang="he-IL" dirty="0" smtClean="0"/>
              <a:t> פיקסלים, כך שלכל פיקסל יש צבע (יש 16 צבעים אפשריים).</a:t>
            </a:r>
          </a:p>
          <a:p>
            <a:r>
              <a:rPr lang="he-IL" dirty="0" smtClean="0"/>
              <a:t>יש לכתוב לקובץ את </a:t>
            </a:r>
            <a:r>
              <a:rPr lang="he-IL" dirty="0" err="1" smtClean="0"/>
              <a:t>מימדי</a:t>
            </a:r>
            <a:r>
              <a:rPr lang="he-IL" dirty="0" smtClean="0"/>
              <a:t> התמונה ואח"כ את כל הפיקסלים לפי הסדר: הפיקסלים מהשורה הראשונה, </a:t>
            </a:r>
            <a:r>
              <a:rPr lang="he-IL" dirty="0" err="1" smtClean="0"/>
              <a:t>השניה</a:t>
            </a:r>
            <a:r>
              <a:rPr lang="he-IL" dirty="0" smtClean="0"/>
              <a:t> </a:t>
            </a:r>
            <a:r>
              <a:rPr lang="he-IL" dirty="0" err="1" smtClean="0"/>
              <a:t>וכו</a:t>
            </a:r>
            <a:r>
              <a:rPr lang="he-IL" dirty="0" smtClean="0"/>
              <a:t>'.</a:t>
            </a:r>
          </a:p>
          <a:p>
            <a:endParaRPr lang="he-IL" dirty="0" smtClean="0"/>
          </a:p>
          <a:p>
            <a:r>
              <a:rPr lang="he-IL" dirty="0" smtClean="0"/>
              <a:t>על מנת לשמור כל צבע, ניתן להסתפק ב- 4 סיביות</a:t>
            </a:r>
          </a:p>
          <a:p>
            <a:endParaRPr lang="he-IL" dirty="0" smtClean="0"/>
          </a:p>
          <a:p>
            <a:r>
              <a:rPr lang="he-IL" dirty="0" smtClean="0"/>
              <a:t>בכל </a:t>
            </a:r>
            <a:r>
              <a:rPr lang="en-US" dirty="0" smtClean="0"/>
              <a:t>byte</a:t>
            </a:r>
            <a:r>
              <a:rPr lang="he-IL" dirty="0" smtClean="0"/>
              <a:t> ניתן לשמור נתונים עבור 2 פיקסלים</a:t>
            </a:r>
          </a:p>
          <a:p>
            <a:endParaRPr lang="he-IL" dirty="0" smtClean="0"/>
          </a:p>
          <a:p>
            <a:r>
              <a:rPr lang="he-IL" dirty="0" smtClean="0"/>
              <a:t>תמונה עם </a:t>
            </a:r>
            <a:r>
              <a:rPr lang="en-US" dirty="0" smtClean="0"/>
              <a:t>M</a:t>
            </a:r>
            <a:r>
              <a:rPr lang="he-IL" dirty="0" smtClean="0"/>
              <a:t>*</a:t>
            </a:r>
            <a:r>
              <a:rPr lang="en-US" dirty="0" smtClean="0"/>
              <a:t>N</a:t>
            </a:r>
            <a:r>
              <a:rPr lang="he-IL" dirty="0" smtClean="0"/>
              <a:t> פיקסלים תשמר ב- </a:t>
            </a:r>
            <a:r>
              <a:rPr lang="en-US" dirty="0" smtClean="0"/>
              <a:t>N*M/2 + 2</a:t>
            </a:r>
            <a:r>
              <a:rPr lang="he-IL" dirty="0" smtClean="0"/>
              <a:t> בתים</a:t>
            </a:r>
          </a:p>
        </p:txBody>
      </p:sp>
      <p:sp>
        <p:nvSpPr>
          <p:cNvPr id="6" name="Down Arrow 5"/>
          <p:cNvSpPr/>
          <p:nvPr/>
        </p:nvSpPr>
        <p:spPr>
          <a:xfrm rot="5400000">
            <a:off x="7680920" y="3056384"/>
            <a:ext cx="342900" cy="800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" name="Down Arrow 6"/>
          <p:cNvSpPr/>
          <p:nvPr/>
        </p:nvSpPr>
        <p:spPr>
          <a:xfrm rot="5400000">
            <a:off x="7680920" y="3920480"/>
            <a:ext cx="342900" cy="800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Down Arrow 7"/>
          <p:cNvSpPr/>
          <p:nvPr/>
        </p:nvSpPr>
        <p:spPr>
          <a:xfrm rot="5400000">
            <a:off x="7824936" y="4712568"/>
            <a:ext cx="342900" cy="800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ight Brace 8"/>
          <p:cNvSpPr/>
          <p:nvPr/>
        </p:nvSpPr>
        <p:spPr>
          <a:xfrm rot="16200000">
            <a:off x="3499074" y="5314800"/>
            <a:ext cx="304800" cy="2889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195736" y="5013176"/>
            <a:ext cx="426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e-IL" dirty="0"/>
              <a:t>2 בתים בהתחלה לשמירת מימדי התמונה</a:t>
            </a:r>
          </a:p>
        </p:txBody>
      </p:sp>
      <p:graphicFrame>
        <p:nvGraphicFramePr>
          <p:cNvPr id="10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915809"/>
              </p:ext>
            </p:extLst>
          </p:nvPr>
        </p:nvGraphicFramePr>
        <p:xfrm>
          <a:off x="0" y="3627884"/>
          <a:ext cx="205665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Package" r:id="rId3" imgW="1238400" imgH="485640" progId="Package">
                  <p:embed/>
                </p:oleObj>
              </mc:Choice>
              <mc:Fallback>
                <p:oleObj name="Package" r:id="rId3" imgW="1238400" imgH="485640" progId="Packag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627884"/>
                        <a:ext cx="2056652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2: שינוי צבע לפיקסל מסוים בתמונה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smtClean="0"/>
          </a:p>
          <a:p>
            <a:r>
              <a:rPr lang="he-IL" smtClean="0"/>
              <a:t>יש לתת קאורדינטת </a:t>
            </a:r>
            <a:r>
              <a:rPr lang="en-US" smtClean="0"/>
              <a:t>x,y</a:t>
            </a:r>
            <a:r>
              <a:rPr lang="he-IL" smtClean="0"/>
              <a:t> וצבע, ובגישה ישירה לעדכן את הפיקסל.</a:t>
            </a:r>
          </a:p>
          <a:p>
            <a:r>
              <a:rPr lang="he-IL" smtClean="0"/>
              <a:t>יש לשים לב האם הצבע עבור הקאורדינטה המבוקשת נמצא בצד הימני אא בצד השמאלי של ה- </a:t>
            </a:r>
            <a:r>
              <a:rPr lang="en-US" smtClean="0"/>
              <a:t>byte</a:t>
            </a:r>
            <a:r>
              <a:rPr lang="he-IL" smtClean="0"/>
              <a:t> בו הוא נשמר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endParaRPr lang="he-IL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he-IL" sz="3200" smtClean="0"/>
          </a:p>
          <a:p>
            <a:pPr eaLnBrk="1" hangingPunct="1">
              <a:lnSpc>
                <a:spcPct val="90000"/>
              </a:lnSpc>
            </a:pPr>
            <a:r>
              <a:rPr lang="he-IL" sz="3200" smtClean="0"/>
              <a:t>מוטיבציה</a:t>
            </a:r>
          </a:p>
          <a:p>
            <a:pPr eaLnBrk="1" hangingPunct="1">
              <a:lnSpc>
                <a:spcPct val="90000"/>
              </a:lnSpc>
            </a:pPr>
            <a:r>
              <a:rPr lang="he-IL" sz="3200" smtClean="0"/>
              <a:t>אופרטורים לעבודה עם סיביות: 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3000" smtClean="0"/>
              <a:t>&amp;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3000" smtClean="0"/>
              <a:t> |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3000" smtClean="0"/>
              <a:t> ^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3000" smtClean="0"/>
              <a:t> ~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3000" smtClean="0"/>
              <a:t> &gt;&gt;</a:t>
            </a:r>
          </a:p>
          <a:p>
            <a:pPr lvl="1" eaLnBrk="1" hangingPunct="1">
              <a:lnSpc>
                <a:spcPct val="90000"/>
              </a:lnSpc>
            </a:pPr>
            <a:r>
              <a:rPr lang="he-IL" sz="3000" smtClean="0"/>
              <a:t> &lt;&lt;</a:t>
            </a:r>
            <a:endParaRPr lang="he-IL" sz="2800" smtClean="0"/>
          </a:p>
          <a:p>
            <a:pPr eaLnBrk="1" hangingPunct="1">
              <a:lnSpc>
                <a:spcPct val="90000"/>
              </a:lnSpc>
            </a:pPr>
            <a:endParaRPr lang="he-IL" sz="2800" smtClean="0"/>
          </a:p>
          <a:p>
            <a:pPr eaLnBrk="1" hangingPunct="1">
              <a:lnSpc>
                <a:spcPct val="90000"/>
              </a:lnSpc>
            </a:pPr>
            <a:endParaRPr lang="he-IL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מוטיבציה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כל משתנה </a:t>
            </a:r>
            <a:r>
              <a:rPr lang="he-IL" dirty="0" err="1" smtClean="0"/>
              <a:t>בזכרון</a:t>
            </a:r>
            <a:r>
              <a:rPr lang="he-IL" dirty="0" smtClean="0"/>
              <a:t> מיוצג ע"י כמה תאים, ובפרט ע"י אוסף של סיביות</a:t>
            </a:r>
          </a:p>
          <a:p>
            <a:r>
              <a:rPr lang="he-IL" dirty="0" smtClean="0"/>
              <a:t>עד היום עבדנו עם משתנים, ללא יכולת לפנות לסיביות המרכיבות אותם</a:t>
            </a:r>
          </a:p>
          <a:p>
            <a:r>
              <a:rPr lang="he-IL" dirty="0" smtClean="0"/>
              <a:t>מוטיבציה:</a:t>
            </a:r>
          </a:p>
          <a:p>
            <a:pPr lvl="1"/>
            <a:r>
              <a:rPr lang="he-IL" u="sng" dirty="0" smtClean="0"/>
              <a:t>דחיסה:</a:t>
            </a:r>
            <a:r>
              <a:rPr lang="he-IL" dirty="0" smtClean="0"/>
              <a:t> אם רוצים לשמור טקסט באנגלית, יספיקו לנו רק כ- 30 תווים: האותיות וסימני הפיסוק. בפועל עבור כל תו נשמרות 8 סיביות (255 קומבינציות). ע"י דחיסה נוכל לשמור עבור כל תו רק 5 סיביות. </a:t>
            </a:r>
            <a:r>
              <a:rPr lang="he-IL" b="1" dirty="0" smtClean="0"/>
              <a:t>חסכון של כ- 35%!</a:t>
            </a:r>
          </a:p>
          <a:p>
            <a:pPr lvl="1"/>
            <a:r>
              <a:rPr lang="he-IL" b="1" u="sng" dirty="0" smtClean="0">
                <a:solidFill>
                  <a:srgbClr val="7030A0"/>
                </a:solidFill>
              </a:rPr>
              <a:t>הצפנה:</a:t>
            </a:r>
            <a:r>
              <a:rPr lang="he-IL" b="1" dirty="0" smtClean="0">
                <a:solidFill>
                  <a:srgbClr val="7030A0"/>
                </a:solidFill>
              </a:rPr>
              <a:t> ניתן להחליט על החלפה כלשהי בסדר הסיביות, שתהייה ידועה רק לנו או למי שאמור לפענח את המידע</a:t>
            </a:r>
            <a:endParaRPr lang="he-IL" b="1" u="sng" dirty="0" smtClean="0">
              <a:solidFill>
                <a:srgbClr val="7030A0"/>
              </a:solidFill>
            </a:endParaRPr>
          </a:p>
          <a:p>
            <a:endParaRPr lang="he-IL" dirty="0" smtClean="0"/>
          </a:p>
          <a:p>
            <a:pPr lvl="1" algn="l" rtl="0">
              <a:buFont typeface="Wingdings 2" pitchFamily="18" charset="2"/>
              <a:buNone/>
            </a:pPr>
            <a:endParaRPr lang="he-I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פעולות על סיביות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he-IL" dirty="0" smtClean="0"/>
              <a:t>נסתכל על התוכנית הבאה, וכיצד יראה ה- </a:t>
            </a:r>
            <a:r>
              <a:rPr lang="en-US" dirty="0" smtClean="0"/>
              <a:t>byte</a:t>
            </a:r>
            <a:r>
              <a:rPr lang="he-IL" dirty="0" smtClean="0"/>
              <a:t> שיכיל את הנתון: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 smtClean="0"/>
              <a:t>void main()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 smtClean="0"/>
              <a:t>{</a:t>
            </a:r>
            <a:endParaRPr lang="he-IL" sz="2400" dirty="0" smtClean="0"/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en-US" sz="2400" dirty="0" smtClean="0"/>
              <a:t>	char </a:t>
            </a:r>
            <a:r>
              <a:rPr lang="en-US" sz="2400" dirty="0" err="1" smtClean="0"/>
              <a:t>ch</a:t>
            </a:r>
            <a:r>
              <a:rPr lang="en-US" sz="2400" dirty="0" smtClean="0"/>
              <a:t> = ‘a';</a:t>
            </a:r>
          </a:p>
          <a:p>
            <a:pPr algn="l" rtl="0">
              <a:spcBef>
                <a:spcPct val="0"/>
              </a:spcBef>
              <a:buFont typeface="Wingdings 2" pitchFamily="18" charset="2"/>
              <a:buNone/>
            </a:pPr>
            <a:r>
              <a:rPr lang="he-IL" sz="2400" dirty="0" smtClean="0"/>
              <a:t>{</a:t>
            </a:r>
            <a:endParaRPr lang="en-US" sz="2400" dirty="0" smtClean="0"/>
          </a:p>
          <a:p>
            <a:pPr>
              <a:spcBef>
                <a:spcPct val="0"/>
              </a:spcBef>
            </a:pPr>
            <a:r>
              <a:rPr lang="he-IL" sz="2800" dirty="0" smtClean="0"/>
              <a:t>פעולות שניתן לבצע עם סיביות:</a:t>
            </a:r>
          </a:p>
          <a:p>
            <a:pPr lvl="1">
              <a:spcBef>
                <a:spcPct val="0"/>
              </a:spcBef>
            </a:pPr>
            <a:r>
              <a:rPr lang="he-IL" dirty="0" smtClean="0"/>
              <a:t>&amp; </a:t>
            </a:r>
            <a:r>
              <a:rPr lang="he-IL" dirty="0" smtClean="0">
                <a:sym typeface="Wingdings" pitchFamily="2" charset="2"/>
              </a:rPr>
              <a:t> </a:t>
            </a:r>
            <a:r>
              <a:rPr lang="en-US" dirty="0" smtClean="0">
                <a:sym typeface="Wingdings" pitchFamily="2" charset="2"/>
              </a:rPr>
              <a:t>AND</a:t>
            </a:r>
            <a:endParaRPr lang="he-IL" dirty="0" smtClean="0"/>
          </a:p>
          <a:p>
            <a:pPr lvl="1">
              <a:spcBef>
                <a:spcPct val="0"/>
              </a:spcBef>
            </a:pPr>
            <a:r>
              <a:rPr lang="he-IL" dirty="0" smtClean="0"/>
              <a:t>|   </a:t>
            </a:r>
            <a:r>
              <a:rPr lang="he-IL" dirty="0" smtClean="0">
                <a:sym typeface="Wingdings" pitchFamily="2" charset="2"/>
              </a:rPr>
              <a:t> </a:t>
            </a:r>
            <a:r>
              <a:rPr lang="en-US" dirty="0" smtClean="0">
                <a:sym typeface="Wingdings" pitchFamily="2" charset="2"/>
              </a:rPr>
              <a:t>OR</a:t>
            </a:r>
            <a:endParaRPr lang="he-IL" dirty="0" smtClean="0"/>
          </a:p>
          <a:p>
            <a:pPr lvl="1">
              <a:spcBef>
                <a:spcPct val="0"/>
              </a:spcBef>
            </a:pPr>
            <a:r>
              <a:rPr lang="he-IL" dirty="0" smtClean="0"/>
              <a:t>^  </a:t>
            </a:r>
            <a:r>
              <a:rPr lang="he-IL" dirty="0" smtClean="0">
                <a:sym typeface="Wingdings" pitchFamily="2" charset="2"/>
              </a:rPr>
              <a:t> </a:t>
            </a:r>
            <a:r>
              <a:rPr lang="en-US" dirty="0" smtClean="0">
                <a:sym typeface="Wingdings" pitchFamily="2" charset="2"/>
              </a:rPr>
              <a:t>XOR</a:t>
            </a:r>
            <a:endParaRPr lang="he-IL" dirty="0" smtClean="0"/>
          </a:p>
          <a:p>
            <a:pPr lvl="1">
              <a:spcBef>
                <a:spcPct val="0"/>
              </a:spcBef>
            </a:pPr>
            <a:r>
              <a:rPr lang="he-IL" b="1" dirty="0" smtClean="0"/>
              <a:t>~ </a:t>
            </a:r>
            <a:r>
              <a:rPr lang="he-IL" dirty="0" smtClean="0">
                <a:sym typeface="Wingdings" pitchFamily="2" charset="2"/>
              </a:rPr>
              <a:t> </a:t>
            </a:r>
            <a:r>
              <a:rPr lang="en-US" dirty="0" smtClean="0">
                <a:sym typeface="Wingdings" pitchFamily="2" charset="2"/>
              </a:rPr>
              <a:t>NOT</a:t>
            </a:r>
            <a:endParaRPr lang="he-IL" dirty="0" smtClean="0">
              <a:sym typeface="Wingdings" pitchFamily="2" charset="2"/>
            </a:endParaRPr>
          </a:p>
          <a:p>
            <a:pPr lvl="1">
              <a:spcBef>
                <a:spcPct val="0"/>
              </a:spcBef>
            </a:pPr>
            <a:r>
              <a:rPr lang="he-IL" dirty="0" smtClean="0">
                <a:sym typeface="Wingdings" pitchFamily="2" charset="2"/>
              </a:rPr>
              <a:t> &gt;&gt;   </a:t>
            </a:r>
            <a:r>
              <a:rPr lang="en-US" dirty="0" smtClean="0">
                <a:sym typeface="Wingdings" pitchFamily="2" charset="2"/>
              </a:rPr>
              <a:t>Left Shift</a:t>
            </a:r>
            <a:endParaRPr lang="he-IL" dirty="0" smtClean="0">
              <a:sym typeface="Wingdings" pitchFamily="2" charset="2"/>
            </a:endParaRPr>
          </a:p>
          <a:p>
            <a:pPr lvl="1">
              <a:spcBef>
                <a:spcPct val="0"/>
              </a:spcBef>
            </a:pPr>
            <a:r>
              <a:rPr lang="he-IL" dirty="0" smtClean="0">
                <a:sym typeface="Wingdings" pitchFamily="2" charset="2"/>
              </a:rPr>
              <a:t> &lt;&lt;   </a:t>
            </a:r>
            <a:r>
              <a:rPr lang="en-US" dirty="0" err="1" smtClean="0">
                <a:sym typeface="Wingdings" pitchFamily="2" charset="2"/>
              </a:rPr>
              <a:t>Rigtt</a:t>
            </a:r>
            <a:r>
              <a:rPr lang="en-US" dirty="0" smtClean="0">
                <a:sym typeface="Wingdings" pitchFamily="2" charset="2"/>
              </a:rPr>
              <a:t> Shift</a:t>
            </a:r>
            <a:endParaRPr lang="he-IL" dirty="0" smtClean="0">
              <a:sym typeface="Wingdings" pitchFamily="2" charset="2"/>
            </a:endParaRPr>
          </a:p>
          <a:p>
            <a:pPr>
              <a:spcBef>
                <a:spcPct val="0"/>
              </a:spcBef>
            </a:pPr>
            <a:r>
              <a:rPr lang="he-IL" u="sng" dirty="0" smtClean="0">
                <a:solidFill>
                  <a:srgbClr val="C00000"/>
                </a:solidFill>
                <a:sym typeface="Wingdings" pitchFamily="2" charset="2"/>
              </a:rPr>
              <a:t>פעולות על סיביות ניתן לבצע על משתנים מטיפוסים המכילים </a:t>
            </a:r>
            <a:r>
              <a:rPr lang="he-IL" b="1" u="sng" dirty="0" smtClean="0">
                <a:solidFill>
                  <a:srgbClr val="C00000"/>
                </a:solidFill>
                <a:sym typeface="Wingdings" pitchFamily="2" charset="2"/>
              </a:rPr>
              <a:t>שלמים</a:t>
            </a:r>
            <a:r>
              <a:rPr lang="he-IL" u="sng" dirty="0" smtClean="0">
                <a:solidFill>
                  <a:srgbClr val="C00000"/>
                </a:solidFill>
                <a:sym typeface="Wingdings" pitchFamily="2" charset="2"/>
              </a:rPr>
              <a:t> בלבד </a:t>
            </a:r>
            <a:r>
              <a:rPr lang="he-IL" dirty="0" smtClean="0">
                <a:sym typeface="Wingdings" pitchFamily="2" charset="2"/>
              </a:rPr>
              <a:t>(</a:t>
            </a:r>
            <a:r>
              <a:rPr lang="en-US" dirty="0" smtClean="0">
                <a:sym typeface="Wingdings" pitchFamily="2" charset="2"/>
              </a:rPr>
              <a:t>char, </a:t>
            </a:r>
            <a:r>
              <a:rPr lang="en-US" dirty="0" err="1" smtClean="0">
                <a:sym typeface="Wingdings" pitchFamily="2" charset="2"/>
              </a:rPr>
              <a:t>int</a:t>
            </a:r>
            <a:r>
              <a:rPr lang="en-US" dirty="0" smtClean="0">
                <a:sym typeface="Wingdings" pitchFamily="2" charset="2"/>
              </a:rPr>
              <a:t>, short, long</a:t>
            </a:r>
            <a:r>
              <a:rPr lang="he-IL" dirty="0" smtClean="0">
                <a:sym typeface="Wingdings" pitchFamily="2" charset="2"/>
              </a:rPr>
              <a:t>)</a:t>
            </a:r>
            <a:endParaRPr lang="he-IL" dirty="0" smtClean="0"/>
          </a:p>
          <a:p>
            <a:pPr lvl="1">
              <a:spcBef>
                <a:spcPct val="0"/>
              </a:spcBef>
            </a:pPr>
            <a:endParaRPr lang="he-IL" dirty="0" smtClean="0"/>
          </a:p>
        </p:txBody>
      </p:sp>
      <p:sp>
        <p:nvSpPr>
          <p:cNvPr id="6" name="Rectangle 5"/>
          <p:cNvSpPr/>
          <p:nvPr/>
        </p:nvSpPr>
        <p:spPr>
          <a:xfrm>
            <a:off x="4648200" y="2057400"/>
            <a:ext cx="24440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400" b="1" dirty="0"/>
              <a:t> 0 1 1 0 0 0 0 1</a:t>
            </a:r>
            <a:endParaRPr lang="he-IL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הפעולה &amp; (</a:t>
            </a:r>
            <a:r>
              <a:rPr lang="en-US" smtClean="0"/>
              <a:t>AND</a:t>
            </a:r>
            <a:r>
              <a:rPr lang="he-IL" smtClean="0"/>
              <a:t>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219200"/>
            <a:ext cx="8229600" cy="4937760"/>
          </a:xfrm>
        </p:spPr>
        <p:txBody>
          <a:bodyPr>
            <a:normAutofit lnSpcReduction="10000"/>
          </a:bodyPr>
          <a:lstStyle/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void </a:t>
            </a:r>
            <a:r>
              <a:rPr lang="en-US" sz="2000" dirty="0" err="1" smtClean="0"/>
              <a:t>printCharAsBinary</a:t>
            </a:r>
            <a:r>
              <a:rPr lang="en-US" sz="2000" dirty="0" smtClean="0"/>
              <a:t>(char </a:t>
            </a:r>
            <a:r>
              <a:rPr lang="en-US" sz="2000" dirty="0" err="1" smtClean="0"/>
              <a:t>ch</a:t>
            </a:r>
            <a:r>
              <a:rPr lang="en-US" sz="2000" dirty="0" smtClean="0"/>
              <a:t>)  {…}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 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void main()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{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char ch1 = 'a', ch2 = 'b', ch3 = </a:t>
            </a:r>
            <a:r>
              <a:rPr lang="en-US" sz="2000" b="1" dirty="0" smtClean="0"/>
              <a:t>ch1&amp;ch</a:t>
            </a:r>
            <a:r>
              <a:rPr lang="en-US" sz="2000" dirty="0" smtClean="0"/>
              <a:t>2;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2000" dirty="0" smtClean="0"/>
              <a:t>	</a:t>
            </a:r>
            <a:r>
              <a:rPr lang="en-US" sz="2000" dirty="0" smtClean="0"/>
              <a:t> 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("ch1=%c: ", ch1);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printCharAsBinary</a:t>
            </a:r>
            <a:r>
              <a:rPr lang="en-US" sz="2000" dirty="0" smtClean="0"/>
              <a:t>(ch1);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 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("\nch2=%c: ", ch2);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printCharAsBinary</a:t>
            </a:r>
            <a:r>
              <a:rPr lang="en-US" sz="2000" dirty="0" smtClean="0"/>
              <a:t>(ch2);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 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("\nch3=%c: ", ch3);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printCharAsBinary</a:t>
            </a:r>
            <a:r>
              <a:rPr lang="en-US" sz="2000" dirty="0" smtClean="0"/>
              <a:t>(ch3);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("\n");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}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2000" dirty="0" smtClean="0"/>
          </a:p>
        </p:txBody>
      </p:sp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933056"/>
            <a:ext cx="4062413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038600" y="2852936"/>
            <a:ext cx="4876800" cy="957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2000" b="1" dirty="0">
                <a:solidFill>
                  <a:schemeClr val="bg1"/>
                </a:solidFill>
              </a:rPr>
              <a:t>הפעולה &amp; בין שני משתנים עושה את הפעולה &amp; על כל זוג סיביות במשתנים. אם </a:t>
            </a:r>
            <a:r>
              <a:rPr lang="he-IL" sz="2000" b="1" u="sng" dirty="0">
                <a:solidFill>
                  <a:schemeClr val="bg1"/>
                </a:solidFill>
              </a:rPr>
              <a:t>שניהם</a:t>
            </a:r>
            <a:r>
              <a:rPr lang="he-IL" sz="2000" b="1" dirty="0">
                <a:solidFill>
                  <a:schemeClr val="bg1"/>
                </a:solidFill>
              </a:rPr>
              <a:t> 1, גם התוצאה תהיה 1, אחרת 0.</a:t>
            </a:r>
          </a:p>
        </p:txBody>
      </p:sp>
      <p:sp>
        <p:nvSpPr>
          <p:cNvPr id="9" name="Rectangle 8"/>
          <p:cNvSpPr/>
          <p:nvPr/>
        </p:nvSpPr>
        <p:spPr>
          <a:xfrm>
            <a:off x="539552" y="5805264"/>
            <a:ext cx="4032448" cy="67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>
              <a:buFont typeface="Wingdings" pitchFamily="2" charset="2"/>
              <a:buChar char="§"/>
              <a:defRPr/>
            </a:pPr>
            <a:r>
              <a:rPr lang="he-IL" sz="2000" b="1" dirty="0"/>
              <a:t> &amp; עם 0 "מכבה" ביט מסוים</a:t>
            </a:r>
          </a:p>
          <a:p>
            <a:pPr algn="r" rtl="1">
              <a:buFont typeface="Wingdings" pitchFamily="2" charset="2"/>
              <a:buChar char="§"/>
              <a:defRPr/>
            </a:pPr>
            <a:r>
              <a:rPr lang="he-IL" sz="2000" b="1" dirty="0"/>
              <a:t> &amp; עם 1 משאיר את הביט ללא שינוי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הפעולה | (</a:t>
            </a:r>
            <a:r>
              <a:rPr lang="en-US" smtClean="0"/>
              <a:t>OR</a:t>
            </a:r>
            <a:r>
              <a:rPr lang="he-IL" smtClean="0"/>
              <a:t>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1219200"/>
            <a:ext cx="8229600" cy="4937760"/>
          </a:xfrm>
        </p:spPr>
        <p:txBody>
          <a:bodyPr>
            <a:normAutofit lnSpcReduction="10000"/>
          </a:bodyPr>
          <a:lstStyle/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void </a:t>
            </a:r>
            <a:r>
              <a:rPr lang="en-US" sz="2000" dirty="0" err="1" smtClean="0"/>
              <a:t>printCharAsBinary</a:t>
            </a:r>
            <a:r>
              <a:rPr lang="en-US" sz="2000" dirty="0" smtClean="0"/>
              <a:t>(char </a:t>
            </a:r>
            <a:r>
              <a:rPr lang="en-US" sz="2000" dirty="0" err="1" smtClean="0"/>
              <a:t>ch</a:t>
            </a:r>
            <a:r>
              <a:rPr lang="en-US" sz="2000" dirty="0" smtClean="0"/>
              <a:t>)  {…}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 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void main()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{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char ch1 = 'a', ch2 = 'b', ch3 = </a:t>
            </a:r>
            <a:r>
              <a:rPr lang="en-US" sz="2000" b="1" dirty="0" smtClean="0"/>
              <a:t>ch1|ch</a:t>
            </a:r>
            <a:r>
              <a:rPr lang="en-US" sz="2000" dirty="0" smtClean="0"/>
              <a:t>2;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2000" dirty="0" smtClean="0"/>
              <a:t>	</a:t>
            </a:r>
            <a:r>
              <a:rPr lang="en-US" sz="2000" dirty="0" smtClean="0"/>
              <a:t> 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("ch1=%c: ", ch1);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printCharAsBinary</a:t>
            </a:r>
            <a:r>
              <a:rPr lang="en-US" sz="2000" dirty="0" smtClean="0"/>
              <a:t>(ch1);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 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("\nch2=%c: ", ch2);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printCharAsBinary</a:t>
            </a:r>
            <a:r>
              <a:rPr lang="en-US" sz="2000" dirty="0" smtClean="0"/>
              <a:t>(ch2);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 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("\nch3=%c: ", ch3);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printCharAsBinary</a:t>
            </a:r>
            <a:r>
              <a:rPr lang="en-US" sz="2000" dirty="0" smtClean="0"/>
              <a:t>(ch3);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("\n");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}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038600" y="2924944"/>
            <a:ext cx="4876800" cy="103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2000" b="1" dirty="0">
                <a:solidFill>
                  <a:schemeClr val="bg1"/>
                </a:solidFill>
              </a:rPr>
              <a:t>הפעולה | בין שני משתנים עושה את הפעולה | על כל זוג סיביות במשתנים. אם </a:t>
            </a:r>
            <a:r>
              <a:rPr lang="he-IL" sz="2000" u="sng" dirty="0">
                <a:solidFill>
                  <a:schemeClr val="bg1"/>
                </a:solidFill>
              </a:rPr>
              <a:t>לפחות</a:t>
            </a:r>
            <a:r>
              <a:rPr lang="he-IL" sz="2000" b="1" dirty="0">
                <a:solidFill>
                  <a:schemeClr val="bg1"/>
                </a:solidFill>
              </a:rPr>
              <a:t> אחד מהם 1, גם התוצאה תהיה 1, אחרת 0.</a:t>
            </a:r>
          </a:p>
        </p:txBody>
      </p:sp>
      <p:pic>
        <p:nvPicPr>
          <p:cNvPr id="163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4149080"/>
            <a:ext cx="39433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51520" y="5781600"/>
            <a:ext cx="3830960" cy="743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>
              <a:buFont typeface="Wingdings" pitchFamily="2" charset="2"/>
              <a:buChar char="§"/>
              <a:defRPr/>
            </a:pPr>
            <a:r>
              <a:rPr lang="he-IL" sz="2000" b="1" dirty="0"/>
              <a:t> | עם 1 "מדליק" ביט מסוים</a:t>
            </a:r>
          </a:p>
          <a:p>
            <a:pPr algn="r" rtl="1">
              <a:buFont typeface="Wingdings" pitchFamily="2" charset="2"/>
              <a:buChar char="§"/>
              <a:defRPr/>
            </a:pPr>
            <a:r>
              <a:rPr lang="he-IL" sz="2000" b="1" dirty="0"/>
              <a:t> | עם 0 משאיר את הביט ללא שינוי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הפעולה ^ (</a:t>
            </a:r>
            <a:r>
              <a:rPr lang="en-US" smtClean="0"/>
              <a:t>XOR</a:t>
            </a:r>
            <a:r>
              <a:rPr lang="he-IL" smtClean="0"/>
              <a:t>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299552"/>
            <a:ext cx="8229600" cy="4937760"/>
          </a:xfrm>
        </p:spPr>
        <p:txBody>
          <a:bodyPr>
            <a:normAutofit lnSpcReduction="10000"/>
          </a:bodyPr>
          <a:lstStyle/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void </a:t>
            </a:r>
            <a:r>
              <a:rPr lang="en-US" sz="2000" dirty="0" err="1" smtClean="0"/>
              <a:t>printCharAsBinary</a:t>
            </a:r>
            <a:r>
              <a:rPr lang="en-US" sz="2000" dirty="0" smtClean="0"/>
              <a:t>(char </a:t>
            </a:r>
            <a:r>
              <a:rPr lang="en-US" sz="2000" dirty="0" err="1" smtClean="0"/>
              <a:t>ch</a:t>
            </a:r>
            <a:r>
              <a:rPr lang="en-US" sz="2000" dirty="0" smtClean="0"/>
              <a:t>)  {…}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 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void main()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{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char ch1 = 'a', ch2 = 'b', ch3 = </a:t>
            </a:r>
            <a:r>
              <a:rPr lang="en-US" sz="2000" b="1" dirty="0" smtClean="0"/>
              <a:t>ch1^ch</a:t>
            </a:r>
            <a:r>
              <a:rPr lang="en-US" sz="2000" dirty="0" smtClean="0"/>
              <a:t>2;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2000" dirty="0" smtClean="0"/>
              <a:t>	</a:t>
            </a:r>
            <a:r>
              <a:rPr lang="en-US" sz="2000" dirty="0" smtClean="0"/>
              <a:t> 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("ch1=%c: ", ch1);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printCharAsBinary</a:t>
            </a:r>
            <a:r>
              <a:rPr lang="en-US" sz="2000" dirty="0" smtClean="0"/>
              <a:t>(ch1);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 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("\nch2=%c: ", ch2);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printCharAsBinary</a:t>
            </a:r>
            <a:r>
              <a:rPr lang="en-US" sz="2000" dirty="0" smtClean="0"/>
              <a:t>(ch2);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 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("\nch3=%c: ", ch3);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printCharAsBinary</a:t>
            </a:r>
            <a:r>
              <a:rPr lang="en-US" sz="2000" dirty="0" smtClean="0"/>
              <a:t>(ch3);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("\n");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}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038600" y="3140968"/>
            <a:ext cx="4953000" cy="1050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2000" b="1" dirty="0">
                <a:solidFill>
                  <a:schemeClr val="bg1"/>
                </a:solidFill>
              </a:rPr>
              <a:t>הפעולה ^ בין שני משתנים עושה את הפעולה ^ על כל זוג סיביות במשתנים. אם </a:t>
            </a:r>
            <a:r>
              <a:rPr lang="he-IL" sz="2000" b="1" u="sng" dirty="0">
                <a:solidFill>
                  <a:schemeClr val="bg1"/>
                </a:solidFill>
              </a:rPr>
              <a:t>בדיוק</a:t>
            </a:r>
            <a:r>
              <a:rPr lang="he-IL" sz="2000" b="1" dirty="0">
                <a:solidFill>
                  <a:schemeClr val="bg1"/>
                </a:solidFill>
              </a:rPr>
              <a:t> אחד מהם 1, גם התוצאה תהיה 1, אחרת 0.</a:t>
            </a:r>
          </a:p>
        </p:txBody>
      </p:sp>
      <p:pic>
        <p:nvPicPr>
          <p:cNvPr id="174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293096"/>
            <a:ext cx="32035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95536" y="5733256"/>
            <a:ext cx="403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>
              <a:buFont typeface="Wingdings" pitchFamily="2" charset="2"/>
              <a:buChar char="§"/>
              <a:defRPr/>
            </a:pPr>
            <a:r>
              <a:rPr lang="he-IL" sz="2000" b="1" dirty="0"/>
              <a:t>^ עם 1 הופך את הביט</a:t>
            </a:r>
          </a:p>
          <a:p>
            <a:pPr algn="r" rtl="1">
              <a:buFont typeface="Wingdings" pitchFamily="2" charset="2"/>
              <a:buChar char="§"/>
              <a:defRPr/>
            </a:pPr>
            <a:r>
              <a:rPr lang="he-IL" sz="2000" b="1" dirty="0"/>
              <a:t>^ עם 0 משאיר את הביט ללא שינוי</a:t>
            </a:r>
          </a:p>
          <a:p>
            <a:pPr algn="r" rtl="1">
              <a:buFont typeface="Wingdings" pitchFamily="2" charset="2"/>
              <a:buChar char="§"/>
              <a:defRPr/>
            </a:pPr>
            <a:r>
              <a:rPr lang="he-IL" sz="2000" b="1" dirty="0"/>
              <a:t>^ עם עצמו מאפס את המשתנה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הפעולה &gt;&gt; (</a:t>
            </a:r>
            <a:r>
              <a:rPr lang="en-US" smtClean="0"/>
              <a:t>Shift Left</a:t>
            </a:r>
            <a:r>
              <a:rPr lang="he-IL" smtClean="0"/>
              <a:t>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void </a:t>
            </a:r>
            <a:r>
              <a:rPr lang="en-US" sz="2000" dirty="0" err="1" smtClean="0"/>
              <a:t>printCharAsBinary</a:t>
            </a:r>
            <a:r>
              <a:rPr lang="en-US" sz="2000" dirty="0" smtClean="0"/>
              <a:t>(char </a:t>
            </a:r>
            <a:r>
              <a:rPr lang="en-US" sz="2000" dirty="0" err="1" smtClean="0"/>
              <a:t>ch</a:t>
            </a:r>
            <a:r>
              <a:rPr lang="en-US" sz="2000" dirty="0" smtClean="0"/>
              <a:t>)  {…}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 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void main()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{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char ch1 = 'a', </a:t>
            </a:r>
            <a:r>
              <a:rPr lang="en-US" sz="2000" b="1" dirty="0" smtClean="0"/>
              <a:t>ch2 = ch1 &lt;&lt; 1</a:t>
            </a:r>
            <a:r>
              <a:rPr lang="en-US" sz="2000" dirty="0" smtClean="0"/>
              <a:t>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2000" dirty="0" smtClean="0"/>
              <a:t>	</a:t>
            </a:r>
            <a:r>
              <a:rPr lang="en-US" sz="2000" dirty="0" smtClean="0"/>
              <a:t> 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("ch1=%c: ", ch1);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printCharAsBinary</a:t>
            </a:r>
            <a:r>
              <a:rPr lang="en-US" sz="2000" dirty="0" smtClean="0"/>
              <a:t>(ch1);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 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("\nch2=%c: ", ch2);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printCharAsBinary</a:t>
            </a:r>
            <a:r>
              <a:rPr lang="en-US" sz="2000" dirty="0" smtClean="0"/>
              <a:t>(ch2);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 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("\n");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}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971800" y="5562600"/>
            <a:ext cx="4800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2000" b="1" dirty="0">
                <a:solidFill>
                  <a:schemeClr val="bg1"/>
                </a:solidFill>
              </a:rPr>
              <a:t>הפעולה &gt;&gt; מזיזה את הסיביות במשתנה </a:t>
            </a:r>
            <a:r>
              <a:rPr lang="en-US" sz="2000" b="1" dirty="0">
                <a:solidFill>
                  <a:schemeClr val="bg1"/>
                </a:solidFill>
              </a:rPr>
              <a:t>n</a:t>
            </a:r>
            <a:r>
              <a:rPr lang="he-IL" sz="2000" b="1" dirty="0">
                <a:solidFill>
                  <a:schemeClr val="bg1"/>
                </a:solidFill>
              </a:rPr>
              <a:t> פעמים שמאלה, ומוסיפה </a:t>
            </a:r>
            <a:r>
              <a:rPr lang="en-US" sz="2000" b="1" dirty="0">
                <a:solidFill>
                  <a:schemeClr val="bg1"/>
                </a:solidFill>
              </a:rPr>
              <a:t>n</a:t>
            </a:r>
            <a:r>
              <a:rPr lang="he-IL" sz="2000" b="1" dirty="0">
                <a:solidFill>
                  <a:schemeClr val="bg1"/>
                </a:solidFill>
              </a:rPr>
              <a:t> אפסים מימין</a:t>
            </a:r>
          </a:p>
        </p:txBody>
      </p:sp>
      <p:pic>
        <p:nvPicPr>
          <p:cNvPr id="1843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971800"/>
            <a:ext cx="3128963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הפעולה &lt;&lt; (</a:t>
            </a:r>
            <a:r>
              <a:rPr lang="en-US" dirty="0" smtClean="0"/>
              <a:t>Shift Right</a:t>
            </a:r>
            <a:r>
              <a:rPr lang="he-IL" dirty="0" smtClean="0"/>
              <a:t>) על משתנים שהם </a:t>
            </a:r>
            <a:r>
              <a:rPr lang="en-US" dirty="0" smtClean="0">
                <a:solidFill>
                  <a:srgbClr val="C00000"/>
                </a:solidFill>
              </a:rPr>
              <a:t>signed</a:t>
            </a:r>
            <a:endParaRPr lang="he-IL" dirty="0" smtClean="0">
              <a:solidFill>
                <a:srgbClr val="C00000"/>
              </a:solidFill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15576"/>
            <a:ext cx="8229600" cy="4937760"/>
          </a:xfrm>
        </p:spPr>
        <p:txBody>
          <a:bodyPr>
            <a:normAutofit fontScale="92500" lnSpcReduction="20000"/>
          </a:bodyPr>
          <a:lstStyle/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void </a:t>
            </a:r>
            <a:r>
              <a:rPr lang="en-US" sz="2000" dirty="0" err="1" smtClean="0"/>
              <a:t>printCharAsBinary</a:t>
            </a:r>
            <a:r>
              <a:rPr lang="en-US" sz="2000" dirty="0" smtClean="0"/>
              <a:t>(char </a:t>
            </a:r>
            <a:r>
              <a:rPr lang="en-US" sz="2000" dirty="0" err="1" smtClean="0"/>
              <a:t>ch</a:t>
            </a:r>
            <a:r>
              <a:rPr lang="en-US" sz="2000" dirty="0" smtClean="0"/>
              <a:t>)  {…} 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void main()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{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char ch1 = 'a', </a:t>
            </a:r>
            <a:r>
              <a:rPr lang="en-US" sz="2000" b="1" dirty="0" smtClean="0"/>
              <a:t>ch2 = ch1 &gt;&gt; 1</a:t>
            </a:r>
            <a:r>
              <a:rPr lang="en-US" sz="2000" dirty="0" smtClean="0"/>
              <a:t>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       char ch3 = 128, </a:t>
            </a:r>
            <a:r>
              <a:rPr lang="en-US" sz="2000" b="1" dirty="0" smtClean="0"/>
              <a:t>ch4 = ch3 &gt;&gt; 2</a:t>
            </a:r>
            <a:r>
              <a:rPr lang="en-US" sz="2000" dirty="0" smtClean="0"/>
              <a:t>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2000" dirty="0" smtClean="0"/>
              <a:t>	</a:t>
            </a:r>
            <a:r>
              <a:rPr lang="en-US" sz="2000" dirty="0" smtClean="0"/>
              <a:t> 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("ch1=%c: ", ch1);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printCharAsBinary</a:t>
            </a:r>
            <a:r>
              <a:rPr lang="en-US" sz="2000" dirty="0" smtClean="0"/>
              <a:t>(ch1);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 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("\nch2=%c: ", ch2);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printCharAsBinary</a:t>
            </a:r>
            <a:r>
              <a:rPr lang="en-US" sz="2000" dirty="0" smtClean="0"/>
              <a:t>(ch2);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 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 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("\nch3=%c: ", ch3);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printCharAsBinary</a:t>
            </a:r>
            <a:r>
              <a:rPr lang="en-US" sz="2000" dirty="0" smtClean="0"/>
              <a:t>(ch3);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he-IL" sz="2000" dirty="0" smtClean="0"/>
              <a:t> 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("\nch4=%c: ", ch4);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printCharAsBinary</a:t>
            </a:r>
            <a:r>
              <a:rPr lang="en-US" sz="2000" dirty="0" smtClean="0"/>
              <a:t>(ch4);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	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("\n");</a:t>
            </a:r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r>
              <a:rPr lang="en-US" sz="2000" dirty="0" smtClean="0"/>
              <a:t>}</a:t>
            </a:r>
            <a:endParaRPr lang="he-IL" sz="2000" dirty="0" smtClean="0"/>
          </a:p>
          <a:p>
            <a:pPr marL="457200" indent="-457200" algn="l" rtl="0">
              <a:spcBef>
                <a:spcPct val="0"/>
              </a:spcBef>
              <a:buFont typeface="Franklin Gothic Book" pitchFamily="34" charset="0"/>
              <a:buAutoNum type="arabicPeriod"/>
            </a:pPr>
            <a:endParaRPr lang="he-IL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148064" y="4797152"/>
            <a:ext cx="3767336" cy="1298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sz="2000" b="1" dirty="0">
                <a:solidFill>
                  <a:schemeClr val="bg1"/>
                </a:solidFill>
              </a:rPr>
              <a:t>הפעולה &lt;&lt; מזיזה את הסיביות במשתנה </a:t>
            </a:r>
            <a:r>
              <a:rPr lang="en-US" sz="2000" b="1" dirty="0">
                <a:solidFill>
                  <a:schemeClr val="bg1"/>
                </a:solidFill>
              </a:rPr>
              <a:t>n</a:t>
            </a:r>
            <a:r>
              <a:rPr lang="he-IL" sz="2000" b="1" dirty="0">
                <a:solidFill>
                  <a:schemeClr val="bg1"/>
                </a:solidFill>
              </a:rPr>
              <a:t> פעמים ימינה, ומוסיפה </a:t>
            </a:r>
            <a:r>
              <a:rPr lang="en-US" sz="2000" b="1" dirty="0">
                <a:solidFill>
                  <a:schemeClr val="bg1"/>
                </a:solidFill>
              </a:rPr>
              <a:t>n</a:t>
            </a:r>
            <a:r>
              <a:rPr lang="he-IL" sz="2000" b="1" dirty="0">
                <a:solidFill>
                  <a:schemeClr val="bg1"/>
                </a:solidFill>
              </a:rPr>
              <a:t> פעמים את הביט הכי שמאלי (כאשר המשתנה </a:t>
            </a:r>
            <a:r>
              <a:rPr lang="en-US" sz="2000" b="1" dirty="0">
                <a:solidFill>
                  <a:schemeClr val="bg1"/>
                </a:solidFill>
              </a:rPr>
              <a:t>signed</a:t>
            </a:r>
            <a:r>
              <a:rPr lang="he-IL" sz="20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94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9675" y="2590800"/>
            <a:ext cx="3895725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1321</TotalTime>
  <Words>1516</Words>
  <Application>Microsoft Office PowerPoint</Application>
  <PresentationFormat>On-screen Show (4:3)</PresentationFormat>
  <Paragraphs>530</Paragraphs>
  <Slides>28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Origin</vt:lpstr>
      <vt:lpstr>Package</vt:lpstr>
      <vt:lpstr>סיביות</vt:lpstr>
      <vt:lpstr>ביחידה זו נלמד:</vt:lpstr>
      <vt:lpstr>מוטיבציה</vt:lpstr>
      <vt:lpstr>פעולות על סיביות</vt:lpstr>
      <vt:lpstr>הפעולה &amp; (AND)</vt:lpstr>
      <vt:lpstr>הפעולה | (OR)</vt:lpstr>
      <vt:lpstr>הפעולה ^ (XOR)</vt:lpstr>
      <vt:lpstr>הפעולה &gt;&gt; (Shift Left)</vt:lpstr>
      <vt:lpstr>הפעולה &lt;&lt; (Shift Right) על משתנים שהם signed</vt:lpstr>
      <vt:lpstr>הפעולה &lt;&lt; (Shift Right) על משתנים שהם unsigned</vt:lpstr>
      <vt:lpstr>שימושים לפעולות בסיסיות עם סיביות </vt:lpstr>
      <vt:lpstr>מימוש הפונקציה printCharAsBinary  (ראה גם בדיטל ע"מ 427 מימוש בעזרת  שימוש ב- mask)</vt:lpstr>
      <vt:lpstr>קבלת הביט במיקום ה- i (משמאל)</vt:lpstr>
      <vt:lpstr>קבלת הביט במיקום ה- i (מימין) בעזרת מסיכה</vt:lpstr>
      <vt:lpstr>השמת ערך בביט ה- i (מימין)</vt:lpstr>
      <vt:lpstr>השמת ערך בביט ה- i (מימין)</vt:lpstr>
      <vt:lpstr>מימוש הפונקציה swap</vt:lpstr>
      <vt:lpstr>הוכחה לפונקציה swap</vt:lpstr>
      <vt:lpstr>מימוש גנרי לפונקציה swap</vt:lpstr>
      <vt:lpstr>דוגמא פשוטה להצפנת ופיענוח טקסט</vt:lpstr>
      <vt:lpstr>דוגמא</vt:lpstr>
      <vt:lpstr>PowerPoint Presentation</vt:lpstr>
      <vt:lpstr>PowerPoint Presentation</vt:lpstr>
      <vt:lpstr>PowerPoint Presentation</vt:lpstr>
      <vt:lpstr>PowerPoint Presentation</vt:lpstr>
      <vt:lpstr>דוגמא 1: יצירת קובץ בינארי המכיל קידוד תמונה</vt:lpstr>
      <vt:lpstr>דוגמא 2: שינוי צבע לפיקסל מסוים בתמונה</vt:lpstr>
      <vt:lpstr>ביחידה זו למדנו:</vt:lpstr>
    </vt:vector>
  </TitlesOfParts>
  <Company>KerenK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08- bits</dc:title>
  <dc:creator>Keren Kalif</dc:creator>
  <cp:lastModifiedBy>Y-PC</cp:lastModifiedBy>
  <cp:revision>33</cp:revision>
  <dcterms:created xsi:type="dcterms:W3CDTF">2012-09-25T14:02:52Z</dcterms:created>
  <dcterms:modified xsi:type="dcterms:W3CDTF">2016-08-15T22:56:51Z</dcterms:modified>
</cp:coreProperties>
</file>