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87000" autoAdjust="0"/>
  </p:normalViewPr>
  <p:slideViewPr>
    <p:cSldViewPr>
      <p:cViewPr varScale="1">
        <p:scale>
          <a:sx n="74" d="100"/>
          <a:sy n="74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3CD97-424C-4861-88EE-D1353F89428D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809C-D116-495E-82F0-787987AD0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rtl="1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rtl="1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57621-8C33-445B-98E9-CA19CBC3C921}" type="datetime1">
              <a:rPr lang="he-IL"/>
              <a:pPr>
                <a:defRPr/>
              </a:pPr>
              <a:t>ז'/שבט/תשע"ד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pPr>
              <a:defRPr/>
            </a:pPr>
            <a:fld id="{97E798C8-BA6D-4E3C-A077-4A55597FCF0B}" type="slidenum">
              <a:rPr lang="he-IL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0E91-6A23-4A23-97D7-31F0CC0EFA2B}" type="datetime1">
              <a:rPr lang="he-IL"/>
              <a:pPr>
                <a:defRPr/>
              </a:pPr>
              <a:t>ז'/שבט/תשע"ד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D096556C-0711-4B09-97DD-C06A858968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04448" y="64643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E1F0CCD-BE4B-48AE-B0C2-BC2D6DD5B65D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C9EE-2E86-48A5-B4A5-E32A0485A334}" type="datetime1">
              <a:rPr lang="he-IL"/>
              <a:pPr>
                <a:defRPr/>
              </a:pPr>
              <a:t>ז'/שבט/תשע"ד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B4551A-B13F-45C7-8580-910A028CE64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9DB29-F74B-44CA-AAE6-4A24EC9CD6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14A-E554-471E-BDCD-5A0215913D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363272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219200"/>
            <a:ext cx="8363272" cy="5378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 flipV="1">
            <a:off x="8860391" y="6565263"/>
            <a:ext cx="216025" cy="13618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5536" y="6237312"/>
            <a:ext cx="828092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440" y="6453336"/>
            <a:ext cx="576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7E1F0CCD-BE4B-48AE-B0C2-BC2D6DD5B6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36512" y="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Keren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Kalif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</p:sldLayoutIdLst>
  <p:txStyles>
    <p:titleStyle>
      <a:lvl1pPr algn="r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קבצים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טקסט</a:t>
            </a:r>
            <a:endParaRPr lang="en-US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z="3200" smtClean="0"/>
              <a:t>פקודות  הכתיבה לקובץ טקסט הן כמו הפקודות לכתיבה למסך, פרט לכך ש:</a:t>
            </a:r>
          </a:p>
          <a:p>
            <a:pPr lvl="1" eaLnBrk="1" hangingPunct="1"/>
            <a:r>
              <a:rPr lang="he-IL" sz="2800" smtClean="0"/>
              <a:t>שמן מתחיל עם </a:t>
            </a:r>
            <a:r>
              <a:rPr lang="en-US" sz="2800" smtClean="0"/>
              <a:t>f</a:t>
            </a:r>
            <a:endParaRPr lang="he-IL" sz="2800" smtClean="0"/>
          </a:p>
          <a:p>
            <a:pPr lvl="1" eaLnBrk="1" hangingPunct="1"/>
            <a:r>
              <a:rPr lang="he-IL" sz="2800" smtClean="0"/>
              <a:t>הן מקבלות פרמטר נוסף שהוא מצביע לקובץ אליו רוצים לכתוב</a:t>
            </a:r>
            <a:endParaRPr lang="en-US" sz="2800" smtClean="0"/>
          </a:p>
          <a:p>
            <a:pPr algn="l" rtl="0" eaLnBrk="1" hangingPunct="1"/>
            <a:r>
              <a:rPr lang="en-US" sz="3200" i="1" smtClean="0"/>
              <a:t>int fprintf(FILE* , char*, ... ); </a:t>
            </a:r>
            <a:endParaRPr lang="he-IL" sz="3200" i="1" smtClean="0"/>
          </a:p>
          <a:p>
            <a:pPr algn="l" rtl="0" eaLnBrk="1" hangingPunct="1"/>
            <a:r>
              <a:rPr lang="en-US" sz="3200" i="1" smtClean="0"/>
              <a:t>int fputs(char*, FILE*);</a:t>
            </a:r>
          </a:p>
          <a:p>
            <a:pPr algn="l" rtl="0" eaLnBrk="1" hangingPunct="1"/>
            <a:r>
              <a:rPr lang="en-US" sz="3200" i="1" smtClean="0"/>
              <a:t>int fputc(char, FILE*);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טקסט – דוגמא (1)</a:t>
            </a:r>
            <a:endParaRPr lang="en-US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3568"/>
            <a:ext cx="8229600" cy="4937760"/>
          </a:xfrm>
        </p:spPr>
        <p:txBody>
          <a:bodyPr>
            <a:normAutofit fontScale="77500" lnSpcReduction="20000"/>
          </a:bodyPr>
          <a:lstStyle/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#include &lt;stdio.h&gt;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 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void main()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{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FILE* f = fopen("myFile.txt", "w");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int res;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if (f == NULL)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{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	printf("Failed opening the file. Exiting!\n");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	return;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}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fprintf(f, "%s %d %lf\n", "KerenK", 28, 99.8);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fputs("Hello World!", f);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fputc('A', f);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 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	fclose(f);</a:t>
            </a:r>
          </a:p>
          <a:p>
            <a:pPr marL="514350" indent="-51435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 smtClean="0"/>
              <a:t>}</a:t>
            </a:r>
          </a:p>
          <a:p>
            <a:pPr marL="342900" indent="-342900" algn="l" rtl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dirty="0" smtClean="0"/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367368"/>
            <a:ext cx="3240088" cy="143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4644008" y="2933288"/>
            <a:ext cx="2590800" cy="360040"/>
          </a:xfrm>
          <a:prstGeom prst="wedgeRectCallout">
            <a:avLst>
              <a:gd name="adj1" fmla="val -46417"/>
              <a:gd name="adj2" fmla="val -95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דריסת הקובץ אם קיים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טקסט – דוגמא (2)</a:t>
            </a:r>
            <a:endParaRPr lang="en-US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#include &lt;stdio.h&gt;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void main()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FILE* f = fopen("myFile.txt", "w");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int res;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if (f == NULL)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	printf("Failed opening the file. Exiting!\n");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	return;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}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fputs("Hello World!\n", 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 = fopen("myFile.txt", "a");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fputs("And Good Morning!\n", 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5004048" y="4653136"/>
            <a:ext cx="3276600" cy="345976"/>
          </a:xfrm>
          <a:prstGeom prst="wedgeRectCallout">
            <a:avLst>
              <a:gd name="adj1" fmla="val -90116"/>
              <a:gd name="adj2" fmla="val -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פתיחת הקובץ וכתיבה לסופו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268760"/>
            <a:ext cx="3352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טקסט – דוגמא (3)</a:t>
            </a:r>
            <a:endParaRPr 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#include &lt;stdio.h&gt;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void main()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FILE* f = fopen("myFile.txt", "w");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int res;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if (f == NULL)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	printf("Failed opening the file. Exiting!\n");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	return;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}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fputs("Hello World!\n", 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 = fopen("myFile.txt", “</a:t>
            </a:r>
            <a:r>
              <a:rPr lang="en-US" sz="1800" smtClean="0"/>
              <a:t>w</a:t>
            </a:r>
            <a:r>
              <a:rPr lang="en-US" sz="1800" noProof="1" smtClean="0"/>
              <a:t>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fputs("And Good Morning!\n", 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sp>
        <p:nvSpPr>
          <p:cNvPr id="23558" name="AutoShape 4"/>
          <p:cNvSpPr>
            <a:spLocks noChangeArrowheads="1"/>
          </p:cNvSpPr>
          <p:nvPr/>
        </p:nvSpPr>
        <p:spPr bwMode="auto">
          <a:xfrm>
            <a:off x="4860032" y="4437112"/>
            <a:ext cx="2499320" cy="422176"/>
          </a:xfrm>
          <a:prstGeom prst="wedgeRectCallout">
            <a:avLst>
              <a:gd name="adj1" fmla="val -90116"/>
              <a:gd name="adj2" fmla="val -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דריסת הקובץ הקודם...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340768"/>
            <a:ext cx="3429000" cy="140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קריאה מקובץ טקסט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פקודות  הקריאה לקובץ טקסט הן כמו הפקודות הקריאה למסך, פרט לכך ש: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שמן מתחיל עם </a:t>
            </a:r>
            <a:r>
              <a:rPr lang="en-US" dirty="0" smtClean="0"/>
              <a:t>f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הן מקבלות פרמטר נוסף שהוא מצביע לקובץ אליו רוצים לכתוב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i="1" dirty="0" err="1" smtClean="0"/>
              <a:t>int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fscanf</a:t>
            </a:r>
            <a:r>
              <a:rPr lang="en-US" sz="2800" i="1" dirty="0" smtClean="0"/>
              <a:t>(FILE* , char*, ... ); </a:t>
            </a:r>
            <a:endParaRPr lang="he-IL" sz="2800" i="1" dirty="0" smtClean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i="1" dirty="0" smtClean="0"/>
              <a:t>char* </a:t>
            </a:r>
            <a:r>
              <a:rPr lang="en-US" sz="2800" i="1" dirty="0" err="1" smtClean="0"/>
              <a:t>fgets</a:t>
            </a:r>
            <a:r>
              <a:rPr lang="en-US" sz="2800" i="1" dirty="0" smtClean="0"/>
              <a:t>(char*,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n, FILE*);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e-IL" sz="2400" dirty="0" smtClean="0"/>
              <a:t>מחזירה את המחרוזת שקראה או </a:t>
            </a:r>
            <a:r>
              <a:rPr lang="en-US" sz="2400" dirty="0" smtClean="0"/>
              <a:t>NULL</a:t>
            </a:r>
            <a:r>
              <a:rPr lang="he-IL" sz="2400" dirty="0" smtClean="0"/>
              <a:t> אם לא הצליחה (למשל הקובץ נגמר)</a:t>
            </a:r>
            <a:endParaRPr lang="en-US" sz="2400" dirty="0" smtClean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i="1" dirty="0" err="1" smtClean="0"/>
              <a:t>int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fgetc</a:t>
            </a:r>
            <a:r>
              <a:rPr lang="en-US" sz="2800" i="1" dirty="0" smtClean="0"/>
              <a:t>(FILE*);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he-IL" sz="2400" dirty="0" smtClean="0"/>
              <a:t>מחזירה את ערך האסקיי של התו או את הקבוע </a:t>
            </a:r>
            <a:r>
              <a:rPr lang="en-US" sz="2400" dirty="0" smtClean="0"/>
              <a:t>EOF</a:t>
            </a:r>
            <a:r>
              <a:rPr lang="he-IL" sz="2400" dirty="0" smtClean="0"/>
              <a:t> (שערכו 1-) אם לא הצליחה (למשל הקובץ נגמר)</a:t>
            </a:r>
            <a:endParaRPr lang="en-US" sz="2800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24582" name="AutoShape 4"/>
          <p:cNvSpPr>
            <a:spLocks noChangeArrowheads="1"/>
          </p:cNvSpPr>
          <p:nvPr/>
        </p:nvSpPr>
        <p:spPr bwMode="auto">
          <a:xfrm>
            <a:off x="6535646" y="2852936"/>
            <a:ext cx="3657600" cy="685800"/>
          </a:xfrm>
          <a:prstGeom prst="wedgeRectCallout">
            <a:avLst>
              <a:gd name="adj1" fmla="val -113763"/>
              <a:gd name="adj2" fmla="val 708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מקבלות גם את כמות התווים לקריאה. קוראת עד </a:t>
            </a:r>
            <a:r>
              <a:rPr lang="en-US" b="1" dirty="0">
                <a:solidFill>
                  <a:schemeClr val="bg1"/>
                </a:solidFill>
              </a:rPr>
              <a:t>‘\n’</a:t>
            </a:r>
            <a:r>
              <a:rPr lang="he-IL" b="1" dirty="0">
                <a:solidFill>
                  <a:schemeClr val="bg1"/>
                </a:solidFill>
              </a:rPr>
              <a:t> או עד </a:t>
            </a:r>
            <a:r>
              <a:rPr lang="en-US" b="1" dirty="0">
                <a:solidFill>
                  <a:schemeClr val="bg1"/>
                </a:solidFill>
              </a:rPr>
              <a:t>n-1</a:t>
            </a:r>
            <a:r>
              <a:rPr lang="he-IL" b="1" dirty="0">
                <a:solidFill>
                  <a:schemeClr val="bg1"/>
                </a:solidFill>
              </a:rPr>
              <a:t> תווים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שמירה וקריאה מקובץ - כללי</a:t>
            </a:r>
            <a:endParaRPr 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כאשר נשמור מידע לקובץ, אנו בוחרים לשמור את המידע בסדר מסוים</a:t>
            </a:r>
          </a:p>
          <a:p>
            <a:pPr eaLnBrk="1" hangingPunct="1"/>
            <a:r>
              <a:rPr lang="he-IL" smtClean="0"/>
              <a:t>צריכה להיות התאמה בין סדר כתיבת הנתונים לקובץ לסדר קריאת הנתונים מהקובץ</a:t>
            </a:r>
          </a:p>
          <a:p>
            <a:pPr eaLnBrk="1" hangingPunct="1"/>
            <a:r>
              <a:rPr lang="he-IL" smtClean="0"/>
              <a:t>למשל: אם כתבתי מידע על סטודנט בסדר הבא: שם , ת.ז. וגיל, גם סדר קריאת הנתונים יהיה זהה</a:t>
            </a:r>
          </a:p>
          <a:p>
            <a:pPr eaLnBrk="1" hangingPunct="1"/>
            <a:r>
              <a:rPr lang="he-IL" smtClean="0"/>
              <a:t>כלומר, צריכה להיות הסכמה וידיעה בין מי שכותב לקובץ ומי שקורא ממנו לגבי סדר הנתונים בקובץ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קריאה מקובץ טקסט – דוגמא</a:t>
            </a:r>
            <a:endParaRPr lang="en-U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219200"/>
            <a:ext cx="8964488" cy="4937760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#define SIZE 20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char str[]="Hi", sentence[]="Hello World!", str2[SIZE], sentence2[SIZE];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int num1=6, num2=0;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float f1=4.5, f2=0;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 FILE* f = fopen("myFile.txt", "w");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>
                <a:solidFill>
                  <a:srgbClr val="009900"/>
                </a:solidFill>
              </a:rPr>
              <a:t>     // check if open file succeeded..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>
                <a:solidFill>
                  <a:srgbClr val="009900"/>
                </a:solidFill>
              </a:rPr>
              <a:t> 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fputs(sentence, f);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fprintf(f, "\n%d %f %s\n", num1, f1, str);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fclose(f);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printf("Before reading from file:\nnum2=%d f2=%f str=|%s| sentence2=|%s|\n", </a:t>
            </a:r>
            <a:r>
              <a:rPr lang="en-US" sz="1350" dirty="0" smtClean="0"/>
              <a:t> </a:t>
            </a:r>
            <a:r>
              <a:rPr lang="en-US" sz="1350" noProof="1" smtClean="0"/>
              <a:t>num2, f2, str2, sentence2);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 f = fopen("myFile.txt", "r");</a:t>
            </a:r>
            <a:endParaRPr lang="he-IL" sz="1350" dirty="0" smtClean="0"/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he-IL" sz="1350" noProof="1" smtClean="0">
                <a:solidFill>
                  <a:srgbClr val="009900"/>
                </a:solidFill>
              </a:rPr>
              <a:t>   </a:t>
            </a:r>
            <a:r>
              <a:rPr lang="en-US" sz="1350" noProof="1" smtClean="0">
                <a:solidFill>
                  <a:srgbClr val="009900"/>
                </a:solidFill>
              </a:rPr>
              <a:t>// check if open file succeeded..</a:t>
            </a:r>
            <a:endParaRPr lang="en-US" sz="1350" dirty="0" smtClean="0">
              <a:solidFill>
                <a:srgbClr val="009900"/>
              </a:solidFill>
            </a:endParaRP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fgets(sentence2, SIZE, f);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fscanf(f, "%d %f %s", &amp;num2, &amp;f2, str2);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	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printf("\nAfter reading from file:\nnum2=%d f2=%f str=|%s| sentence2=|%s|\n",  num2, f2, str2, sentence2);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    fclose(f);</a:t>
            </a:r>
          </a:p>
          <a:p>
            <a:pPr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50" noProof="1" smtClean="0"/>
              <a:t>}</a:t>
            </a:r>
            <a:endParaRPr lang="en-US" sz="1350" dirty="0" smtClean="0"/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492896"/>
            <a:ext cx="708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340768"/>
            <a:ext cx="2304256" cy="1013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(f end of file)-</a:t>
            </a:r>
            <a:r>
              <a:rPr lang="en-US" dirty="0" err="1" smtClean="0"/>
              <a:t>feof</a:t>
            </a:r>
            <a:endParaRPr lang="en-US" dirty="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feof</a:t>
            </a:r>
            <a:r>
              <a:rPr lang="en-US" sz="3200" dirty="0" smtClean="0"/>
              <a:t> (FILE * stream);</a:t>
            </a:r>
            <a:r>
              <a:rPr lang="he-IL" sz="3200" dirty="0" smtClean="0"/>
              <a:t> </a:t>
            </a:r>
            <a:endParaRPr lang="en-US" sz="3200" dirty="0" smtClean="0"/>
          </a:p>
          <a:p>
            <a:pPr eaLnBrk="1" hangingPunct="1"/>
            <a:r>
              <a:rPr lang="he-IL" dirty="0" smtClean="0"/>
              <a:t>פונקציה זו מקבלת </a:t>
            </a:r>
            <a:r>
              <a:rPr lang="he-IL" b="1" dirty="0" smtClean="0"/>
              <a:t>קובץ פתוח </a:t>
            </a:r>
            <a:r>
              <a:rPr lang="he-IL" dirty="0" smtClean="0"/>
              <a:t>ומחזירה 0 אם לא הגענו לסוף הקובץ, ו-   1-   (</a:t>
            </a:r>
            <a:r>
              <a:rPr lang="en-US" dirty="0" smtClean="0"/>
              <a:t>EOF</a:t>
            </a:r>
            <a:r>
              <a:rPr lang="he-IL" dirty="0" smtClean="0"/>
              <a:t>) במידה והגענו לסוף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דוגמא – העתקת קובץ</a:t>
            </a:r>
            <a:endParaRPr 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void main()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char ch;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FILE* fSource, *fDest;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fSource = fopen("example.txt", "r");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</a:t>
            </a:r>
            <a:r>
              <a:rPr lang="en-US" sz="1800" noProof="1" smtClean="0">
                <a:solidFill>
                  <a:srgbClr val="009900"/>
                </a:solidFill>
              </a:rPr>
              <a:t>// check if open file succeeded..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>
                <a:solidFill>
                  <a:srgbClr val="009900"/>
                </a:solidFill>
              </a:rPr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fDest = fopen("exampleCopy.txt", "w");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</a:t>
            </a:r>
            <a:r>
              <a:rPr lang="en-US" sz="1800" noProof="1" smtClean="0">
                <a:solidFill>
                  <a:srgbClr val="009900"/>
                </a:solidFill>
              </a:rPr>
              <a:t>// check if open file succeeded..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>
                <a:solidFill>
                  <a:srgbClr val="009900"/>
                </a:solidFill>
              </a:rPr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ch = fgetc(fSource);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while (</a:t>
            </a:r>
            <a:r>
              <a:rPr lang="en-US" sz="1800" b="1" dirty="0" smtClean="0"/>
              <a:t>!</a:t>
            </a:r>
            <a:r>
              <a:rPr lang="en-US" sz="1800" dirty="0" err="1" smtClean="0"/>
              <a:t>feof</a:t>
            </a:r>
            <a:r>
              <a:rPr lang="en-US" sz="1800" dirty="0" smtClean="0"/>
              <a:t>(</a:t>
            </a:r>
            <a:r>
              <a:rPr lang="en-US" sz="1800" dirty="0" err="1" smtClean="0"/>
              <a:t>fSource</a:t>
            </a:r>
            <a:r>
              <a:rPr lang="en-US" sz="1800" dirty="0" smtClean="0"/>
              <a:t>)</a:t>
            </a:r>
            <a:r>
              <a:rPr lang="en-US" sz="1800" noProof="1" smtClean="0"/>
              <a:t>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9900"/>
                </a:solidFill>
              </a:rPr>
              <a:t>// OR: </a:t>
            </a:r>
            <a:r>
              <a:rPr lang="en-US" sz="1800" b="1" dirty="0" smtClean="0">
                <a:solidFill>
                  <a:srgbClr val="009900"/>
                </a:solidFill>
              </a:rPr>
              <a:t>(</a:t>
            </a:r>
            <a:r>
              <a:rPr lang="en-US" sz="1800" b="1" dirty="0" err="1" smtClean="0">
                <a:solidFill>
                  <a:srgbClr val="009900"/>
                </a:solidFill>
              </a:rPr>
              <a:t>ch</a:t>
            </a:r>
            <a:r>
              <a:rPr lang="en-US" sz="1800" b="1" dirty="0" smtClean="0">
                <a:solidFill>
                  <a:srgbClr val="009900"/>
                </a:solidFill>
              </a:rPr>
              <a:t> != EOF)</a:t>
            </a:r>
            <a:endParaRPr lang="en-US" sz="1800" b="1" noProof="1" smtClean="0">
              <a:solidFill>
                <a:srgbClr val="009900"/>
              </a:solidFill>
            </a:endParaRP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       fputc(ch, fDest);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       ch = fgetc(fSource);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}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fclose(fSource); </a:t>
            </a:r>
            <a:r>
              <a:rPr lang="en-US" sz="1800" noProof="1" smtClean="0">
                <a:solidFill>
                  <a:srgbClr val="009900"/>
                </a:solidFill>
              </a:rPr>
              <a:t>// returns 0 since close file succeed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fclose(fDest);    </a:t>
            </a:r>
            <a:r>
              <a:rPr lang="en-US" sz="1800" noProof="1" smtClean="0">
                <a:solidFill>
                  <a:srgbClr val="009900"/>
                </a:solidFill>
              </a:rPr>
              <a:t>// returns 0 since close file succeed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}</a:t>
            </a:r>
            <a:endParaRPr lang="en-US" sz="1800" dirty="0" smtClean="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340768"/>
            <a:ext cx="34194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67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140968"/>
            <a:ext cx="3352800" cy="1566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ight Brace 8"/>
          <p:cNvSpPr/>
          <p:nvPr/>
        </p:nvSpPr>
        <p:spPr>
          <a:xfrm>
            <a:off x="6435824" y="5004792"/>
            <a:ext cx="2286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6588224" y="5157192"/>
            <a:ext cx="25557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noProof="1">
                <a:latin typeface="+mn-lt"/>
                <a:cs typeface="Arial" pitchFamily="34" charset="0"/>
              </a:rPr>
              <a:t>fcloseall(); </a:t>
            </a:r>
            <a:r>
              <a:rPr lang="en-US" noProof="1">
                <a:solidFill>
                  <a:srgbClr val="009900"/>
                </a:solidFill>
                <a:latin typeface="+mn-lt"/>
                <a:cs typeface="Arial" pitchFamily="34" charset="0"/>
              </a:rPr>
              <a:t>// returns 2 since closed 2 files</a:t>
            </a:r>
            <a:endParaRPr lang="he-IL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קריאת מספרים מקובץ וחישוב הממוצע</a:t>
            </a:r>
            <a:endParaRPr 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#include &lt;stdio.h&gt;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void main()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FILE* f;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int num, sum=0, counter=0, rc;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 = fopen("numbers.txt", "r");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</a:t>
            </a:r>
            <a:r>
              <a:rPr lang="en-US" sz="1800" noProof="1" smtClean="0">
                <a:solidFill>
                  <a:srgbClr val="009900"/>
                </a:solidFill>
              </a:rPr>
              <a:t>// check if open succeed...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>
                <a:solidFill>
                  <a:srgbClr val="009900"/>
                </a:solidFill>
              </a:rPr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rc = fscanf(f, "%d", &amp;num);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</a:t>
            </a:r>
            <a:r>
              <a:rPr lang="en-US" sz="1800" b="1" noProof="1" smtClean="0"/>
              <a:t>while (rc != EOF)</a:t>
            </a:r>
            <a:r>
              <a:rPr lang="en-US" sz="1800" b="1" dirty="0" smtClean="0"/>
              <a:t> </a:t>
            </a:r>
            <a:r>
              <a:rPr lang="en-US" sz="1800" dirty="0" smtClean="0">
                <a:solidFill>
                  <a:srgbClr val="009900"/>
                </a:solidFill>
              </a:rPr>
              <a:t>//</a:t>
            </a:r>
            <a:r>
              <a:rPr lang="en-US" sz="1800" b="1" dirty="0" smtClean="0">
                <a:solidFill>
                  <a:srgbClr val="009900"/>
                </a:solidFill>
              </a:rPr>
              <a:t>OR:</a:t>
            </a:r>
            <a:r>
              <a:rPr lang="en-US" sz="1800" dirty="0" smtClean="0">
                <a:solidFill>
                  <a:srgbClr val="009900"/>
                </a:solidFill>
              </a:rPr>
              <a:t> (!</a:t>
            </a:r>
            <a:r>
              <a:rPr lang="en-US" sz="1800" dirty="0" err="1" smtClean="0">
                <a:solidFill>
                  <a:srgbClr val="009900"/>
                </a:solidFill>
              </a:rPr>
              <a:t>feof</a:t>
            </a:r>
            <a:r>
              <a:rPr lang="en-US" sz="1800" dirty="0" smtClean="0">
                <a:solidFill>
                  <a:srgbClr val="009900"/>
                </a:solidFill>
              </a:rPr>
              <a:t>(f))</a:t>
            </a:r>
            <a:endParaRPr lang="en-US" sz="1800" noProof="1" smtClean="0">
              <a:solidFill>
                <a:srgbClr val="009900"/>
              </a:solidFill>
            </a:endParaRP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       printf("The read numbers is %d\n", num);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       sum += num;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       counter++;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       rc = fscanf(f, "%d", &amp;num);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}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	printf("The average is %f\n", (float)sum/counter);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800" noProof="1" smtClean="0"/>
              <a:t>}</a:t>
            </a:r>
            <a:endParaRPr lang="en-US" sz="1800" dirty="0" smtClean="0"/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5605042"/>
            <a:ext cx="2808312" cy="1136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96752"/>
            <a:ext cx="4267200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3132856" y="3861048"/>
            <a:ext cx="3420888" cy="3168352"/>
          </a:xfrm>
          <a:prstGeom prst="wedgeRectCallout">
            <a:avLst>
              <a:gd name="adj1" fmla="val 80852"/>
              <a:gd name="adj2" fmla="val -643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בהסתכלות על הקובץ ממנו קוראת התוכנית נשים לב לרווחים הנמצאים לפעמים בין המספרים..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נשאלת השאלה כיצד הוא יודעת התוכנית לדלג על רווחים אלו ולקלוט את המספר (בפורמט הרצוי)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בלבד ללא התערבות מצדנו?</a:t>
            </a:r>
          </a:p>
          <a:p>
            <a:pPr algn="ctr" rtl="1"/>
            <a:r>
              <a:rPr lang="he-IL" b="1" dirty="0" err="1">
                <a:solidFill>
                  <a:schemeClr val="bg1"/>
                </a:solidFill>
              </a:rPr>
              <a:t>השערה:ניזכר</a:t>
            </a:r>
            <a:r>
              <a:rPr lang="he-IL" b="1" dirty="0">
                <a:solidFill>
                  <a:schemeClr val="bg1"/>
                </a:solidFill>
              </a:rPr>
              <a:t> כיצד קרן מימשה את </a:t>
            </a:r>
            <a:r>
              <a:rPr lang="en-US" b="1" dirty="0" err="1">
                <a:solidFill>
                  <a:schemeClr val="bg1"/>
                </a:solidFill>
              </a:rPr>
              <a:t>printf</a:t>
            </a:r>
            <a:r>
              <a:rPr lang="he-IL" b="1" dirty="0">
                <a:solidFill>
                  <a:schemeClr val="bg1"/>
                </a:solidFill>
              </a:rPr>
              <a:t> ב-</a:t>
            </a:r>
            <a:r>
              <a:rPr lang="en-US" b="1" dirty="0" err="1">
                <a:solidFill>
                  <a:schemeClr val="bg1"/>
                </a:solidFill>
              </a:rPr>
              <a:t>variadic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he-IL" b="1" dirty="0">
              <a:solidFill>
                <a:schemeClr val="bg1"/>
              </a:solidFill>
            </a:endParaRP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ונבין ש- </a:t>
            </a:r>
            <a:r>
              <a:rPr lang="en-US" b="1" dirty="0" err="1">
                <a:solidFill>
                  <a:schemeClr val="bg1"/>
                </a:solidFill>
              </a:rPr>
              <a:t>fscanf</a:t>
            </a:r>
            <a:r>
              <a:rPr lang="he-IL" b="1" dirty="0">
                <a:solidFill>
                  <a:schemeClr val="bg1"/>
                </a:solidFill>
              </a:rPr>
              <a:t> פועלת בצורה דומה ולכן הקריאה </a:t>
            </a:r>
            <a:r>
              <a:rPr lang="he-IL" b="1" dirty="0" err="1">
                <a:solidFill>
                  <a:schemeClr val="bg1"/>
                </a:solidFill>
              </a:rPr>
              <a:t>מדוייקת</a:t>
            </a:r>
            <a:r>
              <a:rPr lang="he-IL" b="1" dirty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3132856" y="3861048"/>
            <a:ext cx="3420888" cy="3168352"/>
          </a:xfrm>
          <a:prstGeom prst="wedgeRectCallout">
            <a:avLst>
              <a:gd name="adj1" fmla="val 197069"/>
              <a:gd name="adj2" fmla="val 410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בהסתכלות על הקובץ ממנו קוראת התוכנית נשים לב לרווחים הנמצאים לפעמים בין המספרים..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נשאלת השאלה כיצד התוכנית יודעת לדלג על רווחים אלו ולקלוט את המספר (בפורמט הרצוי)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בלבד ללא התערבות מצדנו?</a:t>
            </a:r>
          </a:p>
          <a:p>
            <a:pPr algn="ctr" rtl="1"/>
            <a:r>
              <a:rPr lang="he-IL" b="1" dirty="0" err="1" smtClean="0">
                <a:solidFill>
                  <a:schemeClr val="bg1"/>
                </a:solidFill>
              </a:rPr>
              <a:t>השערה:ניזכר</a:t>
            </a:r>
            <a:r>
              <a:rPr lang="he-IL" b="1" dirty="0" smtClean="0">
                <a:solidFill>
                  <a:schemeClr val="bg1"/>
                </a:solidFill>
              </a:rPr>
              <a:t> כיצד קרן מימשה את </a:t>
            </a:r>
            <a:r>
              <a:rPr lang="en-US" b="1" dirty="0" err="1" smtClean="0">
                <a:solidFill>
                  <a:schemeClr val="bg1"/>
                </a:solidFill>
              </a:rPr>
              <a:t>printf</a:t>
            </a:r>
            <a:r>
              <a:rPr lang="he-IL" b="1" dirty="0" smtClean="0">
                <a:solidFill>
                  <a:schemeClr val="bg1"/>
                </a:solidFill>
              </a:rPr>
              <a:t> ב-</a:t>
            </a:r>
            <a:r>
              <a:rPr lang="en-US" b="1" dirty="0" err="1" smtClean="0">
                <a:solidFill>
                  <a:schemeClr val="bg1"/>
                </a:solidFill>
              </a:rPr>
              <a:t>variadic</a:t>
            </a:r>
            <a:r>
              <a:rPr lang="en-US" b="1" dirty="0" smtClean="0">
                <a:solidFill>
                  <a:schemeClr val="bg1"/>
                </a:solidFill>
              </a:rPr>
              <a:t> functions</a:t>
            </a:r>
            <a:endParaRPr lang="he-IL" b="1" dirty="0" smtClean="0">
              <a:solidFill>
                <a:schemeClr val="bg1"/>
              </a:solidFill>
            </a:endParaRP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ונבין ש- </a:t>
            </a:r>
            <a:r>
              <a:rPr lang="en-US" b="1" dirty="0" err="1" smtClean="0">
                <a:solidFill>
                  <a:schemeClr val="bg1"/>
                </a:solidFill>
              </a:rPr>
              <a:t>fscanf</a:t>
            </a:r>
            <a:r>
              <a:rPr lang="he-IL" b="1" dirty="0" smtClean="0">
                <a:solidFill>
                  <a:schemeClr val="bg1"/>
                </a:solidFill>
              </a:rPr>
              <a:t> פועלת בצורה דומה ולכן הקריאה </a:t>
            </a:r>
            <a:r>
              <a:rPr lang="he-IL" b="1" dirty="0" err="1" smtClean="0">
                <a:solidFill>
                  <a:schemeClr val="bg1"/>
                </a:solidFill>
              </a:rPr>
              <a:t>מדוייקת</a:t>
            </a:r>
            <a:r>
              <a:rPr lang="he-IL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לעבודה עם קבצים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סוגי קבצים: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בינאריים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טקסט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פעולות על קבצים (עבור שני סוגי הקבצים):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פתיחת 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קריאה מקובץ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כתיבה לקובץ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סגירת קובץ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פעולות נוספות: </a:t>
            </a:r>
            <a:r>
              <a:rPr lang="en-US" smtClean="0"/>
              <a:t>fseek, ftell, rewind, ferror, fflush, feof</a:t>
            </a:r>
            <a:endParaRPr lang="he-IL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שמירת וטעינת רשומות לקובץ טקסט</a:t>
            </a:r>
            <a:endParaRPr 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he-IL" dirty="0" smtClean="0"/>
          </a:p>
          <a:p>
            <a:pPr eaLnBrk="1" hangingPunct="1"/>
            <a:r>
              <a:rPr lang="he-IL" dirty="0" smtClean="0"/>
              <a:t>כאשר כותבים רשומה("אובייקט" –מבנה ב </a:t>
            </a:r>
            <a:r>
              <a:rPr lang="en-US" dirty="0" smtClean="0"/>
              <a:t>C</a:t>
            </a:r>
            <a:r>
              <a:rPr lang="he-IL" dirty="0" smtClean="0"/>
              <a:t>) לתוך קובץ טקסט, יש לכתוב שדה-שדה</a:t>
            </a:r>
          </a:p>
          <a:p>
            <a:pPr eaLnBrk="1" hangingPunct="1"/>
            <a:endParaRPr lang="he-IL" dirty="0" smtClean="0"/>
          </a:p>
          <a:p>
            <a:pPr eaLnBrk="1" hangingPunct="1"/>
            <a:r>
              <a:rPr lang="he-IL" dirty="0" smtClean="0"/>
              <a:t>כאשר קוראים רשומה מקובץ טקסט, יש לקרוא שדה-שדה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smtClean="0"/>
              <a:t>שמירת וטעינת רשומות</a:t>
            </a:r>
            <a:br>
              <a:rPr lang="he-IL" smtClean="0"/>
            </a:br>
            <a:r>
              <a:rPr lang="he-IL" smtClean="0"/>
              <a:t>מקובץ טקסט - דוגמא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#define SIZE 20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struct Person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char name[SIZE];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long id;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float age;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} typedef person_t;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endParaRPr lang="en-US" sz="1600" noProof="1" smtClean="0"/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void main()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person_t p1={"momo", 1111, 23.5}</a:t>
            </a:r>
            <a:r>
              <a:rPr lang="en-US" sz="1600" dirty="0" smtClean="0"/>
              <a:t>, </a:t>
            </a:r>
            <a:r>
              <a:rPr lang="en-US" sz="1600" noProof="1" smtClean="0"/>
              <a:t>p2 = {"gogo", 2222, 24.8}</a:t>
            </a:r>
            <a:r>
              <a:rPr lang="en-US" sz="1600" dirty="0" smtClean="0"/>
              <a:t>, </a:t>
            </a:r>
            <a:r>
              <a:rPr lang="en-US" sz="1600" noProof="1" smtClean="0"/>
              <a:t> p3, p4;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FILE* f = fopen("persons.txt", "w");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fprintf(f, "%s %ld %.2f\n", p1.name, p1.id, p1.age);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fprintf(f, "%s %ld %.2f\n", p2.name, p2.id, p2.age);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endParaRPr lang="en-US" sz="1600" noProof="1" smtClean="0"/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 = fopen("persons.txt", "r");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fscanf(f, "%s %ld %f\n", p3.name, &amp;p3.id, &amp;p3.age);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fscanf(f, "%s %ld %f\n", p4.name, &amp;p4.id, &amp;p4.age);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endParaRPr lang="en-US" sz="1600" noProof="1" smtClean="0"/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printf("p3: name: %s\t id: %ld\t age: %.2f\n", p3.name, p3.id, p3.age);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printf("p4: name: %s\t id: %ld\t age: %.2f\n", p4.name, p4.id, p4.age);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}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endParaRPr lang="en-US" sz="1600" noProof="1" smtClean="0"/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endParaRPr lang="en-US" sz="1600" noProof="1" smtClean="0"/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endParaRPr lang="en-US" sz="1600" dirty="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96752"/>
            <a:ext cx="5943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5088" y="3717032"/>
            <a:ext cx="2819400" cy="1233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mtClean="0"/>
              <a:t>שמירה וטעינת מערך של רשומות מקובץ טקסט</a:t>
            </a:r>
            <a:endParaRPr lang="en-US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he-IL" dirty="0" smtClean="0"/>
          </a:p>
          <a:p>
            <a:pPr eaLnBrk="1" hangingPunct="1"/>
            <a:r>
              <a:rPr lang="he-IL" b="1" dirty="0" smtClean="0">
                <a:solidFill>
                  <a:srgbClr val="C00000"/>
                </a:solidFill>
              </a:rPr>
              <a:t>כאשר כותבים מערך לקובץ, השדה הראשון צריך להיות </a:t>
            </a:r>
            <a:r>
              <a:rPr lang="he-IL" b="1" u="sng" dirty="0" smtClean="0">
                <a:solidFill>
                  <a:srgbClr val="C00000"/>
                </a:solidFill>
              </a:rPr>
              <a:t>מספר הרשומות </a:t>
            </a:r>
            <a:r>
              <a:rPr lang="he-IL" b="1" dirty="0" smtClean="0">
                <a:solidFill>
                  <a:srgbClr val="C00000"/>
                </a:solidFill>
              </a:rPr>
              <a:t>שאנו כותבים, כדי שקורא הקובץ ידע כמה רשומות יש בתוכו !!!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שמירה וטעינה - מערך רשומות (1)</a:t>
            </a:r>
            <a:endParaRPr lang="en-US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219200"/>
            <a:ext cx="8435280" cy="4937760"/>
          </a:xfrm>
        </p:spPr>
        <p:txBody>
          <a:bodyPr>
            <a:noAutofit/>
          </a:bodyPr>
          <a:lstStyle/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struct Person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{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char name[SIZE];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long id;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float age;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} typedef person_t;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 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void main()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{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FILE* f;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person_t* personsSource, *personsDest;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int sizeSource, sizeDest, i;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printf("How many persons? ");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scanf("%d", &amp;sizeSource);</a:t>
            </a:r>
            <a:endParaRPr lang="en-US" sz="1300" dirty="0" smtClean="0"/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dirty="0" smtClean="0"/>
              <a:t> 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dirty="0" smtClean="0">
                <a:solidFill>
                  <a:srgbClr val="009900"/>
                </a:solidFill>
              </a:rPr>
              <a:t>	// allocating the persons array</a:t>
            </a:r>
            <a:endParaRPr lang="en-US" sz="1300" noProof="1" smtClean="0">
              <a:solidFill>
                <a:srgbClr val="009900"/>
              </a:solidFill>
            </a:endParaRP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personsSource = (person_t*)malloc(sizeSource*sizeof(person_t));</a:t>
            </a:r>
            <a:endParaRPr lang="en-US" sz="1300" dirty="0" smtClean="0"/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dirty="0" smtClean="0">
                <a:solidFill>
                  <a:srgbClr val="009900"/>
                </a:solidFill>
              </a:rPr>
              <a:t>	// reading persons..</a:t>
            </a:r>
            <a:endParaRPr lang="en-US" sz="1300" noProof="1" smtClean="0"/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for (i=0 ; i &lt; sizeSource ; i++)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{</a:t>
            </a:r>
          </a:p>
          <a:p>
            <a:pPr marL="342900" indent="-342900" algn="l" defTabSz="355600" rtl="0" eaLnBrk="1" hangingPunct="1">
              <a:lnSpc>
                <a:spcPct val="80000"/>
              </a:lnSpc>
              <a:buFont typeface="Franklin Gothic Book" pitchFamily="34" charset="0"/>
              <a:buAutoNum type="arabicPeriod"/>
              <a:tabLst>
                <a:tab pos="990600" algn="l"/>
              </a:tabLst>
            </a:pPr>
            <a:r>
              <a:rPr lang="en-US" sz="1300" noProof="1" smtClean="0"/>
              <a:t>		printf("Enter name, id and age of person #%d: ", i+1);</a:t>
            </a:r>
          </a:p>
          <a:p>
            <a:pPr marL="342900" indent="-342900" algn="l" defTabSz="355600" rtl="0" eaLnBrk="1" hangingPunct="1">
              <a:lnSpc>
                <a:spcPct val="80000"/>
              </a:lnSpc>
              <a:buFont typeface="Franklin Gothic Book" pitchFamily="34" charset="0"/>
              <a:buAutoNum type="arabicPeriod"/>
              <a:tabLst>
                <a:tab pos="990600" algn="l"/>
              </a:tabLst>
            </a:pPr>
            <a:r>
              <a:rPr lang="en-US" sz="1300" noProof="1" smtClean="0"/>
              <a:t>		scanf("%s %ld %f", personsSource[i].name,  &amp;personsSource[i].id, &amp;personsSource[i].age);</a:t>
            </a:r>
          </a:p>
          <a:p>
            <a:pPr marL="342900" indent="-342900" algn="l" defTabSz="723900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}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}	</a:t>
            </a:r>
            <a:endParaRPr lang="en-US" sz="1300" dirty="0" smtClean="0"/>
          </a:p>
        </p:txBody>
      </p:sp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96752"/>
            <a:ext cx="6242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1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1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1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16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16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16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16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16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16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16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16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16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160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160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160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160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160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160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160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2160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160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160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160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160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1520" y="1052736"/>
            <a:ext cx="842493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228600"/>
            <a:ext cx="10896600" cy="4572000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endParaRPr lang="he-IL" sz="1500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 = fopen("persons.txt", "w");</a:t>
            </a:r>
            <a:endParaRPr lang="en-US" sz="1500" noProof="1">
              <a:solidFill>
                <a:srgbClr val="009900"/>
              </a:solidFill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fprintf(f, "%d\n", sizeSource); </a:t>
            </a:r>
            <a:r>
              <a:rPr lang="en-US" sz="1500" dirty="0">
                <a:solidFill>
                  <a:srgbClr val="009900"/>
                </a:solidFill>
                <a:latin typeface="+mn-lt"/>
                <a:cs typeface="Arial" pitchFamily="34" charset="0"/>
              </a:rPr>
              <a:t>// writing the size to the file</a:t>
            </a:r>
            <a:endParaRPr lang="en-US" sz="1500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for (i=0 ; i &lt; sizeSource ; i++) </a:t>
            </a:r>
            <a:r>
              <a:rPr lang="en-US" sz="1500" dirty="0">
                <a:solidFill>
                  <a:srgbClr val="009900"/>
                </a:solidFill>
                <a:latin typeface="+mn-lt"/>
                <a:cs typeface="Arial" pitchFamily="34" charset="0"/>
              </a:rPr>
              <a:t>// writing each person to the file</a:t>
            </a:r>
            <a:endParaRPr lang="en-US" sz="1500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      fprintf(f, "%s %ld %f\n", personsSource[i].name, personsSource[i].id,</a:t>
            </a:r>
            <a:r>
              <a:rPr lang="en-US" sz="1500" dirty="0">
                <a:latin typeface="+mn-lt"/>
                <a:cs typeface="+mn-cs"/>
              </a:rPr>
              <a:t>  </a:t>
            </a:r>
            <a:r>
              <a:rPr lang="en-US" sz="1500" noProof="1">
                <a:latin typeface="+mn-lt"/>
                <a:cs typeface="+mn-cs"/>
              </a:rPr>
              <a:t>personsSource[i].age);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fclose(f);</a:t>
            </a:r>
            <a:endParaRPr lang="en-US" sz="1500" dirty="0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endParaRPr lang="en-US" sz="1500" noProof="1">
              <a:solidFill>
                <a:srgbClr val="009900"/>
              </a:solidFill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</a:t>
            </a:r>
            <a:r>
              <a:rPr lang="en-US" sz="1500" u="sng" noProof="1">
                <a:solidFill>
                  <a:srgbClr val="C00000"/>
                </a:solidFill>
                <a:latin typeface="+mn-lt"/>
                <a:cs typeface="+mn-cs"/>
              </a:rPr>
              <a:t>free(personsSource); </a:t>
            </a:r>
            <a:r>
              <a:rPr lang="en-US" sz="1500" dirty="0">
                <a:solidFill>
                  <a:srgbClr val="009900"/>
                </a:solidFill>
                <a:latin typeface="+mn-lt"/>
                <a:cs typeface="Arial" pitchFamily="34" charset="0"/>
              </a:rPr>
              <a:t>// don’t forget to free the array!!</a:t>
            </a:r>
            <a:endParaRPr lang="en-US" sz="1500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 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 = fopen("persons.txt", "r");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fscanf(f, "%d\n", &amp;sizeDest); </a:t>
            </a:r>
            <a:r>
              <a:rPr lang="en-US" sz="1500" dirty="0">
                <a:solidFill>
                  <a:srgbClr val="009900"/>
                </a:solidFill>
                <a:latin typeface="+mn-lt"/>
                <a:cs typeface="Arial" pitchFamily="34" charset="0"/>
              </a:rPr>
              <a:t>// reading the size from the file</a:t>
            </a:r>
            <a:endParaRPr lang="en-US" sz="1500" dirty="0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dirty="0">
                <a:solidFill>
                  <a:srgbClr val="009900"/>
                </a:solidFill>
                <a:latin typeface="+mn-lt"/>
                <a:cs typeface="+mn-cs"/>
              </a:rPr>
              <a:t>	// allocating the new array</a:t>
            </a:r>
            <a:endParaRPr lang="en-US" sz="1500" noProof="1">
              <a:solidFill>
                <a:srgbClr val="009900"/>
              </a:solidFill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personsDest = (person_t*)malloc(sizeDest*sizeof(person_t));</a:t>
            </a:r>
            <a:endParaRPr lang="en-US" sz="1500" dirty="0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dirty="0">
                <a:solidFill>
                  <a:srgbClr val="009900"/>
                </a:solidFill>
                <a:latin typeface="+mn-lt"/>
                <a:cs typeface="+mn-cs"/>
              </a:rPr>
              <a:t>	// reading each person from the file</a:t>
            </a:r>
            <a:endParaRPr lang="en-US" sz="1500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for (i=0 ; i &lt; sizeDest ; i++)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      fscanf(f, "%s %ld %f\n", personsDest[i].name, &amp;personsDest[i].id, &amp;personsDest[i].age);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fclose(f);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 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printf("There are %d persons in the file:\n", sizeDest);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for (i=0 ; i &lt; sizeDest ; i++)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       printf("Person #%d: Name=%s\t Id=%ld\t Age=%f\n", i+1,  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	personsDest[i].name, personsDest[i].id, personsDest[i].age);</a:t>
            </a:r>
            <a:endParaRPr lang="en-US" sz="1500" dirty="0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endParaRPr lang="en-US" sz="1500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tabLst>
                <a:tab pos="627063" algn="l"/>
              </a:tabLst>
              <a:defRPr/>
            </a:pPr>
            <a:r>
              <a:rPr lang="en-US" sz="1500" noProof="1">
                <a:latin typeface="+mn-lt"/>
                <a:cs typeface="+mn-cs"/>
              </a:rPr>
              <a:t>	</a:t>
            </a:r>
            <a:r>
              <a:rPr lang="en-US" sz="1500" u="sng" noProof="1">
                <a:solidFill>
                  <a:srgbClr val="C00000"/>
                </a:solidFill>
                <a:latin typeface="+mn-lt"/>
                <a:cs typeface="+mn-cs"/>
              </a:rPr>
              <a:t>free(personsDest); </a:t>
            </a:r>
            <a:r>
              <a:rPr lang="en-US" sz="1500" dirty="0">
                <a:solidFill>
                  <a:srgbClr val="009900"/>
                </a:solidFill>
                <a:latin typeface="+mn-lt"/>
                <a:cs typeface="Arial" pitchFamily="34" charset="0"/>
              </a:rPr>
              <a:t>// don’t forget to free the array!!</a:t>
            </a:r>
            <a:endParaRPr lang="en-US" sz="1500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4"/>
              <a:defRPr/>
            </a:pPr>
            <a:r>
              <a:rPr lang="en-US" sz="1500" noProof="1">
                <a:latin typeface="+mn-lt"/>
                <a:cs typeface="+mn-cs"/>
              </a:rPr>
              <a:t>}</a:t>
            </a:r>
            <a:endParaRPr lang="en-US" sz="1500" dirty="0">
              <a:latin typeface="+mn-lt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700808"/>
            <a:ext cx="2895600" cy="1506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בינארי</a:t>
            </a:r>
            <a:endParaRPr lang="en-US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פקודת הכתיבה לקובץ בינארי:</a:t>
            </a:r>
          </a:p>
          <a:p>
            <a:pPr algn="l" rtl="0" eaLnBrk="1" hangingPunct="1"/>
            <a:r>
              <a:rPr lang="en-US" sz="2800" i="1" dirty="0" err="1" smtClean="0"/>
              <a:t>int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fwrite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const</a:t>
            </a:r>
            <a:r>
              <a:rPr lang="en-US" sz="2800" i="1" dirty="0" smtClean="0"/>
              <a:t> void * ptr, </a:t>
            </a:r>
            <a:r>
              <a:rPr lang="en-US" sz="2000" i="1" dirty="0" smtClean="0">
                <a:solidFill>
                  <a:srgbClr val="009900"/>
                </a:solidFill>
              </a:rPr>
              <a:t>// address of variable to write</a:t>
            </a:r>
          </a:p>
          <a:p>
            <a:pPr lvl="2" algn="l" rtl="0" eaLnBrk="1" hangingPunct="1">
              <a:buFont typeface="Wingdings" pitchFamily="2" charset="2"/>
              <a:buNone/>
            </a:pPr>
            <a:r>
              <a:rPr lang="en-US" sz="2800" i="1" dirty="0" smtClean="0"/>
              <a:t>		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size,                  </a:t>
            </a:r>
            <a:r>
              <a:rPr lang="en-US" i="1" dirty="0" smtClean="0">
                <a:solidFill>
                  <a:srgbClr val="009900"/>
                </a:solidFill>
              </a:rPr>
              <a:t>// size of type</a:t>
            </a:r>
          </a:p>
          <a:p>
            <a:pPr lvl="2" algn="l" rtl="0" eaLnBrk="1" hangingPunct="1">
              <a:buFont typeface="Wingdings" pitchFamily="2" charset="2"/>
              <a:buNone/>
            </a:pPr>
            <a:r>
              <a:rPr lang="en-US" sz="2800" i="1" dirty="0" smtClean="0"/>
              <a:t>		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count,               </a:t>
            </a:r>
            <a:r>
              <a:rPr lang="en-US" i="1" dirty="0" smtClean="0">
                <a:solidFill>
                  <a:srgbClr val="009900"/>
                </a:solidFill>
              </a:rPr>
              <a:t>// number of elements</a:t>
            </a:r>
          </a:p>
          <a:p>
            <a:pPr lvl="2" algn="l" rtl="0" eaLnBrk="1" hangingPunct="1">
              <a:buFont typeface="Wingdings" pitchFamily="2" charset="2"/>
              <a:buNone/>
            </a:pPr>
            <a:r>
              <a:rPr lang="en-US" sz="2800" i="1" dirty="0" smtClean="0"/>
              <a:t>		FILE * stream</a:t>
            </a:r>
            <a:r>
              <a:rPr lang="he-IL" sz="2800" i="1" dirty="0" smtClean="0"/>
              <a:t> (</a:t>
            </a:r>
            <a:r>
              <a:rPr lang="en-US" sz="2800" i="1" dirty="0" smtClean="0"/>
              <a:t>;     </a:t>
            </a:r>
            <a:r>
              <a:rPr lang="en-US" i="1" dirty="0" smtClean="0">
                <a:solidFill>
                  <a:srgbClr val="009900"/>
                </a:solidFill>
              </a:rPr>
              <a:t>// pointer to the file</a:t>
            </a:r>
            <a:endParaRPr lang="he-IL" i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he-IL" sz="3200" dirty="0" smtClean="0"/>
              <a:t>מחזירה את כמות האיברים שכתבה</a:t>
            </a:r>
            <a:endParaRPr lang="he-IL" dirty="0" smtClean="0"/>
          </a:p>
          <a:p>
            <a:pPr eaLnBrk="1" hangingPunct="1"/>
            <a:r>
              <a:rPr lang="he-IL" dirty="0" smtClean="0"/>
              <a:t>כאשר כותבים לקובץ בינארי ניתן לכתוב בלוק של מידע</a:t>
            </a:r>
          </a:p>
          <a:p>
            <a:pPr lvl="1" eaLnBrk="1" hangingPunct="1"/>
            <a:r>
              <a:rPr lang="he-IL" dirty="0" smtClean="0"/>
              <a:t>למשל: מערך או רשומה בפעולת כתיבה בודדת</a:t>
            </a:r>
          </a:p>
          <a:p>
            <a:pPr eaLnBrk="1" hangingPunct="1"/>
            <a:r>
              <a:rPr lang="he-IL" dirty="0" smtClean="0"/>
              <a:t>יש להיזהר מכתיבת </a:t>
            </a:r>
            <a:r>
              <a:rPr lang="he-IL" dirty="0" err="1" smtClean="0"/>
              <a:t>פוינטרים</a:t>
            </a:r>
            <a:r>
              <a:rPr lang="he-IL" dirty="0" smtClean="0"/>
              <a:t> לקובץ!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קריאה מקובץ בינארי</a:t>
            </a:r>
            <a:endParaRPr lang="en-US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dirty="0" smtClean="0"/>
              <a:t>פקודת הקריאה מקובץ בינארי:</a:t>
            </a:r>
          </a:p>
          <a:p>
            <a:pPr algn="l" rtl="0" eaLnBrk="1" hangingPunct="1"/>
            <a:r>
              <a:rPr lang="en-US" sz="2800" i="1" dirty="0" err="1" smtClean="0"/>
              <a:t>int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fread</a:t>
            </a:r>
            <a:r>
              <a:rPr lang="en-US" sz="2800" i="1" dirty="0" smtClean="0"/>
              <a:t>(void* </a:t>
            </a:r>
            <a:r>
              <a:rPr lang="en-US" sz="2800" i="1" dirty="0" err="1" smtClean="0"/>
              <a:t>ptr</a:t>
            </a:r>
            <a:r>
              <a:rPr lang="en-US" sz="2800" i="1" dirty="0" smtClean="0"/>
              <a:t>,           </a:t>
            </a:r>
            <a:r>
              <a:rPr lang="en-US" sz="2000" i="1" dirty="0" smtClean="0">
                <a:solidFill>
                  <a:srgbClr val="009900"/>
                </a:solidFill>
              </a:rPr>
              <a:t>// address of variable to read into</a:t>
            </a:r>
            <a:endParaRPr lang="en-US" sz="2800" i="1" dirty="0" smtClean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800" i="1" dirty="0" smtClean="0"/>
              <a:t>		       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size,            </a:t>
            </a:r>
            <a:r>
              <a:rPr lang="en-US" sz="2000" i="1" dirty="0" smtClean="0">
                <a:solidFill>
                  <a:srgbClr val="009900"/>
                </a:solidFill>
              </a:rPr>
              <a:t>// size of type</a:t>
            </a:r>
            <a:endParaRPr lang="en-US" sz="2000" i="1" dirty="0" smtClean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800" i="1" dirty="0" smtClean="0"/>
              <a:t>		       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count,         </a:t>
            </a:r>
            <a:r>
              <a:rPr lang="en-US" sz="2000" i="1" dirty="0" smtClean="0">
                <a:solidFill>
                  <a:srgbClr val="009900"/>
                </a:solidFill>
              </a:rPr>
              <a:t>// number of elements</a:t>
            </a:r>
            <a:endParaRPr lang="en-US" sz="2000" i="1" dirty="0" smtClean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800" i="1" dirty="0" smtClean="0"/>
              <a:t>		       FILE* stream</a:t>
            </a:r>
            <a:r>
              <a:rPr lang="he-IL" sz="2800" i="1" dirty="0" smtClean="0"/>
              <a:t> (</a:t>
            </a:r>
            <a:r>
              <a:rPr lang="en-US" sz="2800" i="1" dirty="0" smtClean="0"/>
              <a:t>; </a:t>
            </a:r>
            <a:r>
              <a:rPr lang="en-US" sz="2000" i="1" dirty="0" smtClean="0">
                <a:solidFill>
                  <a:srgbClr val="009900"/>
                </a:solidFill>
              </a:rPr>
              <a:t>// pointer to the file</a:t>
            </a:r>
          </a:p>
          <a:p>
            <a:pPr eaLnBrk="1" hangingPunct="1"/>
            <a:r>
              <a:rPr lang="he-IL" dirty="0" smtClean="0"/>
              <a:t>מחזירה את כמות האיברים שקראה</a:t>
            </a:r>
          </a:p>
          <a:p>
            <a:pPr eaLnBrk="1" hangingPunct="1"/>
            <a:r>
              <a:rPr lang="he-IL" dirty="0" smtClean="0"/>
              <a:t>כאשר קוראים מקובץ בינארי ניתן לקרוא בלוק של מידע</a:t>
            </a:r>
          </a:p>
          <a:p>
            <a:pPr lvl="1" eaLnBrk="1" hangingPunct="1"/>
            <a:r>
              <a:rPr lang="he-IL" dirty="0" smtClean="0"/>
              <a:t>למשל: מערך או רשומה בפעולת קריאה בודדת</a:t>
            </a:r>
          </a:p>
          <a:p>
            <a:pPr algn="l" rtl="0" eaLnBrk="1" hangingPunct="1">
              <a:buFont typeface="Wingdings" pitchFamily="2" charset="2"/>
              <a:buNone/>
            </a:pPr>
            <a:endParaRPr lang="he-IL" sz="1800" i="1" dirty="0" smtClean="0">
              <a:solidFill>
                <a:srgbClr val="009900"/>
              </a:solidFill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000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 smtClean="0"/>
              <a:t>שמירת וטעינת רשומות מקובץ בינארי - דוגמא</a:t>
            </a:r>
            <a:endParaRPr lang="en-US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#define SIZE 20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struct Person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char name[SIZE];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long id;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float age;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} typedef person_t;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void main()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person_t p1={"momo", 1111, 23.5}, p2 = {"gogo", 2222, 24.8},  p3, p4;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FILE* f = fopen("persons.bin", "w</a:t>
            </a:r>
            <a:r>
              <a:rPr lang="en-US" sz="1600" b="1" noProof="1" smtClean="0"/>
              <a:t>b</a:t>
            </a:r>
            <a:r>
              <a:rPr lang="en-US" sz="1600" noProof="1" smtClean="0"/>
              <a:t>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</a:t>
            </a:r>
            <a:r>
              <a:rPr lang="en-US" sz="1600" b="1" noProof="1" smtClean="0"/>
              <a:t>fwrite(&amp;p1, sizeof(person_t), 1, 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b="1" noProof="1" smtClean="0"/>
              <a:t>	fwrite(&amp;p2, sizeof(person_t), 1, 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 = fopen("persons.bin", "r</a:t>
            </a:r>
            <a:r>
              <a:rPr lang="en-US" sz="1600" b="1" noProof="1" smtClean="0"/>
              <a:t>b</a:t>
            </a:r>
            <a:r>
              <a:rPr lang="en-US" sz="1600" noProof="1" smtClean="0"/>
              <a:t>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</a:t>
            </a:r>
            <a:r>
              <a:rPr lang="en-US" sz="1600" b="1" noProof="1" smtClean="0"/>
              <a:t>fread(&amp;p3, sizeof(person_t), 1, 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b="1" noProof="1" smtClean="0"/>
              <a:t>	fread(&amp;p4, sizeof(person_t), 1, 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fclose(f);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printf("p3: name: %s\t id: %ld\t age: %.2f\n", p3.name, p3.id, p3.age);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	printf("p4: name: %s\t id: %ld\t age: %.2f\n", p4.name, p4.id, p4.age);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600" noProof="1" smtClean="0"/>
              <a:t>}</a:t>
            </a:r>
            <a:endParaRPr lang="en-US" sz="1600" dirty="0" smtClean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049049" y="3547864"/>
            <a:ext cx="396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ניתן לקרוא ולכתוב רשומה בפעולה אחת!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724025"/>
            <a:ext cx="5943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927725"/>
            <a:ext cx="6400800" cy="93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8363272" cy="6843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 smtClean="0"/>
              <a:t>שמירה וטעינה מערך רשומות מקובץ בינארי (1)</a:t>
            </a:r>
            <a:endParaRPr lang="en-US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196752"/>
            <a:ext cx="8301608" cy="5661248"/>
          </a:xfrm>
        </p:spPr>
        <p:txBody>
          <a:bodyPr>
            <a:noAutofit/>
          </a:bodyPr>
          <a:lstStyle/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#define SIZE 20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struct Person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char  name[SIZE];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long  id;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float  age;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} typedef person_t;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void main()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FILE* f;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person_t *personsSource, *personsDest;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int sizeSource, sizeDest, i;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printf("How many persons? ");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scanf("%d", &amp;sizeSource);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</a:t>
            </a:r>
            <a:r>
              <a:rPr lang="en-US" sz="1300" noProof="1" smtClean="0">
                <a:solidFill>
                  <a:srgbClr val="009900"/>
                </a:solidFill>
              </a:rPr>
              <a:t>// allocating the persons array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personsSource = (person_t*)malloc(sizeSource*sizeof(person_t));</a:t>
            </a:r>
            <a:endParaRPr lang="en-US" sz="1300" noProof="1" smtClean="0">
              <a:solidFill>
                <a:srgbClr val="009900"/>
              </a:solidFill>
            </a:endParaRP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for (i=0 ; i &lt; sizeSource ; i++) </a:t>
            </a:r>
            <a:r>
              <a:rPr lang="en-US" sz="1300" noProof="1" smtClean="0">
                <a:solidFill>
                  <a:srgbClr val="009900"/>
                </a:solidFill>
              </a:rPr>
              <a:t>// reading persons..</a:t>
            </a:r>
            <a:endParaRPr lang="en-US" sz="1300" noProof="1" smtClean="0"/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{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	printf("Enter name, id and age of person #%d: ", i+1);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	scanf("%s %ld %f", personsSource[i].name, 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		&amp;personsSource[i].id, &amp;personsSource[i].age);</a:t>
            </a:r>
          </a:p>
          <a:p>
            <a:pPr marL="342900" indent="-342900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1300" noProof="1" smtClean="0"/>
              <a:t>	}</a:t>
            </a:r>
          </a:p>
          <a:p>
            <a:pPr marL="0" indent="0" algn="l" rtl="0" eaLnBrk="1" hangingPunct="1">
              <a:lnSpc>
                <a:spcPct val="80000"/>
              </a:lnSpc>
              <a:buNone/>
            </a:pPr>
            <a:r>
              <a:rPr lang="en-US" sz="1300" noProof="1" smtClean="0"/>
              <a:t>	</a:t>
            </a:r>
            <a:endParaRPr lang="en-US" sz="1300" dirty="0" smtClean="0"/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413" y="1628800"/>
            <a:ext cx="60198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1052736"/>
            <a:ext cx="842493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269875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f = fopen("persons.bin", "w</a:t>
            </a:r>
            <a:r>
              <a:rPr lang="en-US" sz="1600" b="1" noProof="1">
                <a:latin typeface="+mn-lt"/>
                <a:cs typeface="+mn-cs"/>
              </a:rPr>
              <a:t>b</a:t>
            </a:r>
            <a:r>
              <a:rPr lang="en-US" sz="1600" noProof="1">
                <a:latin typeface="+mn-lt"/>
                <a:cs typeface="+mn-cs"/>
              </a:rPr>
              <a:t>");</a:t>
            </a:r>
            <a:endParaRPr lang="en-US" sz="1600" noProof="1">
              <a:solidFill>
                <a:srgbClr val="009900"/>
              </a:solidFill>
              <a:latin typeface="+mn-lt"/>
              <a:cs typeface="+mn-cs"/>
            </a:endParaRP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b="1" noProof="1">
                <a:latin typeface="+mn-lt"/>
                <a:cs typeface="+mn-cs"/>
              </a:rPr>
              <a:t>fwrite(&amp;sizeSource, sizeof(int), 1, f); 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Arial" pitchFamily="34" charset="0"/>
              </a:rPr>
              <a:t>// writing the size to the </a:t>
            </a:r>
            <a:r>
              <a:rPr lang="en-US" sz="1600" noProof="1" smtClean="0">
                <a:solidFill>
                  <a:srgbClr val="009900"/>
                </a:solidFill>
                <a:latin typeface="+mn-lt"/>
                <a:cs typeface="Arial" pitchFamily="34" charset="0"/>
              </a:rPr>
              <a:t>file(array)</a:t>
            </a:r>
            <a:endParaRPr lang="en-US" sz="1600" b="1" noProof="1">
              <a:latin typeface="+mn-lt"/>
              <a:cs typeface="+mn-cs"/>
            </a:endParaRP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// writing all persons to the file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b="1" noProof="1">
                <a:latin typeface="+mn-lt"/>
                <a:cs typeface="+mn-cs"/>
              </a:rPr>
              <a:t>fwrite(personsSource, sizeof(person_t), sizeSource, f);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fclose(f);</a:t>
            </a:r>
            <a:endParaRPr lang="en-US" sz="1600" noProof="1">
              <a:solidFill>
                <a:srgbClr val="009900"/>
              </a:solidFill>
              <a:latin typeface="+mn-lt"/>
              <a:cs typeface="+mn-cs"/>
            </a:endParaRP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C00000"/>
                </a:solidFill>
                <a:latin typeface="+mn-lt"/>
                <a:cs typeface="+mn-cs"/>
              </a:rPr>
              <a:t>free(personsSource)</a:t>
            </a:r>
            <a:r>
              <a:rPr lang="en-US" sz="1600" noProof="1">
                <a:latin typeface="+mn-lt"/>
                <a:cs typeface="+mn-cs"/>
              </a:rPr>
              <a:t>;   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Arial" pitchFamily="34" charset="0"/>
              </a:rPr>
              <a:t>// don’t forget to free the array!!</a:t>
            </a:r>
            <a:endParaRPr lang="en-US" sz="1600" noProof="1">
              <a:latin typeface="+mn-lt"/>
              <a:cs typeface="+mn-cs"/>
            </a:endParaRP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 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f = fopen("persons.bin", "r</a:t>
            </a:r>
            <a:r>
              <a:rPr lang="en-US" sz="1600" b="1" noProof="1">
                <a:latin typeface="+mn-lt"/>
                <a:cs typeface="+mn-cs"/>
              </a:rPr>
              <a:t>b</a:t>
            </a:r>
            <a:r>
              <a:rPr lang="en-US" sz="1600" noProof="1">
                <a:latin typeface="+mn-lt"/>
                <a:cs typeface="+mn-cs"/>
              </a:rPr>
              <a:t>");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// reading the size from the file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b="1" noProof="1">
                <a:latin typeface="+mn-lt"/>
                <a:cs typeface="+mn-cs"/>
              </a:rPr>
              <a:t>fread(&amp;sizeDest, sizeof(int), 1, f);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// allocating the new array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personsDest = (person_t*)malloc(sizeDest*sizeof(person_t));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// reading </a:t>
            </a:r>
            <a:r>
              <a:rPr lang="en-US" sz="1600" b="1" dirty="0">
                <a:solidFill>
                  <a:srgbClr val="009900"/>
                </a:solidFill>
                <a:latin typeface="+mn-lt"/>
                <a:cs typeface="+mn-cs"/>
              </a:rPr>
              <a:t>all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 person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+mn-cs"/>
              </a:rPr>
              <a:t>s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 from the file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b="1" noProof="1">
                <a:latin typeface="+mn-lt"/>
                <a:cs typeface="+mn-cs"/>
              </a:rPr>
              <a:t>fread(personsDest, sizeof(person_t), sizeDest, f);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fclose(f);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 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printf("There are %d persons in the file:\n", sizeDest);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for (i=0 ; i &lt; sizeDest ; i++)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	printf("Person #%d: Name=%s</a:t>
            </a:r>
            <a:r>
              <a:rPr lang="en-US" sz="1600" noProof="1">
                <a:solidFill>
                  <a:srgbClr val="FF0000"/>
                </a:solidFill>
                <a:latin typeface="+mn-lt"/>
                <a:cs typeface="+mn-cs"/>
              </a:rPr>
              <a:t>\t </a:t>
            </a:r>
            <a:r>
              <a:rPr lang="en-US" sz="1600" noProof="1">
                <a:latin typeface="+mn-lt"/>
                <a:cs typeface="+mn-cs"/>
              </a:rPr>
              <a:t>Id=%ld</a:t>
            </a:r>
            <a:r>
              <a:rPr lang="en-US" sz="1600" noProof="1">
                <a:solidFill>
                  <a:srgbClr val="FF0000"/>
                </a:solidFill>
                <a:latin typeface="+mn-lt"/>
                <a:cs typeface="+mn-cs"/>
              </a:rPr>
              <a:t>\t</a:t>
            </a:r>
            <a:r>
              <a:rPr lang="en-US" sz="1600" noProof="1">
                <a:latin typeface="+mn-lt"/>
                <a:cs typeface="+mn-cs"/>
              </a:rPr>
              <a:t> Age=%f\n", 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		i+1, personsDest[i].name, personsDest[i].id, personsDest[i].age);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// don’t forget to free the array!!</a:t>
            </a:r>
          </a:p>
          <a:p>
            <a:pPr marL="342900" indent="-342900" defTabSz="627063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C00000"/>
                </a:solidFill>
                <a:latin typeface="+mn-lt"/>
                <a:cs typeface="+mn-cs"/>
              </a:rPr>
              <a:t>free(personsDest);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25"/>
              <a:defRPr/>
            </a:pPr>
            <a:r>
              <a:rPr lang="en-US" sz="1600" noProof="1" smtClean="0">
                <a:latin typeface="+mn-lt"/>
                <a:cs typeface="+mn-cs"/>
              </a:rPr>
              <a:t>}</a:t>
            </a:r>
            <a:r>
              <a:rPr lang="en-US" sz="1600" noProof="1">
                <a:solidFill>
                  <a:srgbClr val="009900"/>
                </a:solidFill>
              </a:rPr>
              <a:t> // </a:t>
            </a:r>
            <a:r>
              <a:rPr lang="en-US" sz="1600" noProof="1" smtClean="0">
                <a:solidFill>
                  <a:srgbClr val="009900"/>
                </a:solidFill>
              </a:rPr>
              <a:t>close main</a:t>
            </a:r>
            <a:endParaRPr lang="en-US" sz="1600" dirty="0">
              <a:latin typeface="+mn-lt"/>
              <a:cs typeface="+mn-cs"/>
            </a:endParaRPr>
          </a:p>
        </p:txBody>
      </p:sp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222969"/>
            <a:ext cx="493204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5112568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- מוטיבציה</a:t>
            </a:r>
            <a:endParaRPr lang="en-US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sz="2800" smtClean="0"/>
              <a:t>כאשר אנחנו כותבים תוכנה, המידע אשר אנחנו מכניסים בכל הרצה הולך לאיבוד עם סיומה, מאחר והתוכנה רצה בזיכרון ה- </a:t>
            </a:r>
            <a:r>
              <a:rPr lang="en-US" sz="2800" smtClean="0"/>
              <a:t>RAM</a:t>
            </a:r>
            <a:r>
              <a:rPr lang="he-IL" sz="2800" smtClean="0"/>
              <a:t> של המחשב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היינו רוצים לשמור את המידע בין ההרצות בזיכרון הקבוע (</a:t>
            </a:r>
            <a:r>
              <a:rPr lang="en-US" sz="2800" smtClean="0"/>
              <a:t>Hard Disk</a:t>
            </a:r>
            <a:r>
              <a:rPr lang="he-IL" sz="2800" smtClean="0"/>
              <a:t>) כדי: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ליצור תוכנה בעלת משמעות ורצף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להקל עלינו בעת בדיקות התוכנה</a:t>
            </a:r>
          </a:p>
          <a:p>
            <a:pPr lvl="2" eaLnBrk="1" hangingPunct="1">
              <a:lnSpc>
                <a:spcPct val="90000"/>
              </a:lnSpc>
            </a:pPr>
            <a:r>
              <a:rPr lang="he-IL" sz="2400" smtClean="0"/>
              <a:t>קריאת נתונים מקובץ מוכן מראש ולא מהמשתמש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שמירת נתונים לשימוש ע"י תוכניות אחרות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ניתן לשמור את המידע בכמה אופנים שונים: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DB</a:t>
            </a:r>
            <a:r>
              <a:rPr lang="he-IL" sz="2800" smtClean="0"/>
              <a:t> (לא יילמד בקורס זה)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קבצים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כתיבת רשומות </a:t>
            </a:r>
            <a:r>
              <a:rPr lang="he-IL" b="1" u="sng" dirty="0" smtClean="0"/>
              <a:t>המכילות מצביעים</a:t>
            </a:r>
            <a:endParaRPr lang="en-US" b="1" u="sng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יש לשים לב לא לכתוב מצביעים לתוך קובץ, שכן אין הבטחה שבפעם הבאה שהתוכנית תרוץ יהיו ערכים בכתובות הנוכחיות שאנו שומרים</a:t>
            </a:r>
          </a:p>
          <a:p>
            <a:pPr eaLnBrk="1" hangingPunct="1"/>
            <a:r>
              <a:rPr lang="he-IL" dirty="0" smtClean="0"/>
              <a:t>לכן, כאשר יש משתנה שהוא </a:t>
            </a:r>
            <a:r>
              <a:rPr lang="he-IL" b="1" u="sng" dirty="0" smtClean="0"/>
              <a:t>כתובת</a:t>
            </a:r>
            <a:r>
              <a:rPr lang="he-IL" dirty="0" smtClean="0"/>
              <a:t>(שדה שהוא מצביע למצביע...) יש להקפיד לרשום את ערכו לקובץ</a:t>
            </a:r>
          </a:p>
          <a:p>
            <a:pPr lvl="1" eaLnBrk="1" hangingPunct="1"/>
            <a:r>
              <a:rPr lang="he-IL" b="1" dirty="0" smtClean="0"/>
              <a:t>נשים לב:</a:t>
            </a:r>
            <a:r>
              <a:rPr lang="he-IL" dirty="0" smtClean="0"/>
              <a:t> לא נוכל להשתמש בשיטה של לרשום רשומה ע"י </a:t>
            </a:r>
            <a:r>
              <a:rPr lang="en-US" dirty="0" err="1" smtClean="0"/>
              <a:t>fwrite</a:t>
            </a:r>
            <a:r>
              <a:rPr lang="he-IL" dirty="0" smtClean="0"/>
              <a:t>, אלא נהיה חייבים לכתוב את הרשומה לקובץ שדה-שדה</a:t>
            </a:r>
          </a:p>
          <a:p>
            <a:pPr lvl="1" eaLnBrk="1" hangingPunct="1"/>
            <a:r>
              <a:rPr lang="he-IL" dirty="0" smtClean="0"/>
              <a:t>בד"כ אם המצביע הוא למערך(כלומר כתובת תחילת המערך), נרשום כשדה נוסף את כמות האלמנטים במערך, ורק אח"כ את איבריו (כנ"ל עבור מחרוזת).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3528" y="1124744"/>
            <a:ext cx="835292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94184"/>
            <a:ext cx="3456384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 smtClean="0"/>
              <a:t>דוגמא – שמירה וטעינה של רשומה עם מצביעים</a:t>
            </a:r>
            <a:endParaRPr 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75616"/>
            <a:ext cx="8229600" cy="4937760"/>
          </a:xfrm>
        </p:spPr>
        <p:txBody>
          <a:bodyPr/>
          <a:lstStyle/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noProof="1" smtClean="0"/>
              <a:t>#include &lt;stdio.h&gt;</a:t>
            </a:r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noProof="1" smtClean="0"/>
              <a:t>#include &lt;string.h&gt;</a:t>
            </a:r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noProof="1" smtClean="0"/>
              <a:t>#include &lt;stdlib.h&gt;</a:t>
            </a:r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600" noProof="1" smtClean="0"/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noProof="1" smtClean="0"/>
              <a:t>struct Student</a:t>
            </a:r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noProof="1" smtClean="0"/>
              <a:t>{</a:t>
            </a:r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noProof="1" smtClean="0"/>
              <a:t>	</a:t>
            </a:r>
            <a:r>
              <a:rPr lang="en-US" sz="1600" b="1" noProof="1" smtClean="0"/>
              <a:t>char* name;</a:t>
            </a:r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noProof="1" smtClean="0"/>
              <a:t>	float average;</a:t>
            </a:r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noProof="1" smtClean="0"/>
              <a:t>} typedef student_t;</a:t>
            </a:r>
          </a:p>
          <a:p>
            <a:pPr marL="342900" indent="-342900" algn="l" rtl="0" eaLnBrk="1" hangingPunct="1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600" noProof="1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0" y="533400"/>
            <a:ext cx="82296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defRPr/>
            </a:pPr>
            <a:r>
              <a:rPr lang="en-US" sz="1600" noProof="1">
                <a:latin typeface="+mn-lt"/>
                <a:cs typeface="+mn-cs"/>
              </a:rPr>
              <a:t>void main()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defRPr/>
            </a:pPr>
            <a:r>
              <a:rPr lang="en-US" sz="1600" noProof="1">
                <a:latin typeface="+mn-lt"/>
                <a:cs typeface="+mn-cs"/>
              </a:rPr>
              <a:t>{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student_t stud1 = {"yoyo", 91.8}, stud2;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FILE* f = fopen("students.bin", "wb");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int len1, len2;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// check open succeed...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b="1" noProof="1">
                <a:latin typeface="+mn-lt"/>
                <a:cs typeface="+mn-cs"/>
              </a:rPr>
              <a:t>len1 = strlen(stud1.name)+1</a:t>
            </a:r>
            <a:r>
              <a:rPr lang="en-US" sz="1600" b="1" noProof="1" smtClean="0">
                <a:solidFill>
                  <a:srgbClr val="00B050"/>
                </a:solidFill>
                <a:latin typeface="+mn-lt"/>
                <a:cs typeface="+mn-cs"/>
              </a:rPr>
              <a:t>;//+ ‘\0’</a:t>
            </a:r>
            <a:endParaRPr lang="en-US" sz="1600" b="1" noProof="1">
              <a:solidFill>
                <a:srgbClr val="00B05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b="1" noProof="1">
                <a:latin typeface="+mn-lt"/>
                <a:cs typeface="+mn-cs"/>
              </a:rPr>
              <a:t>	fwrite(&amp;len1, sizeof(int), 1, f);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b="1" noProof="1">
                <a:latin typeface="+mn-lt"/>
                <a:cs typeface="+mn-cs"/>
              </a:rPr>
              <a:t>	fwrite(stud1.name, sizeof(char), len1, f);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b="1" noProof="1">
                <a:latin typeface="+mn-lt"/>
                <a:cs typeface="+mn-cs"/>
              </a:rPr>
              <a:t>	fwrite(&amp;stud1.average, sizeof(float), 1, f);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fclose(f);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f = fopen("students.bin", "rb");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noProof="1">
                <a:solidFill>
                  <a:srgbClr val="009900"/>
                </a:solidFill>
                <a:latin typeface="+mn-lt"/>
                <a:cs typeface="+mn-cs"/>
              </a:rPr>
              <a:t>// check open succeed...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</a:t>
            </a:r>
            <a:r>
              <a:rPr lang="en-US" sz="1600" b="1" noProof="1">
                <a:latin typeface="+mn-lt"/>
                <a:cs typeface="+mn-cs"/>
              </a:rPr>
              <a:t>fread(&amp;len2, sizeof(int), 1, f);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b="1" noProof="1">
                <a:latin typeface="+mn-lt"/>
                <a:cs typeface="+mn-cs"/>
              </a:rPr>
              <a:t>	stud2.name = (char*)malloc(len2*sizeof(char));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b="1" noProof="1">
                <a:latin typeface="+mn-lt"/>
                <a:cs typeface="+mn-cs"/>
              </a:rPr>
              <a:t>	fread(stud2.name, sizeof(char), len2, f);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b="1" noProof="1">
                <a:latin typeface="+mn-lt"/>
                <a:cs typeface="+mn-cs"/>
              </a:rPr>
              <a:t>	fread(&amp;stud2.average, sizeof(float), 1, f);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fclose(f);</a:t>
            </a:r>
            <a:endParaRPr lang="en-US" sz="1600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dirty="0">
                <a:latin typeface="+mn-lt"/>
                <a:cs typeface="+mn-cs"/>
              </a:rPr>
              <a:t>	</a:t>
            </a:r>
            <a:r>
              <a:rPr lang="en-US" sz="1600" noProof="1">
                <a:latin typeface="+mn-lt"/>
                <a:cs typeface="+mn-cs"/>
              </a:rPr>
              <a:t>printf("stud2: name=%s, average=%.2f\n",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noProof="1">
                <a:latin typeface="+mn-lt"/>
                <a:cs typeface="+mn-cs"/>
              </a:rPr>
              <a:t>		stud2.name, stud2.average);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tabLst>
                <a:tab pos="717550" algn="l"/>
              </a:tabLst>
              <a:defRPr/>
            </a:pPr>
            <a:r>
              <a:rPr lang="en-US" sz="1600" b="1" noProof="1">
                <a:latin typeface="+mn-lt"/>
                <a:cs typeface="+mn-cs"/>
              </a:rPr>
              <a:t>         free(stud2.name);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defRPr/>
            </a:pPr>
            <a:r>
              <a:rPr lang="en-US" sz="1600" noProof="1">
                <a:latin typeface="+mn-lt"/>
                <a:cs typeface="+mn-cs"/>
              </a:rPr>
              <a:t>}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defRPr/>
            </a:pPr>
            <a:endParaRPr lang="en-US" sz="1600" noProof="1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defRPr/>
            </a:pPr>
            <a:endParaRPr lang="en-US" sz="1600" noProof="1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 startAt="9"/>
              <a:defRPr/>
            </a:pPr>
            <a:endParaRPr lang="en-US" sz="1600" dirty="0">
              <a:latin typeface="+mn-lt"/>
              <a:cs typeface="+mn-cs"/>
            </a:endParaRP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4287354"/>
            <a:ext cx="4343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880919" y="1426468"/>
            <a:ext cx="3420888" cy="692696"/>
          </a:xfrm>
          <a:prstGeom prst="wedgeRectCallout">
            <a:avLst>
              <a:gd name="adj1" fmla="val -79529"/>
              <a:gd name="adj2" fmla="val 1548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מספר האותיות ה- </a:t>
            </a:r>
            <a:r>
              <a:rPr lang="en-US" b="1" dirty="0" smtClean="0">
                <a:solidFill>
                  <a:schemeClr val="bg1"/>
                </a:solidFill>
              </a:rPr>
              <a:t>chars</a:t>
            </a:r>
            <a:r>
              <a:rPr lang="he-IL" b="1" dirty="0" smtClean="0">
                <a:solidFill>
                  <a:schemeClr val="bg1"/>
                </a:solidFill>
              </a:rPr>
              <a:t> במחרוזת כולל ה- </a:t>
            </a:r>
            <a:r>
              <a:rPr lang="en-US" b="1" dirty="0" smtClean="0">
                <a:solidFill>
                  <a:schemeClr val="bg1"/>
                </a:solidFill>
              </a:rPr>
              <a:t>null terminator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פקודה </a:t>
            </a:r>
            <a:r>
              <a:rPr lang="en-US" smtClean="0"/>
              <a:t>fseek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מאפשר לטייל בקובץ בלי לקרוא חלק משדותיו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fseek(FILE* f,             </a:t>
            </a:r>
            <a:r>
              <a:rPr lang="en-US" sz="1800" i="1" smtClean="0">
                <a:solidFill>
                  <a:srgbClr val="009900"/>
                </a:solidFill>
              </a:rPr>
              <a:t>// the file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          long int offset,   </a:t>
            </a:r>
            <a:r>
              <a:rPr lang="en-US" sz="1800" i="1" smtClean="0">
                <a:solidFill>
                  <a:srgbClr val="009900"/>
                </a:solidFill>
              </a:rPr>
              <a:t>// how much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          int origin</a:t>
            </a:r>
            <a:r>
              <a:rPr lang="he-IL" smtClean="0"/>
              <a:t> (</a:t>
            </a:r>
            <a:r>
              <a:rPr lang="en-US" smtClean="0"/>
              <a:t>;        </a:t>
            </a:r>
            <a:r>
              <a:rPr lang="en-US" sz="1800" i="1" smtClean="0">
                <a:solidFill>
                  <a:srgbClr val="009900"/>
                </a:solidFill>
              </a:rPr>
              <a:t>// from where</a:t>
            </a:r>
            <a:endParaRPr lang="he-IL" sz="1800" i="1" smtClean="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 origin</a:t>
            </a:r>
            <a:r>
              <a:rPr lang="he-IL" smtClean="0"/>
              <a:t>יקבל אחד מהערכים הבאים: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SEEK_SET</a:t>
            </a:r>
            <a:r>
              <a:rPr lang="he-IL" smtClean="0"/>
              <a:t> – לזוז מתחילת הקובץ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SEEK_END</a:t>
            </a:r>
            <a:r>
              <a:rPr lang="he-IL" smtClean="0"/>
              <a:t> – לזוז לסוף הקובץ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SEEK_CUR</a:t>
            </a:r>
            <a:r>
              <a:rPr lang="he-IL" smtClean="0"/>
              <a:t> – לזוז מהמיקום הנוכחי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הפונקציה תחזיר 0 אם הצליחה לזוז כמתבקש</a:t>
            </a:r>
          </a:p>
          <a:p>
            <a:pPr eaLnBrk="1" hangingPunct="1">
              <a:lnSpc>
                <a:spcPct val="90000"/>
              </a:lnSpc>
            </a:pPr>
            <a:r>
              <a:rPr lang="he-IL" u="sng" smtClean="0"/>
              <a:t>לידע כללי:</a:t>
            </a:r>
            <a:r>
              <a:rPr lang="he-IL" smtClean="0"/>
              <a:t> יש מערכות הפעלה בהן </a:t>
            </a:r>
            <a:r>
              <a:rPr lang="en-US" smtClean="0"/>
              <a:t>fseek</a:t>
            </a:r>
            <a:r>
              <a:rPr lang="he-IL" smtClean="0"/>
              <a:t> לא עובדת טוב על קבצי טקסט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fseek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noProof="1" smtClean="0"/>
              <a:t>#include &lt;stdio.h&gt;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noProof="1" smtClean="0"/>
              <a:t> 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noProof="1" smtClean="0"/>
              <a:t>int main ()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noProof="1" smtClean="0"/>
              <a:t>{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noProof="1" smtClean="0"/>
              <a:t>  FILE * </a:t>
            </a:r>
            <a:r>
              <a:rPr lang="en-US" sz="2000" dirty="0" smtClean="0"/>
              <a:t>f</a:t>
            </a:r>
            <a:r>
              <a:rPr lang="en-US" sz="2000" noProof="1" smtClean="0"/>
              <a:t>;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noProof="1" smtClean="0"/>
              <a:t>  </a:t>
            </a:r>
            <a:r>
              <a:rPr lang="en-US" sz="2000" dirty="0" smtClean="0"/>
              <a:t>f</a:t>
            </a:r>
            <a:r>
              <a:rPr lang="en-US" sz="2000" noProof="1" smtClean="0"/>
              <a:t> = fopen("myfile.txt" , "w");</a:t>
            </a:r>
            <a:endParaRPr lang="en-US" sz="2000" dirty="0" smtClean="0"/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dirty="0" smtClean="0"/>
              <a:t>	  </a:t>
            </a:r>
            <a:r>
              <a:rPr lang="en-US" sz="2000" dirty="0" smtClean="0">
                <a:solidFill>
                  <a:srgbClr val="009900"/>
                </a:solidFill>
              </a:rPr>
              <a:t>// check if open succeed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noProof="1" smtClean="0">
                <a:solidFill>
                  <a:srgbClr val="009900"/>
                </a:solidFill>
              </a:rPr>
              <a:t> 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noProof="1" smtClean="0"/>
              <a:t>  fputs("This is an apple" , </a:t>
            </a:r>
            <a:r>
              <a:rPr lang="en-US" sz="2000" dirty="0" smtClean="0"/>
              <a:t>f</a:t>
            </a:r>
            <a:r>
              <a:rPr lang="en-US" sz="2000" noProof="1" smtClean="0"/>
              <a:t>);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noProof="1" smtClean="0"/>
              <a:t>  </a:t>
            </a:r>
            <a:r>
              <a:rPr lang="en-US" sz="2000" noProof="1" smtClean="0"/>
              <a:t>         “This is a  sample”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noProof="1"/>
              <a:t> </a:t>
            </a:r>
            <a:r>
              <a:rPr lang="en-US" sz="2000" noProof="1" smtClean="0"/>
              <a:t>        </a:t>
            </a:r>
            <a:r>
              <a:rPr lang="en-US" sz="2000" noProof="1" smtClean="0"/>
              <a:t>fseek </a:t>
            </a:r>
            <a:r>
              <a:rPr lang="en-US" sz="2000" dirty="0" smtClean="0"/>
              <a:t>(f</a:t>
            </a:r>
            <a:r>
              <a:rPr lang="en-US" sz="2000" noProof="1" smtClean="0"/>
              <a:t> , 9 , SEEK_SET);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noProof="1" smtClean="0"/>
              <a:t>  fputs(" sam" , </a:t>
            </a:r>
            <a:r>
              <a:rPr lang="en-US" sz="2000" dirty="0" smtClean="0"/>
              <a:t>f</a:t>
            </a:r>
            <a:r>
              <a:rPr lang="en-US" sz="2000" noProof="1" smtClean="0"/>
              <a:t>);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noProof="1" smtClean="0"/>
              <a:t>  fclose(</a:t>
            </a:r>
            <a:r>
              <a:rPr lang="en-US" sz="2000" dirty="0" smtClean="0"/>
              <a:t>f</a:t>
            </a:r>
            <a:r>
              <a:rPr lang="en-US" sz="2000" noProof="1" smtClean="0"/>
              <a:t>);</a:t>
            </a:r>
          </a:p>
          <a:p>
            <a:pPr marL="457200" indent="-457200" algn="l" rtl="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000" noProof="1" smtClean="0"/>
              <a:t>}</a:t>
            </a:r>
            <a:endParaRPr lang="en-US" sz="2000" dirty="0" smtClean="0"/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581400" cy="129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017166" y="3861048"/>
            <a:ext cx="3420888" cy="2247768"/>
          </a:xfrm>
          <a:prstGeom prst="wedgeRectCallout">
            <a:avLst>
              <a:gd name="adj1" fmla="val -63341"/>
              <a:gd name="adj2" fmla="val 6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הקפיצה היא מתחילת הקובץ.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הקפיצה היא קפיצת </a:t>
            </a:r>
            <a:r>
              <a:rPr lang="he-IL" b="1" dirty="0" err="1" smtClean="0">
                <a:solidFill>
                  <a:schemeClr val="bg1"/>
                </a:solidFill>
              </a:rPr>
              <a:t>סמן,כמו</a:t>
            </a:r>
            <a:r>
              <a:rPr lang="he-IL" b="1" dirty="0" smtClean="0">
                <a:solidFill>
                  <a:schemeClr val="bg1"/>
                </a:solidFill>
              </a:rPr>
              <a:t> שרצים על השורות עם חיצי המקלדת!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במקרה זה אחרי המקום התשיעי בקפיצות סמן! נתחיל לכתוב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קפיצות סמן עם זהו קובץ טקסט!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71800" y="5780959"/>
            <a:ext cx="1764704" cy="346348"/>
          </a:xfrm>
          <a:prstGeom prst="wedgeRectCallout">
            <a:avLst>
              <a:gd name="adj1" fmla="val -52271"/>
              <a:gd name="adj2" fmla="val -150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שים לב לרווח!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4" name="מחבר חץ ישר 23"/>
          <p:cNvCxnSpPr/>
          <p:nvPr/>
        </p:nvCxnSpPr>
        <p:spPr>
          <a:xfrm>
            <a:off x="3347864" y="3881311"/>
            <a:ext cx="0" cy="2100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fseek</a:t>
            </a:r>
            <a:r>
              <a:rPr lang="he-IL" dirty="0" smtClean="0"/>
              <a:t> – דוגמא – החבר הכי טוב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9217024" cy="5661248"/>
          </a:xfrm>
        </p:spPr>
        <p:txBody>
          <a:bodyPr>
            <a:normAutofit fontScale="92500" lnSpcReduction="20000"/>
          </a:bodyPr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#define MAX_LEN 20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Friend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   char  name[MAX_LEN];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   </a:t>
            </a:r>
            <a:r>
              <a:rPr lang="en-US" sz="1800" dirty="0" err="1" smtClean="0"/>
              <a:t>numOfPresentsBoughtMe</a:t>
            </a:r>
            <a:r>
              <a:rPr lang="en-US" sz="1800" dirty="0" smtClean="0"/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} Friend;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void </a:t>
            </a:r>
            <a:r>
              <a:rPr lang="en-US" sz="1800" dirty="0" err="1" smtClean="0"/>
              <a:t>sortFriendByPresents</a:t>
            </a:r>
            <a:r>
              <a:rPr lang="en-US" sz="1800" dirty="0" smtClean="0"/>
              <a:t>(Friend friends[], </a:t>
            </a:r>
            <a:r>
              <a:rPr lang="en-US" sz="1800" dirty="0" err="1" smtClean="0"/>
              <a:t>int</a:t>
            </a:r>
            <a:r>
              <a:rPr lang="en-US" sz="1800" dirty="0" smtClean="0"/>
              <a:t> size)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   Friend  temp;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</a:t>
            </a:r>
            <a:r>
              <a:rPr lang="en-US" sz="1800" dirty="0" err="1" smtClean="0"/>
              <a:t>i</a:t>
            </a:r>
            <a:r>
              <a:rPr lang="en-US" sz="1800" dirty="0" smtClean="0"/>
              <a:t>, j;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nn-NO" sz="1800" dirty="0" smtClean="0"/>
              <a:t>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nn-NO" sz="1800" dirty="0" smtClean="0"/>
              <a:t>     for (i=0 ; i &lt; size ; i++)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	 for (j=i+1 ; j &lt; size ; j++)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        </a:t>
            </a:r>
            <a:r>
              <a:rPr lang="he-IL" sz="1800" dirty="0" smtClean="0"/>
              <a:t>   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	       if (friends[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  <a:r>
              <a:rPr lang="en-US" sz="1800" dirty="0" err="1" smtClean="0"/>
              <a:t>numOfPresentsBoughtMe</a:t>
            </a:r>
            <a:r>
              <a:rPr lang="en-US" sz="1800" dirty="0" smtClean="0"/>
              <a:t> &gt; friends[j].</a:t>
            </a:r>
            <a:r>
              <a:rPr lang="en-US" sz="1800" dirty="0" err="1" smtClean="0"/>
              <a:t>numOfPresentsBoughtMe</a:t>
            </a:r>
            <a:r>
              <a:rPr lang="en-US" sz="1800" dirty="0" smtClean="0"/>
              <a:t>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</a:t>
            </a:r>
            <a:r>
              <a:rPr lang="he-IL" sz="1800" dirty="0" smtClean="0"/>
              <a:t>	   </a:t>
            </a:r>
            <a:r>
              <a:rPr lang="en-US" sz="1800" dirty="0" smtClean="0"/>
              <a:t>    </a:t>
            </a:r>
            <a:r>
              <a:rPr lang="he-IL" sz="1800" dirty="0" smtClean="0"/>
              <a:t>     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	              temp = friends[</a:t>
            </a:r>
            <a:r>
              <a:rPr lang="en-US" sz="1800" dirty="0" err="1" smtClean="0"/>
              <a:t>i</a:t>
            </a:r>
            <a:r>
              <a:rPr lang="en-US" sz="1800" dirty="0" smtClean="0"/>
              <a:t>];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	              friends[</a:t>
            </a:r>
            <a:r>
              <a:rPr lang="en-US" sz="1800" dirty="0" err="1" smtClean="0"/>
              <a:t>i</a:t>
            </a:r>
            <a:r>
              <a:rPr lang="en-US" sz="1800" dirty="0" smtClean="0"/>
              <a:t>] = friends[j];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	              friends[j] = temp;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800" dirty="0" smtClean="0"/>
              <a:t>	</a:t>
            </a:r>
            <a:r>
              <a:rPr lang="en-US" sz="1800" dirty="0" smtClean="0"/>
              <a:t>  </a:t>
            </a:r>
            <a:r>
              <a:rPr lang="he-IL" sz="1800" dirty="0" smtClean="0"/>
              <a:t>{     </a:t>
            </a:r>
            <a:endParaRPr lang="en-US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         }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/>
              <a:t>      </a:t>
            </a: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fseek</a:t>
            </a:r>
            <a:r>
              <a:rPr lang="he-IL" smtClean="0"/>
              <a:t> – דוגמא – החבר הכי טוב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1800" dirty="0" smtClean="0"/>
              <a:t>void main()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defRPr/>
            </a:pP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FILE* f;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Friend </a:t>
            </a:r>
            <a:r>
              <a:rPr lang="en-US" sz="1800" dirty="0" err="1" smtClean="0"/>
              <a:t>bestFriend</a:t>
            </a:r>
            <a:r>
              <a:rPr lang="en-US" sz="1800" dirty="0" smtClean="0"/>
              <a:t>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Friend </a:t>
            </a:r>
            <a:r>
              <a:rPr lang="en-US" sz="1800" dirty="0" err="1" smtClean="0"/>
              <a:t>myFriends</a:t>
            </a:r>
            <a:r>
              <a:rPr lang="en-US" sz="1800" dirty="0" smtClean="0"/>
              <a:t>[] = { {"</a:t>
            </a:r>
            <a:r>
              <a:rPr lang="en-US" sz="1800" dirty="0" err="1" smtClean="0"/>
              <a:t>momo</a:t>
            </a:r>
            <a:r>
              <a:rPr lang="en-US" sz="1800" dirty="0" smtClean="0"/>
              <a:t>", 5},   {"</a:t>
            </a:r>
            <a:r>
              <a:rPr lang="en-US" sz="1800" dirty="0" err="1" smtClean="0"/>
              <a:t>gogo</a:t>
            </a:r>
            <a:r>
              <a:rPr lang="en-US" sz="1800" dirty="0" smtClean="0"/>
              <a:t>", 2},  {"yoyo", 7}  };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numOfFriends</a:t>
            </a:r>
            <a:r>
              <a:rPr lang="en-US" sz="1800" dirty="0" smtClean="0"/>
              <a:t> =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myFriends</a:t>
            </a:r>
            <a:r>
              <a:rPr lang="en-US" sz="1800" dirty="0" smtClean="0"/>
              <a:t>) /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myFriends</a:t>
            </a:r>
            <a:r>
              <a:rPr lang="en-US" sz="1800" dirty="0" smtClean="0"/>
              <a:t>[0]);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sortFriendByPresents</a:t>
            </a:r>
            <a:r>
              <a:rPr lang="en-US" sz="1800" dirty="0" smtClean="0"/>
              <a:t>(</a:t>
            </a:r>
            <a:r>
              <a:rPr lang="en-US" sz="1800" dirty="0" err="1" smtClean="0"/>
              <a:t>myFriends</a:t>
            </a:r>
            <a:r>
              <a:rPr lang="en-US" sz="1800" dirty="0" smtClean="0"/>
              <a:t>, </a:t>
            </a:r>
            <a:r>
              <a:rPr lang="en-US" sz="1800" dirty="0" err="1" smtClean="0"/>
              <a:t>numOfFriends</a:t>
            </a:r>
            <a:r>
              <a:rPr lang="en-US" sz="1800" dirty="0" smtClean="0"/>
              <a:t>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f = </a:t>
            </a:r>
            <a:r>
              <a:rPr lang="en-US" sz="1800" dirty="0" err="1" smtClean="0"/>
              <a:t>fopen</a:t>
            </a:r>
            <a:r>
              <a:rPr lang="en-US" sz="1800" dirty="0" smtClean="0"/>
              <a:t>("myFriends.bin", "</a:t>
            </a:r>
            <a:r>
              <a:rPr lang="en-US" sz="1800" dirty="0" err="1" smtClean="0"/>
              <a:t>wb</a:t>
            </a:r>
            <a:r>
              <a:rPr lang="en-US" sz="1800" dirty="0" smtClean="0"/>
              <a:t>"); </a:t>
            </a:r>
            <a:r>
              <a:rPr lang="en-US" sz="1800" dirty="0" smtClean="0">
                <a:solidFill>
                  <a:srgbClr val="009900"/>
                </a:solidFill>
              </a:rPr>
              <a:t>// check open file succeed...</a:t>
            </a:r>
            <a:endParaRPr lang="he-IL" sz="1800" dirty="0" smtClean="0"/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fwrite</a:t>
            </a:r>
            <a:r>
              <a:rPr lang="en-US" sz="1800" dirty="0" smtClean="0"/>
              <a:t>(&amp;</a:t>
            </a:r>
            <a:r>
              <a:rPr lang="en-US" sz="1800" dirty="0" err="1" smtClean="0"/>
              <a:t>numOfFriends</a:t>
            </a:r>
            <a:r>
              <a:rPr lang="en-US" sz="1800" dirty="0" smtClean="0"/>
              <a:t>,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), 1, f);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fwrite</a:t>
            </a:r>
            <a:r>
              <a:rPr lang="en-US" sz="1800" dirty="0" smtClean="0"/>
              <a:t>(</a:t>
            </a:r>
            <a:r>
              <a:rPr lang="en-US" sz="1800" dirty="0" err="1" smtClean="0"/>
              <a:t>myFriends</a:t>
            </a:r>
            <a:r>
              <a:rPr lang="en-US" sz="1800" dirty="0" smtClean="0"/>
              <a:t>,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(Friend), </a:t>
            </a:r>
            <a:r>
              <a:rPr lang="en-US" sz="1800" dirty="0" err="1" smtClean="0"/>
              <a:t>numOfFriends</a:t>
            </a:r>
            <a:r>
              <a:rPr lang="en-US" sz="1800" dirty="0" smtClean="0"/>
              <a:t>, f);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fclose</a:t>
            </a:r>
            <a:r>
              <a:rPr lang="en-US" sz="1800" dirty="0" smtClean="0"/>
              <a:t>(f);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numOfFriends</a:t>
            </a:r>
            <a:r>
              <a:rPr lang="en-US" sz="1800" dirty="0" smtClean="0"/>
              <a:t> = 0; </a:t>
            </a:r>
            <a:r>
              <a:rPr lang="en-US" sz="1800" dirty="0" smtClean="0">
                <a:solidFill>
                  <a:srgbClr val="009900"/>
                </a:solidFill>
              </a:rPr>
              <a:t>// just reset to see correct value is read from file..</a:t>
            </a:r>
            <a:endParaRPr lang="he-IL" sz="1800" dirty="0" smtClean="0"/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9900"/>
                </a:solidFill>
              </a:rPr>
              <a:t>// get the friend that bought me most presents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f = </a:t>
            </a:r>
            <a:r>
              <a:rPr lang="en-US" sz="1800" dirty="0" err="1" smtClean="0"/>
              <a:t>fopen</a:t>
            </a:r>
            <a:r>
              <a:rPr lang="en-US" sz="1800" dirty="0" smtClean="0"/>
              <a:t>("myFriends.bin", "</a:t>
            </a:r>
            <a:r>
              <a:rPr lang="en-US" sz="1800" dirty="0" err="1" smtClean="0"/>
              <a:t>rb</a:t>
            </a:r>
            <a:r>
              <a:rPr lang="en-US" sz="1800" dirty="0" smtClean="0"/>
              <a:t>"); </a:t>
            </a:r>
            <a:r>
              <a:rPr lang="en-US" sz="1800" dirty="0" smtClean="0">
                <a:solidFill>
                  <a:srgbClr val="009900"/>
                </a:solidFill>
              </a:rPr>
              <a:t>// check open file succeed...</a:t>
            </a:r>
            <a:endParaRPr lang="he-IL" sz="1800" dirty="0" smtClean="0"/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fread</a:t>
            </a:r>
            <a:r>
              <a:rPr lang="en-US" sz="1800" dirty="0" smtClean="0"/>
              <a:t>(&amp;</a:t>
            </a:r>
            <a:r>
              <a:rPr lang="en-US" sz="1800" dirty="0" err="1" smtClean="0"/>
              <a:t>numOfFriends</a:t>
            </a:r>
            <a:r>
              <a:rPr lang="en-US" sz="1800" dirty="0" smtClean="0"/>
              <a:t>,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), 1, f);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fseek</a:t>
            </a:r>
            <a:r>
              <a:rPr lang="en-US" sz="1800" dirty="0" smtClean="0"/>
              <a:t>(f,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(Friend)*(numOfFriends-1), SEEK_CUR);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rgbClr val="009900"/>
                </a:solidFill>
              </a:rPr>
              <a:t>//OR: </a:t>
            </a:r>
            <a:r>
              <a:rPr lang="en-US" sz="1800" dirty="0" err="1" smtClean="0">
                <a:solidFill>
                  <a:srgbClr val="009900"/>
                </a:solidFill>
              </a:rPr>
              <a:t>fseek</a:t>
            </a:r>
            <a:r>
              <a:rPr lang="en-US" sz="1800" dirty="0" smtClean="0">
                <a:solidFill>
                  <a:srgbClr val="009900"/>
                </a:solidFill>
              </a:rPr>
              <a:t>(f, </a:t>
            </a:r>
            <a:r>
              <a:rPr lang="en-US" sz="1800" dirty="0" err="1" smtClean="0">
                <a:solidFill>
                  <a:srgbClr val="009900"/>
                </a:solidFill>
              </a:rPr>
              <a:t>sizeof</a:t>
            </a:r>
            <a:r>
              <a:rPr lang="en-US" sz="1800" dirty="0" smtClean="0">
                <a:solidFill>
                  <a:srgbClr val="009900"/>
                </a:solidFill>
              </a:rPr>
              <a:t>(Friend)*-1, SEEK_END);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fread</a:t>
            </a:r>
            <a:r>
              <a:rPr lang="en-US" sz="1800" dirty="0" smtClean="0"/>
              <a:t>(&amp;</a:t>
            </a:r>
            <a:r>
              <a:rPr lang="en-US" sz="1800" dirty="0" err="1" smtClean="0"/>
              <a:t>bestFriend</a:t>
            </a:r>
            <a:r>
              <a:rPr lang="en-US" sz="1800" dirty="0" smtClean="0"/>
              <a:t>,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(Friend), 1, f);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fclose</a:t>
            </a:r>
            <a:r>
              <a:rPr lang="en-US" sz="1800" dirty="0" smtClean="0"/>
              <a:t>(f);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633413" algn="l"/>
              </a:tabLst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("The friend who bought me most presents: %s\n", bestFriend.name);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defRPr/>
            </a:pPr>
            <a:r>
              <a:rPr lang="he-IL" sz="1800" dirty="0" smtClean="0"/>
              <a:t>{</a:t>
            </a:r>
          </a:p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endParaRPr lang="he-IL" sz="1800" dirty="0"/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1525" y="1196752"/>
            <a:ext cx="58324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52015" y="4581128"/>
            <a:ext cx="3410702" cy="650526"/>
          </a:xfrm>
          <a:prstGeom prst="wedgeRectCallout">
            <a:avLst>
              <a:gd name="adj1" fmla="val -125903"/>
              <a:gd name="adj2" fmla="val 463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בוצע מיון לפני כן!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לכן ניגש ישירות לאחרון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הפקודה </a:t>
            </a:r>
            <a:r>
              <a:rPr lang="en-US" smtClean="0"/>
              <a:t>ftell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מחזירה את מרחק הסמן </a:t>
            </a:r>
            <a:r>
              <a:rPr lang="he-IL" u="sng" dirty="0" smtClean="0"/>
              <a:t>מתחילת</a:t>
            </a:r>
            <a:r>
              <a:rPr lang="he-IL" dirty="0" smtClean="0"/>
              <a:t> הקובץ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ftell</a:t>
            </a:r>
            <a:r>
              <a:rPr lang="en-US" dirty="0" smtClean="0"/>
              <a:t> (FILE * f);</a:t>
            </a:r>
          </a:p>
          <a:p>
            <a:pPr eaLnBrk="1" hangingPunct="1"/>
            <a:r>
              <a:rPr lang="he-IL" dirty="0" smtClean="0"/>
              <a:t>דוגמא: קריאת גודל של קובץ</a:t>
            </a:r>
            <a:endParaRPr lang="en-US" dirty="0" smtClean="0"/>
          </a:p>
        </p:txBody>
      </p:sp>
      <p:sp>
        <p:nvSpPr>
          <p:cNvPr id="47110" name="Rectangle 3"/>
          <p:cNvSpPr txBox="1">
            <a:spLocks noChangeArrowheads="1"/>
          </p:cNvSpPr>
          <p:nvPr/>
        </p:nvSpPr>
        <p:spPr bwMode="auto">
          <a:xfrm>
            <a:off x="381000" y="2286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#include &lt;stdio.h&gt;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 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int main ()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{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 smtClean="0"/>
              <a:t>      FILE</a:t>
            </a:r>
            <a:r>
              <a:rPr lang="en-US" noProof="1"/>
              <a:t>* f;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 smtClean="0"/>
              <a:t>      long </a:t>
            </a:r>
            <a:r>
              <a:rPr lang="en-US" noProof="1"/>
              <a:t>size;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 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 smtClean="0"/>
              <a:t>      f </a:t>
            </a:r>
            <a:r>
              <a:rPr lang="en-US" noProof="1"/>
              <a:t>= fopen ("myFile.txt",</a:t>
            </a:r>
            <a:r>
              <a:rPr lang="en-US" dirty="0"/>
              <a:t> </a:t>
            </a:r>
            <a:r>
              <a:rPr lang="en-US" noProof="1"/>
              <a:t>"r");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  </a:t>
            </a:r>
            <a:r>
              <a:rPr lang="en-US" noProof="1" smtClean="0"/>
              <a:t>    </a:t>
            </a:r>
            <a:r>
              <a:rPr lang="en-US" noProof="1" smtClean="0">
                <a:solidFill>
                  <a:srgbClr val="009900"/>
                </a:solidFill>
              </a:rPr>
              <a:t>// </a:t>
            </a:r>
            <a:r>
              <a:rPr lang="en-US" noProof="1">
                <a:solidFill>
                  <a:srgbClr val="009900"/>
                </a:solidFill>
              </a:rPr>
              <a:t>check if open succeed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>
                <a:solidFill>
                  <a:srgbClr val="009900"/>
                </a:solidFill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 smtClean="0"/>
              <a:t>      fseek </a:t>
            </a:r>
            <a:r>
              <a:rPr lang="en-US" noProof="1"/>
              <a:t>(f, 0, SEEK_END);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      size</a:t>
            </a:r>
            <a:r>
              <a:rPr lang="en-US" dirty="0"/>
              <a:t> </a:t>
            </a:r>
            <a:r>
              <a:rPr lang="en-US" noProof="1"/>
              <a:t>=</a:t>
            </a:r>
            <a:r>
              <a:rPr lang="en-US" dirty="0"/>
              <a:t> </a:t>
            </a:r>
            <a:r>
              <a:rPr lang="en-US" noProof="1"/>
              <a:t>ftell(f);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      fclose (f);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      printf ("Size of myfile.txt: %ld bytes.\n",size);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noProof="1"/>
              <a:t>}</a:t>
            </a:r>
          </a:p>
          <a:p>
            <a:pPr marL="342900" indent="-34290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852936"/>
            <a:ext cx="3581400" cy="129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1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19638"/>
            <a:ext cx="48006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252520" y="2902796"/>
            <a:ext cx="1764704" cy="346348"/>
          </a:xfrm>
          <a:prstGeom prst="wedgeRectCallout">
            <a:avLst>
              <a:gd name="adj1" fmla="val -127441"/>
              <a:gd name="adj2" fmla="val 6010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הגודל בבתים!!!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9488692" y="3860198"/>
            <a:ext cx="2016224" cy="2089082"/>
          </a:xfrm>
          <a:prstGeom prst="wedgeRectCallout">
            <a:avLst>
              <a:gd name="adj1" fmla="val -18700"/>
              <a:gd name="adj2" fmla="val 321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סביר להניח שקיימת המרה כלשהי בתוך פונקציה זו שמחזירה בתור </a:t>
            </a:r>
            <a:r>
              <a:rPr lang="en-US" b="1" dirty="0" smtClean="0">
                <a:solidFill>
                  <a:schemeClr val="bg1"/>
                </a:solidFill>
              </a:rPr>
              <a:t>long </a:t>
            </a:r>
            <a:r>
              <a:rPr lang="he-IL" b="1" dirty="0" smtClean="0">
                <a:solidFill>
                  <a:schemeClr val="bg1"/>
                </a:solidFill>
              </a:rPr>
              <a:t> את מספר הבתים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הפקודה </a:t>
            </a:r>
            <a:r>
              <a:rPr lang="en-US" smtClean="0"/>
              <a:t>rewind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8686800" cy="4937760"/>
          </a:xfrm>
        </p:spPr>
        <p:txBody>
          <a:bodyPr/>
          <a:lstStyle/>
          <a:p>
            <a:pPr eaLnBrk="1" hangingPunct="1"/>
            <a:r>
              <a:rPr lang="he-IL" dirty="0" smtClean="0"/>
              <a:t>מחזירה את הסמן לתחילת הקובץ:      </a:t>
            </a:r>
            <a:r>
              <a:rPr lang="en-US" dirty="0" smtClean="0"/>
              <a:t>void rewind(FILE* f);</a:t>
            </a:r>
            <a:endParaRPr lang="he-IL" dirty="0" smtClean="0"/>
          </a:p>
          <a:p>
            <a:pPr eaLnBrk="1" hangingPunct="1"/>
            <a:r>
              <a:rPr lang="he-IL" dirty="0" smtClean="0"/>
              <a:t>דוגמא: קריאת וכתיבת כל ה- </a:t>
            </a:r>
            <a:r>
              <a:rPr lang="en-US" dirty="0" smtClean="0"/>
              <a:t>ABC</a:t>
            </a:r>
            <a:r>
              <a:rPr lang="he-IL" dirty="0" smtClean="0"/>
              <a:t> 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endParaRPr lang="en-US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en-US" noProof="1">
                <a:latin typeface="+mn-lt"/>
                <a:cs typeface="+mn-cs"/>
              </a:rPr>
              <a:t>int main ()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en-US" noProof="1">
                <a:latin typeface="+mn-lt"/>
                <a:cs typeface="+mn-cs"/>
              </a:rPr>
              <a:t>{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int n;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FILE *f;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char buffer [27];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endParaRPr lang="en-US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f = fopen ("allLetters.txt","w+");</a:t>
            </a:r>
            <a:endParaRPr lang="he-IL" dirty="0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noProof="1">
                <a:solidFill>
                  <a:srgbClr val="009900"/>
                </a:solidFill>
                <a:latin typeface="+mn-lt"/>
                <a:cs typeface="+mn-cs"/>
              </a:rPr>
              <a:t>// check if open succeed</a:t>
            </a:r>
            <a:endParaRPr lang="en-US" noProof="1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he-IL" dirty="0">
                <a:latin typeface="+mn-lt"/>
                <a:cs typeface="+mn-cs"/>
              </a:rPr>
              <a:t> </a:t>
            </a:r>
            <a:endParaRPr lang="en-US" dirty="0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for ( n='A' ; n&lt;='Z' ; n++)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noProof="1">
                <a:latin typeface="+mn-lt"/>
                <a:cs typeface="+mn-cs"/>
              </a:rPr>
              <a:t>    </a:t>
            </a:r>
            <a:r>
              <a:rPr lang="en-US" dirty="0">
                <a:latin typeface="+mn-lt"/>
                <a:cs typeface="+mn-cs"/>
              </a:rPr>
              <a:t>		</a:t>
            </a:r>
            <a:r>
              <a:rPr lang="en-US" noProof="1">
                <a:latin typeface="+mn-lt"/>
                <a:cs typeface="+mn-cs"/>
              </a:rPr>
              <a:t>fputc ( n, f);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noProof="1">
                <a:latin typeface="+mn-lt"/>
                <a:cs typeface="+mn-cs"/>
              </a:rPr>
              <a:t>  </a:t>
            </a: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rewind (f);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noProof="1">
                <a:latin typeface="+mn-lt"/>
                <a:cs typeface="+mn-cs"/>
              </a:rPr>
              <a:t>  </a:t>
            </a: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fscanf(f, "%s", buffer);</a:t>
            </a:r>
            <a:endParaRPr lang="he-IL" dirty="0">
              <a:latin typeface="+mn-lt"/>
              <a:cs typeface="+mn-cs"/>
            </a:endParaRP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he-IL" noProof="1">
                <a:latin typeface="+mn-lt"/>
                <a:cs typeface="+mn-cs"/>
              </a:rPr>
              <a:t>  </a:t>
            </a: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fclose (f);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noProof="1">
                <a:latin typeface="+mn-lt"/>
                <a:cs typeface="+mn-cs"/>
              </a:rPr>
              <a:t>  </a:t>
            </a: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buffer[26]='\0';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>
                <a:tab pos="627063" algn="l"/>
              </a:tabLst>
              <a:defRPr/>
            </a:pPr>
            <a:r>
              <a:rPr lang="en-US" noProof="1">
                <a:latin typeface="+mn-lt"/>
                <a:cs typeface="+mn-cs"/>
              </a:rPr>
              <a:t>  </a:t>
            </a:r>
            <a:r>
              <a:rPr lang="en-US" dirty="0">
                <a:latin typeface="+mn-lt"/>
                <a:cs typeface="+mn-cs"/>
              </a:rPr>
              <a:t>	</a:t>
            </a:r>
            <a:r>
              <a:rPr lang="en-US" noProof="1">
                <a:latin typeface="+mn-lt"/>
                <a:cs typeface="+mn-cs"/>
              </a:rPr>
              <a:t>puts (buffer);</a:t>
            </a:r>
          </a:p>
          <a:p>
            <a:pPr marL="342900" indent="-3429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en-US" noProof="1">
                <a:latin typeface="+mn-lt"/>
                <a:cs typeface="+mn-cs"/>
              </a:rPr>
              <a:t>}</a:t>
            </a:r>
            <a:endParaRPr lang="en-US" dirty="0">
              <a:latin typeface="+mn-lt"/>
              <a:cs typeface="+mn-cs"/>
            </a:endParaRPr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375025"/>
            <a:ext cx="3810000" cy="112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813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951413"/>
            <a:ext cx="4419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670848" y="2420888"/>
            <a:ext cx="1764704" cy="346348"/>
          </a:xfrm>
          <a:prstGeom prst="wedgeRectCallout">
            <a:avLst>
              <a:gd name="adj1" fmla="val -158093"/>
              <a:gd name="adj2" fmla="val 2775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err="1" smtClean="0">
                <a:solidFill>
                  <a:schemeClr val="bg1"/>
                </a:solidFill>
              </a:rPr>
              <a:t>כתיבה+קריאה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419872" y="2247714"/>
            <a:ext cx="1764704" cy="346348"/>
          </a:xfrm>
          <a:prstGeom prst="wedgeRectCallout">
            <a:avLst>
              <a:gd name="adj1" fmla="val -96059"/>
              <a:gd name="adj2" fmla="val 1399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גם ל- </a:t>
            </a:r>
            <a:r>
              <a:rPr lang="en-US" b="1" dirty="0" smtClean="0">
                <a:solidFill>
                  <a:schemeClr val="bg1"/>
                </a:solidFill>
              </a:rPr>
              <a:t>‘\0’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הפקודה </a:t>
            </a:r>
            <a:r>
              <a:rPr lang="en-US" smtClean="0"/>
              <a:t>fflush</a:t>
            </a:r>
            <a:endParaRPr lang="he-IL" smtClean="0"/>
          </a:p>
        </p:txBody>
      </p:sp>
      <p:sp>
        <p:nvSpPr>
          <p:cNvPr id="49157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fflush</a:t>
            </a:r>
            <a:r>
              <a:rPr lang="en-US" sz="3200" dirty="0" smtClean="0"/>
              <a:t>(FILE* f)</a:t>
            </a:r>
          </a:p>
          <a:p>
            <a:pPr eaLnBrk="1" hangingPunct="1"/>
            <a:r>
              <a:rPr lang="he-IL" dirty="0" smtClean="0"/>
              <a:t>מרוקנת את ה- </a:t>
            </a:r>
            <a:r>
              <a:rPr lang="en-US" dirty="0" smtClean="0"/>
              <a:t>buffer</a:t>
            </a:r>
            <a:r>
              <a:rPr lang="he-IL" dirty="0" smtClean="0"/>
              <a:t> </a:t>
            </a:r>
            <a:r>
              <a:rPr lang="he-IL" b="1" dirty="0" smtClean="0"/>
              <a:t>של הקובץ</a:t>
            </a:r>
            <a:r>
              <a:rPr lang="he-IL" dirty="0" smtClean="0"/>
              <a:t>. בדיוק כמו שמנקים את ה- </a:t>
            </a:r>
            <a:r>
              <a:rPr lang="en-US" dirty="0" smtClean="0"/>
              <a:t>buffer</a:t>
            </a:r>
            <a:r>
              <a:rPr lang="he-IL" dirty="0" smtClean="0"/>
              <a:t> מהמקלדת ע"י </a:t>
            </a:r>
            <a:r>
              <a:rPr lang="en-US" dirty="0" err="1" smtClean="0"/>
              <a:t>fflsh</a:t>
            </a:r>
            <a:r>
              <a:rPr lang="en-US" dirty="0" smtClean="0"/>
              <a:t>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r>
              <a:rPr lang="he-IL" dirty="0" smtClean="0"/>
              <a:t>. מחזירה 0 אם הצליחה.</a:t>
            </a:r>
          </a:p>
          <a:p>
            <a:pPr eaLnBrk="1" hangingPunct="1"/>
            <a:endParaRPr lang="he-IL" dirty="0" smtClean="0"/>
          </a:p>
          <a:p>
            <a:pPr algn="l" rtl="0" eaLnBrk="1" hangingPunct="1"/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fflush</a:t>
            </a:r>
            <a:r>
              <a:rPr lang="en-US" sz="3200" dirty="0" smtClean="0"/>
              <a:t>()</a:t>
            </a:r>
          </a:p>
          <a:p>
            <a:pPr eaLnBrk="1" hangingPunct="1"/>
            <a:r>
              <a:rPr lang="he-IL" dirty="0" smtClean="0"/>
              <a:t>מרוקנת את ה- </a:t>
            </a:r>
            <a:r>
              <a:rPr lang="en-US" dirty="0" smtClean="0"/>
              <a:t>buffer</a:t>
            </a:r>
            <a:r>
              <a:rPr lang="he-IL" dirty="0" smtClean="0"/>
              <a:t>'ים של כל ה- </a:t>
            </a:r>
            <a:r>
              <a:rPr lang="en-US" dirty="0" smtClean="0"/>
              <a:t>stream</a:t>
            </a:r>
            <a:r>
              <a:rPr lang="he-IL" dirty="0" smtClean="0"/>
              <a:t> הפתוחים (קבצים, </a:t>
            </a:r>
            <a:r>
              <a:rPr lang="en-US" dirty="0" err="1" smtClean="0"/>
              <a:t>stdin</a:t>
            </a:r>
            <a:r>
              <a:rPr lang="he-IL" dirty="0" smtClean="0"/>
              <a:t> וכד'). מחזירה 0 אם הצליחה.</a:t>
            </a:r>
            <a:endParaRPr lang="en-US" dirty="0" smtClean="0"/>
          </a:p>
          <a:p>
            <a:pPr eaLnBrk="1" hangingPunct="1"/>
            <a:endParaRPr lang="he-IL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259632" y="5805264"/>
            <a:ext cx="5293096" cy="346348"/>
          </a:xfrm>
          <a:prstGeom prst="wedgeRectCallout">
            <a:avLst>
              <a:gd name="adj1" fmla="val 52575"/>
              <a:gd name="adj2" fmla="val -440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המוכר לנו – </a:t>
            </a:r>
            <a:r>
              <a:rPr lang="en-US" b="1" dirty="0" err="1" smtClean="0">
                <a:solidFill>
                  <a:schemeClr val="bg1"/>
                </a:solidFill>
              </a:rPr>
              <a:t>standart</a:t>
            </a:r>
            <a:r>
              <a:rPr lang="en-US" b="1" dirty="0" smtClean="0">
                <a:solidFill>
                  <a:schemeClr val="bg1"/>
                </a:solidFill>
              </a:rPr>
              <a:t> input </a:t>
            </a:r>
            <a:r>
              <a:rPr lang="he-IL" b="1" dirty="0" smtClean="0">
                <a:solidFill>
                  <a:schemeClr val="bg1"/>
                </a:solidFill>
              </a:rPr>
              <a:t> כלומר המקלדת...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הפקודה </a:t>
            </a:r>
            <a:r>
              <a:rPr lang="en-US" smtClean="0"/>
              <a:t>ferror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he-IL" dirty="0" smtClean="0"/>
              <a:t>פקודה זו מחזירה 0 במידה והפעולות שבוצעו על הקובץ תקינות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e-IL" dirty="0" smtClean="0"/>
              <a:t>דוגמא: כאשר ננסה לכתוב לקובץ שנפתח לקריאה בלבד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noProof="1" smtClean="0"/>
              <a:t>void main()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noProof="1" smtClean="0"/>
              <a:t>{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FILE* f = fopen("myfile.txt","r");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if (f == NULL) 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{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	  printf("Error opening file\n");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	  return;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}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fputc('x', f);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if (ferror(f))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  	 printf ("Error Writing to myfile.txt\n");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tabLst>
                <a:tab pos="723900" algn="l"/>
              </a:tabLst>
              <a:defRPr/>
            </a:pPr>
            <a:r>
              <a:rPr lang="en-US" sz="2000" noProof="1" smtClean="0"/>
              <a:t>	fclose(f);</a:t>
            </a:r>
          </a:p>
          <a:p>
            <a:pPr marL="387350" indent="-342900" algn="l" rtl="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noProof="1" smtClean="0"/>
              <a:t>}</a:t>
            </a:r>
            <a:endParaRPr lang="en-US" sz="2000" dirty="0" smtClean="0"/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5517232"/>
            <a:ext cx="47513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עבודה כללית עם קבצים - מוטיבציה</a:t>
            </a:r>
            <a:endParaRPr 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z="2800" smtClean="0"/>
              <a:t>יתכן ותהייה לנו תוכנית שנרצה לשמור את הפלט שלה לקובץ</a:t>
            </a:r>
          </a:p>
          <a:p>
            <a:pPr eaLnBrk="1" hangingPunct="1"/>
            <a:r>
              <a:rPr lang="he-IL" sz="2800" smtClean="0"/>
              <a:t>יתכן ותהייה לנו תוכנית שנרצה שהקלט שלה יהיה מקובץ, ולא מהמקלדת</a:t>
            </a:r>
          </a:p>
          <a:p>
            <a:pPr eaLnBrk="1" hangingPunct="1"/>
            <a:r>
              <a:rPr lang="he-IL" sz="2800" smtClean="0"/>
              <a:t>דוגמא: </a:t>
            </a:r>
          </a:p>
          <a:p>
            <a:pPr lvl="1" eaLnBrk="1" hangingPunct="1"/>
            <a:r>
              <a:rPr lang="he-IL" sz="2800" smtClean="0"/>
              <a:t>קריאת אוסף מספרים מקובץ בפורמט ידוע מראש והצגת סכום המספרים</a:t>
            </a:r>
          </a:p>
          <a:p>
            <a:pPr lvl="1" eaLnBrk="1" hangingPunct="1"/>
            <a:r>
              <a:rPr lang="he-IL" sz="2800" smtClean="0"/>
              <a:t>כתיבת תוכנית המכינה דו"ח כלשהו ושומרת את הדוח בקובץ, בנוסף להצגתו על המסך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ניהול קורסים וסטודנטים במכללה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2800" smtClean="0"/>
              <a:t>דגשים לתוכנית:</a:t>
            </a:r>
          </a:p>
          <a:p>
            <a:pPr lvl="1"/>
            <a:r>
              <a:rPr lang="he-IL" sz="2800" smtClean="0"/>
              <a:t>שימוש בקבועים</a:t>
            </a:r>
          </a:p>
          <a:p>
            <a:pPr lvl="1"/>
            <a:r>
              <a:rPr lang="he-IL" sz="2800" smtClean="0"/>
              <a:t>פונקציות יעודיות להדפסה ולקבלת קלט</a:t>
            </a:r>
          </a:p>
          <a:p>
            <a:pPr lvl="1"/>
            <a:r>
              <a:rPr lang="he-IL" sz="2800" smtClean="0"/>
              <a:t>מודולריות</a:t>
            </a:r>
          </a:p>
          <a:p>
            <a:pPr lvl="1"/>
            <a:r>
              <a:rPr lang="he-IL" sz="2800" smtClean="0"/>
              <a:t>חלוקה לקבצים</a:t>
            </a:r>
          </a:p>
          <a:p>
            <a:pPr lvl="1"/>
            <a:r>
              <a:rPr lang="he-IL" sz="2800" smtClean="0"/>
              <a:t>יצירת פונקציה עבור לוגיקה ספציפית, עבור תחזוקה עתידית</a:t>
            </a:r>
          </a:p>
          <a:p>
            <a:pPr lvl="2"/>
            <a:r>
              <a:rPr lang="he-IL" smtClean="0"/>
              <a:t>למשל: </a:t>
            </a:r>
            <a:r>
              <a:rPr lang="en-US" sz="2800" smtClean="0"/>
              <a:t>getDepartmentCodeFromCourseCode</a:t>
            </a:r>
            <a:endParaRPr lang="he-I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" y="5181600"/>
          <a:ext cx="422910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Package" r:id="rId3" imgW="1523880" imgH="485640" progId="Package">
                  <p:embed/>
                </p:oleObj>
              </mc:Choice>
              <mc:Fallback>
                <p:oleObj name="Package" r:id="rId3" imgW="1523880" imgH="48564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4229100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קובץ אינדקסים - מוטיבציה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בהינתן קובץ טקסט עם שורות (ניתן להניח שאורך כל שורה הוא מקסימום 255 תווים, אבל לא בהכרח) נרצה לקרוא תו ספציפי בשורה מסוימת</a:t>
            </a:r>
          </a:p>
          <a:p>
            <a:r>
              <a:rPr lang="he-IL" u="sng" smtClean="0">
                <a:latin typeface="Arial" charset="0"/>
                <a:cs typeface="Arial" charset="0"/>
              </a:rPr>
              <a:t>הפתרון</a:t>
            </a:r>
            <a:r>
              <a:rPr lang="he-IL" smtClean="0">
                <a:latin typeface="Arial" charset="0"/>
                <a:cs typeface="Arial" charset="0"/>
              </a:rPr>
              <a:t>: נקרא שורה-שורה עד השורה המבוקשת, ובתוכה נזוז למיקום הרצוי</a:t>
            </a:r>
          </a:p>
          <a:p>
            <a:r>
              <a:rPr lang="he-IL" u="sng" smtClean="0">
                <a:latin typeface="Arial" charset="0"/>
                <a:cs typeface="Arial" charset="0"/>
              </a:rPr>
              <a:t>דוגמא</a:t>
            </a:r>
            <a:r>
              <a:rPr lang="he-IL" smtClean="0">
                <a:latin typeface="Arial" charset="0"/>
                <a:cs typeface="Arial" charset="0"/>
              </a:rPr>
              <a:t>: בהינתן הקובץ הבא, נרצה להגיע לתו ה- 7 בשורה 4</a:t>
            </a: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4151171"/>
            <a:ext cx="3903712" cy="24496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411760" y="5517232"/>
            <a:ext cx="198437" cy="255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הקוד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3" name="TextBox 8"/>
          <p:cNvSpPr txBox="1">
            <a:spLocks noChangeArrowheads="1"/>
          </p:cNvSpPr>
          <p:nvPr/>
        </p:nvSpPr>
        <p:spPr bwMode="auto">
          <a:xfrm>
            <a:off x="76200" y="1627188"/>
            <a:ext cx="67818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void main()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{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int</a:t>
            </a:r>
            <a:r>
              <a:rPr lang="he-IL"/>
              <a:t> </a:t>
            </a:r>
            <a:r>
              <a:rPr lang="en-US"/>
              <a:t> line, col, i;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char </a:t>
            </a:r>
            <a:r>
              <a:rPr lang="he-IL"/>
              <a:t> </a:t>
            </a:r>
            <a:r>
              <a:rPr lang="en-US"/>
              <a:t>text[256], ch;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FILE* </a:t>
            </a:r>
            <a:r>
              <a:rPr lang="he-IL"/>
              <a:t> </a:t>
            </a:r>
            <a:r>
              <a:rPr lang="en-US"/>
              <a:t>f = fopen("test.txt", "r"); 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he-IL"/>
              <a:t> </a:t>
            </a:r>
            <a:endParaRPr lang="en-US"/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printf("Enter line and col --&gt; ");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scanf("%d%d", &amp;line, &amp;col);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he-IL"/>
              <a:t> </a:t>
            </a:r>
            <a:endParaRPr lang="en-US"/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nn-NO"/>
              <a:t>       for (i=1 ; i &lt; line ; i++)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	</a:t>
            </a:r>
            <a:r>
              <a:rPr lang="he-IL"/>
              <a:t>  </a:t>
            </a:r>
            <a:r>
              <a:rPr lang="en-US"/>
              <a:t>fgets(text, 256, f);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he-IL"/>
              <a:t> </a:t>
            </a:r>
            <a:endParaRPr lang="en-US"/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fseek(f, col-1, SEEK_CUR);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ch = fgetc(f); 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printf("The char is '%c'\n", ch);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he-IL"/>
              <a:t> </a:t>
            </a:r>
            <a:endParaRPr lang="en-US"/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       fclose(f);</a:t>
            </a:r>
          </a:p>
          <a:p>
            <a:pPr marL="342900" indent="-342900">
              <a:buClr>
                <a:srgbClr val="0070C0"/>
              </a:buClr>
              <a:buFont typeface="Franklin Gothic Book" pitchFamily="34" charset="0"/>
              <a:buAutoNum type="arabicPeriod"/>
            </a:pPr>
            <a:r>
              <a:rPr lang="en-US"/>
              <a:t>}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486400" y="3886200"/>
            <a:ext cx="2971800" cy="990600"/>
          </a:xfrm>
          <a:prstGeom prst="wedgeRectCallout">
            <a:avLst>
              <a:gd name="adj1" fmla="val -131089"/>
              <a:gd name="adj2" fmla="val 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דילוג על השורות הראשונות.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לא ניתן לדלג באמצעות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fseek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כי אורך השורות שונה.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105400" y="5029200"/>
            <a:ext cx="3352800" cy="838200"/>
          </a:xfrm>
          <a:prstGeom prst="wedgeRectCallout">
            <a:avLst>
              <a:gd name="adj1" fmla="val -92657"/>
              <a:gd name="adj2" fmla="val -32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כאשר הסמן נמצא בתחילת השורה המבוקשת, נקפוץ ישירות למיקום התו אותו רוצים לקרוא.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304800"/>
            <a:ext cx="49530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פעולת הקריאה מקובץ היא פעולה יקרה ולכן נרצה מנגנון אחר שיחסוך זאת. </a:t>
            </a:r>
          </a:p>
          <a:p>
            <a:pPr algn="ctr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כלומר, מנגנון שונה להגעה ישירה לשורה המבוקשת.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83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90650"/>
            <a:ext cx="3733800" cy="2343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קובץ אינדקסים - בפתרון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50160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>
                <a:latin typeface="Arial" charset="0"/>
                <a:cs typeface="Arial" charset="0"/>
              </a:rPr>
              <a:t>כאשר רוצים לבצע קריאות רבות ונקודתיות מקובץ בעל אורך שורות שונה </a:t>
            </a:r>
            <a:r>
              <a:rPr lang="he-IL" u="sng" dirty="0" smtClean="0">
                <a:latin typeface="Arial" charset="0"/>
                <a:cs typeface="Arial" charset="0"/>
              </a:rPr>
              <a:t>שאינו משתנה</a:t>
            </a:r>
            <a:r>
              <a:rPr lang="he-IL" dirty="0" smtClean="0">
                <a:latin typeface="Arial" charset="0"/>
                <a:cs typeface="Arial" charset="0"/>
              </a:rPr>
              <a:t>, נשתמש במנגנון הנקרא "קובץ אינדקסים"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קובץ זה יכיל מספרים, כאשר המספר ה-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he-IL" dirty="0" smtClean="0">
                <a:latin typeface="Arial" charset="0"/>
                <a:cs typeface="Arial" charset="0"/>
              </a:rPr>
              <a:t> הוא מיקום התו הראשון בשורה ה-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he-IL" dirty="0" smtClean="0">
                <a:latin typeface="Arial" charset="0"/>
                <a:cs typeface="Arial" charset="0"/>
              </a:rPr>
              <a:t> בקובץ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דוגמא: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שימושים: למשל עבור ספר טלפונים (נתוניו קבועים), נרצה לקבל נתונים של רשומה אחת</a:t>
            </a:r>
          </a:p>
          <a:p>
            <a:r>
              <a:rPr lang="he-IL" b="1" u="sng" dirty="0" smtClean="0">
                <a:latin typeface="Arial" charset="0"/>
                <a:cs typeface="Arial" charset="0"/>
              </a:rPr>
              <a:t>כל שינוי בקובץ המקורי יגרור שינוי בקובץ האינדקס!!</a:t>
            </a:r>
            <a:endParaRPr lang="en-US" b="1" u="sng" dirty="0" smtClean="0">
              <a:latin typeface="Arial" charset="0"/>
              <a:cs typeface="Arial" charset="0"/>
            </a:endParaRP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0" y="2780928"/>
            <a:ext cx="476250" cy="2276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93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0640" y="2799978"/>
            <a:ext cx="3581400" cy="2247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550810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יצירת קובץ אינדקס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7944" y="6021288"/>
            <a:ext cx="396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קובץ האינדקס חייב להיות בינארי כדי שבקריאה נוכל לדלג כל פעם על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שלם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91200" y="2514600"/>
            <a:ext cx="3124200" cy="609600"/>
          </a:xfrm>
          <a:prstGeom prst="wedgeRectCallout">
            <a:avLst>
              <a:gd name="adj1" fmla="val -89636"/>
              <a:gd name="adj2" fmla="val -10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פתיחת קובץ הטקסט לקריאה, וקובץ האינדקס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בינארי  לכתיבה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257800" y="3429000"/>
            <a:ext cx="3657600" cy="381000"/>
          </a:xfrm>
          <a:prstGeom prst="wedgeRectCallout">
            <a:avLst>
              <a:gd name="adj1" fmla="val -85710"/>
              <a:gd name="adj2" fmla="val 28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נמצא את כמות התווים בקובץ הטקסט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953000" y="4038600"/>
            <a:ext cx="3962400" cy="609600"/>
          </a:xfrm>
          <a:prstGeom prst="wedgeRectCallout">
            <a:avLst>
              <a:gd name="adj1" fmla="val -84081"/>
              <a:gd name="adj2" fmla="val 69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נמצא את מיקום הסמן בתחילת כל שורה, ונכתוב ערך זה לקובץ האינדקסים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2400" y="762000"/>
            <a:ext cx="73914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void main(int argc, char* argv[])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   char  indexFileName[128], line[256];</a:t>
            </a:r>
          </a:p>
          <a:p>
            <a:r>
              <a:rPr lang="en-US" sz="1600"/>
              <a:t>       FILE *textFile, *indexFile;</a:t>
            </a:r>
          </a:p>
          <a:p>
            <a:r>
              <a:rPr lang="en-US" sz="1600"/>
              <a:t>       int  currentIndex, numOfChars;</a:t>
            </a:r>
          </a:p>
          <a:p>
            <a:endParaRPr lang="en-US" sz="1600"/>
          </a:p>
          <a:p>
            <a:r>
              <a:rPr lang="en-US" sz="1600"/>
              <a:t>       createIndexFileName(argv[1], indexFileName);</a:t>
            </a:r>
          </a:p>
          <a:p>
            <a:r>
              <a:rPr lang="en-US" sz="1600"/>
              <a:t>       textFile = fopen(argv[1], "r"); </a:t>
            </a:r>
          </a:p>
          <a:p>
            <a:r>
              <a:rPr lang="en-US" sz="1600"/>
              <a:t>       indexFile = fopen(indexFileName, "wb");</a:t>
            </a:r>
          </a:p>
          <a:p>
            <a:endParaRPr lang="en-US" sz="1600"/>
          </a:p>
          <a:p>
            <a:r>
              <a:rPr lang="en-US" sz="1600"/>
              <a:t>       fseek(textFile, 0, SEEK_END);</a:t>
            </a:r>
          </a:p>
          <a:p>
            <a:r>
              <a:rPr lang="en-US" sz="1600"/>
              <a:t>       numOfChars = ftell(textFile);</a:t>
            </a:r>
          </a:p>
          <a:p>
            <a:r>
              <a:rPr lang="en-US" sz="1600"/>
              <a:t>       fseek(textFile, 0, SEEK_SET);</a:t>
            </a:r>
          </a:p>
          <a:p>
            <a:r>
              <a:rPr lang="en-US" sz="1600"/>
              <a:t>       currentIndex = 0;</a:t>
            </a:r>
          </a:p>
          <a:p>
            <a:r>
              <a:rPr lang="en-US" sz="1600"/>
              <a:t>       while (currentIndex &lt; numOfChars)</a:t>
            </a:r>
          </a:p>
          <a:p>
            <a:r>
              <a:rPr lang="en-US" sz="1600"/>
              <a:t>       {</a:t>
            </a:r>
          </a:p>
          <a:p>
            <a:r>
              <a:rPr lang="en-US" sz="1600"/>
              <a:t>              fwrite(&amp;currentIndex, sizeof(int), 1, indexFile);</a:t>
            </a:r>
          </a:p>
          <a:p>
            <a:r>
              <a:rPr lang="en-US" sz="1600"/>
              <a:t>              fgets(line, 256, textFile);</a:t>
            </a:r>
          </a:p>
          <a:p>
            <a:r>
              <a:rPr lang="en-US" sz="1600"/>
              <a:t>              currentIndex = ftell(textFile);</a:t>
            </a:r>
          </a:p>
          <a:p>
            <a:r>
              <a:rPr lang="en-US" sz="1600"/>
              <a:t>       }</a:t>
            </a:r>
          </a:p>
          <a:p>
            <a:endParaRPr lang="en-US" sz="1600"/>
          </a:p>
          <a:p>
            <a:r>
              <a:rPr lang="en-US" sz="1600"/>
              <a:t>       fclose(textFile);</a:t>
            </a:r>
          </a:p>
          <a:p>
            <a:r>
              <a:rPr lang="en-US" sz="1600"/>
              <a:t>       fclose(indexFile);</a:t>
            </a:r>
          </a:p>
          <a:p>
            <a:r>
              <a:rPr lang="en-US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יצירת שם קובץ האינדקס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פונקציה זו יוצרת את שם קובץ האינדקס כך: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עבור קובץ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&lt;file name&gt;.txt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שם קובץ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</a:rPr>
              <a:t> האינדקס יהיה: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&lt;file name&gt;_index.bin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u="sng" smtClean="0">
                <a:latin typeface="Arial" charset="0"/>
                <a:cs typeface="Arial" charset="0"/>
              </a:rPr>
              <a:t>דוגמא</a:t>
            </a:r>
            <a:r>
              <a:rPr lang="he-IL" smtClean="0">
                <a:latin typeface="Arial" charset="0"/>
                <a:cs typeface="Arial" charset="0"/>
              </a:rPr>
              <a:t>: עבור </a:t>
            </a:r>
            <a:r>
              <a:rPr lang="en-US" smtClean="0">
                <a:latin typeface="Arial" charset="0"/>
                <a:cs typeface="Arial" charset="0"/>
              </a:rPr>
              <a:t>test.txt</a:t>
            </a:r>
            <a:r>
              <a:rPr lang="he-IL" smtClean="0">
                <a:latin typeface="Arial" charset="0"/>
                <a:cs typeface="Arial" charset="0"/>
              </a:rPr>
              <a:t> שם ובץ האינדקס יהיה </a:t>
            </a:r>
            <a:r>
              <a:rPr lang="en-US" smtClean="0">
                <a:latin typeface="Arial" charset="0"/>
                <a:cs typeface="Arial" charset="0"/>
              </a:rPr>
              <a:t>test_index.bin</a:t>
            </a:r>
          </a:p>
        </p:txBody>
      </p:sp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1066800" y="3403004"/>
            <a:ext cx="7239000" cy="17541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createIndexFileName(const char* origName, char indexName[])</a:t>
            </a:r>
          </a:p>
          <a:p>
            <a:r>
              <a:rPr lang="en-US"/>
              <a:t>{</a:t>
            </a:r>
          </a:p>
          <a:p>
            <a:r>
              <a:rPr lang="en-US"/>
              <a:t>	strcpy(indexName, origName);</a:t>
            </a:r>
          </a:p>
          <a:p>
            <a:r>
              <a:rPr lang="en-US"/>
              <a:t>	strtok(indexName, ".");</a:t>
            </a:r>
          </a:p>
          <a:p>
            <a:r>
              <a:rPr lang="en-US"/>
              <a:t>	strcat(indexName, "_index.bin");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08720"/>
            <a:ext cx="5148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533400"/>
            <a:ext cx="91440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void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FILE *</a:t>
            </a:r>
            <a:r>
              <a:rPr lang="en-US" dirty="0" err="1"/>
              <a:t>textFile</a:t>
            </a:r>
            <a:r>
              <a:rPr lang="en-US" dirty="0"/>
              <a:t>, *</a:t>
            </a:r>
            <a:r>
              <a:rPr lang="en-US" dirty="0" err="1"/>
              <a:t>indexFile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col</a:t>
            </a:r>
            <a:r>
              <a:rPr lang="en-US" dirty="0"/>
              <a:t>, row, </a:t>
            </a:r>
            <a:r>
              <a:rPr lang="en-US" dirty="0" err="1"/>
              <a:t>lineStartIndex</a:t>
            </a:r>
            <a:r>
              <a:rPr lang="en-US" dirty="0"/>
              <a:t>;</a:t>
            </a:r>
          </a:p>
          <a:p>
            <a:r>
              <a:rPr lang="en-US" dirty="0"/>
              <a:t>        char 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[1], "r"); </a:t>
            </a:r>
          </a:p>
          <a:p>
            <a:r>
              <a:rPr lang="en-US" dirty="0"/>
              <a:t>         </a:t>
            </a:r>
            <a:r>
              <a:rPr lang="en-US" dirty="0" err="1"/>
              <a:t>indexFile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[2], "</a:t>
            </a:r>
            <a:r>
              <a:rPr lang="en-US" dirty="0" err="1"/>
              <a:t>rb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printf</a:t>
            </a:r>
            <a:r>
              <a:rPr lang="en-US" dirty="0"/>
              <a:t>("Enter row and </a:t>
            </a:r>
            <a:r>
              <a:rPr lang="en-US" dirty="0" err="1"/>
              <a:t>col</a:t>
            </a:r>
            <a:r>
              <a:rPr lang="en-US" dirty="0"/>
              <a:t> --&gt; ");</a:t>
            </a:r>
          </a:p>
          <a:p>
            <a:r>
              <a:rPr lang="en-US" dirty="0"/>
              <a:t>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d%d</a:t>
            </a:r>
            <a:r>
              <a:rPr lang="en-US" dirty="0"/>
              <a:t>", &amp;row, &amp;</a:t>
            </a:r>
            <a:r>
              <a:rPr lang="en-US" dirty="0" err="1"/>
              <a:t>col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fseek</a:t>
            </a:r>
            <a:r>
              <a:rPr lang="en-US" dirty="0"/>
              <a:t>(</a:t>
            </a:r>
            <a:r>
              <a:rPr lang="en-US" dirty="0" err="1"/>
              <a:t>indexFile</a:t>
            </a:r>
            <a:r>
              <a:rPr lang="en-US" dirty="0"/>
              <a:t>, (row-1)*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SEEK_SET);</a:t>
            </a:r>
          </a:p>
          <a:p>
            <a:r>
              <a:rPr lang="en-US" dirty="0"/>
              <a:t>         </a:t>
            </a:r>
            <a:r>
              <a:rPr lang="en-US" dirty="0" err="1"/>
              <a:t>fread</a:t>
            </a:r>
            <a:r>
              <a:rPr lang="en-US" dirty="0"/>
              <a:t>(&amp;</a:t>
            </a:r>
            <a:r>
              <a:rPr lang="en-US" dirty="0" err="1"/>
              <a:t>lineStartIndex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1, </a:t>
            </a:r>
            <a:r>
              <a:rPr lang="en-US" dirty="0" err="1"/>
              <a:t>indexFile</a:t>
            </a:r>
            <a:r>
              <a:rPr lang="en-US" dirty="0"/>
              <a:t>);</a:t>
            </a:r>
          </a:p>
          <a:p>
            <a:r>
              <a:rPr lang="en-US" dirty="0"/>
              <a:t>         </a:t>
            </a:r>
            <a:r>
              <a:rPr lang="en-US" dirty="0" err="1"/>
              <a:t>fseek</a:t>
            </a:r>
            <a:r>
              <a:rPr lang="en-US" dirty="0"/>
              <a:t>(</a:t>
            </a:r>
            <a:r>
              <a:rPr lang="en-US" dirty="0" err="1"/>
              <a:t>textFile</a:t>
            </a:r>
            <a:r>
              <a:rPr lang="en-US" dirty="0"/>
              <a:t>, lineStartIndex+col-1, SEEK_SET);</a:t>
            </a:r>
          </a:p>
          <a:p>
            <a:r>
              <a:rPr lang="en-US" dirty="0"/>
              <a:t>         </a:t>
            </a: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textFile</a:t>
            </a:r>
            <a:r>
              <a:rPr lang="en-US" dirty="0"/>
              <a:t>, "%c", &amp;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printf</a:t>
            </a:r>
            <a:r>
              <a:rPr lang="en-US" dirty="0"/>
              <a:t>("The char is %c\n",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textFile</a:t>
            </a:r>
            <a:r>
              <a:rPr lang="en-US" dirty="0"/>
              <a:t>);</a:t>
            </a:r>
          </a:p>
          <a:p>
            <a:r>
              <a:rPr lang="en-US" dirty="0"/>
              <a:t>     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indexFile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בקובץ אינדקס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791200" y="2133600"/>
            <a:ext cx="3124200" cy="609600"/>
          </a:xfrm>
          <a:prstGeom prst="wedgeRectCallout">
            <a:avLst>
              <a:gd name="adj1" fmla="val -113620"/>
              <a:gd name="adj2" fmla="val 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פתיחת קובץ הטקסט וקובץ האינדקס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הבינארי  לקריאה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172200" y="3657600"/>
            <a:ext cx="2743200" cy="609600"/>
          </a:xfrm>
          <a:prstGeom prst="wedgeRectCallout">
            <a:avLst>
              <a:gd name="adj1" fmla="val -71580"/>
              <a:gd name="adj2" fmla="val 48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קריאה מקובץ האינדקס את מיקום תחילת השורה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172200" y="4343400"/>
            <a:ext cx="2743200" cy="609600"/>
          </a:xfrm>
          <a:prstGeom prst="wedgeRectCallout">
            <a:avLst>
              <a:gd name="adj1" fmla="val -64636"/>
              <a:gd name="adj2" fmla="val -1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הזזת הסמן בקובץ הטקסט למיקום המבוקש וקריאה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סיכום: קבצים, סיביות, </a:t>
            </a:r>
            <a:r>
              <a:rPr lang="en-US" dirty="0" err="1" smtClean="0"/>
              <a:t>variadic</a:t>
            </a:r>
            <a:r>
              <a:rPr lang="en-US" dirty="0" smtClean="0"/>
              <a:t> functions</a:t>
            </a:r>
            <a:endParaRPr lang="he-IL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כתוב פונקציה המקבלת שם של קובץ בינארי וכמות כלשהי של מספרים, שנתון שסכומם הוא 8 (המספר האחרון יהיה 0, ליצוג סיום הפרמטרים)</a:t>
            </a:r>
          </a:p>
          <a:p>
            <a:r>
              <a:rPr lang="he-IL" sz="2400" dirty="0" smtClean="0"/>
              <a:t>כל מספר מייצג כמות סיביות המייצגות מספר. </a:t>
            </a:r>
          </a:p>
          <a:p>
            <a:r>
              <a:rPr lang="he-IL" sz="2400" dirty="0" smtClean="0"/>
              <a:t>יש לקרוא את הקובץ הבינארי ולהציג את המספרים המקודדים בתוכו.</a:t>
            </a:r>
          </a:p>
          <a:p>
            <a:r>
              <a:rPr lang="he-IL" sz="2400" dirty="0" smtClean="0"/>
              <a:t>למשל, עבור המספרים </a:t>
            </a:r>
            <a:r>
              <a:rPr lang="en-US" sz="2400" dirty="0" smtClean="0"/>
              <a:t>4,1,3 </a:t>
            </a:r>
            <a:r>
              <a:rPr lang="he-IL" sz="2400" dirty="0" smtClean="0"/>
              <a:t> והבתים הבאים שנקראו מהזכרון (</a:t>
            </a:r>
            <a:r>
              <a:rPr lang="en-US" sz="2400" dirty="0" err="1" smtClean="0"/>
              <a:t>abc</a:t>
            </a:r>
            <a:r>
              <a:rPr lang="he-IL" sz="2400" dirty="0" smtClean="0"/>
              <a:t>):</a:t>
            </a:r>
          </a:p>
          <a:p>
            <a:pPr algn="l">
              <a:buFont typeface="Wingdings 2" pitchFamily="18" charset="2"/>
              <a:buNone/>
            </a:pP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1  0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 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endParaRPr lang="he-IL" sz="2400" dirty="0" smtClean="0"/>
          </a:p>
          <a:p>
            <a:pPr>
              <a:buFont typeface="Wingdings 2" pitchFamily="18" charset="2"/>
              <a:buNone/>
            </a:pPr>
            <a:r>
              <a:rPr lang="he-IL" sz="24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he-IL" sz="2400" dirty="0" smtClean="0"/>
              <a:t>יודפסו למסך המספרים הבאים: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791158" y="4421646"/>
            <a:ext cx="381000" cy="987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ight Brace 6"/>
          <p:cNvSpPr/>
          <p:nvPr/>
        </p:nvSpPr>
        <p:spPr>
          <a:xfrm rot="5400000">
            <a:off x="2941340" y="4411588"/>
            <a:ext cx="381000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ight Brace 7"/>
          <p:cNvSpPr/>
          <p:nvPr/>
        </p:nvSpPr>
        <p:spPr>
          <a:xfrm rot="5400000">
            <a:off x="1433364" y="4839444"/>
            <a:ext cx="381000" cy="15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ight Brace 8"/>
          <p:cNvSpPr/>
          <p:nvPr/>
        </p:nvSpPr>
        <p:spPr>
          <a:xfrm rot="5400000">
            <a:off x="3521596" y="4839444"/>
            <a:ext cx="381000" cy="15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ight Brace 9"/>
          <p:cNvSpPr/>
          <p:nvPr/>
        </p:nvSpPr>
        <p:spPr>
          <a:xfrm rot="5400000">
            <a:off x="1933228" y="4555604"/>
            <a:ext cx="381000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ight Brace 10"/>
          <p:cNvSpPr/>
          <p:nvPr/>
        </p:nvSpPr>
        <p:spPr>
          <a:xfrm rot="5400000">
            <a:off x="4021460" y="4555604"/>
            <a:ext cx="381000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ight Brace 15"/>
          <p:cNvSpPr/>
          <p:nvPr/>
        </p:nvSpPr>
        <p:spPr>
          <a:xfrm rot="5400000">
            <a:off x="5065576" y="4447592"/>
            <a:ext cx="308992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ight Brace 16"/>
          <p:cNvSpPr/>
          <p:nvPr/>
        </p:nvSpPr>
        <p:spPr>
          <a:xfrm rot="5400000">
            <a:off x="5673452" y="4839444"/>
            <a:ext cx="381000" cy="15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ight Brace 17"/>
          <p:cNvSpPr/>
          <p:nvPr/>
        </p:nvSpPr>
        <p:spPr>
          <a:xfrm rot="5400000">
            <a:off x="6164932" y="4610844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317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373216"/>
            <a:ext cx="4679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92500" lnSpcReduction="20000"/>
          </a:bodyPr>
          <a:lstStyle/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stdlib.h</a:t>
            </a:r>
            <a:r>
              <a:rPr lang="en-US" sz="1800" dirty="0" smtClean="0"/>
              <a:t>&gt;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string.h</a:t>
            </a:r>
            <a:r>
              <a:rPr lang="en-US" sz="1800" dirty="0" smtClean="0"/>
              <a:t>&gt;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stdarg.h</a:t>
            </a:r>
            <a:r>
              <a:rPr lang="en-US" sz="1800" dirty="0" smtClean="0"/>
              <a:t>&gt;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unsigned char </a:t>
            </a:r>
            <a:r>
              <a:rPr lang="en-US" sz="1800" dirty="0" err="1" smtClean="0"/>
              <a:t>createMask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high, </a:t>
            </a:r>
            <a:r>
              <a:rPr lang="en-US" sz="1800" dirty="0" err="1" smtClean="0"/>
              <a:t>int</a:t>
            </a:r>
            <a:r>
              <a:rPr lang="en-US" sz="1800" dirty="0" smtClean="0"/>
              <a:t> low);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getSubNumber</a:t>
            </a:r>
            <a:r>
              <a:rPr lang="en-US" sz="1800" dirty="0" smtClean="0"/>
              <a:t>(char </a:t>
            </a:r>
            <a:r>
              <a:rPr lang="en-US" sz="1800" dirty="0" err="1" smtClean="0"/>
              <a:t>ch</a:t>
            </a:r>
            <a:r>
              <a:rPr lang="en-US" sz="1800" dirty="0" smtClean="0"/>
              <a:t>, unsigned char mask, </a:t>
            </a:r>
            <a:r>
              <a:rPr lang="en-US" sz="1800" dirty="0" err="1" smtClean="0"/>
              <a:t>int</a:t>
            </a:r>
            <a:r>
              <a:rPr lang="en-US" sz="1800" dirty="0" smtClean="0"/>
              <a:t> high, </a:t>
            </a:r>
            <a:r>
              <a:rPr lang="en-US" sz="1800" dirty="0" err="1" smtClean="0"/>
              <a:t>int</a:t>
            </a:r>
            <a:r>
              <a:rPr lang="en-US" sz="1800" dirty="0" smtClean="0"/>
              <a:t> low);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void </a:t>
            </a:r>
            <a:r>
              <a:rPr lang="en-US" sz="1800" dirty="0" err="1" smtClean="0"/>
              <a:t>readNumbers</a:t>
            </a:r>
            <a:r>
              <a:rPr lang="en-US" sz="1800" dirty="0" smtClean="0"/>
              <a:t>(const char* </a:t>
            </a:r>
            <a:r>
              <a:rPr lang="en-US" sz="1800" dirty="0" err="1" smtClean="0"/>
              <a:t>fileName</a:t>
            </a:r>
            <a:r>
              <a:rPr lang="en-US" sz="1800" dirty="0" smtClean="0"/>
              <a:t>, ...);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void main()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	char </a:t>
            </a:r>
            <a:r>
              <a:rPr lang="en-US" sz="1800" dirty="0" err="1" smtClean="0"/>
              <a:t>str</a:t>
            </a:r>
            <a:r>
              <a:rPr lang="en-US" sz="1800" dirty="0" smtClean="0"/>
              <a:t>[] = "</a:t>
            </a:r>
            <a:r>
              <a:rPr lang="en-US" sz="1800" dirty="0" err="1" smtClean="0"/>
              <a:t>abc</a:t>
            </a:r>
            <a:r>
              <a:rPr lang="en-US" sz="1800" dirty="0" smtClean="0"/>
              <a:t>"; </a:t>
            </a:r>
            <a:r>
              <a:rPr lang="en-US" sz="1800" b="1" dirty="0" smtClean="0">
                <a:solidFill>
                  <a:srgbClr val="009900"/>
                </a:solidFill>
              </a:rPr>
              <a:t>// a: 01100001   b: 01100010   c: 01100011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	FILE* f = </a:t>
            </a:r>
            <a:r>
              <a:rPr lang="en-US" sz="1800" dirty="0" err="1" smtClean="0"/>
              <a:t>fopen</a:t>
            </a:r>
            <a:r>
              <a:rPr lang="en-US" sz="1800" dirty="0" smtClean="0"/>
              <a:t>("test.bin", "</a:t>
            </a:r>
            <a:r>
              <a:rPr lang="en-US" sz="1800" dirty="0" err="1" smtClean="0"/>
              <a:t>wb</a:t>
            </a:r>
            <a:r>
              <a:rPr lang="en-US" sz="1800" dirty="0" smtClean="0"/>
              <a:t>");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	</a:t>
            </a:r>
            <a:r>
              <a:rPr lang="en-US" sz="1800" dirty="0" err="1" smtClean="0"/>
              <a:t>fwrite</a:t>
            </a:r>
            <a:r>
              <a:rPr lang="en-US" sz="1800" dirty="0" smtClean="0"/>
              <a:t>(</a:t>
            </a:r>
            <a:r>
              <a:rPr lang="en-US" sz="1800" dirty="0" err="1" smtClean="0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(char), </a:t>
            </a:r>
            <a:r>
              <a:rPr lang="en-US" sz="1800" dirty="0" err="1" smtClean="0"/>
              <a:t>strlen</a:t>
            </a:r>
            <a:r>
              <a:rPr lang="en-US" sz="1800" dirty="0" smtClean="0"/>
              <a:t>(</a:t>
            </a:r>
            <a:r>
              <a:rPr lang="en-US" sz="1800" dirty="0" err="1" smtClean="0"/>
              <a:t>str</a:t>
            </a:r>
            <a:r>
              <a:rPr lang="en-US" sz="1800" dirty="0" smtClean="0"/>
              <a:t>), f);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	</a:t>
            </a:r>
            <a:r>
              <a:rPr lang="en-US" sz="1800" dirty="0" err="1" smtClean="0"/>
              <a:t>fclose</a:t>
            </a:r>
            <a:r>
              <a:rPr lang="en-US" sz="1800" dirty="0" smtClean="0"/>
              <a:t>(f);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dirty="0" smtClean="0"/>
              <a:t>	</a:t>
            </a:r>
            <a:r>
              <a:rPr lang="en-US" sz="1800" dirty="0" err="1" smtClean="0"/>
              <a:t>readNumbers</a:t>
            </a:r>
            <a:r>
              <a:rPr lang="en-US" sz="1800" dirty="0" smtClean="0"/>
              <a:t>("test.bin", 4, 1, 3, 0);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he-IL" sz="1800" dirty="0" smtClean="0"/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000" b="1" dirty="0" smtClean="0">
                <a:solidFill>
                  <a:srgbClr val="009900"/>
                </a:solidFill>
              </a:rPr>
              <a:t>/* This function receives higher and lower bounds of  bit indexes, and creates a mask with 1 in this range, and 0 in all other places.</a:t>
            </a:r>
          </a:p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000" b="1" dirty="0" smtClean="0">
                <a:solidFill>
                  <a:srgbClr val="009900"/>
                </a:solidFill>
              </a:rPr>
              <a:t>      I.E: high=5, low=3, the  mask char would be: 00111000</a:t>
            </a:r>
          </a:p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000" b="1" dirty="0" smtClean="0">
                <a:solidFill>
                  <a:srgbClr val="009900"/>
                </a:solidFill>
              </a:rPr>
              <a:t>*/</a:t>
            </a:r>
          </a:p>
          <a:p>
            <a:pPr marL="457200" indent="-457200" algn="l" rtl="0">
              <a:spcBef>
                <a:spcPts val="0"/>
              </a:spcBef>
              <a:buFont typeface="+mj-lt"/>
              <a:buAutoNum type="arabicPeriod" startAt="19"/>
              <a:defRPr/>
            </a:pPr>
            <a:r>
              <a:rPr lang="en-US" sz="2000" dirty="0" smtClean="0"/>
              <a:t>unsigned char </a:t>
            </a:r>
            <a:r>
              <a:rPr lang="en-US" sz="2000" dirty="0" err="1" smtClean="0"/>
              <a:t>createMask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high, </a:t>
            </a:r>
            <a:r>
              <a:rPr lang="en-US" sz="2000" dirty="0" err="1" smtClean="0"/>
              <a:t>int</a:t>
            </a:r>
            <a:r>
              <a:rPr lang="en-US" sz="2000" dirty="0" smtClean="0"/>
              <a:t> low)</a:t>
            </a:r>
          </a:p>
          <a:p>
            <a:pPr marL="457200" indent="-457200" algn="l" rtl="0">
              <a:spcBef>
                <a:spcPts val="0"/>
              </a:spcBef>
              <a:buFont typeface="+mj-lt"/>
              <a:buAutoNum type="arabicPeriod" startAt="19"/>
              <a:defRPr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ts val="0"/>
              </a:spcBef>
              <a:buFont typeface="+mj-lt"/>
              <a:buAutoNum type="arabicPeriod" startAt="19"/>
              <a:defRPr/>
            </a:pPr>
            <a:r>
              <a:rPr lang="en-US" sz="2000" dirty="0" smtClean="0"/>
              <a:t>	 return ( 1 &lt;&lt; ( high + 1 ) ) - ( 1 &lt;&lt; low );</a:t>
            </a:r>
          </a:p>
          <a:p>
            <a:pPr marL="457200" indent="-457200" algn="l" rtl="0">
              <a:spcBef>
                <a:spcPts val="0"/>
              </a:spcBef>
              <a:buFont typeface="+mj-lt"/>
              <a:buAutoNum type="arabicPeriod" startAt="19"/>
              <a:defRPr/>
            </a:pPr>
            <a:r>
              <a:rPr lang="he-IL" sz="2000" dirty="0" smtClean="0"/>
              <a:t>{</a:t>
            </a:r>
          </a:p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endParaRPr lang="he-IL" sz="2000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4427984" y="4802088"/>
            <a:ext cx="403244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defRPr/>
            </a:pPr>
            <a:r>
              <a:rPr lang="he-IL" sz="2400" b="1" dirty="0"/>
              <a:t>6 &gt;&gt; 1         </a:t>
            </a:r>
            <a:r>
              <a:rPr lang="he-IL" sz="2400" b="1" dirty="0">
                <a:sym typeface="Wingdings" pitchFamily="2" charset="2"/>
              </a:rPr>
              <a:t>1000000      64</a:t>
            </a:r>
          </a:p>
          <a:p>
            <a:pPr algn="r" rtl="1">
              <a:defRPr/>
            </a:pPr>
            <a:r>
              <a:rPr lang="he-IL" sz="2400" b="1" dirty="0">
                <a:sym typeface="Wingdings" pitchFamily="2" charset="2"/>
              </a:rPr>
              <a:t>3 &gt;&gt;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he-IL" sz="2400" b="1" dirty="0">
                <a:sym typeface="Wingdings" pitchFamily="2" charset="2"/>
              </a:rPr>
              <a:t>1         1000          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he-IL" sz="2400" b="1" dirty="0" smtClean="0">
                <a:sym typeface="Wingdings" pitchFamily="2" charset="2"/>
              </a:rPr>
              <a:t> </a:t>
            </a:r>
            <a:r>
              <a:rPr lang="he-IL" sz="2400" b="1" dirty="0">
                <a:sym typeface="Wingdings" pitchFamily="2" charset="2"/>
              </a:rPr>
              <a:t>8</a:t>
            </a:r>
          </a:p>
          <a:p>
            <a:pPr algn="r" rtl="1">
              <a:defRPr/>
            </a:pPr>
            <a:r>
              <a:rPr lang="he-IL" sz="2400" b="1" dirty="0">
                <a:sym typeface="Wingdings" pitchFamily="2" charset="2"/>
              </a:rPr>
              <a:t>56=64-8       00111000</a:t>
            </a:r>
            <a:endParaRPr lang="he-IL" sz="2400" b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>
            <a:off x="6876256" y="5085184"/>
            <a:ext cx="313635" cy="158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rot="10800000">
            <a:off x="6876256" y="5805264"/>
            <a:ext cx="313635" cy="1587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rot="10800000">
            <a:off x="2290146" y="6146205"/>
            <a:ext cx="313635" cy="1587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rot="10800000">
            <a:off x="6876256" y="5445224"/>
            <a:ext cx="313635" cy="158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rot="10800000">
            <a:off x="5148064" y="5085184"/>
            <a:ext cx="313635" cy="1587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81400" y="152400"/>
            <a:ext cx="533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מוזמנים לקרוא את ההסבר לפונקציה זו בדפים שבאתר!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>
            <a:off x="5148065" y="5443636"/>
            <a:ext cx="313635" cy="1587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סוגי קבצים</a:t>
            </a:r>
            <a:endParaRPr 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z="2800" smtClean="0"/>
              <a:t>קובץ טקסט:</a:t>
            </a:r>
          </a:p>
          <a:p>
            <a:pPr lvl="1" eaLnBrk="1" hangingPunct="1"/>
            <a:r>
              <a:rPr lang="he-IL" sz="2800" smtClean="0"/>
              <a:t>כתוב בשפה אותה אנו יכולים לקרוא ולהבין</a:t>
            </a:r>
          </a:p>
          <a:p>
            <a:pPr lvl="1" eaLnBrk="1" hangingPunct="1">
              <a:buFont typeface="Wingdings" pitchFamily="2" charset="2"/>
              <a:buNone/>
            </a:pPr>
            <a:endParaRPr lang="he-IL" sz="2800" smtClean="0"/>
          </a:p>
          <a:p>
            <a:pPr eaLnBrk="1" hangingPunct="1"/>
            <a:endParaRPr lang="he-IL" sz="2800" smtClean="0"/>
          </a:p>
          <a:p>
            <a:pPr eaLnBrk="1" hangingPunct="1"/>
            <a:endParaRPr lang="he-IL" sz="2800" smtClean="0"/>
          </a:p>
          <a:p>
            <a:pPr eaLnBrk="1" hangingPunct="1"/>
            <a:endParaRPr lang="he-IL" sz="2800" smtClean="0"/>
          </a:p>
          <a:p>
            <a:pPr eaLnBrk="1" hangingPunct="1"/>
            <a:r>
              <a:rPr lang="he-IL" sz="2800" smtClean="0"/>
              <a:t>קובץ בינארי:</a:t>
            </a:r>
          </a:p>
          <a:p>
            <a:pPr lvl="1" eaLnBrk="1" hangingPunct="1"/>
            <a:r>
              <a:rPr lang="he-IL" sz="2800" smtClean="0"/>
              <a:t>לא ניתן להבין את התוכן </a:t>
            </a:r>
            <a:endParaRPr lang="en-US" sz="2800" smtClean="0"/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56656"/>
            <a:ext cx="38512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301208"/>
            <a:ext cx="54070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904656"/>
          </a:xfrm>
        </p:spPr>
        <p:txBody>
          <a:bodyPr>
            <a:normAutofit fontScale="92500" lnSpcReduction="10000"/>
          </a:bodyPr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void </a:t>
            </a:r>
            <a:r>
              <a:rPr lang="en-US" sz="1800" dirty="0" err="1" smtClean="0"/>
              <a:t>readNumbers</a:t>
            </a:r>
            <a:r>
              <a:rPr lang="en-US" sz="1800" dirty="0" smtClean="0"/>
              <a:t>(const char* </a:t>
            </a:r>
            <a:r>
              <a:rPr lang="en-US" sz="1800" dirty="0" err="1" smtClean="0"/>
              <a:t>fileName</a:t>
            </a:r>
            <a:r>
              <a:rPr lang="en-US" sz="1800" dirty="0" smtClean="0"/>
              <a:t>, ...)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FILE* f;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</a:t>
            </a:r>
            <a:r>
              <a:rPr lang="en-US" sz="1800" dirty="0" err="1" smtClean="0"/>
              <a:t>va_list</a:t>
            </a:r>
            <a:r>
              <a:rPr lang="en-US" sz="1800" dirty="0" smtClean="0"/>
              <a:t>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highBit</a:t>
            </a:r>
            <a:r>
              <a:rPr lang="en-US" sz="1800" dirty="0" smtClean="0"/>
              <a:t>, </a:t>
            </a:r>
            <a:r>
              <a:rPr lang="en-US" sz="1800" dirty="0" err="1" smtClean="0"/>
              <a:t>lowBit</a:t>
            </a:r>
            <a:r>
              <a:rPr lang="en-US" sz="1800" dirty="0" smtClean="0"/>
              <a:t>, </a:t>
            </a:r>
            <a:r>
              <a:rPr lang="en-US" sz="1800" dirty="0" err="1" smtClean="0"/>
              <a:t>i</a:t>
            </a:r>
            <a:r>
              <a:rPr lang="en-US" sz="1800" dirty="0" smtClean="0"/>
              <a:t>, </a:t>
            </a:r>
            <a:r>
              <a:rPr lang="en-US" sz="1800" dirty="0" err="1" smtClean="0"/>
              <a:t>numOfNumbers</a:t>
            </a:r>
            <a:r>
              <a:rPr lang="en-US" sz="1800" dirty="0" smtClean="0"/>
              <a:t>=0, </a:t>
            </a:r>
            <a:r>
              <a:rPr lang="en-US" sz="1800" dirty="0" err="1" smtClean="0"/>
              <a:t>arr</a:t>
            </a:r>
            <a:r>
              <a:rPr lang="en-US" sz="1800" dirty="0" smtClean="0"/>
              <a:t>[8];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unsigned char </a:t>
            </a:r>
            <a:r>
              <a:rPr lang="en-US" sz="1800" dirty="0" err="1" smtClean="0"/>
              <a:t>ch</a:t>
            </a:r>
            <a:r>
              <a:rPr lang="en-US" sz="1800" dirty="0" smtClean="0"/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unsigned char* masks;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f = </a:t>
            </a:r>
            <a:r>
              <a:rPr lang="en-US" sz="1800" dirty="0" err="1" smtClean="0"/>
              <a:t>fopen</a:t>
            </a:r>
            <a:r>
              <a:rPr lang="en-US" sz="1800" dirty="0" smtClean="0"/>
              <a:t>(</a:t>
            </a:r>
            <a:r>
              <a:rPr lang="en-US" sz="1800" dirty="0" err="1" smtClean="0"/>
              <a:t>fileName</a:t>
            </a:r>
            <a:r>
              <a:rPr lang="en-US" sz="1800" dirty="0" smtClean="0"/>
              <a:t>, "</a:t>
            </a:r>
            <a:r>
              <a:rPr lang="en-US" sz="1800" dirty="0" err="1" smtClean="0"/>
              <a:t>rb</a:t>
            </a:r>
            <a:r>
              <a:rPr lang="en-US" sz="1800" dirty="0" smtClean="0"/>
              <a:t>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if (f == NULL)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      exit(1);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he-IL" sz="1800" b="1" dirty="0" smtClean="0">
                <a:solidFill>
                  <a:srgbClr val="009900"/>
                </a:solidFill>
              </a:rPr>
              <a:t>  </a:t>
            </a:r>
            <a:r>
              <a:rPr lang="en-US" sz="1800" b="1" dirty="0" smtClean="0">
                <a:solidFill>
                  <a:srgbClr val="009900"/>
                </a:solidFill>
              </a:rPr>
              <a:t>        // get the numbers</a:t>
            </a:r>
            <a:endParaRPr lang="he-IL" sz="1800" b="1" dirty="0" smtClean="0">
              <a:solidFill>
                <a:srgbClr val="009900"/>
              </a:solidFill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</a:t>
            </a:r>
            <a:r>
              <a:rPr lang="en-US" sz="1800" dirty="0" err="1" smtClean="0"/>
              <a:t>va_start</a:t>
            </a:r>
            <a:r>
              <a:rPr lang="en-US" sz="1800" dirty="0" smtClean="0"/>
              <a:t>(numbers, </a:t>
            </a:r>
            <a:r>
              <a:rPr lang="en-US" sz="1800" dirty="0" err="1" smtClean="0"/>
              <a:t>fileName</a:t>
            </a:r>
            <a:r>
              <a:rPr lang="en-US" sz="1800" dirty="0" smtClean="0"/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numOfNumbers</a:t>
            </a:r>
            <a:r>
              <a:rPr lang="en-US" sz="1800" dirty="0" smtClean="0"/>
              <a:t>] = </a:t>
            </a:r>
            <a:r>
              <a:rPr lang="en-US" sz="1800" dirty="0" err="1" smtClean="0"/>
              <a:t>va_arg</a:t>
            </a:r>
            <a:r>
              <a:rPr lang="en-US" sz="1800" dirty="0" smtClean="0"/>
              <a:t>(numbers, </a:t>
            </a:r>
            <a:r>
              <a:rPr lang="en-US" sz="1800" dirty="0" err="1" smtClean="0"/>
              <a:t>int</a:t>
            </a:r>
            <a:r>
              <a:rPr lang="en-US" sz="1800" dirty="0" smtClean="0"/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while (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numOfNumbers</a:t>
            </a:r>
            <a:r>
              <a:rPr lang="en-US" sz="1800" dirty="0" smtClean="0"/>
              <a:t>] != 0)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he-IL" sz="1800" dirty="0" smtClean="0"/>
              <a:t>	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      </a:t>
            </a:r>
            <a:r>
              <a:rPr lang="en-US" sz="1800" dirty="0" err="1" smtClean="0"/>
              <a:t>numOfNumbers</a:t>
            </a:r>
            <a:r>
              <a:rPr lang="en-US" sz="1800" dirty="0" smtClean="0"/>
              <a:t>++;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      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numOfNumbers</a:t>
            </a:r>
            <a:r>
              <a:rPr lang="en-US" sz="1800" dirty="0" smtClean="0"/>
              <a:t>] = </a:t>
            </a:r>
            <a:r>
              <a:rPr lang="en-US" sz="1800" dirty="0" err="1" smtClean="0"/>
              <a:t>va_arg</a:t>
            </a:r>
            <a:r>
              <a:rPr lang="en-US" sz="1800" dirty="0" smtClean="0"/>
              <a:t>(numbers, </a:t>
            </a:r>
            <a:r>
              <a:rPr lang="en-US" sz="1800" dirty="0" err="1" smtClean="0"/>
              <a:t>int</a:t>
            </a:r>
            <a:r>
              <a:rPr lang="en-US" sz="1800" dirty="0" smtClean="0"/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he-IL" sz="1800" dirty="0" smtClean="0"/>
              <a:t>	{</a:t>
            </a:r>
            <a:endParaRPr lang="en-US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>
                <a:solidFill>
                  <a:srgbClr val="009900"/>
                </a:solidFill>
              </a:rPr>
              <a:t>           </a:t>
            </a:r>
            <a:r>
              <a:rPr lang="en-US" sz="1800" b="1" dirty="0" smtClean="0">
                <a:solidFill>
                  <a:srgbClr val="009900"/>
                </a:solidFill>
              </a:rPr>
              <a:t>// allocate the masks array</a:t>
            </a:r>
            <a:endParaRPr lang="he-IL" sz="1800" dirty="0" smtClean="0">
              <a:solidFill>
                <a:srgbClr val="009900"/>
              </a:solidFill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dirty="0" smtClean="0"/>
              <a:t>	masks = (char*)</a:t>
            </a:r>
            <a:r>
              <a:rPr lang="en-US" sz="1800" dirty="0" err="1" smtClean="0"/>
              <a:t>malloc</a:t>
            </a:r>
            <a:r>
              <a:rPr lang="en-US" sz="1800" dirty="0" smtClean="0"/>
              <a:t>(</a:t>
            </a:r>
            <a:r>
              <a:rPr lang="en-US" sz="1800" dirty="0" err="1" smtClean="0"/>
              <a:t>numOfNumbers</a:t>
            </a:r>
            <a:r>
              <a:rPr lang="en-US" sz="1800" dirty="0" smtClean="0"/>
              <a:t>*</a:t>
            </a:r>
            <a:r>
              <a:rPr lang="en-US" sz="1800" dirty="0" err="1" smtClean="0"/>
              <a:t>sizeof</a:t>
            </a:r>
            <a:r>
              <a:rPr lang="en-US" sz="1800" dirty="0" smtClean="0"/>
              <a:t>(unsigned char));</a:t>
            </a:r>
          </a:p>
          <a:p>
            <a:pPr marL="342900" indent="-342900"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dirty="0" smtClean="0"/>
              <a:t>	</a:t>
            </a:r>
            <a:endParaRPr lang="he-IL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50160"/>
          </a:xfrm>
        </p:spPr>
        <p:txBody>
          <a:bodyPr>
            <a:normAutofit fontScale="92500" lnSpcReduction="20000"/>
          </a:bodyPr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>
                <a:solidFill>
                  <a:srgbClr val="009900"/>
                </a:solidFill>
              </a:rPr>
              <a:t>           </a:t>
            </a:r>
            <a:r>
              <a:rPr lang="en-US" sz="1800" b="1" dirty="0" smtClean="0">
                <a:solidFill>
                  <a:srgbClr val="009900"/>
                </a:solidFill>
              </a:rPr>
              <a:t>// creates the masks</a:t>
            </a:r>
            <a:endParaRPr lang="en-US" sz="1800" dirty="0" smtClean="0">
              <a:solidFill>
                <a:srgbClr val="009900"/>
              </a:solidFill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</a:t>
            </a:r>
            <a:r>
              <a:rPr lang="en-US" sz="1800" dirty="0" err="1" smtClean="0"/>
              <a:t>highBit</a:t>
            </a:r>
            <a:r>
              <a:rPr lang="en-US" sz="1800" dirty="0" smtClean="0"/>
              <a:t>=7;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 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numOfNumbers</a:t>
            </a:r>
            <a:r>
              <a:rPr lang="en-US" sz="1800" dirty="0" smtClean="0"/>
              <a:t> 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dirty="0" smtClean="0"/>
              <a:t>	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</a:t>
            </a:r>
            <a:r>
              <a:rPr lang="en-US" sz="1800" dirty="0" err="1" smtClean="0"/>
              <a:t>lowBit</a:t>
            </a:r>
            <a:r>
              <a:rPr lang="en-US" sz="1800" dirty="0" smtClean="0"/>
              <a:t> = </a:t>
            </a:r>
            <a:r>
              <a:rPr lang="en-US" sz="1800" dirty="0" err="1" smtClean="0"/>
              <a:t>highBit</a:t>
            </a:r>
            <a:r>
              <a:rPr lang="en-US" sz="1800" dirty="0" smtClean="0"/>
              <a:t> - 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 + 1;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masks[</a:t>
            </a:r>
            <a:r>
              <a:rPr lang="en-US" sz="1800" dirty="0" err="1" smtClean="0"/>
              <a:t>i</a:t>
            </a:r>
            <a:r>
              <a:rPr lang="en-US" sz="1800" dirty="0" smtClean="0"/>
              <a:t>] = </a:t>
            </a:r>
            <a:r>
              <a:rPr lang="en-US" sz="1800" dirty="0" err="1" smtClean="0"/>
              <a:t>createMask</a:t>
            </a:r>
            <a:r>
              <a:rPr lang="en-US" sz="1800" dirty="0" smtClean="0"/>
              <a:t>(</a:t>
            </a:r>
            <a:r>
              <a:rPr lang="en-US" sz="1800" dirty="0" err="1" smtClean="0"/>
              <a:t>highBit</a:t>
            </a:r>
            <a:r>
              <a:rPr lang="en-US" sz="1800" dirty="0" smtClean="0"/>
              <a:t>, </a:t>
            </a:r>
            <a:r>
              <a:rPr lang="en-US" sz="1800" dirty="0" err="1" smtClean="0"/>
              <a:t>lowBit</a:t>
            </a:r>
            <a:r>
              <a:rPr lang="en-US" sz="1800" dirty="0" smtClean="0"/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</a:t>
            </a:r>
            <a:r>
              <a:rPr lang="en-US" sz="1800" dirty="0" err="1" smtClean="0"/>
              <a:t>highBit</a:t>
            </a:r>
            <a:r>
              <a:rPr lang="en-US" sz="1800" dirty="0" smtClean="0"/>
              <a:t> = </a:t>
            </a:r>
            <a:r>
              <a:rPr lang="en-US" sz="1800" dirty="0" err="1" smtClean="0"/>
              <a:t>lowBit</a:t>
            </a:r>
            <a:r>
              <a:rPr lang="en-US" sz="1800" dirty="0" smtClean="0"/>
              <a:t> - 1;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dirty="0" smtClean="0"/>
              <a:t>	</a:t>
            </a:r>
            <a:r>
              <a:rPr lang="en-US" sz="1800" dirty="0" smtClean="0"/>
              <a:t>}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while (1)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dirty="0" smtClean="0"/>
              <a:t>	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</a:t>
            </a:r>
            <a:r>
              <a:rPr lang="en-US" sz="1800" dirty="0" err="1" smtClean="0"/>
              <a:t>fread</a:t>
            </a:r>
            <a:r>
              <a:rPr lang="en-US" sz="1800" dirty="0" smtClean="0"/>
              <a:t>(&amp;</a:t>
            </a:r>
            <a:r>
              <a:rPr lang="en-US" sz="1800" dirty="0" err="1" smtClean="0"/>
              <a:t>ch</a:t>
            </a:r>
            <a:r>
              <a:rPr lang="en-US" sz="1800" dirty="0" smtClean="0"/>
              <a:t>,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(char), 1, f);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if (</a:t>
            </a:r>
            <a:r>
              <a:rPr lang="en-US" sz="1800" dirty="0" err="1" smtClean="0"/>
              <a:t>feof</a:t>
            </a:r>
            <a:r>
              <a:rPr lang="en-US" sz="1800" dirty="0" smtClean="0"/>
              <a:t>(f))	break;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("From char '%c' --&gt; ", </a:t>
            </a:r>
            <a:r>
              <a:rPr lang="en-US" sz="1800" dirty="0" err="1" smtClean="0"/>
              <a:t>ch</a:t>
            </a:r>
            <a:r>
              <a:rPr lang="en-US" sz="1800" dirty="0" smtClean="0"/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</a:t>
            </a:r>
            <a:r>
              <a:rPr lang="en-US" sz="1800" dirty="0" err="1" smtClean="0"/>
              <a:t>highBit</a:t>
            </a:r>
            <a:r>
              <a:rPr lang="en-US" sz="1800" dirty="0" smtClean="0"/>
              <a:t>=7;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 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numOfNumbers</a:t>
            </a:r>
            <a:r>
              <a:rPr lang="en-US" sz="1800" dirty="0" smtClean="0"/>
              <a:t> 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dirty="0" smtClean="0"/>
              <a:t>	</a:t>
            </a:r>
            <a:r>
              <a:rPr lang="en-US" sz="1800" dirty="0" smtClean="0"/>
              <a:t>      {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	</a:t>
            </a:r>
            <a:r>
              <a:rPr lang="en-US" sz="1800" dirty="0" err="1" smtClean="0"/>
              <a:t>lowBit</a:t>
            </a:r>
            <a:r>
              <a:rPr lang="en-US" sz="1800" dirty="0" smtClean="0"/>
              <a:t> = </a:t>
            </a:r>
            <a:r>
              <a:rPr lang="en-US" sz="1800" dirty="0" err="1" smtClean="0"/>
              <a:t>highBit</a:t>
            </a:r>
            <a:r>
              <a:rPr lang="en-US" sz="1800" dirty="0" smtClean="0"/>
              <a:t> - 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 + 1;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("%d ", ((</a:t>
            </a:r>
            <a:r>
              <a:rPr lang="en-US" sz="1800" dirty="0" err="1" smtClean="0"/>
              <a:t>ch</a:t>
            </a:r>
            <a:r>
              <a:rPr lang="en-US" sz="1800" dirty="0" smtClean="0"/>
              <a:t> &amp; masks[</a:t>
            </a:r>
            <a:r>
              <a:rPr lang="en-US" sz="1800" dirty="0" err="1" smtClean="0"/>
              <a:t>i</a:t>
            </a:r>
            <a:r>
              <a:rPr lang="en-US" sz="1800" dirty="0" smtClean="0"/>
              <a:t>]) &gt;&gt; </a:t>
            </a:r>
            <a:r>
              <a:rPr lang="en-US" sz="1800" dirty="0" err="1" smtClean="0"/>
              <a:t>lowBit</a:t>
            </a:r>
            <a:r>
              <a:rPr lang="en-US" sz="1800" dirty="0" smtClean="0"/>
              <a:t>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	</a:t>
            </a:r>
            <a:r>
              <a:rPr lang="en-US" sz="1800" dirty="0" err="1" smtClean="0"/>
              <a:t>highBit</a:t>
            </a:r>
            <a:r>
              <a:rPr lang="en-US" sz="1800" dirty="0" smtClean="0"/>
              <a:t> = </a:t>
            </a:r>
            <a:r>
              <a:rPr lang="en-US" sz="1800" dirty="0" err="1" smtClean="0"/>
              <a:t>lowBit</a:t>
            </a:r>
            <a:r>
              <a:rPr lang="en-US" sz="1800" dirty="0" smtClean="0"/>
              <a:t> - 1;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dirty="0" smtClean="0"/>
              <a:t>	</a:t>
            </a:r>
            <a:r>
              <a:rPr lang="en-US" sz="1800" dirty="0" smtClean="0"/>
              <a:t>      }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("\n");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dirty="0" smtClean="0"/>
              <a:t>	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</a:t>
            </a:r>
            <a:r>
              <a:rPr lang="en-US" sz="1800" dirty="0" err="1" smtClean="0"/>
              <a:t>fclose</a:t>
            </a:r>
            <a:r>
              <a:rPr lang="en-US" sz="1800" dirty="0" smtClean="0"/>
              <a:t>(f);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dirty="0" smtClean="0"/>
              <a:t>	free(masks);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endParaRPr lang="he-IL" sz="1800" dirty="0" smtClean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76200"/>
            <a:ext cx="42608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יצירת קובץ בינארי המכיל קידוד תמונה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e-IL" smtClean="0"/>
              <a:t>יש לייצר קובץ בינארי המכיל יצוג של תמונה.</a:t>
            </a:r>
          </a:p>
          <a:p>
            <a:r>
              <a:rPr lang="he-IL" smtClean="0"/>
              <a:t>תמונה מורכבת מ- </a:t>
            </a:r>
            <a:r>
              <a:rPr lang="en-US" smtClean="0"/>
              <a:t>M</a:t>
            </a:r>
            <a:r>
              <a:rPr lang="he-IL" smtClean="0"/>
              <a:t>*</a:t>
            </a:r>
            <a:r>
              <a:rPr lang="en-US" smtClean="0"/>
              <a:t>N</a:t>
            </a:r>
            <a:r>
              <a:rPr lang="he-IL" smtClean="0"/>
              <a:t> פיקסלים, כך שלכל פיקסל יש צבע (יש 16 צבעים אפשריים).</a:t>
            </a:r>
          </a:p>
          <a:p>
            <a:r>
              <a:rPr lang="he-IL" smtClean="0"/>
              <a:t>יש לכתוב לקובץ את מימדי התמונה ואח"כ את כל הפיקסלים לפי הסדר: הפיקסלים מהשורה הראשונה, השניה וכו'.</a:t>
            </a:r>
          </a:p>
          <a:p>
            <a:endParaRPr lang="he-IL" smtClean="0"/>
          </a:p>
          <a:p>
            <a:r>
              <a:rPr lang="he-IL" smtClean="0"/>
              <a:t>על מנת לשמור כל צבע, ניתן להסתפק ב- 4 סיביות</a:t>
            </a:r>
          </a:p>
          <a:p>
            <a:endParaRPr lang="he-IL" smtClean="0"/>
          </a:p>
          <a:p>
            <a:r>
              <a:rPr lang="he-IL" smtClean="0"/>
              <a:t>בכל </a:t>
            </a:r>
            <a:r>
              <a:rPr lang="en-US" smtClean="0"/>
              <a:t>byte</a:t>
            </a:r>
            <a:r>
              <a:rPr lang="he-IL" smtClean="0"/>
              <a:t> ניתן לשמור נתונים עבור 2 פיקסלים</a:t>
            </a:r>
          </a:p>
          <a:p>
            <a:endParaRPr lang="he-IL" smtClean="0"/>
          </a:p>
          <a:p>
            <a:r>
              <a:rPr lang="he-IL" smtClean="0"/>
              <a:t>תמונה עם </a:t>
            </a:r>
            <a:r>
              <a:rPr lang="en-US" smtClean="0"/>
              <a:t>M</a:t>
            </a:r>
            <a:r>
              <a:rPr lang="he-IL" smtClean="0"/>
              <a:t>*</a:t>
            </a:r>
            <a:r>
              <a:rPr lang="en-US" smtClean="0"/>
              <a:t>N</a:t>
            </a:r>
            <a:r>
              <a:rPr lang="he-IL" smtClean="0"/>
              <a:t> פיקסלים תשמר ב- </a:t>
            </a:r>
            <a:r>
              <a:rPr lang="en-US" smtClean="0"/>
              <a:t>N*M/2 + 2</a:t>
            </a:r>
            <a:r>
              <a:rPr lang="he-IL" smtClean="0"/>
              <a:t> בתים</a:t>
            </a:r>
          </a:p>
        </p:txBody>
      </p:sp>
      <p:sp>
        <p:nvSpPr>
          <p:cNvPr id="6" name="Down Arrow 5"/>
          <p:cNvSpPr/>
          <p:nvPr/>
        </p:nvSpPr>
        <p:spPr>
          <a:xfrm rot="5400000">
            <a:off x="7680920" y="3056384"/>
            <a:ext cx="342900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Down Arrow 6"/>
          <p:cNvSpPr/>
          <p:nvPr/>
        </p:nvSpPr>
        <p:spPr>
          <a:xfrm rot="5400000">
            <a:off x="7680920" y="3920480"/>
            <a:ext cx="342900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Down Arrow 7"/>
          <p:cNvSpPr/>
          <p:nvPr/>
        </p:nvSpPr>
        <p:spPr>
          <a:xfrm rot="5400000">
            <a:off x="7824936" y="4712568"/>
            <a:ext cx="342900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ight Brace 8"/>
          <p:cNvSpPr/>
          <p:nvPr/>
        </p:nvSpPr>
        <p:spPr>
          <a:xfrm rot="16200000">
            <a:off x="3499074" y="5314800"/>
            <a:ext cx="304800" cy="288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95736" y="5013176"/>
            <a:ext cx="426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dirty="0"/>
              <a:t>2 בתים בהתחלה לשמירת מימדי התמונה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29355"/>
              </p:ext>
            </p:extLst>
          </p:nvPr>
        </p:nvGraphicFramePr>
        <p:xfrm>
          <a:off x="-152400" y="5716588"/>
          <a:ext cx="27971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ackager Shell Object" showAsIcon="1" r:id="rId3" imgW="1740240" imgH="685800" progId="Package">
                  <p:embed/>
                </p:oleObj>
              </mc:Choice>
              <mc:Fallback>
                <p:oleObj name="Packager Shell Object" showAsIcon="1" r:id="rId3" imgW="1740240" imgH="685800" progId="Packag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5716588"/>
                        <a:ext cx="27971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2: שינוי צבע לפיקסל מסוים בתמונה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יש לתת </a:t>
            </a:r>
            <a:r>
              <a:rPr lang="he-IL" dirty="0" err="1" smtClean="0"/>
              <a:t>קאורדינטת</a:t>
            </a:r>
            <a:r>
              <a:rPr lang="he-IL" dirty="0" smtClean="0"/>
              <a:t> </a:t>
            </a:r>
            <a:r>
              <a:rPr lang="en-US" dirty="0" err="1" smtClean="0"/>
              <a:t>x,y</a:t>
            </a:r>
            <a:r>
              <a:rPr lang="he-IL" dirty="0" smtClean="0"/>
              <a:t> וצבע, ובגישה ישירה לעדכן את הפיקסל.</a:t>
            </a:r>
          </a:p>
          <a:p>
            <a:r>
              <a:rPr lang="he-IL" dirty="0" smtClean="0"/>
              <a:t>יש לשים לב האם הצבע עבור </a:t>
            </a:r>
            <a:r>
              <a:rPr lang="he-IL" dirty="0" err="1" smtClean="0"/>
              <a:t>הקאורדינטה</a:t>
            </a:r>
            <a:r>
              <a:rPr lang="he-IL" dirty="0" smtClean="0"/>
              <a:t> המבוקשת נמצא בצד הימני או בצד השמאלי של ה- </a:t>
            </a:r>
            <a:r>
              <a:rPr lang="en-US" dirty="0" smtClean="0"/>
              <a:t>byte</a:t>
            </a:r>
            <a:r>
              <a:rPr lang="he-IL" dirty="0" smtClean="0"/>
              <a:t> בו הוא נשמר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sz="3200" smtClean="0"/>
          </a:p>
          <a:p>
            <a:pPr eaLnBrk="1" hangingPunct="1">
              <a:lnSpc>
                <a:spcPct val="90000"/>
              </a:lnSpc>
            </a:pPr>
            <a:r>
              <a:rPr lang="he-IL" sz="3200" smtClean="0"/>
              <a:t>מוטיבציה</a:t>
            </a:r>
          </a:p>
          <a:p>
            <a:pPr eaLnBrk="1" hangingPunct="1">
              <a:lnSpc>
                <a:spcPct val="90000"/>
              </a:lnSpc>
            </a:pPr>
            <a:r>
              <a:rPr lang="he-IL" sz="3200" smtClean="0"/>
              <a:t>אופרטורים לעבודה עם סיביות: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&amp;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|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^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~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&lt;&lt;</a:t>
            </a:r>
            <a:endParaRPr lang="he-IL" sz="2800" smtClean="0"/>
          </a:p>
          <a:p>
            <a:pPr eaLnBrk="1" hangingPunct="1">
              <a:lnSpc>
                <a:spcPct val="90000"/>
              </a:lnSpc>
            </a:pPr>
            <a:endParaRPr lang="he-IL" sz="2800" smtClean="0"/>
          </a:p>
          <a:p>
            <a:pPr eaLnBrk="1" hangingPunct="1">
              <a:lnSpc>
                <a:spcPct val="90000"/>
              </a:lnSpc>
            </a:pPr>
            <a:endParaRPr lang="he-I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מבנה עבודה כללי עם קבצים</a:t>
            </a:r>
            <a:endParaRPr lang="en-US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he-IL" sz="2800" dirty="0" smtClean="0"/>
              <a:t>קובץ הוא משתנה מטיפוס *</a:t>
            </a:r>
            <a:r>
              <a:rPr lang="en-US" sz="2800" dirty="0" smtClean="0"/>
              <a:t>FILE</a:t>
            </a:r>
            <a:r>
              <a:rPr lang="he-IL" sz="2800" dirty="0" smtClean="0"/>
              <a:t> ומוגדר ב- </a:t>
            </a:r>
            <a:r>
              <a:rPr lang="en-US" sz="2800" dirty="0" err="1" smtClean="0"/>
              <a:t>stdio.h</a:t>
            </a:r>
            <a:endParaRPr lang="he-IL" sz="2800" dirty="0" smtClean="0"/>
          </a:p>
          <a:p>
            <a:pPr eaLnBrk="1" hangingPunct="1">
              <a:lnSpc>
                <a:spcPct val="80000"/>
              </a:lnSpc>
            </a:pPr>
            <a:r>
              <a:rPr lang="he-IL" sz="2800" dirty="0" smtClean="0"/>
              <a:t>בתחילת העבודה יש לפתוח קובץ לקריאה/לכתיבה תוך ציון האם זהו </a:t>
            </a:r>
            <a:r>
              <a:rPr lang="he-IL" sz="2800" u="sng" dirty="0" smtClean="0"/>
              <a:t>קובץ טקסט או בינארי</a:t>
            </a:r>
          </a:p>
          <a:p>
            <a:pPr eaLnBrk="1" hangingPunct="1">
              <a:lnSpc>
                <a:spcPct val="80000"/>
              </a:lnSpc>
            </a:pPr>
            <a:r>
              <a:rPr lang="he-IL" sz="2800" dirty="0" smtClean="0">
                <a:solidFill>
                  <a:srgbClr val="C00000"/>
                </a:solidFill>
              </a:rPr>
              <a:t>יש לבדוק האם פתיחה הצליחה</a:t>
            </a:r>
          </a:p>
          <a:p>
            <a:pPr eaLnBrk="1" hangingPunct="1">
              <a:lnSpc>
                <a:spcPct val="80000"/>
              </a:lnSpc>
            </a:pPr>
            <a:r>
              <a:rPr lang="he-IL" sz="2800" dirty="0" smtClean="0"/>
              <a:t>לבסוף יש לסגור את הקובץ</a:t>
            </a:r>
            <a:endParaRPr lang="he-IL" dirty="0" smtClean="0"/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void main()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{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	FILE* f = fopen(</a:t>
            </a:r>
            <a:r>
              <a:rPr lang="en-US" sz="2400" dirty="0" smtClean="0"/>
              <a:t>&lt;file name&gt;</a:t>
            </a:r>
            <a:r>
              <a:rPr lang="en-US" sz="2400" noProof="1" smtClean="0"/>
              <a:t>, </a:t>
            </a:r>
            <a:r>
              <a:rPr lang="en-US" sz="2400" dirty="0" smtClean="0"/>
              <a:t>&lt;open parameters&gt;</a:t>
            </a:r>
            <a:r>
              <a:rPr lang="en-US" sz="2400" noProof="1" smtClean="0"/>
              <a:t>);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	if (f == NULL)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	{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		printf("Failed opening the file. Exiting!\n");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		return;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	}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	</a:t>
            </a:r>
            <a:r>
              <a:rPr lang="en-US" sz="2400" noProof="1" smtClean="0">
                <a:solidFill>
                  <a:srgbClr val="009900"/>
                </a:solidFill>
              </a:rPr>
              <a:t>// here some operation with the file..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	fclose(f);</a:t>
            </a:r>
          </a:p>
          <a:p>
            <a:pPr marL="531813" lvl="2" indent="-436563" algn="l" rtl="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en-US" sz="2400" noProof="1" smtClean="0"/>
              <a:t>}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0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0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0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פתיחת קובץ – פרמטרים לסוג הפתיחה</a:t>
            </a:r>
            <a:endParaRPr 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92500" lnSpcReduction="10000"/>
          </a:bodyPr>
          <a:lstStyle/>
          <a:p>
            <a:pPr algn="ctr" rtl="0" eaLnBrk="1" hangingPunct="1">
              <a:buFont typeface="Wingdings" pitchFamily="2" charset="2"/>
              <a:buNone/>
            </a:pPr>
            <a:r>
              <a:rPr lang="en-US" i="1" dirty="0" smtClean="0"/>
              <a:t>FILE*  </a:t>
            </a:r>
            <a:r>
              <a:rPr lang="en-US" i="1" dirty="0" err="1" smtClean="0"/>
              <a:t>fopen</a:t>
            </a:r>
            <a:r>
              <a:rPr lang="en-US" i="1" dirty="0" smtClean="0"/>
              <a:t>(char*  </a:t>
            </a:r>
            <a:r>
              <a:rPr lang="en-US" i="1" dirty="0" err="1" smtClean="0"/>
              <a:t>fileName</a:t>
            </a:r>
            <a:r>
              <a:rPr lang="en-US" i="1" dirty="0" smtClean="0"/>
              <a:t>, char*  mode);</a:t>
            </a:r>
            <a:endParaRPr lang="he-IL" i="1" dirty="0" smtClean="0"/>
          </a:p>
          <a:p>
            <a:pPr eaLnBrk="1" hangingPunct="1"/>
            <a:r>
              <a:rPr lang="he-IL" dirty="0" smtClean="0"/>
              <a:t>פתיחת קובץ טקסט לקריאה: </a:t>
            </a:r>
            <a:r>
              <a:rPr lang="en-US" dirty="0" smtClean="0"/>
              <a:t>“r”</a:t>
            </a:r>
            <a:endParaRPr lang="he-IL" dirty="0" smtClean="0"/>
          </a:p>
          <a:p>
            <a:pPr eaLnBrk="1" hangingPunct="1"/>
            <a:r>
              <a:rPr lang="he-IL" dirty="0" smtClean="0"/>
              <a:t>פתיחת קובץ טקסט לכתיבה:</a:t>
            </a:r>
          </a:p>
          <a:p>
            <a:pPr lvl="1" eaLnBrk="1" hangingPunct="1"/>
            <a:r>
              <a:rPr lang="he-IL" dirty="0" smtClean="0"/>
              <a:t> </a:t>
            </a:r>
            <a:r>
              <a:rPr lang="en-US" dirty="0" smtClean="0"/>
              <a:t>“w”</a:t>
            </a:r>
            <a:r>
              <a:rPr lang="he-IL" dirty="0" smtClean="0"/>
              <a:t> - במידה ויש נתונים בקובץ הם ידרסו</a:t>
            </a:r>
          </a:p>
          <a:p>
            <a:pPr lvl="1" eaLnBrk="1" hangingPunct="1"/>
            <a:r>
              <a:rPr lang="he-IL" dirty="0" smtClean="0"/>
              <a:t> </a:t>
            </a:r>
            <a:r>
              <a:rPr lang="en-US" dirty="0" smtClean="0"/>
              <a:t>“a”</a:t>
            </a:r>
            <a:r>
              <a:rPr lang="he-IL" dirty="0" smtClean="0"/>
              <a:t> – כותב לסוף קובץ (כלומר לא דורס את המידע, אם קיים). לא מאפשר כתיבה לתחילת הקובץ!</a:t>
            </a:r>
          </a:p>
          <a:p>
            <a:pPr eaLnBrk="1" hangingPunct="1"/>
            <a:r>
              <a:rPr lang="he-IL" dirty="0" smtClean="0"/>
              <a:t>פתיחת קובץ טקסט לקריאה ולכתיבה:</a:t>
            </a:r>
          </a:p>
          <a:p>
            <a:pPr lvl="1" eaLnBrk="1" hangingPunct="1"/>
            <a:r>
              <a:rPr lang="en-US" dirty="0" smtClean="0"/>
              <a:t>“r+”</a:t>
            </a:r>
            <a:r>
              <a:rPr lang="he-IL" dirty="0" smtClean="0"/>
              <a:t> – הקובץ חייב להיות קיים, יתקבל </a:t>
            </a:r>
            <a:r>
              <a:rPr lang="en-US" dirty="0" smtClean="0"/>
              <a:t>NULL</a:t>
            </a:r>
            <a:r>
              <a:rPr lang="he-IL" dirty="0" smtClean="0"/>
              <a:t> אם לא</a:t>
            </a:r>
          </a:p>
          <a:p>
            <a:pPr lvl="1" eaLnBrk="1" hangingPunct="1"/>
            <a:r>
              <a:rPr lang="en-US" dirty="0" smtClean="0"/>
              <a:t>“w+”</a:t>
            </a:r>
            <a:r>
              <a:rPr lang="he-IL" dirty="0" smtClean="0"/>
              <a:t> – אם הקובץ קיים, דורס אותו</a:t>
            </a:r>
          </a:p>
          <a:p>
            <a:pPr lvl="1" eaLnBrk="1" hangingPunct="1"/>
            <a:r>
              <a:rPr lang="en-US" dirty="0" smtClean="0"/>
              <a:t>“a+”</a:t>
            </a:r>
            <a:r>
              <a:rPr lang="he-IL" dirty="0" smtClean="0"/>
              <a:t> – אם הקובץ קיים כותב לסופו, אחרת יוצר קובץ חדש. לא מאפשר כתיבה לתחילת הקובץ!</a:t>
            </a:r>
          </a:p>
          <a:p>
            <a:pPr eaLnBrk="1" hangingPunct="1"/>
            <a:r>
              <a:rPr lang="he-IL" dirty="0" smtClean="0"/>
              <a:t>כדי לפתוח את הקובץ כבינארי נוסיף </a:t>
            </a:r>
            <a:r>
              <a:rPr lang="en-US" dirty="0" smtClean="0"/>
              <a:t>b</a:t>
            </a:r>
            <a:r>
              <a:rPr lang="he-IL" dirty="0" smtClean="0"/>
              <a:t> בסוף הפרמטר לפתיחה. למשל: </a:t>
            </a:r>
            <a:r>
              <a:rPr lang="en-US" dirty="0" smtClean="0"/>
              <a:t>“</a:t>
            </a:r>
            <a:r>
              <a:rPr lang="en-US" dirty="0" err="1" smtClean="0"/>
              <a:t>rb</a:t>
            </a:r>
            <a:r>
              <a:rPr lang="en-US" dirty="0" smtClean="0"/>
              <a:t>”, “</a:t>
            </a:r>
            <a:r>
              <a:rPr lang="en-US" dirty="0" err="1" smtClean="0"/>
              <a:t>wb</a:t>
            </a:r>
            <a:r>
              <a:rPr lang="en-US" dirty="0" smtClean="0"/>
              <a:t>”</a:t>
            </a:r>
            <a:r>
              <a:rPr lang="he-IL" dirty="0" smtClean="0"/>
              <a:t> וכו'. ברירת המחדל היא קובץ טקסט.  </a:t>
            </a:r>
          </a:p>
          <a:p>
            <a:pPr lvl="1" eaLnBrk="1" hangingPunct="1"/>
            <a:r>
              <a:rPr lang="he-IL" dirty="0" smtClean="0"/>
              <a:t>ניתן ב- </a:t>
            </a:r>
            <a:r>
              <a:rPr lang="en-US" dirty="0" smtClean="0"/>
              <a:t>mode</a:t>
            </a:r>
            <a:r>
              <a:rPr lang="he-IL" dirty="0" smtClean="0"/>
              <a:t> הפתיחה לציין </a:t>
            </a:r>
            <a:r>
              <a:rPr lang="en-US" dirty="0" smtClean="0"/>
              <a:t>t</a:t>
            </a:r>
            <a:r>
              <a:rPr lang="he-IL" dirty="0" smtClean="0"/>
              <a:t>, עבור קובץ טקסט. למשל: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smtClean="0"/>
              <a:t>“wt”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פתיחת קובץ – סיבות לכשלון</a:t>
            </a:r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he-IL" dirty="0" smtClean="0"/>
          </a:p>
          <a:p>
            <a:pPr eaLnBrk="1" hangingPunct="1"/>
            <a:r>
              <a:rPr lang="he-IL" dirty="0" smtClean="0"/>
              <a:t>קובץ </a:t>
            </a:r>
            <a:r>
              <a:rPr lang="he-IL" u="sng" dirty="0" smtClean="0"/>
              <a:t>המוגדר לקריאה בלבד </a:t>
            </a:r>
            <a:r>
              <a:rPr lang="he-IL" dirty="0" smtClean="0"/>
              <a:t>שמנסים לפתוח אותו לכתיבה</a:t>
            </a:r>
          </a:p>
          <a:p>
            <a:pPr eaLnBrk="1" hangingPunct="1"/>
            <a:endParaRPr lang="he-IL" dirty="0" smtClean="0"/>
          </a:p>
          <a:p>
            <a:pPr eaLnBrk="1" hangingPunct="1"/>
            <a:r>
              <a:rPr lang="he-IL" dirty="0" smtClean="0"/>
              <a:t>פתיחה ע"י "</a:t>
            </a:r>
            <a:r>
              <a:rPr lang="en-US" dirty="0" smtClean="0"/>
              <a:t>r</a:t>
            </a:r>
            <a:r>
              <a:rPr lang="he-IL" dirty="0" smtClean="0"/>
              <a:t>" קובץ שאינו קיים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סגירת קובץ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 sz="3600" i="1" dirty="0" err="1" smtClean="0"/>
              <a:t>int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fclose</a:t>
            </a:r>
            <a:r>
              <a:rPr lang="en-US" sz="3600" i="1" dirty="0" smtClean="0"/>
              <a:t>(FILE* file);</a:t>
            </a:r>
            <a:endParaRPr lang="he-IL" sz="3600" i="1" dirty="0" smtClean="0"/>
          </a:p>
          <a:p>
            <a:pPr eaLnBrk="1" hangingPunct="1">
              <a:defRPr/>
            </a:pPr>
            <a:r>
              <a:rPr lang="he-IL" dirty="0" smtClean="0"/>
              <a:t>מקבלת מצביע לקובץ ומחזירה 0 אם הצליחה לסגור אותו, אחרת תחזיר 1- (הקבוע </a:t>
            </a:r>
            <a:r>
              <a:rPr lang="en-US" dirty="0" smtClean="0"/>
              <a:t>EOF</a:t>
            </a:r>
            <a:r>
              <a:rPr lang="he-IL" dirty="0" smtClean="0"/>
              <a:t>)</a:t>
            </a:r>
          </a:p>
          <a:p>
            <a:pPr lvl="1" eaLnBrk="1" hangingPunct="1">
              <a:defRPr/>
            </a:pPr>
            <a:r>
              <a:rPr lang="he-IL" dirty="0" smtClean="0"/>
              <a:t>תכשל למשל כאשר מנסים לסגור קובץ שאינו פתוח</a:t>
            </a:r>
          </a:p>
          <a:p>
            <a:pPr lvl="1" eaLnBrk="1" hangingPunct="1">
              <a:defRPr/>
            </a:pPr>
            <a:endParaRPr lang="he-IL" dirty="0" smtClean="0"/>
          </a:p>
          <a:p>
            <a:pPr marL="273050" lvl="1" indent="-273050" algn="l" rtl="0" eaLnBrk="1" hangingPunct="1">
              <a:spcBef>
                <a:spcPts val="575"/>
              </a:spcBef>
              <a:buClr>
                <a:schemeClr val="accent1"/>
              </a:buClr>
              <a:defRPr/>
            </a:pPr>
            <a:r>
              <a:rPr lang="en-US" sz="3600" i="1" dirty="0" err="1" smtClean="0"/>
              <a:t>int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fcloseall</a:t>
            </a:r>
            <a:r>
              <a:rPr lang="en-US" sz="3600" i="1" dirty="0" smtClean="0"/>
              <a:t>();</a:t>
            </a:r>
            <a:endParaRPr lang="he-IL" sz="3600" i="1" dirty="0" smtClean="0"/>
          </a:p>
          <a:p>
            <a:pPr eaLnBrk="1" hangingPunct="1">
              <a:defRPr/>
            </a:pPr>
            <a:r>
              <a:rPr lang="he-IL" dirty="0" smtClean="0"/>
              <a:t>סוגרת את כל הקבצים שפתחנו ומחזירה את מספר הקבצים שסגרה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2571</TotalTime>
  <Words>2811</Words>
  <Application>Microsoft Office PowerPoint</Application>
  <PresentationFormat>‫הצגה על המסך (4:3)</PresentationFormat>
  <Paragraphs>840</Paragraphs>
  <Slides>54</Slides>
  <Notes>4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54</vt:i4>
      </vt:variant>
    </vt:vector>
  </HeadingPairs>
  <TitlesOfParts>
    <vt:vector size="57" baseType="lpstr">
      <vt:lpstr>Origin</vt:lpstr>
      <vt:lpstr>Package</vt:lpstr>
      <vt:lpstr>Packager Shell Object</vt:lpstr>
      <vt:lpstr>קבצים</vt:lpstr>
      <vt:lpstr>ביחידה זו נלמד:</vt:lpstr>
      <vt:lpstr>קבצים - מוטיבציה</vt:lpstr>
      <vt:lpstr>עבודה כללית עם קבצים - מוטיבציה</vt:lpstr>
      <vt:lpstr>סוגי קבצים</vt:lpstr>
      <vt:lpstr>מבנה עבודה כללי עם קבצים</vt:lpstr>
      <vt:lpstr>פתיחת קובץ – פרמטרים לסוג הפתיחה</vt:lpstr>
      <vt:lpstr>פתיחת קובץ – סיבות לכשלון</vt:lpstr>
      <vt:lpstr>סגירת קובץ</vt:lpstr>
      <vt:lpstr>כתיבה לקובץ טקסט</vt:lpstr>
      <vt:lpstr>כתיבה לקובץ טקסט – דוגמא (1)</vt:lpstr>
      <vt:lpstr>כתיבה לקובץ טקסט – דוגמא (2)</vt:lpstr>
      <vt:lpstr>כתיבה לקובץ טקסט – דוגמא (3)</vt:lpstr>
      <vt:lpstr>קריאה מקובץ טקסט</vt:lpstr>
      <vt:lpstr>שמירה וקריאה מקובץ - כללי</vt:lpstr>
      <vt:lpstr>קריאה מקובץ טקסט – דוגמא</vt:lpstr>
      <vt:lpstr> (f end of file)-feof</vt:lpstr>
      <vt:lpstr>דוגמא – העתקת קובץ</vt:lpstr>
      <vt:lpstr>קריאת מספרים מקובץ וחישוב הממוצע</vt:lpstr>
      <vt:lpstr>שמירת וטעינת רשומות לקובץ טקסט</vt:lpstr>
      <vt:lpstr>שמירת וטעינת רשומות מקובץ טקסט - דוגמא</vt:lpstr>
      <vt:lpstr>שמירה וטעינת מערך של רשומות מקובץ טקסט</vt:lpstr>
      <vt:lpstr>שמירה וטעינה - מערך רשומות (1)</vt:lpstr>
      <vt:lpstr>מצגת של PowerPoint</vt:lpstr>
      <vt:lpstr>כתיבה לקובץ בינארי</vt:lpstr>
      <vt:lpstr>קריאה מקובץ בינארי</vt:lpstr>
      <vt:lpstr>שמירת וטעינת רשומות מקובץ בינארי - דוגמא</vt:lpstr>
      <vt:lpstr>שמירה וטעינה מערך רשומות מקובץ בינארי (1)</vt:lpstr>
      <vt:lpstr>מצגת של PowerPoint</vt:lpstr>
      <vt:lpstr>כתיבת רשומות המכילות מצביעים</vt:lpstr>
      <vt:lpstr>דוגמא – שמירה וטעינה של רשומה עם מצביעים</vt:lpstr>
      <vt:lpstr>פקודה fseek</vt:lpstr>
      <vt:lpstr>fseek - דוגמא</vt:lpstr>
      <vt:lpstr>fseek – דוגמא – החבר הכי טוב</vt:lpstr>
      <vt:lpstr>fseek – דוגמא – החבר הכי טוב (2)</vt:lpstr>
      <vt:lpstr>הפקודה ftell</vt:lpstr>
      <vt:lpstr>הפקודה rewind</vt:lpstr>
      <vt:lpstr>הפקודה fflush</vt:lpstr>
      <vt:lpstr>הפקודה ferror</vt:lpstr>
      <vt:lpstr>דוגמא: ניהול קורסים וסטודנטים במכללה</vt:lpstr>
      <vt:lpstr>קובץ אינדקסים - מוטיבציה</vt:lpstr>
      <vt:lpstr>הקוד</vt:lpstr>
      <vt:lpstr>קובץ אינדקסים - בפתרון</vt:lpstr>
      <vt:lpstr>יצירת קובץ אינדקס</vt:lpstr>
      <vt:lpstr>יצירת שם קובץ האינדקס</vt:lpstr>
      <vt:lpstr>שימוש בקובץ אינדקס</vt:lpstr>
      <vt:lpstr>דוגמאת סיכום: קבצים, סיביות, variadic functions</vt:lpstr>
      <vt:lpstr>מצגת של PowerPoint</vt:lpstr>
      <vt:lpstr>מצגת של PowerPoint</vt:lpstr>
      <vt:lpstr>מצגת של PowerPoint</vt:lpstr>
      <vt:lpstr>מצגת של PowerPoint</vt:lpstr>
      <vt:lpstr>דוגמא: יצירת קובץ בינארי המכיל קידוד תמונה</vt:lpstr>
      <vt:lpstr>דוגמא 2: שינוי צבע לפיקסל מסוים בתמונה</vt:lpstr>
      <vt:lpstr>ביחידה זו למדנו:</vt:lpstr>
    </vt:vector>
  </TitlesOfParts>
  <Company>KerenK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 files</dc:title>
  <dc:creator>Keren Kalif</dc:creator>
  <cp:lastModifiedBy>Admin</cp:lastModifiedBy>
  <cp:revision>63</cp:revision>
  <dcterms:created xsi:type="dcterms:W3CDTF">2012-09-25T14:02:52Z</dcterms:created>
  <dcterms:modified xsi:type="dcterms:W3CDTF">2014-01-08T03:59:20Z</dcterms:modified>
</cp:coreProperties>
</file>