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12"/>
  </p:notesMasterIdLst>
  <p:sldIdLst>
    <p:sldId id="256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94" r:id="rId21"/>
    <p:sldId id="295" r:id="rId22"/>
    <p:sldId id="278" r:id="rId23"/>
    <p:sldId id="279" r:id="rId24"/>
    <p:sldId id="296" r:id="rId25"/>
    <p:sldId id="297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45" r:id="rId51"/>
    <p:sldId id="346" r:id="rId52"/>
    <p:sldId id="349" r:id="rId53"/>
    <p:sldId id="350" r:id="rId54"/>
    <p:sldId id="352" r:id="rId55"/>
    <p:sldId id="341" r:id="rId56"/>
    <p:sldId id="343" r:id="rId57"/>
    <p:sldId id="344" r:id="rId58"/>
    <p:sldId id="347" r:id="rId59"/>
    <p:sldId id="348" r:id="rId60"/>
    <p:sldId id="351" r:id="rId61"/>
    <p:sldId id="375" r:id="rId62"/>
    <p:sldId id="376" r:id="rId63"/>
    <p:sldId id="377" r:id="rId64"/>
    <p:sldId id="378" r:id="rId65"/>
    <p:sldId id="379" r:id="rId66"/>
    <p:sldId id="380" r:id="rId67"/>
    <p:sldId id="313" r:id="rId68"/>
    <p:sldId id="314" r:id="rId69"/>
    <p:sldId id="315" r:id="rId70"/>
    <p:sldId id="374" r:id="rId71"/>
    <p:sldId id="316" r:id="rId72"/>
    <p:sldId id="317" r:id="rId73"/>
    <p:sldId id="318" r:id="rId74"/>
    <p:sldId id="319" r:id="rId75"/>
    <p:sldId id="320" r:id="rId76"/>
    <p:sldId id="333" r:id="rId77"/>
    <p:sldId id="334" r:id="rId78"/>
    <p:sldId id="335" r:id="rId79"/>
    <p:sldId id="336" r:id="rId80"/>
    <p:sldId id="321" r:id="rId81"/>
    <p:sldId id="338" r:id="rId82"/>
    <p:sldId id="339" r:id="rId83"/>
    <p:sldId id="340" r:id="rId84"/>
    <p:sldId id="325" r:id="rId85"/>
    <p:sldId id="331" r:id="rId86"/>
    <p:sldId id="353" r:id="rId87"/>
    <p:sldId id="354" r:id="rId88"/>
    <p:sldId id="326" r:id="rId89"/>
    <p:sldId id="327" r:id="rId90"/>
    <p:sldId id="328" r:id="rId91"/>
    <p:sldId id="329" r:id="rId92"/>
    <p:sldId id="330" r:id="rId93"/>
    <p:sldId id="355" r:id="rId94"/>
    <p:sldId id="357" r:id="rId95"/>
    <p:sldId id="358" r:id="rId96"/>
    <p:sldId id="367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8" r:id="rId106"/>
    <p:sldId id="369" r:id="rId107"/>
    <p:sldId id="370" r:id="rId108"/>
    <p:sldId id="372" r:id="rId109"/>
    <p:sldId id="373" r:id="rId110"/>
    <p:sldId id="332" r:id="rId1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68761" autoAdjust="0"/>
  </p:normalViewPr>
  <p:slideViewPr>
    <p:cSldViewPr snapToGrid="0">
      <p:cViewPr varScale="1">
        <p:scale>
          <a:sx n="51" d="100"/>
          <a:sy n="51" d="100"/>
        </p:scale>
        <p:origin x="145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506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י"ח/סיון/תשע"ה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mtClean="0"/>
              <a:t>http://docs.oracle.com/javase/tutorial/essential/concurrency/index.html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0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הדברים לא מדוייקים!</a:t>
            </a:r>
          </a:p>
          <a:p>
            <a:endParaRPr lang="he-IL" dirty="0" smtClean="0"/>
          </a:p>
          <a:p>
            <a:r>
              <a:rPr lang="he-IL" dirty="0" smtClean="0"/>
              <a:t>ויש</a:t>
            </a:r>
            <a:r>
              <a:rPr lang="he-IL" baseline="0" dirty="0" smtClean="0"/>
              <a:t> תלות לחוט של הקרנל (כלומר לעדיפות שלו במערכת ההפעלה) שאליו מחובר החוט של גאווה!!!</a:t>
            </a:r>
          </a:p>
          <a:p>
            <a:endParaRPr lang="he-IL" baseline="0" dirty="0" smtClean="0"/>
          </a:p>
          <a:p>
            <a:r>
              <a:rPr lang="he-IL" baseline="0" dirty="0" smtClean="0"/>
              <a:t>אם נריץ את הדגומאות...נראה שזה לא בהכרח יוצא כמו הפלט המוצג פה.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335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חסר</a:t>
            </a:r>
            <a:r>
              <a:rPr lang="he-IL" baseline="0" dirty="0" smtClean="0"/>
              <a:t> המימוש של המשאב המשותף!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25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05-Jun-15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05-Jun-15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729" y="1237129"/>
            <a:ext cx="11416553" cy="5298142"/>
          </a:xfrm>
        </p:spPr>
        <p:txBody>
          <a:bodyPr>
            <a:normAutofit/>
          </a:bodyPr>
          <a:lstStyle>
            <a:lvl1pPr marL="438150" indent="-438150">
              <a:spcBef>
                <a:spcPts val="1200"/>
              </a:spcBef>
              <a:defRPr sz="2800">
                <a:solidFill>
                  <a:schemeClr val="tx1"/>
                </a:solidFill>
              </a:defRPr>
            </a:lvl1pPr>
            <a:lvl2pPr marL="806450" indent="-361950">
              <a:spcBef>
                <a:spcPts val="1200"/>
              </a:spcBef>
              <a:defRPr sz="2400">
                <a:solidFill>
                  <a:schemeClr val="tx1"/>
                </a:solidFill>
              </a:defRPr>
            </a:lvl2pPr>
            <a:lvl3pPr marL="1076325" indent="-269875">
              <a:spcBef>
                <a:spcPts val="1200"/>
              </a:spcBef>
              <a:defRPr sz="2400">
                <a:solidFill>
                  <a:schemeClr val="tx1"/>
                </a:solidFill>
              </a:defRPr>
            </a:lvl3pPr>
            <a:lvl4pPr>
              <a:spcBef>
                <a:spcPts val="1200"/>
              </a:spcBef>
              <a:defRPr sz="2000">
                <a:solidFill>
                  <a:schemeClr val="tx1"/>
                </a:solidFill>
              </a:defRPr>
            </a:lvl4pPr>
            <a:lvl5pPr>
              <a:spcBef>
                <a:spcPts val="12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05-Jun-15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05-Jun-15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05-Jun-15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05-Jun-15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05-Jun-15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05-Jun-15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05-Jun-15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 userDrawn="1"/>
        </p:nvSpPr>
        <p:spPr>
          <a:xfrm>
            <a:off x="0" y="13447"/>
            <a:ext cx="120485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en-US" sz="1600" b="1" baseline="0" dirty="0" smtClean="0">
                <a:solidFill>
                  <a:schemeClr val="bg1"/>
                </a:solidFill>
              </a:rPr>
              <a:t>thread</a:t>
            </a:r>
            <a:r>
              <a:rPr lang="he-IL" sz="1600" b="1" baseline="0" dirty="0" smtClean="0">
                <a:solidFill>
                  <a:schemeClr val="bg1"/>
                </a:solidFill>
              </a:rPr>
              <a:t> |  </a:t>
            </a:r>
            <a:r>
              <a:rPr lang="en-US" sz="1600" b="1" dirty="0" smtClean="0">
                <a:solidFill>
                  <a:schemeClr val="bg1"/>
                </a:solidFill>
              </a:rPr>
              <a:t>Java</a:t>
            </a:r>
            <a:r>
              <a:rPr lang="he-IL" sz="1600" b="1" dirty="0" smtClean="0">
                <a:solidFill>
                  <a:schemeClr val="bg1"/>
                </a:solidFill>
              </a:rPr>
              <a:t> מתקדם </a:t>
            </a:r>
            <a:r>
              <a:rPr lang="he-IL" sz="1600" b="1" baseline="0" dirty="0" smtClean="0">
                <a:solidFill>
                  <a:schemeClr val="bg1"/>
                </a:solidFill>
              </a:rPr>
              <a:t>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l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qph.is.quoracdn.net/main-qimg-e0c9dafb319150b6c6d9816047ed9eae?convert_to_webp=tru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india.net/java/thread/life-cycle-of-threads.shtml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india.net/java/thread/life-cycle-of-threads.s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1stwebdesigner.com/wp-content/uploads/2011/10/tan_lines_of_a_programmer2.jp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api/java/util/concurrent/locks/Lock.html" TargetMode="Externa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api/java/util/concurrent/locks/Condition.html" TargetMode="Externa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2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api/java/util/concurrent/locks/ReadWriteLock.html" TargetMode="Externa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Thread</a:t>
            </a:r>
            <a:r>
              <a:rPr lang="he-IL" dirty="0" smtClean="0"/>
              <a:t>'ים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מימוש </a:t>
            </a:r>
            <a:r>
              <a:rPr lang="en-US" smtClean="0">
                <a:latin typeface="Arial" charset="0"/>
                <a:cs typeface="Arial" charset="0"/>
              </a:rPr>
              <a:t>Runnable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הרי ניתן לרשת ממחלקה אחת בלבד</a:t>
            </a:r>
          </a:p>
          <a:p>
            <a:r>
              <a:rPr lang="he-IL" smtClean="0">
                <a:latin typeface="Arial" charset="0"/>
                <a:cs typeface="Arial" charset="0"/>
              </a:rPr>
              <a:t>בצורה הנוכחית, אם נרצה שמחלקה מסויימת תפעל ב-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נפרד אין לנו אפשרות, במקרה הצורך, לרשת ממחלקה נוספת</a:t>
            </a:r>
          </a:p>
          <a:p>
            <a:r>
              <a:rPr lang="he-IL" smtClean="0">
                <a:latin typeface="Arial" charset="0"/>
                <a:cs typeface="Arial" charset="0"/>
              </a:rPr>
              <a:t>לכן נממש את הממשק </a:t>
            </a:r>
            <a:r>
              <a:rPr lang="en-US" smtClean="0">
                <a:latin typeface="Arial" charset="0"/>
                <a:cs typeface="Arial" charset="0"/>
              </a:rPr>
              <a:t>Runnable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13" y="379954"/>
            <a:ext cx="10446842" cy="62646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96562" y="1619856"/>
            <a:ext cx="5497253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924487" y="4412402"/>
            <a:ext cx="378499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ular Callout 6"/>
          <p:cNvSpPr/>
          <p:nvPr/>
        </p:nvSpPr>
        <p:spPr>
          <a:xfrm>
            <a:off x="7725118" y="2963919"/>
            <a:ext cx="4173111" cy="1046980"/>
          </a:xfrm>
          <a:prstGeom prst="wedgeRectCallout">
            <a:avLst>
              <a:gd name="adj1" fmla="val -42258"/>
              <a:gd name="adj2" fmla="val -101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u="sng" dirty="0" smtClean="0">
                <a:solidFill>
                  <a:schemeClr val="bg1"/>
                </a:solidFill>
              </a:rPr>
              <a:t>נשים לב</a:t>
            </a:r>
            <a:r>
              <a:rPr lang="he-IL" sz="2000" b="1" dirty="0" smtClean="0">
                <a:solidFill>
                  <a:schemeClr val="bg1"/>
                </a:solidFill>
              </a:rPr>
              <a:t>: במימוש זה, בזמן שהכותב מחכה, יתכן ויכנסו קוראים נוספים, ולכן הכותב לעולם לא יקבל את הנעילה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נעילה הוגנת: </a:t>
            </a:r>
            <a:r>
              <a:rPr lang="en-US" smtClean="0"/>
              <a:t>Fair Readers-Writers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במקרה בו יש קוראים רבים, ישנו סיכוי שהכותב לעולם לא יכנס לקטע הקריטי</a:t>
            </a:r>
          </a:p>
          <a:p>
            <a:r>
              <a:rPr lang="he-IL" dirty="0" smtClean="0"/>
              <a:t>לכן ישנו מימוש שברגע שהכותב מבקש נעילה, אין אפשרות כניסה לקוראים נוספים לקטע הקריטי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Readers-Writers Lock implementation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49" y="1187351"/>
            <a:ext cx="10654623" cy="5434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03" y="464049"/>
            <a:ext cx="7878474" cy="617900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01" y="567559"/>
            <a:ext cx="10031211" cy="6074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מימוש </a:t>
            </a:r>
            <a:r>
              <a:rPr lang="en-US" dirty="0" smtClean="0"/>
              <a:t>Semaphore</a:t>
            </a:r>
            <a:r>
              <a:rPr lang="he-IL" dirty="0" smtClean="0"/>
              <a:t> (הומצא ע"י דיקסטרה!)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למחלקת </a:t>
            </a:r>
            <a:r>
              <a:rPr lang="en-US" dirty="0" smtClean="0"/>
              <a:t>Semaphore</a:t>
            </a:r>
            <a:r>
              <a:rPr lang="he-IL" dirty="0" smtClean="0"/>
              <a:t> ישנן 3 מתודות מרכזיות: </a:t>
            </a:r>
            <a:r>
              <a:rPr lang="en-US" dirty="0" smtClean="0"/>
              <a:t>acquire, </a:t>
            </a:r>
            <a:r>
              <a:rPr lang="en-US" dirty="0" err="1" smtClean="0"/>
              <a:t>realease</a:t>
            </a:r>
            <a:r>
              <a:rPr lang="en-US" dirty="0" smtClean="0"/>
              <a:t>, </a:t>
            </a:r>
            <a:r>
              <a:rPr lang="en-US" dirty="0" err="1" smtClean="0"/>
              <a:t>tryAcuire</a:t>
            </a:r>
            <a:endParaRPr lang="he-IL" dirty="0" smtClean="0"/>
          </a:p>
          <a:p>
            <a:r>
              <a:rPr lang="he-IL" dirty="0" smtClean="0"/>
              <a:t>יתרונו שהו שמאפשר נעילה זו-זמנית ע"י כמה אובייקטים</a:t>
            </a:r>
          </a:p>
          <a:p>
            <a:r>
              <a:rPr lang="he-IL" dirty="0" smtClean="0"/>
              <a:t>המתודה </a:t>
            </a:r>
            <a:r>
              <a:rPr lang="en-US" dirty="0" smtClean="0"/>
              <a:t>acquire</a:t>
            </a:r>
            <a:r>
              <a:rPr lang="he-IL" dirty="0" smtClean="0"/>
              <a:t> היא </a:t>
            </a:r>
            <a:r>
              <a:rPr lang="en-US" dirty="0" smtClean="0"/>
              <a:t>blocking</a:t>
            </a:r>
            <a:r>
              <a:rPr lang="he-IL" dirty="0" smtClean="0"/>
              <a:t> בעוד המתודה </a:t>
            </a:r>
            <a:r>
              <a:rPr lang="en-US" dirty="0" err="1" smtClean="0"/>
              <a:t>tryAcquire</a:t>
            </a:r>
            <a:r>
              <a:rPr lang="he-IL" dirty="0" smtClean="0"/>
              <a:t> היא סינכרונית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Semaphore</a:t>
            </a:r>
            <a:r>
              <a:rPr lang="en-US" dirty="0" smtClean="0"/>
              <a:t> implementation</a:t>
            </a:r>
            <a:endParaRPr lang="he-IL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165" y="1187806"/>
            <a:ext cx="7029971" cy="45927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766" y="2799260"/>
            <a:ext cx="5017241" cy="38379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השוואה בין שימוש </a:t>
            </a:r>
            <a:r>
              <a:rPr lang="he-IL" i="1" dirty="0" smtClean="0"/>
              <a:t>ב- </a:t>
            </a:r>
            <a:r>
              <a:rPr lang="en-US" i="1" dirty="0" smtClean="0"/>
              <a:t> Lock </a:t>
            </a:r>
            <a:r>
              <a:rPr lang="he-IL" dirty="0" smtClean="0"/>
              <a:t>לעומת</a:t>
            </a:r>
            <a:r>
              <a:rPr lang="he-IL" i="1" dirty="0" smtClean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wait+notify</a:t>
            </a:r>
            <a:endParaRPr lang="he-I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he-IL" sz="3200" dirty="0" smtClean="0"/>
              <a:t>אובייקט </a:t>
            </a:r>
            <a:r>
              <a:rPr lang="en-US" sz="3200" i="1" dirty="0" smtClean="0"/>
              <a:t>Lock</a:t>
            </a:r>
            <a:r>
              <a:rPr lang="he-IL" sz="3200" dirty="0" smtClean="0"/>
              <a:t> מחליף את בלוק ה- </a:t>
            </a:r>
            <a:r>
              <a:rPr lang="en-US" sz="3200" i="1" dirty="0" smtClean="0"/>
              <a:t>synchronized</a:t>
            </a:r>
            <a:r>
              <a:rPr lang="he-IL" sz="3200" dirty="0" smtClean="0"/>
              <a:t> והאובייקט </a:t>
            </a:r>
            <a:r>
              <a:rPr lang="en-US" sz="3200" i="1" dirty="0" smtClean="0"/>
              <a:t>Condition</a:t>
            </a:r>
            <a:r>
              <a:rPr lang="he-IL" sz="3200" dirty="0" smtClean="0"/>
              <a:t> מחליף את שיטות אובייקט המוניטור (</a:t>
            </a:r>
            <a:r>
              <a:rPr lang="en-US" sz="3200" i="1" dirty="0" err="1" smtClean="0"/>
              <a:t>wait+notify</a:t>
            </a:r>
            <a:r>
              <a:rPr lang="he-IL" sz="3200" dirty="0" smtClean="0"/>
              <a:t>)</a:t>
            </a:r>
          </a:p>
          <a:p>
            <a:endParaRPr lang="he-IL" sz="3200" dirty="0" smtClean="0"/>
          </a:p>
          <a:p>
            <a:r>
              <a:rPr lang="he-IL" sz="3200" dirty="0" smtClean="0"/>
              <a:t>כאשר משתמשים ב- </a:t>
            </a:r>
            <a:r>
              <a:rPr lang="en-US" sz="3200" dirty="0" smtClean="0"/>
              <a:t>Lock</a:t>
            </a:r>
            <a:r>
              <a:rPr lang="he-IL" sz="3200" dirty="0" smtClean="0"/>
              <a:t> ניתן לבחור באיזה מימוש של</a:t>
            </a:r>
            <a:r>
              <a:rPr lang="he-IL" sz="3200" dirty="0"/>
              <a:t>ו</a:t>
            </a:r>
            <a:r>
              <a:rPr lang="he-IL" sz="3200" dirty="0" smtClean="0"/>
              <a:t> להשתמש: </a:t>
            </a:r>
            <a:r>
              <a:rPr lang="en-US" sz="3200" i="1" dirty="0" smtClean="0"/>
              <a:t>Reentrant</a:t>
            </a:r>
            <a:r>
              <a:rPr lang="en-US" sz="3200" dirty="0" smtClean="0"/>
              <a:t>, </a:t>
            </a:r>
            <a:r>
              <a:rPr lang="en-US" sz="3200" i="1" dirty="0" err="1" smtClean="0"/>
              <a:t>ReaderWriter</a:t>
            </a:r>
            <a:r>
              <a:rPr lang="en-US" sz="3200" dirty="0" smtClean="0"/>
              <a:t>, </a:t>
            </a:r>
            <a:r>
              <a:rPr lang="en-US" sz="3200" i="1" dirty="0" err="1" smtClean="0"/>
              <a:t>Fifo</a:t>
            </a:r>
            <a:r>
              <a:rPr lang="he-IL" sz="3200" dirty="0" smtClean="0"/>
              <a:t> וכד'</a:t>
            </a:r>
          </a:p>
          <a:p>
            <a:endParaRPr lang="he-IL" sz="3200" dirty="0" smtClean="0"/>
          </a:p>
          <a:p>
            <a:r>
              <a:rPr lang="he-IL" sz="3200" dirty="0" smtClean="0"/>
              <a:t>יש הטוענים שהקוד קריא יותר כאשר משתמשים ב- </a:t>
            </a:r>
            <a:r>
              <a:rPr lang="en-US" sz="3200" i="1" dirty="0" smtClean="0"/>
              <a:t>Lock</a:t>
            </a:r>
            <a:r>
              <a:rPr lang="he-IL" sz="3200" dirty="0" smtClean="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EDT</a:t>
            </a:r>
            <a:r>
              <a:rPr lang="he-IL" dirty="0" smtClean="0">
                <a:latin typeface="Arial" charset="0"/>
                <a:cs typeface="Arial" charset="0"/>
              </a:rPr>
              <a:t> –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להפעלת ה-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את ה-  </a:t>
            </a:r>
            <a:r>
              <a:rPr lang="en-US" dirty="0" smtClean="0"/>
              <a:t>swing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גם נריץ ב- </a:t>
            </a:r>
            <a:r>
              <a:rPr lang="en-US" dirty="0" smtClean="0"/>
              <a:t>thread</a:t>
            </a:r>
            <a:r>
              <a:rPr lang="he-IL" dirty="0" smtClean="0"/>
              <a:t> נפרד כדי שנוכל להריץ את הלוגיקה שלנו במקביל בלי תקיעויות. כלומר, שאם קורה אירוע בזמן ציור ה- </a:t>
            </a:r>
            <a:r>
              <a:rPr lang="en-US" dirty="0" smtClean="0"/>
              <a:t>GUI</a:t>
            </a:r>
            <a:r>
              <a:rPr lang="he-IL" dirty="0" smtClean="0"/>
              <a:t>, התוכנית לא "תתקע"</a:t>
            </a:r>
          </a:p>
          <a:p>
            <a:r>
              <a:rPr lang="en-US" dirty="0" smtClean="0"/>
              <a:t>Thread</a:t>
            </a:r>
            <a:r>
              <a:rPr lang="he-IL" dirty="0" smtClean="0"/>
              <a:t> זה נקרא </a:t>
            </a:r>
            <a:r>
              <a:rPr lang="en-US" dirty="0" smtClean="0"/>
              <a:t>Event Dispatch Thread </a:t>
            </a:r>
            <a:r>
              <a:rPr lang="he-IL" dirty="0" smtClean="0"/>
              <a:t> (</a:t>
            </a:r>
            <a:r>
              <a:rPr lang="en-US" dirty="0" smtClean="0"/>
              <a:t>EDT</a:t>
            </a:r>
            <a:r>
              <a:rPr lang="he-IL" dirty="0" smtClean="0"/>
              <a:t>)</a:t>
            </a:r>
          </a:p>
          <a:p>
            <a:r>
              <a:rPr lang="he-IL" dirty="0" smtClean="0"/>
              <a:t>ה- </a:t>
            </a:r>
            <a:r>
              <a:rPr lang="en-US" dirty="0" smtClean="0"/>
              <a:t>Swing</a:t>
            </a:r>
            <a:r>
              <a:rPr lang="he-IL" dirty="0" smtClean="0"/>
              <a:t> עצמו מריץ את רוב המתודות שלו ב- </a:t>
            </a:r>
            <a:r>
              <a:rPr lang="en-US" dirty="0" smtClean="0"/>
              <a:t>EDT</a:t>
            </a:r>
            <a:r>
              <a:rPr lang="he-IL" dirty="0" smtClean="0"/>
              <a:t> מאחר והקוד של </a:t>
            </a:r>
            <a:r>
              <a:rPr lang="en-US" dirty="0" smtClean="0"/>
              <a:t>Swing</a:t>
            </a:r>
            <a:r>
              <a:rPr lang="he-IL" dirty="0" smtClean="0"/>
              <a:t> אינו </a:t>
            </a:r>
            <a:r>
              <a:rPr lang="en-US" dirty="0" smtClean="0"/>
              <a:t>Thread-Safe</a:t>
            </a:r>
            <a:r>
              <a:rPr lang="he-IL" dirty="0" smtClean="0"/>
              <a:t> (משמע תיתכן פניה ועדכון בו"ז של משתנה מסויים), וה- </a:t>
            </a:r>
            <a:r>
              <a:rPr lang="en-US" dirty="0" smtClean="0"/>
              <a:t>EDT</a:t>
            </a:r>
            <a:r>
              <a:rPr lang="he-IL" dirty="0" smtClean="0"/>
              <a:t> דואג לסנכרון הפעולות</a:t>
            </a:r>
          </a:p>
          <a:p>
            <a:r>
              <a:rPr lang="he-IL" dirty="0" smtClean="0"/>
              <a:t>באפליקציות גדולות, </a:t>
            </a:r>
            <a:r>
              <a:rPr lang="en-US" dirty="0" smtClean="0"/>
              <a:t>thread</a:t>
            </a:r>
            <a:r>
              <a:rPr lang="he-IL" dirty="0" smtClean="0"/>
              <a:t>'ים אחרים ירצו לעדכן את ה- </a:t>
            </a:r>
            <a:r>
              <a:rPr lang="en-US" dirty="0" smtClean="0"/>
              <a:t>GUI</a:t>
            </a:r>
            <a:r>
              <a:rPr lang="he-IL" dirty="0" smtClean="0"/>
              <a:t>, וכדי למנוע "תקיעות" וכדי שהעבודה תיעשה במקביל, כל ניסיון פניה ל- </a:t>
            </a:r>
            <a:r>
              <a:rPr lang="en-US" dirty="0" smtClean="0"/>
              <a:t>GUI</a:t>
            </a:r>
            <a:r>
              <a:rPr lang="he-IL" dirty="0" smtClean="0"/>
              <a:t> יהיה דרך ה- </a:t>
            </a:r>
            <a:r>
              <a:rPr lang="en-US" dirty="0" smtClean="0"/>
              <a:t>EDT</a:t>
            </a:r>
            <a:endParaRPr lang="he-IL" dirty="0" smtClean="0"/>
          </a:p>
          <a:p>
            <a:pPr lvl="1">
              <a:buFont typeface="Wingdings 2" pitchFamily="18" charset="2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הפעלת ה- </a:t>
            </a:r>
            <a:r>
              <a:rPr lang="en-US" smtClean="0">
                <a:latin typeface="Arial" charset="0"/>
                <a:cs typeface="Arial" charset="0"/>
              </a:rPr>
              <a:t>swing</a:t>
            </a:r>
            <a:r>
              <a:rPr lang="he-IL" smtClean="0">
                <a:latin typeface="Arial" charset="0"/>
                <a:cs typeface="Arial" charset="0"/>
              </a:rPr>
              <a:t> ב-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נפרד - הקוד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310" y="1115577"/>
            <a:ext cx="8163180" cy="55229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294" y="4603094"/>
            <a:ext cx="6878728" cy="1657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964" y="283043"/>
            <a:ext cx="6402541" cy="26130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963" y="2946868"/>
            <a:ext cx="6386106" cy="383698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23542" y="323385"/>
            <a:ext cx="2567590" cy="2873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0247" y="799727"/>
            <a:ext cx="2651595" cy="4333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61853" y="3950729"/>
            <a:ext cx="3727207" cy="5032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615953" y="3845859"/>
            <a:ext cx="5241615" cy="807104"/>
          </a:xfrm>
          <a:prstGeom prst="wedgeRectCallout">
            <a:avLst>
              <a:gd name="adj1" fmla="val -79366"/>
              <a:gd name="adj2" fmla="val -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נייצר משתנה מטיפוס </a:t>
            </a:r>
            <a:r>
              <a:rPr lang="en-US" sz="2000" b="1" dirty="0" err="1"/>
              <a:t>Runnable</a:t>
            </a:r>
            <a:r>
              <a:rPr lang="he-IL" sz="2000" b="1" dirty="0"/>
              <a:t> ונייצר </a:t>
            </a:r>
            <a:r>
              <a:rPr lang="en-US" sz="2000" b="1" dirty="0"/>
              <a:t>Thread</a:t>
            </a:r>
            <a:r>
              <a:rPr lang="he-IL" sz="2000" b="1" dirty="0"/>
              <a:t> המקבל כפרמטר משתנה מטיפוס הממשק</a:t>
            </a:r>
            <a:endParaRPr lang="en-US" sz="2000" b="1" dirty="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3870" y="1600200"/>
            <a:ext cx="5109883" cy="17113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ביחידה זו למדנו: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01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ותכונותיו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מצבים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סינכרון תהליכים: </a:t>
            </a:r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deadlock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סמפורים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מוניטור ע"י </a:t>
            </a:r>
            <a:r>
              <a:rPr lang="en-US" dirty="0" err="1" smtClean="0">
                <a:latin typeface="Arial" charset="0"/>
                <a:cs typeface="Arial" charset="0"/>
              </a:rPr>
              <a:t>Condition+Lock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ArrayBlockingQueue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הגבלת מספר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ע"י </a:t>
            </a:r>
            <a:r>
              <a:rPr lang="en-US" dirty="0" err="1" smtClean="0">
                <a:latin typeface="Arial" charset="0"/>
                <a:cs typeface="Arial" charset="0"/>
              </a:rPr>
              <a:t>ExecuterService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קבלת ערך מ-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ע"י הממשק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המתנה לכמות מסויימת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'ים: </a:t>
            </a:r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אובייקט אנונימי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אלגוריתמי נעילה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053" y="1163691"/>
            <a:ext cx="8790919" cy="54735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אובייקט אנונימי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6352" y="1918086"/>
            <a:ext cx="5537771" cy="2527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89372" y="2132857"/>
            <a:ext cx="3609570" cy="66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יצירת אובייקט זמני מטיפוס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en-US" sz="2000" b="1" dirty="0" err="1"/>
              <a:t>Runnable</a:t>
            </a:r>
            <a:r>
              <a:rPr lang="he-IL" sz="2000" b="1" dirty="0"/>
              <a:t> ומימוש השיטה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en-US" sz="2000" b="1" dirty="0"/>
              <a:t>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30" y="1192924"/>
            <a:ext cx="7220296" cy="54601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909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אובייקט אנונימי המשתמש במשתנה חיצוני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3241" y="5822576"/>
            <a:ext cx="5220242" cy="69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400" b="1" dirty="0" smtClean="0"/>
              <a:t>על מנת לגשת למשתנה מחוץ לאובייקט </a:t>
            </a:r>
            <a:r>
              <a:rPr lang="he-IL" sz="2400" b="1" dirty="0" smtClean="0">
                <a:solidFill>
                  <a:srgbClr val="FFFF00"/>
                </a:solidFill>
              </a:rPr>
              <a:t>האנונימי</a:t>
            </a:r>
            <a:r>
              <a:rPr lang="he-IL" sz="2400" b="1" dirty="0" smtClean="0"/>
              <a:t>, יש להגדירו כ- </a:t>
            </a:r>
            <a:r>
              <a:rPr lang="en-US" sz="2400" b="1" dirty="0" smtClean="0"/>
              <a:t>final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545021" y="1979454"/>
            <a:ext cx="813650" cy="306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93600" y="3613110"/>
            <a:ext cx="1056117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מיפוי הזיכרון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כאשר מריצים תוכנית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  <a:r>
              <a:rPr lang="he-IL" dirty="0" smtClean="0">
                <a:latin typeface="Arial" charset="0"/>
                <a:cs typeface="Arial" charset="0"/>
              </a:rPr>
              <a:t> למעשה ישנו תהליך ראשי (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) עם משאבים יחודיים, ובפרט מרחב זיכרון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בתוך התהליך המרכזי יש לפחות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אחד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גם נקרא </a:t>
            </a:r>
            <a:r>
              <a:rPr lang="en-US" dirty="0" smtClean="0">
                <a:latin typeface="Arial" charset="0"/>
                <a:cs typeface="Arial" charset="0"/>
              </a:rPr>
              <a:t>light-weight process 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כל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באותו 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 חולקים את המשאבים של ה- 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 שממנו נוצרו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בניגוד ל- 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'ים שאינם חולקים זיכרון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כמעט כל </a:t>
            </a:r>
            <a:r>
              <a:rPr lang="en-US" smtClean="0">
                <a:latin typeface="Arial" charset="0"/>
                <a:cs typeface="Arial" charset="0"/>
              </a:rPr>
              <a:t>process</a:t>
            </a:r>
            <a:r>
              <a:rPr lang="he-IL" smtClean="0">
                <a:latin typeface="Arial" charset="0"/>
                <a:cs typeface="Arial" charset="0"/>
              </a:rPr>
              <a:t> מורכב מ-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421" y="1116304"/>
            <a:ext cx="6127249" cy="556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priority</a:t>
            </a:r>
            <a:r>
              <a:rPr lang="he-IL" smtClean="0">
                <a:latin typeface="Arial" charset="0"/>
                <a:cs typeface="Arial" charset="0"/>
              </a:rPr>
              <a:t> (1)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לכל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יש עדיפות מ- 1 עד 10. ב"מ היא 5. ככל שהעדיפות יותר גבוהה כך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יועדף בעת ההרצה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2178424"/>
            <a:ext cx="11574797" cy="406101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9985" y="4537823"/>
            <a:ext cx="4709334" cy="128475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6263566" y="2919226"/>
            <a:ext cx="2651833" cy="576262"/>
          </a:xfrm>
          <a:prstGeom prst="wedgeRectCallout">
            <a:avLst>
              <a:gd name="adj1" fmla="val -139914"/>
              <a:gd name="adj2" fmla="val 10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ערך ב"מ. כלומר </a:t>
            </a:r>
            <a:r>
              <a:rPr lang="he-IL" sz="2000" b="1" dirty="0" smtClean="0"/>
              <a:t>פקודה זו </a:t>
            </a:r>
            <a:r>
              <a:rPr lang="he-IL" sz="2000" b="1" dirty="0"/>
              <a:t>כרגע מיותרת.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9426016" y="2928471"/>
            <a:ext cx="1950196" cy="576263"/>
          </a:xfrm>
          <a:prstGeom prst="wedgeRectCallout">
            <a:avLst>
              <a:gd name="adj1" fmla="val -133520"/>
              <a:gd name="adj2" fmla="val 92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העדיפות של ה- </a:t>
            </a:r>
            <a:r>
              <a:rPr lang="en-US" sz="2000" b="1" dirty="0"/>
              <a:t>thread</a:t>
            </a:r>
            <a:r>
              <a:rPr lang="he-IL" sz="2000" b="1" dirty="0"/>
              <a:t> </a:t>
            </a:r>
            <a:r>
              <a:rPr lang="he-IL" sz="2000" b="1" dirty="0" smtClean="0"/>
              <a:t>הראשי</a:t>
            </a:r>
            <a:endParaRPr lang="en-US" sz="20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9412569" y="3994524"/>
            <a:ext cx="1977091" cy="576263"/>
          </a:xfrm>
          <a:prstGeom prst="wedgeRectCallout">
            <a:avLst>
              <a:gd name="adj1" fmla="val -77522"/>
              <a:gd name="adj2" fmla="val -3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העדיפות של ה- </a:t>
            </a:r>
            <a:r>
              <a:rPr lang="en-US" sz="2000" b="1" dirty="0"/>
              <a:t>thread</a:t>
            </a:r>
            <a:r>
              <a:rPr lang="he-IL" sz="2000" b="1" dirty="0"/>
              <a:t> שיצרתי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422901" y="5876926"/>
            <a:ext cx="4070723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בגלל שלשני ה- </a:t>
            </a:r>
            <a:r>
              <a:rPr lang="en-US" sz="2000" b="1" dirty="0"/>
              <a:t>thread</a:t>
            </a:r>
            <a:r>
              <a:rPr lang="he-IL" sz="2000" b="1" dirty="0"/>
              <a:t>'ים עדיפות זהה, ניתן לראות שהם רצו במקביל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364" y="525836"/>
            <a:ext cx="11227144" cy="381756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909672" y="1358154"/>
            <a:ext cx="2634128" cy="408549"/>
          </a:xfrm>
          <a:prstGeom prst="wedgeRectCallout">
            <a:avLst>
              <a:gd name="adj1" fmla="val -96645"/>
              <a:gd name="adj2" fmla="val 5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מתן ערך עדיפות נמוך</a:t>
            </a:r>
            <a:endParaRPr lang="en-US" sz="2000" b="1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1080" y="3914588"/>
            <a:ext cx="8788179" cy="272268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707718" y="3563472"/>
            <a:ext cx="4705349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שהגלל של- </a:t>
            </a:r>
            <a:r>
              <a:rPr lang="en-US" sz="2000" b="1" dirty="0"/>
              <a:t>thread</a:t>
            </a:r>
            <a:r>
              <a:rPr lang="he-IL" sz="2000" b="1" dirty="0"/>
              <a:t> יש עדיפות נמוכה הוא רץ אחרי ה- </a:t>
            </a:r>
            <a:r>
              <a:rPr lang="en-US" sz="2000" b="1" dirty="0"/>
              <a:t>thread</a:t>
            </a:r>
            <a:r>
              <a:rPr lang="he-IL" sz="2000" b="1" dirty="0"/>
              <a:t> </a:t>
            </a:r>
            <a:r>
              <a:rPr lang="he-IL" sz="2000" b="1" dirty="0" smtClean="0"/>
              <a:t>הראשי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127" y="484095"/>
            <a:ext cx="11409065" cy="407399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7975" y="4403395"/>
            <a:ext cx="9939558" cy="225289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938806" y="1344706"/>
            <a:ext cx="2551206" cy="452718"/>
          </a:xfrm>
          <a:prstGeom prst="wedgeRectCallout">
            <a:avLst>
              <a:gd name="adj1" fmla="val -96645"/>
              <a:gd name="adj2" fmla="val 5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מתן ערך עדיפות גבוה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383867" y="4262717"/>
            <a:ext cx="5126815" cy="75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שהגלל של- </a:t>
            </a:r>
            <a:r>
              <a:rPr lang="en-US" sz="2000" b="1" dirty="0"/>
              <a:t>thread</a:t>
            </a:r>
            <a:r>
              <a:rPr lang="he-IL" sz="2000" b="1" dirty="0"/>
              <a:t> יש עדיפות גבוהה, כאשר הוא נכנס לפעולה הוא רץ יותר </a:t>
            </a:r>
            <a:r>
              <a:rPr lang="he-IL" sz="2000" b="1" dirty="0" smtClean="0"/>
              <a:t>זמן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מידע על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2" y="1088652"/>
            <a:ext cx="9592740" cy="402123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308" y="4757083"/>
            <a:ext cx="5577271" cy="196007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8361956" y="6121121"/>
            <a:ext cx="1951939" cy="360362"/>
          </a:xfrm>
          <a:prstGeom prst="wedgeRectCallout">
            <a:avLst>
              <a:gd name="adj1" fmla="val -130952"/>
              <a:gd name="adj2" fmla="val 59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שם ה- </a:t>
            </a:r>
            <a:r>
              <a:rPr lang="en-US" sz="2000" b="1" dirty="0"/>
              <a:t>process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082494" y="5299915"/>
            <a:ext cx="1819460" cy="360362"/>
          </a:xfrm>
          <a:prstGeom prst="wedgeRectCallout">
            <a:avLst>
              <a:gd name="adj1" fmla="val -191746"/>
              <a:gd name="adj2" fmla="val 122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שם ה- </a:t>
            </a:r>
            <a:r>
              <a:rPr lang="en-US" sz="2000" b="1" dirty="0"/>
              <a:t>thread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062323" y="6110381"/>
            <a:ext cx="1059701" cy="360363"/>
          </a:xfrm>
          <a:prstGeom prst="wedgeRectCallout">
            <a:avLst>
              <a:gd name="adj1" fmla="val -158581"/>
              <a:gd name="adj2" fmla="val 64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עדיפות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9160811" y="5297954"/>
            <a:ext cx="2349873" cy="360363"/>
          </a:xfrm>
          <a:prstGeom prst="wedgeRectCallout">
            <a:avLst>
              <a:gd name="adj1" fmla="val -213584"/>
              <a:gd name="adj2" fmla="val 19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שם ב"מ ל- </a:t>
            </a:r>
            <a:r>
              <a:rPr lang="en-US" sz="2000" b="1" dirty="0"/>
              <a:t>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למקרה ואנחנו עדיין לא מכירים...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73940" y="6274209"/>
            <a:ext cx="1536170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smtClean="0">
                <a:hlinkClick r:id="rId2"/>
              </a:rPr>
              <a:t>http://qph.is.quoracdn.net/main-qimg-e0c9dafb319150b6c6d9816047ed9eae?convert_to_webp=true</a:t>
            </a:r>
            <a:endParaRPr lang="en-US" sz="1600" dirty="0" smtClean="0"/>
          </a:p>
          <a:p>
            <a:pPr algn="l" rtl="0"/>
            <a:endParaRPr lang="he-IL" sz="1600" dirty="0"/>
          </a:p>
        </p:txBody>
      </p:sp>
      <p:pic>
        <p:nvPicPr>
          <p:cNvPr id="5" name="Picture 4" descr="http://qph.is.quoracdn.net/main-qimg-e0c9dafb319150b6c6d9816047ed9eae?convert_to_webp=tr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1348164"/>
            <a:ext cx="7780997" cy="4955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מוטיבציה ל- </a:t>
            </a:r>
            <a:r>
              <a:rPr lang="en-US" smtClean="0">
                <a:latin typeface="Arial" charset="0"/>
                <a:cs typeface="Arial" charset="0"/>
              </a:rPr>
              <a:t>join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2" y="1163959"/>
            <a:ext cx="10478037" cy="547599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8922" y="4885499"/>
            <a:ext cx="3807623" cy="17494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635001" y="4090769"/>
            <a:ext cx="3521873" cy="576263"/>
          </a:xfrm>
          <a:prstGeom prst="wedgeRectCallout">
            <a:avLst>
              <a:gd name="adj1" fmla="val -184250"/>
              <a:gd name="adj2" fmla="val 265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נגיע לשורה זו לפני שה- </a:t>
            </a:r>
            <a:r>
              <a:rPr lang="en-US" sz="2000" b="1" dirty="0"/>
              <a:t>thread</a:t>
            </a:r>
            <a:r>
              <a:rPr lang="he-IL" sz="2000" b="1" dirty="0"/>
              <a:t>'ים יסיימו את פעולתם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ב- </a:t>
            </a:r>
            <a:r>
              <a:rPr lang="en-US" smtClean="0">
                <a:latin typeface="Arial" charset="0"/>
                <a:cs typeface="Arial" charset="0"/>
              </a:rPr>
              <a:t>join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2" y="1094718"/>
            <a:ext cx="8049913" cy="555783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6003" y="5068501"/>
            <a:ext cx="3945467" cy="15636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70556" y="4695166"/>
            <a:ext cx="3695340" cy="122396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275384" y="4291501"/>
            <a:ext cx="3207434" cy="576262"/>
          </a:xfrm>
          <a:prstGeom prst="wedgeRectCallout">
            <a:avLst>
              <a:gd name="adj1" fmla="val -63900"/>
              <a:gd name="adj2" fmla="val 266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נגיע לשורה זו רק אחרי שה- </a:t>
            </a:r>
            <a:r>
              <a:rPr lang="en-US" sz="2000" b="1" dirty="0"/>
              <a:t>thread</a:t>
            </a:r>
            <a:r>
              <a:rPr lang="he-IL" sz="2000" b="1" dirty="0"/>
              <a:t>'ים יסיימו את פעולתם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50" y="515091"/>
            <a:ext cx="6409401" cy="34114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כך </a:t>
            </a:r>
            <a:r>
              <a:rPr lang="he-IL" u="sng" dirty="0" smtClean="0">
                <a:latin typeface="Arial" charset="0"/>
                <a:cs typeface="Arial" charset="0"/>
              </a:rPr>
              <a:t>לא</a:t>
            </a:r>
            <a:r>
              <a:rPr lang="he-IL" dirty="0" smtClean="0">
                <a:latin typeface="Arial" charset="0"/>
                <a:cs typeface="Arial" charset="0"/>
              </a:rPr>
              <a:t> נעצור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397" y="4031317"/>
            <a:ext cx="9849499" cy="264423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5499" y="3446508"/>
            <a:ext cx="6733227" cy="68794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73306" y="5589589"/>
            <a:ext cx="1398493" cy="34056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62365" y="4365625"/>
            <a:ext cx="3597836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בצורה זו הורגים את ה- </a:t>
            </a:r>
            <a:r>
              <a:rPr lang="en-US" sz="2000" b="1" dirty="0"/>
              <a:t>thread</a:t>
            </a:r>
            <a:r>
              <a:rPr lang="he-IL" sz="2000" b="1" dirty="0"/>
              <a:t> אפילו אם לא סיים את פעולתו...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52" y="444135"/>
            <a:ext cx="5836024" cy="44909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4036" name="Title 1"/>
          <p:cNvSpPr>
            <a:spLocks noGrp="1"/>
          </p:cNvSpPr>
          <p:nvPr>
            <p:ph type="title"/>
          </p:nvPr>
        </p:nvSpPr>
        <p:spPr>
          <a:xfrm>
            <a:off x="0" y="143319"/>
            <a:ext cx="12021671" cy="739605"/>
          </a:xfrm>
        </p:spPr>
        <p:txBody>
          <a:bodyPr/>
          <a:lstStyle/>
          <a:p>
            <a:r>
              <a:rPr lang="he-IL" sz="3200" dirty="0" smtClean="0">
                <a:latin typeface="Arial" charset="0"/>
                <a:cs typeface="Arial" charset="0"/>
              </a:rPr>
              <a:t>כך </a:t>
            </a:r>
            <a:r>
              <a:rPr lang="he-IL" sz="3200" u="sng" dirty="0" smtClean="0">
                <a:latin typeface="Arial" charset="0"/>
                <a:cs typeface="Arial" charset="0"/>
              </a:rPr>
              <a:t>כן</a:t>
            </a:r>
            <a:r>
              <a:rPr lang="he-IL" sz="3200" dirty="0" smtClean="0">
                <a:latin typeface="Arial" charset="0"/>
                <a:cs typeface="Arial" charset="0"/>
              </a:rPr>
              <a:t> נעצור אותו</a:t>
            </a:r>
            <a:r>
              <a:rPr lang="en-US" sz="3200" dirty="0" smtClean="0">
                <a:latin typeface="Arial" charset="0"/>
                <a:cs typeface="Arial" charset="0"/>
              </a:rPr>
              <a:t/>
            </a:r>
            <a:br>
              <a:rPr lang="en-US" sz="3200" dirty="0" smtClean="0">
                <a:latin typeface="Arial" charset="0"/>
                <a:cs typeface="Arial" charset="0"/>
              </a:rPr>
            </a:br>
            <a:r>
              <a:rPr lang="he-IL" sz="3200" dirty="0" smtClean="0">
                <a:latin typeface="Arial" charset="0"/>
                <a:cs typeface="Arial" charset="0"/>
              </a:rPr>
              <a:t> ה- </a:t>
            </a:r>
            <a:r>
              <a:rPr lang="en-US" sz="3200" dirty="0" smtClean="0">
                <a:latin typeface="Arial" charset="0"/>
                <a:cs typeface="Arial" charset="0"/>
              </a:rPr>
              <a:t>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8529" y="660281"/>
            <a:ext cx="3929716" cy="20033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9497" y="1078560"/>
            <a:ext cx="3215985" cy="6695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34072" y="2613049"/>
            <a:ext cx="2438681" cy="2108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4623" y="1404973"/>
            <a:ext cx="4955955" cy="2880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4775" y="4320861"/>
            <a:ext cx="8825244" cy="2295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724619" y="5787045"/>
            <a:ext cx="1954958" cy="2372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30" y="1654064"/>
            <a:ext cx="9759845" cy="40292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e-IL" dirty="0" smtClean="0"/>
              <a:t>המתודה </a:t>
            </a:r>
            <a:r>
              <a:rPr lang="en-US" dirty="0" smtClean="0"/>
              <a:t>interrupt</a:t>
            </a:r>
            <a:r>
              <a:rPr lang="he-IL" dirty="0" smtClean="0"/>
              <a:t> </a:t>
            </a:r>
            <a:r>
              <a:rPr lang="he-IL" sz="3200" dirty="0" smtClean="0"/>
              <a:t>(1)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9087729" y="2433670"/>
            <a:ext cx="2804436" cy="668393"/>
          </a:xfrm>
          <a:prstGeom prst="wedgeRectCallout">
            <a:avLst>
              <a:gd name="adj1" fmla="val -173085"/>
              <a:gd name="adj2" fmla="val 159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נגיע לפה אם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יופסק ע"י</a:t>
            </a:r>
            <a:r>
              <a:rPr lang="en-US" sz="2000" b="1" dirty="0" smtClean="0"/>
              <a:t> </a:t>
            </a:r>
            <a:r>
              <a:rPr lang="he-IL" sz="2000" b="1" dirty="0" smtClean="0"/>
              <a:t> </a:t>
            </a:r>
            <a:r>
              <a:rPr lang="en-US" sz="2000" b="1" dirty="0" smtClean="0"/>
              <a:t>interrupt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596554" y="5969491"/>
            <a:ext cx="4290685" cy="66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000" b="1" dirty="0" smtClean="0">
                <a:solidFill>
                  <a:srgbClr val="FFFF00"/>
                </a:solidFill>
              </a:rPr>
              <a:t>נשים לב שה- </a:t>
            </a:r>
            <a:r>
              <a:rPr lang="en-US" sz="2000" b="1" dirty="0" smtClean="0">
                <a:solidFill>
                  <a:srgbClr val="FFFF00"/>
                </a:solidFill>
              </a:rPr>
              <a:t>thread</a:t>
            </a:r>
            <a:r>
              <a:rPr lang="he-IL" sz="2000" b="1" dirty="0" smtClean="0">
                <a:solidFill>
                  <a:srgbClr val="FFFF00"/>
                </a:solidFill>
              </a:rPr>
              <a:t> אינו חייב להסתיים בעקבות השימוש ב- </a:t>
            </a:r>
            <a:r>
              <a:rPr lang="en-US" sz="2000" b="1" dirty="0" smtClean="0"/>
              <a:t>interrupt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41" y="1308296"/>
            <a:ext cx="8845859" cy="53311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7553"/>
            <a:ext cx="4805349" cy="706090"/>
          </a:xfrm>
          <a:noFill/>
        </p:spPr>
        <p:txBody>
          <a:bodyPr/>
          <a:lstStyle/>
          <a:p>
            <a:r>
              <a:rPr lang="he-IL" dirty="0" smtClean="0"/>
              <a:t>המתודה  </a:t>
            </a:r>
            <a:r>
              <a:rPr lang="en-US" sz="3600" dirty="0" smtClean="0"/>
              <a:t>interrupt</a:t>
            </a:r>
            <a:r>
              <a:rPr lang="he-IL" sz="3600" dirty="0" smtClean="0"/>
              <a:t> </a:t>
            </a:r>
            <a:r>
              <a:rPr lang="he-IL" sz="2800" dirty="0" smtClean="0"/>
              <a:t>(2)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518" y="0"/>
            <a:ext cx="5463865" cy="21972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8426549" y="4441844"/>
            <a:ext cx="3473222" cy="360312"/>
          </a:xfrm>
          <a:prstGeom prst="wedgeRectCallout">
            <a:avLst>
              <a:gd name="adj1" fmla="val -202365"/>
              <a:gd name="adj2" fmla="val -26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ממתינה לסיום מקסימום שניה</a:t>
            </a:r>
            <a:endParaRPr lang="en-US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0" y="4867423"/>
            <a:ext cx="1969477" cy="632639"/>
          </a:xfrm>
          <a:prstGeom prst="wedgeRectCallout">
            <a:avLst>
              <a:gd name="adj1" fmla="val 62736"/>
              <a:gd name="adj2" fmla="val -51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האם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עדיין פעיל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7329268" y="5205038"/>
            <a:ext cx="4557955" cy="406609"/>
          </a:xfrm>
          <a:prstGeom prst="wedgeRectCallout">
            <a:avLst>
              <a:gd name="adj1" fmla="val -129352"/>
              <a:gd name="adj2" fmla="val -50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הפסקת פעולת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ע"י </a:t>
            </a:r>
            <a:r>
              <a:rPr lang="en-US" sz="2000" b="1" dirty="0" smtClean="0"/>
              <a:t> interrupt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8647509" y="6035040"/>
            <a:ext cx="3253760" cy="60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000" b="1" dirty="0" smtClean="0"/>
              <a:t>גרועה כמו </a:t>
            </a:r>
            <a:r>
              <a:rPr lang="en-US" sz="2000" b="1" dirty="0" smtClean="0"/>
              <a:t>stop</a:t>
            </a:r>
            <a:r>
              <a:rPr lang="he-IL" sz="2000" b="1" dirty="0" smtClean="0"/>
              <a:t>, גם תהייה </a:t>
            </a:r>
            <a:r>
              <a:rPr lang="en-US" sz="2000" b="1" dirty="0" smtClean="0"/>
              <a:t>deprecated</a:t>
            </a:r>
            <a:r>
              <a:rPr lang="he-IL" sz="2000" b="1" dirty="0" smtClean="0"/>
              <a:t> מתישהו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מצבים 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890" y="1509713"/>
            <a:ext cx="796925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46411" y="6092826"/>
            <a:ext cx="7826189" cy="576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solidFill>
                  <a:schemeClr val="tx1"/>
                </a:solidFill>
              </a:rPr>
              <a:t>התרשים נלקח מ: </a:t>
            </a:r>
          </a:p>
          <a:p>
            <a:pPr algn="ctr"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http://www.roseindia.net/java/thread/life-cycle-of-threads.shtml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60208" y="2349501"/>
            <a:ext cx="1912344" cy="574675"/>
          </a:xfrm>
          <a:prstGeom prst="wedgeRectCallout">
            <a:avLst>
              <a:gd name="adj1" fmla="val 102401"/>
              <a:gd name="adj2" fmla="val 2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יצירת משתנה מטיפוס </a:t>
            </a:r>
            <a:r>
              <a:rPr lang="en-US" sz="2000" b="1" dirty="0"/>
              <a:t>thread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60207" y="3496235"/>
            <a:ext cx="2665381" cy="1085291"/>
          </a:xfrm>
          <a:prstGeom prst="wedgeRectCallout">
            <a:avLst>
              <a:gd name="adj1" fmla="val 63727"/>
              <a:gd name="adj2" fmla="val -12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הפעלת השיטה </a:t>
            </a:r>
            <a:r>
              <a:rPr lang="en-US" sz="2000" b="1" dirty="0"/>
              <a:t>start</a:t>
            </a:r>
            <a:r>
              <a:rPr lang="he-IL" sz="2000" b="1" dirty="0"/>
              <a:t> מעבירה את ה- </a:t>
            </a:r>
            <a:r>
              <a:rPr lang="en-US" sz="2000" b="1" dirty="0"/>
              <a:t>thread</a:t>
            </a:r>
            <a:r>
              <a:rPr lang="he-IL" sz="2000" b="1" dirty="0"/>
              <a:t> למצב המוכן לפעולה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7785849" y="2646082"/>
            <a:ext cx="3228166" cy="647700"/>
          </a:xfrm>
          <a:prstGeom prst="wedgeRectCallout">
            <a:avLst>
              <a:gd name="adj1" fmla="val -70926"/>
              <a:gd name="adj2" fmla="val 112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מערכת ההפעלה קובעת מתי ה- </a:t>
            </a:r>
            <a:r>
              <a:rPr lang="en-US" sz="2000" b="1" dirty="0"/>
              <a:t>thread</a:t>
            </a:r>
            <a:r>
              <a:rPr lang="he-IL" sz="2000" b="1" dirty="0"/>
              <a:t> יקבל זמן ריצה</a:t>
            </a:r>
            <a:endParaRPr lang="en-US" sz="20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9265022" y="4581525"/>
            <a:ext cx="2413001" cy="647700"/>
          </a:xfrm>
          <a:prstGeom prst="wedgeRectCallout">
            <a:avLst>
              <a:gd name="adj1" fmla="val -36390"/>
              <a:gd name="adj2" fmla="val -106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ה- </a:t>
            </a:r>
            <a:r>
              <a:rPr lang="en-US" sz="2000" b="1" dirty="0"/>
              <a:t>thread</a:t>
            </a:r>
            <a:r>
              <a:rPr lang="he-IL" sz="2000" b="1" dirty="0"/>
              <a:t> יכול להשהות את פעולתו</a:t>
            </a:r>
            <a:endParaRPr lang="en-US" sz="20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981697" y="5157788"/>
            <a:ext cx="1975347" cy="647700"/>
          </a:xfrm>
          <a:prstGeom prst="wedgeRectCallout">
            <a:avLst>
              <a:gd name="adj1" fmla="val 61731"/>
              <a:gd name="adj2" fmla="val -73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ה- </a:t>
            </a:r>
            <a:r>
              <a:rPr lang="en-US" sz="2000" b="1" dirty="0"/>
              <a:t>thread</a:t>
            </a:r>
            <a:r>
              <a:rPr lang="he-IL" sz="2000" b="1" dirty="0"/>
              <a:t> מסיים את פעולתו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מצבים שונים בהם ה- </a:t>
            </a:r>
            <a:r>
              <a:rPr lang="en-US" sz="3600" smtClean="0">
                <a:latin typeface="Arial" charset="0"/>
                <a:cs typeface="Arial" charset="0"/>
              </a:rPr>
              <a:t>thread</a:t>
            </a:r>
            <a:r>
              <a:rPr lang="he-IL" sz="3600" smtClean="0">
                <a:latin typeface="Arial" charset="0"/>
                <a:cs typeface="Arial" charset="0"/>
              </a:rPr>
              <a:t> אינו </a:t>
            </a:r>
            <a:r>
              <a:rPr lang="en-US" sz="3600" smtClean="0">
                <a:latin typeface="Arial" charset="0"/>
                <a:cs typeface="Arial" charset="0"/>
              </a:rPr>
              <a:t>runnable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4" y="3059113"/>
            <a:ext cx="11417300" cy="281781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59000" y="1317812"/>
            <a:ext cx="9601200" cy="160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en-US" sz="2000" b="1" dirty="0"/>
              <a:t>Sleeping</a:t>
            </a:r>
            <a:r>
              <a:rPr lang="he-IL" sz="2000" b="1" dirty="0"/>
              <a:t>: מרדים את עצמו לזמן מסויים</a:t>
            </a:r>
          </a:p>
          <a:p>
            <a:pPr algn="r" rtl="1">
              <a:defRPr/>
            </a:pPr>
            <a:r>
              <a:rPr lang="en-US" sz="2000" b="1" dirty="0"/>
              <a:t>Blocked for Join Completion</a:t>
            </a:r>
            <a:r>
              <a:rPr lang="he-IL" sz="2000" b="1" dirty="0"/>
              <a:t>: מחכה ש- </a:t>
            </a:r>
            <a:r>
              <a:rPr lang="en-US" sz="2000" b="1" dirty="0"/>
              <a:t>thread </a:t>
            </a:r>
            <a:r>
              <a:rPr lang="he-IL" sz="2000" b="1" dirty="0"/>
              <a:t> אחר יסתיים</a:t>
            </a:r>
          </a:p>
          <a:p>
            <a:pPr algn="r" rtl="1">
              <a:defRPr/>
            </a:pPr>
            <a:r>
              <a:rPr lang="en-US" sz="2000" b="1" dirty="0"/>
              <a:t>Blocked for I/O</a:t>
            </a:r>
            <a:r>
              <a:rPr lang="he-IL" sz="2000" b="1" dirty="0"/>
              <a:t>: מחכה למשאב</a:t>
            </a:r>
          </a:p>
          <a:p>
            <a:pPr algn="r" rtl="1">
              <a:defRPr/>
            </a:pPr>
            <a:r>
              <a:rPr lang="en-US" sz="2000" b="1" dirty="0"/>
              <a:t>Waiting for Notification</a:t>
            </a:r>
            <a:r>
              <a:rPr lang="he-IL" sz="2000" b="1" dirty="0"/>
              <a:t>: מחכה להתרעה מ- </a:t>
            </a:r>
            <a:r>
              <a:rPr lang="en-US" sz="2000" b="1" dirty="0"/>
              <a:t>thread</a:t>
            </a:r>
            <a:r>
              <a:rPr lang="he-IL" sz="2000" b="1" dirty="0"/>
              <a:t> אחר</a:t>
            </a:r>
            <a:endParaRPr lang="en-US" sz="2000" b="1" dirty="0"/>
          </a:p>
          <a:p>
            <a:pPr algn="r" rtl="1">
              <a:defRPr/>
            </a:pPr>
            <a:r>
              <a:rPr lang="en-US" sz="2000" b="1" dirty="0"/>
              <a:t>Blocked for Lock Acquisition</a:t>
            </a:r>
            <a:r>
              <a:rPr lang="he-IL" sz="2000" b="1" dirty="0"/>
              <a:t>: מחכה ש- </a:t>
            </a:r>
            <a:r>
              <a:rPr lang="en-US" sz="2000" b="1" dirty="0"/>
              <a:t>thread</a:t>
            </a:r>
            <a:r>
              <a:rPr lang="he-IL" sz="2000" b="1" dirty="0"/>
              <a:t> אחר ישחרר נעילה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452281" y="6079373"/>
            <a:ext cx="7826189" cy="576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solidFill>
                  <a:schemeClr val="tx1"/>
                </a:solidFill>
              </a:rPr>
              <a:t>התרשים נלקח מ: </a:t>
            </a:r>
          </a:p>
          <a:p>
            <a:pPr algn="ctr">
              <a:defRPr/>
            </a:pPr>
            <a:r>
              <a:rPr lang="en-US" dirty="0" smtClean="0">
                <a:hlinkClick r:id="rId3"/>
              </a:rPr>
              <a:t>http://www.roseindia.net/java/thread/life-cycle-of-threads.shtml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דוגמאות למעבר בין </a:t>
            </a:r>
            <a:r>
              <a:rPr lang="en-US" smtClean="0">
                <a:latin typeface="Arial" charset="0"/>
                <a:cs typeface="Arial" charset="0"/>
              </a:rPr>
              <a:t>sleep/runnable/run</a:t>
            </a:r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0" y="1017495"/>
            <a:ext cx="8150661" cy="41999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456" y="4575548"/>
            <a:ext cx="6039474" cy="20872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8190" y="1174471"/>
            <a:ext cx="3834528" cy="3643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734238" y="5648794"/>
            <a:ext cx="4895851" cy="936625"/>
          </a:xfrm>
          <a:prstGeom prst="wedgeRectCallout">
            <a:avLst>
              <a:gd name="adj1" fmla="val -49550"/>
              <a:gd name="adj2" fmla="val -20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באמצעות </a:t>
            </a:r>
            <a:r>
              <a:rPr lang="en-US" sz="2000" b="1" dirty="0" smtClean="0"/>
              <a:t>sleep</a:t>
            </a:r>
            <a:r>
              <a:rPr lang="he-IL" sz="2000" b="1" dirty="0" smtClean="0"/>
              <a:t> נגרום </a:t>
            </a:r>
            <a:r>
              <a:rPr lang="he-IL" sz="2000" b="1" dirty="0"/>
              <a:t>לתוכנית "לנוח", ולא בלולאת </a:t>
            </a:r>
            <a:r>
              <a:rPr lang="en-US" sz="2000" b="1" dirty="0"/>
              <a:t>for</a:t>
            </a:r>
            <a:r>
              <a:rPr lang="he-IL" sz="2000" b="1" dirty="0"/>
              <a:t> התופסת את זמן ה- </a:t>
            </a:r>
            <a:r>
              <a:rPr lang="en-US" sz="2000" b="1" dirty="0"/>
              <a:t>CPU</a:t>
            </a:r>
            <a:r>
              <a:rPr lang="he-IL" sz="2000" b="1" dirty="0"/>
              <a:t>. </a:t>
            </a:r>
            <a:endParaRPr lang="he-IL" sz="2000" b="1" dirty="0" smtClean="0"/>
          </a:p>
          <a:p>
            <a:pPr algn="ctr" rtl="1">
              <a:defRPr/>
            </a:pPr>
            <a:r>
              <a:rPr lang="he-IL" sz="2000" b="1" dirty="0" smtClean="0"/>
              <a:t>ניתן </a:t>
            </a:r>
            <a:r>
              <a:rPr lang="he-IL" sz="2000" b="1" dirty="0"/>
              <a:t>לראות מעבר לתהליך אחר.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39185" y="274639"/>
            <a:ext cx="7393516" cy="706437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סינכרון תהליכים - הבעיה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2205039"/>
            <a:ext cx="9469591" cy="43830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3200" y="188914"/>
            <a:ext cx="4032251" cy="41624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5738" y="1412875"/>
            <a:ext cx="6242297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ש- </a:t>
            </a:r>
            <a:r>
              <a:rPr lang="en-US" sz="2000" b="1" dirty="0"/>
              <a:t>Thread-1</a:t>
            </a:r>
            <a:r>
              <a:rPr lang="he-IL" sz="2000" b="1" dirty="0"/>
              <a:t> התחיל את פעולתו, והיא כנראה הופסקה באמצע: הערך לפני ההגדלה הינו 2 ואחריה 8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135343" y="2420938"/>
            <a:ext cx="958851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23201" y="981075"/>
            <a:ext cx="4034367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3201" y="3284538"/>
            <a:ext cx="4034367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תיאום ציפיות מהקורס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42549" y="6160967"/>
            <a:ext cx="1195265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smtClean="0">
                <a:hlinkClick r:id="rId2"/>
              </a:rPr>
              <a:t>http://www.1stwebdesigner.com/wp-content/uploads/2011/10/tan_lines_of_a_programmer2.jpg</a:t>
            </a:r>
            <a:endParaRPr lang="en-US" sz="1600" dirty="0" smtClean="0"/>
          </a:p>
          <a:p>
            <a:pPr algn="l" rtl="0"/>
            <a:endParaRPr lang="he-IL" sz="1600" dirty="0"/>
          </a:p>
        </p:txBody>
      </p:sp>
      <p:pic>
        <p:nvPicPr>
          <p:cNvPr id="74754" name="Picture 2" descr="http://www.1stwebdesigner.com/wp-content/uploads/2011/10/tan_lines_of_a_programmer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054" y="1328810"/>
            <a:ext cx="7123169" cy="47703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סינכרון תהליכים – הפלט הרצוי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69" y="975285"/>
            <a:ext cx="5017496" cy="5689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019365" y="3146612"/>
            <a:ext cx="4504766" cy="93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שריצת השיטה </a:t>
            </a:r>
            <a:r>
              <a:rPr lang="en-US" sz="2000" b="1" dirty="0"/>
              <a:t>run</a:t>
            </a:r>
            <a:r>
              <a:rPr lang="he-IL" sz="2000" b="1" dirty="0"/>
              <a:t> עבור כל אוביקט לא הופסקה באמצע (ערך ה- </a:t>
            </a:r>
            <a:r>
              <a:rPr lang="en-US" sz="2000" b="1" dirty="0"/>
              <a:t>counter</a:t>
            </a:r>
            <a:r>
              <a:rPr lang="he-IL" sz="2000" b="1" dirty="0"/>
              <a:t> לפני ואחרי ההגדלה עוקב)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7019366" y="4303059"/>
            <a:ext cx="4548220" cy="78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כדי שרצף הפקודות בשיטה </a:t>
            </a:r>
            <a:r>
              <a:rPr lang="en-US" sz="2000" b="1" dirty="0"/>
              <a:t>run</a:t>
            </a:r>
            <a:r>
              <a:rPr lang="he-IL" sz="2000" b="1" dirty="0"/>
              <a:t> לא יקטעו באמצע, יש להגדיר אותם כקטע קוד קריטי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8" y="1092854"/>
            <a:ext cx="9012392" cy="55435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669429" y="2546163"/>
            <a:ext cx="3427807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6324" y="3987613"/>
            <a:ext cx="343724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8444753" y="2133601"/>
            <a:ext cx="3315448" cy="619124"/>
          </a:xfrm>
          <a:prstGeom prst="wedgeRectCallout">
            <a:avLst>
              <a:gd name="adj1" fmla="val -150620"/>
              <a:gd name="adj2" fmla="val 31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הגדרת הקוד שבבלוק כקטע קריטי, ולכן לא יקטע </a:t>
            </a:r>
            <a:r>
              <a:rPr lang="he-IL" sz="2000" b="1" dirty="0" smtClean="0"/>
              <a:t>באמצע</a:t>
            </a:r>
            <a:endParaRPr lang="he-IL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383741" y="5786652"/>
            <a:ext cx="7514168" cy="864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מאחר ולא ניתן לבצע נעילה על אותו אובייקט בו"ז, כל </a:t>
            </a:r>
            <a:r>
              <a:rPr lang="en-US" sz="2000" b="1" dirty="0"/>
              <a:t>thread</a:t>
            </a:r>
            <a:r>
              <a:rPr lang="he-IL" sz="2000" b="1" dirty="0"/>
              <a:t> שיגיע ל- </a:t>
            </a:r>
            <a:r>
              <a:rPr lang="en-US" sz="2000" b="1" dirty="0"/>
              <a:t>run</a:t>
            </a:r>
            <a:r>
              <a:rPr lang="he-IL" sz="2000" b="1" dirty="0"/>
              <a:t> יאלץ לחכות שהקטע הקריטי יסתיים, עד אשר </a:t>
            </a:r>
            <a:r>
              <a:rPr lang="he-IL" sz="2000" b="1" dirty="0" smtClean="0"/>
              <a:t>הנעילה/מנעול </a:t>
            </a:r>
            <a:r>
              <a:rPr lang="he-IL" sz="2000" b="1" dirty="0"/>
              <a:t>תהייה בידיו.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191376" y="1570785"/>
            <a:ext cx="942411" cy="2159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9103659" y="1424829"/>
            <a:ext cx="2635624" cy="619124"/>
          </a:xfrm>
          <a:prstGeom prst="wedgeRectCallout">
            <a:avLst>
              <a:gd name="adj1" fmla="val -114641"/>
              <a:gd name="adj2" fmla="val -1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התכונה </a:t>
            </a:r>
            <a:r>
              <a:rPr lang="en-US" sz="2000" b="1" dirty="0" err="1"/>
              <a:t>theMutex</a:t>
            </a:r>
            <a:r>
              <a:rPr lang="he-IL" sz="2000" b="1" dirty="0"/>
              <a:t> משותפת לכל המופעים</a:t>
            </a:r>
            <a:endParaRPr lang="en-US" sz="2000" b="1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282" y="1237129"/>
            <a:ext cx="5715000" cy="5298142"/>
          </a:xfrm>
        </p:spPr>
        <p:txBody>
          <a:bodyPr/>
          <a:lstStyle/>
          <a:p>
            <a:r>
              <a:rPr lang="he-IL" dirty="0" smtClean="0"/>
              <a:t>יש לדמות מערכת של שדה תעופה:</a:t>
            </a:r>
          </a:p>
          <a:p>
            <a:pPr lvl="1"/>
            <a:r>
              <a:rPr lang="he-IL" dirty="0" smtClean="0"/>
              <a:t>לכל מטוס 3 מצבים: המראה, טיסה ונחיתה</a:t>
            </a:r>
          </a:p>
          <a:p>
            <a:pPr lvl="1"/>
            <a:r>
              <a:rPr lang="he-IL" dirty="0" smtClean="0"/>
              <a:t>רק מטוס אחד יכול להיות בהמראה או בנחיתה ברגע נתון בשדה"ת</a:t>
            </a:r>
          </a:p>
          <a:p>
            <a:pPr lvl="1"/>
            <a:r>
              <a:rPr lang="he-IL" dirty="0" smtClean="0"/>
              <a:t>יש לסגור את שדה התעופה לאחר שכל המטוסים סיימו לנחות</a:t>
            </a:r>
          </a:p>
          <a:p>
            <a:pPr lvl="1"/>
            <a:r>
              <a:rPr lang="he-IL" dirty="0" smtClean="0"/>
              <a:t>יש להקפיד על מודולוריות וחוקי תכנות של </a:t>
            </a:r>
            <a:r>
              <a:rPr lang="en-US" dirty="0" smtClean="0"/>
              <a:t>OOP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" y="537059"/>
            <a:ext cx="5728447" cy="61109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85508" y="6165304"/>
            <a:ext cx="2830227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הפתרון ב- </a:t>
            </a:r>
            <a:r>
              <a:rPr lang="en-US" b="1" dirty="0" smtClean="0"/>
              <a:t>exe1_airport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395" y="5374958"/>
            <a:ext cx="2867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u="sng" dirty="0" smtClean="0"/>
              <a:t>הנחיות</a:t>
            </a:r>
            <a:r>
              <a:rPr lang="he-IL" dirty="0" smtClean="0"/>
              <a:t>: יש להשתמש </a:t>
            </a:r>
          </a:p>
          <a:p>
            <a:pPr algn="ctr" rtl="1"/>
            <a:r>
              <a:rPr lang="he-IL" dirty="0" smtClean="0"/>
              <a:t>במנגנון של </a:t>
            </a:r>
            <a:r>
              <a:rPr lang="en-US" dirty="0" smtClean="0"/>
              <a:t>synchronized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wait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notify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לעיתים נרצה ש-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מסויים ישהה את פעולתו עד אשר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 יבצע פעולה מסויימת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ניתן להגדיר ל-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להיכנס למצב </a:t>
            </a:r>
            <a:r>
              <a:rPr lang="en-US" dirty="0" smtClean="0">
                <a:latin typeface="Arial" charset="0"/>
                <a:cs typeface="Arial" charset="0"/>
              </a:rPr>
              <a:t>wait</a:t>
            </a:r>
            <a:r>
              <a:rPr lang="he-IL" dirty="0" smtClean="0">
                <a:latin typeface="Arial" charset="0"/>
                <a:cs typeface="Arial" charset="0"/>
              </a:rPr>
              <a:t> שיופסק לאחר ש-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 ישלח את ההודעה </a:t>
            </a:r>
            <a:r>
              <a:rPr lang="en-US" dirty="0" smtClean="0">
                <a:latin typeface="Arial" charset="0"/>
                <a:cs typeface="Arial" charset="0"/>
              </a:rPr>
              <a:t>notify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שימושי לצורך סינכרון בין תהליכים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דוגמא: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מכינה עוגה וחסר לי קמח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ארצה להשהות את תהליך ההכנה עד אשר יביאו לי קמח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ארצה שיודיעו לי כשהקמח הגיע כדי שאוכל להמשיך לעבוד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המחלקות (1)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2924175"/>
            <a:ext cx="10315388" cy="36004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6979024" y="2456597"/>
            <a:ext cx="4785162" cy="2841543"/>
          </a:xfrm>
          <a:prstGeom prst="wedgeRectCallout">
            <a:avLst>
              <a:gd name="adj1" fmla="val -76264"/>
              <a:gd name="adj2" fmla="val 22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פקודת  </a:t>
            </a:r>
            <a:r>
              <a:rPr lang="en-US" sz="2000" b="1" dirty="0"/>
              <a:t>wait</a:t>
            </a:r>
            <a:r>
              <a:rPr lang="he-IL" sz="2000" b="1" dirty="0"/>
              <a:t> תמיד תהייה עטופת בבלוק </a:t>
            </a:r>
            <a:r>
              <a:rPr lang="en-US" sz="2000" b="1" dirty="0"/>
              <a:t>synchronized</a:t>
            </a:r>
            <a:r>
              <a:rPr lang="he-IL" sz="2000" b="1" dirty="0"/>
              <a:t> עם </a:t>
            </a:r>
            <a:r>
              <a:rPr lang="he-IL" sz="2000" b="1" dirty="0" smtClean="0"/>
              <a:t>האובייקט שמחכה.</a:t>
            </a:r>
            <a:endParaRPr lang="he-IL" sz="2000" b="1" dirty="0"/>
          </a:p>
          <a:p>
            <a:pPr algn="ctr" rtl="1">
              <a:defRPr/>
            </a:pPr>
            <a:r>
              <a:rPr lang="he-IL" sz="2000" b="1" dirty="0"/>
              <a:t>הפעלת השיטה </a:t>
            </a:r>
            <a:r>
              <a:rPr lang="en-US" sz="2000" b="1" dirty="0"/>
              <a:t>notify</a:t>
            </a:r>
            <a:r>
              <a:rPr lang="he-IL" sz="2000" b="1" dirty="0"/>
              <a:t> על אובייקט זה תסיים את פעולת ה- </a:t>
            </a:r>
            <a:r>
              <a:rPr lang="en-US" sz="2000" b="1" dirty="0"/>
              <a:t>wait</a:t>
            </a:r>
            <a:r>
              <a:rPr lang="he-IL" sz="2000" b="1" dirty="0" smtClean="0"/>
              <a:t>.</a:t>
            </a:r>
          </a:p>
          <a:p>
            <a:pPr algn="ctr" rtl="1">
              <a:defRPr/>
            </a:pPr>
            <a:r>
              <a:rPr lang="he-IL" sz="2000" b="1" dirty="0" smtClean="0"/>
              <a:t>כאשר עושים </a:t>
            </a:r>
            <a:r>
              <a:rPr lang="en-US" sz="2000" b="1" dirty="0" smtClean="0"/>
              <a:t>wait</a:t>
            </a:r>
            <a:r>
              <a:rPr lang="he-IL" sz="2000" b="1" dirty="0" smtClean="0"/>
              <a:t> המנעול משתחרר!!</a:t>
            </a:r>
          </a:p>
          <a:p>
            <a:pPr algn="ctr" rtl="1">
              <a:defRPr/>
            </a:pP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302187" y="4234611"/>
            <a:ext cx="3385919" cy="7207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המחלקות (2)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1052513"/>
            <a:ext cx="7681383" cy="557053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8404411" y="1341438"/>
            <a:ext cx="3495365" cy="647700"/>
          </a:xfrm>
          <a:prstGeom prst="wedgeRectCallout">
            <a:avLst>
              <a:gd name="adj1" fmla="val -149116"/>
              <a:gd name="adj2" fmla="val -2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מחזיקה כפרמטר את האובייקט שצריך "להעיר" מ- </a:t>
            </a:r>
            <a:r>
              <a:rPr lang="en-US" sz="2000" b="1" dirty="0"/>
              <a:t>wait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661212" y="5241924"/>
            <a:ext cx="6242924" cy="1414369"/>
          </a:xfrm>
          <a:prstGeom prst="wedgeRectCallout">
            <a:avLst>
              <a:gd name="adj1" fmla="val -67799"/>
              <a:gd name="adj2" fmla="val -34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את הפעולה </a:t>
            </a:r>
            <a:r>
              <a:rPr lang="en-US" sz="2000" b="1" dirty="0"/>
              <a:t>notify</a:t>
            </a:r>
            <a:r>
              <a:rPr lang="he-IL" sz="2000" b="1" dirty="0"/>
              <a:t> נפעיל על האובייקט שאותו נרצה להעיר. </a:t>
            </a:r>
          </a:p>
          <a:p>
            <a:pPr algn="ctr" rtl="1">
              <a:defRPr/>
            </a:pPr>
            <a:r>
              <a:rPr lang="he-IL" sz="2000" b="1" dirty="0"/>
              <a:t>יש לעטוף פקודה זו בבלוק </a:t>
            </a:r>
            <a:r>
              <a:rPr lang="en-US" sz="2000" b="1" dirty="0"/>
              <a:t>synchronized</a:t>
            </a:r>
            <a:r>
              <a:rPr lang="he-IL" sz="2000" b="1" dirty="0"/>
              <a:t> על האובייקט שאותו נעיר, אחרת תתקבל החריגה </a:t>
            </a:r>
            <a:r>
              <a:rPr lang="en-US" sz="2000" b="1" dirty="0" err="1"/>
              <a:t>IllegalMonitorStateException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727201" y="5445126"/>
            <a:ext cx="2832100" cy="7207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2" y="1169893"/>
            <a:ext cx="9347448" cy="293145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8" y="4176619"/>
            <a:ext cx="6026025" cy="12588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886392" y="2350457"/>
            <a:ext cx="646957" cy="29154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104965" y="2888877"/>
            <a:ext cx="2581835" cy="647700"/>
          </a:xfrm>
          <a:prstGeom prst="wedgeRectCallout">
            <a:avLst>
              <a:gd name="adj1" fmla="val 60341"/>
              <a:gd name="adj2" fmla="val -88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הקישור עבור הסינכרון בין 2 ה- </a:t>
            </a:r>
            <a:r>
              <a:rPr lang="en-US" sz="2000" b="1" dirty="0"/>
              <a:t>thread</a:t>
            </a:r>
            <a:r>
              <a:rPr lang="he-IL" sz="2000" b="1" dirty="0"/>
              <a:t>'ים</a:t>
            </a:r>
            <a:endParaRPr lang="en-US" sz="2000" b="1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5376" y="5233989"/>
            <a:ext cx="6068058" cy="12160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בלוק או שיטת </a:t>
            </a:r>
            <a:r>
              <a:rPr lang="en-US" smtClean="0">
                <a:latin typeface="Arial" charset="0"/>
                <a:cs typeface="Arial" charset="0"/>
              </a:rPr>
              <a:t>synchronized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7" y="2743200"/>
            <a:ext cx="10828468" cy="390823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31908" y="4117790"/>
            <a:ext cx="3667186" cy="8845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7632" y="1373283"/>
            <a:ext cx="7105651" cy="122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כאשר האובייקט לסינכרון הוא האובייקט המפעיל (</a:t>
            </a:r>
            <a:r>
              <a:rPr lang="en-US" sz="2000" b="1" dirty="0" smtClean="0"/>
              <a:t>this</a:t>
            </a:r>
            <a:r>
              <a:rPr lang="he-IL" sz="2000" b="1" dirty="0" smtClean="0"/>
              <a:t>), ניתן להגדיר את כל השיטה כ- </a:t>
            </a:r>
            <a:r>
              <a:rPr lang="en-US" sz="2000" b="1" dirty="0" smtClean="0"/>
              <a:t>synchronized</a:t>
            </a:r>
            <a:r>
              <a:rPr lang="he-IL" sz="2000" b="1" dirty="0" smtClean="0"/>
              <a:t>.</a:t>
            </a:r>
          </a:p>
          <a:p>
            <a:pPr algn="ctr" rtl="1">
              <a:defRPr/>
            </a:pPr>
            <a:r>
              <a:rPr lang="he-IL" sz="2000" b="1" dirty="0" smtClean="0"/>
              <a:t>אופציה </a:t>
            </a:r>
            <a:r>
              <a:rPr lang="he-IL" sz="2000" b="1" dirty="0"/>
              <a:t>זו פחות עדיפה כי אז קטע הנעילה יותר גדול, ונעדיף למקד אותו רק לקטע </a:t>
            </a:r>
            <a:r>
              <a:rPr lang="he-IL" sz="2000" b="1" dirty="0" smtClean="0"/>
              <a:t>הקוד </a:t>
            </a:r>
            <a:r>
              <a:rPr lang="he-IL" sz="2000" b="1" dirty="0"/>
              <a:t>הקריטי.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312894" y="3331414"/>
            <a:ext cx="2007597" cy="21860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54" y="1183341"/>
            <a:ext cx="9361851" cy="54677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קורה למשאב הקריטי בזמן </a:t>
            </a:r>
            <a:r>
              <a:rPr lang="en-US" dirty="0" smtClean="0"/>
              <a:t>wait</a:t>
            </a:r>
            <a:r>
              <a:rPr lang="he-IL" dirty="0" smtClean="0"/>
              <a:t>?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1141" y="4921625"/>
            <a:ext cx="5416362" cy="7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כאשר אנחנו בתוך </a:t>
            </a:r>
            <a:r>
              <a:rPr lang="en-US" sz="2000" b="1" dirty="0" smtClean="0"/>
              <a:t>wait</a:t>
            </a:r>
            <a:r>
              <a:rPr lang="he-IL" sz="2000" b="1" dirty="0" smtClean="0"/>
              <a:t> המשאב הקריטי משתחרר עד אשר ה- </a:t>
            </a:r>
            <a:r>
              <a:rPr lang="en-US" sz="2000" b="1" dirty="0" smtClean="0"/>
              <a:t>wait</a:t>
            </a:r>
            <a:r>
              <a:rPr lang="he-IL" sz="2000" b="1" dirty="0" smtClean="0"/>
              <a:t> ישתחרר באמצעות </a:t>
            </a:r>
            <a:r>
              <a:rPr lang="en-US" sz="2000" b="1" dirty="0" smtClean="0"/>
              <a:t>notify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קורה למשאב הקריטי בזמן </a:t>
            </a:r>
            <a:r>
              <a:rPr lang="en-US" dirty="0" smtClean="0"/>
              <a:t>wait</a:t>
            </a:r>
            <a:r>
              <a:rPr lang="he-IL" dirty="0" smtClean="0"/>
              <a:t>? (2)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04" y="1168986"/>
            <a:ext cx="10695260" cy="51333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221" y="2969414"/>
            <a:ext cx="5787805" cy="16561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72068" y="5855264"/>
            <a:ext cx="4034117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נשים לב מתי מהתודה </a:t>
            </a:r>
            <a:r>
              <a:rPr lang="en-US" sz="2000" b="1" dirty="0" err="1" smtClean="0"/>
              <a:t>foo</a:t>
            </a:r>
            <a:r>
              <a:rPr lang="he-IL" sz="2000" b="1" dirty="0" smtClean="0"/>
              <a:t> מופעלת 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ביחידה זו נלמד: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7651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ותכונותיו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מצבים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סינכרון תהליכים: </a:t>
            </a:r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deadlock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סמפורים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מוניטור ע"י </a:t>
            </a:r>
            <a:r>
              <a:rPr lang="en-US" dirty="0" err="1" smtClean="0">
                <a:latin typeface="Arial" charset="0"/>
                <a:cs typeface="Arial" charset="0"/>
              </a:rPr>
              <a:t>Condition+Lock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ArrayBlockingQueue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הגבלת מספר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ע"י </a:t>
            </a:r>
            <a:r>
              <a:rPr lang="en-US" dirty="0" err="1" smtClean="0">
                <a:latin typeface="Arial" charset="0"/>
                <a:cs typeface="Arial" charset="0"/>
              </a:rPr>
              <a:t>ExecuterService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קבלת ערך מ-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ע"י הממשק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המתנה לכמות מסויימת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'ים: </a:t>
            </a:r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אובייקט אנונימי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אלגוריתמי נעילה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30771" y="1476429"/>
          <a:ext cx="2361689" cy="177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ackager Shell Object" showAsIcon="1" r:id="rId3" imgW="914760" imgH="685800" progId="Package">
                  <p:embed/>
                </p:oleObj>
              </mc:Choice>
              <mc:Fallback>
                <p:oleObj name="Packager Shell Object" showAsIcon="1" r:id="rId3" imgW="914760" imgH="68580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71" y="1476429"/>
                        <a:ext cx="2361689" cy="1771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50" y="836712"/>
            <a:ext cx="5789764" cy="532859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175" y="1237129"/>
            <a:ext cx="5676107" cy="5298142"/>
          </a:xfrm>
        </p:spPr>
        <p:txBody>
          <a:bodyPr/>
          <a:lstStyle/>
          <a:p>
            <a:r>
              <a:rPr lang="he-IL" dirty="0" smtClean="0"/>
              <a:t>יש לדמות מערכת של שדה תעופה:</a:t>
            </a:r>
          </a:p>
          <a:p>
            <a:pPr lvl="1"/>
            <a:r>
              <a:rPr lang="he-IL" dirty="0" smtClean="0"/>
              <a:t>לכל מטוס 3 מצבים: המראה, טיסה ונחיתה</a:t>
            </a:r>
          </a:p>
          <a:p>
            <a:pPr lvl="1"/>
            <a:r>
              <a:rPr lang="he-IL" dirty="0" smtClean="0"/>
              <a:t>רק מטוס אחד יכול להיות בהמראה או בנחיתה ברגע נתון בשדה"ת</a:t>
            </a:r>
          </a:p>
          <a:p>
            <a:pPr lvl="1"/>
            <a:r>
              <a:rPr lang="he-IL" dirty="0" smtClean="0"/>
              <a:t>יש לסגור את שדה התעופה לאחר שכל המטוסים סיימו לנחות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87731" y="6235644"/>
            <a:ext cx="2799509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הפתרון ב- </a:t>
            </a:r>
            <a:r>
              <a:rPr lang="en-US" b="1" dirty="0" smtClean="0"/>
              <a:t>exe2_airport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43865" y="5239932"/>
            <a:ext cx="73605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u="sng" dirty="0" smtClean="0">
                <a:solidFill>
                  <a:srgbClr val="00B050"/>
                </a:solidFill>
              </a:rPr>
              <a:t>הנחיות</a:t>
            </a:r>
            <a:r>
              <a:rPr lang="he-IL" dirty="0" smtClean="0">
                <a:solidFill>
                  <a:srgbClr val="00B050"/>
                </a:solidFill>
              </a:rPr>
              <a:t>: הפעם אין לבצע נעילה על שדה"ת, אלא לבצע </a:t>
            </a:r>
            <a:r>
              <a:rPr lang="en-US" dirty="0" smtClean="0">
                <a:solidFill>
                  <a:srgbClr val="00B050"/>
                </a:solidFill>
              </a:rPr>
              <a:t>wait</a:t>
            </a:r>
            <a:r>
              <a:rPr lang="he-IL" dirty="0" smtClean="0">
                <a:solidFill>
                  <a:srgbClr val="00B050"/>
                </a:solidFill>
              </a:rPr>
              <a:t> כאשר מחכים למסלול בשדה התעופה. אחריות השדה ליידע את מי שמחכה כאשר המסלול מתפנה.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בעיות בעבודה עם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– כאשר התוצאה של פעולה מסויימת תלויה בתזמון פעולה ב-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אחר, תלות במשאב משותף. אם אין סינכרון יכולה להיווצר בעיה.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לדוגמא: מדור משאבי אנוש מעדכן את ערך המשכורות ומחלקת שכר צריכה להנפיק את המשכורות. אם מחלקת השכר תנפיק את המשכורות לפני העדכון של משאבי האנוש תהייה בעיה.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Starving</a:t>
            </a:r>
            <a:r>
              <a:rPr lang="he-IL" dirty="0" smtClean="0">
                <a:latin typeface="Arial" charset="0"/>
                <a:cs typeface="Arial" charset="0"/>
              </a:rPr>
              <a:t> – כאשר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מסויים אינו מקבל זמן לריצה ע"י ה- </a:t>
            </a:r>
            <a:r>
              <a:rPr lang="en-US" dirty="0" smtClean="0">
                <a:latin typeface="Arial" charset="0"/>
                <a:cs typeface="Arial" charset="0"/>
              </a:rPr>
              <a:t>CPU</a:t>
            </a:r>
            <a:r>
              <a:rPr lang="he-IL" dirty="0" smtClean="0">
                <a:latin typeface="Arial" charset="0"/>
                <a:cs typeface="Arial" charset="0"/>
              </a:rPr>
              <a:t>. יכול לקרות בגלל בעיה בעדיפויות של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'ים.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Deadlock</a:t>
            </a:r>
            <a:r>
              <a:rPr lang="he-IL" dirty="0" smtClean="0">
                <a:latin typeface="Arial" charset="0"/>
                <a:cs typeface="Arial" charset="0"/>
              </a:rPr>
              <a:t> – כאשר 2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אינם יכולים להמשיך בפעילותם מאחר וכל אחד ממתין לשני (למשל בעיית אגו: אני לא אתקשר אליך עד אשר אתה תתקשר אליי, וההיפך...) 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ל- </a:t>
            </a:r>
            <a:r>
              <a:rPr lang="en-US" dirty="0" smtClean="0"/>
              <a:t>racing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50" y="1131862"/>
            <a:ext cx="6332728" cy="55200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7909" y="6306212"/>
            <a:ext cx="9016163" cy="3333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428936" y="1477100"/>
            <a:ext cx="5469613" cy="736105"/>
          </a:xfrm>
          <a:prstGeom prst="wedgeRectCallout">
            <a:avLst>
              <a:gd name="adj1" fmla="val -81093"/>
              <a:gd name="adj2" fmla="val -1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שני המופעים תלויים במשתנה זה, אבל אחד הפריע לשני באמצע (ראו את הערך 0 פעמיים בפלט)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ל- </a:t>
            </a:r>
            <a:r>
              <a:rPr lang="en-US" smtClean="0">
                <a:latin typeface="Arial" charset="0"/>
                <a:cs typeface="Arial" charset="0"/>
              </a:rPr>
              <a:t>deadlock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דוגמאת הפילוסופים הסינים: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5 פילוסופים סינים יושבים מסביב לשולחן האוכל. מול כל אחד יש צלחת, ובין כל 2 צלחות יש </a:t>
            </a:r>
            <a:r>
              <a:rPr lang="en-US" smtClean="0">
                <a:latin typeface="Arial" charset="0"/>
                <a:cs typeface="Arial" charset="0"/>
              </a:rPr>
              <a:t>chopstick</a:t>
            </a:r>
            <a:r>
              <a:rPr lang="he-IL" smtClean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כדי לאכול כל פילוסוף צריך 2 </a:t>
            </a:r>
            <a:r>
              <a:rPr lang="en-US" smtClean="0">
                <a:latin typeface="Arial" charset="0"/>
                <a:cs typeface="Arial" charset="0"/>
              </a:rPr>
              <a:t>chopstick</a:t>
            </a:r>
            <a:r>
              <a:rPr lang="he-IL" smtClean="0">
                <a:latin typeface="Arial" charset="0"/>
                <a:cs typeface="Arial" charset="0"/>
              </a:rPr>
              <a:t>, והוא יכול לקחת רק את זה שמונח מימין או משמאל לצלחת שלו.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אם כל פילוסוף יקח את המקל שלימינו, ולא יניח אותו עד שיסיים לאכול, לעולם אף פילוסוף לא יוכל לאכול, וזהו למעשה </a:t>
            </a:r>
            <a:r>
              <a:rPr lang="en-US" smtClean="0">
                <a:latin typeface="Arial" charset="0"/>
                <a:cs typeface="Arial" charset="0"/>
              </a:rPr>
              <a:t>deadlock</a:t>
            </a: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2" y="4065563"/>
            <a:ext cx="3322904" cy="257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מימוש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4" y="590844"/>
            <a:ext cx="9273802" cy="604129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968" y="4543425"/>
            <a:ext cx="4815417" cy="190023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tryToEat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3" y="1181808"/>
            <a:ext cx="10958540" cy="492357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8820442" y="1741315"/>
            <a:ext cx="3069591" cy="431800"/>
          </a:xfrm>
          <a:prstGeom prst="wedgeRectCallout">
            <a:avLst>
              <a:gd name="adj1" fmla="val -181835"/>
              <a:gd name="adj2" fmla="val 26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למזלג ואז נועל אותו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3467329" y="5609053"/>
            <a:ext cx="3359149" cy="576263"/>
          </a:xfrm>
          <a:prstGeom prst="wedgeRectCallout">
            <a:avLst>
              <a:gd name="adj1" fmla="val -113227"/>
              <a:gd name="adj2" fmla="val -40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שחרור הנעילות על המזלגות בסיום הבלוקים</a:t>
            </a:r>
            <a:endParaRPr lang="en-US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3467329" y="5609052"/>
            <a:ext cx="3359149" cy="576263"/>
          </a:xfrm>
          <a:prstGeom prst="wedgeRectCallout">
            <a:avLst>
              <a:gd name="adj1" fmla="val -93725"/>
              <a:gd name="adj2" fmla="val -71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שחרור הנעילות על המזלגות בסיום הבלוקים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81" y="456424"/>
            <a:ext cx="10058367" cy="56022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794" y="3668904"/>
            <a:ext cx="4133426" cy="312679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96981" y="6062492"/>
            <a:ext cx="6432549" cy="574675"/>
          </a:xfrm>
          <a:prstGeom prst="wedgeRectCallout">
            <a:avLst>
              <a:gd name="adj1" fmla="val 57882"/>
              <a:gd name="adj2" fmla="val -3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לכל הפילוסופים יש את המזלג השמאלי, וכולם מחכים לימני.. יחכו לנצח כי אף אחד לא משחרר...</a:t>
            </a:r>
            <a:endParaRPr lang="en-US" sz="2000" b="1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00271" y="398365"/>
            <a:ext cx="1116110" cy="95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258934" y="1178028"/>
            <a:ext cx="4631106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u="sng" dirty="0"/>
              <a:t>הפתרון</a:t>
            </a:r>
            <a:r>
              <a:rPr lang="he-IL" sz="2000" b="1" dirty="0"/>
              <a:t>: לנעול מזלג רק אם 2 המזלגות פנויים. </a:t>
            </a:r>
            <a:r>
              <a:rPr lang="he-IL" sz="2000" b="1" dirty="0" smtClean="0"/>
              <a:t>אפשר להשתמש </a:t>
            </a:r>
            <a:r>
              <a:rPr lang="he-IL" sz="2000" b="1" dirty="0"/>
              <a:t>לצורך כך באובייקט </a:t>
            </a:r>
            <a:r>
              <a:rPr lang="en-US" sz="2000" b="1" dirty="0"/>
              <a:t>Semaphore</a:t>
            </a:r>
            <a:r>
              <a:rPr lang="he-IL" sz="2000" b="1" dirty="0"/>
              <a:t> המאפשר לבדוק נעילה.</a:t>
            </a:r>
            <a:endParaRPr lang="en-US" sz="2000" b="1" dirty="0"/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>
          <a:xfrm>
            <a:off x="8015818" y="274639"/>
            <a:ext cx="3649133" cy="706437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ה-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עבודה עם </a:t>
            </a:r>
            <a:r>
              <a:rPr lang="en-US" smtClean="0">
                <a:latin typeface="Arial" charset="0"/>
                <a:cs typeface="Arial" charset="0"/>
              </a:rPr>
              <a:t>Semaphore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48" y="1140151"/>
            <a:ext cx="10114638" cy="548744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59472" y="2201256"/>
            <a:ext cx="4637944" cy="26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1566" y="4118904"/>
            <a:ext cx="4722286" cy="1728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48" y="1153830"/>
            <a:ext cx="8384312" cy="551093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9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tryToEat</a:t>
            </a:r>
            <a:r>
              <a:rPr lang="he-IL" smtClean="0">
                <a:latin typeface="Arial" charset="0"/>
                <a:cs typeface="Arial" charset="0"/>
              </a:rPr>
              <a:t> במימוש סמפור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315201" y="1627679"/>
            <a:ext cx="4584570" cy="358775"/>
          </a:xfrm>
          <a:prstGeom prst="wedgeRectCallout">
            <a:avLst>
              <a:gd name="adj1" fmla="val -139662"/>
              <a:gd name="adj2" fmla="val 20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עד שניתן לקבל נעילה על האובייקט</a:t>
            </a:r>
            <a:endParaRPr lang="en-US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8496885" y="3068638"/>
            <a:ext cx="3395233" cy="360362"/>
          </a:xfrm>
          <a:prstGeom prst="wedgeRectCallout">
            <a:avLst>
              <a:gd name="adj1" fmla="val -171861"/>
              <a:gd name="adj2" fmla="val -16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בודקת האם ניתן לקבל נעילה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7132320" y="3933825"/>
            <a:ext cx="4764225" cy="1061256"/>
          </a:xfrm>
          <a:prstGeom prst="wedgeRectCallout">
            <a:avLst>
              <a:gd name="adj1" fmla="val -113871"/>
              <a:gd name="adj2" fmla="val -97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1600" b="1" dirty="0"/>
              <a:t>אם לא ניתן לקבל נעילה גם על המזלג הימני, משחררת את השמאלי, ויוצאת </a:t>
            </a:r>
            <a:r>
              <a:rPr lang="he-IL" sz="1600" b="1" dirty="0" smtClean="0"/>
              <a:t>מהשיטה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tryToEat</a:t>
            </a:r>
            <a:r>
              <a:rPr lang="en-US" sz="1600" b="1" dirty="0" smtClean="0"/>
              <a:t> </a:t>
            </a:r>
            <a:r>
              <a:rPr lang="he-IL" sz="1600" b="1" dirty="0" smtClean="0"/>
              <a:t>.</a:t>
            </a:r>
            <a:endParaRPr lang="he-IL" sz="1600" b="1" dirty="0"/>
          </a:p>
          <a:p>
            <a:pPr algn="ctr" rtl="1">
              <a:defRPr/>
            </a:pPr>
            <a:r>
              <a:rPr lang="en-US" sz="1600" b="1" dirty="0"/>
              <a:t>run</a:t>
            </a:r>
            <a:r>
              <a:rPr lang="he-IL" sz="1600" b="1" dirty="0"/>
              <a:t> תנסה להפעיל שיטה זו שוב בהמשך.</a:t>
            </a:r>
            <a:endParaRPr lang="en-US" sz="16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135546" y="3933825"/>
            <a:ext cx="4764225" cy="1061256"/>
          </a:xfrm>
          <a:prstGeom prst="wedgeRectCallout">
            <a:avLst>
              <a:gd name="adj1" fmla="val -141372"/>
              <a:gd name="adj2" fmla="val -18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1600" b="1" dirty="0"/>
              <a:t>אם לא ניתן לקבל נעילה גם על המזלג הימני, משחררת את השמאלי, ויוצאת </a:t>
            </a:r>
            <a:r>
              <a:rPr lang="he-IL" sz="1600" b="1" dirty="0" smtClean="0"/>
              <a:t>מהשיטה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tryToEat</a:t>
            </a:r>
            <a:r>
              <a:rPr lang="en-US" sz="1600" b="1" dirty="0" smtClean="0"/>
              <a:t> </a:t>
            </a:r>
            <a:r>
              <a:rPr lang="he-IL" sz="1600" b="1" dirty="0" smtClean="0"/>
              <a:t>.</a:t>
            </a:r>
            <a:endParaRPr lang="he-IL" sz="1600" b="1" dirty="0"/>
          </a:p>
          <a:p>
            <a:pPr algn="ctr" rtl="1">
              <a:defRPr/>
            </a:pPr>
            <a:r>
              <a:rPr lang="en-US" sz="1600" b="1" dirty="0"/>
              <a:t>run</a:t>
            </a:r>
            <a:r>
              <a:rPr lang="he-IL" sz="1600" b="1" dirty="0"/>
              <a:t> תנסה להפעיל שיטה זו שוב בהמשך.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82" y="452088"/>
            <a:ext cx="7160421" cy="620430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15983" y="2143883"/>
            <a:ext cx="5197360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688918" y="1628776"/>
            <a:ext cx="3168649" cy="1646687"/>
          </a:xfrm>
          <a:prstGeom prst="wedgeRectCallout">
            <a:avLst>
              <a:gd name="adj1" fmla="val -164675"/>
              <a:gd name="adj2" fmla="val 15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ניתן לאתחל סמפור בגאווה בכמה </a:t>
            </a:r>
            <a:r>
              <a:rPr lang="he-IL" sz="2000" b="1" dirty="0"/>
              <a:t>אובייקטים יכולים לבצע את הנעילה בו"ז, והאם סדר הפעולה שלהם הוא </a:t>
            </a:r>
            <a:r>
              <a:rPr lang="en-US" sz="2000" b="1" dirty="0"/>
              <a:t>FIFO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תהליכים (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Arial" charset="0"/>
                <a:cs typeface="Arial" charset="0"/>
              </a:rPr>
              <a:t>עד היום כל התוכניות שלנו רצו בתהליך אחד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כלומר, התוכנית לא הסתיימה עד אשר ה-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  <a:r>
              <a:rPr lang="he-IL" dirty="0" smtClean="0">
                <a:latin typeface="Arial" charset="0"/>
                <a:cs typeface="Arial" charset="0"/>
              </a:rPr>
              <a:t> סיים לרוץ, והפעולות בוצעו אחת אחרי-השניה, באופן סינכרוני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ביחידה זו נראה כיצד ניתן להריץ כמה פעולות בו-זמנית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– אובייקט אשר מבצע פעולה באופן אסינכרוני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בעזרת מנגנון זה התוכנית הראשית (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) תוכל להריץ כמה פעולות (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) במקביל: למשל גם שעון מתחלף, גם הורדת קובץ וגם אינטראקציה עם המשתמש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1" y="44624"/>
            <a:ext cx="4728237" cy="1545360"/>
          </a:xfrm>
        </p:spPr>
        <p:txBody>
          <a:bodyPr/>
          <a:lstStyle/>
          <a:p>
            <a:r>
              <a:rPr lang="he-IL" sz="3200" dirty="0" smtClean="0"/>
              <a:t/>
            </a:r>
            <a:br>
              <a:rPr lang="he-IL" sz="3200" dirty="0" smtClean="0"/>
            </a:br>
            <a:r>
              <a:rPr lang="he-IL" sz="3200" dirty="0" smtClean="0"/>
              <a:t>בעיית היצרן-צרכן</a:t>
            </a:r>
            <a:endParaRPr lang="he-IL" sz="3200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0013" y="71727"/>
            <a:ext cx="7031435" cy="37385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8717" y="3656091"/>
            <a:ext cx="4796209" cy="12497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170" y="2916834"/>
            <a:ext cx="7077264" cy="3738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361" y="465894"/>
            <a:ext cx="10101412" cy="34986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7969" y="4001814"/>
            <a:ext cx="4939355" cy="2595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361" y="4005064"/>
            <a:ext cx="4920136" cy="25799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</a:t>
            </a:r>
            <a:r>
              <a:rPr lang="en-US" dirty="0" err="1" smtClean="0"/>
              <a:t>CubyHole</a:t>
            </a:r>
            <a:r>
              <a:rPr lang="he-IL" dirty="0" smtClean="0"/>
              <a:t> באמצעות </a:t>
            </a:r>
            <a:r>
              <a:rPr lang="en-US" dirty="0" smtClean="0"/>
              <a:t>wait + notify</a:t>
            </a:r>
            <a:endParaRPr lang="he-IL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509" y="1988841"/>
            <a:ext cx="8744011" cy="25151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 flipV="1">
            <a:off x="4079776" y="3645024"/>
            <a:ext cx="2304256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 flipV="1">
            <a:off x="4079776" y="4175370"/>
            <a:ext cx="2304256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99" y="1172921"/>
            <a:ext cx="11676371" cy="41400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440479" y="2759664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6596" y="2543640"/>
            <a:ext cx="59526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ממתין עד אשר יהיה מקום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62259" y="4788161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8376" y="4572137"/>
            <a:ext cx="59526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מודיע שיש עוגיות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76" y="1183479"/>
            <a:ext cx="11675224" cy="40191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3019406" y="3600313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75523" y="3393581"/>
            <a:ext cx="5664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מודיע שיש מקום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18648" y="2459941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4765" y="2253209"/>
            <a:ext cx="5664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ממתין שיהיו עוגיות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מנגנון סינכרון ע"י </a:t>
            </a:r>
            <a:r>
              <a:rPr lang="en-US" dirty="0" smtClean="0"/>
              <a:t>Lock + Condition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r>
              <a:rPr lang="he-IL" dirty="0" smtClean="0"/>
              <a:t> הוא מנגנון המסנכרן בין לפחות שני </a:t>
            </a:r>
            <a:r>
              <a:rPr lang="en-US" dirty="0" smtClean="0"/>
              <a:t>thread</a:t>
            </a:r>
            <a:r>
              <a:rPr lang="he-IL" dirty="0" smtClean="0"/>
              <a:t>'ים, ומשתמש באובייקטים </a:t>
            </a:r>
            <a:r>
              <a:rPr lang="en-US" dirty="0" smtClean="0"/>
              <a:t>Lock</a:t>
            </a:r>
            <a:r>
              <a:rPr lang="he-IL" dirty="0" smtClean="0"/>
              <a:t> ו- </a:t>
            </a:r>
            <a:r>
              <a:rPr lang="en-US" dirty="0" smtClean="0"/>
              <a:t>Condition</a:t>
            </a:r>
            <a:r>
              <a:rPr lang="he-IL" dirty="0" smtClean="0"/>
              <a:t> הקיימים בשפה</a:t>
            </a:r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הממשק</a:t>
            </a:r>
            <a:r>
              <a:rPr lang="he-IL" i="1" dirty="0" smtClean="0"/>
              <a:t> </a:t>
            </a:r>
            <a:r>
              <a:rPr lang="en-US" i="1" dirty="0" smtClean="0"/>
              <a:t>Lock</a:t>
            </a:r>
            <a:endParaRPr lang="he-IL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04" y="1194174"/>
            <a:ext cx="1414021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341872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hlinkClick r:id="rId3"/>
              </a:rPr>
              <a:t>http://docs.oracle.com/javase/1.5.0/docs/api/java/util/concurrent/locks/Lock.html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הממשק</a:t>
            </a:r>
            <a:r>
              <a:rPr lang="he-IL" i="1" dirty="0" smtClean="0"/>
              <a:t> </a:t>
            </a:r>
            <a:r>
              <a:rPr lang="en-US" i="1" dirty="0" smtClean="0"/>
              <a:t>Condition</a:t>
            </a:r>
            <a:endParaRPr lang="he-IL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5" y="1176286"/>
            <a:ext cx="1282758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317162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1600" dirty="0" smtClean="0">
                <a:hlinkClick r:id="rId3"/>
              </a:rPr>
              <a:t>http://docs.oracle.com/javase/1.5.0/docs/api/java/util/concurrent/locks/Condition.html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</a:t>
            </a:r>
            <a:r>
              <a:rPr lang="en-US" dirty="0" err="1" smtClean="0"/>
              <a:t>CubyHole</a:t>
            </a:r>
            <a:r>
              <a:rPr lang="he-IL" dirty="0" smtClean="0"/>
              <a:t> באמצעות </a:t>
            </a:r>
            <a:r>
              <a:rPr lang="en-US" dirty="0" smtClean="0"/>
              <a:t>Lock + Condition</a:t>
            </a:r>
            <a:endParaRPr lang="he-IL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3" y="1772816"/>
            <a:ext cx="10614488" cy="42496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 flipV="1">
            <a:off x="1871531" y="2636912"/>
            <a:ext cx="9175741" cy="927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247" y="1188717"/>
            <a:ext cx="10770457" cy="43292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931017" y="2752877"/>
            <a:ext cx="1050413" cy="1084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842" y="3934768"/>
            <a:ext cx="1050413" cy="1084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71004" y="5912069"/>
            <a:ext cx="8352928" cy="72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>
                <a:solidFill>
                  <a:schemeClr val="bg1"/>
                </a:solidFill>
              </a:rPr>
              <a:t>הנעילה נמצאת בתוך ה- </a:t>
            </a:r>
            <a:r>
              <a:rPr lang="en-US" sz="2000" b="1" dirty="0" err="1" smtClean="0">
                <a:solidFill>
                  <a:schemeClr val="bg1"/>
                </a:solidFill>
              </a:rPr>
              <a:t>CubyHole</a:t>
            </a:r>
            <a:r>
              <a:rPr lang="he-IL" sz="2000" b="1" dirty="0" smtClean="0">
                <a:solidFill>
                  <a:schemeClr val="bg1"/>
                </a:solidFill>
              </a:rPr>
              <a:t> ולא בתוך ה- </a:t>
            </a:r>
            <a:r>
              <a:rPr lang="en-US" sz="2000" b="1" dirty="0" smtClean="0">
                <a:solidFill>
                  <a:schemeClr val="bg1"/>
                </a:solidFill>
              </a:rPr>
              <a:t>Producer / Consumer</a:t>
            </a:r>
            <a:endParaRPr lang="he-IL" sz="2000" b="1" dirty="0" smtClean="0">
              <a:solidFill>
                <a:schemeClr val="bg1"/>
              </a:solidFill>
            </a:endParaRPr>
          </a:p>
          <a:p>
            <a:pPr algn="ctr" rtl="1"/>
            <a:r>
              <a:rPr lang="he-IL" sz="2000" b="1" dirty="0" smtClean="0">
                <a:solidFill>
                  <a:schemeClr val="bg1"/>
                </a:solidFill>
              </a:rPr>
              <a:t>מדוע?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דוגמא לתוכנית עם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1256390"/>
            <a:ext cx="6627073" cy="346352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9386" y="4434553"/>
            <a:ext cx="6723860" cy="225875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8751" y="1489356"/>
            <a:ext cx="5245036" cy="171104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032812" y="3469340"/>
            <a:ext cx="4462807" cy="4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בפלט שהפונקציות רצו "יחד"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713" y="1163458"/>
            <a:ext cx="10963947" cy="4464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1066248" y="2543130"/>
            <a:ext cx="960107" cy="9292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0068" y="3756197"/>
            <a:ext cx="960107" cy="9292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הממשק </a:t>
            </a:r>
            <a:r>
              <a:rPr lang="en-US" dirty="0" err="1" smtClean="0"/>
              <a:t>BlockingQueue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לממשק זה יש מתודות המטפלות באופן שונה במקרה של אי-הצלחת הסרה/הכנסה מיידית</a:t>
            </a:r>
          </a:p>
          <a:p>
            <a:pPr lvl="1"/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לממשק זה מספר מימושים ובינהם </a:t>
            </a:r>
            <a:r>
              <a:rPr lang="en-US" dirty="0" err="1" smtClean="0"/>
              <a:t>ArrayBlockingQueue</a:t>
            </a:r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5099" y="2280451"/>
          <a:ext cx="9718514" cy="18185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5315"/>
                <a:gridCol w="1606868"/>
                <a:gridCol w="2170430"/>
                <a:gridCol w="2262505"/>
                <a:gridCol w="2783396"/>
              </a:tblGrid>
              <a:tr h="606194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/>
                        <a:t>זריקת חריגה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/>
                        <a:t>החזרת </a:t>
                      </a:r>
                      <a:r>
                        <a:rPr lang="en-US" sz="2000" dirty="0" smtClean="0"/>
                        <a:t>true/false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/>
                        <a:t>חסימה (</a:t>
                      </a:r>
                      <a:r>
                        <a:rPr lang="en-US" sz="2000" dirty="0" smtClean="0"/>
                        <a:t>Blocking</a:t>
                      </a:r>
                      <a:r>
                        <a:rPr lang="he-IL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timeout</a:t>
                      </a:r>
                      <a:endParaRPr lang="he-IL" sz="2000" dirty="0"/>
                    </a:p>
                  </a:txBody>
                  <a:tcPr/>
                </a:tc>
              </a:tr>
              <a:tr h="606194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הוספה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add(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offer(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put(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offer(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, timeout,</a:t>
                      </a:r>
                      <a:r>
                        <a:rPr lang="en-US" sz="2000" baseline="0" dirty="0" smtClean="0"/>
                        <a:t> unit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</a:tr>
              <a:tr h="606194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הסרה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remove(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poll(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take(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poll(timeout, unit)</a:t>
                      </a:r>
                      <a:endParaRPr lang="he-IL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</a:t>
            </a:r>
            <a:r>
              <a:rPr lang="en-US" dirty="0" err="1" smtClean="0"/>
              <a:t>CubyHole</a:t>
            </a:r>
            <a:r>
              <a:rPr lang="he-IL" dirty="0" smtClean="0"/>
              <a:t> באמצעות </a:t>
            </a:r>
            <a:r>
              <a:rPr lang="en-US" dirty="0" err="1" smtClean="0"/>
              <a:t>BlockingQueue</a:t>
            </a:r>
            <a:r>
              <a:rPr lang="he-IL" dirty="0" smtClean="0"/>
              <a:t> </a:t>
            </a:r>
            <a:endParaRPr lang="he-IL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970" y="1843271"/>
            <a:ext cx="11666504" cy="33593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</a:t>
            </a:r>
            <a:r>
              <a:rPr lang="en-US" dirty="0" err="1" smtClean="0"/>
              <a:t>CubyHole</a:t>
            </a:r>
            <a:r>
              <a:rPr lang="he-IL" dirty="0" smtClean="0"/>
              <a:t> באמצעות </a:t>
            </a:r>
            <a:r>
              <a:rPr lang="en-US" dirty="0" err="1" smtClean="0"/>
              <a:t>BlockingQueue</a:t>
            </a:r>
            <a:r>
              <a:rPr lang="he-IL" dirty="0" smtClean="0"/>
              <a:t> </a:t>
            </a:r>
            <a:endParaRPr lang="he-IL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66" y="1173545"/>
            <a:ext cx="9913762" cy="54637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דוגמת פלט</a:t>
            </a:r>
            <a:endParaRPr lang="he-IL" dirty="0"/>
          </a:p>
        </p:txBody>
      </p:sp>
      <p:pic>
        <p:nvPicPr>
          <p:cNvPr id="983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84" y="1161065"/>
            <a:ext cx="4935572" cy="54762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4390" y="1156304"/>
            <a:ext cx="5005333" cy="54936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Collections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האוספים ב- </a:t>
            </a:r>
            <a:r>
              <a:rPr lang="en-US" dirty="0" err="1" smtClean="0"/>
              <a:t>java.util</a:t>
            </a:r>
            <a:r>
              <a:rPr lang="he-IL" dirty="0" smtClean="0"/>
              <a:t> מגרסה 1.5 (אלו המשתמשים ב- </a:t>
            </a:r>
            <a:r>
              <a:rPr lang="en-US" dirty="0" smtClean="0"/>
              <a:t>generics</a:t>
            </a:r>
            <a:r>
              <a:rPr lang="he-IL" dirty="0" smtClean="0"/>
              <a:t>) אינם </a:t>
            </a:r>
            <a:r>
              <a:rPr lang="en-US" dirty="0" err="1" smtClean="0"/>
              <a:t>ThreadSafe</a:t>
            </a:r>
            <a:r>
              <a:rPr lang="he-IL" dirty="0" smtClean="0"/>
              <a:t>, משמע ניתן להסיר ולהוסיף איברים בו"ז, מה שכמובן עלול לגרום במקרים מסויימים לבעיות</a:t>
            </a:r>
          </a:p>
          <a:p>
            <a:pPr lvl="1"/>
            <a:r>
              <a:rPr lang="he-IL" dirty="0" smtClean="0"/>
              <a:t>האוספים הישנים (שהוגדרו ב- </a:t>
            </a:r>
            <a:r>
              <a:rPr lang="en-US" dirty="0" smtClean="0"/>
              <a:t>JDK1</a:t>
            </a:r>
            <a:r>
              <a:rPr lang="he-IL" dirty="0" smtClean="0"/>
              <a:t> הם כן </a:t>
            </a:r>
            <a:r>
              <a:rPr lang="en-US" dirty="0" err="1" smtClean="0"/>
              <a:t>ThreadSafe</a:t>
            </a:r>
            <a:r>
              <a:rPr lang="he-IL" dirty="0" smtClean="0"/>
              <a:t> אך כמעט ואינם בשימוש)</a:t>
            </a:r>
          </a:p>
          <a:p>
            <a:r>
              <a:rPr lang="he-IL" dirty="0" smtClean="0"/>
              <a:t>ניתן להגדיר </a:t>
            </a:r>
            <a:r>
              <a:rPr lang="en-US" dirty="0" smtClean="0"/>
              <a:t>Synchronized Collection</a:t>
            </a:r>
            <a:r>
              <a:rPr lang="he-IL" dirty="0" smtClean="0"/>
              <a:t> ע"י יצירת אוסף חדש שעוטף את האוסף המקורי, ושם ב- </a:t>
            </a:r>
            <a:r>
              <a:rPr lang="en-US" dirty="0" smtClean="0"/>
              <a:t>synchronized</a:t>
            </a:r>
            <a:r>
              <a:rPr lang="he-IL" dirty="0" smtClean="0"/>
              <a:t> את המתודות </a:t>
            </a:r>
            <a:r>
              <a:rPr lang="en-US" dirty="0" smtClean="0"/>
              <a:t>add</a:t>
            </a:r>
            <a:r>
              <a:rPr lang="he-IL" dirty="0" smtClean="0"/>
              <a:t> ו- </a:t>
            </a:r>
            <a:r>
              <a:rPr lang="en-US" dirty="0" smtClean="0"/>
              <a:t>remove</a:t>
            </a:r>
            <a:endParaRPr lang="he-IL" dirty="0" smtClean="0"/>
          </a:p>
          <a:p>
            <a:r>
              <a:rPr lang="he-IL" dirty="0" smtClean="0"/>
              <a:t>אוספים אלו אינם מוגדרים כטיפוסים חדשים, אלא נוצרים ע"י שיטות עזר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</a:t>
            </a:r>
            <a:endParaRPr lang="he-IL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958" y="1176666"/>
            <a:ext cx="10327134" cy="5444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533697" y="2380593"/>
            <a:ext cx="4981903" cy="346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ular Callout 5"/>
          <p:cNvSpPr/>
          <p:nvPr/>
        </p:nvSpPr>
        <p:spPr>
          <a:xfrm>
            <a:off x="7851227" y="3499944"/>
            <a:ext cx="3626069" cy="677917"/>
          </a:xfrm>
          <a:prstGeom prst="wedgeRectCallout">
            <a:avLst>
              <a:gd name="adj1" fmla="val -116050"/>
              <a:gd name="adj2" fmla="val 97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עבודה עם איטרטור צריכה להיות בתוך בלוק </a:t>
            </a:r>
            <a:r>
              <a:rPr lang="en-US" sz="2000" b="1" dirty="0" smtClean="0"/>
              <a:t>synchronized</a:t>
            </a:r>
            <a:endParaRPr lang="he-IL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4692870" y="3184634"/>
            <a:ext cx="2984937" cy="420413"/>
          </a:xfrm>
          <a:prstGeom prst="wedgeRectCallout">
            <a:avLst>
              <a:gd name="adj1" fmla="val -87001"/>
              <a:gd name="adj2" fmla="val -2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זוהי הפנייה לאותה רשימה</a:t>
            </a:r>
            <a:endParaRPr lang="he-IL" sz="2000" b="1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6060" y="4562475"/>
            <a:ext cx="701072" cy="20619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הגבלת מספר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במקרה בו נרצה להגביל את כמות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הרצים במקביל נשתמש ב- </a:t>
            </a:r>
            <a:r>
              <a:rPr lang="en-US" dirty="0" err="1" smtClean="0">
                <a:latin typeface="Arial" charset="0"/>
                <a:cs typeface="Arial" charset="0"/>
              </a:rPr>
              <a:t>ExecuterService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דוגמא: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תור במרכז שירות / קופאיות בסופר: בכל רגע נתון מטפלים רק ב- </a:t>
            </a:r>
            <a:r>
              <a:rPr lang="en-US" dirty="0" smtClean="0">
                <a:latin typeface="Arial" charset="0"/>
                <a:cs typeface="Arial" charset="0"/>
              </a:rPr>
              <a:t>X</a:t>
            </a:r>
            <a:r>
              <a:rPr lang="he-IL" dirty="0" smtClean="0">
                <a:latin typeface="Arial" charset="0"/>
                <a:cs typeface="Arial" charset="0"/>
              </a:rPr>
              <a:t> לקוחות ובשלב מסויים רוצים לסגור את התור לקבלת קהל נוסף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הלקוח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890" y="1174816"/>
            <a:ext cx="7582042" cy="547920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120" y="1036454"/>
            <a:ext cx="7403390" cy="5595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604445" y="321936"/>
            <a:ext cx="6529916" cy="706437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דוגמא: ה-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6752493" y="5556742"/>
            <a:ext cx="5134946" cy="109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שאחרי ש- 6 לקוחות נכנסים החנות לא מקבלת יותר לקוחות.</a:t>
            </a:r>
          </a:p>
          <a:p>
            <a:pPr algn="ctr" rtl="1">
              <a:defRPr/>
            </a:pPr>
            <a:r>
              <a:rPr lang="he-IL" sz="2000" b="1" dirty="0"/>
              <a:t>וכן אחרי סיום טיפול בלקוח מתחיל טיפול באחר.</a:t>
            </a:r>
            <a:endParaRPr lang="en-US" sz="2000" b="1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7545" y="70339"/>
            <a:ext cx="4901636" cy="42718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8215532" y="4220308"/>
            <a:ext cx="3737452" cy="792868"/>
          </a:xfrm>
          <a:prstGeom prst="wedgeRectCallout">
            <a:avLst>
              <a:gd name="adj1" fmla="val -118356"/>
              <a:gd name="adj2" fmla="val 3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לחכות עד שכל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'ים יסיימו או 10 שניות, מה שבא קודם.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למוטיבציה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44" y="443754"/>
            <a:ext cx="7049121" cy="18868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085" y="5805489"/>
            <a:ext cx="2577974" cy="75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92" y="2390985"/>
            <a:ext cx="7068002" cy="21493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0085" y="3789364"/>
            <a:ext cx="2522595" cy="75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291" y="4599158"/>
            <a:ext cx="7042825" cy="21897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7535336" y="2924175"/>
            <a:ext cx="3222312" cy="649288"/>
          </a:xfrm>
          <a:prstGeom prst="wedgeRectCallout">
            <a:avLst>
              <a:gd name="adj1" fmla="val -154759"/>
              <a:gd name="adj2" fmla="val 62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השליטה חוזרת ל- </a:t>
            </a:r>
            <a:r>
              <a:rPr lang="en-US" sz="2000" b="1" dirty="0"/>
              <a:t>main</a:t>
            </a:r>
            <a:r>
              <a:rPr lang="he-IL" sz="2000" b="1" dirty="0"/>
              <a:t> רק לאחר שהפונקציה הסתיימה</a:t>
            </a:r>
            <a:endParaRPr lang="en-US" sz="20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7535335" y="5076358"/>
            <a:ext cx="2267572" cy="647700"/>
          </a:xfrm>
          <a:prstGeom prst="wedgeRectCallout">
            <a:avLst>
              <a:gd name="adj1" fmla="val -193149"/>
              <a:gd name="adj2" fmla="val 75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השליטה חוזרת ל- </a:t>
            </a:r>
            <a:r>
              <a:rPr lang="en-US" sz="2000" b="1" dirty="0"/>
              <a:t>main</a:t>
            </a:r>
            <a:r>
              <a:rPr lang="he-IL" sz="2000" b="1" dirty="0"/>
              <a:t> באופן מיידי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7288306" y="1398494"/>
            <a:ext cx="4609602" cy="80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u="sng" dirty="0"/>
              <a:t>המוטיבציה</a:t>
            </a:r>
            <a:r>
              <a:rPr lang="he-IL" sz="2000" b="1" dirty="0"/>
              <a:t>: כאשר יש פעולות שלוקחות הרבה זמן ולא רוצים שהתוכנית "תתקע</a:t>
            </a:r>
            <a:r>
              <a:rPr lang="he-IL" sz="2000" b="1" dirty="0" smtClean="0"/>
              <a:t>"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המחלקה </a:t>
            </a:r>
            <a:r>
              <a:rPr lang="en-US" dirty="0" smtClean="0"/>
              <a:t>Executors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 לה מתודות סטטיות ליצירת סוג ה- </a:t>
            </a:r>
            <a:r>
              <a:rPr lang="en-US" i="1" dirty="0" err="1" smtClean="0"/>
              <a:t>ExecutorService</a:t>
            </a:r>
            <a:r>
              <a:rPr lang="he-IL" dirty="0" smtClean="0"/>
              <a:t> מהסוג המבוקש, ובינהן:</a:t>
            </a:r>
          </a:p>
          <a:p>
            <a:pPr lvl="1"/>
            <a:r>
              <a:rPr lang="en-US" i="1" dirty="0" err="1" smtClean="0"/>
              <a:t>newFixedThreadPool</a:t>
            </a:r>
            <a:r>
              <a:rPr lang="he-IL" dirty="0" smtClean="0"/>
              <a:t> המגדיר כמה </a:t>
            </a:r>
            <a:r>
              <a:rPr lang="en-US" dirty="0" smtClean="0"/>
              <a:t>thread</a:t>
            </a:r>
            <a:r>
              <a:rPr lang="he-IL" dirty="0" smtClean="0"/>
              <a:t>'ים יוכלו לעבוד בו-זמנית</a:t>
            </a:r>
          </a:p>
          <a:p>
            <a:pPr lvl="1"/>
            <a:r>
              <a:rPr lang="en-US" i="1" dirty="0" err="1" smtClean="0"/>
              <a:t>newCachedThreadPool</a:t>
            </a:r>
            <a:r>
              <a:rPr lang="he-IL" dirty="0" smtClean="0"/>
              <a:t> המאפשר שימוש בלתי מוגבל של </a:t>
            </a:r>
            <a:r>
              <a:rPr lang="en-US" dirty="0" smtClean="0"/>
              <a:t>thread</a:t>
            </a:r>
            <a:r>
              <a:rPr lang="he-IL" dirty="0" smtClean="0"/>
              <a:t>'ים, אבל יודע להשתמש בזכרון של </a:t>
            </a:r>
            <a:r>
              <a:rPr lang="en-US" dirty="0" smtClean="0"/>
              <a:t>thread</a:t>
            </a:r>
            <a:r>
              <a:rPr lang="he-IL" dirty="0" smtClean="0"/>
              <a:t>'ים שכבר סיימו עבודתם (במקום יצירת אובייקט חדש עבור כל </a:t>
            </a:r>
            <a:r>
              <a:rPr lang="en-US" dirty="0" smtClean="0"/>
              <a:t>thread</a:t>
            </a:r>
            <a:r>
              <a:rPr lang="he-IL" dirty="0" smtClean="0"/>
              <a:t>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>
                <a:latin typeface="Arial" charset="0"/>
                <a:cs typeface="Arial" charset="0"/>
              </a:rPr>
              <a:t>הממשק </a:t>
            </a:r>
            <a:r>
              <a:rPr lang="en-US" sz="3600" dirty="0" smtClean="0">
                <a:latin typeface="Arial" charset="0"/>
                <a:cs typeface="Arial" charset="0"/>
              </a:rPr>
              <a:t>Callable</a:t>
            </a:r>
            <a:r>
              <a:rPr lang="he-IL" sz="3600" dirty="0" smtClean="0">
                <a:latin typeface="Arial" charset="0"/>
                <a:cs typeface="Arial" charset="0"/>
              </a:rPr>
              <a:t>: </a:t>
            </a:r>
            <a:r>
              <a:rPr lang="he-IL" sz="3200" dirty="0" smtClean="0">
                <a:latin typeface="Arial" charset="0"/>
                <a:cs typeface="Arial" charset="0"/>
              </a:rPr>
              <a:t>קבלת ערך מ- </a:t>
            </a:r>
            <a:r>
              <a:rPr lang="en-US" sz="3200" dirty="0" smtClean="0">
                <a:latin typeface="Arial" charset="0"/>
                <a:cs typeface="Arial" charset="0"/>
              </a:rPr>
              <a:t>thread</a:t>
            </a:r>
            <a:r>
              <a:rPr lang="he-IL" sz="3200" dirty="0" smtClean="0">
                <a:latin typeface="Arial" charset="0"/>
                <a:cs typeface="Arial" charset="0"/>
              </a:rPr>
              <a:t> לאחר שסיים את ריצתו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עד כה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הסתיימו ולא ביקשנו מהם ערך מוחזר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כדי לקבל את הערך המוחזר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מסויים, יש לחכות שקודם כל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יסיימו את ריצתם, כי אחרת לא נדע האם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כבר סיים את פעולתו וניתן לקבל את הערך שחישב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ניתן להשתמש בממשק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r>
              <a:rPr lang="he-IL" dirty="0" smtClean="0">
                <a:latin typeface="Arial" charset="0"/>
                <a:cs typeface="Arial" charset="0"/>
              </a:rPr>
              <a:t>, במקום בממשק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r>
              <a:rPr lang="he-IL" dirty="0" smtClean="0">
                <a:latin typeface="Arial" charset="0"/>
                <a:cs typeface="Arial" charset="0"/>
              </a:rPr>
              <a:t>, אשר בו המתודה להרצה (</a:t>
            </a:r>
            <a:r>
              <a:rPr lang="en-US" dirty="0" smtClean="0">
                <a:latin typeface="Arial" charset="0"/>
                <a:cs typeface="Arial" charset="0"/>
              </a:rPr>
              <a:t>call</a:t>
            </a:r>
            <a:r>
              <a:rPr lang="he-IL" dirty="0" smtClean="0">
                <a:latin typeface="Arial" charset="0"/>
                <a:cs typeface="Arial" charset="0"/>
              </a:rPr>
              <a:t>) מחזירה ערך, בניגוד למתודה </a:t>
            </a:r>
            <a:r>
              <a:rPr lang="en-US" dirty="0" smtClean="0">
                <a:latin typeface="Arial" charset="0"/>
                <a:cs typeface="Arial" charset="0"/>
              </a:rPr>
              <a:t>run</a:t>
            </a:r>
            <a:r>
              <a:rPr lang="he-IL" dirty="0" smtClean="0">
                <a:latin typeface="Arial" charset="0"/>
                <a:cs typeface="Arial" charset="0"/>
              </a:rPr>
              <a:t> שמחזירה </a:t>
            </a:r>
            <a:r>
              <a:rPr lang="en-US" dirty="0" smtClean="0">
                <a:latin typeface="Arial" charset="0"/>
                <a:cs typeface="Arial" charset="0"/>
              </a:rPr>
              <a:t>void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בנוסף, המתודה </a:t>
            </a:r>
            <a:r>
              <a:rPr lang="en-US" dirty="0" smtClean="0">
                <a:latin typeface="Arial" charset="0"/>
                <a:cs typeface="Arial" charset="0"/>
              </a:rPr>
              <a:t>call</a:t>
            </a:r>
            <a:r>
              <a:rPr lang="he-IL" dirty="0" smtClean="0">
                <a:latin typeface="Arial" charset="0"/>
                <a:cs typeface="Arial" charset="0"/>
              </a:rPr>
              <a:t> יכולה לזרוק חריגה, בעוד שהחתימה של </a:t>
            </a:r>
            <a:r>
              <a:rPr lang="en-US" dirty="0" smtClean="0">
                <a:latin typeface="Arial" charset="0"/>
                <a:cs typeface="Arial" charset="0"/>
              </a:rPr>
              <a:t>run</a:t>
            </a:r>
            <a:r>
              <a:rPr lang="he-IL" dirty="0" smtClean="0">
                <a:latin typeface="Arial" charset="0"/>
                <a:cs typeface="Arial" charset="0"/>
              </a:rPr>
              <a:t> אינה מאפשרת זאת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r>
              <a:rPr lang="he-IL" dirty="0" smtClean="0">
                <a:latin typeface="Arial" charset="0"/>
                <a:cs typeface="Arial" charset="0"/>
              </a:rPr>
              <a:t> הצטרף לשפה רק החלק מגרסה 1.5 ומטעמי תאימות לאחור הממשק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r>
              <a:rPr lang="he-IL" dirty="0" smtClean="0">
                <a:latin typeface="Arial" charset="0"/>
                <a:cs typeface="Arial" charset="0"/>
              </a:rPr>
              <a:t> נותר קיים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4"/>
          <p:cNvSpPr>
            <a:spLocks noGrp="1"/>
          </p:cNvSpPr>
          <p:nvPr>
            <p:ph type="title"/>
          </p:nvPr>
        </p:nvSpPr>
        <p:spPr>
          <a:xfrm>
            <a:off x="7803931" y="1"/>
            <a:ext cx="4217740" cy="1134852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דוגמא לשימוש ב-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49" y="369860"/>
            <a:ext cx="7469911" cy="625954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40486" y="4305570"/>
            <a:ext cx="6332512" cy="1728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315" y="3488801"/>
            <a:ext cx="4952751" cy="233018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דוגמה לשימוש ב-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ניתן לקבל את ערכו 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גם בלי לחכות לסיום כל שאר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53" y="1884472"/>
            <a:ext cx="8778691" cy="47688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8056177" y="2837793"/>
            <a:ext cx="3833578" cy="662646"/>
          </a:xfrm>
          <a:prstGeom prst="wedgeRectCallout">
            <a:avLst>
              <a:gd name="adj1" fmla="val -56697"/>
              <a:gd name="adj2" fmla="val -85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יש לממש את הממשק, ולהגדיר מהו טיפוס הערך המוחזר בסיום ההרצה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8639507" y="5828917"/>
            <a:ext cx="3260835" cy="649287"/>
          </a:xfrm>
          <a:prstGeom prst="wedgeRectCallout">
            <a:avLst>
              <a:gd name="adj1" fmla="val -207833"/>
              <a:gd name="adj2" fmla="val -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השיטה רצה ב- </a:t>
            </a:r>
            <a:r>
              <a:rPr lang="en-US" sz="2000" b="1" dirty="0"/>
              <a:t>thread</a:t>
            </a:r>
            <a:r>
              <a:rPr lang="he-IL" sz="2000" b="1" dirty="0"/>
              <a:t> נפרד ומחזירה ערך לאחר סיומה</a:t>
            </a:r>
            <a:endParaRPr lang="en-US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8135007" y="3621744"/>
            <a:ext cx="3764310" cy="619179"/>
          </a:xfrm>
          <a:prstGeom prst="wedgeRectCallout">
            <a:avLst>
              <a:gd name="adj1" fmla="val -167811"/>
              <a:gd name="adj2" fmla="val 8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טיפוס הערך המוחזר כפי שהוגדר בשורת מימוש הממשק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643" y="610417"/>
            <a:ext cx="7499459" cy="6051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101254" y="2475182"/>
            <a:ext cx="5804268" cy="827690"/>
          </a:xfrm>
          <a:prstGeom prst="wedgeRectCallout">
            <a:avLst>
              <a:gd name="adj1" fmla="val -59649"/>
              <a:gd name="adj2" fmla="val -33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הרצת משתנה </a:t>
            </a:r>
            <a:r>
              <a:rPr lang="en-US" sz="2000" b="1" dirty="0"/>
              <a:t>Callable</a:t>
            </a:r>
            <a:r>
              <a:rPr lang="he-IL" sz="2000" b="1" dirty="0"/>
              <a:t> אינה באמצעות  </a:t>
            </a:r>
            <a:r>
              <a:rPr lang="en-US" sz="2000" b="1" dirty="0"/>
              <a:t>thread</a:t>
            </a:r>
            <a:r>
              <a:rPr lang="he-IL" sz="2000" b="1" dirty="0"/>
              <a:t>  אלא באמצעות השיטה </a:t>
            </a:r>
            <a:r>
              <a:rPr lang="en-US" sz="2000" b="1" dirty="0"/>
              <a:t>submit</a:t>
            </a:r>
            <a:r>
              <a:rPr lang="he-IL" sz="2000" b="1" dirty="0"/>
              <a:t> של </a:t>
            </a:r>
            <a:r>
              <a:rPr lang="en-US" sz="2000" b="1" dirty="0" err="1"/>
              <a:t>ExecuterService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7173309" y="3436874"/>
            <a:ext cx="4737393" cy="429063"/>
          </a:xfrm>
          <a:prstGeom prst="wedgeRectCallout">
            <a:avLst>
              <a:gd name="adj1" fmla="val -123237"/>
              <a:gd name="adj2" fmla="val -19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איחסון כל ההרצות שעבורן מחכים לתשובה</a:t>
            </a:r>
            <a:endParaRPr lang="en-US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267902" y="4765894"/>
            <a:ext cx="4621851" cy="576263"/>
          </a:xfrm>
          <a:prstGeom prst="wedgeRectCallout">
            <a:avLst>
              <a:gd name="adj1" fmla="val -64627"/>
              <a:gd name="adj2" fmla="val -99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שתתקבל התשובה. כלומר התשובות יהיו לפי סדר יצירת האובייקטים.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7409885" y="4018295"/>
            <a:ext cx="4485143" cy="584200"/>
          </a:xfrm>
          <a:prstGeom prst="wedgeRectCallout">
            <a:avLst>
              <a:gd name="adj1" fmla="val -156399"/>
              <a:gd name="adj2" fmla="val -203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מסיים את פעולת ה- </a:t>
            </a:r>
            <a:r>
              <a:rPr lang="en-US" sz="2000" b="1" dirty="0" err="1"/>
              <a:t>ServiceExecuter</a:t>
            </a:r>
            <a:r>
              <a:rPr lang="he-IL" sz="2000" b="1" dirty="0"/>
              <a:t>, אחרת ה- </a:t>
            </a:r>
            <a:r>
              <a:rPr lang="en-US" sz="2000" b="1" dirty="0"/>
              <a:t>main</a:t>
            </a:r>
            <a:r>
              <a:rPr lang="he-IL" sz="2000" b="1" dirty="0"/>
              <a:t> אינו מסתיים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643" y="610417"/>
            <a:ext cx="7499459" cy="6051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9463" y="203747"/>
            <a:ext cx="6240226" cy="532180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8339959" y="1960947"/>
            <a:ext cx="3460168" cy="576263"/>
          </a:xfrm>
          <a:prstGeom prst="wedgeRectCallout">
            <a:avLst>
              <a:gd name="adj1" fmla="val -75405"/>
              <a:gd name="adj2" fmla="val -241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שסדר התשובות הוא לפי סדר יצירת האובייקטים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בעיית ה- </a:t>
            </a:r>
            <a:r>
              <a:rPr lang="en-US" dirty="0" smtClean="0"/>
              <a:t>Lost-Wakeup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pPr marL="438150" lvl="1" indent="-438150">
              <a:buFont typeface="Wingdings 2" pitchFamily="18" charset="2"/>
              <a:buChar char=""/>
            </a:pPr>
            <a:r>
              <a:rPr lang="he-IL" sz="2800" dirty="0" smtClean="0"/>
              <a:t>היפהייפיה הנרדמת ישנה עד אשר הנסיך שולח לה נשיקה. אם הוא שלח נשיקה לפני שהיא נרדמה, היא לעולם לא תתעורר!</a:t>
            </a:r>
          </a:p>
          <a:p>
            <a:pPr marL="438150" lvl="1" indent="-438150">
              <a:buFont typeface="Wingdings 2" pitchFamily="18" charset="2"/>
              <a:buChar char=""/>
            </a:pPr>
            <a:r>
              <a:rPr lang="he-IL" sz="2800" dirty="0" smtClean="0"/>
              <a:t>כלומר, כאשר נשלח </a:t>
            </a:r>
            <a:r>
              <a:rPr lang="en-US" sz="2800" dirty="0" smtClean="0"/>
              <a:t>notify</a:t>
            </a:r>
            <a:r>
              <a:rPr lang="he-IL" sz="2800" dirty="0" smtClean="0"/>
              <a:t> לפני שהופעל ה- </a:t>
            </a:r>
            <a:r>
              <a:rPr lang="en-US" sz="2800" dirty="0" smtClean="0"/>
              <a:t>wait</a:t>
            </a:r>
            <a:r>
              <a:rPr lang="he-IL" sz="2800" dirty="0" smtClean="0"/>
              <a:t>..</a:t>
            </a:r>
          </a:p>
          <a:p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732" y="403174"/>
            <a:ext cx="8025634" cy="62393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28" y="446221"/>
            <a:ext cx="6581610" cy="6184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936" y="1177486"/>
            <a:ext cx="11381961" cy="38990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730" y="5025150"/>
            <a:ext cx="7188169" cy="16186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9655" y="4083269"/>
            <a:ext cx="7170762" cy="1827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כיצד מריצים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90" y="1508124"/>
            <a:ext cx="7519769" cy="21395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174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91" y="4029912"/>
            <a:ext cx="7513052" cy="2478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57259" y="1494677"/>
            <a:ext cx="2310775" cy="29378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51" y="1724026"/>
            <a:ext cx="2901202" cy="66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4921" y="4951508"/>
            <a:ext cx="1396504" cy="3197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7727951" y="1508125"/>
            <a:ext cx="3419661" cy="647700"/>
          </a:xfrm>
          <a:prstGeom prst="wedgeRectCallout">
            <a:avLst>
              <a:gd name="adj1" fmla="val -75843"/>
              <a:gd name="adj2" fmla="val 18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יש לרשת מהמחלקה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en-US" sz="2000" b="1" dirty="0"/>
              <a:t>Thread</a:t>
            </a:r>
            <a:r>
              <a:rPr lang="he-IL" sz="2000" b="1" dirty="0"/>
              <a:t> ולדרוס את השיטה </a:t>
            </a:r>
            <a:r>
              <a:rPr lang="en-US" sz="2000" b="1" dirty="0"/>
              <a:t>run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126942" y="3442446"/>
            <a:ext cx="4706470" cy="1066055"/>
          </a:xfrm>
          <a:prstGeom prst="wedgeRectCallout">
            <a:avLst>
              <a:gd name="adj1" fmla="val -133424"/>
              <a:gd name="adj2" fmla="val 89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</a:rPr>
              <a:t>ב- </a:t>
            </a:r>
            <a:r>
              <a:rPr lang="en-US" sz="2000" b="1" dirty="0">
                <a:solidFill>
                  <a:schemeClr val="bg1"/>
                </a:solidFill>
              </a:rPr>
              <a:t>main</a:t>
            </a:r>
            <a:r>
              <a:rPr lang="he-IL" sz="2000" b="1" dirty="0">
                <a:solidFill>
                  <a:schemeClr val="bg1"/>
                </a:solidFill>
              </a:rPr>
              <a:t> נייצר אובייקט ממחלקה שיורשת מ- </a:t>
            </a:r>
            <a:r>
              <a:rPr lang="en-US" sz="2000" b="1" dirty="0">
                <a:solidFill>
                  <a:schemeClr val="bg1"/>
                </a:solidFill>
              </a:rPr>
              <a:t>Thread</a:t>
            </a:r>
            <a:r>
              <a:rPr lang="he-IL" sz="2000" b="1" dirty="0">
                <a:solidFill>
                  <a:schemeClr val="bg1"/>
                </a:solidFill>
              </a:rPr>
              <a:t> ונפעיל את השיטה </a:t>
            </a:r>
            <a:r>
              <a:rPr lang="en-US" sz="2000" b="1" dirty="0">
                <a:solidFill>
                  <a:schemeClr val="bg1"/>
                </a:solidFill>
              </a:rPr>
              <a:t>start</a:t>
            </a:r>
            <a:r>
              <a:rPr lang="he-IL" sz="2000" b="1" dirty="0">
                <a:solidFill>
                  <a:schemeClr val="bg1"/>
                </a:solidFill>
              </a:rPr>
              <a:t>, המריצה את הקוד בתהליך נפרד ואסינכרוני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74859" y="5822576"/>
            <a:ext cx="4555814" cy="75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הפעלה באופן ישיר של השיטה </a:t>
            </a:r>
            <a:r>
              <a:rPr lang="en-US" sz="2000" b="1" dirty="0"/>
              <a:t>run</a:t>
            </a:r>
            <a:r>
              <a:rPr lang="he-IL" sz="2000" b="1" dirty="0"/>
              <a:t> תפעיל אותה באופן רגיל (</a:t>
            </a:r>
            <a:r>
              <a:rPr lang="he-IL" sz="2000" b="1" dirty="0">
                <a:solidFill>
                  <a:srgbClr val="FFFF00"/>
                </a:solidFill>
              </a:rPr>
              <a:t>סינכרוני ובאותו תהליך</a:t>
            </a:r>
            <a:r>
              <a:rPr lang="he-IL" sz="2000" b="1" dirty="0" smtClean="0"/>
              <a:t>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CountDownLatch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אובייקט המאפשר ל- </a:t>
            </a:r>
            <a:r>
              <a:rPr lang="en-US" dirty="0" smtClean="0"/>
              <a:t>thread</a:t>
            </a:r>
            <a:r>
              <a:rPr lang="he-IL" dirty="0" smtClean="0"/>
              <a:t> להמתין עד אשר </a:t>
            </a:r>
            <a:r>
              <a:rPr lang="en-US" dirty="0" smtClean="0"/>
              <a:t>thread</a:t>
            </a:r>
            <a:r>
              <a:rPr lang="he-IL" dirty="0" smtClean="0"/>
              <a:t>'ים אחרים יתחילו/יסיימו את עבודתם</a:t>
            </a:r>
          </a:p>
          <a:p>
            <a:r>
              <a:rPr lang="he-IL" dirty="0" smtClean="0"/>
              <a:t>משמש לצורכי סינכרון</a:t>
            </a:r>
          </a:p>
          <a:p>
            <a:pPr lvl="1"/>
            <a:r>
              <a:rPr lang="he-IL" dirty="0" smtClean="0"/>
              <a:t>למשל, שהנסיך לא ישלח נשיקה לפני שהיפהיפיה הנרדמת הלכה לישון</a:t>
            </a:r>
          </a:p>
          <a:p>
            <a:pPr lvl="1"/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42" y="1148420"/>
            <a:ext cx="9813422" cy="54888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FairyTale</a:t>
            </a:r>
            <a:r>
              <a:rPr lang="he-IL" dirty="0" smtClean="0"/>
              <a:t> – גרסה מתוקנת</a:t>
            </a:r>
            <a:endParaRPr lang="he-I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76577" y="2008858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22840" y="4983772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8958" y="4839755"/>
            <a:ext cx="2630836" cy="3786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מסמן שהפעולה בוצעה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51" y="1172068"/>
            <a:ext cx="10579161" cy="54809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046971" y="2106018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717170" y="4225341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1756" y="4065558"/>
            <a:ext cx="42288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מחכה שתופעל  </a:t>
            </a:r>
            <a:r>
              <a:rPr lang="en-US" b="1" dirty="0" err="1" smtClean="0">
                <a:solidFill>
                  <a:srgbClr val="FF0000"/>
                </a:solidFill>
                <a:latin typeface="Lucida Sans" pitchFamily="34" charset="0"/>
              </a:rPr>
              <a:t>countDown</a:t>
            </a:r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 על האובייקט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881" y="1194402"/>
            <a:ext cx="10761422" cy="34879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027" y="4623687"/>
            <a:ext cx="6496876" cy="19978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6149" y="3438618"/>
            <a:ext cx="6449685" cy="19506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שימושים לסנכרון</a:t>
            </a:r>
            <a:r>
              <a:rPr lang="en-US" dirty="0" smtClean="0"/>
              <a:t> </a:t>
            </a:r>
            <a:r>
              <a:rPr lang="he-IL" smtClean="0"/>
              <a:t> זה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ניתן להשתמש באובייקט זה כאשר יש שני </a:t>
            </a:r>
            <a:r>
              <a:rPr lang="en-US" dirty="0" smtClean="0"/>
              <a:t>thread</a:t>
            </a:r>
            <a:r>
              <a:rPr lang="he-IL" dirty="0" smtClean="0"/>
              <a:t>'ים שמאותחלים ביחד, אך רוצים לדאוג שה- </a:t>
            </a:r>
            <a:r>
              <a:rPr lang="en-US" dirty="0" smtClean="0"/>
              <a:t>start</a:t>
            </a:r>
            <a:r>
              <a:rPr lang="he-IL" dirty="0" smtClean="0"/>
              <a:t> של אחד יחל רק לאחר שהשני סיים</a:t>
            </a:r>
          </a:p>
          <a:p>
            <a:r>
              <a:rPr lang="he-IL" u="sng" dirty="0" smtClean="0"/>
              <a:t>דוגמא</a:t>
            </a:r>
            <a:r>
              <a:rPr lang="he-IL" dirty="0" smtClean="0"/>
              <a:t>: </a:t>
            </a:r>
          </a:p>
          <a:p>
            <a:pPr lvl="1"/>
            <a:r>
              <a:rPr lang="he-IL" dirty="0" smtClean="0"/>
              <a:t>בהינתן </a:t>
            </a:r>
            <a:r>
              <a:rPr lang="en-US" dirty="0" smtClean="0"/>
              <a:t>thread</a:t>
            </a:r>
            <a:r>
              <a:rPr lang="he-IL" dirty="0" smtClean="0"/>
              <a:t> המייצג מכונית ו- </a:t>
            </a:r>
            <a:r>
              <a:rPr lang="en-US" dirty="0" smtClean="0"/>
              <a:t>thread</a:t>
            </a:r>
            <a:r>
              <a:rPr lang="he-IL" dirty="0" smtClean="0"/>
              <a:t> המייצג שער, נרצה לדאוג שה- </a:t>
            </a:r>
            <a:r>
              <a:rPr lang="en-US" dirty="0" smtClean="0"/>
              <a:t>thread</a:t>
            </a:r>
            <a:r>
              <a:rPr lang="he-IL" dirty="0" smtClean="0"/>
              <a:t> של השער יתחיל פעולתו לפני המכונית </a:t>
            </a:r>
          </a:p>
          <a:p>
            <a:pPr lvl="1"/>
            <a:r>
              <a:rPr lang="he-IL" dirty="0" smtClean="0"/>
              <a:t>לוגית, הגיוני שקודם יש שערים, ואח"כ מכוניות</a:t>
            </a:r>
          </a:p>
          <a:p>
            <a:pPr lvl="1"/>
            <a:r>
              <a:rPr lang="he-IL" dirty="0" smtClean="0"/>
              <a:t>אפילו אם קוראים ל- </a:t>
            </a:r>
            <a:r>
              <a:rPr lang="en-US" dirty="0" smtClean="0"/>
              <a:t>start</a:t>
            </a:r>
            <a:r>
              <a:rPr lang="he-IL" dirty="0" smtClean="0"/>
              <a:t> ל- </a:t>
            </a:r>
            <a:r>
              <a:rPr lang="en-US" dirty="0" smtClean="0"/>
              <a:t>thread</a:t>
            </a:r>
            <a:r>
              <a:rPr lang="he-IL" dirty="0" smtClean="0"/>
              <a:t> של השער לפני ה- </a:t>
            </a:r>
            <a:r>
              <a:rPr lang="en-US" dirty="0" smtClean="0"/>
              <a:t>start</a:t>
            </a:r>
            <a:r>
              <a:rPr lang="he-IL" dirty="0" smtClean="0"/>
              <a:t> של ה- </a:t>
            </a:r>
            <a:r>
              <a:rPr lang="en-US" dirty="0" smtClean="0"/>
              <a:t>thread</a:t>
            </a:r>
            <a:r>
              <a:rPr lang="he-IL" dirty="0" smtClean="0"/>
              <a:t> של המכונית, איך הכרח שהשער ירוץ קודם</a:t>
            </a:r>
          </a:p>
          <a:p>
            <a:pPr lvl="1"/>
            <a:r>
              <a:rPr lang="he-IL" dirty="0" smtClean="0"/>
              <a:t>באמצעות </a:t>
            </a:r>
            <a:r>
              <a:rPr lang="en-US" dirty="0" err="1" smtClean="0"/>
              <a:t>CountDownLatch</a:t>
            </a:r>
            <a:r>
              <a:rPr lang="he-IL" dirty="0" smtClean="0"/>
              <a:t> ניתן לדאוג לכך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יש לדמות סיטואציה של ישיבה:</a:t>
            </a:r>
          </a:p>
          <a:p>
            <a:pPr lvl="1"/>
            <a:r>
              <a:rPr lang="he-IL" dirty="0" smtClean="0"/>
              <a:t>יש להמתין ל- </a:t>
            </a:r>
            <a:r>
              <a:rPr lang="en-US" dirty="0" smtClean="0"/>
              <a:t>chairman</a:t>
            </a:r>
            <a:r>
              <a:rPr lang="he-IL" dirty="0" smtClean="0"/>
              <a:t> שיפתח את הישיבה</a:t>
            </a:r>
          </a:p>
          <a:p>
            <a:pPr lvl="1"/>
            <a:r>
              <a:rPr lang="he-IL" dirty="0" smtClean="0"/>
              <a:t>יש להמתין ל- 3 דירקטורים שיגיעו לישיבה</a:t>
            </a:r>
          </a:p>
          <a:p>
            <a:pPr lvl="1"/>
            <a:r>
              <a:rPr lang="he-IL" dirty="0" smtClean="0"/>
              <a:t>לא ניתן להתחיל את הישיבה עד אשר הודלק המקרן</a:t>
            </a:r>
          </a:p>
          <a:p>
            <a:pPr lvl="1"/>
            <a:endParaRPr lang="he-IL" dirty="0" smtClean="0"/>
          </a:p>
          <a:p>
            <a:r>
              <a:rPr lang="en-US" dirty="0" smtClean="0"/>
              <a:t>Main</a:t>
            </a:r>
            <a:r>
              <a:rPr lang="he-IL" dirty="0" smtClean="0"/>
              <a:t> לדוגמה והפלט בשקפים הבאים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ה- </a:t>
            </a:r>
            <a:r>
              <a:rPr lang="en-US" dirty="0" smtClean="0"/>
              <a:t>main</a:t>
            </a:r>
            <a:r>
              <a:rPr lang="he-IL" dirty="0" smtClean="0"/>
              <a:t> לדוגמה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74" y="1166648"/>
            <a:ext cx="9031485" cy="54826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380483" y="3514615"/>
          <a:ext cx="1823544" cy="153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0483" y="3514615"/>
                        <a:ext cx="1823544" cy="1538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9348953" y="4934607"/>
            <a:ext cx="2333296" cy="394138"/>
          </a:xfrm>
          <a:prstGeom prst="wedgeRectCallout">
            <a:avLst>
              <a:gd name="adj1" fmla="val 29167"/>
              <a:gd name="adj2" fmla="val -81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קובץ ה- </a:t>
            </a:r>
            <a:r>
              <a:rPr lang="en-US" b="1" dirty="0" smtClean="0"/>
              <a:t>main</a:t>
            </a:r>
            <a:r>
              <a:rPr lang="he-IL" b="1" dirty="0" smtClean="0"/>
              <a:t> להורדה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פלט אפשרי לתוכנית</a:t>
            </a:r>
            <a:endParaRPr lang="he-IL" dirty="0"/>
          </a:p>
        </p:txBody>
      </p:sp>
      <p:pic>
        <p:nvPicPr>
          <p:cNvPr id="993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838" y="1191276"/>
            <a:ext cx="9050286" cy="54428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239185" y="490539"/>
            <a:ext cx="11618383" cy="706437"/>
          </a:xfrm>
        </p:spPr>
        <p:txBody>
          <a:bodyPr/>
          <a:lstStyle/>
          <a:p>
            <a:r>
              <a:rPr lang="en-US" sz="3200" dirty="0" err="1" smtClean="0">
                <a:latin typeface="Arial" charset="0"/>
                <a:cs typeface="Arial" charset="0"/>
              </a:rPr>
              <a:t>CyclicBarrier</a:t>
            </a:r>
            <a:r>
              <a:rPr lang="he-IL" sz="3200" dirty="0" smtClean="0">
                <a:latin typeface="Arial" charset="0"/>
                <a:cs typeface="Arial" charset="0"/>
              </a:rPr>
              <a:t> 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8499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Arial" charset="0"/>
                <a:cs typeface="Arial" charset="0"/>
              </a:rPr>
              <a:t>אובייקט סינכרון דומה ל-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העבודה של האובייקט הינה מחזורית, לאחר שהתור התמלא וכל האובייקטים שבו סיימו עבודתם, הוא ימתין לסיבוב נוסף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מאפשר ריצת ה- </a:t>
            </a:r>
            <a:r>
              <a:rPr lang="en-US" dirty="0" smtClean="0">
                <a:latin typeface="Arial" charset="0"/>
                <a:cs typeface="Arial" charset="0"/>
              </a:rPr>
              <a:t>run</a:t>
            </a:r>
            <a:r>
              <a:rPr lang="he-IL" dirty="0" smtClean="0">
                <a:latin typeface="Arial" charset="0"/>
                <a:cs typeface="Arial" charset="0"/>
              </a:rPr>
              <a:t>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יותר מפעם אחת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כמו ה-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r>
              <a:rPr lang="he-IL" dirty="0" smtClean="0">
                <a:latin typeface="Arial" charset="0"/>
                <a:cs typeface="Arial" charset="0"/>
              </a:rPr>
              <a:t> אבל עובד במחזוריות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למשל: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מונית שירות מתחילה את המסלול רק לאחר שיש מינימום נוסעים, ואחרי סיבוב אחד מבצעת סיבוב נוסף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מתקן בלונה-פארק מתחיל לפעול רק לאחר שיש מינימום מבלים, ושוב ושוב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313035" cy="706090"/>
          </a:xfrm>
          <a:noFill/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– דוגמא - המונית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922" y="1193418"/>
            <a:ext cx="11697458" cy="5144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6148553" y="2238703"/>
            <a:ext cx="3909847" cy="693683"/>
          </a:xfrm>
          <a:prstGeom prst="wedgeRectCallout">
            <a:avLst>
              <a:gd name="adj1" fmla="val -99575"/>
              <a:gd name="adj2" fmla="val 21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נראה בהמשך שה- </a:t>
            </a:r>
            <a:r>
              <a:rPr lang="en-US" sz="2000" b="1" dirty="0" smtClean="0"/>
              <a:t>run</a:t>
            </a:r>
            <a:r>
              <a:rPr lang="he-IL" sz="2000" b="1" dirty="0" smtClean="0"/>
              <a:t> יופעל יותר מפעם אחת לאובייקט </a:t>
            </a:r>
            <a:r>
              <a:rPr lang="en-US" sz="2000" b="1" dirty="0" smtClean="0"/>
              <a:t>Taxi</a:t>
            </a:r>
            <a:r>
              <a:rPr lang="he-IL" sz="2000" b="1" dirty="0" smtClean="0"/>
              <a:t> יחיד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מופעים מרובים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יתכן בתוכנית מחלקת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אחת עם מופעים רבים. כל מופע יטפל בבקשה שונה באמצעות קוד זהה: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למשל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המטפל ברישום לקוחות חדשים. בהחלט ניתן לטפל ברישום כמה לקוחות בו-זמנית.</a:t>
            </a: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מחלקות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שונות שרצות במקביל וכל אחת מבצעת משהו שונה: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הורדת קבצים, תקשורת מול אתר מרוחק, טיפול בלקוחות וכד'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1170425"/>
            <a:ext cx="8477374" cy="54668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2447595" y="274638"/>
            <a:ext cx="9409045" cy="706090"/>
          </a:xfrm>
          <a:noFill/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– דוגמא - הנוסע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8099294" y="4498050"/>
            <a:ext cx="3015396" cy="389262"/>
          </a:xfrm>
          <a:prstGeom prst="wedgeRectCallout">
            <a:avLst>
              <a:gd name="adj1" fmla="val -176460"/>
              <a:gd name="adj2" fmla="val 1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שכל המכסה תתמלא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43" y="1544365"/>
            <a:ext cx="11694128" cy="50929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70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CyclicBarrier</a:t>
            </a:r>
            <a:r>
              <a:rPr lang="he-IL" smtClean="0">
                <a:latin typeface="Arial" charset="0"/>
                <a:cs typeface="Arial" charset="0"/>
              </a:rPr>
              <a:t>–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120100" y="2847439"/>
            <a:ext cx="3481100" cy="576263"/>
          </a:xfrm>
          <a:prstGeom prst="wedgeRectCallout">
            <a:avLst>
              <a:gd name="adj1" fmla="val 30464"/>
              <a:gd name="adj2" fmla="val 8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מספר האובייקטים </a:t>
            </a:r>
            <a:r>
              <a:rPr lang="he-IL" sz="2000" b="1" dirty="0"/>
              <a:t>שצריכים להצטבר עבור התחלת הפעולה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864772" y="5580993"/>
            <a:ext cx="5614913" cy="757732"/>
          </a:xfrm>
          <a:prstGeom prst="wedgeRectCallout">
            <a:avLst>
              <a:gd name="adj1" fmla="val -119413"/>
              <a:gd name="adj2" fmla="val -107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אם הלולאה תרוץ 7 פעמים, התוכנית לא תסתיים, מאחר ויהיה ניסיון למלא את המונית עבור לקוח זה..</a:t>
            </a:r>
            <a:endParaRPr lang="en-US" sz="20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9836163" y="3063023"/>
            <a:ext cx="2003740" cy="358095"/>
          </a:xfrm>
          <a:prstGeom prst="wedgeRectCallout">
            <a:avLst>
              <a:gd name="adj1" fmla="val 1179"/>
              <a:gd name="adj2" fmla="val 111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שירוץ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79" y="1159750"/>
            <a:ext cx="8644491" cy="54932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80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- הפלט</a:t>
            </a:r>
            <a:br>
              <a:rPr lang="he-IL" dirty="0" smtClean="0">
                <a:latin typeface="Arial" charset="0"/>
                <a:cs typeface="Arial" charset="0"/>
              </a:rPr>
            </a:br>
            <a:r>
              <a:rPr lang="he-IL" dirty="0" smtClean="0">
                <a:latin typeface="Arial" charset="0"/>
                <a:cs typeface="Arial" charset="0"/>
              </a:rPr>
              <a:t> – פלט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8251042" y="3767948"/>
            <a:ext cx="3647016" cy="1025285"/>
          </a:xfrm>
          <a:prstGeom prst="wedgeRectCallout">
            <a:avLst>
              <a:gd name="adj1" fmla="val -160171"/>
              <a:gd name="adj2" fmla="val -2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ניתן לראות שה- </a:t>
            </a:r>
            <a:r>
              <a:rPr lang="en-US" sz="2000" b="1" dirty="0" smtClean="0"/>
              <a:t>run</a:t>
            </a:r>
            <a:r>
              <a:rPr lang="he-IL" sz="2000" b="1" dirty="0" smtClean="0"/>
              <a:t> של </a:t>
            </a:r>
            <a:r>
              <a:rPr lang="en-US" sz="2000" b="1" dirty="0" smtClean="0"/>
              <a:t>Taxi</a:t>
            </a:r>
            <a:r>
              <a:rPr lang="he-IL" sz="2000" b="1" dirty="0" smtClean="0"/>
              <a:t> בסיבוב השני התחיל רק לאחר סיום ה- </a:t>
            </a:r>
            <a:r>
              <a:rPr lang="en-US" sz="2000" b="1" dirty="0" smtClean="0"/>
              <a:t>run</a:t>
            </a:r>
            <a:r>
              <a:rPr lang="he-IL" sz="2000" b="1" dirty="0" smtClean="0"/>
              <a:t> של הסיבוב הראשון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מימושים של מנעולים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ReentrantLock</a:t>
            </a:r>
            <a:r>
              <a:rPr lang="he-IL" dirty="0" smtClean="0"/>
              <a:t>: מאפשר לאובייקט שמחזיק במנעול להחזיקו שוב</a:t>
            </a:r>
          </a:p>
          <a:p>
            <a:pPr lvl="1"/>
            <a:r>
              <a:rPr lang="he-IL" dirty="0" smtClean="0"/>
              <a:t>המטרה היא למנוע מצב בו לאובייקט יש </a:t>
            </a:r>
            <a:r>
              <a:rPr lang="en-US" dirty="0" smtClean="0"/>
              <a:t>deadlock</a:t>
            </a:r>
            <a:r>
              <a:rPr lang="he-IL" dirty="0" smtClean="0"/>
              <a:t> עם עצמו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מימוש של</a:t>
            </a:r>
            <a:r>
              <a:rPr lang="en-US" i="1" dirty="0" err="1" smtClean="0"/>
              <a:t>ReentrantLock</a:t>
            </a: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654" y="1180546"/>
            <a:ext cx="10115760" cy="547250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70762" y="1684601"/>
            <a:ext cx="8294742" cy="2559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44" y="1181868"/>
            <a:ext cx="6896423" cy="54869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975131" y="2254467"/>
            <a:ext cx="5912069" cy="397403"/>
          </a:xfrm>
          <a:prstGeom prst="wedgeRectCallout">
            <a:avLst>
              <a:gd name="adj1" fmla="val -82131"/>
              <a:gd name="adj2" fmla="val -37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האובייקט הזה הוא הנועל, נגדיל את מספר הנעילות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680977" y="3673366"/>
            <a:ext cx="5206222" cy="409899"/>
          </a:xfrm>
          <a:prstGeom prst="wedgeRectCallout">
            <a:avLst>
              <a:gd name="adj1" fmla="val -81063"/>
              <a:gd name="adj2" fmla="val -8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ישנה נעילה, ולא ע"י אובייקט זה, יש להמתין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91" y="1174454"/>
            <a:ext cx="5436362" cy="54785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6385034" y="2222937"/>
            <a:ext cx="3223669" cy="663580"/>
          </a:xfrm>
          <a:prstGeom prst="wedgeRectCallout">
            <a:avLst>
              <a:gd name="adj1" fmla="val -98102"/>
              <a:gd name="adj2" fmla="val 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המנעול אינו מוחזק ע"י אף אחד, אין צורך לבצע דבר..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274675" y="4414345"/>
            <a:ext cx="3255199" cy="660572"/>
          </a:xfrm>
          <a:prstGeom prst="wedgeRectCallout">
            <a:avLst>
              <a:gd name="adj1" fmla="val -93092"/>
              <a:gd name="adj2" fmla="val 3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זו הנעילה האחרונה, יש לסמן שהנעילה הסתיימה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155448"/>
            <a:ext cx="10972800" cy="1252728"/>
          </a:xfrm>
        </p:spPr>
        <p:txBody>
          <a:bodyPr/>
          <a:lstStyle/>
          <a:p>
            <a:r>
              <a:rPr lang="he-IL" dirty="0" smtClean="0"/>
              <a:t>מימוש</a:t>
            </a:r>
            <a:r>
              <a:rPr lang="en-US" i="1" dirty="0" err="1" smtClean="0"/>
              <a:t>ReadWriteLock</a:t>
            </a:r>
            <a:r>
              <a:rPr lang="en-US" dirty="0" smtClean="0"/>
              <a:t> </a:t>
            </a:r>
            <a:endParaRPr lang="he-IL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מחלקות המממשות ממשק זה:</a:t>
            </a:r>
            <a:endParaRPr lang="en-US" dirty="0" smtClean="0"/>
          </a:p>
          <a:p>
            <a:pPr lvl="1"/>
            <a:r>
              <a:rPr lang="he-IL" dirty="0" smtClean="0"/>
              <a:t>מאפשרות קוראים מרובים (שאינם משנים את המידע)</a:t>
            </a:r>
            <a:endParaRPr lang="en-US" dirty="0" smtClean="0"/>
          </a:p>
          <a:p>
            <a:pPr lvl="1"/>
            <a:r>
              <a:rPr lang="he-IL" dirty="0" smtClean="0"/>
              <a:t>מאפשרות כותב יחיד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9062" y="3026994"/>
            <a:ext cx="6593071" cy="248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498455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hlinkClick r:id="rId3"/>
              </a:rPr>
              <a:t>http://docs.oracle.com/javase/1.5.0/docs/api/java/util/concurrent/locks/ReadWriteLock.html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90" y="155448"/>
            <a:ext cx="11151029" cy="1252728"/>
          </a:xfrm>
        </p:spPr>
        <p:txBody>
          <a:bodyPr/>
          <a:lstStyle/>
          <a:p>
            <a:r>
              <a:rPr lang="he-IL" dirty="0" smtClean="0"/>
              <a:t>מימוש</a:t>
            </a:r>
            <a:r>
              <a:rPr lang="en-US" i="1" dirty="0" err="1" smtClean="0"/>
              <a:t>ReadWriteLock</a:t>
            </a: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585" y="1181091"/>
            <a:ext cx="8814139" cy="54561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63936" y="2112579"/>
            <a:ext cx="7801236" cy="74097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295467" y="5391108"/>
            <a:ext cx="4853085" cy="7920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99" y="383290"/>
            <a:ext cx="9171250" cy="62613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91158" y="1418897"/>
            <a:ext cx="3237333" cy="633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2195339" y="3860464"/>
            <a:ext cx="3686961" cy="695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6621</TotalTime>
  <Words>3001</Words>
  <Application>Microsoft Office PowerPoint</Application>
  <PresentationFormat>Widescreen</PresentationFormat>
  <Paragraphs>375</Paragraphs>
  <Slides>110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Arial</vt:lpstr>
      <vt:lpstr>Calibri</vt:lpstr>
      <vt:lpstr>Courier New</vt:lpstr>
      <vt:lpstr>Lucida Sans</vt:lpstr>
      <vt:lpstr>Wingdings 2</vt:lpstr>
      <vt:lpstr>אוסטין</vt:lpstr>
      <vt:lpstr>Packager Shell Object</vt:lpstr>
      <vt:lpstr>קורס Java מתקדם  Thread'ים</vt:lpstr>
      <vt:lpstr>למקרה ואנחנו עדיין לא מכירים...</vt:lpstr>
      <vt:lpstr>תיאום ציפיות מהקורס</vt:lpstr>
      <vt:lpstr>ביחידה זו נלמד:</vt:lpstr>
      <vt:lpstr>תהליכים (Thread'ים)</vt:lpstr>
      <vt:lpstr>דוגמא לתוכנית עם Thread'ים</vt:lpstr>
      <vt:lpstr>דוגמא למוטיבציה</vt:lpstr>
      <vt:lpstr>כיצד מריצים thread</vt:lpstr>
      <vt:lpstr>מופעים מרובים</vt:lpstr>
      <vt:lpstr>מימוש Runnable</vt:lpstr>
      <vt:lpstr>דוגמא</vt:lpstr>
      <vt:lpstr>אובייקט אנונימי</vt:lpstr>
      <vt:lpstr>אובייקט אנונימי המשתמש במשתנה חיצוני</vt:lpstr>
      <vt:lpstr>מיפוי הזיכרון</vt:lpstr>
      <vt:lpstr>כמעט כל process מורכב מ- thread'ים</vt:lpstr>
      <vt:lpstr> priority (1)</vt:lpstr>
      <vt:lpstr>PowerPoint Presentation</vt:lpstr>
      <vt:lpstr>PowerPoint Presentation</vt:lpstr>
      <vt:lpstr>מידע על thread</vt:lpstr>
      <vt:lpstr>מוטיבציה ל- join</vt:lpstr>
      <vt:lpstr>שימוש ב- join</vt:lpstr>
      <vt:lpstr>כך לא נעצור thread</vt:lpstr>
      <vt:lpstr>כך כן נעצור אותו  ה- thread</vt:lpstr>
      <vt:lpstr>המתודה interrupt (1)</vt:lpstr>
      <vt:lpstr>המתודה  interrupt (2)</vt:lpstr>
      <vt:lpstr>מצבים של thread</vt:lpstr>
      <vt:lpstr>מצבים שונים בהם ה- thread אינו runnable</vt:lpstr>
      <vt:lpstr>דוגמאות למעבר בין sleep/runnable/run</vt:lpstr>
      <vt:lpstr>סינכרון תהליכים - הבעיה</vt:lpstr>
      <vt:lpstr>סינכרון תהליכים – הפלט הרצוי</vt:lpstr>
      <vt:lpstr>פתרון</vt:lpstr>
      <vt:lpstr>תרגיל</vt:lpstr>
      <vt:lpstr>wait ו- notify</vt:lpstr>
      <vt:lpstr>דוגמא: המחלקות (1)</vt:lpstr>
      <vt:lpstr>דוגמא: המחלקות (2)</vt:lpstr>
      <vt:lpstr>דוגמא: ה- main</vt:lpstr>
      <vt:lpstr>בלוק או שיטת synchronized</vt:lpstr>
      <vt:lpstr>מה קורה למשאב הקריטי בזמן wait? (1)</vt:lpstr>
      <vt:lpstr>מה קורה למשאב הקריטי בזמן wait? (2)</vt:lpstr>
      <vt:lpstr>תרגיל</vt:lpstr>
      <vt:lpstr>בעיות בעבודה עם thread'ים</vt:lpstr>
      <vt:lpstr>דוגמא ל- racing</vt:lpstr>
      <vt:lpstr>דוגמא ל- deadlock</vt:lpstr>
      <vt:lpstr>מימוש</vt:lpstr>
      <vt:lpstr>השיטה tryToEat</vt:lpstr>
      <vt:lpstr>ה- main</vt:lpstr>
      <vt:lpstr>עבודה עם Semaphore</vt:lpstr>
      <vt:lpstr>השיטה tryToEat במימוש סמפור</vt:lpstr>
      <vt:lpstr>ה- main</vt:lpstr>
      <vt:lpstr> בעיית היצרן-צרכן</vt:lpstr>
      <vt:lpstr>PowerPoint Presentation</vt:lpstr>
      <vt:lpstr>מימוש CubyHole באמצעות wait + notify</vt:lpstr>
      <vt:lpstr>PowerPoint Presentation</vt:lpstr>
      <vt:lpstr>PowerPoint Presentation</vt:lpstr>
      <vt:lpstr>מנגנון סינכרון ע"י Lock + Condition</vt:lpstr>
      <vt:lpstr>הממשק Lock</vt:lpstr>
      <vt:lpstr>הממשק Condition</vt:lpstr>
      <vt:lpstr>מימוש CubyHole באמצעות Lock + Condition</vt:lpstr>
      <vt:lpstr>PowerPoint Presentation</vt:lpstr>
      <vt:lpstr>PowerPoint Presentation</vt:lpstr>
      <vt:lpstr>הממשק BlockingQueue</vt:lpstr>
      <vt:lpstr>מימוש CubyHole באמצעות BlockingQueue </vt:lpstr>
      <vt:lpstr>מימוש CubyHole באמצעות BlockingQueue </vt:lpstr>
      <vt:lpstr>דוגמת פלט</vt:lpstr>
      <vt:lpstr>Synchronized Collections</vt:lpstr>
      <vt:lpstr>דוגמה</vt:lpstr>
      <vt:lpstr>הגבלת מספר ה- thread'ים</vt:lpstr>
      <vt:lpstr>דוגמא: הלקוח</vt:lpstr>
      <vt:lpstr>דוגמא: ה- main</vt:lpstr>
      <vt:lpstr>המחלקה Executors</vt:lpstr>
      <vt:lpstr>הממשק Callable: קבלת ערך מ- thread לאחר שסיים את ריצתו</vt:lpstr>
      <vt:lpstr>דוגמא לשימוש ב- Runnable</vt:lpstr>
      <vt:lpstr>דוגמה לשימוש ב- Callable</vt:lpstr>
      <vt:lpstr>PowerPoint Presentation</vt:lpstr>
      <vt:lpstr>PowerPoint Presentation</vt:lpstr>
      <vt:lpstr>בעיית ה- Lost-Wakeup Problem</vt:lpstr>
      <vt:lpstr>PowerPoint Presentation</vt:lpstr>
      <vt:lpstr>PowerPoint Presentation</vt:lpstr>
      <vt:lpstr>PowerPoint Presentation</vt:lpstr>
      <vt:lpstr>CountDownLatch</vt:lpstr>
      <vt:lpstr>FairyTale – גרסה מתוקנת</vt:lpstr>
      <vt:lpstr>PowerPoint Presentation</vt:lpstr>
      <vt:lpstr>PowerPoint Presentation</vt:lpstr>
      <vt:lpstr>שימושים לסנכרון  זה</vt:lpstr>
      <vt:lpstr>תרגיל</vt:lpstr>
      <vt:lpstr>ה- main לדוגמה</vt:lpstr>
      <vt:lpstr>פלט אפשרי לתוכנית</vt:lpstr>
      <vt:lpstr>CyclicBarrier </vt:lpstr>
      <vt:lpstr>CyclicBarrier – דוגמא - המונית</vt:lpstr>
      <vt:lpstr>CyclicBarrier – דוגמא - הנוסע</vt:lpstr>
      <vt:lpstr>CyclicBarrier– main</vt:lpstr>
      <vt:lpstr>CyclicBarrier - הפלט  – פלט</vt:lpstr>
      <vt:lpstr>מימושים של מנעולים</vt:lpstr>
      <vt:lpstr>מימוש שלReentrantLock </vt:lpstr>
      <vt:lpstr>PowerPoint Presentation</vt:lpstr>
      <vt:lpstr>PowerPoint Presentation</vt:lpstr>
      <vt:lpstr>מימושReadWriteLock </vt:lpstr>
      <vt:lpstr>מימושReadWriteLock </vt:lpstr>
      <vt:lpstr>PowerPoint Presentation</vt:lpstr>
      <vt:lpstr>PowerPoint Presentation</vt:lpstr>
      <vt:lpstr>נעילה הוגנת: Fair Readers-Writers</vt:lpstr>
      <vt:lpstr>Fair Readers-Writers Lock implementation</vt:lpstr>
      <vt:lpstr>PowerPoint Presentation</vt:lpstr>
      <vt:lpstr>PowerPoint Presentation</vt:lpstr>
      <vt:lpstr>מימוש Semaphore (הומצא ע"י דיקסטרה!)</vt:lpstr>
      <vt:lpstr>Semaphore implementation</vt:lpstr>
      <vt:lpstr>השוואה בין שימוש ב-  Lock לעומת  wait+notify</vt:lpstr>
      <vt:lpstr>EDT – ה- thread להפעלת ה- GUI</vt:lpstr>
      <vt:lpstr>הפעלת ה- swing ב- thread נפרד - הקוד</vt:lpstr>
      <vt:lpstr>ביחידה זו למדנו: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threads</dc:title>
  <dc:creator>Keren Kalif</dc:creator>
  <cp:lastModifiedBy>RePack by Diakov</cp:lastModifiedBy>
  <cp:revision>294</cp:revision>
  <dcterms:created xsi:type="dcterms:W3CDTF">2014-03-10T06:09:09Z</dcterms:created>
  <dcterms:modified xsi:type="dcterms:W3CDTF">2015-06-05T19:29:26Z</dcterms:modified>
</cp:coreProperties>
</file>