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3" r:id="rId29"/>
    <p:sldId id="285" r:id="rId30"/>
    <p:sldId id="286" r:id="rId31"/>
    <p:sldId id="294" r:id="rId32"/>
    <p:sldId id="30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0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4788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ט'/סיון/תשע"ה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https://docs.oracle.com/javase/tutorial/java/annotations/index.html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56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https://docs.oracle.com/javase/tutorial/java/annotations/declaring.html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710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in </a:t>
            </a:r>
            <a:r>
              <a:rPr lang="en-US" dirty="0" err="1" smtClean="0"/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482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27-May-15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he-IL" sz="1600" b="1" baseline="0" dirty="0" smtClean="0">
                <a:solidFill>
                  <a:schemeClr val="bg1"/>
                </a:solidFill>
              </a:rPr>
              <a:t>גרסאות </a:t>
            </a:r>
            <a:r>
              <a:rPr lang="en-US" sz="1600" b="1" baseline="0" dirty="0" smtClean="0">
                <a:solidFill>
                  <a:schemeClr val="bg1"/>
                </a:solidFill>
              </a:rPr>
              <a:t>Java</a:t>
            </a:r>
            <a:r>
              <a:rPr lang="he-IL" sz="1600" b="1" baseline="0" dirty="0" smtClean="0">
                <a:solidFill>
                  <a:schemeClr val="bg1"/>
                </a:solidFill>
              </a:rPr>
              <a:t> 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thebuzzmedia.com/supported-values-for-suppresswarnin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thebuzzmedia.com/supported-values-for-suppresswarning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3200" dirty="0" smtClean="0"/>
              <a:t>קורס </a:t>
            </a:r>
            <a:r>
              <a:rPr lang="en-US" sz="3200" dirty="0" smtClean="0"/>
              <a:t>Java</a:t>
            </a:r>
            <a:r>
              <a:rPr lang="he-IL" sz="3200" dirty="0" smtClean="0"/>
              <a:t> מתקדם</a:t>
            </a:r>
            <a:br>
              <a:rPr lang="he-IL" sz="3200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גרסאות </a:t>
            </a:r>
            <a:r>
              <a:rPr lang="en-US" dirty="0" smtClean="0"/>
              <a:t>Java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הגדרת </a:t>
            </a:r>
            <a:r>
              <a:rPr lang="en-US" smtClean="0">
                <a:latin typeface="Arial" charset="0"/>
                <a:cs typeface="Arial" charset="0"/>
              </a:rPr>
              <a:t>enum</a:t>
            </a:r>
            <a:r>
              <a:rPr lang="he-IL" smtClean="0">
                <a:latin typeface="Arial" charset="0"/>
                <a:cs typeface="Arial" charset="0"/>
              </a:rPr>
              <a:t> בתוך מחלקה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72" y="1169895"/>
            <a:ext cx="7023846" cy="38973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17" y="5087472"/>
            <a:ext cx="9992189" cy="105783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118" y="6181165"/>
            <a:ext cx="9118600" cy="3048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8113059" y="4410635"/>
            <a:ext cx="3774141" cy="685800"/>
          </a:xfrm>
          <a:prstGeom prst="wedgeRectCallout">
            <a:avLst>
              <a:gd name="adj1" fmla="val -77318"/>
              <a:gd name="adj2" fmla="val 84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שימוש בקבוע </a:t>
            </a:r>
            <a:r>
              <a:rPr lang="en-US" b="1" dirty="0" err="1">
                <a:latin typeface="Arial" charset="0"/>
                <a:cs typeface="Arial" charset="0"/>
              </a:rPr>
              <a:t>enum</a:t>
            </a:r>
            <a:r>
              <a:rPr lang="he-IL" b="1" dirty="0">
                <a:latin typeface="Arial" charset="0"/>
              </a:rPr>
              <a:t> שהוגדר בתוך מחלקה יהיה עם קידומת שם המחלקה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7835" y="5378824"/>
            <a:ext cx="2151530" cy="25997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38894" y="5356410"/>
            <a:ext cx="2650565" cy="2644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משתמשים בקבועים ממחלקה מסויימת משתמשים בקידומת של המחלקה: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ניתן בשפת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לחסוך את קידומת שם המחלקה באמצעות </a:t>
            </a:r>
            <a:r>
              <a:rPr lang="en-US" dirty="0" smtClean="0">
                <a:latin typeface="Arial" charset="0"/>
                <a:cs typeface="Arial" charset="0"/>
              </a:rPr>
              <a:t>static import</a:t>
            </a:r>
            <a:r>
              <a:rPr lang="he-IL" dirty="0" smtClean="0">
                <a:latin typeface="Arial" charset="0"/>
                <a:cs typeface="Arial" charset="0"/>
              </a:rPr>
              <a:t>, המייבא לתוך הקובץ את כל התכונות והשיטות הסטטיות שבמחלקה שעשינו לה </a:t>
            </a:r>
            <a:r>
              <a:rPr lang="en-US" dirty="0" smtClean="0">
                <a:latin typeface="Arial" charset="0"/>
                <a:cs typeface="Arial" charset="0"/>
              </a:rPr>
              <a:t>import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7652" y="1734671"/>
            <a:ext cx="7447678" cy="162709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2467" y="4287022"/>
            <a:ext cx="7033570" cy="205998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8691159" y="2393576"/>
            <a:ext cx="990723" cy="23980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22497" y="2662518"/>
            <a:ext cx="2100479" cy="2554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69191" y="5489729"/>
            <a:ext cx="297115" cy="25216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85570" y="5707505"/>
            <a:ext cx="1468467" cy="2764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VarArgs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ניתן להגדיר ששיטה תקבל כמות משתנה של פרמטרים במקום הפרמטר האחרון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השיטה תתיחס לאוסף משתנים זה כמערך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החיסכון: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אין צורך לטרוח ולהכניס את הערכים לתוך מערך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2299448"/>
            <a:ext cx="10121705" cy="369794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5380" y="3641446"/>
            <a:ext cx="3374962" cy="76041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89545" y="2830047"/>
            <a:ext cx="2497667" cy="2889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השוואה למנגנון המקביל בשפת </a:t>
            </a:r>
            <a:r>
              <a:rPr lang="en-US" dirty="0" smtClean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 גם יש את מנגנון ה- </a:t>
            </a:r>
            <a:r>
              <a:rPr lang="en-US" smtClean="0">
                <a:latin typeface="Arial" charset="0"/>
                <a:cs typeface="Arial" charset="0"/>
              </a:rPr>
              <a:t>va_args</a:t>
            </a:r>
            <a:r>
              <a:rPr lang="he-IL" smtClean="0">
                <a:latin typeface="Arial" charset="0"/>
                <a:cs typeface="Arial" charset="0"/>
              </a:rPr>
              <a:t> המאפשר לפונקציה לקבל כמות משתנה של פרמטרים</a:t>
            </a:r>
          </a:p>
          <a:p>
            <a:r>
              <a:rPr lang="he-IL" smtClean="0">
                <a:latin typeface="Arial" charset="0"/>
                <a:cs typeface="Arial" charset="0"/>
              </a:rPr>
              <a:t>אבל להבדיל משפת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  <a:r>
              <a:rPr lang="he-IL" smtClean="0">
                <a:latin typeface="Arial" charset="0"/>
                <a:cs typeface="Arial" charset="0"/>
              </a:rPr>
              <a:t>, בשפת </a:t>
            </a:r>
            <a:r>
              <a:rPr lang="en-US" smtClean="0">
                <a:latin typeface="Arial" charset="0"/>
                <a:cs typeface="Arial" charset="0"/>
              </a:rPr>
              <a:t>C</a:t>
            </a:r>
            <a:r>
              <a:rPr lang="he-IL" smtClean="0">
                <a:latin typeface="Arial" charset="0"/>
                <a:cs typeface="Arial" charset="0"/>
              </a:rPr>
              <a:t> לא ניתן היה להעביר את הנתונים בתוך מערך, ולכן לא ניתן להעביר לשיטה כמות משתנה של משתנים באופן אינטרקאטיבי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Annotations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annotate</a:t>
            </a:r>
            <a:r>
              <a:rPr lang="he-IL" dirty="0" smtClean="0">
                <a:latin typeface="Arial" charset="0"/>
                <a:cs typeface="Arial" charset="0"/>
              </a:rPr>
              <a:t> פירושו לבאר, להוסיף הערות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JAVA </a:t>
            </a:r>
            <a:r>
              <a:rPr lang="he-IL" dirty="0" smtClean="0">
                <a:latin typeface="Arial" charset="0"/>
                <a:cs typeface="Arial" charset="0"/>
              </a:rPr>
              <a:t> ישנו מנגנון הנקרא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המספק מידע נוסף על הקוד</a:t>
            </a:r>
            <a:endParaRPr lang="en-US" dirty="0" smtClean="0">
              <a:latin typeface="Arial" charset="0"/>
              <a:cs typeface="Arial" charset="0"/>
            </a:endParaRPr>
          </a:p>
          <a:p>
            <a:pPr marL="68580" indent="0">
              <a:buNone/>
            </a:pPr>
            <a:r>
              <a:rPr lang="he-IL" dirty="0" smtClean="0">
                <a:latin typeface="Arial" charset="0"/>
                <a:cs typeface="Arial" charset="0"/>
              </a:rPr>
              <a:t> (</a:t>
            </a:r>
            <a:r>
              <a:rPr lang="en-US" dirty="0" smtClean="0">
                <a:latin typeface="Arial" charset="0"/>
                <a:cs typeface="Arial" charset="0"/>
              </a:rPr>
              <a:t>metadata</a:t>
            </a:r>
            <a:r>
              <a:rPr lang="he-IL" dirty="0" smtClean="0">
                <a:latin typeface="Arial" charset="0"/>
                <a:cs typeface="Arial" charset="0"/>
              </a:rPr>
              <a:t> – מידע על המידע)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דוגמא ל-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שאנו מכירים: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4" y="2997200"/>
            <a:ext cx="6938624" cy="13417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435" y="4513543"/>
            <a:ext cx="6997578" cy="19544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71333" y="5096435"/>
            <a:ext cx="1567701" cy="24382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075207" y="4863913"/>
            <a:ext cx="4359710" cy="647700"/>
          </a:xfrm>
          <a:prstGeom prst="wedgeRectCallout">
            <a:avLst>
              <a:gd name="adj1" fmla="val -119563"/>
              <a:gd name="adj2" fmla="val -14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מספק מידע נוסף על השיטה.</a:t>
            </a:r>
          </a:p>
          <a:p>
            <a:pPr algn="ctr">
              <a:defRPr/>
            </a:pPr>
            <a:r>
              <a:rPr lang="he-IL" b="1" dirty="0"/>
              <a:t>במקרה זה שהשיטה דורסת שיטה של הבסיס.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Simple Annotations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z="2800" dirty="0" smtClean="0">
              <a:latin typeface="Arial" charset="0"/>
              <a:cs typeface="Arial" charset="0"/>
            </a:endParaRPr>
          </a:p>
          <a:p>
            <a:r>
              <a:rPr lang="he-IL" sz="2800" dirty="0" smtClean="0">
                <a:latin typeface="Arial" charset="0"/>
                <a:cs typeface="Arial" charset="0"/>
              </a:rPr>
              <a:t>בשפת </a:t>
            </a:r>
            <a:r>
              <a:rPr lang="en-US" sz="2800" dirty="0" smtClean="0">
                <a:latin typeface="Arial" charset="0"/>
                <a:cs typeface="Arial" charset="0"/>
              </a:rPr>
              <a:t>JAVA</a:t>
            </a:r>
            <a:r>
              <a:rPr lang="he-IL" sz="2800" dirty="0" smtClean="0">
                <a:latin typeface="Arial" charset="0"/>
                <a:cs typeface="Arial" charset="0"/>
              </a:rPr>
              <a:t> כבר קיימים 3 </a:t>
            </a:r>
            <a:r>
              <a:rPr lang="en-US" sz="2800" dirty="0" smtClean="0">
                <a:latin typeface="Arial" charset="0"/>
                <a:cs typeface="Arial" charset="0"/>
              </a:rPr>
              <a:t>annotations</a:t>
            </a:r>
            <a:r>
              <a:rPr lang="he-IL" sz="2800" dirty="0" smtClean="0">
                <a:latin typeface="Arial" charset="0"/>
                <a:cs typeface="Arial" charset="0"/>
              </a:rPr>
              <a:t> מובנים בשפה והם </a:t>
            </a:r>
            <a:r>
              <a:rPr lang="he-IL" sz="2800" dirty="0" smtClean="0">
                <a:latin typeface="Arial" charset="0"/>
                <a:cs typeface="Arial" charset="0"/>
              </a:rPr>
              <a:t>נקראים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marL="68580" indent="0">
              <a:buNone/>
            </a:pPr>
            <a:r>
              <a:rPr lang="he-IL" sz="2800" dirty="0" smtClean="0">
                <a:latin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cs typeface="Arial" charset="0"/>
              </a:rPr>
              <a:t> Simple </a:t>
            </a:r>
            <a:r>
              <a:rPr lang="en-US" sz="2800" dirty="0" smtClean="0">
                <a:latin typeface="Arial" charset="0"/>
                <a:cs typeface="Arial" charset="0"/>
              </a:rPr>
              <a:t>Annotations</a:t>
            </a:r>
            <a:r>
              <a:rPr lang="he-IL" sz="2800" dirty="0" smtClean="0">
                <a:latin typeface="Arial" charset="0"/>
                <a:cs typeface="Arial" charset="0"/>
              </a:rPr>
              <a:t>:</a:t>
            </a:r>
          </a:p>
          <a:p>
            <a:endParaRPr lang="he-IL" sz="2800" dirty="0" smtClean="0">
              <a:latin typeface="Arial" charset="0"/>
              <a:cs typeface="Arial" charset="0"/>
            </a:endParaRPr>
          </a:p>
          <a:p>
            <a:pPr marL="811213" lvl="1" indent="-280988">
              <a:buFont typeface="Lucida Sans Unicode" pitchFamily="34" charset="0"/>
              <a:buAutoNum type="arabicPeriod"/>
            </a:pPr>
            <a:r>
              <a:rPr lang="en-US" sz="2800" dirty="0" smtClean="0">
                <a:latin typeface="Arial" charset="0"/>
                <a:cs typeface="Arial" charset="0"/>
              </a:rPr>
              <a:t>Override </a:t>
            </a:r>
          </a:p>
          <a:p>
            <a:pPr marL="811213" lvl="1" indent="-280988">
              <a:buFont typeface="Lucida Sans Unicode" pitchFamily="34" charset="0"/>
              <a:buAutoNum type="arabicPeriod"/>
            </a:pPr>
            <a:r>
              <a:rPr lang="en-US" sz="2800" dirty="0" smtClean="0">
                <a:latin typeface="Arial" charset="0"/>
                <a:cs typeface="Arial" charset="0"/>
              </a:rPr>
              <a:t>Deprecated </a:t>
            </a:r>
          </a:p>
          <a:p>
            <a:pPr marL="811213" lvl="1" indent="-280988">
              <a:buFont typeface="Lucida Sans Unicode" pitchFamily="34" charset="0"/>
              <a:buAutoNum type="arabicPeriod"/>
            </a:pPr>
            <a:r>
              <a:rPr lang="en-US" sz="2800" dirty="0" err="1" smtClean="0">
                <a:latin typeface="Arial" charset="0"/>
                <a:cs typeface="Arial" charset="0"/>
              </a:rPr>
              <a:t>SuppressWarnings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endParaRPr lang="he-IL" sz="2800" dirty="0" smtClean="0">
              <a:latin typeface="Arial" charset="0"/>
              <a:cs typeface="Arial" charset="0"/>
            </a:endParaRPr>
          </a:p>
          <a:p>
            <a:r>
              <a:rPr lang="he-IL" sz="2800" dirty="0" smtClean="0">
                <a:latin typeface="Arial" charset="0"/>
                <a:cs typeface="Arial" charset="0"/>
              </a:rPr>
              <a:t>הקומפיילר משתמש ב- </a:t>
            </a:r>
            <a:r>
              <a:rPr lang="en-US" sz="2800" dirty="0" smtClean="0">
                <a:latin typeface="Arial" charset="0"/>
                <a:cs typeface="Arial" charset="0"/>
              </a:rPr>
              <a:t>annotation</a:t>
            </a:r>
            <a:r>
              <a:rPr lang="he-IL" sz="2800" dirty="0" smtClean="0">
                <a:latin typeface="Arial" charset="0"/>
                <a:cs typeface="Arial" charset="0"/>
              </a:rPr>
              <a:t> אלו כדי להתריע לנו על בעיה במקרה הצורך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Override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משמש לציון שיטה הדורסת שיטה שבבסיס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7" y="1844675"/>
            <a:ext cx="6474883" cy="1136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7" y="3141663"/>
            <a:ext cx="6525683" cy="2779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38" y="6113463"/>
            <a:ext cx="11618383" cy="398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81954" y="4797425"/>
            <a:ext cx="1536700" cy="2159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1270" y="5013325"/>
            <a:ext cx="863600" cy="2873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35272" y="2891117"/>
            <a:ext cx="5350312" cy="73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היתרון בשימוש ב- </a:t>
            </a:r>
            <a:r>
              <a:rPr lang="en-US" b="1" dirty="0"/>
              <a:t>@Override</a:t>
            </a:r>
            <a:r>
              <a:rPr lang="he-IL" b="1" dirty="0"/>
              <a:t> הוא </a:t>
            </a:r>
            <a:r>
              <a:rPr lang="he-IL" b="1" u="sng" dirty="0"/>
              <a:t>שהקומפיילר</a:t>
            </a:r>
            <a:r>
              <a:rPr lang="he-IL" b="1" dirty="0"/>
              <a:t> מודיע לנו אם אנחנו מנסים לדרוס שיטה שאינה קיימת בבסיס.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281954" y="3573463"/>
            <a:ext cx="1536700" cy="215900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11270" y="3789364"/>
            <a:ext cx="863600" cy="287337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1270" y="2060576"/>
            <a:ext cx="863600" cy="288925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Deprecated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נועד לסמן שיטות שלא נרצה שישתמשו בהן יותר, אך הן עדיין קיימות מסיבות היסטוריות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39" y="1733646"/>
            <a:ext cx="5886408" cy="15970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38" y="3622210"/>
            <a:ext cx="9160309" cy="280828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8001249" y="4141695"/>
            <a:ext cx="3888317" cy="679170"/>
          </a:xfrm>
          <a:prstGeom prst="wedgeRectCallout">
            <a:avLst>
              <a:gd name="adj1" fmla="val -64076"/>
              <a:gd name="adj2" fmla="val 9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cs typeface="+mj-cs"/>
              </a:rPr>
              <a:t>שיטה זו הוגדרה כ- </a:t>
            </a:r>
            <a:r>
              <a:rPr lang="en-US" b="1" dirty="0">
                <a:cs typeface="+mj-cs"/>
              </a:rPr>
              <a:t>deprecated</a:t>
            </a:r>
            <a:r>
              <a:rPr lang="he-IL" b="1" dirty="0">
                <a:cs typeface="+mj-cs"/>
              </a:rPr>
              <a:t> ולכן הקומפיילר נותן עליה  </a:t>
            </a:r>
            <a:r>
              <a:rPr lang="en-US" b="1" dirty="0">
                <a:cs typeface="+mj-cs"/>
              </a:rPr>
              <a:t>warning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216403" y="2107453"/>
            <a:ext cx="2672103" cy="647700"/>
          </a:xfrm>
          <a:prstGeom prst="wedgeRectCallout">
            <a:avLst>
              <a:gd name="adj1" fmla="val -178610"/>
              <a:gd name="adj2" fmla="val -19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cs typeface="+mj-cs"/>
              </a:rPr>
              <a:t>הוספת  </a:t>
            </a:r>
            <a:r>
              <a:rPr lang="en-US" b="1" dirty="0">
                <a:cs typeface="+mj-cs"/>
              </a:rPr>
              <a:t>deprecated</a:t>
            </a:r>
            <a:r>
              <a:rPr lang="he-IL" b="1" dirty="0">
                <a:cs typeface="+mj-cs"/>
              </a:rPr>
              <a:t> על שיטה שאנחנו כתבנו</a:t>
            </a:r>
            <a:endParaRPr lang="en-US" b="1" dirty="0">
              <a:cs typeface="+mj-cs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481732" y="5768600"/>
            <a:ext cx="2904315" cy="647700"/>
          </a:xfrm>
          <a:prstGeom prst="wedgeRectCallout">
            <a:avLst>
              <a:gd name="adj1" fmla="val -175008"/>
              <a:gd name="adj2" fmla="val -41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en-US" b="1" dirty="0">
                <a:cs typeface="+mj-cs"/>
              </a:rPr>
              <a:t>Warning</a:t>
            </a:r>
            <a:r>
              <a:rPr lang="he-IL" b="1" dirty="0">
                <a:cs typeface="+mj-cs"/>
              </a:rPr>
              <a:t> על  </a:t>
            </a:r>
            <a:r>
              <a:rPr lang="en-US" b="1" dirty="0">
                <a:cs typeface="+mj-cs"/>
              </a:rPr>
              <a:t>deprecated</a:t>
            </a:r>
            <a:r>
              <a:rPr lang="he-IL" b="1" dirty="0">
                <a:cs typeface="+mj-cs"/>
              </a:rPr>
              <a:t> עבור השיטה שהגדרנו</a:t>
            </a:r>
            <a:endParaRPr lang="en-US" b="1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11618383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SuppressWarnings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239185" y="1052513"/>
            <a:ext cx="11618383" cy="5472112"/>
          </a:xfrm>
        </p:spPr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נועד לסמן לקומפיילר לא להציג </a:t>
            </a:r>
            <a:r>
              <a:rPr lang="en-US" smtClean="0">
                <a:latin typeface="Arial" charset="0"/>
                <a:cs typeface="Arial" charset="0"/>
              </a:rPr>
              <a:t>warnings</a:t>
            </a:r>
            <a:r>
              <a:rPr lang="he-IL" smtClean="0">
                <a:latin typeface="Arial" charset="0"/>
                <a:cs typeface="Arial" charset="0"/>
              </a:rPr>
              <a:t> בנושא מסויים: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8" y="2542710"/>
            <a:ext cx="9976223" cy="307816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7385830" y="2471273"/>
            <a:ext cx="4806170" cy="1270196"/>
          </a:xfrm>
          <a:prstGeom prst="wedgeRectCallout">
            <a:avLst>
              <a:gd name="adj1" fmla="val -79267"/>
              <a:gd name="adj2" fmla="val 51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cs typeface="+mj-cs"/>
              </a:rPr>
              <a:t>בעקבות שורה זו הקומפיילר לא מציג אזהרות הקשורות ל- </a:t>
            </a:r>
            <a:r>
              <a:rPr lang="en-US" b="1" dirty="0" smtClean="0">
                <a:cs typeface="+mj-cs"/>
              </a:rPr>
              <a:t>deprecation</a:t>
            </a:r>
          </a:p>
          <a:p>
            <a:pPr algn="ctr" rtl="1">
              <a:defRPr/>
            </a:pPr>
            <a:r>
              <a:rPr lang="he-IL" b="1" dirty="0" smtClean="0">
                <a:cs typeface="+mj-cs"/>
              </a:rPr>
              <a:t>(אין צהוב...)</a:t>
            </a:r>
            <a:endParaRPr lang="en-US" b="1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434" y="1268413"/>
            <a:ext cx="11523133" cy="64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rtl="1">
              <a:defRPr/>
            </a:pPr>
            <a:r>
              <a:rPr lang="he-IL" dirty="0"/>
              <a:t>רשימה זו נלקחה מ:</a:t>
            </a:r>
            <a:endParaRPr lang="he-IL" dirty="0">
              <a:hlinkClick r:id="rId2"/>
            </a:endParaRPr>
          </a:p>
          <a:p>
            <a:pPr>
              <a:defRPr/>
            </a:pPr>
            <a:r>
              <a:rPr lang="en-US" dirty="0">
                <a:hlinkClick r:id="rId2"/>
              </a:rPr>
              <a:t>http://www.thebuzzmedia.com/supported-values-for-suppresswarnings/</a:t>
            </a:r>
            <a:endParaRPr lang="en-US" dirty="0"/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דרגות ל- </a:t>
            </a:r>
            <a:r>
              <a:rPr lang="en-US" smtClean="0">
                <a:latin typeface="Arial" charset="0"/>
                <a:cs typeface="Arial" charset="0"/>
              </a:rPr>
              <a:t> SuppressWarnings</a:t>
            </a:r>
            <a:r>
              <a:rPr lang="he-IL" smtClean="0">
                <a:latin typeface="Arial" charset="0"/>
                <a:cs typeface="Arial" charset="0"/>
              </a:rPr>
              <a:t>(1)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367" y="2133601"/>
            <a:ext cx="11489267" cy="417512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34434" y="3573463"/>
            <a:ext cx="8354484" cy="28733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>
                <a:latin typeface="Arial" charset="0"/>
                <a:cs typeface="Arial" charset="0"/>
              </a:rPr>
              <a:t>סקירת גירסאות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גירסה 5: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Autoboxing</a:t>
            </a:r>
            <a:r>
              <a:rPr lang="en-US" sz="2000" dirty="0" smtClean="0">
                <a:latin typeface="Arial" charset="0"/>
                <a:cs typeface="Arial" charset="0"/>
              </a:rPr>
              <a:t> / </a:t>
            </a:r>
            <a:r>
              <a:rPr lang="en-US" sz="2000" dirty="0" err="1" smtClean="0">
                <a:latin typeface="Arial" charset="0"/>
                <a:cs typeface="Arial" charset="0"/>
              </a:rPr>
              <a:t>Unboxing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he-IL" sz="2000" dirty="0" smtClean="0">
                <a:latin typeface="Arial" charset="0"/>
                <a:cs typeface="Arial" charset="0"/>
              </a:rPr>
              <a:t>לולאת </a:t>
            </a:r>
            <a:r>
              <a:rPr lang="en-US" sz="2000" dirty="0" smtClean="0">
                <a:latin typeface="Arial" charset="0"/>
                <a:cs typeface="Arial" charset="0"/>
              </a:rPr>
              <a:t>for each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Enum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Static Import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VarArgs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Annotations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גרסה 7: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Multi Catch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Switch-String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גרסה 8: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LocalDate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endParaRPr lang="he-IL" sz="24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8213" y="1522999"/>
          <a:ext cx="2313659" cy="113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3" imgW="1397160" imgH="685800" progId="Package">
                  <p:embed/>
                </p:oleObj>
              </mc:Choice>
              <mc:Fallback>
                <p:oleObj name="Packager Shell Object" showAsIcon="1" r:id="rId3" imgW="1397160" imgH="68580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13" y="1522999"/>
                        <a:ext cx="2313659" cy="1135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434" y="1268413"/>
            <a:ext cx="11523133" cy="646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 rtl="1">
              <a:defRPr/>
            </a:pPr>
            <a:r>
              <a:rPr lang="he-IL" dirty="0"/>
              <a:t>רשימה זו נלקחה מ:</a:t>
            </a:r>
            <a:endParaRPr lang="he-IL" dirty="0">
              <a:hlinkClick r:id="rId2"/>
            </a:endParaRPr>
          </a:p>
          <a:p>
            <a:pPr>
              <a:defRPr/>
            </a:pPr>
            <a:r>
              <a:rPr lang="en-US" dirty="0">
                <a:hlinkClick r:id="rId2"/>
              </a:rPr>
              <a:t>http://www.thebuzzmedia.com/supported-values-for-suppresswarnings/</a:t>
            </a:r>
            <a:endParaRPr lang="en-US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4" y="2133600"/>
            <a:ext cx="11529484" cy="41608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018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דרגות ל- </a:t>
            </a:r>
            <a:r>
              <a:rPr lang="en-US" smtClean="0">
                <a:latin typeface="Arial" charset="0"/>
                <a:cs typeface="Arial" charset="0"/>
              </a:rPr>
              <a:t> SuppressWarnings</a:t>
            </a:r>
            <a:r>
              <a:rPr lang="he-IL" smtClean="0">
                <a:latin typeface="Arial" charset="0"/>
                <a:cs typeface="Arial" charset="0"/>
              </a:rPr>
              <a:t>(2)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smtClean="0">
                <a:latin typeface="Arial" charset="0"/>
                <a:cs typeface="Arial" charset="0"/>
              </a:rPr>
              <a:t>יצירת </a:t>
            </a:r>
            <a:r>
              <a:rPr lang="en-US" sz="3200" smtClean="0">
                <a:latin typeface="Arial" charset="0"/>
                <a:cs typeface="Arial" charset="0"/>
              </a:rPr>
              <a:t>annotation</a:t>
            </a:r>
            <a:r>
              <a:rPr lang="he-IL" sz="3200" smtClean="0">
                <a:latin typeface="Arial" charset="0"/>
                <a:cs typeface="Arial" charset="0"/>
              </a:rPr>
              <a:t> חדש</a:t>
            </a:r>
            <a:endParaRPr lang="en-US" sz="3200" smtClean="0">
              <a:latin typeface="Arial" charset="0"/>
              <a:cs typeface="Arial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 smtClean="0">
                <a:latin typeface="Arial" charset="0"/>
                <a:cs typeface="Arial" charset="0"/>
              </a:rPr>
              <a:t>ה- </a:t>
            </a:r>
            <a:r>
              <a:rPr lang="en-US" sz="3200" dirty="0" smtClean="0">
                <a:latin typeface="Arial" charset="0"/>
                <a:cs typeface="Arial" charset="0"/>
              </a:rPr>
              <a:t>annotations</a:t>
            </a:r>
            <a:r>
              <a:rPr lang="he-IL" sz="3200" dirty="0" smtClean="0">
                <a:latin typeface="Arial" charset="0"/>
                <a:cs typeface="Arial" charset="0"/>
              </a:rPr>
              <a:t> המובנים בשפה באים לידי ביטוי </a:t>
            </a:r>
            <a:r>
              <a:rPr lang="he-IL" sz="3200" u="sng" dirty="0" smtClean="0">
                <a:latin typeface="Arial" charset="0"/>
                <a:cs typeface="Arial" charset="0"/>
              </a:rPr>
              <a:t>בזמן קומפילציה</a:t>
            </a:r>
            <a:r>
              <a:rPr lang="he-IL" sz="3200" dirty="0" smtClean="0">
                <a:latin typeface="Arial" charset="0"/>
                <a:cs typeface="Arial" charset="0"/>
              </a:rPr>
              <a:t>.</a:t>
            </a:r>
          </a:p>
          <a:p>
            <a:r>
              <a:rPr lang="he-IL" sz="3200" dirty="0" smtClean="0">
                <a:latin typeface="Arial" charset="0"/>
                <a:cs typeface="Arial" charset="0"/>
              </a:rPr>
              <a:t>ניתן לכתוב </a:t>
            </a:r>
            <a:r>
              <a:rPr lang="en-US" sz="3200" dirty="0" smtClean="0">
                <a:latin typeface="Arial" charset="0"/>
                <a:cs typeface="Arial" charset="0"/>
              </a:rPr>
              <a:t>annotation</a:t>
            </a:r>
            <a:r>
              <a:rPr lang="he-IL" sz="3200" dirty="0" smtClean="0">
                <a:latin typeface="Arial" charset="0"/>
                <a:cs typeface="Arial" charset="0"/>
              </a:rPr>
              <a:t> משלנו שיהיו זמינים:</a:t>
            </a:r>
          </a:p>
          <a:p>
            <a:pPr lvl="1"/>
            <a:r>
              <a:rPr lang="he-IL" sz="3200" dirty="0" smtClean="0">
                <a:latin typeface="Arial" charset="0"/>
                <a:cs typeface="Arial" charset="0"/>
              </a:rPr>
              <a:t> ברמת הקוד (כלומר לא יוכלו להשפיע על הקומפיילר)</a:t>
            </a:r>
          </a:p>
          <a:p>
            <a:pPr lvl="1"/>
            <a:r>
              <a:rPr lang="he-IL" sz="3200" dirty="0" smtClean="0">
                <a:latin typeface="Arial" charset="0"/>
                <a:cs typeface="Arial" charset="0"/>
              </a:rPr>
              <a:t> ברמת קובץ ה- </a:t>
            </a:r>
            <a:r>
              <a:rPr lang="en-US" sz="3200" dirty="0" smtClean="0">
                <a:latin typeface="Arial" charset="0"/>
                <a:cs typeface="Arial" charset="0"/>
              </a:rPr>
              <a:t>class</a:t>
            </a:r>
            <a:endParaRPr lang="he-IL" sz="3200" dirty="0" smtClean="0">
              <a:latin typeface="Arial" charset="0"/>
              <a:cs typeface="Arial" charset="0"/>
            </a:endParaRPr>
          </a:p>
          <a:p>
            <a:pPr lvl="1"/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r>
              <a:rPr lang="he-IL" sz="3200" b="1" dirty="0" smtClean="0">
                <a:latin typeface="Arial" charset="0"/>
                <a:cs typeface="Arial" charset="0"/>
              </a:rPr>
              <a:t>בזמן ריצה, ונוכל לזהות אותם באמצעות מנגנון ה- </a:t>
            </a:r>
            <a:r>
              <a:rPr lang="en-US" sz="3200" b="1" u="sng" dirty="0" smtClean="0">
                <a:latin typeface="Arial" charset="0"/>
                <a:cs typeface="Arial" charset="0"/>
              </a:rPr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דוגמה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2" y="2318027"/>
            <a:ext cx="4824878" cy="5461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2" y="3110190"/>
            <a:ext cx="6790502" cy="31480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16954" y="2304581"/>
            <a:ext cx="1606175" cy="33104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888317" y="1734671"/>
            <a:ext cx="1678765" cy="296019"/>
          </a:xfrm>
          <a:prstGeom prst="wedgeRectCallout">
            <a:avLst>
              <a:gd name="adj1" fmla="val -158840"/>
              <a:gd name="adj2" fmla="val 166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נשים לב ל- @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638178" y="3902354"/>
            <a:ext cx="1614642" cy="26502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7192" y="3110191"/>
            <a:ext cx="1614643" cy="265022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789005" y="1557792"/>
            <a:ext cx="3057098" cy="1077832"/>
          </a:xfrm>
          <a:prstGeom prst="wedgeRectCallout">
            <a:avLst>
              <a:gd name="adj1" fmla="val -9255"/>
              <a:gd name="adj2" fmla="val 4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e-IL" b="1" dirty="0" smtClean="0"/>
          </a:p>
          <a:p>
            <a:pPr algn="ctr">
              <a:defRPr/>
            </a:pPr>
            <a:r>
              <a:rPr lang="he-IL" b="1" dirty="0" smtClean="0"/>
              <a:t>זהו התחביר להגדרת :</a:t>
            </a:r>
            <a:endParaRPr lang="en-US" b="1" dirty="0"/>
          </a:p>
          <a:p>
            <a:pPr algn="ctr">
              <a:defRPr/>
            </a:pPr>
            <a:r>
              <a:rPr lang="en-US" b="1" dirty="0" smtClean="0"/>
              <a:t>Annotation</a:t>
            </a:r>
          </a:p>
          <a:p>
            <a:pPr algn="ctr">
              <a:defRPr/>
            </a:pPr>
            <a:r>
              <a:rPr lang="he-IL" b="1" dirty="0" smtClean="0"/>
              <a:t>חדש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שדות ב-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643" y="1344705"/>
            <a:ext cx="6182654" cy="9999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418" y="2459691"/>
            <a:ext cx="10636769" cy="400386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82470" y="2493870"/>
            <a:ext cx="10072718" cy="37035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9228" y="3455895"/>
            <a:ext cx="8797737" cy="37651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9870140" y="1707497"/>
            <a:ext cx="2028888" cy="576262"/>
          </a:xfrm>
          <a:prstGeom prst="wedgeRectCallout">
            <a:avLst>
              <a:gd name="adj1" fmla="val -51806"/>
              <a:gd name="adj2" fmla="val 81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מתן ערך באמצעות השמה לשדה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9991163" y="2988703"/>
            <a:ext cx="1901639" cy="360362"/>
          </a:xfrm>
          <a:prstGeom prst="wedgeRectCallout">
            <a:avLst>
              <a:gd name="adj1" fmla="val -65799"/>
              <a:gd name="adj2" fmla="val 78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מתן ערך ישירות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39185" y="274639"/>
            <a:ext cx="11618383" cy="706437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annotation</a:t>
            </a:r>
            <a:r>
              <a:rPr lang="he-IL" smtClean="0">
                <a:latin typeface="Arial" charset="0"/>
                <a:cs typeface="Arial" charset="0"/>
              </a:rPr>
              <a:t> עם שדות מרובים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2" y="1968923"/>
            <a:ext cx="4883910" cy="96496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11" y="3173506"/>
            <a:ext cx="11706632" cy="296694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794250" y="3927288"/>
            <a:ext cx="768351" cy="2889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309224" y="2049370"/>
            <a:ext cx="3273611" cy="576263"/>
          </a:xfrm>
          <a:prstGeom prst="wedgeRectCallout">
            <a:avLst>
              <a:gd name="adj1" fmla="val -169773"/>
              <a:gd name="adj2" fmla="val 15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כאשר יש יותר משדה אחד, חובה לציין את שם השדה לפני הערך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700496" y="3927288"/>
            <a:ext cx="2592917" cy="2889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ערך ב"מ לשדות ב- </a:t>
            </a:r>
            <a:r>
              <a:rPr lang="en-US" smtClean="0">
                <a:latin typeface="Arial" charset="0"/>
                <a:cs typeface="Arial" charset="0"/>
              </a:rPr>
              <a:t>annottaion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2" y="1186984"/>
            <a:ext cx="6712944" cy="12477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2" y="2562228"/>
            <a:ext cx="10391540" cy="400901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71373" y="1691811"/>
            <a:ext cx="1653862" cy="27146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8154644" y="1394480"/>
            <a:ext cx="3744384" cy="662921"/>
          </a:xfrm>
          <a:prstGeom prst="wedgeRectCallout">
            <a:avLst>
              <a:gd name="adj1" fmla="val -75331"/>
              <a:gd name="adj2" fmla="val -2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במקרה של ערך ב"מ אין צורך לציין את השדה בשימוש ה- </a:t>
            </a:r>
            <a:r>
              <a:rPr lang="en-US" b="1" dirty="0"/>
              <a:t>annotation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הוא מידע נוסף על חלק מסויים בקוד (מחלקה / תכונה / שיטה וכו')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annotation type</a:t>
            </a:r>
            <a:r>
              <a:rPr lang="he-IL" dirty="0" smtClean="0">
                <a:latin typeface="Arial" charset="0"/>
                <a:cs typeface="Arial" charset="0"/>
              </a:rPr>
              <a:t> הוא הרכיב המגדיר את ה-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ונשתמש בו כאשר נגדיר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חדשים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ישנם 4 סוגים של </a:t>
            </a:r>
            <a:r>
              <a:rPr lang="en-US" dirty="0" smtClean="0">
                <a:latin typeface="Arial" charset="0"/>
                <a:cs typeface="Arial" charset="0"/>
              </a:rPr>
              <a:t>annotation type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Target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Retention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Documented </a:t>
            </a:r>
            <a:r>
              <a:rPr lang="he-IL" dirty="0" smtClean="0">
                <a:latin typeface="Arial" charset="0"/>
                <a:cs typeface="Arial" charset="0"/>
              </a:rPr>
              <a:t> - לא יכוסה במצגת זו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</a:rPr>
              <a:t>(לתיעוד ב- </a:t>
            </a:r>
            <a:r>
              <a:rPr lang="en-US" dirty="0" err="1" smtClean="0">
                <a:latin typeface="Arial" charset="0"/>
                <a:cs typeface="Arial" charset="0"/>
              </a:rPr>
              <a:t>javadoc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Inherited </a:t>
            </a:r>
            <a:r>
              <a:rPr lang="he-IL" dirty="0" smtClean="0">
                <a:latin typeface="Arial" charset="0"/>
                <a:cs typeface="Arial" charset="0"/>
              </a:rPr>
              <a:t> - לא יכוסה במצגת זו (מציין שמחלקה מסויימת יורשת את ה-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של האבא)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החל מ 1.8 : </a:t>
            </a:r>
            <a:r>
              <a:rPr lang="en-US" dirty="0" smtClean="0"/>
              <a:t>Repeatable</a:t>
            </a:r>
            <a:r>
              <a:rPr lang="he-IL" dirty="0" smtClean="0"/>
              <a:t> - מציין שניתן להשתמש באותו </a:t>
            </a:r>
            <a:r>
              <a:rPr lang="he-IL" dirty="0">
                <a:latin typeface="Arial" charset="0"/>
                <a:cs typeface="Arial" charset="0"/>
              </a:rPr>
              <a:t>ה-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כמה וכמה פעמים באותו מקום</a:t>
            </a:r>
          </a:p>
          <a:p>
            <a:pPr marL="365760" lvl="1" indent="0"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/>
              <a:t>Annotations </a:t>
            </a:r>
            <a:r>
              <a:rPr lang="en-US" dirty="0"/>
              <a:t>that apply to other annotations are called </a:t>
            </a:r>
            <a:r>
              <a:rPr lang="en-US" i="1" dirty="0" smtClean="0"/>
              <a:t>meta-annotations</a:t>
            </a:r>
            <a:endParaRPr lang="he-IL" i="1" dirty="0" smtClean="0"/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in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java.lang.annotation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in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java.lang.annotation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annotation type</a:t>
            </a:r>
            <a:r>
              <a:rPr lang="he-IL" smtClean="0">
                <a:latin typeface="Arial" charset="0"/>
                <a:cs typeface="Arial" charset="0"/>
              </a:rPr>
              <a:t>: </a:t>
            </a:r>
            <a:r>
              <a:rPr lang="en-US" smtClean="0">
                <a:latin typeface="Arial" charset="0"/>
                <a:cs typeface="Arial" charset="0"/>
              </a:rPr>
              <a:t>Target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91" y="1184275"/>
            <a:ext cx="6161615" cy="17399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91" y="2945934"/>
            <a:ext cx="7633158" cy="37020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7052" y="1557339"/>
            <a:ext cx="5833408" cy="29835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7119222" y="1327991"/>
            <a:ext cx="2912285" cy="647700"/>
          </a:xfrm>
          <a:prstGeom prst="wedgeRectCallout">
            <a:avLst>
              <a:gd name="adj1" fmla="val -77551"/>
              <a:gd name="adj2" fmla="val -12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מגדיר על איזה רכיב מותר להגדיר את ה- </a:t>
            </a:r>
            <a:r>
              <a:rPr lang="en-US" b="1" dirty="0"/>
              <a:t>annotation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56968" y="3429001"/>
            <a:ext cx="4843680" cy="685800"/>
          </a:xfrm>
          <a:prstGeom prst="wedgeRectCallout">
            <a:avLst>
              <a:gd name="adj1" fmla="val -112258"/>
              <a:gd name="adj2" fmla="val -8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שימוש ב- </a:t>
            </a:r>
            <a:r>
              <a:rPr lang="en-US" b="1" dirty="0"/>
              <a:t>annotation</a:t>
            </a:r>
            <a:r>
              <a:rPr lang="he-IL" b="1" dirty="0"/>
              <a:t> על רכיב שאינו הוגדר (במקרה זה קונסטרקטור), נותן שגיאת קומפילציה.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148918" y="4827028"/>
            <a:ext cx="3736665" cy="181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b="1" u="sng" dirty="0">
                <a:solidFill>
                  <a:schemeClr val="tx1"/>
                </a:solidFill>
              </a:rPr>
              <a:t>הערכים האפשריים ל- </a:t>
            </a:r>
            <a:r>
              <a:rPr lang="en-US" b="1" u="sng" dirty="0" err="1">
                <a:solidFill>
                  <a:schemeClr val="tx1"/>
                </a:solidFill>
              </a:rPr>
              <a:t>ElementType</a:t>
            </a:r>
            <a:r>
              <a:rPr lang="he-IL" b="1" u="sng" dirty="0">
                <a:solidFill>
                  <a:schemeClr val="tx1"/>
                </a:solidFill>
              </a:rPr>
              <a:t>: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TYPE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FIELD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METHOD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PARAMETER CONSTRUCTOR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LOCAL_VARIABLE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cont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14" y="1365160"/>
            <a:ext cx="11329139" cy="4868215"/>
          </a:xfrm>
        </p:spPr>
      </p:pic>
    </p:spTree>
    <p:extLst>
      <p:ext uri="{BB962C8B-B14F-4D97-AF65-F5344CB8AC3E}">
        <p14:creationId xmlns:p14="http://schemas.microsoft.com/office/powerpoint/2010/main" val="1755816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RetentionPolicy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89" y="1174629"/>
            <a:ext cx="8411323" cy="251142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0508" y="2465546"/>
            <a:ext cx="4792506" cy="2883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482302" y="2179762"/>
            <a:ext cx="4651064" cy="1148298"/>
          </a:xfrm>
          <a:prstGeom prst="wedgeRectCallout">
            <a:avLst>
              <a:gd name="adj1" fmla="val -89036"/>
              <a:gd name="adj2" fmla="val -36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הגדרה ש- </a:t>
            </a:r>
            <a:r>
              <a:rPr lang="en-US" b="1" dirty="0"/>
              <a:t>annotation</a:t>
            </a:r>
            <a:r>
              <a:rPr lang="he-IL" b="1" dirty="0"/>
              <a:t> זה יהיה זמין בזמן </a:t>
            </a:r>
            <a:r>
              <a:rPr lang="he-IL" b="1" dirty="0" smtClean="0"/>
              <a:t>ריצה</a:t>
            </a:r>
            <a:endParaRPr lang="en-US" b="1" dirty="0" smtClean="0"/>
          </a:p>
          <a:p>
            <a:pPr algn="ctr" rtl="1">
              <a:defRPr/>
            </a:pPr>
            <a:r>
              <a:rPr lang="he-IL" sz="2000" b="1" dirty="0" smtClean="0"/>
              <a:t> </a:t>
            </a:r>
            <a:r>
              <a:rPr lang="he-IL" sz="2000" b="1" dirty="0"/>
              <a:t>(נוכל לזהותו באמצעות מנגנון ה- </a:t>
            </a:r>
            <a:r>
              <a:rPr lang="en-US" sz="2000" b="1" dirty="0"/>
              <a:t>reflection</a:t>
            </a:r>
            <a:r>
              <a:rPr lang="he-IL" sz="2000" b="1" dirty="0"/>
              <a:t>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899145" y="5192340"/>
            <a:ext cx="9985320" cy="14505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he-IL" b="1" u="sng" dirty="0">
                <a:solidFill>
                  <a:schemeClr val="tx1"/>
                </a:solidFill>
              </a:rPr>
              <a:t>הערכים האפשריים ל- </a:t>
            </a:r>
            <a:r>
              <a:rPr lang="en-US" b="1" u="sng" dirty="0" err="1">
                <a:solidFill>
                  <a:schemeClr val="tx1"/>
                </a:solidFill>
              </a:rPr>
              <a:t>RetentionPolicy</a:t>
            </a:r>
            <a:r>
              <a:rPr lang="he-IL" b="1" u="sng" dirty="0">
                <a:solidFill>
                  <a:schemeClr val="tx1"/>
                </a:solidFill>
              </a:rPr>
              <a:t>:</a:t>
            </a: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SOURCE</a:t>
            </a:r>
            <a:r>
              <a:rPr lang="he-IL" b="1" dirty="0">
                <a:solidFill>
                  <a:schemeClr val="tx1"/>
                </a:solidFill>
              </a:rPr>
              <a:t> – </a:t>
            </a:r>
            <a:r>
              <a:rPr lang="he-IL" b="1" dirty="0" smtClean="0">
                <a:solidFill>
                  <a:schemeClr val="tx1"/>
                </a:solidFill>
              </a:rPr>
              <a:t>מתייחסים אליהם רק בזמן קומפילציה, למשל: </a:t>
            </a:r>
            <a:r>
              <a:rPr lang="en-US" b="1" dirty="0" smtClean="0">
                <a:solidFill>
                  <a:schemeClr val="tx1"/>
                </a:solidFill>
              </a:rPr>
              <a:t>@Override, @</a:t>
            </a:r>
            <a:r>
              <a:rPr lang="en-US" b="1" dirty="0" err="1" smtClean="0">
                <a:solidFill>
                  <a:schemeClr val="tx1"/>
                </a:solidFill>
              </a:rPr>
              <a:t>SupressWarnings</a:t>
            </a:r>
            <a:endParaRPr lang="he-IL" b="1" dirty="0">
              <a:solidFill>
                <a:schemeClr val="tx1"/>
              </a:solidFill>
            </a:endParaRPr>
          </a:p>
          <a:p>
            <a:pPr algn="r" rtl="1">
              <a:defRPr/>
            </a:pP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he-IL" b="1" dirty="0">
                <a:solidFill>
                  <a:schemeClr val="tx1"/>
                </a:solidFill>
              </a:rPr>
              <a:t> – </a:t>
            </a:r>
            <a:r>
              <a:rPr lang="he-IL" b="1" dirty="0" smtClean="0">
                <a:solidFill>
                  <a:schemeClr val="tx1"/>
                </a:solidFill>
              </a:rPr>
              <a:t>בשימוש בזמן טעינת המחלקה. כמעט ואינו בשימוש. ובאופן אירוני זהו דווקא ערך ברירת המחדל!</a:t>
            </a:r>
            <a:endParaRPr lang="he-IL" b="1" dirty="0">
              <a:solidFill>
                <a:schemeClr val="tx1"/>
              </a:solidFill>
            </a:endParaRPr>
          </a:p>
          <a:p>
            <a:pPr algn="r" rtl="1">
              <a:defRPr/>
            </a:pPr>
            <a:r>
              <a:rPr lang="en-US" sz="2400" b="1" dirty="0">
                <a:solidFill>
                  <a:schemeClr val="tx1"/>
                </a:solidFill>
              </a:rPr>
              <a:t>RUNTIME</a:t>
            </a:r>
            <a:r>
              <a:rPr lang="he-IL" sz="2400" b="1" dirty="0">
                <a:solidFill>
                  <a:schemeClr val="tx1"/>
                </a:solidFill>
              </a:rPr>
              <a:t> – ניתן לזיהוי בזמן </a:t>
            </a:r>
            <a:r>
              <a:rPr lang="he-IL" sz="2400" b="1" dirty="0" smtClean="0">
                <a:solidFill>
                  <a:schemeClr val="tx1"/>
                </a:solidFill>
              </a:rPr>
              <a:t>ריצה, לשימוש בעיקר ע"י מנגנון ה- </a:t>
            </a:r>
            <a:r>
              <a:rPr lang="en-US" sz="2400" b="1" dirty="0" smtClean="0">
                <a:solidFill>
                  <a:schemeClr val="tx1"/>
                </a:solidFill>
              </a:rPr>
              <a:t>Reflection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סקירת גירסאות שפת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2657" y="1357593"/>
          <a:ext cx="10753195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555"/>
                <a:gridCol w="1824203"/>
                <a:gridCol w="2016224"/>
                <a:gridCol w="192021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עדכונים מרכזיים שקשורים לקורס זה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שם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תאריך הוצאה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מס'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גרסא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23/01/1996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JDK 1.0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Inner Classes, JDBC, Reflection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19/02/1997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JDK 1.1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Swing, Collections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Playground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08/12/1998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1.2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J2SE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Kestrel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08/05/2000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J2SE 1.3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Assert, IPv6, XML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Merlin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06/02/2002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J2SE 1.4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Generics,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Annotations,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autoboxing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enum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varargs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, static import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Tiger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30/09/2004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J2SE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5.0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Swing Look and Feel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Mustang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11/12/2006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. עדכון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אחרון ב- 23/12/2010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  SE 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JavaFX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 שימוש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ב- | בתפיסת חריגות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Dolphin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28/07/2011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  SE 7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המחלקה </a:t>
                      </a:r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LocalDate</a:t>
                      </a: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שיפורים ב- </a:t>
                      </a:r>
                      <a:r>
                        <a:rPr lang="en-US" baseline="0" dirty="0" err="1" smtClean="0">
                          <a:latin typeface="Arial" pitchFamily="34" charset="0"/>
                          <a:cs typeface="Arial" pitchFamily="34" charset="0"/>
                        </a:rPr>
                        <a:t>JavaFX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Spider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18/03/2014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JAVA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SE 8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4323" y="6266328"/>
            <a:ext cx="5739278" cy="38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</a:rPr>
              <a:t>במצגת זו נתמקד בעדכונים של </a:t>
            </a:r>
            <a:r>
              <a:rPr lang="he-IL" b="1" dirty="0" smtClean="0">
                <a:latin typeface="Arial" pitchFamily="34" charset="0"/>
              </a:rPr>
              <a:t>גרסאות 1.5, 1.7 ו- 1.8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RetentionPolicy.RUNTIME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082" y="1048310"/>
            <a:ext cx="10300071" cy="559435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78445" y="4746812"/>
            <a:ext cx="5065556" cy="27575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1321" y="5165446"/>
            <a:ext cx="5378451" cy="2537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870" y="6268384"/>
            <a:ext cx="9607549" cy="36988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460192" y="2635624"/>
            <a:ext cx="5425016" cy="1100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אם ב- </a:t>
            </a:r>
            <a:r>
              <a:rPr lang="en-US" b="1" dirty="0" err="1"/>
              <a:t>annottaion</a:t>
            </a:r>
            <a:r>
              <a:rPr lang="he-IL" b="1" dirty="0"/>
              <a:t> לא היינו מציינים </a:t>
            </a:r>
            <a:r>
              <a:rPr lang="en-US" b="1" dirty="0" err="1"/>
              <a:t>RetentionPolicy.RUNTIME</a:t>
            </a:r>
            <a:r>
              <a:rPr lang="he-IL" b="1" dirty="0"/>
              <a:t> הפלט היה ריק, כי עבור כל השיטות הבדיקה </a:t>
            </a:r>
            <a:r>
              <a:rPr lang="en-US" b="1" dirty="0" err="1"/>
              <a:t>isAnnotationPresent</a:t>
            </a:r>
            <a:r>
              <a:rPr lang="he-IL" b="1" dirty="0"/>
              <a:t> הייתה מחזירה </a:t>
            </a:r>
            <a:r>
              <a:rPr lang="en-US" b="1" dirty="0"/>
              <a:t>false</a:t>
            </a:r>
            <a:r>
              <a:rPr lang="he-IL" b="1" dirty="0"/>
              <a:t> מאחר והוא לא היה זמין בזמן ריצה.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שימוש ב- </a:t>
            </a:r>
            <a:r>
              <a:rPr lang="en-US" sz="3600" dirty="0" err="1" smtClean="0">
                <a:latin typeface="Arial" charset="0"/>
                <a:cs typeface="Arial" charset="0"/>
              </a:rPr>
              <a:t>RetentionPolicy.RUNTIME</a:t>
            </a:r>
            <a:r>
              <a:rPr lang="he-IL" sz="3600" dirty="0" smtClean="0">
                <a:latin typeface="Arial" charset="0"/>
                <a:cs typeface="Arial" charset="0"/>
              </a:rPr>
              <a:t> לעומת פולימורפיזם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בפולימוריזם יכולנו לייצר משתנה שהוא הפנייה לאבא ובפועל יורש, והפעלה של שיטה הייתה גוררת הפעלת המימוש לפי האובייקט בפועל (קישור דינאמי).</a:t>
            </a:r>
          </a:p>
          <a:p>
            <a:r>
              <a:rPr lang="he-IL" u="sng" dirty="0" smtClean="0">
                <a:latin typeface="Arial" charset="0"/>
                <a:cs typeface="Arial" charset="0"/>
              </a:rPr>
              <a:t>היינו צריכים לדעת את שם השיטה</a:t>
            </a:r>
            <a:r>
              <a:rPr lang="he-IL" dirty="0" smtClean="0">
                <a:latin typeface="Arial" charset="0"/>
                <a:cs typeface="Arial" charset="0"/>
              </a:rPr>
              <a:t>.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אבל אם רוצים להפעיל שיטה שאינה בעלת שם קבוע בכל היורשים?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לא ניתן באמצעות פולימורפיזם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אפשרי באמצעות סימון השיטה ב-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r>
              <a:rPr lang="he-IL" dirty="0" smtClean="0">
                <a:latin typeface="Arial" charset="0"/>
                <a:cs typeface="Arial" charset="0"/>
              </a:rPr>
              <a:t> מסויים וזיהויו בזמן ריצה באמצעות </a:t>
            </a:r>
            <a:r>
              <a:rPr lang="en-US" dirty="0" smtClean="0">
                <a:latin typeface="Arial" charset="0"/>
                <a:cs typeface="Arial" charset="0"/>
              </a:rPr>
              <a:t>reflection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דוגמא: בשיעורי הבית </a:t>
            </a:r>
            <a:r>
              <a:rPr lang="he-IL" dirty="0" smtClean="0">
                <a:latin typeface="Arial" charset="0"/>
                <a:cs typeface="Arial" charset="0"/>
                <a:sym typeface="Wingdings" pitchFamily="2" charset="2"/>
              </a:rPr>
              <a:t></a:t>
            </a:r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5345" y="1664888"/>
            <a:ext cx="11070979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Design Considerations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When designing an annotation type, you must consider the 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cardinality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of annotations of that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now possible to use an annotation zero times, once, or, if the annotation's type is marked as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@Repeatable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more than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It is also possible to restrict where an annotation type can be used by using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  <a:cs typeface="Arial" panose="020B0604020202020204" pitchFamily="34" charset="0"/>
              </a:rPr>
              <a:t>@Target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meta-annotation.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example, you can create a repeatable annotation type that can only be used on methods and fields.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important to design your annotation type carefully to ensure that the programmer </a:t>
            </a: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using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the annotation finds it to be as flexible and powerful as possible.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86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גרסה 1.7: </a:t>
            </a:r>
            <a:r>
              <a:rPr lang="en-US" dirty="0" smtClean="0"/>
              <a:t>Multi-Catch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37" y="1183757"/>
            <a:ext cx="11230318" cy="3979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33519" y="3638963"/>
            <a:ext cx="8072046" cy="3323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9265023" y="2778768"/>
            <a:ext cx="2178423" cy="574675"/>
          </a:xfrm>
          <a:prstGeom prst="wedgeRectCallout">
            <a:avLst>
              <a:gd name="adj1" fmla="val -150022"/>
              <a:gd name="adj2" fmla="val 1013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ניתן לבצע </a:t>
            </a:r>
            <a:r>
              <a:rPr lang="en-US" b="1" dirty="0" smtClean="0"/>
              <a:t>OR</a:t>
            </a:r>
            <a:r>
              <a:rPr lang="he-IL" b="1" dirty="0" smtClean="0"/>
              <a:t> עבור טיפוסי חריגות שונים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9457" y="510988"/>
            <a:ext cx="7648148" cy="61349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68521" y="2245659"/>
            <a:ext cx="1547785" cy="23769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1141626" y="1658989"/>
            <a:ext cx="1413315" cy="4571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he-IL" dirty="0" smtClean="0"/>
              <a:t> עם </a:t>
            </a:r>
            <a:r>
              <a:rPr lang="en-US" dirty="0" smtClean="0"/>
              <a:t>String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670" y="1192306"/>
            <a:ext cx="10930688" cy="39283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המחלקה </a:t>
            </a:r>
            <a:r>
              <a:rPr lang="en-US" sz="3200" dirty="0" err="1" smtClean="0"/>
              <a:t>LocalDate</a:t>
            </a:r>
            <a:r>
              <a:rPr lang="he-IL" sz="3200" dirty="0" smtClean="0"/>
              <a:t> (רק החל מ- </a:t>
            </a:r>
            <a:r>
              <a:rPr lang="en-US" sz="3200" dirty="0" smtClean="0"/>
              <a:t>jdk8</a:t>
            </a:r>
            <a:r>
              <a:rPr lang="he-IL" sz="3200" dirty="0" smtClean="0"/>
              <a:t> / 03.2014)</a:t>
            </a:r>
            <a:endParaRPr lang="he-IL" sz="32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603" y="4947692"/>
            <a:ext cx="6364357" cy="1688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174568"/>
            <a:ext cx="11712136" cy="303167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r>
              <a:rPr lang="he-IL" dirty="0" smtClean="0"/>
              <a:t> |</a:t>
            </a:r>
            <a:r>
              <a:rPr lang="en-US" dirty="0" smtClean="0"/>
              <a:t> </a:t>
            </a:r>
            <a:r>
              <a:rPr lang="he-IL" dirty="0" smtClean="0"/>
              <a:t>המשך</a:t>
            </a:r>
            <a:endParaRPr lang="he-IL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268" y="4232030"/>
            <a:ext cx="5550486" cy="107230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27" y="1157068"/>
            <a:ext cx="8585982" cy="3429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45" y="4623583"/>
            <a:ext cx="3260576" cy="200987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9342" y="3366868"/>
            <a:ext cx="4369845" cy="3276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r>
              <a:rPr lang="he-IL" dirty="0" smtClean="0"/>
              <a:t> | השוואת תאריכים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71" y="1160677"/>
            <a:ext cx="11700757" cy="234217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27" y="3523957"/>
            <a:ext cx="4517370" cy="127312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LocalDateTime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68" y="1166447"/>
            <a:ext cx="11688566" cy="226607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133" y="3465339"/>
            <a:ext cx="5434387" cy="76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Autoboxing / UnBoxing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עד גרסא 1.4 הייתה אבחנה בין טיפוסים פרימיטיביים למחלקת המעטפת שלהם</a:t>
            </a:r>
          </a:p>
          <a:p>
            <a:r>
              <a:rPr lang="he-IL" smtClean="0">
                <a:latin typeface="Arial" charset="0"/>
                <a:cs typeface="Arial" charset="0"/>
              </a:rPr>
              <a:t>כלומר, אם שיטה ציפתה לקבל </a:t>
            </a:r>
            <a:r>
              <a:rPr lang="en-US" smtClean="0">
                <a:latin typeface="Arial" charset="0"/>
                <a:cs typeface="Arial" charset="0"/>
              </a:rPr>
              <a:t>Integer</a:t>
            </a:r>
            <a:r>
              <a:rPr lang="he-IL" smtClean="0">
                <a:latin typeface="Arial" charset="0"/>
                <a:cs typeface="Arial" charset="0"/>
              </a:rPr>
              <a:t> לא ניתן היה לשלוח אליה </a:t>
            </a:r>
            <a:r>
              <a:rPr lang="en-US" smtClean="0">
                <a:latin typeface="Arial" charset="0"/>
                <a:cs typeface="Arial" charset="0"/>
              </a:rPr>
              <a:t>int</a:t>
            </a:r>
            <a:r>
              <a:rPr lang="he-IL" smtClean="0">
                <a:latin typeface="Arial" charset="0"/>
                <a:cs typeface="Arial" charset="0"/>
              </a:rPr>
              <a:t> ללא המרה מפורשת, ולהיפך</a:t>
            </a:r>
          </a:p>
          <a:p>
            <a:r>
              <a:rPr lang="he-IL" smtClean="0">
                <a:latin typeface="Arial" charset="0"/>
                <a:cs typeface="Arial" charset="0"/>
              </a:rPr>
              <a:t>בגרסא 1.5 המרה זו מתבצעת באופן אוטומטי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9100" y="4076700"/>
            <a:ext cx="201506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טיפוס בסיסי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4717" y="4076700"/>
            <a:ext cx="201506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טיפוס מעטפת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 rot="16200000">
            <a:off x="5771885" y="2720182"/>
            <a:ext cx="360363" cy="3937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Right Arrow 6"/>
          <p:cNvSpPr/>
          <p:nvPr/>
        </p:nvSpPr>
        <p:spPr>
          <a:xfrm rot="5400000">
            <a:off x="5675578" y="1929078"/>
            <a:ext cx="360362" cy="39348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5422900" y="3357563"/>
            <a:ext cx="1441451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Boxing</a:t>
            </a: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5232401" y="4508500"/>
            <a:ext cx="163195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UnBoxing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86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>
                <a:latin typeface="Arial" charset="0"/>
                <a:cs typeface="Arial" charset="0"/>
              </a:rPr>
              <a:t>סקירת גירסאות </a:t>
            </a:r>
            <a:r>
              <a:rPr lang="en-US" sz="2400" dirty="0" smtClean="0">
                <a:latin typeface="Arial" charset="0"/>
                <a:cs typeface="Arial" charset="0"/>
              </a:rPr>
              <a:t>JAVA</a:t>
            </a:r>
            <a:endParaRPr lang="he-IL" sz="24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גירסה 5: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Autoboxing</a:t>
            </a:r>
            <a:r>
              <a:rPr lang="en-US" sz="2000" dirty="0" smtClean="0">
                <a:latin typeface="Arial" charset="0"/>
                <a:cs typeface="Arial" charset="0"/>
              </a:rPr>
              <a:t> / </a:t>
            </a:r>
            <a:r>
              <a:rPr lang="en-US" sz="2000" dirty="0" err="1" smtClean="0">
                <a:latin typeface="Arial" charset="0"/>
                <a:cs typeface="Arial" charset="0"/>
              </a:rPr>
              <a:t>Unboxing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he-IL" sz="2000" dirty="0" smtClean="0">
                <a:latin typeface="Arial" charset="0"/>
                <a:cs typeface="Arial" charset="0"/>
              </a:rPr>
              <a:t>לולאת </a:t>
            </a:r>
            <a:r>
              <a:rPr lang="en-US" sz="2000" dirty="0" smtClean="0">
                <a:latin typeface="Arial" charset="0"/>
                <a:cs typeface="Arial" charset="0"/>
              </a:rPr>
              <a:t>for each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Enum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Static Import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VarArgs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Annotations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גרסה 7: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Multi Catch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Switch-String</a:t>
            </a:r>
            <a:endParaRPr lang="he-IL" sz="2000" dirty="0" smtClean="0">
              <a:latin typeface="Arial" charset="0"/>
              <a:cs typeface="Arial" charset="0"/>
            </a:endParaRPr>
          </a:p>
          <a:p>
            <a:r>
              <a:rPr lang="he-IL" sz="2400" dirty="0" smtClean="0">
                <a:latin typeface="Arial" charset="0"/>
                <a:cs typeface="Arial" charset="0"/>
              </a:rPr>
              <a:t>גרסה 8:</a:t>
            </a:r>
          </a:p>
          <a:p>
            <a:pPr lvl="1"/>
            <a:r>
              <a:rPr lang="en-US" sz="2000" dirty="0" err="1" smtClean="0">
                <a:latin typeface="Arial" charset="0"/>
                <a:cs typeface="Arial" charset="0"/>
              </a:rPr>
              <a:t>LocalDate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endParaRPr lang="he-IL" sz="2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52" y="1196227"/>
            <a:ext cx="7183593" cy="40592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זהירות עם </a:t>
            </a:r>
            <a:r>
              <a:rPr lang="en-US" smtClean="0">
                <a:latin typeface="Arial" charset="0"/>
                <a:cs typeface="Arial" charset="0"/>
              </a:rPr>
              <a:t>Boxing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UnBoxing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3070" y="1599637"/>
            <a:ext cx="768349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d1</a:t>
            </a: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8143070" y="2247337"/>
            <a:ext cx="1631949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d2 = 5.2</a:t>
            </a:r>
          </a:p>
        </p:txBody>
      </p:sp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8143070" y="2679137"/>
            <a:ext cx="1631949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d3 = 5.2</a:t>
            </a:r>
          </a:p>
        </p:txBody>
      </p:sp>
      <p:sp>
        <p:nvSpPr>
          <p:cNvPr id="33799" name="TextBox 8"/>
          <p:cNvSpPr txBox="1">
            <a:spLocks noChangeArrowheads="1"/>
          </p:cNvSpPr>
          <p:nvPr/>
        </p:nvSpPr>
        <p:spPr bwMode="auto">
          <a:xfrm>
            <a:off x="10350753" y="2031437"/>
            <a:ext cx="6731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5.2</a:t>
            </a:r>
          </a:p>
        </p:txBody>
      </p:sp>
      <p:cxnSp>
        <p:nvCxnSpPr>
          <p:cNvPr id="11" name="Straight Arrow Connector 10"/>
          <p:cNvCxnSpPr>
            <a:stCxn id="6" idx="3"/>
            <a:endCxn id="33799" idx="1"/>
          </p:cNvCxnSpPr>
          <p:nvPr/>
        </p:nvCxnSpPr>
        <p:spPr>
          <a:xfrm>
            <a:off x="8911420" y="1815537"/>
            <a:ext cx="1439333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43070" y="3183962"/>
            <a:ext cx="768349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d4</a:t>
            </a:r>
          </a:p>
        </p:txBody>
      </p:sp>
      <p:sp>
        <p:nvSpPr>
          <p:cNvPr id="33802" name="TextBox 14"/>
          <p:cNvSpPr txBox="1">
            <a:spLocks noChangeArrowheads="1"/>
          </p:cNvSpPr>
          <p:nvPr/>
        </p:nvSpPr>
        <p:spPr bwMode="auto">
          <a:xfrm>
            <a:off x="9389787" y="3471301"/>
            <a:ext cx="673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5.2</a:t>
            </a:r>
          </a:p>
        </p:txBody>
      </p:sp>
      <p:cxnSp>
        <p:nvCxnSpPr>
          <p:cNvPr id="16" name="Straight Arrow Connector 15"/>
          <p:cNvCxnSpPr>
            <a:stCxn id="14" idx="3"/>
            <a:endCxn id="33802" idx="1"/>
          </p:cNvCxnSpPr>
          <p:nvPr/>
        </p:nvCxnSpPr>
        <p:spPr>
          <a:xfrm>
            <a:off x="8911420" y="3399862"/>
            <a:ext cx="478367" cy="255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43070" y="3760225"/>
            <a:ext cx="768349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d5</a:t>
            </a:r>
          </a:p>
        </p:txBody>
      </p:sp>
      <p:cxnSp>
        <p:nvCxnSpPr>
          <p:cNvPr id="20" name="Straight Arrow Connector 19"/>
          <p:cNvCxnSpPr>
            <a:stCxn id="18" idx="3"/>
            <a:endCxn id="33799" idx="1"/>
          </p:cNvCxnSpPr>
          <p:nvPr/>
        </p:nvCxnSpPr>
        <p:spPr>
          <a:xfrm flipV="1">
            <a:off x="8911420" y="2215587"/>
            <a:ext cx="1439333" cy="176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61" y="5090553"/>
            <a:ext cx="2924309" cy="155257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8143070" y="4334901"/>
            <a:ext cx="768349" cy="433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d6</a:t>
            </a:r>
          </a:p>
        </p:txBody>
      </p:sp>
      <p:sp>
        <p:nvSpPr>
          <p:cNvPr id="33808" name="TextBox 31"/>
          <p:cNvSpPr txBox="1">
            <a:spLocks noChangeArrowheads="1"/>
          </p:cNvSpPr>
          <p:nvPr/>
        </p:nvSpPr>
        <p:spPr bwMode="auto">
          <a:xfrm>
            <a:off x="9487153" y="4398401"/>
            <a:ext cx="670984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5.2</a:t>
            </a:r>
          </a:p>
        </p:txBody>
      </p:sp>
      <p:cxnSp>
        <p:nvCxnSpPr>
          <p:cNvPr id="33" name="Straight Arrow Connector 32"/>
          <p:cNvCxnSpPr>
            <a:stCxn id="31" idx="3"/>
            <a:endCxn id="33808" idx="1"/>
          </p:cNvCxnSpPr>
          <p:nvPr/>
        </p:nvCxnSpPr>
        <p:spPr>
          <a:xfrm>
            <a:off x="8911420" y="4552388"/>
            <a:ext cx="575733" cy="30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4451725" y="5792788"/>
            <a:ext cx="4221627" cy="576262"/>
          </a:xfrm>
          <a:prstGeom prst="wedgeRectCallout">
            <a:avLst>
              <a:gd name="adj1" fmla="val -72039"/>
              <a:gd name="adj2" fmla="val 48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cs typeface="+mj-cs"/>
              </a:rPr>
              <a:t>יש לזכור שבמקרה זה מדובר באובייקטים, ומאחר וההפניה שונה, התוצאה היא </a:t>
            </a:r>
            <a:r>
              <a:rPr lang="en-US" b="1" dirty="0">
                <a:cs typeface="+mj-cs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לולאת </a:t>
            </a:r>
            <a:r>
              <a:rPr lang="en-US" smtClean="0">
                <a:latin typeface="Arial" charset="0"/>
                <a:cs typeface="Arial" charset="0"/>
              </a:rPr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לרוץ על מערך או אוסף אנו משתמשים באינדקס: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כדי לרוץ על אוסף, ניתן לחילופין לרוץ עם איטרטור: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בגירסא 1.5 ניתן לרוץ באמצעות לולאה חדשה הנקראית </a:t>
            </a:r>
            <a:r>
              <a:rPr lang="en-US" dirty="0" smtClean="0">
                <a:latin typeface="Arial" charset="0"/>
                <a:cs typeface="Arial" charset="0"/>
              </a:rPr>
              <a:t>for each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486" y="1655669"/>
            <a:ext cx="5166970" cy="80803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669" y="3429001"/>
            <a:ext cx="8130871" cy="8239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5700" y="5373688"/>
            <a:ext cx="3915335" cy="7921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לולאת </a:t>
            </a:r>
            <a:r>
              <a:rPr lang="en-US" smtClean="0">
                <a:latin typeface="Arial" charset="0"/>
                <a:cs typeface="Arial" charset="0"/>
              </a:rPr>
              <a:t>for each</a:t>
            </a:r>
            <a:r>
              <a:rPr lang="he-IL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411" y="1193521"/>
            <a:ext cx="8258237" cy="39671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916" y="4611319"/>
            <a:ext cx="2677707" cy="85650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7740774" y="3433204"/>
            <a:ext cx="2210049" cy="649287"/>
          </a:xfrm>
          <a:prstGeom prst="wedgeRectCallout">
            <a:avLst>
              <a:gd name="adj1" fmla="val -157984"/>
              <a:gd name="adj2" fmla="val 24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מקבלים הפניה בכל איטרציה לאיבר הבא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מהו </a:t>
            </a:r>
            <a:r>
              <a:rPr lang="en-US" smtClean="0">
                <a:latin typeface="Arial" charset="0"/>
                <a:cs typeface="Arial" charset="0"/>
              </a:rPr>
              <a:t>enum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cs typeface="Arial" charset="0"/>
              </a:rPr>
              <a:t>enum</a:t>
            </a:r>
            <a:r>
              <a:rPr lang="he-IL" dirty="0" smtClean="0">
                <a:latin typeface="Arial" charset="0"/>
                <a:cs typeface="Arial" charset="0"/>
              </a:rPr>
              <a:t> הינה דרך להגדרת טיפוס חדש שערכיו יהיו מקבוצת קבועים בעלי קשר לוגי שיוגדרו עבורו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קבועים אלו יהיו מספרים סידורים החל מ- 0 (לא ניתן לשנות את ערכי הקבועים)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ניתן להגדיר משתנה מטיפוס קבוצה זו וערכו יהיה רק מקבוצת הקבועים שהוגדרו בקבוצה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47" y="1555371"/>
            <a:ext cx="11119110" cy="508747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8565" y="524441"/>
            <a:ext cx="3648635" cy="2100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29448" y="2043951"/>
            <a:ext cx="4604870" cy="268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0211" y="3267634"/>
            <a:ext cx="3357283" cy="2527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20457" y="3765175"/>
            <a:ext cx="1302871" cy="2168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12963" y="3765175"/>
            <a:ext cx="998071" cy="21689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4504764"/>
            <a:ext cx="4675094" cy="2348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95611" y="5701545"/>
            <a:ext cx="4609353" cy="2689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7893424" y="2649069"/>
            <a:ext cx="3442446" cy="356430"/>
          </a:xfrm>
          <a:prstGeom prst="wedgeRectCallout">
            <a:avLst>
              <a:gd name="adj1" fmla="val -116779"/>
              <a:gd name="adj2" fmla="val -219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הגדרת קבוצת קבועים ע"י </a:t>
            </a:r>
            <a:r>
              <a:rPr lang="en-US" b="1" dirty="0" err="1">
                <a:latin typeface="Arial" charset="0"/>
                <a:cs typeface="Arial" charset="0"/>
              </a:rPr>
              <a:t>enum</a:t>
            </a:r>
            <a:endParaRPr lang="he-IL" b="1" dirty="0">
              <a:latin typeface="Arial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974106" y="3083857"/>
            <a:ext cx="3373684" cy="356430"/>
          </a:xfrm>
          <a:prstGeom prst="wedgeRectCallout">
            <a:avLst>
              <a:gd name="adj1" fmla="val -142870"/>
              <a:gd name="adj2" fmla="val -7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מתן ערך למשתנה מטיפוס הקבוצה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8162365" y="3532092"/>
            <a:ext cx="3188480" cy="356430"/>
          </a:xfrm>
          <a:prstGeom prst="wedgeRectCallout">
            <a:avLst>
              <a:gd name="adj1" fmla="val -144899"/>
              <a:gd name="adj2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קבלת הערך המספרי של הקבוע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9033434" y="3966883"/>
            <a:ext cx="2302435" cy="316086"/>
          </a:xfrm>
          <a:prstGeom prst="wedgeRectCallout">
            <a:avLst>
              <a:gd name="adj1" fmla="val -113103"/>
              <a:gd name="adj2" fmla="val -45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קבלת השם של הקבוע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7893423" y="4374775"/>
            <a:ext cx="3455131" cy="356430"/>
          </a:xfrm>
          <a:prstGeom prst="wedgeRectCallout">
            <a:avLst>
              <a:gd name="adj1" fmla="val -100012"/>
              <a:gd name="adj2" fmla="val -1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קבלת מערך עם כל איברי הקבוצה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7019364" y="5526738"/>
            <a:ext cx="4900706" cy="899247"/>
          </a:xfrm>
          <a:prstGeom prst="wedgeRectCallout">
            <a:avLst>
              <a:gd name="adj1" fmla="val -70188"/>
              <a:gd name="adj2" fmla="val -32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charset="0"/>
              </a:rPr>
              <a:t>קליטת ערך למשתנה באמצעות קבלת שם הקבוע.</a:t>
            </a:r>
          </a:p>
          <a:p>
            <a:pPr algn="ctr" rtl="1">
              <a:defRPr/>
            </a:pPr>
            <a:r>
              <a:rPr lang="he-IL" b="1" dirty="0">
                <a:latin typeface="Arial" charset="0"/>
              </a:rPr>
              <a:t>אם יוכנס ערך שאינו בקבוצה תיזרק חריגה</a:t>
            </a:r>
            <a:r>
              <a:rPr lang="he-IL" b="1" dirty="0" smtClean="0">
                <a:latin typeface="Arial" charset="0"/>
              </a:rPr>
              <a:t>. </a:t>
            </a:r>
          </a:p>
          <a:p>
            <a:pPr algn="ctr" rtl="1">
              <a:defRPr/>
            </a:pPr>
            <a:r>
              <a:rPr lang="he-IL" b="1" dirty="0" smtClean="0">
                <a:latin typeface="Arial" charset="0"/>
              </a:rPr>
              <a:t>לא ניתן להמיר ממספר לטיפוס, אלא רק ממחרוזת.</a:t>
            </a:r>
            <a:endParaRPr lang="he-IL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1182</TotalTime>
  <Words>1189</Words>
  <Application>Microsoft Office PowerPoint</Application>
  <PresentationFormat>Widescreen</PresentationFormat>
  <Paragraphs>255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Lucida Sans Unicode</vt:lpstr>
      <vt:lpstr>Monaco</vt:lpstr>
      <vt:lpstr>Wingdings</vt:lpstr>
      <vt:lpstr>Wingdings 2</vt:lpstr>
      <vt:lpstr>אוסטין</vt:lpstr>
      <vt:lpstr>Packager Shell Object</vt:lpstr>
      <vt:lpstr>קורס Java מתקדם  גרסאות Java</vt:lpstr>
      <vt:lpstr>ביחידה זו נלמד:</vt:lpstr>
      <vt:lpstr>סקירת גירסאות שפת JAVA</vt:lpstr>
      <vt:lpstr>Autoboxing / UnBoxing</vt:lpstr>
      <vt:lpstr>זהירות עם Boxing ו- UnBoxing</vt:lpstr>
      <vt:lpstr>לולאת for each</vt:lpstr>
      <vt:lpstr>לולאת for each (2)</vt:lpstr>
      <vt:lpstr>מהו enum</vt:lpstr>
      <vt:lpstr>PowerPoint Presentation</vt:lpstr>
      <vt:lpstr>הגדרת enum בתוך מחלקה</vt:lpstr>
      <vt:lpstr>static import</vt:lpstr>
      <vt:lpstr>VarArgs</vt:lpstr>
      <vt:lpstr>השוואה למנגנון המקביל בשפת C</vt:lpstr>
      <vt:lpstr>Annotations</vt:lpstr>
      <vt:lpstr>Simple Annotations</vt:lpstr>
      <vt:lpstr>Override</vt:lpstr>
      <vt:lpstr>Deprecated</vt:lpstr>
      <vt:lpstr>SuppressWarnings</vt:lpstr>
      <vt:lpstr>דרגות ל-  SuppressWarnings(1)</vt:lpstr>
      <vt:lpstr>דרגות ל-  SuppressWarnings(2)</vt:lpstr>
      <vt:lpstr>יצירת annotation חדש</vt:lpstr>
      <vt:lpstr>דוגמה </vt:lpstr>
      <vt:lpstr>שדות ב- annotation</vt:lpstr>
      <vt:lpstr>annotation עם שדות מרובים</vt:lpstr>
      <vt:lpstr>ערך ב"מ לשדות ב- annottaion</vt:lpstr>
      <vt:lpstr>annotation ו- annotation type</vt:lpstr>
      <vt:lpstr>annotation type: Target</vt:lpstr>
      <vt:lpstr>Target cont.</vt:lpstr>
      <vt:lpstr>RetentionPolicy</vt:lpstr>
      <vt:lpstr>שימוש ב- RetentionPolicy.RUNTIME</vt:lpstr>
      <vt:lpstr>שימוש ב- RetentionPolicy.RUNTIME לעומת פולימורפיזם</vt:lpstr>
      <vt:lpstr>PowerPoint Presentation</vt:lpstr>
      <vt:lpstr>גרסה 1.7: Multi-Catch </vt:lpstr>
      <vt:lpstr>switch עם String</vt:lpstr>
      <vt:lpstr>המחלקה LocalDate (רק החל מ- jdk8 / 03.2014)</vt:lpstr>
      <vt:lpstr>LocalDate | המשך</vt:lpstr>
      <vt:lpstr>PowerPoint Presentation</vt:lpstr>
      <vt:lpstr>LocalDate | השוואת תאריכים</vt:lpstr>
      <vt:lpstr>LocalDateTime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java versions</dc:title>
  <dc:creator>Keren Kalif</dc:creator>
  <cp:lastModifiedBy>RePack by Diakov</cp:lastModifiedBy>
  <cp:revision>103</cp:revision>
  <dcterms:created xsi:type="dcterms:W3CDTF">2014-03-10T06:09:09Z</dcterms:created>
  <dcterms:modified xsi:type="dcterms:W3CDTF">2015-05-27T20:24:11Z</dcterms:modified>
</cp:coreProperties>
</file>