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10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כ"ד/סיון/תשע"ה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https://docs.oracle.com/javase/tutorial/reflect/class/classNew.html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https://docs.oracle.com/javase/tutorial/java/annotations/basics.html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he-IL" sz="1600" b="1" baseline="0" dirty="0" smtClean="0">
                <a:solidFill>
                  <a:schemeClr val="bg1"/>
                </a:solidFill>
              </a:rPr>
              <a:t>מנגנון ה- </a:t>
            </a:r>
            <a:r>
              <a:rPr lang="en-US" sz="1600" b="1" baseline="0" dirty="0" smtClean="0">
                <a:solidFill>
                  <a:schemeClr val="bg1"/>
                </a:solidFill>
              </a:rPr>
              <a:t>Reflection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מנגנון ה- </a:t>
            </a:r>
            <a:r>
              <a:rPr lang="en-US" dirty="0" smtClean="0"/>
              <a:t>Reflection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47" y="510991"/>
            <a:ext cx="9543983" cy="5489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3729" y="5308549"/>
            <a:ext cx="3563470" cy="13279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8028" y="5667846"/>
            <a:ext cx="2768102" cy="9699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490384" y="1624855"/>
            <a:ext cx="4712322" cy="33841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8296834" y="1089212"/>
            <a:ext cx="3267635" cy="363070"/>
          </a:xfrm>
          <a:prstGeom prst="wedgeRectCallout">
            <a:avLst>
              <a:gd name="adj1" fmla="val -134642"/>
              <a:gd name="adj2" fmla="val 10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השיטה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פרמטרים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2955" y="1939087"/>
            <a:ext cx="1844985" cy="29312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520081" y="2003612"/>
            <a:ext cx="3057835" cy="336180"/>
          </a:xfrm>
          <a:prstGeom prst="wedgeRectCallout">
            <a:avLst>
              <a:gd name="adj1" fmla="val -208295"/>
              <a:gd name="adj2" fmla="val 1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הפעלת השיטה על האובייקט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דוגמאות לתעופה בשימוש ב- </a:t>
            </a:r>
            <a:r>
              <a:rPr lang="en-US" dirty="0" smtClean="0">
                <a:latin typeface="Arial" charset="0"/>
                <a:cs typeface="Arial" charset="0"/>
              </a:rPr>
              <a:t>invoke</a:t>
            </a:r>
            <a:r>
              <a:rPr lang="he-IL" dirty="0" smtClean="0">
                <a:latin typeface="Arial" charset="0"/>
                <a:cs typeface="Arial" charset="0"/>
              </a:rPr>
              <a:t> - </a:t>
            </a:r>
            <a:r>
              <a:rPr lang="en-US" sz="2400" dirty="0" err="1" smtClean="0">
                <a:latin typeface="Arial" charset="0"/>
                <a:cs typeface="Arial" charset="0"/>
              </a:rPr>
              <a:t>NoSuchMethodException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27" y="1188103"/>
            <a:ext cx="11667674" cy="42041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44" y="5402917"/>
            <a:ext cx="8972058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2080" y="1196883"/>
            <a:ext cx="4061883" cy="1514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19838" y="3390248"/>
            <a:ext cx="3962397" cy="25390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09" y="1165411"/>
            <a:ext cx="11661176" cy="471095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דוגמאות לתעופה בשימוש ב- </a:t>
            </a:r>
            <a:r>
              <a:rPr lang="en-US" dirty="0" smtClean="0">
                <a:latin typeface="Arial" charset="0"/>
                <a:cs typeface="Arial" charset="0"/>
              </a:rPr>
              <a:t>invoke</a:t>
            </a:r>
            <a:r>
              <a:rPr lang="he-IL" dirty="0" smtClean="0">
                <a:latin typeface="Arial" charset="0"/>
                <a:cs typeface="Arial" charset="0"/>
              </a:rPr>
              <a:t> - </a:t>
            </a:r>
            <a:r>
              <a:rPr lang="en-US" sz="2400" dirty="0" err="1" smtClean="0">
                <a:latin typeface="Arial" charset="0"/>
                <a:cs typeface="Arial" charset="0"/>
              </a:rPr>
              <a:t>IllegalArgumentException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8576" y="1183437"/>
            <a:ext cx="3775387" cy="1514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63164" y="3812799"/>
            <a:ext cx="4362824" cy="356921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963" y="5891119"/>
            <a:ext cx="11399857" cy="53636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946153" y="3494273"/>
            <a:ext cx="3112247" cy="386499"/>
          </a:xfrm>
          <a:prstGeom prst="wedgeRectCallout">
            <a:avLst>
              <a:gd name="adj1" fmla="val -58957"/>
              <a:gd name="adj2" fmla="val -79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השיטה מצפה לקבל רק 2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'ים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80" y="605118"/>
            <a:ext cx="9443196" cy="60578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97588" y="1922928"/>
            <a:ext cx="4300320" cy="138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השיטה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Class.forName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עובדת רק על מחלקות, לא על טיפוסים בסיסיים.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לכן נכתוב את מחלקת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השירות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ה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זו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ונשתמש בה.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15810" y="1415397"/>
            <a:ext cx="3551767" cy="360362"/>
          </a:xfrm>
          <a:prstGeom prst="wedgeRectCallout">
            <a:avLst>
              <a:gd name="adj1" fmla="val -74989"/>
              <a:gd name="adj2" fmla="val -8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תזכורת: זהו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c’tor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883" y="1264024"/>
            <a:ext cx="4890246" cy="2526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9" y="331840"/>
            <a:ext cx="6887755" cy="24763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99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7" y="2974510"/>
            <a:ext cx="10103807" cy="3673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0" y="0"/>
            <a:ext cx="5100652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7917" y="888443"/>
            <a:ext cx="7009278" cy="2519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6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92" y="3567134"/>
            <a:ext cx="8528296" cy="30942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29288" y="3557309"/>
            <a:ext cx="7511300" cy="214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7" y="188913"/>
            <a:ext cx="4237931" cy="1636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2" y="3918137"/>
            <a:ext cx="7088130" cy="2770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2141" y="1158594"/>
            <a:ext cx="8875059" cy="398146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1" y="67890"/>
            <a:ext cx="4565468" cy="1636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8" y="3877796"/>
            <a:ext cx="7635951" cy="2770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4759" y="663298"/>
            <a:ext cx="6828989" cy="4133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7205" y="5279560"/>
            <a:ext cx="6640514" cy="50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68941" y="1900707"/>
            <a:ext cx="4398952" cy="829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707778" y="1855693"/>
            <a:ext cx="3065928" cy="1162237"/>
          </a:xfrm>
          <a:prstGeom prst="wedgeRectCallout">
            <a:avLst>
              <a:gd name="adj1" fmla="val 97775"/>
              <a:gd name="adj2" fmla="val -46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כרגע יש תמיכה בקליטת נתונים מטיפוס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ו–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String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בלבד. 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לתמוך כמובן גם בשאר הטיפוסים ובמחלקות.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פלט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2" y="175467"/>
            <a:ext cx="4847865" cy="213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7" y="2483971"/>
            <a:ext cx="6395318" cy="243336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397" y="5069821"/>
            <a:ext cx="10665713" cy="15730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כיתה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כתוב מחלקת שירות עם 2 שיטות:</a:t>
            </a:r>
          </a:p>
          <a:p>
            <a:pPr marL="776288" lvl="1" indent="-457200">
              <a:buFont typeface="+mj-lt"/>
              <a:buAutoNum type="arabicPeriod"/>
            </a:pPr>
            <a:r>
              <a:rPr lang="he-IL" dirty="0" smtClean="0"/>
              <a:t>שיטה המקבלת שם של מחלקה ומשחזרת כיצד נראה קובץ ה- </a:t>
            </a:r>
            <a:r>
              <a:rPr lang="en-US" dirty="0" smtClean="0"/>
              <a:t>JAVA</a:t>
            </a:r>
            <a:r>
              <a:rPr lang="he-IL" dirty="0" smtClean="0"/>
              <a:t> (בלי מימושים).</a:t>
            </a:r>
          </a:p>
          <a:p>
            <a:pPr marL="776288" lvl="1" indent="-457200">
              <a:buFont typeface="+mj-lt"/>
              <a:buAutoNum type="arabicPeriod"/>
            </a:pPr>
            <a:r>
              <a:rPr lang="he-IL" dirty="0" smtClean="0"/>
              <a:t>שיטה המקבלת שם של מחלקה ומחרוזת, ומפעילה את כל השיטות המתחילות במחרוזת זו.</a:t>
            </a:r>
          </a:p>
          <a:p>
            <a:pPr marL="776288" lvl="1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None/>
            </a:pPr>
            <a:r>
              <a:rPr lang="he-IL" dirty="0" smtClean="0"/>
              <a:t>הדוגמא בשקפים הבאים </a:t>
            </a:r>
            <a:r>
              <a:rPr lang="he-IL" dirty="0" smtClean="0">
                <a:sym typeface="Wingdings" pitchFamily="2" charset="2"/>
              </a:rPr>
              <a:t>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620" y="5989095"/>
            <a:ext cx="51845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latin typeface="Arial" pitchFamily="34" charset="0"/>
                <a:cs typeface="Arial" pitchFamily="34" charset="0"/>
              </a:rPr>
              <a:t>תרגיל שרק מתרגל את הנכתב בשקופיות, עדיף לעבור ישירות לתרגיל 2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e-IL" sz="2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מהו </a:t>
            </a:r>
            <a:r>
              <a:rPr lang="en-US" sz="2800" smtClean="0">
                <a:latin typeface="Arial" charset="0"/>
                <a:cs typeface="Arial" charset="0"/>
              </a:rPr>
              <a:t>reflection</a:t>
            </a:r>
            <a:endParaRPr lang="he-IL" sz="2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השיטות במנגנון</a:t>
            </a: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מנגנון גנרי ליצירת אובייקטים והפעלת שיטות באופן אינטראקטיבי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9334" y="4996341"/>
          <a:ext cx="2437653" cy="153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Packager Shell Object" showAsIcon="1" r:id="rId3" imgW="1092600" imgH="685800" progId="Package">
                  <p:embed/>
                </p:oleObj>
              </mc:Choice>
              <mc:Fallback>
                <p:oleObj name="Packager Shell Object" showAsIcon="1" r:id="rId3" imgW="109260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4" y="4996341"/>
                        <a:ext cx="2437653" cy="153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smtClean="0"/>
              <a:t>main</a:t>
            </a:r>
            <a:r>
              <a:rPr lang="he-IL" dirty="0" smtClean="0"/>
              <a:t> לדוגמא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07" y="1178357"/>
            <a:ext cx="8245746" cy="54660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 לדוגמא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824" y="41660"/>
            <a:ext cx="5357364" cy="66016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כיתה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עדכן את ה- </a:t>
            </a:r>
            <a:r>
              <a:rPr lang="en-US" dirty="0" smtClean="0"/>
              <a:t>main</a:t>
            </a:r>
            <a:r>
              <a:rPr lang="he-IL" dirty="0" smtClean="0"/>
              <a:t> שבדוגמא </a:t>
            </a:r>
            <a:r>
              <a:rPr lang="en-US" dirty="0" err="1" smtClean="0"/>
              <a:t>DynamicInvokeExample</a:t>
            </a:r>
            <a:r>
              <a:rPr lang="he-IL" dirty="0" smtClean="0"/>
              <a:t> כך שלא יצטרך לשאול את המשתמש כמה פרמטרים יש במתודה ומה טיפוסם:</a:t>
            </a:r>
          </a:p>
          <a:p>
            <a:pPr lvl="2"/>
            <a:r>
              <a:rPr lang="he-IL" dirty="0" smtClean="0"/>
              <a:t>המשתמש יבחר את שם המחלקה</a:t>
            </a:r>
          </a:p>
          <a:p>
            <a:pPr lvl="2"/>
            <a:r>
              <a:rPr lang="he-IL" dirty="0" smtClean="0"/>
              <a:t>התוכנית תציג לו את המתודות הקיימות</a:t>
            </a:r>
          </a:p>
          <a:p>
            <a:pPr lvl="2"/>
            <a:r>
              <a:rPr lang="he-IL" smtClean="0"/>
              <a:t>המשתמש יבחר מתודה והתוכנית תציג לו אילו נתונים להכניס בהתאם למתודה שנבחרה </a:t>
            </a:r>
            <a:endParaRPr lang="he-I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7"/>
          <p:cNvSpPr>
            <a:spLocks noGrp="1"/>
          </p:cNvSpPr>
          <p:nvPr>
            <p:ph type="title"/>
          </p:nvPr>
        </p:nvSpPr>
        <p:spPr>
          <a:xfrm>
            <a:off x="239185" y="274639"/>
            <a:ext cx="11618383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9" name="Content Placeholder 8"/>
          <p:cNvSpPr>
            <a:spLocks noGrp="1"/>
          </p:cNvSpPr>
          <p:nvPr>
            <p:ph sz="quarter" idx="1"/>
          </p:nvPr>
        </p:nvSpPr>
        <p:spPr>
          <a:xfrm>
            <a:off x="239185" y="1052513"/>
            <a:ext cx="11618383" cy="5472112"/>
          </a:xfrm>
        </p:spPr>
        <p:txBody>
          <a:bodyPr/>
          <a:lstStyle/>
          <a:p>
            <a:pPr eaLnBrk="1" hangingPunct="1"/>
            <a:endParaRPr lang="he-IL" sz="2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מהו </a:t>
            </a:r>
            <a:r>
              <a:rPr lang="en-US" sz="2800" smtClean="0">
                <a:latin typeface="Arial" charset="0"/>
                <a:cs typeface="Arial" charset="0"/>
              </a:rPr>
              <a:t>reflection</a:t>
            </a:r>
            <a:endParaRPr lang="he-IL" sz="2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השיטות במנגנון</a:t>
            </a:r>
          </a:p>
          <a:p>
            <a:pPr eaLnBrk="1" hangingPunct="1"/>
            <a:r>
              <a:rPr lang="he-IL" sz="2800" smtClean="0">
                <a:latin typeface="Arial" charset="0"/>
                <a:cs typeface="Arial" charset="0"/>
              </a:rPr>
              <a:t>מנגנון גנרי ליצירת אובייקטים והפעלת שיטות באופן אינטראקטיבי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מהו </a:t>
            </a:r>
            <a:r>
              <a:rPr lang="en-US" smtClean="0">
                <a:latin typeface="Arial" charset="0"/>
                <a:cs typeface="Arial" charset="0"/>
              </a:rPr>
              <a:t>Reflection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Reflection</a:t>
            </a:r>
            <a:r>
              <a:rPr lang="he-IL" smtClean="0">
                <a:latin typeface="Arial" charset="0"/>
                <a:cs typeface="Arial" charset="0"/>
              </a:rPr>
              <a:t> הינו מנגנון לקבלת מידע על תוכן המחלקה: תכונות, שיטות, הרשאות וכד', מבלי שתהייה לנו גישה לקוד עצמו</a:t>
            </a:r>
          </a:p>
          <a:p>
            <a:r>
              <a:rPr lang="he-IL" smtClean="0">
                <a:latin typeface="Arial" charset="0"/>
                <a:cs typeface="Arial" charset="0"/>
              </a:rPr>
              <a:t>מנגנון גנרי של שיקוף המידע</a:t>
            </a:r>
          </a:p>
          <a:p>
            <a:r>
              <a:rPr lang="he-IL" smtClean="0">
                <a:latin typeface="Arial" charset="0"/>
                <a:cs typeface="Arial" charset="0"/>
              </a:rPr>
              <a:t>מנגנון זה מאפשר לנו להפעיל שיטות באופן דינאמי מבלי לדעת מראש מה יש בתוך המחלקה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המחלקה שאיתה נעבוד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1" y="383656"/>
            <a:ext cx="6847415" cy="62574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57" y="1872316"/>
            <a:ext cx="11671306" cy="373510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215153" y="395247"/>
            <a:ext cx="11806518" cy="739605"/>
          </a:xfrm>
        </p:spPr>
        <p:txBody>
          <a:bodyPr/>
          <a:lstStyle/>
          <a:p>
            <a:pPr algn="l"/>
            <a:r>
              <a:rPr lang="he-IL" dirty="0" smtClean="0">
                <a:latin typeface="Arial" charset="0"/>
                <a:cs typeface="Arial" charset="0"/>
              </a:rPr>
              <a:t>קבלת מידע על מחלקה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40389" y="854261"/>
            <a:ext cx="4759760" cy="1969621"/>
          </a:xfrm>
          <a:prstGeom prst="wedgeRectCallout">
            <a:avLst>
              <a:gd name="adj1" fmla="val -93318"/>
              <a:gd name="adj2" fmla="val 64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ראשית, יש להגדיר משתנה מטיפוס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ישנן 2 דרכים לקבל אובייקט כזה: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1- דינאמית, כאשר שם המחלקה הינה מחרוזת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   המועברת  לשיטה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Class.forName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   אם לא קיימת מחלקה שכזו תזרק חריגה   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ClassNotFoundException</a:t>
            </a:r>
            <a:endParaRPr lang="he-IL" b="1" dirty="0">
              <a:latin typeface="Arial" pitchFamily="34" charset="0"/>
              <a:cs typeface="Arial" pitchFamily="34" charset="0"/>
            </a:endParaRP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2- סטטית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8518" y="3141663"/>
            <a:ext cx="5515658" cy="431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9698430" y="3122852"/>
            <a:ext cx="2922867" cy="1092800"/>
          </a:xfrm>
          <a:prstGeom prst="wedgeRectCallout">
            <a:avLst>
              <a:gd name="adj1" fmla="val -113024"/>
              <a:gd name="adj2" fmla="val 2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שיטה המחזירה מספר המכיל מאפיינים של </a:t>
            </a:r>
            <a:r>
              <a:rPr lang="he-IL" b="1" u="sng" dirty="0" smtClean="0">
                <a:latin typeface="Arial" pitchFamily="34" charset="0"/>
                <a:cs typeface="Arial" pitchFamily="34" charset="0"/>
              </a:rPr>
              <a:t>המחלקה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,זאת מסיכה ברמה של ביטים!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1" y="5389364"/>
            <a:ext cx="3297392" cy="12797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4048313" y="5407495"/>
            <a:ext cx="5835277" cy="737812"/>
          </a:xfrm>
          <a:prstGeom prst="wedgeRectCallout">
            <a:avLst>
              <a:gd name="adj1" fmla="val -3727"/>
              <a:gd name="adj2" fmla="val -84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שיטות הבודקות מאפיין אחד. מקבלות את הערך שהתקבל מ-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getModifier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ויודעות לפענח ממנו את ערך המאפיין הרצוי.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8760" y="4364878"/>
            <a:ext cx="5131546" cy="785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8518" y="3818965"/>
            <a:ext cx="6040094" cy="2804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42" y="526116"/>
            <a:ext cx="7997264" cy="45529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78" y="5109882"/>
            <a:ext cx="10752547" cy="15323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177183" y="2066366"/>
            <a:ext cx="3193188" cy="358775"/>
          </a:xfrm>
          <a:prstGeom prst="wedgeRectCallout">
            <a:avLst>
              <a:gd name="adj1" fmla="val -94201"/>
              <a:gd name="adj2" fmla="val 1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מערך עם אוסף התכונות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9761" y="2299447"/>
            <a:ext cx="5450664" cy="234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9138149" y="4095190"/>
            <a:ext cx="2195841" cy="358775"/>
          </a:xfrm>
          <a:prstGeom prst="wedgeRectCallout">
            <a:avLst>
              <a:gd name="adj1" fmla="val -118346"/>
              <a:gd name="adj2" fmla="val 3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טיפוס התכונה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562477" y="4549590"/>
            <a:ext cx="1967876" cy="360363"/>
          </a:xfrm>
          <a:prstGeom prst="wedgeRectCallout">
            <a:avLst>
              <a:gd name="adj1" fmla="val -83212"/>
              <a:gd name="adj2" fmla="val -50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שם התכונה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465049" y="3361766"/>
            <a:ext cx="2881412" cy="360363"/>
          </a:xfrm>
          <a:prstGeom prst="wedgeRectCallout">
            <a:avLst>
              <a:gd name="adj1" fmla="val -107304"/>
              <a:gd name="adj2" fmla="val 7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בדיקה האם התכונה סטטית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49" y="1188665"/>
            <a:ext cx="9484633" cy="45532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9574305" y="1870818"/>
            <a:ext cx="2308413" cy="549652"/>
          </a:xfrm>
          <a:prstGeom prst="wedgeRectCallout">
            <a:avLst>
              <a:gd name="adj1" fmla="val -119637"/>
              <a:gd name="adj2" fmla="val -1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מערך עם נתוני הקונסטרקטורים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7774" y="2097741"/>
            <a:ext cx="6713567" cy="24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9480177" y="3523130"/>
            <a:ext cx="2406526" cy="575512"/>
          </a:xfrm>
          <a:prstGeom prst="wedgeRectCallout">
            <a:avLst>
              <a:gd name="adj1" fmla="val -73494"/>
              <a:gd name="adj2" fmla="val 47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מערך הפרמטרים של הקונסטרקטור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2483" y="4061012"/>
            <a:ext cx="7213599" cy="338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7146" y="5150225"/>
            <a:ext cx="6733706" cy="15117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קבלת מידע על ה- </a:t>
            </a:r>
            <a:r>
              <a:rPr lang="en-US" dirty="0" err="1" smtClean="0"/>
              <a:t>c’tor</a:t>
            </a:r>
            <a:r>
              <a:rPr lang="he-IL" dirty="0" smtClean="0"/>
              <a:t> של המחלקה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63" y="484094"/>
            <a:ext cx="9966005" cy="49485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905" y="5204012"/>
            <a:ext cx="11731189" cy="143818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955736" y="1089212"/>
            <a:ext cx="1833409" cy="555251"/>
          </a:xfrm>
          <a:prstGeom prst="wedgeRectCallout">
            <a:avLst>
              <a:gd name="adj1" fmla="val -111946"/>
              <a:gd name="adj2" fmla="val 1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מערך עם נתוני השיטות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2244" y="1438835"/>
            <a:ext cx="6431180" cy="3331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807824" y="2810435"/>
            <a:ext cx="2095002" cy="548623"/>
          </a:xfrm>
          <a:prstGeom prst="wedgeRectCallout">
            <a:avLst>
              <a:gd name="adj1" fmla="val -61338"/>
              <a:gd name="adj2" fmla="val 4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קבלת טיפוס הערך המוחזר של השיטה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3175" y="3294529"/>
            <a:ext cx="4522944" cy="280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אובייקט והפעלת שיטות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להפעיל שיטות בצורה דינאמית ואינטראקטיבית באמצעות זיהוי השיטה ע"י מנגנון ה- </a:t>
            </a:r>
            <a:r>
              <a:rPr lang="en-US" smtClean="0">
                <a:latin typeface="Arial" charset="0"/>
                <a:cs typeface="Arial" charset="0"/>
              </a:rPr>
              <a:t>reflection</a:t>
            </a:r>
            <a:r>
              <a:rPr lang="he-IL" smtClean="0">
                <a:latin typeface="Arial" charset="0"/>
                <a:cs typeface="Arial" charset="0"/>
              </a:rPr>
              <a:t> והפעלתה באמצעות </a:t>
            </a:r>
            <a:r>
              <a:rPr lang="en-US" smtClean="0">
                <a:latin typeface="Arial" charset="0"/>
                <a:cs typeface="Arial" charset="0"/>
              </a:rPr>
              <a:t>invoke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המחלקה איתה נעבוד: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78" y="3330669"/>
            <a:ext cx="8027769" cy="3340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1645</TotalTime>
  <Words>421</Words>
  <Application>Microsoft Office PowerPoint</Application>
  <PresentationFormat>Widescreen</PresentationFormat>
  <Paragraphs>69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Wingdings 2</vt:lpstr>
      <vt:lpstr>אוסטין</vt:lpstr>
      <vt:lpstr>Packager Shell Object</vt:lpstr>
      <vt:lpstr>קורס Java מתקדם  מנגנון ה- Reflection</vt:lpstr>
      <vt:lpstr>ביחידה זו נלמד:</vt:lpstr>
      <vt:lpstr>מהו Reflection?</vt:lpstr>
      <vt:lpstr>המחלקה שאיתה נעבוד</vt:lpstr>
      <vt:lpstr>קבלת מידע על מחלקה</vt:lpstr>
      <vt:lpstr>PowerPoint Presentation</vt:lpstr>
      <vt:lpstr>קבלת מידע על ה- c’tor של המחלקה</vt:lpstr>
      <vt:lpstr>PowerPoint Presentation</vt:lpstr>
      <vt:lpstr>יצירת אובייקט והפעלת שיטות</vt:lpstr>
      <vt:lpstr>PowerPoint Presentation</vt:lpstr>
      <vt:lpstr>דוגמאות לתעופה בשימוש ב- invoke - NoSuchMethodException</vt:lpstr>
      <vt:lpstr>דוגמאות לתעופה בשימוש ב- invoke - IllegalArgumentException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דוגמאות פלט</vt:lpstr>
      <vt:lpstr>תרגיל כיתה 1</vt:lpstr>
      <vt:lpstr>ה- main לדוגמא</vt:lpstr>
      <vt:lpstr>פלט לדוגמא</vt:lpstr>
      <vt:lpstr>תרגיל כיתה 2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reflection</dc:title>
  <dc:creator>Keren Kalif</dc:creator>
  <cp:lastModifiedBy>RePack by Diakov</cp:lastModifiedBy>
  <cp:revision>92</cp:revision>
  <dcterms:created xsi:type="dcterms:W3CDTF">2014-03-10T06:09:09Z</dcterms:created>
  <dcterms:modified xsi:type="dcterms:W3CDTF">2015-06-11T08:43:38Z</dcterms:modified>
</cp:coreProperties>
</file>