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ט"ז/תמוז/תשע"ד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err="1" smtClean="0">
                <a:solidFill>
                  <a:schemeClr val="bg1"/>
                </a:solidFill>
              </a:rPr>
              <a:t>JUnit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doc/cookstour/cookstour.ht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err="1" smtClean="0"/>
              <a:t>JUnit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תוצאות הבדיקה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09" y="927847"/>
            <a:ext cx="8091299" cy="571780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669746" y="3967629"/>
            <a:ext cx="4138955" cy="576263"/>
          </a:xfrm>
          <a:prstGeom prst="wedgeRectCallout">
            <a:avLst>
              <a:gd name="adj1" fmla="val -102720"/>
              <a:gd name="adj2" fmla="val -82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עומדים על אחת הבדיקות ניתן לראות את התוצאה שלה בחלון התחתון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669746" y="3967629"/>
            <a:ext cx="4138955" cy="576263"/>
          </a:xfrm>
          <a:prstGeom prst="wedgeRectCallout">
            <a:avLst>
              <a:gd name="adj1" fmla="val -92696"/>
              <a:gd name="adj2" fmla="val 288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עומדים על אחת הבדיקות ניתן לראות את התוצאה שלה בחלון התחתון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סיכום בניית מודול בדיקה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defRPr/>
            </a:pPr>
            <a:r>
              <a:rPr lang="he-IL" dirty="0" smtClean="0"/>
              <a:t>יש לכתוב מחלקה היורשת מהמחלקה </a:t>
            </a:r>
            <a:r>
              <a:rPr lang="en-US" dirty="0" err="1" smtClean="0"/>
              <a:t>TestCase</a:t>
            </a:r>
            <a:r>
              <a:rPr lang="he-IL" dirty="0" smtClean="0"/>
              <a:t> הקיימת ב- </a:t>
            </a:r>
            <a:r>
              <a:rPr lang="en-US" dirty="0" smtClean="0"/>
              <a:t>jar</a:t>
            </a:r>
            <a:r>
              <a:rPr lang="he-IL" dirty="0" smtClean="0"/>
              <a:t>.</a:t>
            </a:r>
          </a:p>
          <a:p>
            <a:pPr marL="776288" lvl="1" indent="-244475">
              <a:defRPr/>
            </a:pPr>
            <a:r>
              <a:rPr lang="he-IL" dirty="0" smtClean="0"/>
              <a:t>ניתן לכתוב </a:t>
            </a:r>
            <a:r>
              <a:rPr lang="en-US" dirty="0" smtClean="0"/>
              <a:t>constructor</a:t>
            </a:r>
            <a:r>
              <a:rPr lang="he-IL" dirty="0" smtClean="0"/>
              <a:t> המקבל מחרוזת שתהייה שם סדרת הבדיקות</a:t>
            </a:r>
          </a:p>
          <a:p>
            <a:pPr marL="355600" indent="-355600">
              <a:buFont typeface="+mj-lt"/>
              <a:buAutoNum type="arabicPeriod"/>
              <a:defRPr/>
            </a:pPr>
            <a:r>
              <a:rPr lang="he-IL" dirty="0" smtClean="0"/>
              <a:t>נכתוב שיטות בדיקה, שמן חייב להתחיל במילה </a:t>
            </a:r>
            <a:r>
              <a:rPr lang="en-US" dirty="0" smtClean="0"/>
              <a:t>test</a:t>
            </a:r>
            <a:endParaRPr lang="he-IL" dirty="0" smtClean="0"/>
          </a:p>
          <a:p>
            <a:pPr marL="355600" indent="-355600">
              <a:buFont typeface="+mj-lt"/>
              <a:buAutoNum type="arabicPeriod" startAt="3"/>
              <a:defRPr/>
            </a:pPr>
            <a:r>
              <a:rPr lang="he-IL" dirty="0" smtClean="0"/>
              <a:t>הרצת מודול הבדיקה:</a:t>
            </a:r>
          </a:p>
          <a:p>
            <a:pPr marL="776288" lvl="1" indent="-244475">
              <a:defRPr/>
            </a:pPr>
            <a:r>
              <a:rPr lang="he-IL" dirty="0" smtClean="0"/>
              <a:t>ניתן לכתוב </a:t>
            </a:r>
            <a:r>
              <a:rPr lang="en-US" dirty="0" smtClean="0"/>
              <a:t>main</a:t>
            </a:r>
            <a:r>
              <a:rPr lang="he-IL" dirty="0" smtClean="0"/>
              <a:t> שיריץ את כל שיטות הבדיקה</a:t>
            </a:r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 smtClean="0"/>
          </a:p>
          <a:p>
            <a:pPr marL="804863" lvl="1" indent="-273050">
              <a:defRPr/>
            </a:pPr>
            <a:r>
              <a:rPr lang="he-IL" dirty="0" smtClean="0"/>
              <a:t>או לחילופין להריץ ללא </a:t>
            </a:r>
            <a:r>
              <a:rPr lang="en-US" dirty="0" smtClean="0"/>
              <a:t>main</a:t>
            </a:r>
            <a:r>
              <a:rPr lang="he-IL" dirty="0" smtClean="0"/>
              <a:t> דרך סביבת העבודה</a:t>
            </a:r>
          </a:p>
          <a:p>
            <a:pPr marL="355600" indent="-355600">
              <a:buFont typeface="+mj-lt"/>
              <a:buAutoNum type="arabicPeriod" startAt="4"/>
              <a:defRPr/>
            </a:pPr>
            <a:r>
              <a:rPr lang="he-IL" dirty="0" smtClean="0"/>
              <a:t>נבדוק את תוצאות הבדיקות ונתקן באגים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49" y="3644900"/>
            <a:ext cx="9626597" cy="123638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שיטות בדיקה הקיימות במנגנון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כל </a:t>
            </a:r>
            <a:r>
              <a:rPr lang="he-IL" dirty="0" smtClean="0">
                <a:latin typeface="Arial" charset="0"/>
                <a:cs typeface="Arial" charset="0"/>
              </a:rPr>
              <a:t>השיטות יכולות לקבל כפרמטר ראשון מחרוזת, שתהווה תיאור הבעיה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2354" y="1196975"/>
          <a:ext cx="10400638" cy="435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963"/>
                <a:gridCol w="3172675"/>
              </a:tblGrid>
              <a:tr h="435666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תיאור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שם הבדיקה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בודקת אם שני הביטויים שווים (מפעילה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equals</a:t>
                      </a: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assertEquals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בודקת אם שני הביטויים שונים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assertNotEquals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בודקת שלשני משתנים יש הפניה זהה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assertSame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בודקת שלשני משתנים יש הפניה שונה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assertNotSame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מופעלת עם ביטוי בוליאני ובודקת אם הוא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assertFalse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מופעלת עם ביטוי בוליאני ובודקת אם הוא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assertTrue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מופעלת על משתנה ובודקת שהוא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assertNull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מופעלת על משתנה ובודקת שאינו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assertNotNull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3566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 smtClean="0">
                          <a:latin typeface="Arial" pitchFamily="34" charset="0"/>
                          <a:cs typeface="Arial" pitchFamily="34" charset="0"/>
                        </a:rPr>
                        <a:t>מכשילה את ה-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999191"/>
            <a:ext cx="8029636" cy="56451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בדיקות לאובייקטים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1173537"/>
            <a:ext cx="3429001" cy="13176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0324" y="2514600"/>
            <a:ext cx="5616674" cy="126365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7920318" y="5467817"/>
            <a:ext cx="3978712" cy="576262"/>
          </a:xfrm>
          <a:prstGeom prst="wedgeRectCallout">
            <a:avLst>
              <a:gd name="adj1" fmla="val -69809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Person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לא דרסה את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equals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הבדיקה היא לפי הפניה...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999191"/>
            <a:ext cx="8137213" cy="56451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בדיקות לאובייקטים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498542" y="5387135"/>
            <a:ext cx="3400488" cy="576262"/>
          </a:xfrm>
          <a:prstGeom prst="wedgeRectCallout">
            <a:avLst>
              <a:gd name="adj1" fmla="val -95841"/>
              <a:gd name="adj2" fmla="val 6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Person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כן דרסה את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equals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הבדיקה הצליחה!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471" y="1186984"/>
            <a:ext cx="3745879" cy="15706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2882" y="2770094"/>
            <a:ext cx="5399136" cy="116765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018244" y="2451288"/>
            <a:ext cx="2880784" cy="2889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 קורה כאשר </a:t>
            </a:r>
            <a:r>
              <a:rPr lang="en-US" smtClean="0">
                <a:latin typeface="Arial" charset="0"/>
                <a:cs typeface="Arial" charset="0"/>
              </a:rPr>
              <a:t>assert</a:t>
            </a:r>
            <a:r>
              <a:rPr lang="he-IL" smtClean="0">
                <a:latin typeface="Arial" charset="0"/>
                <a:cs typeface="Arial" charset="0"/>
              </a:rPr>
              <a:t> אינו מצליח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מפסיקה, ה- </a:t>
            </a:r>
            <a:r>
              <a:rPr lang="en-US" smtClean="0">
                <a:latin typeface="Arial" charset="0"/>
                <a:cs typeface="Arial" charset="0"/>
              </a:rPr>
              <a:t>test</a:t>
            </a:r>
            <a:r>
              <a:rPr lang="he-IL" smtClean="0">
                <a:latin typeface="Arial" charset="0"/>
                <a:cs typeface="Arial" charset="0"/>
              </a:rPr>
              <a:t> נכשל</a:t>
            </a:r>
          </a:p>
          <a:p>
            <a:r>
              <a:rPr lang="he-IL" smtClean="0">
                <a:latin typeface="Arial" charset="0"/>
                <a:cs typeface="Arial" charset="0"/>
              </a:rPr>
              <a:t>אם משתמשים ב- </a:t>
            </a:r>
            <a:r>
              <a:rPr lang="en-US" smtClean="0">
                <a:latin typeface="Arial" charset="0"/>
                <a:cs typeface="Arial" charset="0"/>
              </a:rPr>
              <a:t>assert</a:t>
            </a:r>
            <a:r>
              <a:rPr lang="he-IL" smtClean="0">
                <a:latin typeface="Arial" charset="0"/>
                <a:cs typeface="Arial" charset="0"/>
              </a:rPr>
              <a:t> לא בתוך </a:t>
            </a:r>
            <a:r>
              <a:rPr lang="en-US" smtClean="0">
                <a:latin typeface="Arial" charset="0"/>
                <a:cs typeface="Arial" charset="0"/>
              </a:rPr>
              <a:t>test</a:t>
            </a:r>
            <a:r>
              <a:rPr lang="he-IL" smtClean="0">
                <a:latin typeface="Arial" charset="0"/>
                <a:cs typeface="Arial" charset="0"/>
              </a:rPr>
              <a:t> תהיה תעופה של התוכנית, ניתן לתפוס ע"י </a:t>
            </a:r>
            <a:r>
              <a:rPr lang="en-US" smtClean="0">
                <a:latin typeface="Arial" charset="0"/>
                <a:cs typeface="Arial" charset="0"/>
              </a:rPr>
              <a:t>try+catch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דוגמאות בדיקה לחריגות (1)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2" y="1173535"/>
            <a:ext cx="9962774" cy="546931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203294"/>
            <a:ext cx="7962402" cy="64389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658" y="4343400"/>
            <a:ext cx="5022565" cy="131276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Fixture</a:t>
            </a:r>
          </a:p>
        </p:txBody>
      </p:sp>
      <p:sp>
        <p:nvSpPr>
          <p:cNvPr id="440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ראינו בדוגמאות הקודמות שימוש בתכונות מחלקת הבדיקה ואתחולם בקונסטרקטור של המחלקה.</a:t>
            </a:r>
          </a:p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TestCase</a:t>
            </a:r>
            <a:r>
              <a:rPr lang="he-IL" smtClean="0">
                <a:latin typeface="Arial" charset="0"/>
                <a:cs typeface="Arial" charset="0"/>
              </a:rPr>
              <a:t> מכילה את השיטה </a:t>
            </a:r>
            <a:r>
              <a:rPr lang="en-US" smtClean="0">
                <a:latin typeface="Arial" charset="0"/>
                <a:cs typeface="Arial" charset="0"/>
              </a:rPr>
              <a:t>setUp</a:t>
            </a:r>
            <a:r>
              <a:rPr lang="he-IL" smtClean="0">
                <a:latin typeface="Arial" charset="0"/>
                <a:cs typeface="Arial" charset="0"/>
              </a:rPr>
              <a:t> המופעלת עם תחילת הבדיקות. ניתן לדרוס את המימוש לשיטה זו ולאתחל בה את תכונות מחלקת הבדיקה (במקום ב- </a:t>
            </a:r>
            <a:r>
              <a:rPr lang="en-US" smtClean="0">
                <a:latin typeface="Arial" charset="0"/>
                <a:cs typeface="Arial" charset="0"/>
              </a:rPr>
              <a:t>constructor</a:t>
            </a:r>
            <a:r>
              <a:rPr lang="he-IL" smtClean="0">
                <a:latin typeface="Arial" charset="0"/>
                <a:cs typeface="Arial" charset="0"/>
              </a:rPr>
              <a:t>).</a:t>
            </a:r>
          </a:p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TestCase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he-IL" smtClean="0">
                <a:latin typeface="Arial" charset="0"/>
                <a:cs typeface="Arial" charset="0"/>
              </a:rPr>
              <a:t>	מכילה גם את השיטה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tearDown</a:t>
            </a:r>
            <a:r>
              <a:rPr lang="he-IL" smtClean="0">
                <a:latin typeface="Arial" charset="0"/>
                <a:cs typeface="Arial" charset="0"/>
              </a:rPr>
              <a:t> המופעלת</a:t>
            </a:r>
            <a:endParaRPr lang="en-US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he-IL" smtClean="0">
                <a:latin typeface="Arial" charset="0"/>
                <a:cs typeface="Arial" charset="0"/>
              </a:rPr>
              <a:t>בסוף ה- </a:t>
            </a:r>
            <a:r>
              <a:rPr lang="en-US" smtClean="0">
                <a:latin typeface="Arial" charset="0"/>
                <a:cs typeface="Arial" charset="0"/>
              </a:rPr>
              <a:t>TestCase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1" y="3213100"/>
            <a:ext cx="6779684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801" y="6021388"/>
            <a:ext cx="80645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1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האיור נלקח מ: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http://junit.sourceforge.net/doc/cookstour/cookstour.htm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54" y="514747"/>
            <a:ext cx="8344022" cy="61336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Fixture</a:t>
            </a:r>
            <a:r>
              <a:rPr lang="he-IL" smtClean="0">
                <a:latin typeface="Arial" charset="0"/>
                <a:cs typeface="Arial" charset="0"/>
              </a:rPr>
              <a:t> (2)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811" y="2264898"/>
            <a:ext cx="3706283" cy="132126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03458" y="4316506"/>
            <a:ext cx="4395571" cy="84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את סדר הפעלת השיטות.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כרגע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runTest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לא הריצה אף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להפעיל איזה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'ים שרוצים משיטה זו.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מנגנון ה- </a:t>
            </a:r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שיטת העבודה עם מנגנון ה- </a:t>
            </a:r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הרצת בדיקות בשימוש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בדיקת אובייקטים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בדיקת חריגות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Fixture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הרצת סוויטה של בדיקות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91623" y="1621473"/>
          <a:ext cx="1717643" cy="1656299"/>
        </p:xfrm>
        <a:graphic>
          <a:graphicData uri="http://schemas.openxmlformats.org/presentationml/2006/ole">
            <p:oleObj spid="_x0000_s1027" name="Packager Shell Object" showAsIcon="1" r:id="rId3" imgW="7113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363141"/>
            <a:ext cx="8123765" cy="629483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Fixture</a:t>
            </a:r>
            <a:r>
              <a:rPr lang="he-IL" smtClean="0">
                <a:latin typeface="Arial" charset="0"/>
                <a:cs typeface="Arial" charset="0"/>
              </a:rPr>
              <a:t> (3)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00047" y="4249271"/>
            <a:ext cx="4798983" cy="61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את סדר הפעלת השיטות.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כרגע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runTest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הריצה פעמיים את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testForFun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85537" y="1962244"/>
            <a:ext cx="3105149" cy="17827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2" y="470062"/>
            <a:ext cx="8474508" cy="61785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Fixture</a:t>
            </a:r>
            <a:r>
              <a:rPr lang="he-IL" smtClean="0">
                <a:latin typeface="Arial" charset="0"/>
                <a:cs typeface="Arial" charset="0"/>
              </a:rPr>
              <a:t> (4)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4518" y="4545106"/>
            <a:ext cx="4664512" cy="61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ולא דרסנו את השיטה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runTest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מופעלות באופן אוטומטי כל השיטות המתחילות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6835" y="2156916"/>
            <a:ext cx="3580529" cy="13054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Fixture</a:t>
            </a:r>
            <a:r>
              <a:rPr lang="he-IL" smtClean="0">
                <a:latin typeface="Arial" charset="0"/>
                <a:cs typeface="Arial" charset="0"/>
              </a:rPr>
              <a:t> (5)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אז מי מפעיל את השיטות </a:t>
            </a:r>
            <a:r>
              <a:rPr lang="en-US" smtClean="0">
                <a:latin typeface="Arial" charset="0"/>
                <a:cs typeface="Arial" charset="0"/>
              </a:rPr>
              <a:t>setUp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tearDown</a:t>
            </a:r>
            <a:r>
              <a:rPr lang="he-IL" smtClean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כשמריצים מחלקת בדיקה (היורשת מ- </a:t>
            </a:r>
            <a:r>
              <a:rPr lang="en-US" smtClean="0">
                <a:latin typeface="Arial" charset="0"/>
                <a:cs typeface="Arial" charset="0"/>
              </a:rPr>
              <a:t>TestCase</a:t>
            </a:r>
            <a:r>
              <a:rPr lang="he-IL" smtClean="0">
                <a:latin typeface="Arial" charset="0"/>
                <a:cs typeface="Arial" charset="0"/>
              </a:rPr>
              <a:t>) מופעלת השיטה </a:t>
            </a:r>
            <a:r>
              <a:rPr lang="en-US" smtClean="0">
                <a:latin typeface="Arial" charset="0"/>
                <a:cs typeface="Arial" charset="0"/>
              </a:rPr>
              <a:t>run</a:t>
            </a:r>
            <a:r>
              <a:rPr lang="he-IL" smtClean="0">
                <a:latin typeface="Arial" charset="0"/>
                <a:cs typeface="Arial" charset="0"/>
              </a:rPr>
              <a:t> של המחלקה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שיטה זו היא שיטת </a:t>
            </a:r>
            <a:r>
              <a:rPr lang="en-US" smtClean="0">
                <a:latin typeface="Arial" charset="0"/>
                <a:cs typeface="Arial" charset="0"/>
              </a:rPr>
              <a:t>template</a:t>
            </a:r>
            <a:r>
              <a:rPr lang="he-IL" smtClean="0">
                <a:latin typeface="Arial" charset="0"/>
                <a:cs typeface="Arial" charset="0"/>
              </a:rPr>
              <a:t> המפעילה את השיטות בסדר שראינו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מתי מופעלים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 ה- </a:t>
            </a:r>
            <a:r>
              <a:rPr lang="en-US" smtClean="0">
                <a:latin typeface="Arial" charset="0"/>
                <a:cs typeface="Arial" charset="0"/>
              </a:rPr>
              <a:t>c’tor</a:t>
            </a:r>
            <a:r>
              <a:rPr lang="he-IL" smtClean="0">
                <a:latin typeface="Arial" charset="0"/>
                <a:cs typeface="Arial" charset="0"/>
              </a:rPr>
              <a:t> וה- 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Fixture</a:t>
            </a:r>
            <a:r>
              <a:rPr lang="he-IL" smtClean="0">
                <a:latin typeface="Arial" charset="0"/>
                <a:cs typeface="Arial" charset="0"/>
              </a:rPr>
              <a:t>?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44" y="144464"/>
            <a:ext cx="6820521" cy="64865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5740" y="1689849"/>
            <a:ext cx="2937311" cy="2667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93679" y="5204011"/>
            <a:ext cx="4705351" cy="60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שהם מופעלים עבור כל שיטת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בנפרד, כלומר התכונות מאותחול כל פעם מחדש.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מדוע לא לאתחל ב- </a:t>
            </a:r>
            <a:r>
              <a:rPr lang="en-US" smtClean="0">
                <a:latin typeface="Arial" charset="0"/>
                <a:cs typeface="Arial" charset="0"/>
              </a:rPr>
              <a:t>c’tor</a:t>
            </a:r>
            <a:r>
              <a:rPr lang="he-IL" smtClean="0">
                <a:latin typeface="Arial" charset="0"/>
                <a:cs typeface="Arial" charset="0"/>
              </a:rPr>
              <a:t> אלא ב- </a:t>
            </a:r>
            <a:r>
              <a:rPr lang="en-US" smtClean="0">
                <a:latin typeface="Arial" charset="0"/>
                <a:cs typeface="Arial" charset="0"/>
              </a:rPr>
              <a:t>setUp</a:t>
            </a:r>
            <a:r>
              <a:rPr lang="he-IL" smtClean="0">
                <a:latin typeface="Arial" charset="0"/>
                <a:cs typeface="Arial" charset="0"/>
              </a:rPr>
              <a:t>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z="2800" smtClean="0">
              <a:latin typeface="Arial" charset="0"/>
              <a:cs typeface="Arial" charset="0"/>
            </a:endParaRPr>
          </a:p>
          <a:p>
            <a:r>
              <a:rPr lang="he-IL" sz="2800" smtClean="0">
                <a:latin typeface="Arial" charset="0"/>
                <a:cs typeface="Arial" charset="0"/>
              </a:rPr>
              <a:t>ניתן לאתחל בשני המקומות, אבל עדיף ב- </a:t>
            </a:r>
            <a:r>
              <a:rPr lang="en-US" sz="2800" smtClean="0">
                <a:latin typeface="Arial" charset="0"/>
                <a:cs typeface="Arial" charset="0"/>
              </a:rPr>
              <a:t>setUp</a:t>
            </a:r>
            <a:r>
              <a:rPr lang="he-IL" sz="2800" smtClean="0">
                <a:latin typeface="Arial" charset="0"/>
                <a:cs typeface="Arial" charset="0"/>
              </a:rPr>
              <a:t> מהסיבות הבאות:</a:t>
            </a:r>
          </a:p>
          <a:p>
            <a:pPr lvl="1"/>
            <a:r>
              <a:rPr lang="he-IL" sz="2800" smtClean="0">
                <a:latin typeface="Arial" charset="0"/>
                <a:cs typeface="Arial" charset="0"/>
              </a:rPr>
              <a:t>יתכן ויש היררכית הורשה מורכבת ונרצה שהאתחול יבוצע רק בסוף</a:t>
            </a:r>
          </a:p>
          <a:p>
            <a:pPr lvl="1"/>
            <a:r>
              <a:rPr lang="he-IL" sz="2800" smtClean="0">
                <a:latin typeface="Arial" charset="0"/>
                <a:cs typeface="Arial" charset="0"/>
              </a:rPr>
              <a:t>הטיפול במקרה של תעופה באתחול מטופל טוב יותר כאשר הוא קורה ב- </a:t>
            </a:r>
            <a:r>
              <a:rPr lang="en-US" sz="2800" smtClean="0">
                <a:latin typeface="Arial" charset="0"/>
                <a:cs typeface="Arial" charset="0"/>
              </a:rPr>
              <a:t>setUp</a:t>
            </a:r>
            <a:r>
              <a:rPr lang="he-IL" sz="2800" smtClean="0">
                <a:latin typeface="Arial" charset="0"/>
                <a:cs typeface="Arial" charset="0"/>
              </a:rPr>
              <a:t> מאשר ב- </a:t>
            </a:r>
            <a:r>
              <a:rPr lang="en-US" sz="2800" smtClean="0">
                <a:latin typeface="Arial" charset="0"/>
                <a:cs typeface="Arial" charset="0"/>
              </a:rPr>
              <a:t>c’tor</a:t>
            </a:r>
            <a:endParaRPr lang="he-IL" sz="2800" smtClean="0">
              <a:latin typeface="Arial" charset="0"/>
              <a:cs typeface="Arial" charset="0"/>
            </a:endParaRPr>
          </a:p>
          <a:p>
            <a:pPr lvl="1"/>
            <a:endParaRPr 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TestCase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TestSuite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עד כה התוכנית הריצה שיטות </a:t>
            </a:r>
            <a:r>
              <a:rPr lang="en-US" smtClean="0">
                <a:latin typeface="Arial" charset="0"/>
                <a:cs typeface="Arial" charset="0"/>
              </a:rPr>
              <a:t>test</a:t>
            </a:r>
            <a:r>
              <a:rPr lang="he-IL" smtClean="0">
                <a:latin typeface="Arial" charset="0"/>
                <a:cs typeface="Arial" charset="0"/>
              </a:rPr>
              <a:t> ממחלקה אחת בלבד</a:t>
            </a:r>
          </a:p>
          <a:p>
            <a:r>
              <a:rPr lang="he-IL" smtClean="0">
                <a:latin typeface="Arial" charset="0"/>
                <a:cs typeface="Arial" charset="0"/>
              </a:rPr>
              <a:t>ניתן לכתוב תוכנית המאפשרת להריץ </a:t>
            </a:r>
            <a:r>
              <a:rPr lang="en-US" smtClean="0">
                <a:latin typeface="Arial" charset="0"/>
                <a:cs typeface="Arial" charset="0"/>
              </a:rPr>
              <a:t>test</a:t>
            </a:r>
            <a:r>
              <a:rPr lang="he-IL" smtClean="0">
                <a:latin typeface="Arial" charset="0"/>
                <a:cs typeface="Arial" charset="0"/>
              </a:rPr>
              <a:t>'ים ממחלקות שונות</a:t>
            </a:r>
          </a:p>
          <a:p>
            <a:r>
              <a:rPr lang="he-IL" smtClean="0">
                <a:latin typeface="Arial" charset="0"/>
                <a:cs typeface="Arial" charset="0"/>
              </a:rPr>
              <a:t>במנגנון יש מחלקה הנקראית </a:t>
            </a:r>
            <a:r>
              <a:rPr lang="en-US" smtClean="0">
                <a:latin typeface="Arial" charset="0"/>
                <a:cs typeface="Arial" charset="0"/>
              </a:rPr>
              <a:t>TestSuite</a:t>
            </a:r>
            <a:r>
              <a:rPr lang="he-IL" smtClean="0">
                <a:latin typeface="Arial" charset="0"/>
                <a:cs typeface="Arial" charset="0"/>
              </a:rPr>
              <a:t> והיא יכולה להכיל אוסף בדיקות ממחלקות שונות</a:t>
            </a:r>
          </a:p>
          <a:p>
            <a:r>
              <a:rPr lang="he-IL" smtClean="0">
                <a:latin typeface="Arial" charset="0"/>
                <a:cs typeface="Arial" charset="0"/>
              </a:rPr>
              <a:t>נקראית "סוויטה" מאחר ויכולה להכיל בדיקות רבות ממקורות שונים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הרצת מחלקות בדיקה רבות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757" y="5278600"/>
            <a:ext cx="4286008" cy="13621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11" y="1192774"/>
            <a:ext cx="9793817" cy="30575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9" y="4480858"/>
            <a:ext cx="4008966" cy="216058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1633" y="4289610"/>
            <a:ext cx="3814946" cy="98135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8059397" y="2366681"/>
            <a:ext cx="3839633" cy="580185"/>
          </a:xfrm>
          <a:prstGeom prst="wedgeRectCallout">
            <a:avLst>
              <a:gd name="adj1" fmla="val -50835"/>
              <a:gd name="adj2" fmla="val 8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הרצת כל שיטות הבדיקה שבמחלקות שהועברו לקונסטרקטור של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TestSuite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811" y="3213100"/>
            <a:ext cx="6720417" cy="28733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הרצות שיטות בדיקה מסוימות ממחלקות בדיקה שונות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8" y="1183341"/>
            <a:ext cx="8174398" cy="545381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471" y="1180075"/>
            <a:ext cx="3761317" cy="197579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8619564" y="4162426"/>
            <a:ext cx="2124635" cy="574675"/>
          </a:xfrm>
          <a:prstGeom prst="wedgeRectCallout">
            <a:avLst>
              <a:gd name="adj1" fmla="val -106624"/>
              <a:gd name="adj2" fmla="val 7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הוספת כל שיטות הבדיקה שבמחלקה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633012" y="4783231"/>
            <a:ext cx="2095002" cy="576263"/>
          </a:xfrm>
          <a:prstGeom prst="wedgeRectCallout">
            <a:avLst>
              <a:gd name="adj1" fmla="val -81003"/>
              <a:gd name="adj2" fmla="val -6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הוספת שיטה ספציפית מהמחלקה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69692" y="5795682"/>
            <a:ext cx="2688167" cy="644807"/>
          </a:xfrm>
          <a:prstGeom prst="wedgeRectCallout">
            <a:avLst>
              <a:gd name="adj1" fmla="val -109678"/>
              <a:gd name="adj2" fmla="val -82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מחזירה את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מספר שיטות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הבדיקה שירוצו בסוויטה זו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5885" y="2756647"/>
            <a:ext cx="5431739" cy="29929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1820" y="3783575"/>
            <a:ext cx="4985497" cy="29088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7306236" y="3765177"/>
            <a:ext cx="1098175" cy="341126"/>
          </a:xfrm>
          <a:prstGeom prst="wedgeRectCallout">
            <a:avLst>
              <a:gd name="adj1" fmla="val -98171"/>
              <a:gd name="adj2" fmla="val -7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הסוויטה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629651" y="3267635"/>
            <a:ext cx="1774762" cy="376518"/>
          </a:xfrm>
          <a:prstGeom prst="wedgeRectCallout">
            <a:avLst>
              <a:gd name="adj1" fmla="val -68774"/>
              <a:gd name="adj2" fmla="val -1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הרצת הסוויטה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כדי לאפשר הוספת שיטה ספציפית לבדיקה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בדוגמא הקודמת הוספנו לסוויטה שיטה ספציפית: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398" y="1686766"/>
            <a:ext cx="6578474" cy="26463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007" y="4261504"/>
            <a:ext cx="5817988" cy="24003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7340" y="2649071"/>
            <a:ext cx="6056531" cy="282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661211" y="5314110"/>
            <a:ext cx="3775885" cy="576262"/>
          </a:xfrm>
          <a:prstGeom prst="wedgeRectCallout">
            <a:avLst>
              <a:gd name="adj1" fmla="val -58035"/>
              <a:gd name="adj2" fmla="val -80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כדי לאפשר זאת יש לכתוב במחלקת הבדיקה קונסטרקטור המקבל מחרוזת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371" y="5125104"/>
            <a:ext cx="4348005" cy="6477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במנגנון ה-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JUnit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מנגנון </a:t>
            </a:r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r>
              <a:rPr lang="he-IL" dirty="0" smtClean="0">
                <a:latin typeface="Arial" charset="0"/>
                <a:cs typeface="Arial" charset="0"/>
              </a:rPr>
              <a:t> (גרסא 3) ראינו </a:t>
            </a:r>
            <a:r>
              <a:rPr lang="he-IL" dirty="0" smtClean="0">
                <a:latin typeface="Arial" charset="0"/>
                <a:cs typeface="Arial" charset="0"/>
              </a:rPr>
              <a:t>דרש </a:t>
            </a:r>
            <a:r>
              <a:rPr lang="he-IL" dirty="0" smtClean="0">
                <a:latin typeface="Arial" charset="0"/>
                <a:cs typeface="Arial" charset="0"/>
              </a:rPr>
              <a:t>שהשיטות לבדיקה יתחילו ב- </a:t>
            </a:r>
            <a:r>
              <a:rPr lang="en-US" dirty="0" smtClean="0">
                <a:latin typeface="Arial" charset="0"/>
                <a:cs typeface="Arial" charset="0"/>
              </a:rPr>
              <a:t>test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באמצעות מנגנון ה- </a:t>
            </a:r>
            <a:r>
              <a:rPr lang="en-US" dirty="0" smtClean="0">
                <a:latin typeface="Arial" charset="0"/>
                <a:cs typeface="Arial" charset="0"/>
              </a:rPr>
              <a:t>reflection</a:t>
            </a:r>
            <a:r>
              <a:rPr lang="he-IL" dirty="0" smtClean="0">
                <a:latin typeface="Arial" charset="0"/>
                <a:cs typeface="Arial" charset="0"/>
              </a:rPr>
              <a:t> הקומפיילר זיהה איזה שיטות להפעיל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עם פיתוח מנגנון ה-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יש שינוי במנגנון ה- </a:t>
            </a:r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r>
              <a:rPr lang="he-IL" dirty="0" smtClean="0">
                <a:latin typeface="Arial" charset="0"/>
                <a:cs typeface="Arial" charset="0"/>
              </a:rPr>
              <a:t> (גרסא 4):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נוסף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הנקרא </a:t>
            </a:r>
            <a:r>
              <a:rPr lang="en-US" dirty="0" smtClean="0">
                <a:latin typeface="Arial" charset="0"/>
                <a:cs typeface="Arial" charset="0"/>
              </a:rPr>
              <a:t>Test</a:t>
            </a:r>
            <a:r>
              <a:rPr lang="he-IL" dirty="0" smtClean="0">
                <a:latin typeface="Arial" charset="0"/>
                <a:cs typeface="Arial" charset="0"/>
              </a:rPr>
              <a:t> הזמין בזמן ריצה והקומפיילר מריץ את כל השיטות שסומנו ב-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זה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בדיקות תוכנה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כותבים מערכת תוכנה יש לבצע בדיקות</a:t>
            </a:r>
          </a:p>
          <a:p>
            <a:r>
              <a:rPr lang="he-IL" smtClean="0">
                <a:latin typeface="Arial" charset="0"/>
                <a:cs typeface="Arial" charset="0"/>
              </a:rPr>
              <a:t>הבדיקות הינן בכמה רמות: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בדיקת המפתח על הקוד שלו (</a:t>
            </a:r>
            <a:r>
              <a:rPr lang="en-US" smtClean="0">
                <a:latin typeface="Arial" charset="0"/>
                <a:cs typeface="Arial" charset="0"/>
              </a:rPr>
              <a:t>Unit Test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בדיקות אינטגרציה מול רכיבים אחרים במערכת (</a:t>
            </a:r>
            <a:r>
              <a:rPr lang="en-US" smtClean="0">
                <a:latin typeface="Arial" charset="0"/>
                <a:cs typeface="Arial" charset="0"/>
              </a:rPr>
              <a:t>QA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בדיקות </a:t>
            </a:r>
            <a:r>
              <a:rPr lang="en-US" smtClean="0">
                <a:latin typeface="Arial" charset="0"/>
                <a:cs typeface="Arial" charset="0"/>
              </a:rPr>
              <a:t>regression</a:t>
            </a:r>
            <a:r>
              <a:rPr lang="he-IL" smtClean="0">
                <a:latin typeface="Arial" charset="0"/>
                <a:cs typeface="Arial" charset="0"/>
              </a:rPr>
              <a:t> – בדיקה שקוד קודם עדיין עובד נכון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בדיקה אצל הלקוח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הדרך הרווחת (והפחות טובה) לבדיקות היא כתיבת הקוד, ואז בדיקה (קודם קוד מצוי ואז בדיקות)</a:t>
            </a:r>
          </a:p>
          <a:p>
            <a:r>
              <a:rPr lang="he-IL" smtClean="0">
                <a:latin typeface="Arial" charset="0"/>
                <a:cs typeface="Arial" charset="0"/>
              </a:rPr>
              <a:t>ישנה מגמה של </a:t>
            </a:r>
            <a:r>
              <a:rPr lang="en-US" smtClean="0">
                <a:latin typeface="Arial" charset="0"/>
                <a:cs typeface="Arial" charset="0"/>
              </a:rPr>
              <a:t>Test Driven Programming</a:t>
            </a:r>
            <a:r>
              <a:rPr lang="he-IL" smtClean="0">
                <a:latin typeface="Arial" charset="0"/>
                <a:cs typeface="Arial" charset="0"/>
              </a:rPr>
              <a:t> שבה מראש מחליטים מה יהיו הבדיקות שיבוצעו, מכינים את הקוד לבדיקה, ורק בסוף מקודדים את התוכנית (קודם בדיקות רצויות ואז קוד)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394" y="215153"/>
            <a:ext cx="7234838" cy="6437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8787" y="1371600"/>
            <a:ext cx="682437" cy="24718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1892" y="2716306"/>
            <a:ext cx="628649" cy="2667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68988" y="4410635"/>
            <a:ext cx="4530044" cy="701022"/>
          </a:xfrm>
          <a:prstGeom prst="wedgeRectCallout">
            <a:avLst>
              <a:gd name="adj1" fmla="val -68483"/>
              <a:gd name="adj2" fmla="val 8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יצירת סוויטה המכילה את כל השיטות במחלקה באמצעות </a:t>
            </a:r>
            <a:r>
              <a:rPr lang="en-US" b="1" dirty="0"/>
              <a:t>adapter</a:t>
            </a:r>
            <a:r>
              <a:rPr lang="he-IL" b="1" dirty="0"/>
              <a:t> המקשר לגרסא 3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8068236" y="5392271"/>
            <a:ext cx="3830796" cy="700557"/>
          </a:xfrm>
          <a:prstGeom prst="wedgeRectCallout">
            <a:avLst>
              <a:gd name="adj1" fmla="val -90432"/>
              <a:gd name="adj2" fmla="val 40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הפקודה המריצה את הסוויטה. ניתן ישירות דרך סביבת העבודה בלי </a:t>
            </a:r>
            <a:r>
              <a:rPr lang="en-US" b="1" dirty="0"/>
              <a:t>main</a:t>
            </a:r>
            <a:r>
              <a:rPr lang="he-IL" b="1" dirty="0"/>
              <a:t>.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103412" y="1075765"/>
            <a:ext cx="2615201" cy="377451"/>
          </a:xfrm>
          <a:prstGeom prst="wedgeRectCallout">
            <a:avLst>
              <a:gd name="adj1" fmla="val -86368"/>
              <a:gd name="adj2" fmla="val -5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לא יורשים מ- </a:t>
            </a:r>
            <a:r>
              <a:rPr lang="en-US" b="1" dirty="0" err="1"/>
              <a:t>TestCase</a:t>
            </a:r>
            <a:r>
              <a:rPr lang="he-IL" b="1" dirty="0"/>
              <a:t>  </a:t>
            </a:r>
            <a:endParaRPr lang="en-US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6831106" y="3294529"/>
            <a:ext cx="5067924" cy="710734"/>
          </a:xfrm>
          <a:prstGeom prst="wedgeRectCallout">
            <a:avLst>
              <a:gd name="adj1" fmla="val -101476"/>
              <a:gd name="adj2" fmla="val 199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לא ניתן לבצע </a:t>
            </a:r>
            <a:r>
              <a:rPr lang="en-US" b="1" dirty="0"/>
              <a:t>import</a:t>
            </a:r>
            <a:r>
              <a:rPr lang="he-IL" b="1" dirty="0"/>
              <a:t> לספריה זו כי תהייה התנגשות עם ההגדרה של ה- </a:t>
            </a:r>
            <a:r>
              <a:rPr lang="en-US" b="1" dirty="0"/>
              <a:t>annotation</a:t>
            </a:r>
            <a:r>
              <a:rPr lang="he-IL" b="1" dirty="0"/>
              <a:t> של ה- </a:t>
            </a:r>
            <a:r>
              <a:rPr lang="en-US" b="1" dirty="0"/>
              <a:t>Test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6397" y="1188665"/>
            <a:ext cx="3656405" cy="18638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שגיאה מסביבת העבודה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הרצת התוכנית הקודמת עלולה לייצר את השגיאה הבאה בזמן ריצה, למרות שלא שכחנו להוסיף את ה- </a:t>
            </a:r>
            <a:r>
              <a:rPr lang="en-US" smtClean="0">
                <a:latin typeface="Arial" charset="0"/>
                <a:cs typeface="Arial" charset="0"/>
              </a:rPr>
              <a:t>JAR</a:t>
            </a:r>
            <a:r>
              <a:rPr lang="he-IL" smtClean="0">
                <a:latin typeface="Arial" charset="0"/>
                <a:cs typeface="Arial" charset="0"/>
              </a:rPr>
              <a:t> של ה- </a:t>
            </a:r>
            <a:r>
              <a:rPr lang="en-US" smtClean="0">
                <a:latin typeface="Arial" charset="0"/>
                <a:cs typeface="Arial" charset="0"/>
              </a:rPr>
              <a:t>JUnit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הפתרון הוא הוספת הספריה של ה- </a:t>
            </a:r>
            <a:r>
              <a:rPr lang="en-US" smtClean="0">
                <a:latin typeface="Arial" charset="0"/>
                <a:cs typeface="Arial" charset="0"/>
              </a:rPr>
              <a:t>JUnit</a:t>
            </a:r>
            <a:r>
              <a:rPr lang="he-IL" smtClean="0">
                <a:latin typeface="Arial" charset="0"/>
                <a:cs typeface="Arial" charset="0"/>
              </a:rPr>
              <a:t> לפרוייקט: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מקש ימני על הפרוייקט 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properties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Libraries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Add Library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ולבחור ב-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JUnit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גרסא 4 (עם גרסא 3 זה לא יעבוד)</a:t>
            </a:r>
            <a:endParaRPr lang="he-IL" smtClean="0">
              <a:latin typeface="Arial" charset="0"/>
              <a:cs typeface="Arial" charset="0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29" y="2492374"/>
            <a:ext cx="11627044" cy="99041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515" y="1183342"/>
            <a:ext cx="7660718" cy="546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annotation</a:t>
            </a:r>
            <a:r>
              <a:rPr lang="he-IL" smtClean="0">
                <a:latin typeface="Arial" charset="0"/>
                <a:cs typeface="Arial" charset="0"/>
              </a:rPr>
              <a:t> נוספים ל- </a:t>
            </a:r>
            <a:r>
              <a:rPr lang="en-US" smtClean="0">
                <a:latin typeface="Arial" charset="0"/>
                <a:cs typeface="Arial" charset="0"/>
              </a:rPr>
              <a:t>JUnit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208435" y="1628778"/>
            <a:ext cx="1997883" cy="360363"/>
          </a:xfrm>
          <a:prstGeom prst="wedgeRectCallout">
            <a:avLst>
              <a:gd name="adj1" fmla="val -375640"/>
              <a:gd name="adj2" fmla="val -8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יורץ לפני כל  </a:t>
            </a:r>
            <a:r>
              <a:rPr lang="en-US" b="1" dirty="0"/>
              <a:t>test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028145" y="2133600"/>
            <a:ext cx="2219869" cy="350838"/>
          </a:xfrm>
          <a:prstGeom prst="wedgeRectCallout">
            <a:avLst>
              <a:gd name="adj1" fmla="val -340797"/>
              <a:gd name="adj2" fmla="val -38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יורץ לאחר כל  </a:t>
            </a:r>
            <a:r>
              <a:rPr lang="en-US" b="1" dirty="0"/>
              <a:t>test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565777" y="2622177"/>
            <a:ext cx="3334870" cy="344678"/>
          </a:xfrm>
          <a:prstGeom prst="wedgeRectCallout">
            <a:avLst>
              <a:gd name="adj1" fmla="val -240273"/>
              <a:gd name="adj2" fmla="val -47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יורץ פעם אחת לפני כל ה- </a:t>
            </a:r>
            <a:r>
              <a:rPr lang="en-US" b="1" dirty="0"/>
              <a:t>test</a:t>
            </a:r>
            <a:r>
              <a:rPr lang="he-IL" b="1" dirty="0" smtClean="0"/>
              <a:t>'ים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8458200" y="3092824"/>
            <a:ext cx="3437965" cy="400707"/>
          </a:xfrm>
          <a:prstGeom prst="wedgeRectCallout">
            <a:avLst>
              <a:gd name="adj1" fmla="val -233439"/>
              <a:gd name="adj2" fmla="val -71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יורץ פעם אחת לאחר כל ה- </a:t>
            </a:r>
            <a:r>
              <a:rPr lang="en-US" b="1" dirty="0"/>
              <a:t>test</a:t>
            </a:r>
            <a:r>
              <a:rPr lang="he-IL" b="1" dirty="0" smtClean="0"/>
              <a:t>'ים </a:t>
            </a:r>
            <a:endParaRPr lang="en-US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8435" y="3846396"/>
            <a:ext cx="2215403" cy="27914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השוואה בין </a:t>
            </a:r>
            <a:r>
              <a:rPr lang="en-US" smtClean="0">
                <a:latin typeface="Arial" charset="0"/>
                <a:cs typeface="Arial" charset="0"/>
              </a:rPr>
              <a:t>JUnit</a:t>
            </a:r>
            <a:r>
              <a:rPr lang="he-IL" smtClean="0">
                <a:latin typeface="Arial" charset="0"/>
                <a:cs typeface="Arial" charset="0"/>
              </a:rPr>
              <a:t> גרסא 3 לגרסא 4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4435" y="1167742"/>
          <a:ext cx="1132926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503"/>
                <a:gridCol w="3648405"/>
                <a:gridCol w="31683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TestCase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מחלקת בסיס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שיטות שסומנו ב- </a:t>
                      </a:r>
                      <a:r>
                        <a:rPr lang="en-US" dirty="0" smtClean="0"/>
                        <a:t>annotation</a:t>
                      </a:r>
                      <a:r>
                        <a:rPr lang="he-IL" dirty="0" smtClean="0"/>
                        <a:t>: </a:t>
                      </a:r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שיטות המתחילות במילה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baseline="0" dirty="0" smtClean="0"/>
                        <a:t>test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זיהוי שיטות להרצה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שיטות שסומנו ב- </a:t>
                      </a:r>
                      <a:r>
                        <a:rPr lang="en-US" dirty="0" smtClean="0"/>
                        <a:t>annotation</a:t>
                      </a:r>
                      <a:r>
                        <a:rPr lang="he-IL" dirty="0" smtClean="0"/>
                        <a:t>: </a:t>
                      </a:r>
                      <a:r>
                        <a:rPr lang="en-US" dirty="0" smtClean="0"/>
                        <a:t>Before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setUp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שיטה</a:t>
                      </a:r>
                      <a:r>
                        <a:rPr lang="he-IL" baseline="0" dirty="0" smtClean="0"/>
                        <a:t> הרצה לפני כל מתודת בדיקה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שיטות שסומנו ב- </a:t>
                      </a:r>
                      <a:r>
                        <a:rPr lang="en-US" dirty="0" smtClean="0"/>
                        <a:t>annotation</a:t>
                      </a:r>
                      <a:r>
                        <a:rPr lang="he-IL" dirty="0" smtClean="0"/>
                        <a:t>: </a:t>
                      </a:r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tearDown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שיטה</a:t>
                      </a:r>
                      <a:r>
                        <a:rPr lang="he-IL" baseline="0" dirty="0" smtClean="0"/>
                        <a:t> הרצה לאחר כל מתודת בדיקה</a:t>
                      </a:r>
                      <a:endParaRPr lang="en-US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שיטות שסומנו ב- </a:t>
                      </a:r>
                      <a:r>
                        <a:rPr lang="en-US" dirty="0" smtClean="0"/>
                        <a:t>annotation</a:t>
                      </a:r>
                      <a:r>
                        <a:rPr lang="he-IL" dirty="0" smtClean="0"/>
                        <a:t>: </a:t>
                      </a:r>
                      <a:r>
                        <a:rPr lang="en-US" dirty="0" err="1" smtClean="0"/>
                        <a:t>BeforeClass</a:t>
                      </a:r>
                      <a:endParaRPr lang="en-US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שיטה</a:t>
                      </a:r>
                      <a:r>
                        <a:rPr lang="he-IL" baseline="0" dirty="0" smtClean="0"/>
                        <a:t> הרצה פעם לפני כל מתודות הבדיקה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שיטות שסומנו ב- </a:t>
                      </a:r>
                      <a:r>
                        <a:rPr lang="en-US" dirty="0" smtClean="0"/>
                        <a:t>annotation</a:t>
                      </a:r>
                      <a:r>
                        <a:rPr lang="he-IL" dirty="0" smtClean="0"/>
                        <a:t>: </a:t>
                      </a:r>
                      <a:r>
                        <a:rPr lang="en-US" dirty="0" err="1" smtClean="0"/>
                        <a:t>AfterClass</a:t>
                      </a:r>
                      <a:endParaRPr lang="en-US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שיטה</a:t>
                      </a:r>
                      <a:r>
                        <a:rPr lang="he-IL" baseline="0" dirty="0" smtClean="0"/>
                        <a:t> הרצה פעם לאחר כל מתודות הבדיקה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288619" y="5138741"/>
            <a:ext cx="5376333" cy="936625"/>
          </a:xfrm>
          <a:prstGeom prst="wedgeRectCallout">
            <a:avLst>
              <a:gd name="adj1" fmla="val -77158"/>
              <a:gd name="adj2" fmla="val -123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היתרון בשימוש בהן הוא אתחול פעם אחת משהו שאין צורך שיאותחל בנפרד לפני כל  </a:t>
            </a:r>
            <a:r>
              <a:rPr lang="en-US" b="1" dirty="0"/>
              <a:t>Test</a:t>
            </a:r>
            <a:r>
              <a:rPr lang="he-IL" b="1" dirty="0"/>
              <a:t>, למשל חיבור וסגירת קישור ל- </a:t>
            </a:r>
            <a:r>
              <a:rPr lang="en-US" b="1" dirty="0"/>
              <a:t>DB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911" y="3550212"/>
            <a:ext cx="4242256" cy="122396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757" y="1181686"/>
            <a:ext cx="9006137" cy="54582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השדה </a:t>
            </a:r>
            <a:r>
              <a:rPr lang="en-US" smtClean="0">
                <a:latin typeface="Arial" charset="0"/>
                <a:cs typeface="Arial" charset="0"/>
              </a:rPr>
              <a:t>expected</a:t>
            </a:r>
            <a:r>
              <a:rPr lang="he-IL" smtClean="0">
                <a:latin typeface="Arial" charset="0"/>
                <a:cs typeface="Arial" charset="0"/>
              </a:rPr>
              <a:t> של </a:t>
            </a:r>
            <a:r>
              <a:rPr lang="en-US" smtClean="0">
                <a:latin typeface="Arial" charset="0"/>
                <a:cs typeface="Arial" charset="0"/>
              </a:rPr>
              <a:t>@Test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976784" y="3568060"/>
            <a:ext cx="2783416" cy="574675"/>
          </a:xfrm>
          <a:prstGeom prst="wedgeRectCallout">
            <a:avLst>
              <a:gd name="adj1" fmla="val -84927"/>
              <a:gd name="adj2" fmla="val -110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אם לא תיזרק חריגה זו ה- </a:t>
            </a:r>
            <a:r>
              <a:rPr lang="en-US" b="1" dirty="0"/>
              <a:t>test</a:t>
            </a:r>
            <a:r>
              <a:rPr lang="he-IL" b="1" dirty="0"/>
              <a:t> יכשל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293317" y="2532185"/>
            <a:ext cx="7653735" cy="39389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9249" y="4586068"/>
            <a:ext cx="7681871" cy="3899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8976784" y="3568060"/>
            <a:ext cx="2783416" cy="574675"/>
          </a:xfrm>
          <a:prstGeom prst="wedgeRectCallout">
            <a:avLst>
              <a:gd name="adj1" fmla="val -106115"/>
              <a:gd name="adj2" fmla="val 122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אם לא תיזרק חריגה זו ה- </a:t>
            </a:r>
            <a:r>
              <a:rPr lang="en-US" b="1" dirty="0"/>
              <a:t>test</a:t>
            </a:r>
            <a:r>
              <a:rPr lang="he-IL" b="1" dirty="0"/>
              <a:t> יכשל</a:t>
            </a:r>
            <a:endParaRPr lang="en-US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397" y="1188060"/>
            <a:ext cx="3703614" cy="11728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השדה </a:t>
            </a:r>
            <a:r>
              <a:rPr lang="en-US" smtClean="0">
                <a:latin typeface="Arial" charset="0"/>
                <a:cs typeface="Arial" charset="0"/>
              </a:rPr>
              <a:t>timeout</a:t>
            </a:r>
            <a:r>
              <a:rPr lang="he-IL" smtClean="0">
                <a:latin typeface="Arial" charset="0"/>
                <a:cs typeface="Arial" charset="0"/>
              </a:rPr>
              <a:t> של </a:t>
            </a:r>
            <a:r>
              <a:rPr lang="en-US" smtClean="0">
                <a:latin typeface="Arial" charset="0"/>
                <a:cs typeface="Arial" charset="0"/>
              </a:rPr>
              <a:t>@Test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50" y="1144005"/>
            <a:ext cx="7357368" cy="551556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577" y="1172626"/>
            <a:ext cx="5286241" cy="158464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244861" y="4652963"/>
            <a:ext cx="4515339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/>
              <a:t>test</a:t>
            </a:r>
            <a:r>
              <a:rPr lang="he-IL" b="1" dirty="0"/>
              <a:t>  שאינו מסתיים תוך הזמן המבוקש </a:t>
            </a:r>
            <a:r>
              <a:rPr lang="he-IL" b="1" dirty="0" smtClean="0"/>
              <a:t>יכשל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מנגנון ה- </a:t>
            </a:r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שיטת העבודה עם מנגנון ה- </a:t>
            </a:r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הרצת בדיקות בשימוש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בדיקת אובייקטים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בדיקת חריגות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Fixture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הרצת סוויטה של בדיקות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JUnit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Junit</a:t>
            </a:r>
            <a:r>
              <a:rPr lang="he-IL" dirty="0" smtClean="0">
                <a:latin typeface="Arial" charset="0"/>
                <a:cs typeface="Arial" charset="0"/>
              </a:rPr>
              <a:t> הינו מנגנון מובנה בשפת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המאפשר כתיבת מודול בדיקות והרצתן ברצף בצורה נוחה</a:t>
            </a:r>
          </a:p>
          <a:p>
            <a:r>
              <a:rPr lang="en-US" dirty="0" smtClean="0">
                <a:latin typeface="Arial" charset="0"/>
                <a:cs typeface="Arial" charset="0"/>
                <a:hlinkClick r:id="rId2"/>
              </a:rPr>
              <a:t>http://www.junit.org/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קוד בדיקה טוב הוא כזה המזהה באגים!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הגירסא להורדה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יש להוסיף  ל- </a:t>
            </a:r>
            <a:r>
              <a:rPr lang="en-US" smtClean="0">
                <a:latin typeface="Arial" charset="0"/>
                <a:cs typeface="Arial" charset="0"/>
              </a:rPr>
              <a:t>JDK</a:t>
            </a:r>
            <a:r>
              <a:rPr lang="he-IL" smtClean="0">
                <a:latin typeface="Arial" charset="0"/>
                <a:cs typeface="Arial" charset="0"/>
              </a:rPr>
              <a:t> את ה- </a:t>
            </a:r>
            <a:r>
              <a:rPr lang="en-US" smtClean="0">
                <a:latin typeface="Arial" charset="0"/>
                <a:cs typeface="Arial" charset="0"/>
              </a:rPr>
              <a:t>JAR</a:t>
            </a:r>
            <a:r>
              <a:rPr lang="he-IL" smtClean="0">
                <a:latin typeface="Arial" charset="0"/>
                <a:cs typeface="Arial" charset="0"/>
              </a:rPr>
              <a:t> עם הספריות של </a:t>
            </a:r>
            <a:r>
              <a:rPr lang="en-US" smtClean="0">
                <a:latin typeface="Arial" charset="0"/>
                <a:cs typeface="Arial" charset="0"/>
              </a:rPr>
              <a:t>JUnit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</a:p>
          <a:p>
            <a:r>
              <a:rPr lang="en-US" smtClean="0">
                <a:latin typeface="Arial" charset="0"/>
                <a:cs typeface="Arial" charset="0"/>
                <a:hlinkClick r:id="rId2"/>
              </a:rPr>
              <a:t>http://junit.org/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Download JUnit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יש להוריד את הגרסא האחרונה של 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JAR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 לשמור את הקובץ במחשב</a:t>
            </a:r>
          </a:p>
          <a:p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בסביבת העבודה לעמוד על הפרוייקט  לבחור בתפריט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Project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Properties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Java Build Path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כרטיסיית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Libraries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Add External Jars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919" y="3583781"/>
            <a:ext cx="9082116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00151" y="4797425"/>
            <a:ext cx="1445768" cy="287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90492" y="4379819"/>
            <a:ext cx="1045347" cy="287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88108" y="5243419"/>
            <a:ext cx="1688501" cy="287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25976" y="4936848"/>
            <a:ext cx="3616192" cy="288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2101" y="4724400"/>
            <a:ext cx="402194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8887" y="4047099"/>
            <a:ext cx="40219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84074" y="5166192"/>
            <a:ext cx="40219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2935" y="5030975"/>
            <a:ext cx="400422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0" y="229255"/>
            <a:ext cx="7237381" cy="64150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בסיסית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9223" y="2997201"/>
            <a:ext cx="3316443" cy="936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8525435" y="2017058"/>
            <a:ext cx="3365251" cy="623981"/>
          </a:xfrm>
          <a:prstGeom prst="wedgeRectCallout">
            <a:avLst>
              <a:gd name="adj1" fmla="val -49295"/>
              <a:gd name="adj2" fmla="val 105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כדי לבדוק את המחלקה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Calculator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בעלת הממשק הבא: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051493" y="188913"/>
            <a:ext cx="2357842" cy="360362"/>
          </a:xfrm>
          <a:prstGeom prst="wedgeRectCallout">
            <a:avLst>
              <a:gd name="adj1" fmla="val -83922"/>
              <a:gd name="adj2" fmla="val -10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קיים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jar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שהוספנו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51493" y="188913"/>
            <a:ext cx="2344395" cy="360362"/>
          </a:xfrm>
          <a:prstGeom prst="wedgeRectCallout">
            <a:avLst>
              <a:gd name="adj1" fmla="val -51898"/>
              <a:gd name="adj2" fmla="val 8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קיים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jar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שהוספנו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237319" y="1938804"/>
            <a:ext cx="2701364" cy="360363"/>
          </a:xfrm>
          <a:prstGeom prst="wedgeRectCallout">
            <a:avLst>
              <a:gd name="adj1" fmla="val -100093"/>
              <a:gd name="adj2" fmla="val -67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בדיקת שוויון בין 2 ערכים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659906" y="5373689"/>
            <a:ext cx="3238003" cy="503237"/>
          </a:xfrm>
          <a:prstGeom prst="wedgeRectCallout">
            <a:avLst>
              <a:gd name="adj1" fmla="val -114056"/>
              <a:gd name="adj2" fmla="val 67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הרצה אוטומטית של כל השיטות המתחילות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5486" y="692152"/>
            <a:ext cx="1951561" cy="2625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6262" y="5970493"/>
            <a:ext cx="6023409" cy="2802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85921" y="1624575"/>
            <a:ext cx="1478303" cy="23112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הפלט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1" y="162767"/>
            <a:ext cx="5435474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2" y="3523129"/>
            <a:ext cx="11648236" cy="31197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359524" y="3610232"/>
            <a:ext cx="2355475" cy="542948"/>
          </a:xfrm>
          <a:prstGeom prst="wedgeRectCallout">
            <a:avLst>
              <a:gd name="adj1" fmla="val -88581"/>
              <a:gd name="adj2" fmla="val -17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רצו רק השיטות ששמן מתחיל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8791" y="1315292"/>
            <a:ext cx="3151663" cy="6477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8791" y="2394793"/>
            <a:ext cx="3151663" cy="2873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7733" y="4763028"/>
            <a:ext cx="11239125" cy="23927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9346454" y="4295035"/>
            <a:ext cx="1851018" cy="339529"/>
          </a:xfrm>
          <a:prstGeom prst="wedgeRectCallout">
            <a:avLst>
              <a:gd name="adj1" fmla="val -86475"/>
              <a:gd name="adj2" fmla="val 81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הסבר על הכישלון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גילינו שיש באג..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ראינו שהשיטה הנבדקת ב- </a:t>
            </a:r>
            <a:r>
              <a:rPr lang="en-US" smtClean="0">
                <a:latin typeface="Arial" charset="0"/>
                <a:cs typeface="Arial" charset="0"/>
              </a:rPr>
              <a:t>testPowerVer1</a:t>
            </a:r>
            <a:r>
              <a:rPr lang="he-IL" smtClean="0">
                <a:latin typeface="Arial" charset="0"/>
                <a:cs typeface="Arial" charset="0"/>
              </a:rPr>
              <a:t>, כלומר השיטה </a:t>
            </a:r>
            <a:r>
              <a:rPr lang="en-US" smtClean="0">
                <a:latin typeface="Arial" charset="0"/>
                <a:cs typeface="Arial" charset="0"/>
              </a:rPr>
              <a:t>Calculator.power_ver1</a:t>
            </a:r>
            <a:r>
              <a:rPr lang="he-IL" smtClean="0">
                <a:latin typeface="Arial" charset="0"/>
                <a:cs typeface="Arial" charset="0"/>
              </a:rPr>
              <a:t> אינה טובה, מאחר והיא מחזירה את הערך 0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2232212"/>
            <a:ext cx="7951035" cy="440577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7056345" y="2883835"/>
            <a:ext cx="1442196" cy="360363"/>
          </a:xfrm>
          <a:prstGeom prst="wedgeRectCallout">
            <a:avLst>
              <a:gd name="adj1" fmla="val -245120"/>
              <a:gd name="adj2" fmla="val -18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הנה הבאג!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בסביבת העבודה ניתן להריץ גם בלי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סביבת העבודה מספקת לנו להריץ את קובץ הבדיקה גם ללא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מקש ימני על קובץ הבדיקה 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Run As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 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JUnit Test</a:t>
            </a:r>
            <a:endParaRPr lang="he-IL" smtClean="0">
              <a:latin typeface="Arial" charset="0"/>
              <a:cs typeface="Arial" charset="0"/>
              <a:sym typeface="Wingdings" pitchFamily="2" charset="2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אופציה זו מריצה באופן סדרתי את כל השיטות בקובץ ששמן מתחיל ב-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test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09" y="2462773"/>
            <a:ext cx="6219181" cy="387079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0520" y="5338483"/>
            <a:ext cx="3743416" cy="130436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0029" y="2523100"/>
            <a:ext cx="4824432" cy="26271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2443" y="5098958"/>
            <a:ext cx="575733" cy="936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2874</TotalTime>
  <Words>1234</Words>
  <Application>Microsoft Office PowerPoint</Application>
  <PresentationFormat>Custom</PresentationFormat>
  <Paragraphs>206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אוסטין</vt:lpstr>
      <vt:lpstr>Package</vt:lpstr>
      <vt:lpstr>קורס Java מתקדם  JUnit</vt:lpstr>
      <vt:lpstr>ביחידה זו נלמד:</vt:lpstr>
      <vt:lpstr>בדיקות תוכנה</vt:lpstr>
      <vt:lpstr>JUnit</vt:lpstr>
      <vt:lpstr>הגירסא להורדה</vt:lpstr>
      <vt:lpstr>דוגמא בסיסית</vt:lpstr>
      <vt:lpstr>הפלט</vt:lpstr>
      <vt:lpstr>גילינו שיש באג..</vt:lpstr>
      <vt:lpstr>בסביבת העבודה ניתן להריץ גם בלי main</vt:lpstr>
      <vt:lpstr>תוצאות הבדיקה</vt:lpstr>
      <vt:lpstr>סיכום בניית מודול בדיקה</vt:lpstr>
      <vt:lpstr>שיטות בדיקה הקיימות במנגנון</vt:lpstr>
      <vt:lpstr>בדיקות לאובייקטים</vt:lpstr>
      <vt:lpstr>בדיקות לאובייקטים (2)</vt:lpstr>
      <vt:lpstr>מה קורה כאשר assert אינו מצליח</vt:lpstr>
      <vt:lpstr>דוגמאות בדיקה לחריגות (1)</vt:lpstr>
      <vt:lpstr>Slide 17</vt:lpstr>
      <vt:lpstr>Fixture</vt:lpstr>
      <vt:lpstr>Fixture (2)</vt:lpstr>
      <vt:lpstr>Fixture (3)</vt:lpstr>
      <vt:lpstr>Fixture (4)</vt:lpstr>
      <vt:lpstr>Fixture (5)</vt:lpstr>
      <vt:lpstr>מתי מופעלים  ה- c’tor וה-  Fixture?</vt:lpstr>
      <vt:lpstr>מדוע לא לאתחל ב- c’tor אלא ב- setUp?</vt:lpstr>
      <vt:lpstr>TestCase ו- TestSuite</vt:lpstr>
      <vt:lpstr>הרצת מחלקות בדיקה רבות</vt:lpstr>
      <vt:lpstr>הרצות שיטות בדיקה מסוימות ממחלקות בדיקה שונות</vt:lpstr>
      <vt:lpstr>כדי לאפשר הוספת שיטה ספציפית לבדיקה</vt:lpstr>
      <vt:lpstr>שימוש במנגנון ה- annotation ב- JUnit</vt:lpstr>
      <vt:lpstr>דוגמא</vt:lpstr>
      <vt:lpstr>שגיאה מסביבת העבודה</vt:lpstr>
      <vt:lpstr>annotation נוספים ל- JUnit</vt:lpstr>
      <vt:lpstr>השוואה בין JUnit גרסא 3 לגרסא 4</vt:lpstr>
      <vt:lpstr>השדה expected של @Test</vt:lpstr>
      <vt:lpstr>השדה timeout של @Test</vt:lpstr>
      <vt:lpstr>ביחידה זו למדנו: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JUnit</dc:title>
  <dc:creator>Keren Kalif</dc:creator>
  <cp:lastModifiedBy>kerenk</cp:lastModifiedBy>
  <cp:revision>124</cp:revision>
  <dcterms:created xsi:type="dcterms:W3CDTF">2014-03-10T06:09:09Z</dcterms:created>
  <dcterms:modified xsi:type="dcterms:W3CDTF">2014-07-15T19:58:31Z</dcterms:modified>
</cp:coreProperties>
</file>