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23"/>
  </p:notes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BEAF8F6-15E6-467F-824D-FA820570136C}" type="datetimeFigureOut">
              <a:rPr lang="he-IL" smtClean="0"/>
              <a:pPr/>
              <a:t>ל'/ניסן/תשע"ה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E306661-DE7D-4B63-8D29-97C0FB26F5F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667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11154" y="2708476"/>
            <a:ext cx="4417807" cy="1702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he-IL" dirty="0" smtClean="0"/>
              <a:t>קורס </a:t>
            </a:r>
            <a:r>
              <a:rPr lang="en-US" dirty="0" smtClean="0"/>
              <a:t>Java</a:t>
            </a:r>
            <a:r>
              <a:rPr lang="he-IL" dirty="0" smtClean="0"/>
              <a:t> מתקדם</a:t>
            </a:r>
            <a:br>
              <a:rPr lang="he-IL" dirty="0" smtClean="0"/>
            </a:b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/>
            </a:r>
            <a:br>
              <a:rPr lang="he-IL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 smtClean="0"/>
              <a:t>קרן כליף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06671" y="5719967"/>
            <a:ext cx="4540145" cy="365125"/>
          </a:xfrm>
          <a:prstGeom prst="rect">
            <a:avLst/>
          </a:prstGeom>
        </p:spPr>
        <p:txBody>
          <a:bodyPr>
            <a:normAutofit/>
          </a:bodyPr>
          <a:lstStyle>
            <a:lvl1pPr rtl="0">
              <a:defRPr>
                <a:solidFill>
                  <a:schemeClr val="accent1"/>
                </a:solidFill>
              </a:defRPr>
            </a:lvl1pPr>
          </a:lstStyle>
          <a:p>
            <a:r>
              <a:rPr lang="he-IL" dirty="0" smtClean="0"/>
              <a:t>© </a:t>
            </a:r>
            <a:r>
              <a:rPr lang="en-US" dirty="0" smtClean="0"/>
              <a:t> </a:t>
            </a:r>
            <a:r>
              <a:rPr lang="en-US" dirty="0" err="1" smtClean="0"/>
              <a:t>Keren</a:t>
            </a:r>
            <a:r>
              <a:rPr lang="en-US" dirty="0" smtClean="0"/>
              <a:t> </a:t>
            </a:r>
            <a:r>
              <a:rPr lang="en-US" dirty="0" err="1" smtClean="0"/>
              <a:t>Kalif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19-Apr-15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  <a:prstGeom prst="rect">
            <a:avLst/>
          </a:prstGeo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19-Apr-15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5247"/>
            <a:ext cx="12021671" cy="73960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1237129"/>
            <a:ext cx="11416553" cy="52981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19-Apr-15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19-Apr-15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19-Apr-15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19-Apr-15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19-Apr-15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19-Apr-15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19-Apr-15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201705" y="333488"/>
            <a:ext cx="11698941" cy="63228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711" y="-8064"/>
            <a:ext cx="12177215" cy="1164512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0" y="-8064"/>
            <a:ext cx="12192000" cy="11950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65" y="1331259"/>
            <a:ext cx="11363155" cy="5163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55494" y="13447"/>
            <a:ext cx="1179306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b="1" dirty="0" smtClean="0">
                <a:solidFill>
                  <a:schemeClr val="bg1"/>
                </a:solidFill>
              </a:rPr>
              <a:t>Java</a:t>
            </a:r>
            <a:r>
              <a:rPr lang="he-IL" b="1" dirty="0" smtClean="0">
                <a:solidFill>
                  <a:schemeClr val="bg1"/>
                </a:solidFill>
              </a:rPr>
              <a:t> מתקדם </a:t>
            </a:r>
            <a:r>
              <a:rPr lang="he-IL" b="1" baseline="0" dirty="0" smtClean="0">
                <a:solidFill>
                  <a:schemeClr val="bg1"/>
                </a:solidFill>
              </a:rPr>
              <a:t>| </a:t>
            </a:r>
            <a:r>
              <a:rPr lang="en-US" sz="1600" b="1" baseline="0" dirty="0" smtClean="0">
                <a:solidFill>
                  <a:schemeClr val="bg1"/>
                </a:solidFill>
              </a:rPr>
              <a:t>Logger</a:t>
            </a:r>
            <a:r>
              <a:rPr lang="he-IL" sz="1600" b="1" baseline="0" smtClean="0">
                <a:solidFill>
                  <a:schemeClr val="bg1"/>
                </a:solidFill>
              </a:rPr>
              <a:t> | </a:t>
            </a:r>
            <a:r>
              <a:rPr lang="he-IL" sz="1400" b="1" baseline="0" smtClean="0">
                <a:solidFill>
                  <a:schemeClr val="bg1"/>
                </a:solidFill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</a:rPr>
              <a:t>Keren</a:t>
            </a:r>
            <a:r>
              <a:rPr lang="en-US" sz="1400" b="1" baseline="0" dirty="0" smtClean="0">
                <a:solidFill>
                  <a:schemeClr val="bg1"/>
                </a:solidFill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</a:rPr>
              <a:t>Kalif</a:t>
            </a:r>
            <a:r>
              <a:rPr lang="he-IL" sz="1400" b="1" baseline="0" dirty="0" smtClean="0">
                <a:solidFill>
                  <a:schemeClr val="bg1"/>
                </a:solidFill>
              </a:rPr>
              <a:t>© | </a:t>
            </a:r>
            <a:fld id="{E37EEA51-39B0-435C-9C2B-BE628F0D6042}" type="slidenum">
              <a:rPr lang="he-IL" sz="1400" b="1" baseline="0" smtClean="0">
                <a:solidFill>
                  <a:schemeClr val="bg1"/>
                </a:solidFill>
              </a:rPr>
              <a:pPr algn="r" rtl="1"/>
              <a:t>‹#›</a:t>
            </a:fld>
            <a:endParaRPr lang="he-IL" sz="1400" b="1" baseline="0" dirty="0" smtClean="0">
              <a:solidFill>
                <a:schemeClr val="bg1"/>
              </a:solidFill>
            </a:endParaRPr>
          </a:p>
          <a:p>
            <a:pPr algn="r" rtl="1"/>
            <a:endParaRPr lang="he-IL" sz="1400" b="1" baseline="0" dirty="0" smtClean="0">
              <a:solidFill>
                <a:schemeClr val="bg1"/>
              </a:solidFill>
            </a:endParaRPr>
          </a:p>
          <a:p>
            <a:pPr algn="r" rtl="1"/>
            <a:endParaRPr lang="he-IL" sz="16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r" defTabSz="914400" rtl="1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Courier New" pitchFamily="49" charset="0"/>
        <a:buChar char="o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njava.com/pub/a/onjava/2002/06/19/lo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3200" dirty="0" smtClean="0"/>
              <a:t>קורס </a:t>
            </a:r>
            <a:r>
              <a:rPr lang="en-US" sz="3200" dirty="0" smtClean="0"/>
              <a:t>Java</a:t>
            </a:r>
            <a:r>
              <a:rPr lang="he-IL" sz="3200" dirty="0" smtClean="0"/>
              <a:t> מתקדם</a:t>
            </a:r>
            <a:br>
              <a:rPr lang="he-IL" sz="3200" dirty="0" smtClean="0"/>
            </a:br>
            <a:r>
              <a:rPr lang="he-IL" dirty="0" smtClean="0"/>
              <a:t/>
            </a:r>
            <a:br>
              <a:rPr lang="he-IL" dirty="0" smtClean="0"/>
            </a:br>
            <a:r>
              <a:rPr lang="en-US" dirty="0" smtClean="0"/>
              <a:t>Logger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קרן כליף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81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פורמט הודעות הלוג ל- </a:t>
            </a:r>
            <a:r>
              <a:rPr lang="en-US" smtClean="0">
                <a:latin typeface="Arial" charset="0"/>
                <a:cs typeface="Arial" charset="0"/>
              </a:rPr>
              <a:t>Handler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ראינו כי ה- </a:t>
            </a:r>
            <a:r>
              <a:rPr lang="en-US" smtClean="0">
                <a:latin typeface="Arial" charset="0"/>
                <a:cs typeface="Arial" charset="0"/>
              </a:rPr>
              <a:t>Formatter</a:t>
            </a:r>
            <a:r>
              <a:rPr lang="he-IL" smtClean="0">
                <a:latin typeface="Arial" charset="0"/>
                <a:cs typeface="Arial" charset="0"/>
              </a:rPr>
              <a:t> מוגדר עבור </a:t>
            </a:r>
            <a:r>
              <a:rPr lang="en-US" smtClean="0">
                <a:latin typeface="Arial" charset="0"/>
                <a:cs typeface="Arial" charset="0"/>
              </a:rPr>
              <a:t>Handler</a:t>
            </a:r>
            <a:r>
              <a:rPr lang="he-IL" smtClean="0">
                <a:latin typeface="Arial" charset="0"/>
                <a:cs typeface="Arial" charset="0"/>
              </a:rPr>
              <a:t> מסויים</a:t>
            </a:r>
          </a:p>
          <a:p>
            <a:r>
              <a:rPr lang="he-IL" smtClean="0">
                <a:latin typeface="Arial" charset="0"/>
                <a:cs typeface="Arial" charset="0"/>
              </a:rPr>
              <a:t>לכן יתכנו כמה קבצי לוג שכל אחד יכתב בסגנון שונה</a:t>
            </a:r>
          </a:p>
          <a:p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כברירת מחדל: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ה- </a:t>
            </a:r>
            <a:r>
              <a:rPr lang="en-US" smtClean="0">
                <a:latin typeface="Arial" charset="0"/>
                <a:cs typeface="Arial" charset="0"/>
              </a:rPr>
              <a:t>Handler</a:t>
            </a:r>
            <a:r>
              <a:rPr lang="he-IL" smtClean="0">
                <a:latin typeface="Arial" charset="0"/>
                <a:cs typeface="Arial" charset="0"/>
              </a:rPr>
              <a:t> שכותב למסך משתמש ב- </a:t>
            </a:r>
            <a:r>
              <a:rPr lang="en-US" smtClean="0">
                <a:latin typeface="Arial" charset="0"/>
                <a:cs typeface="Arial" charset="0"/>
              </a:rPr>
              <a:t>SimpleFormatter</a:t>
            </a:r>
            <a:endParaRPr lang="he-IL" smtClean="0">
              <a:latin typeface="Arial" charset="0"/>
              <a:cs typeface="Arial" charset="0"/>
            </a:endParaRP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ה- </a:t>
            </a:r>
            <a:r>
              <a:rPr lang="en-US" smtClean="0">
                <a:latin typeface="Arial" charset="0"/>
                <a:cs typeface="Arial" charset="0"/>
              </a:rPr>
              <a:t>Handler</a:t>
            </a:r>
            <a:r>
              <a:rPr lang="he-IL" smtClean="0">
                <a:latin typeface="Arial" charset="0"/>
                <a:cs typeface="Arial" charset="0"/>
              </a:rPr>
              <a:t> שכותב לקובץ משתמש ב- </a:t>
            </a:r>
            <a:r>
              <a:rPr lang="en-US" smtClean="0">
                <a:latin typeface="Arial" charset="0"/>
                <a:cs typeface="Arial" charset="0"/>
              </a:rPr>
              <a:t>XMLFormatter</a:t>
            </a:r>
          </a:p>
          <a:p>
            <a:pPr lvl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Formatter</a:t>
            </a:r>
            <a:r>
              <a:rPr lang="he-IL" smtClean="0">
                <a:latin typeface="Arial" charset="0"/>
                <a:cs typeface="Arial" charset="0"/>
              </a:rPr>
              <a:t> מותאם אישית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ניתן להגדיר גם </a:t>
            </a:r>
            <a:r>
              <a:rPr lang="en-US" smtClean="0">
                <a:latin typeface="Arial" charset="0"/>
                <a:cs typeface="Arial" charset="0"/>
              </a:rPr>
              <a:t>Formatter</a:t>
            </a:r>
            <a:r>
              <a:rPr lang="he-IL" smtClean="0">
                <a:latin typeface="Arial" charset="0"/>
                <a:cs typeface="Arial" charset="0"/>
              </a:rPr>
              <a:t>: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649" y="1699712"/>
            <a:ext cx="8994586" cy="4951167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308165" y="2465482"/>
            <a:ext cx="2880783" cy="28892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69628" y="3024094"/>
            <a:ext cx="5666316" cy="50323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8243047" y="4501590"/>
            <a:ext cx="3291791" cy="647700"/>
          </a:xfrm>
          <a:prstGeom prst="wedgeRectCallout">
            <a:avLst>
              <a:gd name="adj1" fmla="val -57873"/>
              <a:gd name="adj2" fmla="val -77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בתוכן נייצר מחרוזת שהיא תהיה הקידומת של כל הודעה ללוג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שימוש ב- </a:t>
            </a:r>
            <a:r>
              <a:rPr lang="en-US" smtClean="0">
                <a:latin typeface="Arial" charset="0"/>
                <a:cs typeface="Arial" charset="0"/>
              </a:rPr>
              <a:t>Formatter</a:t>
            </a:r>
            <a:r>
              <a:rPr lang="he-IL" smtClean="0">
                <a:latin typeface="Arial" charset="0"/>
                <a:cs typeface="Arial" charset="0"/>
              </a:rPr>
              <a:t> מותאם אישית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870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7580" y="1169221"/>
            <a:ext cx="9592775" cy="4908850"/>
          </a:xfr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292" y="6118413"/>
            <a:ext cx="11083238" cy="539844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378573" y="4572000"/>
            <a:ext cx="5465980" cy="35840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200" smtClean="0">
                <a:latin typeface="Arial" charset="0"/>
                <a:cs typeface="Arial" charset="0"/>
              </a:rPr>
              <a:t>שינוי ה- </a:t>
            </a:r>
            <a:r>
              <a:rPr lang="en-US" sz="3200" smtClean="0">
                <a:latin typeface="Arial" charset="0"/>
                <a:cs typeface="Arial" charset="0"/>
              </a:rPr>
              <a:t>Formatter</a:t>
            </a:r>
            <a:r>
              <a:rPr lang="he-IL" sz="3200" smtClean="0">
                <a:latin typeface="Arial" charset="0"/>
                <a:cs typeface="Arial" charset="0"/>
              </a:rPr>
              <a:t> עבור ה- </a:t>
            </a:r>
            <a:r>
              <a:rPr lang="en-US" sz="3200" smtClean="0">
                <a:latin typeface="Arial" charset="0"/>
                <a:cs typeface="Arial" charset="0"/>
              </a:rPr>
              <a:t>Handler</a:t>
            </a:r>
            <a:r>
              <a:rPr lang="he-IL" sz="3200" smtClean="0">
                <a:latin typeface="Arial" charset="0"/>
                <a:cs typeface="Arial" charset="0"/>
              </a:rPr>
              <a:t> של המסך</a:t>
            </a:r>
            <a:endParaRPr lang="en-US" sz="3200" smtClean="0">
              <a:latin typeface="Arial" charset="0"/>
              <a:cs typeface="Arial" charset="0"/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842" y="1188197"/>
            <a:ext cx="10047817" cy="5214938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737" y="6135967"/>
            <a:ext cx="10558804" cy="495300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7965267" y="3039036"/>
            <a:ext cx="3934883" cy="596619"/>
          </a:xfrm>
          <a:prstGeom prst="wedgeRectCallout">
            <a:avLst>
              <a:gd name="adj1" fmla="val -82652"/>
              <a:gd name="adj2" fmla="val 76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הסרת ה-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Handler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הכותב לקונסול כב"מ (כדי שההודעות לא יופיעו פעמיים)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9170894" y="3845860"/>
            <a:ext cx="2729255" cy="581960"/>
          </a:xfrm>
          <a:prstGeom prst="wedgeRectCallout">
            <a:avLst>
              <a:gd name="adj1" fmla="val -126400"/>
              <a:gd name="adj2" fmla="val 27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יצירת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ConsoleHandler</a:t>
            </a:r>
            <a:endParaRPr lang="he-IL" b="1" dirty="0">
              <a:latin typeface="Arial" pitchFamily="34" charset="0"/>
              <a:cs typeface="Arial" pitchFamily="34" charset="0"/>
            </a:endParaRPr>
          </a:p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 חדש והשמתו ללוגר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9480177" y="4652685"/>
            <a:ext cx="2419972" cy="573836"/>
          </a:xfrm>
          <a:prstGeom prst="wedgeRectCallout">
            <a:avLst>
              <a:gd name="adj1" fmla="val -99541"/>
              <a:gd name="adj2" fmla="val 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השמת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Formatter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ל-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Handler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החדש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5640" y="3778624"/>
            <a:ext cx="5080995" cy="26894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29087" y="4287652"/>
            <a:ext cx="5484408" cy="50323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42535" y="4948519"/>
            <a:ext cx="6613960" cy="29340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Filter</a:t>
            </a:r>
            <a:r>
              <a:rPr lang="he-IL" smtClean="0">
                <a:latin typeface="Arial" charset="0"/>
                <a:cs typeface="Arial" charset="0"/>
              </a:rPr>
              <a:t> על ההודעות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ניתן להגדיר </a:t>
            </a:r>
            <a:r>
              <a:rPr lang="en-US" dirty="0" smtClean="0">
                <a:latin typeface="Arial" charset="0"/>
                <a:cs typeface="Arial" charset="0"/>
              </a:rPr>
              <a:t>Filter</a:t>
            </a:r>
            <a:r>
              <a:rPr lang="he-IL" dirty="0" smtClean="0">
                <a:latin typeface="Arial" charset="0"/>
                <a:cs typeface="Arial" charset="0"/>
              </a:rPr>
              <a:t> על ההודעות הנכתבות ל- </a:t>
            </a:r>
            <a:r>
              <a:rPr lang="en-US" dirty="0" smtClean="0">
                <a:latin typeface="Arial" charset="0"/>
                <a:cs typeface="Arial" charset="0"/>
              </a:rPr>
              <a:t>Logger</a:t>
            </a:r>
            <a:r>
              <a:rPr lang="he-IL" dirty="0" smtClean="0">
                <a:latin typeface="Arial" charset="0"/>
                <a:cs typeface="Arial" charset="0"/>
              </a:rPr>
              <a:t> </a:t>
            </a:r>
            <a:r>
              <a:rPr lang="he-IL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או ל-</a:t>
            </a:r>
            <a:r>
              <a:rPr lang="he-IL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Handler</a:t>
            </a:r>
            <a:r>
              <a:rPr lang="he-IL" dirty="0" smtClean="0">
                <a:latin typeface="Arial" charset="0"/>
                <a:cs typeface="Arial" charset="0"/>
              </a:rPr>
              <a:t> מסויים, למשל: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לא להכניס הודעות משיטה/מחלקה מסויימת (ידוע שהמתכנת שכתב קוד זה "מפציץ" בהודעות מיותרות)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לא להכניס הודעות מתאריכים מסויימים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לא להכניס הודעות הכוללות טקסט מסויים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וכד'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כתיבת </a:t>
            </a:r>
            <a:r>
              <a:rPr lang="en-US" smtClean="0">
                <a:latin typeface="Arial" charset="0"/>
                <a:cs typeface="Arial" charset="0"/>
              </a:rPr>
              <a:t>Filter</a:t>
            </a:r>
            <a:r>
              <a:rPr lang="he-IL" smtClean="0">
                <a:latin typeface="Arial" charset="0"/>
                <a:cs typeface="Arial" charset="0"/>
              </a:rPr>
              <a:t> מותאם אישית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802" y="3523130"/>
            <a:ext cx="9111101" cy="3119066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6473" y="1195709"/>
            <a:ext cx="7166709" cy="2895184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1438835" y="2075519"/>
            <a:ext cx="2943411" cy="576263"/>
          </a:xfrm>
          <a:prstGeom prst="wedgeRectCallout">
            <a:avLst>
              <a:gd name="adj1" fmla="val 89959"/>
              <a:gd name="adj2" fmla="val -18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Filter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זה לא יאפשר כתיבה ללוג משיטות הנקראות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goo</a:t>
            </a:r>
          </a:p>
        </p:txBody>
      </p:sp>
      <p:sp>
        <p:nvSpPr>
          <p:cNvPr id="8" name="Rectangle 7"/>
          <p:cNvSpPr/>
          <p:nvPr/>
        </p:nvSpPr>
        <p:spPr>
          <a:xfrm>
            <a:off x="7863542" y="1880813"/>
            <a:ext cx="2356224" cy="21692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84266" y="2254623"/>
            <a:ext cx="6289487" cy="169881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ללא שימוש ב- </a:t>
            </a:r>
            <a:r>
              <a:rPr lang="en-US" smtClean="0">
                <a:latin typeface="Arial" charset="0"/>
                <a:cs typeface="Arial" charset="0"/>
              </a:rPr>
              <a:t>Filter</a:t>
            </a:r>
            <a:r>
              <a:rPr lang="he-IL" smtClean="0">
                <a:latin typeface="Arial" charset="0"/>
                <a:cs typeface="Arial" charset="0"/>
              </a:rPr>
              <a:t> מותאם אישית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738" y="1177365"/>
            <a:ext cx="9052733" cy="3911600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737" y="5269567"/>
            <a:ext cx="5045510" cy="1368425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400800" y="4128528"/>
            <a:ext cx="5250704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ללא שימוש 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Filter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כל ההודעות מהשיטות הודפסו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שימוש ב- </a:t>
            </a:r>
            <a:r>
              <a:rPr lang="en-US" smtClean="0">
                <a:latin typeface="Arial" charset="0"/>
                <a:cs typeface="Arial" charset="0"/>
              </a:rPr>
              <a:t>Filter</a:t>
            </a:r>
            <a:r>
              <a:rPr lang="he-IL" smtClean="0">
                <a:latin typeface="Arial" charset="0"/>
                <a:cs typeface="Arial" charset="0"/>
              </a:rPr>
              <a:t> מותאם אישית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737" y="1192774"/>
            <a:ext cx="10787404" cy="3862387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292" y="5751754"/>
            <a:ext cx="6121273" cy="892398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51176" y="4320243"/>
            <a:ext cx="5613775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עם השימוש 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Filter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לא הודפסו ההודעות מהשיטה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goo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שימוש ב- </a:t>
            </a:r>
            <a:r>
              <a:rPr lang="en-US" dirty="0" smtClean="0">
                <a:latin typeface="Arial" charset="0"/>
                <a:cs typeface="Arial" charset="0"/>
              </a:rPr>
              <a:t>handler</a:t>
            </a:r>
            <a:r>
              <a:rPr lang="he-IL" dirty="0" smtClean="0">
                <a:latin typeface="Arial" charset="0"/>
                <a:cs typeface="Arial" charset="0"/>
              </a:rPr>
              <a:t>'ים מרובים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יתכן ובאפליקציה גדולה יהיו חלקים שונים, ולא נרצה שכל ההודעות יהיו מרוכזות בקובץ אחד, אלא שיהיו מפוזרות בקבצים שונים בהתאם לעולם הבעיה, למשל: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קובץ הודעות הקשורות לתקשורת, לחיבור ל- </a:t>
            </a:r>
            <a:r>
              <a:rPr lang="en-US" smtClean="0">
                <a:latin typeface="Arial" charset="0"/>
                <a:cs typeface="Arial" charset="0"/>
              </a:rPr>
              <a:t>DB</a:t>
            </a:r>
            <a:r>
              <a:rPr lang="he-IL" smtClean="0">
                <a:latin typeface="Arial" charset="0"/>
                <a:cs typeface="Arial" charset="0"/>
              </a:rPr>
              <a:t>, הודעות מערכת וכד'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יתכן והודעות ברמת </a:t>
            </a:r>
            <a:r>
              <a:rPr lang="en-US" smtClean="0">
                <a:latin typeface="Arial" charset="0"/>
                <a:cs typeface="Arial" charset="0"/>
              </a:rPr>
              <a:t>SEVER</a:t>
            </a:r>
            <a:r>
              <a:rPr lang="he-IL" smtClean="0">
                <a:latin typeface="Arial" charset="0"/>
                <a:cs typeface="Arial" charset="0"/>
              </a:rPr>
              <a:t> נרצה שיופיע בכמה קבצים לוג שונים</a:t>
            </a:r>
          </a:p>
          <a:p>
            <a:r>
              <a:rPr lang="he-IL" smtClean="0">
                <a:latin typeface="Arial" charset="0"/>
                <a:cs typeface="Arial" charset="0"/>
              </a:rPr>
              <a:t>באופן זה לאנשים השונים שעובדים עם המערכת יהיה יותר קל להתמצא ברכיבים שקשורים אליהם</a:t>
            </a:r>
          </a:p>
          <a:p>
            <a:pPr lvl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כתוב את המחלקה </a:t>
            </a:r>
            <a:r>
              <a:rPr lang="en-US" dirty="0" smtClean="0"/>
              <a:t>Person</a:t>
            </a:r>
            <a:r>
              <a:rPr lang="he-IL" dirty="0" smtClean="0"/>
              <a:t> שתכיל שם ו-3 מתודות</a:t>
            </a:r>
          </a:p>
          <a:p>
            <a:r>
              <a:rPr lang="he-IL" dirty="0" smtClean="0"/>
              <a:t>ב- </a:t>
            </a:r>
            <a:r>
              <a:rPr lang="en-US" dirty="0" smtClean="0"/>
              <a:t>main</a:t>
            </a:r>
            <a:r>
              <a:rPr lang="he-IL" dirty="0" smtClean="0"/>
              <a:t> ייצר 3 אנשים והפעל עבור כל אחת חלק מהמתודות</a:t>
            </a:r>
          </a:p>
          <a:p>
            <a:r>
              <a:rPr lang="he-IL" dirty="0" smtClean="0"/>
              <a:t>יש לייצר קובץ לוג עבור כל איש שבו יהיו אך ורק הפעולות שקשורות אליו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ביחידה זו נלמד: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שימוש ב- </a:t>
            </a:r>
            <a:r>
              <a:rPr lang="en-US" dirty="0" smtClean="0">
                <a:latin typeface="Arial" charset="0"/>
                <a:cs typeface="Arial" charset="0"/>
              </a:rPr>
              <a:t>Logger</a:t>
            </a:r>
            <a:r>
              <a:rPr lang="he-IL" dirty="0" smtClean="0">
                <a:latin typeface="Arial" charset="0"/>
                <a:cs typeface="Arial" charset="0"/>
              </a:rPr>
              <a:t> וב- </a:t>
            </a:r>
            <a:r>
              <a:rPr lang="en-US" dirty="0" smtClean="0">
                <a:latin typeface="Arial" charset="0"/>
                <a:cs typeface="Arial" charset="0"/>
              </a:rPr>
              <a:t>Handler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en-US" dirty="0" err="1" smtClean="0">
                <a:latin typeface="Arial" charset="0"/>
                <a:cs typeface="Arial" charset="0"/>
              </a:rPr>
              <a:t>LogLevel</a:t>
            </a:r>
            <a:r>
              <a:rPr lang="he-IL" dirty="0" smtClean="0">
                <a:latin typeface="Arial" charset="0"/>
                <a:cs typeface="Arial" charset="0"/>
              </a:rPr>
              <a:t>	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כתיבה לוג לקובץ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Formatter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Filter</a:t>
            </a:r>
            <a:r>
              <a:rPr lang="he-IL" dirty="0" smtClean="0">
                <a:latin typeface="Arial" charset="0"/>
                <a:cs typeface="Arial" charset="0"/>
              </a:rPr>
              <a:t>	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קבצי לוג מרובים</a:t>
            </a:r>
          </a:p>
          <a:p>
            <a:endParaRPr lang="he-I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827864"/>
              </p:ext>
            </p:extLst>
          </p:nvPr>
        </p:nvGraphicFramePr>
        <p:xfrm>
          <a:off x="616425" y="1490794"/>
          <a:ext cx="1628012" cy="1329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ackager Shell Object" showAsIcon="1" r:id="rId3" imgW="839160" imgH="685440" progId="Package">
                  <p:embed/>
                </p:oleObj>
              </mc:Choice>
              <mc:Fallback>
                <p:oleObj name="Packager Shell Object" showAsIcon="1" r:id="rId3" imgW="83916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6425" y="1490794"/>
                        <a:ext cx="1628012" cy="1329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 בפילטר עפ"י אובייקט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ראו דוגמה בקובץ הזיפ</a:t>
            </a:r>
            <a:endParaRPr lang="he-I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ביחידה זו למדנו: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שימוש ב- </a:t>
            </a:r>
            <a:r>
              <a:rPr lang="en-US" dirty="0" smtClean="0">
                <a:latin typeface="Arial" charset="0"/>
                <a:cs typeface="Arial" charset="0"/>
              </a:rPr>
              <a:t>Logger</a:t>
            </a:r>
            <a:r>
              <a:rPr lang="he-IL" dirty="0" smtClean="0">
                <a:latin typeface="Arial" charset="0"/>
                <a:cs typeface="Arial" charset="0"/>
              </a:rPr>
              <a:t> וב- </a:t>
            </a:r>
            <a:r>
              <a:rPr lang="en-US" dirty="0" smtClean="0">
                <a:latin typeface="Arial" charset="0"/>
                <a:cs typeface="Arial" charset="0"/>
              </a:rPr>
              <a:t>Handler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en-US" dirty="0" err="1" smtClean="0">
                <a:latin typeface="Arial" charset="0"/>
                <a:cs typeface="Arial" charset="0"/>
              </a:rPr>
              <a:t>LogLevel</a:t>
            </a:r>
            <a:r>
              <a:rPr lang="he-IL" dirty="0" smtClean="0">
                <a:latin typeface="Arial" charset="0"/>
                <a:cs typeface="Arial" charset="0"/>
              </a:rPr>
              <a:t>	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כתיבה לוג לקובץ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Formatter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Filter</a:t>
            </a:r>
            <a:r>
              <a:rPr lang="he-IL" dirty="0" smtClean="0">
                <a:latin typeface="Arial" charset="0"/>
                <a:cs typeface="Arial" charset="0"/>
              </a:rPr>
              <a:t>	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קבצי לוג מרובים</a:t>
            </a:r>
          </a:p>
          <a:p>
            <a:endParaRPr lang="he-IL" dirty="0" smtClean="0"/>
          </a:p>
          <a:p>
            <a:endParaRPr lang="he-I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קבצי </a:t>
            </a:r>
            <a:r>
              <a:rPr lang="en-US" smtClean="0">
                <a:latin typeface="Arial" charset="0"/>
                <a:cs typeface="Arial" charset="0"/>
              </a:rPr>
              <a:t>Log</a:t>
            </a:r>
          </a:p>
        </p:txBody>
      </p:sp>
      <p:sp>
        <p:nvSpPr>
          <p:cNvPr id="5632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בכל מערכת גדולה ישנו תיעוד של אירועים חשובים במערכת</a:t>
            </a:r>
          </a:p>
          <a:p>
            <a:r>
              <a:rPr lang="he-IL" smtClean="0">
                <a:latin typeface="Arial" charset="0"/>
                <a:cs typeface="Arial" charset="0"/>
              </a:rPr>
              <a:t>תיעוד זה הוא למעשה טקסט שלעיתים נכתב למסך הקונסול, אך כדי שיהיה זמין לאורך זמן נהוג גם לכתוב אותו לקובץ</a:t>
            </a:r>
          </a:p>
          <a:p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בשפת </a:t>
            </a:r>
            <a:r>
              <a:rPr lang="en-US" smtClean="0">
                <a:latin typeface="Arial" charset="0"/>
                <a:cs typeface="Arial" charset="0"/>
              </a:rPr>
              <a:t>JAVA </a:t>
            </a:r>
            <a:r>
              <a:rPr lang="he-IL" smtClean="0">
                <a:latin typeface="Arial" charset="0"/>
                <a:cs typeface="Arial" charset="0"/>
              </a:rPr>
              <a:t> ישנו מנגנון של </a:t>
            </a:r>
            <a:r>
              <a:rPr lang="en-US" smtClean="0">
                <a:latin typeface="Arial" charset="0"/>
                <a:cs typeface="Arial" charset="0"/>
              </a:rPr>
              <a:t>Logger</a:t>
            </a:r>
            <a:r>
              <a:rPr lang="he-IL" smtClean="0">
                <a:latin typeface="Arial" charset="0"/>
                <a:cs typeface="Arial" charset="0"/>
              </a:rPr>
              <a:t> התומך בשמירת המידע המבוקש.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161364" y="395247"/>
            <a:ext cx="12021671" cy="739605"/>
          </a:xfrm>
        </p:spPr>
        <p:txBody>
          <a:bodyPr/>
          <a:lstStyle/>
          <a:p>
            <a:pPr algn="l"/>
            <a:r>
              <a:rPr lang="he-IL" dirty="0" smtClean="0">
                <a:latin typeface="Arial" charset="0"/>
                <a:cs typeface="Arial" charset="0"/>
              </a:rPr>
              <a:t>דוגמא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738" y="1200253"/>
            <a:ext cx="8353486" cy="5429336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1412" y="399586"/>
            <a:ext cx="4661765" cy="218225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2843680" y="268940"/>
            <a:ext cx="3456516" cy="918135"/>
          </a:xfrm>
          <a:prstGeom prst="wedgeRectCallout">
            <a:avLst>
              <a:gd name="adj1" fmla="val 77559"/>
              <a:gd name="adj2" fmla="val -34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עבור כל שורת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log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נכתבת השעה, המחלקה והשיטה ממנה נכתבה ההודעה, רמת ההודעה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8834721" y="2852738"/>
            <a:ext cx="2365065" cy="360362"/>
          </a:xfrm>
          <a:prstGeom prst="wedgeRectCallout">
            <a:avLst>
              <a:gd name="adj1" fmla="val -167677"/>
              <a:gd name="adj2" fmla="val -133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יצירת אובייקט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Logger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9426391" y="3388659"/>
            <a:ext cx="1786842" cy="616605"/>
          </a:xfrm>
          <a:prstGeom prst="wedgeRectCallout">
            <a:avLst>
              <a:gd name="adj1" fmla="val -97621"/>
              <a:gd name="adj2" fmla="val -16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כתיבת הודעות ברמות שונות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9318810" y="4258049"/>
            <a:ext cx="1907865" cy="503238"/>
          </a:xfrm>
          <a:prstGeom prst="wedgeRectCallout">
            <a:avLst>
              <a:gd name="adj1" fmla="val -250570"/>
              <a:gd name="adj2" fmla="val 46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שינוי רמת תצוגת ההודעות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9157443" y="5077854"/>
            <a:ext cx="2069230" cy="576262"/>
          </a:xfrm>
          <a:prstGeom prst="wedgeRectCallout">
            <a:avLst>
              <a:gd name="adj1" fmla="val -119800"/>
              <a:gd name="adj2" fmla="val -239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ניתן לראות שהודעה זו לא נכתבה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Log Levels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he-IL" dirty="0" smtClean="0"/>
              <a:t>ישנן כמה רמות להודעות, ונשתמש ברמה הרצויה בהתאם לאופי ההודעה.</a:t>
            </a:r>
          </a:p>
          <a:p>
            <a:pPr>
              <a:defRPr/>
            </a:pPr>
            <a:r>
              <a:rPr lang="he-IL" dirty="0" smtClean="0"/>
              <a:t>כברירת מחדל, יופיעו כל ההודעות שהרמה שלהן היא </a:t>
            </a:r>
            <a:r>
              <a:rPr lang="en-US" dirty="0" smtClean="0"/>
              <a:t>INFO</a:t>
            </a:r>
            <a:r>
              <a:rPr lang="he-IL" dirty="0" smtClean="0"/>
              <a:t> ומעלה.</a:t>
            </a:r>
          </a:p>
          <a:p>
            <a:pPr>
              <a:defRPr/>
            </a:pPr>
            <a:r>
              <a:rPr lang="he-IL" dirty="0" smtClean="0"/>
              <a:t>ניתן לשנות את הרמה באמצעות השיטה </a:t>
            </a:r>
            <a:r>
              <a:rPr lang="en-US" dirty="0" err="1" smtClean="0"/>
              <a:t>setLevel</a:t>
            </a:r>
            <a:r>
              <a:rPr lang="he-IL" dirty="0" smtClean="0"/>
              <a:t>.</a:t>
            </a:r>
          </a:p>
          <a:p>
            <a:pPr>
              <a:defRPr/>
            </a:pPr>
            <a:endParaRPr lang="he-IL" dirty="0" smtClean="0"/>
          </a:p>
          <a:p>
            <a:pPr algn="ctr">
              <a:buFont typeface="Wingdings 2" pitchFamily="18" charset="2"/>
              <a:buNone/>
              <a:defRPr/>
            </a:pPr>
            <a:endParaRPr lang="he-IL" dirty="0" smtClean="0"/>
          </a:p>
          <a:p>
            <a:pPr algn="ctr">
              <a:buFont typeface="Wingdings 2" pitchFamily="18" charset="2"/>
              <a:buNone/>
              <a:defRPr/>
            </a:pPr>
            <a:endParaRPr lang="he-IL" dirty="0" smtClean="0"/>
          </a:p>
          <a:p>
            <a:pPr algn="ctr">
              <a:buFont typeface="Wingdings 2" pitchFamily="18" charset="2"/>
              <a:buNone/>
              <a:defRPr/>
            </a:pPr>
            <a:endParaRPr lang="he-IL" dirty="0" smtClean="0"/>
          </a:p>
          <a:p>
            <a:pPr algn="ctr">
              <a:buFont typeface="Wingdings 2" pitchFamily="18" charset="2"/>
              <a:buNone/>
              <a:defRPr/>
            </a:pPr>
            <a:endParaRPr lang="he-IL" dirty="0" smtClean="0"/>
          </a:p>
          <a:p>
            <a:pPr algn="ctr">
              <a:buFont typeface="Wingdings 2" pitchFamily="18" charset="2"/>
              <a:buNone/>
              <a:defRPr/>
            </a:pPr>
            <a:endParaRPr lang="he-IL" sz="1050" dirty="0" smtClean="0"/>
          </a:p>
          <a:p>
            <a:pPr algn="ctr">
              <a:buFont typeface="Wingdings 2" pitchFamily="18" charset="2"/>
              <a:buNone/>
              <a:defRPr/>
            </a:pPr>
            <a:r>
              <a:rPr lang="he-IL" sz="1800" dirty="0" smtClean="0"/>
              <a:t>הטבלה נלקחה מ:  </a:t>
            </a:r>
            <a:r>
              <a:rPr lang="en-US" sz="1800" dirty="0" smtClean="0">
                <a:hlinkClick r:id="rId2"/>
              </a:rPr>
              <a:t>http://onjava.com/pub/a/onjava/2002/06/19/log.html</a:t>
            </a:r>
            <a:endParaRPr lang="he-IL" sz="1800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5837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430" y="3264057"/>
            <a:ext cx="11660218" cy="257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59" y="1186982"/>
            <a:ext cx="11646402" cy="513313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93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כתיבת הלוג לקובץ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5577" y="4400725"/>
            <a:ext cx="4917141" cy="112536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6096000" y="1484313"/>
            <a:ext cx="5664200" cy="936625"/>
          </a:xfrm>
          <a:prstGeom prst="wedgeRectCallout">
            <a:avLst>
              <a:gd name="adj1" fmla="val -99610"/>
              <a:gd name="adj2" fmla="val 1973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>
                <a:latin typeface="Arial" pitchFamily="34" charset="0"/>
                <a:cs typeface="Arial" pitchFamily="34" charset="0"/>
              </a:rPr>
              <a:t>הוספת </a:t>
            </a:r>
            <a:r>
              <a:rPr lang="he-IL" b="1" smtClean="0">
                <a:latin typeface="Arial" pitchFamily="34" charset="0"/>
                <a:cs typeface="Arial" pitchFamily="34" charset="0"/>
              </a:rPr>
              <a:t>יעד (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handler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) נוסף לפלט. כל ההודעות ירשמו גם למסך וגם לקובץ זה.</a:t>
            </a:r>
          </a:p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ניתן להוסיף כמה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Handler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'ים ל-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Logger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5543" y="3832412"/>
            <a:ext cx="7391400" cy="29658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כתיבת הלוג לקובץ – הקובץ הנוצר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740" y="1175467"/>
            <a:ext cx="7250826" cy="547289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הודעות הלוג למסך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כברירת מחדל כל הודעות הלוג נכתבות למסך.</a:t>
            </a:r>
          </a:p>
          <a:p>
            <a:r>
              <a:rPr lang="he-IL" smtClean="0">
                <a:latin typeface="Arial" charset="0"/>
                <a:cs typeface="Arial" charset="0"/>
              </a:rPr>
              <a:t>ניתן לעשות </a:t>
            </a:r>
            <a:r>
              <a:rPr lang="en-US" smtClean="0">
                <a:latin typeface="Arial" charset="0"/>
                <a:cs typeface="Arial" charset="0"/>
              </a:rPr>
              <a:t>disable</a:t>
            </a:r>
            <a:r>
              <a:rPr lang="he-IL" smtClean="0">
                <a:latin typeface="Arial" charset="0"/>
                <a:cs typeface="Arial" charset="0"/>
              </a:rPr>
              <a:t> לכתיבה זו: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58" y="2181410"/>
            <a:ext cx="10100483" cy="445723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17155" y="5472953"/>
            <a:ext cx="4534022" cy="29985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290" y="1170080"/>
            <a:ext cx="10182285" cy="5484906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0091" y="350278"/>
            <a:ext cx="5885576" cy="2808287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2468" name="Title 1"/>
          <p:cNvSpPr>
            <a:spLocks noGrp="1"/>
          </p:cNvSpPr>
          <p:nvPr>
            <p:ph type="title"/>
          </p:nvPr>
        </p:nvSpPr>
        <p:spPr>
          <a:xfrm>
            <a:off x="161364" y="395247"/>
            <a:ext cx="12021671" cy="739605"/>
          </a:xfrm>
        </p:spPr>
        <p:txBody>
          <a:bodyPr/>
          <a:lstStyle/>
          <a:p>
            <a:pPr algn="l"/>
            <a:r>
              <a:rPr lang="he-IL" sz="3200" dirty="0" smtClean="0">
                <a:latin typeface="Arial" charset="0"/>
                <a:cs typeface="Arial" charset="0"/>
              </a:rPr>
              <a:t>פורמט הודעות הלוג ל- </a:t>
            </a:r>
            <a:r>
              <a:rPr lang="en-US" sz="3200" dirty="0" smtClean="0">
                <a:latin typeface="Arial" charset="0"/>
                <a:cs typeface="Arial" charset="0"/>
              </a:rPr>
              <a:t>Handler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7420" y="6037729"/>
            <a:ext cx="5579780" cy="617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ראינו כי קובץ הלוג נכתב כקובץ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XML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ניתן לשנות תצורה זו ע"י הגדרת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Formatter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ל-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Logger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0602" y="5082988"/>
            <a:ext cx="6147669" cy="282387"/>
          </a:xfrm>
          <a:prstGeom prst="rect">
            <a:avLst/>
          </a:prstGeom>
          <a:noFill/>
          <a:ln w="603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66824" y="350277"/>
            <a:ext cx="5600760" cy="431800"/>
          </a:xfrm>
          <a:prstGeom prst="rect">
            <a:avLst/>
          </a:prstGeom>
          <a:noFill/>
          <a:ln w="603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44049" y="5741894"/>
            <a:ext cx="5919070" cy="268941"/>
          </a:xfrm>
          <a:prstGeom prst="rect">
            <a:avLst/>
          </a:prstGeom>
          <a:noFill/>
          <a:ln w="603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83941" y="782078"/>
            <a:ext cx="5873626" cy="2376487"/>
          </a:xfrm>
          <a:prstGeom prst="rect">
            <a:avLst/>
          </a:prstGeom>
          <a:noFill/>
          <a:ln w="603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סטין">
  <a:themeElements>
    <a:clrScheme name="יושר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קלאסי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אוסטין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1217</TotalTime>
  <Words>511</Words>
  <Application>Microsoft Office PowerPoint</Application>
  <PresentationFormat>Widescreen</PresentationFormat>
  <Paragraphs>87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Wingdings 2</vt:lpstr>
      <vt:lpstr>אוסטין</vt:lpstr>
      <vt:lpstr>Packager Shell Object</vt:lpstr>
      <vt:lpstr>קורס Java מתקדם  Logger</vt:lpstr>
      <vt:lpstr>ביחידה זו נלמד:</vt:lpstr>
      <vt:lpstr>קבצי Log</vt:lpstr>
      <vt:lpstr>דוגמא</vt:lpstr>
      <vt:lpstr>Log Levels</vt:lpstr>
      <vt:lpstr>כתיבת הלוג לקובץ</vt:lpstr>
      <vt:lpstr>כתיבת הלוג לקובץ – הקובץ הנוצר</vt:lpstr>
      <vt:lpstr>הודעות הלוג למסך</vt:lpstr>
      <vt:lpstr>פורמט הודעות הלוג ל- Handler</vt:lpstr>
      <vt:lpstr>פורמט הודעות הלוג ל- Handler</vt:lpstr>
      <vt:lpstr>Formatter מותאם אישית</vt:lpstr>
      <vt:lpstr>שימוש ב- Formatter מותאם אישית</vt:lpstr>
      <vt:lpstr>שינוי ה- Formatter עבור ה- Handler של המסך</vt:lpstr>
      <vt:lpstr>Filter על ההודעות</vt:lpstr>
      <vt:lpstr>כתיבת Filter מותאם אישית</vt:lpstr>
      <vt:lpstr>ללא שימוש ב- Filter מותאם אישית</vt:lpstr>
      <vt:lpstr>שימוש ב- Filter מותאם אישית</vt:lpstr>
      <vt:lpstr>שימוש ב- handler'ים מרובים</vt:lpstr>
      <vt:lpstr>תרגיל</vt:lpstr>
      <vt:lpstr>שימוש בפילטר עפ"י אובייקט</vt:lpstr>
      <vt:lpstr>ביחידה זו למדנו: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מתקדם: Logger</dc:title>
  <dc:creator>Keren Kalif</dc:creator>
  <cp:lastModifiedBy>RePack by Diakov</cp:lastModifiedBy>
  <cp:revision>98</cp:revision>
  <dcterms:created xsi:type="dcterms:W3CDTF">2014-03-10T06:09:09Z</dcterms:created>
  <dcterms:modified xsi:type="dcterms:W3CDTF">2015-04-19T15:27:51Z</dcterms:modified>
</cp:coreProperties>
</file>