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7"/>
  </p:notesMasterIdLst>
  <p:sldIdLst>
    <p:sldId id="256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05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כ"ט/אייר/תשע"ה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UI</a:t>
            </a:r>
            <a:r>
              <a:rPr lang="en-US" baseline="0" dirty="0" smtClean="0"/>
              <a:t> – user interface  (in our task: </a:t>
            </a:r>
            <a:r>
              <a:rPr lang="en-US" baseline="0" dirty="0" err="1" smtClean="0"/>
              <a:t>consol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gui+fx</a:t>
            </a:r>
            <a:r>
              <a:rPr lang="en-US" baseline="0" dirty="0" smtClean="0"/>
              <a:t>, web)</a:t>
            </a:r>
          </a:p>
          <a:p>
            <a:pPr algn="l"/>
            <a:r>
              <a:rPr lang="en-US" baseline="0" dirty="0" smtClean="0"/>
              <a:t>BL – </a:t>
            </a:r>
            <a:r>
              <a:rPr lang="en-US" baseline="0" dirty="0" err="1" smtClean="0"/>
              <a:t>buissness</a:t>
            </a:r>
            <a:r>
              <a:rPr lang="en-US" baseline="0" dirty="0" smtClean="0"/>
              <a:t> logic</a:t>
            </a:r>
          </a:p>
          <a:p>
            <a:pPr algn="l"/>
            <a:r>
              <a:rPr lang="en-US" baseline="0" dirty="0" smtClean="0"/>
              <a:t>DAL – data access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14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18-May-15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he-IL" sz="1600" b="1" baseline="0" dirty="0" smtClean="0">
                <a:solidFill>
                  <a:schemeClr val="bg1"/>
                </a:solidFill>
              </a:rPr>
              <a:t>אירועים 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אירועים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מנגנון שימוש באירועים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המנגנון כולל 3 חלקים: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dirty="0" smtClean="0"/>
              <a:t>ממשק שיש לממש כאשר רוצים להקשיב לאירוע מסויים, כלומר לקבל הודעה כאשר האירוע קורה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dirty="0" smtClean="0"/>
              <a:t>הגדרת מחלקה שתיזום את האירוע: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 תכיל אוסף של אובייקטים המממשים את הממשק מסעיף 1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תממש שיטה המוסיפה אובייקטים לאוסף </a:t>
            </a:r>
          </a:p>
          <a:p>
            <a:pPr marL="1063625" lvl="2" indent="-514350">
              <a:buFont typeface="Wingdings" pitchFamily="2" charset="2"/>
              <a:buChar char="v"/>
            </a:pPr>
            <a:r>
              <a:rPr lang="he-IL" dirty="0" smtClean="0"/>
              <a:t>כאשר האירוע קורה  תפעיל את השיטה שבממשק על כל איבר באוסף</a:t>
            </a:r>
          </a:p>
          <a:p>
            <a:pPr marL="788988" lvl="1" indent="-514350">
              <a:buFont typeface="+mj-lt"/>
              <a:buAutoNum type="arabicPeriod"/>
            </a:pPr>
            <a:r>
              <a:rPr lang="he-IL" u="sng" dirty="0" smtClean="0"/>
              <a:t>מחלקה מנהלת</a:t>
            </a:r>
            <a:r>
              <a:rPr lang="he-IL" dirty="0" smtClean="0"/>
              <a:t> שתכיל את האובייקט שיוזם אירועים, תרשום אליו מאזינים ותפעיל שיטה </a:t>
            </a:r>
            <a:r>
              <a:rPr lang="he-IL" b="1" dirty="0" smtClean="0"/>
              <a:t>שתגרור</a:t>
            </a:r>
            <a:r>
              <a:rPr lang="he-IL" dirty="0" smtClean="0"/>
              <a:t> את האירוע.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630" y="1205337"/>
            <a:ext cx="6935692" cy="28458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012" y="3575845"/>
            <a:ext cx="8490779" cy="30635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Observer</a:t>
            </a:r>
            <a:r>
              <a:rPr lang="he-IL" smtClean="0"/>
              <a:t> וב- </a:t>
            </a:r>
            <a:r>
              <a:rPr lang="en-US" smtClean="0"/>
              <a:t>Observable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33145" y="1448495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60435" y="2334835"/>
            <a:ext cx="6254474" cy="150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59291" y="3805452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0453" y="4724400"/>
            <a:ext cx="7831765" cy="1676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304246" y="3933056"/>
            <a:ext cx="3648405" cy="1080120"/>
          </a:xfrm>
          <a:prstGeom prst="wedgeRectCallout">
            <a:avLst>
              <a:gd name="adj1" fmla="val -123704"/>
              <a:gd name="adj2" fmla="val 46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הפרמטר השני הוא להעברת מידע נוסף במקרה הצורך, למשל בחירה בין פעולות שונות לביצוע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67" y="1177636"/>
            <a:ext cx="9463823" cy="54764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Observer</a:t>
            </a:r>
            <a:r>
              <a:rPr lang="he-IL" dirty="0" smtClean="0"/>
              <a:t> וב- </a:t>
            </a:r>
            <a:r>
              <a:rPr lang="en-US" dirty="0" smtClean="0"/>
              <a:t>Observable</a:t>
            </a:r>
            <a:r>
              <a:rPr lang="he-IL" dirty="0" smtClean="0"/>
              <a:t> </a:t>
            </a:r>
            <a:r>
              <a:rPr lang="he-IL" sz="3200" dirty="0" smtClean="0"/>
              <a:t>(2)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916583" y="3491335"/>
            <a:ext cx="3543591" cy="654821"/>
          </a:xfrm>
          <a:prstGeom prst="wedgeRectCallout">
            <a:avLst>
              <a:gd name="adj1" fmla="val -137612"/>
              <a:gd name="adj2" fmla="val -40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סימון שיש שינוי באובייקט, אחרת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notifyObservers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לא תעבוד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752970" y="5301208"/>
            <a:ext cx="2762621" cy="360040"/>
          </a:xfrm>
          <a:prstGeom prst="wedgeRectCallout">
            <a:avLst>
              <a:gd name="adj1" fmla="val -155468"/>
              <a:gd name="adj2" fmla="val -60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הודעה לכל ה-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764" y="395247"/>
            <a:ext cx="6950907" cy="739605"/>
          </a:xfrm>
        </p:spPr>
        <p:txBody>
          <a:bodyPr/>
          <a:lstStyle/>
          <a:p>
            <a:r>
              <a:rPr lang="he-IL" sz="3000" dirty="0" smtClean="0"/>
              <a:t>שימוש ב- </a:t>
            </a:r>
            <a:r>
              <a:rPr lang="en-US" sz="3000" dirty="0" smtClean="0"/>
              <a:t>Observer</a:t>
            </a:r>
            <a:r>
              <a:rPr lang="he-IL" sz="3000" dirty="0" smtClean="0"/>
              <a:t> וב- </a:t>
            </a:r>
            <a:r>
              <a:rPr lang="en-US" sz="3000" dirty="0" smtClean="0"/>
              <a:t>Observable</a:t>
            </a:r>
            <a:r>
              <a:rPr lang="he-IL" sz="3000" dirty="0" smtClean="0"/>
              <a:t> (3)</a:t>
            </a:r>
            <a:endParaRPr lang="en-US" sz="3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68" y="36805"/>
            <a:ext cx="4801032" cy="66138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273" y="2697475"/>
            <a:ext cx="7264543" cy="39418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663141" y="2149447"/>
            <a:ext cx="3621863" cy="360040"/>
          </a:xfrm>
          <a:prstGeom prst="wedgeRectCallout">
            <a:avLst>
              <a:gd name="adj1" fmla="val -96809"/>
              <a:gd name="adj2" fmla="val 88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רישום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Observer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ל-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Observable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להפרדה בין ה- </a:t>
            </a:r>
            <a:r>
              <a:rPr lang="en-US" smtClean="0"/>
              <a:t>BL</a:t>
            </a:r>
            <a:r>
              <a:rPr lang="he-IL" smtClean="0"/>
              <a:t> ל- </a:t>
            </a:r>
            <a:r>
              <a:rPr lang="en-US" smtClean="0"/>
              <a:t>GUI</a:t>
            </a:r>
            <a:r>
              <a:rPr lang="he-IL" smtClean="0"/>
              <a:t> באמצעות אירועים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הדוגמא ב- </a:t>
            </a:r>
            <a:r>
              <a:rPr lang="en-US" dirty="0" smtClean="0"/>
              <a:t>package</a:t>
            </a:r>
            <a:r>
              <a:rPr lang="he-IL" dirty="0" smtClean="0"/>
              <a:t> שנקרא </a:t>
            </a:r>
            <a:r>
              <a:rPr lang="en-US" dirty="0" err="1" smtClean="0"/>
              <a:t>blseperation_with_events</a:t>
            </a:r>
            <a:endParaRPr lang="he-IL" dirty="0" smtClean="0"/>
          </a:p>
          <a:p>
            <a:pPr lvl="1"/>
            <a:r>
              <a:rPr lang="he-IL" dirty="0" smtClean="0"/>
              <a:t>בדוגמה זו הפאנלים נמצאים במחלקות שונות ומתקשרות דרך ה- </a:t>
            </a:r>
            <a:r>
              <a:rPr lang="en-US" dirty="0" smtClean="0"/>
              <a:t>BL</a:t>
            </a:r>
            <a:r>
              <a:rPr lang="he-IL" dirty="0" smtClean="0"/>
              <a:t> באמצעות אירועים</a:t>
            </a:r>
          </a:p>
          <a:p>
            <a:endParaRPr lang="he-IL" dirty="0" smtClean="0"/>
          </a:p>
          <a:p>
            <a:r>
              <a:rPr lang="he-IL" dirty="0" smtClean="0"/>
              <a:t>שלבי המימוש:</a:t>
            </a:r>
          </a:p>
          <a:p>
            <a:pPr lvl="1"/>
            <a:r>
              <a:rPr lang="he-IL" dirty="0" smtClean="0"/>
              <a:t>נייצר את הממשק (במחלקה נפרדת)</a:t>
            </a:r>
          </a:p>
          <a:p>
            <a:pPr lvl="1"/>
            <a:r>
              <a:rPr lang="he-IL" dirty="0" smtClean="0"/>
              <a:t>בצד שמאזינים לו (לרוב, המחלקה המנהלת ב- </a:t>
            </a:r>
            <a:r>
              <a:rPr lang="en-US" dirty="0" smtClean="0"/>
              <a:t>BL</a:t>
            </a:r>
            <a:r>
              <a:rPr lang="he-IL" dirty="0" smtClean="0"/>
              <a:t>):</a:t>
            </a:r>
          </a:p>
          <a:p>
            <a:pPr lvl="2"/>
            <a:r>
              <a:rPr lang="he-IL" dirty="0" smtClean="0"/>
              <a:t>נייצר וקטור של הממשק (ולא לשכוח לעשות לו </a:t>
            </a:r>
            <a:r>
              <a:rPr lang="en-US" dirty="0" smtClean="0"/>
              <a:t>new</a:t>
            </a:r>
            <a:r>
              <a:rPr lang="he-IL" dirty="0" smtClean="0"/>
              <a:t>!)</a:t>
            </a:r>
          </a:p>
          <a:p>
            <a:pPr lvl="2"/>
            <a:r>
              <a:rPr lang="he-IL" dirty="0" smtClean="0"/>
              <a:t>נכתוב מתודה שמוסיפה מאזין לוקטור זה (</a:t>
            </a:r>
            <a:r>
              <a:rPr lang="en-US" dirty="0" err="1" smtClean="0"/>
              <a:t>registerListener</a:t>
            </a:r>
            <a:r>
              <a:rPr lang="he-IL" dirty="0" smtClean="0"/>
              <a:t>)</a:t>
            </a:r>
          </a:p>
          <a:p>
            <a:pPr lvl="2"/>
            <a:r>
              <a:rPr lang="he-IL" dirty="0" smtClean="0"/>
              <a:t>הפעלת מתודהת הממשק כאשר רוצים להודיע ש"משהו מעניין קרה"</a:t>
            </a:r>
          </a:p>
          <a:p>
            <a:pPr lvl="1"/>
            <a:r>
              <a:rPr lang="he-IL" dirty="0" smtClean="0"/>
              <a:t>בצד המאזין:</a:t>
            </a:r>
          </a:p>
          <a:p>
            <a:pPr lvl="2"/>
            <a:r>
              <a:rPr lang="he-IL" dirty="0" smtClean="0"/>
              <a:t>מימוש הממשק</a:t>
            </a:r>
          </a:p>
          <a:p>
            <a:pPr lvl="2"/>
            <a:r>
              <a:rPr lang="he-IL" dirty="0" smtClean="0"/>
              <a:t>רישום להאזנה</a:t>
            </a:r>
          </a:p>
          <a:p>
            <a:pPr lvl="2"/>
            <a:endParaRPr lang="he-I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למדנו: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en-US" dirty="0" smtClean="0"/>
              <a:t>]</a:t>
            </a:r>
            <a:r>
              <a:rPr lang="he-IL" dirty="0" smtClean="0"/>
              <a:t>מודל 3 השכבות: הפרדה בין </a:t>
            </a:r>
            <a:r>
              <a:rPr lang="en-US" dirty="0" smtClean="0"/>
              <a:t>BL</a:t>
            </a:r>
            <a:r>
              <a:rPr lang="he-IL" dirty="0" smtClean="0"/>
              <a:t> ל- </a:t>
            </a:r>
            <a:r>
              <a:rPr lang="en-US" dirty="0" smtClean="0"/>
              <a:t>UI</a:t>
            </a:r>
            <a:r>
              <a:rPr lang="he-IL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r>
              <a:rPr lang="he-IL" dirty="0" smtClean="0"/>
              <a:t>מהו אירוע (</a:t>
            </a:r>
            <a:r>
              <a:rPr lang="en-US" dirty="0" smtClean="0"/>
              <a:t>event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r>
              <a:rPr lang="he-IL" dirty="0" smtClean="0"/>
              <a:t>שימוש באירועים</a:t>
            </a:r>
          </a:p>
          <a:p>
            <a:endParaRPr lang="he-IL" dirty="0" smtClean="0"/>
          </a:p>
          <a:p>
            <a:r>
              <a:rPr lang="he-IL" dirty="0" smtClean="0"/>
              <a:t>השימוש ב- </a:t>
            </a:r>
            <a:r>
              <a:rPr lang="en-US" dirty="0" smtClean="0"/>
              <a:t>Observer</a:t>
            </a:r>
            <a:r>
              <a:rPr lang="he-IL" dirty="0" smtClean="0"/>
              <a:t> וב- </a:t>
            </a:r>
            <a:r>
              <a:rPr lang="en-US" dirty="0" smtClean="0"/>
              <a:t>Observable</a:t>
            </a:r>
          </a:p>
          <a:p>
            <a:endParaRPr lang="en-US" dirty="0" smtClean="0"/>
          </a:p>
          <a:p>
            <a:r>
              <a:rPr lang="he-IL" dirty="0" smtClean="0"/>
              <a:t>שימוש באירועים על-מנת לתקשר בין </a:t>
            </a:r>
            <a:r>
              <a:rPr lang="en-US" dirty="0" smtClean="0"/>
              <a:t>panel</a:t>
            </a:r>
            <a:r>
              <a:rPr lang="he-IL" dirty="0" smtClean="0"/>
              <a:t>'ים שונים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he-IL" dirty="0" smtClean="0"/>
          </a:p>
          <a:p>
            <a:r>
              <a:rPr lang="en-US" dirty="0" smtClean="0"/>
              <a:t>]</a:t>
            </a:r>
            <a:r>
              <a:rPr lang="he-IL" dirty="0" smtClean="0"/>
              <a:t>מודל 3 השכבות בדגש על הפרדה בין </a:t>
            </a:r>
            <a:r>
              <a:rPr lang="en-US" dirty="0" smtClean="0"/>
              <a:t>BL</a:t>
            </a:r>
            <a:r>
              <a:rPr lang="he-IL" dirty="0" smtClean="0"/>
              <a:t> ל- </a:t>
            </a:r>
            <a:r>
              <a:rPr lang="en-US" dirty="0" smtClean="0"/>
              <a:t>UI</a:t>
            </a:r>
            <a:r>
              <a:rPr lang="he-IL" dirty="0" smtClean="0"/>
              <a:t>]</a:t>
            </a:r>
          </a:p>
          <a:p>
            <a:pPr marL="68580" indent="0">
              <a:buNone/>
            </a:pPr>
            <a:endParaRPr lang="he-IL" dirty="0" smtClean="0"/>
          </a:p>
          <a:p>
            <a:r>
              <a:rPr lang="en-US" dirty="0"/>
              <a:t>UI – user interface  (in our task: </a:t>
            </a:r>
            <a:r>
              <a:rPr lang="en-US" dirty="0" err="1"/>
              <a:t>consol</a:t>
            </a:r>
            <a:r>
              <a:rPr lang="en-US" dirty="0"/>
              <a:t>, </a:t>
            </a:r>
            <a:r>
              <a:rPr lang="en-US" dirty="0" err="1"/>
              <a:t>gui+fx</a:t>
            </a:r>
            <a:r>
              <a:rPr lang="en-US" dirty="0"/>
              <a:t>, web)</a:t>
            </a:r>
          </a:p>
          <a:p>
            <a:r>
              <a:rPr lang="en-US" dirty="0"/>
              <a:t>BL – </a:t>
            </a:r>
            <a:r>
              <a:rPr lang="en-US" dirty="0" err="1"/>
              <a:t>buissness</a:t>
            </a:r>
            <a:r>
              <a:rPr lang="en-US" dirty="0"/>
              <a:t> logic</a:t>
            </a:r>
          </a:p>
          <a:p>
            <a:r>
              <a:rPr lang="en-US" dirty="0"/>
              <a:t>DAL – data access layer</a:t>
            </a:r>
          </a:p>
          <a:p>
            <a:endParaRPr lang="he-IL" dirty="0" smtClean="0"/>
          </a:p>
          <a:p>
            <a:pPr>
              <a:buNone/>
            </a:pPr>
            <a:endParaRPr lang="en-US" dirty="0" smtClean="0"/>
          </a:p>
          <a:p>
            <a:r>
              <a:rPr lang="he-IL" dirty="0" smtClean="0"/>
              <a:t>מהו אירוע (</a:t>
            </a:r>
            <a:r>
              <a:rPr lang="en-US" dirty="0" smtClean="0"/>
              <a:t>event</a:t>
            </a:r>
            <a:r>
              <a:rPr lang="he-IL" dirty="0" smtClean="0"/>
              <a:t>)</a:t>
            </a:r>
          </a:p>
          <a:p>
            <a:endParaRPr lang="he-IL" dirty="0" smtClean="0"/>
          </a:p>
          <a:p>
            <a:r>
              <a:rPr lang="he-IL" dirty="0" smtClean="0"/>
              <a:t>שימוש באירועים</a:t>
            </a:r>
          </a:p>
          <a:p>
            <a:endParaRPr lang="he-IL" dirty="0" smtClean="0"/>
          </a:p>
          <a:p>
            <a:r>
              <a:rPr lang="he-IL" dirty="0" smtClean="0"/>
              <a:t>השימוש ב- </a:t>
            </a:r>
            <a:r>
              <a:rPr lang="en-US" dirty="0" smtClean="0"/>
              <a:t>Observer</a:t>
            </a:r>
            <a:r>
              <a:rPr lang="he-IL" dirty="0" smtClean="0"/>
              <a:t> וב- </a:t>
            </a:r>
            <a:r>
              <a:rPr lang="en-US" dirty="0" smtClean="0"/>
              <a:t>Observable</a:t>
            </a:r>
          </a:p>
          <a:p>
            <a:endParaRPr lang="en-US" dirty="0" smtClean="0"/>
          </a:p>
          <a:p>
            <a:r>
              <a:rPr lang="he-IL" dirty="0" smtClean="0"/>
              <a:t>שימוש באירועים על-מנת לתקשר בין </a:t>
            </a:r>
            <a:r>
              <a:rPr lang="en-US" dirty="0" smtClean="0"/>
              <a:t>panel</a:t>
            </a:r>
            <a:r>
              <a:rPr lang="he-IL" dirty="0" smtClean="0"/>
              <a:t>'ים שונים</a:t>
            </a:r>
            <a:endParaRPr lang="he-IL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61553" y="1408113"/>
          <a:ext cx="2220191" cy="181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Packager Shell Object" showAsIcon="1" r:id="rId4" imgW="838440" imgH="685800" progId="Package">
                  <p:embed/>
                </p:oleObj>
              </mc:Choice>
              <mc:Fallback>
                <p:oleObj name="Packager Shell Object" showAsIcon="1" r:id="rId4" imgW="83844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53" y="1408113"/>
                        <a:ext cx="2220191" cy="1816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להפרדה בין ה- </a:t>
            </a:r>
            <a:r>
              <a:rPr lang="en-US" dirty="0" smtClean="0"/>
              <a:t>BL</a:t>
            </a:r>
            <a:r>
              <a:rPr lang="he-IL" dirty="0" smtClean="0"/>
              <a:t> ל- </a:t>
            </a:r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הדוגמא ב- </a:t>
            </a:r>
            <a:r>
              <a:rPr lang="en-US" dirty="0" smtClean="0"/>
              <a:t>package</a:t>
            </a:r>
            <a:r>
              <a:rPr lang="he-IL" dirty="0" smtClean="0"/>
              <a:t> שנקרא </a:t>
            </a:r>
            <a:r>
              <a:rPr lang="en-US" b="1" dirty="0" err="1" smtClean="0"/>
              <a:t>b</a:t>
            </a:r>
            <a:r>
              <a:rPr lang="en-US" dirty="0" err="1" smtClean="0"/>
              <a:t>l</a:t>
            </a:r>
            <a:r>
              <a:rPr lang="en-US" b="1" dirty="0" err="1" smtClean="0"/>
              <a:t>s</a:t>
            </a:r>
            <a:r>
              <a:rPr lang="en-US" dirty="0" err="1" smtClean="0"/>
              <a:t>eperation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ניהול אוסף החברים במחלקה </a:t>
            </a:r>
            <a:r>
              <a:rPr lang="en-US" dirty="0" err="1" smtClean="0"/>
              <a:t>MyFriends</a:t>
            </a:r>
            <a:r>
              <a:rPr lang="he-IL" dirty="0" smtClean="0"/>
              <a:t> ועדכון הנתונים דרך ה-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r>
              <a:rPr lang="he-IL" dirty="0" smtClean="0"/>
              <a:t>המושג </a:t>
            </a:r>
            <a:r>
              <a:rPr lang="en-US" dirty="0" smtClean="0"/>
              <a:t>BL</a:t>
            </a:r>
            <a:r>
              <a:rPr lang="he-IL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Bussiness</a:t>
            </a:r>
            <a:r>
              <a:rPr lang="en-US" dirty="0" smtClean="0"/>
              <a:t> Logic)</a:t>
            </a:r>
            <a:r>
              <a:rPr lang="he-IL" dirty="0" smtClean="0"/>
              <a:t> </a:t>
            </a:r>
            <a:r>
              <a:rPr lang="he-IL" b="1" dirty="0" smtClean="0"/>
              <a:t>מייצג את המידע שבמערכת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נשים לב שכל הפעולות שקשורות </a:t>
            </a:r>
            <a:r>
              <a:rPr lang="he-IL" u="sng" dirty="0" smtClean="0"/>
              <a:t>לניהול</a:t>
            </a:r>
            <a:r>
              <a:rPr lang="he-IL" dirty="0" smtClean="0"/>
              <a:t> החברים יבוצעו ב- </a:t>
            </a:r>
            <a:r>
              <a:rPr lang="en-US" dirty="0" smtClean="0"/>
              <a:t>BL</a:t>
            </a:r>
            <a:r>
              <a:rPr lang="he-IL" dirty="0" smtClean="0"/>
              <a:t> ורק יוצגו ב-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r>
              <a:rPr lang="he-IL" dirty="0" smtClean="0"/>
              <a:t>למשל, ההחלטה האם ניתן להוסיף חבר נוסף תתבצע ב- </a:t>
            </a:r>
            <a:r>
              <a:rPr lang="en-US" dirty="0" smtClean="0"/>
              <a:t>BL</a:t>
            </a:r>
            <a:r>
              <a:rPr lang="he-IL" dirty="0" smtClean="0"/>
              <a:t> ולא ב- </a:t>
            </a:r>
            <a:r>
              <a:rPr lang="en-US" dirty="0" smtClean="0"/>
              <a:t>GUI</a:t>
            </a:r>
            <a:endParaRPr lang="he-IL" dirty="0" smtClean="0"/>
          </a:p>
          <a:p>
            <a:pPr lvl="1"/>
            <a:endParaRPr lang="he-IL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שימוש באירועים ב- </a:t>
            </a:r>
            <a:r>
              <a:rPr lang="en-US" dirty="0" smtClean="0"/>
              <a:t>BL</a:t>
            </a:r>
            <a:endParaRPr lang="he-IL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עד היום, אם אוביקט רצה לדעת אם קרה משהו שמעניין אותו, הוא היה צריך ליזום הפעלה של שיטה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אירוע הוא דרך להודיע לאובייקט שקרה משהו שמעניין אותו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אנחנו מכירים אירועים מהשימוש ב- </a:t>
            </a:r>
            <a:r>
              <a:rPr lang="en-US" dirty="0" smtClean="0"/>
              <a:t>GUI</a:t>
            </a:r>
            <a:r>
              <a:rPr lang="he-IL" dirty="0" smtClean="0"/>
              <a:t> בו מופעלת שיטה כאשר התקיים איזשהו תנאי:</a:t>
            </a:r>
          </a:p>
          <a:p>
            <a:pPr marL="68580" indent="0" algn="r" rtl="1">
              <a:buNone/>
            </a:pPr>
            <a:r>
              <a:rPr lang="he-IL" dirty="0"/>
              <a:t> </a:t>
            </a:r>
            <a:r>
              <a:rPr lang="he-IL" dirty="0" smtClean="0"/>
              <a:t>   למשל לחיצה על כפתור</a:t>
            </a:r>
          </a:p>
          <a:p>
            <a:pPr lvl="1" algn="r" rtl="1"/>
            <a:r>
              <a:rPr lang="he-IL" dirty="0" smtClean="0"/>
              <a:t>המחלקה ביקשה שיודיעו לה כאשר קורה האירוע לחיצת כפתור</a:t>
            </a:r>
          </a:p>
          <a:p>
            <a:pPr lvl="1" algn="r" rtl="1"/>
            <a:r>
              <a:rPr lang="he-IL" dirty="0" smtClean="0"/>
              <a:t>עם קבלת ההודעה מופעלת השיטה המטפלת באירוע במחלקה</a:t>
            </a:r>
          </a:p>
          <a:p>
            <a:pPr lvl="1" algn="r" rtl="1"/>
            <a:endParaRPr lang="he-IL" dirty="0" smtClean="0"/>
          </a:p>
          <a:p>
            <a:pPr algn="r" rtl="1"/>
            <a:r>
              <a:rPr lang="he-IL" dirty="0" smtClean="0"/>
              <a:t>כלומר, לא המחלקה יוזמת את הפעלת השיטה, אלא קיום האירוע יוזם את הפעלת השיטה</a:t>
            </a:r>
          </a:p>
          <a:p>
            <a:pPr algn="r" rtl="1">
              <a:buFont typeface="Wingdings" pitchFamily="2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  <a:p>
            <a:r>
              <a:rPr lang="he-IL" dirty="0" smtClean="0"/>
              <a:t>לקוח רוצה לקבל התראה על מבצעים בחנות</a:t>
            </a:r>
          </a:p>
          <a:p>
            <a:endParaRPr lang="he-IL" dirty="0" smtClean="0"/>
          </a:p>
          <a:p>
            <a:r>
              <a:rPr lang="he-IL" dirty="0" smtClean="0"/>
              <a:t>אינו רוצה ליזום פניה לחנות כל פעם כדי לבדוק האם יש מבצע</a:t>
            </a:r>
          </a:p>
          <a:p>
            <a:endParaRPr lang="he-IL" dirty="0" smtClean="0"/>
          </a:p>
          <a:p>
            <a:r>
              <a:rPr lang="he-IL" dirty="0" smtClean="0"/>
              <a:t>הלקוח רוצה לקבל הודעה מהחנות כאשר יש מבצע</a:t>
            </a:r>
          </a:p>
          <a:p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דוגמא: חלק 1 – הגדרת הממשק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0966" y="2055382"/>
            <a:ext cx="589741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בממשק יש מתודה שתופעל כאשר "המשהו המעניין" יקרה.</a:t>
            </a:r>
          </a:p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את ממשק זה יממשו כל 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המחלקות שירצו לקבל את ההודעה.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6618" y="3066618"/>
            <a:ext cx="7866138" cy="12837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חלק 2 – מחלקות המממשות את הממשק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678" y="3532947"/>
            <a:ext cx="7785532" cy="309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236" y="1191492"/>
            <a:ext cx="6272083" cy="30996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80" y="-18170"/>
            <a:ext cx="7812867" cy="6643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6291" y="1"/>
            <a:ext cx="2896467" cy="116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127" y="395247"/>
            <a:ext cx="6604544" cy="739605"/>
          </a:xfrm>
        </p:spPr>
        <p:txBody>
          <a:bodyPr/>
          <a:lstStyle/>
          <a:p>
            <a:r>
              <a:rPr lang="he-IL" sz="2800" dirty="0" smtClean="0"/>
              <a:t>דוגמא: חלק 3 – המחלקה היוזמת אירוע</a:t>
            </a:r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6328874" y="1581765"/>
            <a:ext cx="2842836" cy="360040"/>
          </a:xfrm>
          <a:prstGeom prst="wedgeRectCallout">
            <a:avLst>
              <a:gd name="adj1" fmla="val -107310"/>
              <a:gd name="adj2" fmla="val -241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מכילה את אוסף המאזינים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03731" y="4229103"/>
            <a:ext cx="2028332" cy="689248"/>
          </a:xfrm>
          <a:prstGeom prst="wedgeRectCallout">
            <a:avLst>
              <a:gd name="adj1" fmla="val -86670"/>
              <a:gd name="adj2" fmla="val -2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הפעלת האירוע אצל כל המאזינים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חלק 4 – ה- </a:t>
            </a:r>
            <a:r>
              <a:rPr lang="en-US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54917" y="1847367"/>
            <a:ext cx="412845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כלומר, ניתן לרשום כמה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listeners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שונים לאירוע, כאשר כל אחד יבצע פעולה אחרת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4" y="133995"/>
            <a:ext cx="4713143" cy="64980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7817" y="2901835"/>
            <a:ext cx="7887609" cy="37466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1400</TotalTime>
  <Words>584</Words>
  <Application>Microsoft Office PowerPoint</Application>
  <PresentationFormat>Widescreen</PresentationFormat>
  <Paragraphs>96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Wingdings 2</vt:lpstr>
      <vt:lpstr>אוסטין</vt:lpstr>
      <vt:lpstr>Packager Shell Object</vt:lpstr>
      <vt:lpstr>קורס Java מתקדם  אירועים</vt:lpstr>
      <vt:lpstr>ביחידה זו נלמד:</vt:lpstr>
      <vt:lpstr>דוגמא להפרדה בין ה- BL ל- GUI</vt:lpstr>
      <vt:lpstr>שימוש באירועים ב- BL</vt:lpstr>
      <vt:lpstr>דוגמא</vt:lpstr>
      <vt:lpstr>דוגמא: חלק 1 – הגדרת הממשק</vt:lpstr>
      <vt:lpstr>דוגמא: חלק 2 – מחלקות המממשות את הממשק</vt:lpstr>
      <vt:lpstr>דוגמא: חלק 3 – המחלקה היוזמת אירוע</vt:lpstr>
      <vt:lpstr>דוגמא: חלק 4 – ה- main</vt:lpstr>
      <vt:lpstr>מנגנון שימוש באירועים</vt:lpstr>
      <vt:lpstr>שימוש ב- Observer וב- Observable</vt:lpstr>
      <vt:lpstr>שימוש ב- Observer וב- Observable (2)</vt:lpstr>
      <vt:lpstr>שימוש ב- Observer וב- Observable (3)</vt:lpstr>
      <vt:lpstr>דוגמא להפרדה בין ה- BL ל- GUI באמצעות אירועים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events</dc:title>
  <dc:creator>Keren Kalif</dc:creator>
  <cp:lastModifiedBy>RePack by Diakov</cp:lastModifiedBy>
  <cp:revision>126</cp:revision>
  <dcterms:created xsi:type="dcterms:W3CDTF">2014-03-10T06:09:09Z</dcterms:created>
  <dcterms:modified xsi:type="dcterms:W3CDTF">2015-05-18T10:59:22Z</dcterms:modified>
</cp:coreProperties>
</file>