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37"/>
  </p:notesMasterIdLst>
  <p:sldIdLst>
    <p:sldId id="256" r:id="rId2"/>
    <p:sldId id="257" r:id="rId3"/>
    <p:sldId id="266" r:id="rId4"/>
    <p:sldId id="267" r:id="rId5"/>
    <p:sldId id="268" r:id="rId6"/>
    <p:sldId id="269" r:id="rId7"/>
    <p:sldId id="274" r:id="rId8"/>
    <p:sldId id="275" r:id="rId9"/>
    <p:sldId id="281" r:id="rId10"/>
    <p:sldId id="282" r:id="rId11"/>
    <p:sldId id="283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78097" autoAdjust="0"/>
  </p:normalViewPr>
  <p:slideViewPr>
    <p:cSldViewPr snapToGrid="0">
      <p:cViewPr varScale="1">
        <p:scale>
          <a:sx n="58" d="100"/>
          <a:sy n="58" d="100"/>
        </p:scale>
        <p:origin x="15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י"א/אייר/תשע"ה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https://docs.oracle.com/javase/tutorial/uiswing/components/table.html#renderer</a:t>
            </a:r>
            <a:endParaRPr lang="he-IL" dirty="0" smtClean="0"/>
          </a:p>
          <a:p>
            <a:pPr algn="l"/>
            <a:endParaRPr lang="he-IL" dirty="0" smtClean="0"/>
          </a:p>
          <a:p>
            <a:pPr algn="l"/>
            <a:r>
              <a:rPr lang="en-US" dirty="0" smtClean="0"/>
              <a:t>http://docs.oracle.com/javase/7/docs/api/javax/swing/table/DefaultTableCellRenderer.html</a:t>
            </a:r>
            <a:endParaRPr lang="he-IL" dirty="0" smtClean="0"/>
          </a:p>
          <a:p>
            <a:pPr algn="l"/>
            <a:endParaRPr lang="he-IL" dirty="0" smtClean="0"/>
          </a:p>
          <a:p>
            <a:pPr algn="l"/>
            <a:r>
              <a:rPr lang="en-US" dirty="0" smtClean="0"/>
              <a:t>http://www.java2s.com/Tutorial/Java/0240__Swing/implementsTableCellRenderer.htm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54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smtClean="0">
                <a:solidFill>
                  <a:schemeClr val="bg1"/>
                </a:solidFill>
              </a:rPr>
              <a:t>swing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docstoc.com/docs/33446046/Java-Sw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uiswing/layout/visu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reilly.com/catalog/learnjava/chapter/ch14.html" TargetMode="External"/><Relationship Id="rId2" Type="http://schemas.openxmlformats.org/officeDocument/2006/relationships/hyperlink" Target="http://www.javamex.com/tutorials/swing/components.s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index-142890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swing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האזנה לאירועים ע"י מימוש ממשק לעומת מימוש מחלקה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1180073"/>
            <a:ext cx="8677736" cy="26834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10" y="3941483"/>
            <a:ext cx="8659178" cy="27013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60975" y="1206966"/>
            <a:ext cx="2879413" cy="245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7187" y="3968375"/>
            <a:ext cx="2812178" cy="240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243045" y="2353236"/>
            <a:ext cx="3651625" cy="590177"/>
          </a:xfrm>
          <a:prstGeom prst="wedgeRectCallout">
            <a:avLst>
              <a:gd name="adj1" fmla="val -87059"/>
              <a:gd name="adj2" fmla="val -15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ממשק יסתיים ב- </a:t>
            </a:r>
            <a:r>
              <a:rPr lang="en-US" b="1" dirty="0"/>
              <a:t>Listener</a:t>
            </a:r>
            <a:r>
              <a:rPr lang="he-IL" b="1" dirty="0"/>
              <a:t> ויש חובה לספק מימוש לכל המתודות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8283387" y="5109882"/>
            <a:ext cx="3615641" cy="654518"/>
          </a:xfrm>
          <a:prstGeom prst="wedgeRectCallout">
            <a:avLst>
              <a:gd name="adj1" fmla="val -87059"/>
              <a:gd name="adj2" fmla="val -15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מחלקה תסתיים ב- </a:t>
            </a:r>
            <a:r>
              <a:rPr lang="en-US" b="1" dirty="0"/>
              <a:t>Adapter</a:t>
            </a:r>
            <a:r>
              <a:rPr lang="he-IL" b="1" dirty="0"/>
              <a:t> וניתן לספק מימוש רק לחלק מהמתודות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האזנה לאירועים באמצעות </a:t>
            </a:r>
            <a:r>
              <a:rPr lang="en-US" smtClean="0"/>
              <a:t>AbstractAction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מקרים בהם נרצה שכמה פקדים יגיבו בצורה זהה, בלי לשכפל את הקוד.</a:t>
            </a:r>
          </a:p>
          <a:p>
            <a:pPr lvl="1"/>
            <a:r>
              <a:rPr lang="he-IL" dirty="0" smtClean="0"/>
              <a:t>למשל: תפריט, כפתור וכד'</a:t>
            </a:r>
          </a:p>
          <a:p>
            <a:pPr lvl="1"/>
            <a:r>
              <a:rPr lang="he-IL" dirty="0" smtClean="0"/>
              <a:t>גם הטקסט וגם הפעולה </a:t>
            </a:r>
            <a:r>
              <a:rPr lang="en-US" dirty="0" err="1" smtClean="0"/>
              <a:t>ActionPerformed</a:t>
            </a:r>
            <a:r>
              <a:rPr lang="he-IL" dirty="0" smtClean="0"/>
              <a:t> תהייה זהה</a:t>
            </a:r>
          </a:p>
          <a:p>
            <a:r>
              <a:rPr lang="he-IL" dirty="0" smtClean="0"/>
              <a:t>ישנם פקדים שה- </a:t>
            </a:r>
            <a:r>
              <a:rPr lang="en-US" dirty="0" err="1" smtClean="0"/>
              <a:t>c’tor</a:t>
            </a:r>
            <a:r>
              <a:rPr lang="he-IL" dirty="0" smtClean="0"/>
              <a:t> שלהם מקבל אובייקט מהמחלקה </a:t>
            </a:r>
            <a:r>
              <a:rPr lang="en-US" dirty="0" err="1" smtClean="0"/>
              <a:t>AbstractAction</a:t>
            </a:r>
            <a:r>
              <a:rPr lang="he-IL" dirty="0" smtClean="0"/>
              <a:t> המגדיר את הטקסט שיוצג על הפקד ואת הפעולה שתבוצע באת לחיצה/בחירה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54" y="84580"/>
            <a:ext cx="7635128" cy="6559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117" y="1194593"/>
            <a:ext cx="3801898" cy="105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0515" y="4266202"/>
            <a:ext cx="6949461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6097" y="1673914"/>
            <a:ext cx="399515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9811" y="2581837"/>
            <a:ext cx="5995605" cy="80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כמובן שבאפליקציה בה כל רכיב נמצא במחלקה אחרת, גם המחלקה שלנו שיורשת מ- </a:t>
            </a:r>
            <a:r>
              <a:rPr lang="en-US" b="1" dirty="0" err="1" smtClean="0"/>
              <a:t>AbstractAction</a:t>
            </a:r>
            <a:r>
              <a:rPr lang="he-IL" b="1" dirty="0" smtClean="0"/>
              <a:t> תשב בקובץ נפרד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הדוגמא של שינוי התצוגה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הדוגמא </a:t>
            </a:r>
            <a:r>
              <a:rPr lang="en-US" i="1" dirty="0" err="1" smtClean="0">
                <a:latin typeface="Arial" charset="0"/>
                <a:cs typeface="Arial" charset="0"/>
              </a:rPr>
              <a:t>SimpleLookAndFeelExample</a:t>
            </a:r>
            <a:r>
              <a:rPr lang="he-IL" dirty="0" smtClean="0">
                <a:latin typeface="Arial" charset="0"/>
                <a:cs typeface="Arial" charset="0"/>
              </a:rPr>
              <a:t> מקובץ הזיפ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http://download.oracle.com/javase/tutorial/ui/features/compWin.html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43933" y="2852739"/>
            <a:ext cx="1161626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r" rtl="1" eaLnBrk="0" hangingPunct="0">
              <a:defRPr/>
            </a:pPr>
            <a:r>
              <a:rPr lang="he-IL" sz="40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לינק עם הצגה של כל הפקדים</a:t>
            </a:r>
            <a:endParaRPr lang="en-US" sz="40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ה- </a:t>
            </a:r>
            <a:r>
              <a:rPr lang="en-US" smtClean="0">
                <a:latin typeface="Arial" charset="0"/>
                <a:cs typeface="Arial" charset="0"/>
              </a:rPr>
              <a:t>swing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את ה-  </a:t>
            </a:r>
            <a:r>
              <a:rPr lang="en-US" dirty="0" smtClean="0">
                <a:latin typeface="Arial" charset="0"/>
                <a:cs typeface="Arial" charset="0"/>
              </a:rPr>
              <a:t>swing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</a:rPr>
              <a:t>גם נריץ ב-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נפרד כדי שנוכל להריץ את הלוגיקה שלנו במקביל בלי תקיעות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שאם קורה אירוע בזמן ציור ה-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r>
              <a:rPr lang="he-IL" dirty="0" smtClean="0">
                <a:latin typeface="Arial" charset="0"/>
                <a:cs typeface="Arial" charset="0"/>
              </a:rPr>
              <a:t>, התוכנית לא "תתקע"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זה נקרא </a:t>
            </a:r>
            <a:r>
              <a:rPr lang="en-US" dirty="0" smtClean="0">
                <a:latin typeface="Arial" charset="0"/>
                <a:cs typeface="Arial" charset="0"/>
              </a:rPr>
              <a:t>Event Dispatch Thread </a:t>
            </a:r>
            <a:r>
              <a:rPr lang="he-IL" dirty="0" smtClean="0">
                <a:latin typeface="Arial" charset="0"/>
                <a:cs typeface="Arial" charset="0"/>
              </a:rPr>
              <a:t> (</a:t>
            </a:r>
            <a:r>
              <a:rPr lang="en-US" dirty="0" smtClean="0">
                <a:latin typeface="Arial" charset="0"/>
                <a:cs typeface="Arial" charset="0"/>
              </a:rPr>
              <a:t>EDT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באפליקציות גדולות,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אחרים ירצו לעדכן את ה-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r>
              <a:rPr lang="he-IL" dirty="0" smtClean="0">
                <a:latin typeface="Arial" charset="0"/>
                <a:cs typeface="Arial" charset="0"/>
              </a:rPr>
              <a:t>, וכדי למנוע "תקיעות" וכדי שהעבודה תיעשה במקביל יש להשתמש במנגנון הנ"ל.</a:t>
            </a:r>
          </a:p>
          <a:p>
            <a:pPr lvl="1">
              <a:buFont typeface="Wingdings 2" pitchFamily="18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897" y="1174375"/>
            <a:ext cx="10289360" cy="54684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ה- </a:t>
            </a:r>
            <a:r>
              <a:rPr lang="en-US" smtClean="0">
                <a:latin typeface="Arial" charset="0"/>
                <a:cs typeface="Arial" charset="0"/>
              </a:rPr>
              <a:t>swing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- הקוד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1510" y="4185769"/>
            <a:ext cx="8953749" cy="1946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37" y="1167092"/>
            <a:ext cx="8294456" cy="54892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26188" y="6026805"/>
            <a:ext cx="4068482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מחלקה זו מספקת שיטה המקבלת את </a:t>
            </a:r>
            <a:r>
              <a:rPr lang="he-IL" b="1" dirty="0" smtClean="0"/>
              <a:t>שם קובץ </a:t>
            </a:r>
            <a:r>
              <a:rPr lang="he-IL" b="1" dirty="0"/>
              <a:t>ה- </a:t>
            </a:r>
            <a:r>
              <a:rPr lang="en-US" b="1" dirty="0"/>
              <a:t>Icon</a:t>
            </a:r>
            <a:r>
              <a:rPr lang="he-IL" b="1" dirty="0"/>
              <a:t> ומחזירה </a:t>
            </a:r>
            <a:r>
              <a:rPr lang="he-IL" b="1" dirty="0" smtClean="0"/>
              <a:t>אותו כאובייקט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480425" y="1613647"/>
            <a:ext cx="4417483" cy="954741"/>
          </a:xfrm>
          <a:prstGeom prst="wedgeRectCallout">
            <a:avLst>
              <a:gd name="adj1" fmla="val -82468"/>
              <a:gd name="adj2" fmla="val 99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יש לשים לב שהמסלול הוא יחסי ביחס לתיקיית ה- </a:t>
            </a:r>
            <a:r>
              <a:rPr lang="en-US" b="1" dirty="0" err="1"/>
              <a:t>src</a:t>
            </a:r>
            <a:r>
              <a:rPr lang="he-IL" b="1" dirty="0"/>
              <a:t> ולכן ישתנה מפרוייקט לפרוייקט. כמובן שניתן גם להעביר את המסלול כפרמטר.</a:t>
            </a:r>
            <a:endParaRPr lang="en-US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he-IL" dirty="0" smtClean="0"/>
              <a:t> עם תמונה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227" y="201707"/>
            <a:ext cx="7962851" cy="64431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6762" y="1166533"/>
            <a:ext cx="2830980" cy="231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300766" y="953172"/>
            <a:ext cx="6104586" cy="222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-1746086" y="1686764"/>
            <a:ext cx="2599921" cy="1275794"/>
          </a:xfrm>
          <a:prstGeom prst="wedgeRectCallout">
            <a:avLst>
              <a:gd name="adj1" fmla="val 61795"/>
              <a:gd name="adj2" fmla="val -48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תכונות</a:t>
            </a:r>
            <a:r>
              <a:rPr lang="en-US" b="1" dirty="0" smtClean="0"/>
              <a:t>/</a:t>
            </a:r>
            <a:r>
              <a:rPr lang="he-IL" b="1" dirty="0" smtClean="0"/>
              <a:t>הגדרות מגניבות שיש ל-</a:t>
            </a:r>
          </a:p>
          <a:p>
            <a:pPr algn="ctr" rtl="1">
              <a:defRPr/>
            </a:pPr>
            <a:r>
              <a:rPr lang="en-US" b="1" dirty="0" err="1" smtClean="0"/>
              <a:t>JLabel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34" y="1791820"/>
            <a:ext cx="7124435" cy="35466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Layout Manager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נכתוב תוכנית המוסיפה 10 רכיבים לחלון. כיצד הם יסודרו?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3636" y="2342963"/>
            <a:ext cx="384312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יסודרו ברצף אחד ליד השני.</a:t>
            </a:r>
          </a:p>
          <a:p>
            <a:pPr algn="ctr">
              <a:defRPr/>
            </a:pPr>
            <a:r>
              <a:rPr lang="he-IL" b="1" dirty="0"/>
              <a:t>שינוי גודל החלון יארגן אותם מחדש.</a:t>
            </a:r>
            <a:endParaRPr lang="en-US" b="1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356" y="5647765"/>
            <a:ext cx="11777760" cy="10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708" y="4369172"/>
            <a:ext cx="5070275" cy="127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FlowLayout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כב"מ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מסדרת לנו את הרכיבים ב- </a:t>
            </a:r>
            <a:r>
              <a:rPr lang="en-US" smtClean="0">
                <a:latin typeface="Arial" charset="0"/>
                <a:cs typeface="Arial" charset="0"/>
              </a:rPr>
              <a:t>FlowLayout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כלומר, סידור הרכיבים אחד ליד השני ומעבר לשורה הבאה כאשר נגמר המקום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אלא אם נתנו מיקום מדויק לרכיב</a:t>
            </a:r>
          </a:p>
          <a:p>
            <a:r>
              <a:rPr lang="he-IL" smtClean="0">
                <a:latin typeface="Arial" charset="0"/>
                <a:cs typeface="Arial" charset="0"/>
              </a:rPr>
              <a:t>מתן מיקום מדויק אינו טוב, מאחר וכבר לא תהייה פרופורציה כאשר נשנה את גודל החלון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JAVA </a:t>
            </a:r>
            <a:r>
              <a:rPr lang="he-IL" smtClean="0">
                <a:latin typeface="Arial" charset="0"/>
                <a:cs typeface="Arial" charset="0"/>
              </a:rPr>
              <a:t> מספקת לנו כל מיני אלגוריתמי סידור (</a:t>
            </a:r>
            <a:r>
              <a:rPr lang="en-US" smtClean="0">
                <a:latin typeface="Arial" charset="0"/>
                <a:cs typeface="Arial" charset="0"/>
              </a:rPr>
              <a:t>Layout</a:t>
            </a:r>
            <a:r>
              <a:rPr lang="he-IL" smtClean="0">
                <a:latin typeface="Arial" charset="0"/>
                <a:cs typeface="Arial" charset="0"/>
              </a:rPr>
              <a:t>), והם גם יודעים לחשב את הפרופרציות עם שינוי גודל החלון</a:t>
            </a:r>
          </a:p>
          <a:p>
            <a:r>
              <a:rPr lang="he-IL" smtClean="0">
                <a:latin typeface="Arial" charset="0"/>
                <a:cs typeface="Arial" charset="0"/>
              </a:rPr>
              <a:t>בשימוש ב- </a:t>
            </a:r>
            <a:r>
              <a:rPr lang="en-US" smtClean="0">
                <a:latin typeface="Arial" charset="0"/>
                <a:cs typeface="Arial" charset="0"/>
              </a:rPr>
              <a:t>Layout</a:t>
            </a:r>
            <a:r>
              <a:rPr lang="he-IL" smtClean="0">
                <a:latin typeface="Arial" charset="0"/>
                <a:cs typeface="Arial" charset="0"/>
              </a:rPr>
              <a:t> ניתן לקבוע את המרחק בין הרכיבים השונים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תכנון היררכי של ה-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אירועים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Layout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MVC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67591" y="4383109"/>
          <a:ext cx="2203743" cy="1919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Packager Shell Object" showAsIcon="1" r:id="rId3" imgW="787680" imgH="685800" progId="Package">
                  <p:embed/>
                </p:oleObj>
              </mc:Choice>
              <mc:Fallback>
                <p:oleObj name="Packager Shell Object" showAsIcon="1" r:id="rId3" imgW="787680" imgH="68580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91" y="4383109"/>
                        <a:ext cx="2203743" cy="1919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סקירת </a:t>
            </a:r>
            <a:r>
              <a:rPr lang="en-US" smtClean="0">
                <a:latin typeface="Arial" charset="0"/>
                <a:cs typeface="Arial" charset="0"/>
              </a:rPr>
              <a:t>Layout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לקוח מתוך </a:t>
            </a:r>
            <a:r>
              <a:rPr lang="en-US" sz="2000" smtClean="0">
                <a:latin typeface="Arial" charset="0"/>
                <a:cs typeface="Arial" charset="0"/>
                <a:hlinkClick r:id="rId2"/>
              </a:rPr>
              <a:t>http://www.docstoc.com/docs/33446046/Java-Swing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324" y="1813578"/>
            <a:ext cx="9439709" cy="483711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BorderLayout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מאפשר סידור רכיבים בצורת מסגרת. כב"מ שם את הפקד בתוך החלק של ה- </a:t>
            </a:r>
            <a:r>
              <a:rPr lang="en-US" smtClean="0">
                <a:latin typeface="Arial" charset="0"/>
                <a:cs typeface="Arial" charset="0"/>
              </a:rPr>
              <a:t>CENTER</a:t>
            </a:r>
            <a:r>
              <a:rPr lang="he-IL" smtClean="0">
                <a:latin typeface="Arial" charset="0"/>
                <a:cs typeface="Arial" charset="0"/>
              </a:rPr>
              <a:t>, ולכן בדוגמא זו רואים רק את הפקד האחרון: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9150" y="2393297"/>
            <a:ext cx="2704046" cy="133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755" y="2380129"/>
            <a:ext cx="8195983" cy="4276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179699"/>
            <a:ext cx="6918387" cy="4656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239185" y="274639"/>
            <a:ext cx="11618383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BorderLayout</a:t>
            </a:r>
            <a:r>
              <a:rPr lang="he-IL" smtClean="0">
                <a:latin typeface="Arial" charset="0"/>
                <a:cs typeface="Arial" charset="0"/>
              </a:rPr>
              <a:t> - הכיוונים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6977" y="5392269"/>
            <a:ext cx="5160932" cy="12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שינוי בגודל החלון משנה רק את גודל הרכיב המרכזי:</a:t>
            </a:r>
          </a:p>
          <a:p>
            <a:pPr algn="ctr" rtl="1">
              <a:defRPr/>
            </a:pPr>
            <a:r>
              <a:rPr lang="he-IL" b="1" dirty="0"/>
              <a:t>גובה הצפון והדרום נשארים קבועים, ורוחב המזרח והמערב נשארים קבועים. </a:t>
            </a:r>
          </a:p>
          <a:p>
            <a:pPr algn="ctr" rtl="1">
              <a:defRPr/>
            </a:pPr>
            <a:r>
              <a:rPr lang="he-IL" b="1" dirty="0"/>
              <a:t>רק השטח של ה- </a:t>
            </a:r>
            <a:r>
              <a:rPr lang="en-US" b="1" dirty="0"/>
              <a:t>CENTER</a:t>
            </a:r>
            <a:r>
              <a:rPr lang="he-IL" b="1" dirty="0"/>
              <a:t> משתנה.</a:t>
            </a:r>
            <a:endParaRPr lang="en-US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9979" y="1154487"/>
            <a:ext cx="3362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5448" y="2371445"/>
            <a:ext cx="33051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BoxLayout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he-IL" sz="3200" smtClean="0">
                <a:latin typeface="Arial" charset="0"/>
                <a:cs typeface="Arial" charset="0"/>
              </a:rPr>
              <a:t>– סידור הרכיבים בשורה או בעמודה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1" y="1184004"/>
            <a:ext cx="8263904" cy="2459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9451" y="1211264"/>
            <a:ext cx="2383367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981" y="3623991"/>
            <a:ext cx="8247709" cy="24612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1" y="6092826"/>
            <a:ext cx="1185756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733680" y="1902045"/>
            <a:ext cx="6721003" cy="2784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9274" y="4393758"/>
            <a:ext cx="6777274" cy="2485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58597" y="4867422"/>
            <a:ext cx="3198251" cy="69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בניגוד ל- </a:t>
            </a:r>
            <a:r>
              <a:rPr lang="en-US" b="1" dirty="0" err="1"/>
              <a:t>FlowLayout</a:t>
            </a:r>
            <a:r>
              <a:rPr lang="he-IL" b="1" dirty="0"/>
              <a:t>, הרכיבים לא יעברו לשורה הבאה.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4" y="157548"/>
            <a:ext cx="6724357" cy="65010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046721" y="2779970"/>
            <a:ext cx="3849659" cy="576064"/>
          </a:xfrm>
          <a:prstGeom prst="wedgeRectCallout">
            <a:avLst>
              <a:gd name="adj1" fmla="val -91256"/>
              <a:gd name="adj2" fmla="val -11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ה- </a:t>
            </a:r>
            <a:r>
              <a:rPr lang="en-US" b="1" dirty="0" smtClean="0"/>
              <a:t>west</a:t>
            </a:r>
            <a:r>
              <a:rPr lang="he-IL" b="1" dirty="0" smtClean="0"/>
              <a:t> של ה- </a:t>
            </a:r>
            <a:r>
              <a:rPr lang="en-US" b="1" dirty="0" smtClean="0"/>
              <a:t>label</a:t>
            </a:r>
            <a:r>
              <a:rPr lang="he-IL" b="1" dirty="0" smtClean="0"/>
              <a:t> יהיה במרחק 50 פיקסלים מה- </a:t>
            </a:r>
            <a:r>
              <a:rPr lang="en-US" b="1" dirty="0" smtClean="0"/>
              <a:t>west</a:t>
            </a:r>
            <a:r>
              <a:rPr lang="he-IL" b="1" dirty="0" smtClean="0"/>
              <a:t> של ה- </a:t>
            </a:r>
            <a:r>
              <a:rPr lang="en-US" b="1" dirty="0" smtClean="0"/>
              <a:t>panel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004515" y="3741108"/>
            <a:ext cx="3891863" cy="576064"/>
          </a:xfrm>
          <a:prstGeom prst="wedgeRectCallout">
            <a:avLst>
              <a:gd name="adj1" fmla="val -81882"/>
              <a:gd name="adj2" fmla="val -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ה- </a:t>
            </a:r>
            <a:r>
              <a:rPr lang="en-US" b="1" dirty="0" smtClean="0"/>
              <a:t>west</a:t>
            </a:r>
            <a:r>
              <a:rPr lang="he-IL" b="1" dirty="0" smtClean="0"/>
              <a:t> של ה- </a:t>
            </a:r>
            <a:r>
              <a:rPr lang="en-US" b="1" dirty="0" err="1" smtClean="0"/>
              <a:t>textField</a:t>
            </a:r>
            <a:r>
              <a:rPr lang="he-IL" b="1" dirty="0" smtClean="0"/>
              <a:t> יהיה במרחק 5 פיקסלים מה- </a:t>
            </a:r>
            <a:r>
              <a:rPr lang="en-US" b="1" dirty="0" smtClean="0"/>
              <a:t>east</a:t>
            </a:r>
            <a:r>
              <a:rPr lang="he-IL" b="1" dirty="0" smtClean="0"/>
              <a:t> של ה- </a:t>
            </a:r>
            <a:r>
              <a:rPr lang="en-US" b="1" dirty="0" smtClean="0"/>
              <a:t>label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2920" y="5604437"/>
            <a:ext cx="4377918" cy="106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Layout</a:t>
            </a:r>
            <a:r>
              <a:rPr lang="he-IL" smtClean="0">
                <a:latin typeface="Arial" charset="0"/>
                <a:cs typeface="Arial" charset="0"/>
              </a:rPr>
              <a:t> נוספים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CardLayout</a:t>
            </a:r>
            <a:r>
              <a:rPr lang="he-IL" smtClean="0">
                <a:latin typeface="Arial" charset="0"/>
                <a:cs typeface="Arial" charset="0"/>
              </a:rPr>
              <a:t>: הצגת רכיב אחד כל פעם, אחד מעל השני</a:t>
            </a:r>
          </a:p>
          <a:p>
            <a:r>
              <a:rPr lang="en-US" smtClean="0">
                <a:latin typeface="Arial" charset="0"/>
                <a:cs typeface="Arial" charset="0"/>
              </a:rPr>
              <a:t>GridLayout</a:t>
            </a:r>
            <a:r>
              <a:rPr lang="he-IL" smtClean="0">
                <a:latin typeface="Arial" charset="0"/>
                <a:cs typeface="Arial" charset="0"/>
              </a:rPr>
              <a:t>: מגדיר טבלה. יש לספק כמות שורות וכמות עמודות.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אם כמות השורות היא 0, אז מסתמך על כמות העמודות, והפוך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כל הגדלים של התאים זהים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הוספת רכיבים היא לפי הסדר, לא ניתן לדלג על תאים</a:t>
            </a:r>
          </a:p>
          <a:p>
            <a:r>
              <a:rPr lang="en-US" smtClean="0">
                <a:latin typeface="Arial" charset="0"/>
                <a:cs typeface="Arial" charset="0"/>
              </a:rPr>
              <a:t>ComplexLayout</a:t>
            </a:r>
            <a:r>
              <a:rPr lang="he-IL" smtClean="0">
                <a:latin typeface="Arial" charset="0"/>
                <a:cs typeface="Arial" charset="0"/>
              </a:rPr>
              <a:t>: כאשר </a:t>
            </a:r>
            <a:r>
              <a:rPr lang="en-US" smtClean="0">
                <a:latin typeface="Arial" charset="0"/>
                <a:cs typeface="Arial" charset="0"/>
              </a:rPr>
              <a:t>layout</a:t>
            </a:r>
            <a:r>
              <a:rPr lang="he-IL" smtClean="0">
                <a:latin typeface="Arial" charset="0"/>
                <a:cs typeface="Arial" charset="0"/>
              </a:rPr>
              <a:t> אחד מכיל </a:t>
            </a:r>
            <a:r>
              <a:rPr lang="en-US" smtClean="0">
                <a:latin typeface="Arial" charset="0"/>
                <a:cs typeface="Arial" charset="0"/>
              </a:rPr>
              <a:t>layout</a:t>
            </a:r>
            <a:r>
              <a:rPr lang="he-IL" smtClean="0">
                <a:latin typeface="Arial" charset="0"/>
                <a:cs typeface="Arial" charset="0"/>
              </a:rPr>
              <a:t> אחר באחד הרכיבים שלו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כאשר הראשי עושה </a:t>
            </a:r>
            <a:r>
              <a:rPr lang="en-US" smtClean="0">
                <a:latin typeface="Arial" charset="0"/>
                <a:cs typeface="Arial" charset="0"/>
              </a:rPr>
              <a:t>resize</a:t>
            </a:r>
            <a:r>
              <a:rPr lang="he-IL" smtClean="0">
                <a:latin typeface="Arial" charset="0"/>
                <a:cs typeface="Arial" charset="0"/>
              </a:rPr>
              <a:t>, זה משפיע גם על הפנימיים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מדריך מצויין ל- </a:t>
            </a:r>
            <a:r>
              <a:rPr lang="en-US" smtClean="0">
                <a:latin typeface="Arial" charset="0"/>
                <a:cs typeface="Arial" charset="0"/>
              </a:rPr>
              <a:t>layout</a:t>
            </a:r>
            <a:r>
              <a:rPr lang="he-IL" smtClean="0">
                <a:latin typeface="Arial" charset="0"/>
                <a:cs typeface="Arial" charset="0"/>
              </a:rPr>
              <a:t>'ים: </a:t>
            </a:r>
            <a:r>
              <a:rPr lang="en-US" smtClean="0">
                <a:latin typeface="Arial" charset="0"/>
                <a:cs typeface="Arial" charset="0"/>
                <a:hlinkClick r:id="rId2"/>
              </a:rPr>
              <a:t>http://download.oracle.com/javase/tutorial/uiswing/layout/visual.html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עדכון יזום של התצוגה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repaint</a:t>
            </a:r>
            <a:r>
              <a:rPr lang="he-IL" smtClean="0">
                <a:latin typeface="Arial" charset="0"/>
                <a:cs typeface="Arial" charset="0"/>
              </a:rPr>
              <a:t> – נפעיל אותה כאשר יש לצייר את ה- </a:t>
            </a:r>
            <a:r>
              <a:rPr lang="en-US" smtClean="0">
                <a:latin typeface="Arial" charset="0"/>
                <a:cs typeface="Arial" charset="0"/>
              </a:rPr>
              <a:t>container</a:t>
            </a:r>
            <a:r>
              <a:rPr lang="he-IL" smtClean="0">
                <a:latin typeface="Arial" charset="0"/>
                <a:cs typeface="Arial" charset="0"/>
              </a:rPr>
              <a:t> מחדש, לאחר הוספת/הסרת פקד</a:t>
            </a:r>
          </a:p>
          <a:p>
            <a:r>
              <a:rPr lang="en-US" smtClean="0">
                <a:latin typeface="Arial" charset="0"/>
                <a:cs typeface="Arial" charset="0"/>
              </a:rPr>
              <a:t>validate</a:t>
            </a:r>
            <a:r>
              <a:rPr lang="he-IL" smtClean="0">
                <a:latin typeface="Arial" charset="0"/>
                <a:cs typeface="Arial" charset="0"/>
              </a:rPr>
              <a:t> – גוררת סידור מחדש של הרכיבים ב- </a:t>
            </a:r>
            <a:r>
              <a:rPr lang="en-US" smtClean="0">
                <a:latin typeface="Arial" charset="0"/>
                <a:cs typeface="Arial" charset="0"/>
              </a:rPr>
              <a:t>container</a:t>
            </a:r>
            <a:r>
              <a:rPr lang="he-IL" smtClean="0">
                <a:latin typeface="Arial" charset="0"/>
                <a:cs typeface="Arial" charset="0"/>
              </a:rPr>
              <a:t>, נפעיל לרוב על </a:t>
            </a:r>
            <a:r>
              <a:rPr lang="en-US" smtClean="0">
                <a:latin typeface="Arial" charset="0"/>
                <a:cs typeface="Arial" charset="0"/>
              </a:rPr>
              <a:t>TopLevelContainer</a:t>
            </a:r>
            <a:r>
              <a:rPr lang="he-IL" smtClean="0">
                <a:latin typeface="Arial" charset="0"/>
                <a:cs typeface="Arial" charset="0"/>
              </a:rPr>
              <a:t> לאחר הוספה והסרה של פקד. הפקודה תחלחל רקורסיבית לכל הרכיבים המוכלים. יגרור </a:t>
            </a:r>
            <a:r>
              <a:rPr lang="en-US" smtClean="0">
                <a:latin typeface="Arial" charset="0"/>
                <a:cs typeface="Arial" charset="0"/>
              </a:rPr>
              <a:t>repaint</a:t>
            </a:r>
            <a:r>
              <a:rPr lang="he-IL" smtClean="0">
                <a:latin typeface="Arial" charset="0"/>
                <a:cs typeface="Arial" charset="0"/>
              </a:rPr>
              <a:t> במקרה הצורך.</a:t>
            </a:r>
            <a:endParaRPr lang="en-US" smtClean="0">
              <a:latin typeface="Arial" charset="0"/>
              <a:cs typeface="Arial" charset="0"/>
            </a:endParaRPr>
          </a:p>
          <a:p>
            <a:r>
              <a:rPr lang="he-IL" b="1" smtClean="0">
                <a:latin typeface="Arial" charset="0"/>
                <a:cs typeface="Arial" charset="0"/>
              </a:rPr>
              <a:t>לכן בהוספה ובהסרה נפעיל את </a:t>
            </a:r>
            <a:r>
              <a:rPr lang="en-US" b="1" smtClean="0">
                <a:latin typeface="Arial" charset="0"/>
                <a:cs typeface="Arial" charset="0"/>
              </a:rPr>
              <a:t>repaint+validate</a:t>
            </a:r>
            <a:endParaRPr lang="he-IL" b="1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הדוגמא: </a:t>
            </a:r>
            <a:r>
              <a:rPr lang="en-US" i="1" smtClean="0">
                <a:latin typeface="Arial" charset="0"/>
                <a:cs typeface="Arial" charset="0"/>
              </a:rPr>
              <a:t>RepaintAndValidateExample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הדוגמא והתרגיל </a:t>
            </a:r>
            <a:r>
              <a:rPr lang="en-US" dirty="0" smtClean="0">
                <a:latin typeface="Arial" charset="0"/>
                <a:cs typeface="Arial" charset="0"/>
              </a:rPr>
              <a:t>Survivors</a:t>
            </a:r>
            <a:r>
              <a:rPr lang="he-IL" dirty="0" smtClean="0">
                <a:latin typeface="Arial" charset="0"/>
                <a:cs typeface="Arial" charset="0"/>
              </a:rPr>
              <a:t> מהזיפ: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כבר קיים בדוגמא: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JSplitPane</a:t>
            </a:r>
            <a:r>
              <a:rPr lang="he-IL" dirty="0" smtClean="0">
                <a:latin typeface="Arial" charset="0"/>
                <a:cs typeface="Arial" charset="0"/>
              </a:rPr>
              <a:t> בין שני השבטים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JPanel</a:t>
            </a:r>
            <a:r>
              <a:rPr lang="he-IL" dirty="0" smtClean="0">
                <a:latin typeface="Arial" charset="0"/>
                <a:cs typeface="Arial" charset="0"/>
              </a:rPr>
              <a:t> לכל שבט ובתוכו </a:t>
            </a:r>
            <a:r>
              <a:rPr lang="en-US" dirty="0" err="1" smtClean="0">
                <a:latin typeface="Arial" charset="0"/>
                <a:cs typeface="Arial" charset="0"/>
              </a:rPr>
              <a:t>JScrollPane</a:t>
            </a:r>
            <a:r>
              <a:rPr lang="he-IL" dirty="0" smtClean="0">
                <a:latin typeface="Arial" charset="0"/>
                <a:cs typeface="Arial" charset="0"/>
              </a:rPr>
              <a:t> להצגת השורדים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הוספת שורד לשבט באמצעות כפתור ובאמצעות תפריט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העברת שורדים משבט לשבט באמצעות כפתור ובאמצעות </a:t>
            </a:r>
            <a:r>
              <a:rPr lang="en-US" dirty="0" smtClean="0">
                <a:latin typeface="Arial" charset="0"/>
                <a:cs typeface="Arial" charset="0"/>
              </a:rPr>
              <a:t>double click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עליכם להוסיף: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JPanel</a:t>
            </a:r>
            <a:r>
              <a:rPr lang="he-IL" dirty="0" smtClean="0">
                <a:latin typeface="Arial" charset="0"/>
                <a:cs typeface="Arial" charset="0"/>
              </a:rPr>
              <a:t> לאי המתים בתוך </a:t>
            </a:r>
            <a:r>
              <a:rPr lang="en-US" dirty="0" err="1" smtClean="0">
                <a:latin typeface="Arial" charset="0"/>
                <a:cs typeface="Arial" charset="0"/>
              </a:rPr>
              <a:t>JScrollPane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JSplitPane</a:t>
            </a:r>
            <a:r>
              <a:rPr lang="he-IL" dirty="0" smtClean="0">
                <a:latin typeface="Arial" charset="0"/>
                <a:cs typeface="Arial" charset="0"/>
              </a:rPr>
              <a:t> בין החלק העליון של השבטים לאי המתים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העברת שורד לאי המתים באמצעות כפתור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מחיקת שורד מאי המתים, יהיה באמצעות דאבל קליק על השורד עם הודעת אישור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דוגמאות לרכיבים ב- </a:t>
            </a:r>
            <a:r>
              <a:rPr lang="en-US" smtClean="0">
                <a:latin typeface="Arial" charset="0"/>
                <a:cs typeface="Arial" charset="0"/>
              </a:rPr>
              <a:t>swing</a:t>
            </a:r>
          </a:p>
        </p:txBody>
      </p:sp>
      <p:sp>
        <p:nvSpPr>
          <p:cNvPr id="675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קישורים לסקירת מדריכי רכיבי </a:t>
            </a:r>
            <a:r>
              <a:rPr lang="en-US" dirty="0" smtClean="0">
                <a:latin typeface="Arial" charset="0"/>
                <a:cs typeface="Arial" charset="0"/>
              </a:rPr>
              <a:t>swing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  <a:hlinkClick r:id="rId2"/>
              </a:rPr>
              <a:t>http://docs.oracle.com/javase/tutorial/uiswing/components/componentlist.html</a:t>
            </a:r>
            <a:endParaRPr lang="he-IL" dirty="0" smtClean="0">
              <a:latin typeface="Arial" charset="0"/>
              <a:cs typeface="Arial" charset="0"/>
              <a:hlinkClick r:id="rId2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  <a:hlinkClick r:id="rId2"/>
              </a:rPr>
              <a:t>http://www.javamex.com/tutorials/swing/components.shtml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  <a:hlinkClick r:id="rId3"/>
              </a:rPr>
              <a:t>http://oreilly.com/catalog/learnjava/chapter/ch14.html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לעבודה עם טבלה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בעבודה עם טבלה יש אובייקט שנקרא </a:t>
            </a:r>
            <a:r>
              <a:rPr lang="en-US" dirty="0" err="1" smtClean="0"/>
              <a:t>AbstractTableModel</a:t>
            </a:r>
            <a:r>
              <a:rPr lang="he-IL" dirty="0" smtClean="0"/>
              <a:t> המחזיק את </a:t>
            </a:r>
            <a:r>
              <a:rPr lang="he-IL" u="sng" dirty="0" smtClean="0"/>
              <a:t>המידע שבטבלה</a:t>
            </a:r>
            <a:r>
              <a:rPr lang="en-US" dirty="0" smtClean="0"/>
              <a:t> </a:t>
            </a:r>
            <a:r>
              <a:rPr lang="he-IL" dirty="0" smtClean="0"/>
              <a:t> (השורות והעמודות/ "השירטוט של הטבלה עצמה")</a:t>
            </a:r>
            <a:endParaRPr lang="he-IL" u="sng" dirty="0" smtClean="0"/>
          </a:p>
          <a:p>
            <a:endParaRPr lang="he-IL" dirty="0" smtClean="0"/>
          </a:p>
          <a:p>
            <a:pPr marL="525780" indent="-457200">
              <a:buFont typeface="+mj-lt"/>
              <a:buAutoNum type="arabicPeriod"/>
            </a:pPr>
            <a:r>
              <a:rPr lang="he-IL" dirty="0" smtClean="0"/>
              <a:t>הדוגמה </a:t>
            </a:r>
            <a:r>
              <a:rPr lang="en-US" dirty="0" err="1" smtClean="0"/>
              <a:t>SimpleTableExample</a:t>
            </a:r>
            <a:endParaRPr lang="he-IL" dirty="0" smtClean="0"/>
          </a:p>
          <a:p>
            <a:pPr marL="525780" indent="-457200">
              <a:buFont typeface="+mj-lt"/>
              <a:buAutoNum type="arabicPeriod"/>
            </a:pPr>
            <a:endParaRPr lang="he-IL" dirty="0" smtClean="0"/>
          </a:p>
          <a:p>
            <a:pPr marL="525780" indent="-457200">
              <a:buFont typeface="+mj-lt"/>
              <a:buAutoNum type="arabicPeriod"/>
            </a:pPr>
            <a:r>
              <a:rPr lang="he-IL" dirty="0" smtClean="0"/>
              <a:t>המחלקה המובנית </a:t>
            </a:r>
            <a:r>
              <a:rPr lang="en-US" dirty="0" err="1" smtClean="0"/>
              <a:t>DefaultTableModel</a:t>
            </a:r>
            <a:r>
              <a:rPr lang="he-IL" dirty="0" smtClean="0"/>
              <a:t> מהווה מימוש למחלקה אבסטרקטית זו</a:t>
            </a:r>
            <a:r>
              <a:rPr lang="en-US" dirty="0" smtClean="0"/>
              <a:t>:</a:t>
            </a:r>
            <a:endParaRPr lang="he-IL" dirty="0" smtClean="0"/>
          </a:p>
          <a:p>
            <a:pPr marL="1168400" lvl="1" indent="-366713"/>
            <a:r>
              <a:rPr lang="he-IL" dirty="0" smtClean="0"/>
              <a:t>הדוגמא </a:t>
            </a:r>
            <a:r>
              <a:rPr lang="en-US" dirty="0" err="1" smtClean="0"/>
              <a:t>DefaultTabelModelExample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endParaRPr lang="en-US" u="sng" dirty="0" smtClean="0"/>
          </a:p>
          <a:p>
            <a:pPr marL="525780" indent="-457200">
              <a:buFont typeface="+mj-lt"/>
              <a:buAutoNum type="arabicPeriod"/>
            </a:pPr>
            <a:r>
              <a:rPr lang="he-IL" dirty="0" smtClean="0"/>
              <a:t>ניתן לרשת מממשק זה:</a:t>
            </a:r>
          </a:p>
          <a:p>
            <a:pPr marL="1168400" lvl="1" indent="-366713"/>
            <a:r>
              <a:rPr lang="he-IL" dirty="0" smtClean="0"/>
              <a:t>הדוגמא </a:t>
            </a:r>
            <a:r>
              <a:rPr lang="en-US" dirty="0" err="1" smtClean="0"/>
              <a:t>AbstractTabelModelExample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קומפוננטות ב- </a:t>
            </a:r>
            <a:r>
              <a:rPr lang="en-US" smtClean="0">
                <a:latin typeface="Arial" charset="0"/>
                <a:cs typeface="Arial" charset="0"/>
              </a:rPr>
              <a:t>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מתחלקות ל- 3 סוגים:</a:t>
            </a:r>
          </a:p>
          <a:p>
            <a:pPr>
              <a:buFont typeface="Wingdings 2" pitchFamily="18" charset="2"/>
              <a:buNone/>
              <a:defRPr/>
            </a:pPr>
            <a:endParaRPr lang="he-IL" dirty="0" smtClean="0"/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 err="1" smtClean="0"/>
              <a:t>JComponent</a:t>
            </a:r>
            <a:r>
              <a:rPr lang="he-IL" dirty="0" smtClean="0"/>
              <a:t>: הרכיבים הבסיסים שניתן להציג.</a:t>
            </a:r>
          </a:p>
          <a:p>
            <a:pPr marL="776288" lvl="1" indent="301625">
              <a:defRPr/>
            </a:pPr>
            <a:r>
              <a:rPr lang="he-IL" dirty="0" smtClean="0"/>
              <a:t>למשל: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</a:t>
            </a:r>
            <a:r>
              <a:rPr lang="en-US" dirty="0" smtClean="0"/>
              <a:t>, </a:t>
            </a:r>
            <a:r>
              <a:rPr lang="en-US" dirty="0" err="1" smtClean="0"/>
              <a:t>JButton</a:t>
            </a:r>
            <a:r>
              <a:rPr lang="he-IL" dirty="0" smtClean="0"/>
              <a:t>. יש כ- 35 רכיבים שכאלו.</a:t>
            </a:r>
          </a:p>
          <a:p>
            <a:pPr marL="776288" lvl="1" indent="301625">
              <a:buFont typeface="Wingdings 2" pitchFamily="18" charset="2"/>
              <a:buNone/>
              <a:defRPr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2"/>
              <a:defRPr/>
            </a:pPr>
            <a:r>
              <a:rPr lang="en-US" dirty="0" smtClean="0"/>
              <a:t>Container</a:t>
            </a:r>
            <a:r>
              <a:rPr lang="he-IL" dirty="0" smtClean="0"/>
              <a:t>: רכיב שיכול להכיל בתוכו רכיבים אחרים, סוג של לוח ציור. </a:t>
            </a:r>
          </a:p>
          <a:p>
            <a:pPr marL="776288" lvl="1" indent="301625">
              <a:defRPr/>
            </a:pPr>
            <a:r>
              <a:rPr lang="en-US" dirty="0" err="1" smtClean="0"/>
              <a:t>JPanel</a:t>
            </a:r>
            <a:r>
              <a:rPr lang="en-US" dirty="0" smtClean="0"/>
              <a:t>, </a:t>
            </a:r>
            <a:r>
              <a:rPr lang="en-US" dirty="0" err="1" smtClean="0"/>
              <a:t>JTabbedPane</a:t>
            </a:r>
            <a:r>
              <a:rPr lang="en-US" dirty="0" smtClean="0"/>
              <a:t>, </a:t>
            </a:r>
            <a:r>
              <a:rPr lang="en-US" dirty="0" err="1" smtClean="0"/>
              <a:t>JSplitPane</a:t>
            </a:r>
            <a:r>
              <a:rPr lang="en-US" dirty="0" smtClean="0"/>
              <a:t>, </a:t>
            </a:r>
            <a:r>
              <a:rPr lang="en-US" dirty="0" err="1" smtClean="0"/>
              <a:t>JScrollPane</a:t>
            </a:r>
            <a:endParaRPr lang="he-IL" dirty="0" smtClean="0"/>
          </a:p>
          <a:p>
            <a:pPr marL="776288" lvl="1" indent="301625">
              <a:buFont typeface="Wingdings 2" pitchFamily="18" charset="2"/>
              <a:buNone/>
              <a:defRPr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3"/>
              <a:defRPr/>
            </a:pPr>
            <a:r>
              <a:rPr lang="en-US" dirty="0" smtClean="0"/>
              <a:t>Top Level Container</a:t>
            </a:r>
            <a:r>
              <a:rPr lang="he-IL" dirty="0" smtClean="0"/>
              <a:t>: יש רק אחד כזה באפליקציה והוא למעשה החלון של התוכנית, ה- </a:t>
            </a:r>
            <a:r>
              <a:rPr lang="en-US" dirty="0" err="1" smtClean="0"/>
              <a:t>Conatiner</a:t>
            </a:r>
            <a:r>
              <a:rPr lang="he-IL" dirty="0" smtClean="0"/>
              <a:t> הראשי. </a:t>
            </a:r>
          </a:p>
          <a:p>
            <a:pPr marL="776288" lvl="1" indent="301625">
              <a:defRPr/>
            </a:pPr>
            <a:r>
              <a:rPr lang="he-IL" dirty="0" smtClean="0"/>
              <a:t>יכול להיות אחד מהבאים: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JDialog</a:t>
            </a:r>
            <a:r>
              <a:rPr lang="en-US" dirty="0" smtClean="0"/>
              <a:t>, </a:t>
            </a:r>
            <a:r>
              <a:rPr lang="en-US" dirty="0" err="1" smtClean="0"/>
              <a:t>JApplet</a:t>
            </a:r>
            <a:r>
              <a:rPr lang="en-US" dirty="0" smtClean="0"/>
              <a:t>, </a:t>
            </a:r>
            <a:r>
              <a:rPr lang="en-US" dirty="0" err="1" smtClean="0"/>
              <a:t>JWindow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1532965" y="5574179"/>
            <a:ext cx="1436096" cy="342527"/>
          </a:xfrm>
          <a:prstGeom prst="wedgeRectCallout">
            <a:avLst>
              <a:gd name="adj1" fmla="val 72985"/>
              <a:gd name="adj2" fmla="val -112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הכי פופלארי</a:t>
            </a:r>
            <a:endParaRPr lang="en-US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3281081" y="5843122"/>
            <a:ext cx="1145865" cy="302184"/>
          </a:xfrm>
          <a:prstGeom prst="wedgeRectCallout">
            <a:avLst>
              <a:gd name="adj1" fmla="val 72248"/>
              <a:gd name="adj2" fmla="val -10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/>
              <a:t>Pop Up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602132" y="5843121"/>
            <a:ext cx="4309533" cy="503238"/>
          </a:xfrm>
          <a:prstGeom prst="wedgeRectCallout">
            <a:avLst>
              <a:gd name="adj1" fmla="val -7360"/>
              <a:gd name="adj2" fmla="val -82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במקום חלון. מאפשר לפתוח </a:t>
            </a:r>
            <a:r>
              <a:rPr lang="en-US" b="1" dirty="0"/>
              <a:t>JAVA </a:t>
            </a:r>
            <a:r>
              <a:rPr lang="he-IL" b="1" dirty="0"/>
              <a:t> בדפדפן. כבר לא בשימוש.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הפרדה בין ה- </a:t>
            </a:r>
            <a:r>
              <a:rPr lang="en-US" smtClean="0">
                <a:latin typeface="Arial" charset="0"/>
                <a:cs typeface="Arial" charset="0"/>
              </a:rPr>
              <a:t>BL</a:t>
            </a:r>
            <a:r>
              <a:rPr lang="he-IL" smtClean="0">
                <a:latin typeface="Arial" charset="0"/>
                <a:cs typeface="Arial" charset="0"/>
              </a:rPr>
              <a:t> ל- </a:t>
            </a:r>
            <a:r>
              <a:rPr lang="en-US" smtClean="0">
                <a:latin typeface="Arial" charset="0"/>
                <a:cs typeface="Arial" charset="0"/>
              </a:rPr>
              <a:t>GUI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בתכנות נכון יש להפריד בין הלוגיקה (שכבת ה- </a:t>
            </a:r>
            <a:r>
              <a:rPr lang="en-US" dirty="0" err="1" smtClean="0">
                <a:latin typeface="Arial" charset="0"/>
                <a:cs typeface="Arial" charset="0"/>
              </a:rPr>
              <a:t>Bussiness</a:t>
            </a:r>
            <a:r>
              <a:rPr lang="en-US" dirty="0" smtClean="0">
                <a:latin typeface="Arial" charset="0"/>
                <a:cs typeface="Arial" charset="0"/>
              </a:rPr>
              <a:t> Logic</a:t>
            </a:r>
            <a:r>
              <a:rPr lang="he-IL" dirty="0" smtClean="0">
                <a:latin typeface="Arial" charset="0"/>
                <a:cs typeface="Arial" charset="0"/>
              </a:rPr>
              <a:t>) לעומת התצוגה (שכבת ה- </a:t>
            </a:r>
            <a:r>
              <a:rPr lang="en-US" dirty="0" smtClean="0">
                <a:latin typeface="Arial" charset="0"/>
                <a:cs typeface="Arial" charset="0"/>
              </a:rPr>
              <a:t>UI</a:t>
            </a:r>
            <a:r>
              <a:rPr lang="he-IL" dirty="0" smtClean="0">
                <a:latin typeface="Arial" charset="0"/>
                <a:cs typeface="Arial" charset="0"/>
              </a:rPr>
              <a:t>).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הסיבה היא שה- </a:t>
            </a:r>
            <a:r>
              <a:rPr lang="en-US" dirty="0" smtClean="0">
                <a:latin typeface="Arial" charset="0"/>
                <a:cs typeface="Arial" charset="0"/>
              </a:rPr>
              <a:t>UI</a:t>
            </a:r>
            <a:r>
              <a:rPr lang="he-IL" dirty="0" smtClean="0">
                <a:latin typeface="Arial" charset="0"/>
                <a:cs typeface="Arial" charset="0"/>
              </a:rPr>
              <a:t> הוא דרך להצגת המידע, ואת הלוגיקה ניתן להציג בדרכים שונות לומר המידע יכול להיות מיוצג ע"י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r>
              <a:rPr lang="he-IL" dirty="0" smtClean="0">
                <a:latin typeface="Arial" charset="0"/>
                <a:cs typeface="Arial" charset="0"/>
              </a:rPr>
              <a:t> רבים ומגוונים, ללא שיכפול של קוד הלוגיקה.</a:t>
            </a:r>
          </a:p>
          <a:p>
            <a:r>
              <a:rPr lang="he-IL" u="sng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בפרוייקט גדול, יש צוות יעודי ללוגיקה וצות יעודי לממשק המשתמש ויש הפרדה ברורה</a:t>
            </a:r>
            <a:r>
              <a:rPr lang="he-IL" u="sng" dirty="0" smtClean="0">
                <a:latin typeface="Arial" charset="0"/>
                <a:cs typeface="Arial" charset="0"/>
              </a:rPr>
              <a:t>.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לכן לא נשים הודעות שגיאה/לוגים המדפיסים למסך בקוד שלנו, אלא נשתמש במנגנון החריגות כדי ליידע על בעיות.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MVC – Model-View-Controller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מנגנון ההפרדה נקרא </a:t>
            </a:r>
            <a:r>
              <a:rPr lang="en-US" dirty="0" smtClean="0">
                <a:latin typeface="Arial" charset="0"/>
                <a:cs typeface="Arial" charset="0"/>
              </a:rPr>
              <a:t>MVC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smtClean="0">
                <a:latin typeface="Arial" charset="0"/>
                <a:cs typeface="Arial" charset="0"/>
              </a:rPr>
              <a:t>Model</a:t>
            </a:r>
            <a:r>
              <a:rPr lang="he-IL" dirty="0" smtClean="0">
                <a:latin typeface="Arial" charset="0"/>
                <a:cs typeface="Arial" charset="0"/>
              </a:rPr>
              <a:t> מכיל את המידע, לא מעניין אותו כיצד יראה המידע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smtClean="0">
                <a:latin typeface="Arial" charset="0"/>
                <a:cs typeface="Arial" charset="0"/>
              </a:rPr>
              <a:t>View</a:t>
            </a:r>
            <a:r>
              <a:rPr lang="he-IL" dirty="0" smtClean="0">
                <a:latin typeface="Arial" charset="0"/>
                <a:cs typeface="Arial" charset="0"/>
              </a:rPr>
              <a:t> מתעניין רק בתצוגה, לא מעניין אותו כיצד המידע נשמר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תפקיד ה- </a:t>
            </a:r>
            <a:r>
              <a:rPr lang="en-US" dirty="0" smtClean="0">
                <a:latin typeface="Arial" charset="0"/>
                <a:cs typeface="Arial" charset="0"/>
              </a:rPr>
              <a:t>Controller</a:t>
            </a:r>
            <a:r>
              <a:rPr lang="he-IL" dirty="0" smtClean="0">
                <a:latin typeface="Arial" charset="0"/>
                <a:cs typeface="Arial" charset="0"/>
              </a:rPr>
              <a:t> הוא לקשר בין 2 השכבות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595" y="2995762"/>
            <a:ext cx="7132216" cy="3313559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3339" y="6300028"/>
            <a:ext cx="118566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התמונה לקוחה מ: </a:t>
            </a:r>
            <a:r>
              <a:rPr lang="en-US" dirty="0" smtClean="0">
                <a:hlinkClick r:id="rId3"/>
              </a:rPr>
              <a:t>http://www.oracle.com/technetwork/articles/javase/index-142890.html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88021" y="5013176"/>
            <a:ext cx="6720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95733" y="3717032"/>
            <a:ext cx="6720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47861" y="5013176"/>
            <a:ext cx="6720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36160" y="3717032"/>
            <a:ext cx="6720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MVC – Model-View-Controller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העדכון בין ה- </a:t>
            </a:r>
            <a:r>
              <a:rPr lang="en-US" dirty="0" smtClean="0">
                <a:latin typeface="Arial" charset="0"/>
                <a:cs typeface="Arial" charset="0"/>
              </a:rPr>
              <a:t>Model</a:t>
            </a:r>
            <a:r>
              <a:rPr lang="he-IL" dirty="0" smtClean="0">
                <a:latin typeface="Arial" charset="0"/>
                <a:cs typeface="Arial" charset="0"/>
              </a:rPr>
              <a:t> ל- </a:t>
            </a:r>
            <a:r>
              <a:rPr lang="en-US" dirty="0" smtClean="0">
                <a:latin typeface="Arial" charset="0"/>
                <a:cs typeface="Arial" charset="0"/>
              </a:rPr>
              <a:t>View</a:t>
            </a:r>
            <a:r>
              <a:rPr lang="he-IL" dirty="0" smtClean="0">
                <a:latin typeface="Arial" charset="0"/>
                <a:cs typeface="Arial" charset="0"/>
              </a:rPr>
              <a:t> יהיה </a:t>
            </a:r>
            <a:r>
              <a:rPr lang="he-IL" b="1" dirty="0" smtClean="0">
                <a:latin typeface="Arial" charset="0"/>
                <a:cs typeface="Arial" charset="0"/>
              </a:rPr>
              <a:t>באמצעות אירועים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ל- </a:t>
            </a:r>
            <a:r>
              <a:rPr lang="en-US" dirty="0" smtClean="0">
                <a:latin typeface="Arial" charset="0"/>
                <a:cs typeface="Arial" charset="0"/>
              </a:rPr>
              <a:t>Model</a:t>
            </a:r>
            <a:r>
              <a:rPr lang="he-IL" dirty="0" smtClean="0">
                <a:latin typeface="Arial" charset="0"/>
                <a:cs typeface="Arial" charset="0"/>
              </a:rPr>
              <a:t> ול- </a:t>
            </a:r>
            <a:r>
              <a:rPr lang="en-US" dirty="0" smtClean="0">
                <a:latin typeface="Arial" charset="0"/>
                <a:cs typeface="Arial" charset="0"/>
              </a:rPr>
              <a:t>View</a:t>
            </a:r>
            <a:r>
              <a:rPr lang="he-IL" dirty="0" smtClean="0">
                <a:latin typeface="Arial" charset="0"/>
                <a:cs typeface="Arial" charset="0"/>
              </a:rPr>
              <a:t> יהיה </a:t>
            </a:r>
            <a:r>
              <a:rPr lang="en-US" dirty="0" smtClean="0">
                <a:latin typeface="Arial" charset="0"/>
                <a:cs typeface="Arial" charset="0"/>
              </a:rPr>
              <a:t>listener</a:t>
            </a:r>
            <a:r>
              <a:rPr lang="he-IL" dirty="0" smtClean="0">
                <a:latin typeface="Arial" charset="0"/>
                <a:cs typeface="Arial" charset="0"/>
              </a:rPr>
              <a:t> שיודיע לכל המאזינים עם כל עדכון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סגנונות המקובלים לשיטה זו: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dirty="0" err="1" smtClean="0">
                <a:latin typeface="Arial" charset="0"/>
                <a:cs typeface="Arial" charset="0"/>
              </a:rPr>
              <a:t>fireXXXChanged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dirty="0" err="1" smtClean="0">
                <a:latin typeface="Arial" charset="0"/>
                <a:cs typeface="Arial" charset="0"/>
              </a:rPr>
              <a:t>fireXXXEvent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7051" y="6156325"/>
            <a:ext cx="422782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 smtClean="0"/>
              <a:t>הדוגמא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err="1" smtClean="0"/>
              <a:t>MVCBusExample.simple</a:t>
            </a:r>
            <a:r>
              <a:rPr lang="he-IL" dirty="0" smtClean="0"/>
              <a:t> הזיפ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Renderer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משמש כ- </a:t>
            </a:r>
            <a:r>
              <a:rPr lang="en-US" dirty="0" smtClean="0">
                <a:latin typeface="Arial" charset="0"/>
                <a:cs typeface="Arial" charset="0"/>
              </a:rPr>
              <a:t>controller</a:t>
            </a:r>
            <a:r>
              <a:rPr lang="he-IL" dirty="0" smtClean="0">
                <a:latin typeface="Arial" charset="0"/>
                <a:cs typeface="Arial" charset="0"/>
              </a:rPr>
              <a:t> המובנה בשפה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תפקידו לקשר בין אובייקט מה- </a:t>
            </a:r>
            <a:r>
              <a:rPr lang="en-US" dirty="0" smtClean="0">
                <a:latin typeface="Arial" charset="0"/>
                <a:cs typeface="Arial" charset="0"/>
              </a:rPr>
              <a:t>BL</a:t>
            </a:r>
            <a:r>
              <a:rPr lang="he-IL" dirty="0" smtClean="0">
                <a:latin typeface="Arial" charset="0"/>
                <a:cs typeface="Arial" charset="0"/>
              </a:rPr>
              <a:t> ל- </a:t>
            </a:r>
            <a:r>
              <a:rPr lang="en-US" dirty="0" smtClean="0">
                <a:latin typeface="Arial" charset="0"/>
                <a:cs typeface="Arial" charset="0"/>
              </a:rPr>
              <a:t>UI</a:t>
            </a:r>
            <a:r>
              <a:rPr lang="he-IL" dirty="0" smtClean="0">
                <a:latin typeface="Arial" charset="0"/>
                <a:cs typeface="Arial" charset="0"/>
              </a:rPr>
              <a:t> וכן להציגו</a:t>
            </a:r>
          </a:p>
          <a:p>
            <a:r>
              <a:rPr lang="en-US" dirty="0" err="1" smtClean="0">
                <a:latin typeface="Arial" charset="0"/>
                <a:cs typeface="Arial" charset="0"/>
              </a:rPr>
              <a:t>DefaultListCellRenderer</a:t>
            </a:r>
            <a:r>
              <a:rPr lang="he-IL" dirty="0" smtClean="0">
                <a:latin typeface="Arial" charset="0"/>
                <a:cs typeface="Arial" charset="0"/>
              </a:rPr>
              <a:t> הוא סוג של </a:t>
            </a:r>
            <a:r>
              <a:rPr lang="en-US" dirty="0" err="1" smtClean="0">
                <a:latin typeface="Arial" charset="0"/>
                <a:cs typeface="Arial" charset="0"/>
              </a:rPr>
              <a:t>JLabel</a:t>
            </a:r>
            <a:r>
              <a:rPr lang="he-IL" dirty="0" smtClean="0">
                <a:latin typeface="Arial" charset="0"/>
                <a:cs typeface="Arial" charset="0"/>
              </a:rPr>
              <a:t> וישנם </a:t>
            </a:r>
            <a:r>
              <a:rPr lang="en-US" dirty="0" smtClean="0">
                <a:latin typeface="Arial" charset="0"/>
                <a:cs typeface="Arial" charset="0"/>
              </a:rPr>
              <a:t>renderer</a:t>
            </a:r>
            <a:r>
              <a:rPr lang="he-IL" dirty="0" smtClean="0">
                <a:latin typeface="Arial" charset="0"/>
                <a:cs typeface="Arial" charset="0"/>
              </a:rPr>
              <a:t>'ים נוספים, למשל טבלה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יש לדרוס את השיטה </a:t>
            </a:r>
            <a:r>
              <a:rPr lang="en-US" dirty="0" err="1" smtClean="0">
                <a:latin typeface="Arial" charset="0"/>
                <a:cs typeface="Arial" charset="0"/>
              </a:rPr>
              <a:t>getListCellRendererComponent</a:t>
            </a:r>
            <a:r>
              <a:rPr lang="he-IL" dirty="0" smtClean="0">
                <a:latin typeface="Arial" charset="0"/>
                <a:cs typeface="Arial" charset="0"/>
              </a:rPr>
              <a:t> אשר קובעת כיצד תראה תצוגת האובייקט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051" y="6156325"/>
            <a:ext cx="438257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 smtClean="0"/>
              <a:t>הדוגמא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err="1" smtClean="0"/>
              <a:t>MVCBusExample.renderer</a:t>
            </a:r>
            <a:r>
              <a:rPr lang="he-IL" dirty="0" smtClean="0"/>
              <a:t> הזיפ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עורך </a:t>
            </a:r>
            <a:r>
              <a:rPr lang="en-US" smtClean="0">
                <a:latin typeface="Arial" charset="0"/>
                <a:cs typeface="Arial" charset="0"/>
              </a:rPr>
              <a:t>GUI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להוריד </a:t>
            </a:r>
            <a:r>
              <a:rPr lang="en-US" smtClean="0">
                <a:latin typeface="Arial" charset="0"/>
                <a:cs typeface="Arial" charset="0"/>
              </a:rPr>
              <a:t>plug-in</a:t>
            </a:r>
            <a:r>
              <a:rPr lang="he-IL" smtClean="0">
                <a:latin typeface="Arial" charset="0"/>
                <a:cs typeface="Arial" charset="0"/>
              </a:rPr>
              <a:t> לאקליפס המאפשר יצירת </a:t>
            </a:r>
            <a:r>
              <a:rPr lang="en-US" smtClean="0">
                <a:latin typeface="Arial" charset="0"/>
                <a:cs typeface="Arial" charset="0"/>
              </a:rPr>
              <a:t>GUI</a:t>
            </a:r>
            <a:r>
              <a:rPr lang="he-IL" smtClean="0">
                <a:latin typeface="Arial" charset="0"/>
                <a:cs typeface="Arial" charset="0"/>
              </a:rPr>
              <a:t> בצורת </a:t>
            </a:r>
            <a:r>
              <a:rPr lang="en-US" smtClean="0">
                <a:latin typeface="Arial" charset="0"/>
                <a:cs typeface="Arial" charset="0"/>
              </a:rPr>
              <a:t>Drag &amp; Drop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בסביבת העבודה של ה- </a:t>
            </a:r>
            <a:r>
              <a:rPr lang="en-US" smtClean="0">
                <a:latin typeface="Arial" charset="0"/>
                <a:cs typeface="Arial" charset="0"/>
              </a:rPr>
              <a:t>NetBeans</a:t>
            </a:r>
            <a:r>
              <a:rPr lang="he-IL" smtClean="0">
                <a:latin typeface="Arial" charset="0"/>
                <a:cs typeface="Arial" charset="0"/>
              </a:rPr>
              <a:t> כבר יש תשתית </a:t>
            </a:r>
            <a:r>
              <a:rPr lang="en-US" smtClean="0">
                <a:latin typeface="Arial" charset="0"/>
                <a:cs typeface="Arial" charset="0"/>
              </a:rPr>
              <a:t>built-in</a:t>
            </a:r>
            <a:r>
              <a:rPr lang="he-IL" smtClean="0">
                <a:latin typeface="Arial" charset="0"/>
                <a:cs typeface="Arial" charset="0"/>
              </a:rPr>
              <a:t> לכך</a:t>
            </a:r>
          </a:p>
          <a:p>
            <a:r>
              <a:rPr lang="he-IL" smtClean="0">
                <a:latin typeface="Arial" charset="0"/>
                <a:cs typeface="Arial" charset="0"/>
              </a:rPr>
              <a:t>יש לשים לב, שאם יוצרים </a:t>
            </a:r>
            <a:r>
              <a:rPr lang="en-US" smtClean="0">
                <a:latin typeface="Arial" charset="0"/>
                <a:cs typeface="Arial" charset="0"/>
              </a:rPr>
              <a:t>GUI</a:t>
            </a:r>
            <a:r>
              <a:rPr lang="he-IL" smtClean="0">
                <a:latin typeface="Arial" charset="0"/>
                <a:cs typeface="Arial" charset="0"/>
              </a:rPr>
              <a:t> באמצעות </a:t>
            </a:r>
            <a:r>
              <a:rPr lang="en-US" smtClean="0">
                <a:latin typeface="Arial" charset="0"/>
                <a:cs typeface="Arial" charset="0"/>
              </a:rPr>
              <a:t>drag&amp;drop</a:t>
            </a:r>
            <a:r>
              <a:rPr lang="he-IL" smtClean="0">
                <a:latin typeface="Arial" charset="0"/>
                <a:cs typeface="Arial" charset="0"/>
              </a:rPr>
              <a:t> ברוב התוכנות מתווסף קוד שלא יעבוד בסביבה אחרת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7"/>
          <p:cNvSpPr>
            <a:spLocks noGrp="1"/>
          </p:cNvSpPr>
          <p:nvPr>
            <p:ph type="title"/>
          </p:nvPr>
        </p:nvSpPr>
        <p:spPr>
          <a:xfrm>
            <a:off x="239185" y="274639"/>
            <a:ext cx="11618383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1" name="Content Placeholder 8"/>
          <p:cNvSpPr>
            <a:spLocks noGrp="1"/>
          </p:cNvSpPr>
          <p:nvPr>
            <p:ph sz="quarter" idx="1"/>
          </p:nvPr>
        </p:nvSpPr>
        <p:spPr>
          <a:xfrm>
            <a:off x="239185" y="1052513"/>
            <a:ext cx="11618383" cy="5472112"/>
          </a:xfrm>
        </p:spPr>
        <p:txBody>
          <a:bodyPr/>
          <a:lstStyle/>
          <a:p>
            <a:pPr eaLnBrk="1" hangingPunct="1"/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תכנון היררכי של ה-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אירועים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Layout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MVC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היררכיה נכונה ביצירת אפליקציה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085" y="1773238"/>
            <a:ext cx="434999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885762" y="1291104"/>
            <a:ext cx="2785285" cy="431800"/>
          </a:xfrm>
          <a:prstGeom prst="wedgeRectCallout">
            <a:avLst>
              <a:gd name="adj1" fmla="val 43887"/>
              <a:gd name="adj2" fmla="val 87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למשל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JDialog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1945218" y="3867337"/>
            <a:ext cx="1806512" cy="431800"/>
          </a:xfrm>
          <a:prstGeom prst="wedgeRectCallout">
            <a:avLst>
              <a:gd name="adj1" fmla="val 57277"/>
              <a:gd name="adj2" fmla="val 9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למשל </a:t>
            </a:r>
            <a:r>
              <a:rPr lang="en-US" b="1" dirty="0" err="1"/>
              <a:t>JPanel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8208434" y="1700214"/>
            <a:ext cx="2670237" cy="433387"/>
          </a:xfrm>
          <a:prstGeom prst="wedgeRectCallout">
            <a:avLst>
              <a:gd name="adj1" fmla="val -100116"/>
              <a:gd name="adj2" fmla="val 236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למשל </a:t>
            </a:r>
            <a:r>
              <a:rPr lang="en-US" b="1" dirty="0" err="1"/>
              <a:t>Jbutton</a:t>
            </a:r>
            <a:r>
              <a:rPr lang="he-IL" b="1" dirty="0"/>
              <a:t>, </a:t>
            </a:r>
            <a:r>
              <a:rPr lang="en-US" b="1" dirty="0" err="1"/>
              <a:t>JLabel</a:t>
            </a:r>
            <a:endParaRPr lang="en-US" b="1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879418" y="2708275"/>
            <a:ext cx="2880783" cy="3816350"/>
            <a:chOff x="6660232" y="2708920"/>
            <a:chExt cx="2160240" cy="3816424"/>
          </a:xfrm>
        </p:grpSpPr>
        <p:sp>
          <p:nvSpPr>
            <p:cNvPr id="11" name="Rectangle 10"/>
            <p:cNvSpPr/>
            <p:nvPr/>
          </p:nvSpPr>
          <p:spPr>
            <a:xfrm>
              <a:off x="6660232" y="2708920"/>
              <a:ext cx="2160240" cy="38164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JFrame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04671" y="3140728"/>
              <a:ext cx="1871362" cy="3313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JPanel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76097" y="3572537"/>
              <a:ext cx="1620577" cy="10858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JPanel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76097" y="4940988"/>
              <a:ext cx="1620577" cy="8636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JPanel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20536" y="4004345"/>
              <a:ext cx="1295192" cy="3619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JLabel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47523" y="5372797"/>
              <a:ext cx="1296780" cy="2889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JTextBox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76097" y="6020509"/>
              <a:ext cx="1296779" cy="2889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JButton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13411" y="6064621"/>
            <a:ext cx="3027332" cy="58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הרכיב הראשי מציג ברקורסיה את כל הרכיבים שתחתיו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391" y="174812"/>
            <a:ext cx="7733630" cy="64764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506760" y="1329485"/>
            <a:ext cx="3393888" cy="360362"/>
          </a:xfrm>
          <a:prstGeom prst="wedgeRectCallout">
            <a:avLst>
              <a:gd name="adj1" fmla="val -75026"/>
              <a:gd name="adj2" fmla="val 22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יצירת </a:t>
            </a:r>
            <a:r>
              <a:rPr lang="en-US" b="1" dirty="0"/>
              <a:t>Panel</a:t>
            </a:r>
            <a:r>
              <a:rPr lang="he-IL" b="1" dirty="0"/>
              <a:t> עם מסגרת וכותרת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011770" y="539189"/>
            <a:ext cx="3551767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לכל </a:t>
            </a:r>
            <a:r>
              <a:rPr lang="en-US" b="1" dirty="0"/>
              <a:t>container</a:t>
            </a:r>
            <a:r>
              <a:rPr lang="he-IL" b="1" dirty="0"/>
              <a:t> צריך לתת גודל, אחרת גודלו הוא 0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26124" y="5674659"/>
            <a:ext cx="3259323" cy="216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19937" y="4908176"/>
            <a:ext cx="2911370" cy="609378"/>
          </a:xfrm>
          <a:prstGeom prst="wedgeRectCallout">
            <a:avLst>
              <a:gd name="adj1" fmla="val -90429"/>
              <a:gd name="adj2" fmla="val 78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יצירת כל הפקדים על </a:t>
            </a:r>
            <a:r>
              <a:rPr lang="en-US" b="1" dirty="0" smtClean="0"/>
              <a:t>panel</a:t>
            </a:r>
            <a:r>
              <a:rPr lang="he-IL" b="1" dirty="0" smtClean="0"/>
              <a:t> ולא ישירות על ה- </a:t>
            </a:r>
            <a:r>
              <a:rPr lang="en-US" b="1" dirty="0" smtClean="0"/>
              <a:t>Frame</a:t>
            </a:r>
            <a:endParaRPr lang="en-US" b="1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8093" y="2124634"/>
            <a:ext cx="2270312" cy="454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35" y="1180820"/>
            <a:ext cx="9059884" cy="50989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הוספת פקדים ל- </a:t>
            </a:r>
            <a:r>
              <a:rPr lang="en-US" sz="3200" dirty="0" smtClean="0"/>
              <a:t>Content Pane</a:t>
            </a:r>
            <a:r>
              <a:rPr lang="he-IL" sz="3200" dirty="0" smtClean="0"/>
              <a:t> גם דרך ה- </a:t>
            </a:r>
            <a:r>
              <a:rPr lang="en-US" sz="3200" dirty="0" err="1" smtClean="0"/>
              <a:t>JFrame</a:t>
            </a:r>
            <a:endParaRPr lang="en-US" sz="3200" dirty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4107" y="1178859"/>
            <a:ext cx="3913936" cy="1920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6164" y="5386667"/>
            <a:ext cx="3808881" cy="126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9574305" y="4539913"/>
            <a:ext cx="2320793" cy="576808"/>
          </a:xfrm>
          <a:prstGeom prst="wedgeRectCallout">
            <a:avLst>
              <a:gd name="adj1" fmla="val -255401"/>
              <a:gd name="adj2" fmla="val 4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הוספת הפקד ל- </a:t>
            </a:r>
            <a:r>
              <a:rPr lang="en-US" b="1" dirty="0" smtClean="0"/>
              <a:t>frame </a:t>
            </a:r>
            <a:r>
              <a:rPr lang="he-IL" b="1" dirty="0" smtClean="0"/>
              <a:t>ולא ל- </a:t>
            </a:r>
            <a:r>
              <a:rPr lang="en-US" b="1" dirty="0" smtClean="0"/>
              <a:t>panel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אירועים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נרצה לקשר את הפעולה על הפקד (למשל לחיצה על כפתור או בחירת </a:t>
            </a:r>
            <a:r>
              <a:rPr lang="en-US" dirty="0" err="1" smtClean="0">
                <a:latin typeface="Arial" charset="0"/>
                <a:cs typeface="Arial" charset="0"/>
              </a:rPr>
              <a:t>CheckBox</a:t>
            </a:r>
            <a:r>
              <a:rPr lang="he-IL" dirty="0" smtClean="0">
                <a:latin typeface="Arial" charset="0"/>
                <a:cs typeface="Arial" charset="0"/>
              </a:rPr>
              <a:t>) לפעולה כלשהי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כלומר, המתכנת אינו יודע מראש מה סדר הפעולות שיופעל, אבל הוא מכין אוסף פעולות שסדר הפעלתן יקבע ע"י האירועים שיפעלו ע"י המשתמש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16" y="540910"/>
            <a:ext cx="6622396" cy="61162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תזכורת: מחלקה פנימית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951" y="1188077"/>
            <a:ext cx="5050189" cy="8289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99859" y="3096725"/>
            <a:ext cx="2582930" cy="11122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075736" y="3119718"/>
            <a:ext cx="3851772" cy="651974"/>
          </a:xfrm>
          <a:prstGeom prst="wedgeRectCallout">
            <a:avLst>
              <a:gd name="adj1" fmla="val -99475"/>
              <a:gd name="adj2" fmla="val 35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המחלקה הפנימית יכולה לגעת בתכונות ובשיטות של המחלקה החיצונית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678415" y="5364542"/>
            <a:ext cx="2152691" cy="2966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476566" y="4276165"/>
            <a:ext cx="4408852" cy="917466"/>
          </a:xfrm>
          <a:prstGeom prst="wedgeRectCallout">
            <a:avLst>
              <a:gd name="adj1" fmla="val -65890"/>
              <a:gd name="adj2" fmla="val 69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יצירת אובייקט מהמחלקה הפנימית יהייה אך ורק באמצעות אובייקט של המחלקה החיצונית, מאחר והוא צריך גישה לאובייקט חיצוני ספציפי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האזנה לאירועים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לכל פקד יש אוסף של שיטות שכל אחת מאפשרת להאזין לאירועים מקבוצה מסויימת (למשל פעולות עכבר, פעולות מקלדת וכד')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כאשר אנחנו מעבירים כפרמטר לשיטה </a:t>
            </a:r>
            <a:r>
              <a:rPr lang="en-US" sz="2000" i="1" dirty="0" smtClean="0">
                <a:latin typeface="Arial" charset="0"/>
                <a:cs typeface="Arial" charset="0"/>
              </a:rPr>
              <a:t>new </a:t>
            </a:r>
            <a:r>
              <a:rPr lang="en-US" sz="2000" i="1" dirty="0" err="1" smtClean="0">
                <a:latin typeface="Arial" charset="0"/>
                <a:cs typeface="Arial" charset="0"/>
              </a:rPr>
              <a:t>XXXListener</a:t>
            </a:r>
            <a:r>
              <a:rPr lang="he-IL" sz="2000" i="1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</a:rPr>
              <a:t>אנחנו מעבירים אובייקט המממש את הממשק המוגדר, ולכן עלינו לספק מימושים לכל המתודות המוגדרות, אפילו מימוש ריק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במקום להעביר </a:t>
            </a:r>
            <a:r>
              <a:rPr lang="en-US" sz="2000" i="1" dirty="0" smtClean="0">
                <a:latin typeface="Arial" charset="0"/>
                <a:cs typeface="Arial" charset="0"/>
              </a:rPr>
              <a:t>new </a:t>
            </a:r>
            <a:r>
              <a:rPr lang="en-US" sz="2000" i="1" dirty="0" err="1" smtClean="0">
                <a:latin typeface="Arial" charset="0"/>
                <a:cs typeface="Arial" charset="0"/>
              </a:rPr>
              <a:t>XXXListener</a:t>
            </a:r>
            <a:r>
              <a:rPr lang="he-IL" sz="2000" i="1" dirty="0" smtClean="0">
                <a:latin typeface="Arial" charset="0"/>
                <a:cs typeface="Arial" charset="0"/>
              </a:rPr>
              <a:t> </a:t>
            </a:r>
            <a:r>
              <a:rPr lang="he-IL" sz="2800" dirty="0" smtClean="0">
                <a:latin typeface="Arial" charset="0"/>
                <a:cs typeface="Arial" charset="0"/>
              </a:rPr>
              <a:t>ניתן להעביר </a:t>
            </a:r>
            <a:r>
              <a:rPr lang="en-US" sz="2000" i="1" dirty="0" smtClean="0">
                <a:latin typeface="Arial" charset="0"/>
                <a:cs typeface="Arial" charset="0"/>
              </a:rPr>
              <a:t>new </a:t>
            </a:r>
            <a:r>
              <a:rPr lang="en-US" sz="2000" i="1" dirty="0" err="1" smtClean="0">
                <a:latin typeface="Arial" charset="0"/>
                <a:cs typeface="Arial" charset="0"/>
              </a:rPr>
              <a:t>XXXAdapter</a:t>
            </a:r>
            <a:r>
              <a:rPr lang="he-IL" sz="2800" i="1" dirty="0" smtClean="0">
                <a:latin typeface="Arial" charset="0"/>
                <a:cs typeface="Arial" charset="0"/>
              </a:rPr>
              <a:t> </a:t>
            </a:r>
            <a:r>
              <a:rPr lang="he-IL" sz="2800" dirty="0" smtClean="0">
                <a:latin typeface="Arial" charset="0"/>
                <a:cs typeface="Arial" charset="0"/>
              </a:rPr>
              <a:t>שהיא מחלקה המממשת את הממשק עם מימושים ריקים, וכך ניתן לספק מימוש רק לשיטות שאנחנו בוחרים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519" y="3062287"/>
            <a:ext cx="10625954" cy="16576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7432</TotalTime>
  <Words>1348</Words>
  <Application>Microsoft Office PowerPoint</Application>
  <PresentationFormat>Widescreen</PresentationFormat>
  <Paragraphs>194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Wingdings 2</vt:lpstr>
      <vt:lpstr>אוסטין</vt:lpstr>
      <vt:lpstr>Packager Shell Object</vt:lpstr>
      <vt:lpstr>קורס Java מתקדם  swing</vt:lpstr>
      <vt:lpstr>ביחידה זו נלמד:</vt:lpstr>
      <vt:lpstr>קומפוננטות ב- SWING</vt:lpstr>
      <vt:lpstr>היררכיה נכונה ביצירת אפליקציה</vt:lpstr>
      <vt:lpstr>PowerPoint Presentation</vt:lpstr>
      <vt:lpstr>הוספת פקדים ל- Content Pane גם דרך ה- JFrame</vt:lpstr>
      <vt:lpstr>אירועים</vt:lpstr>
      <vt:lpstr>תזכורת: מחלקה פנימית</vt:lpstr>
      <vt:lpstr>האזנה לאירועים</vt:lpstr>
      <vt:lpstr>האזנה לאירועים ע"י מימוש ממשק לעומת מימוש מחלקה</vt:lpstr>
      <vt:lpstr>האזנה לאירועים באמצעות AbstractAction</vt:lpstr>
      <vt:lpstr>PowerPoint Presentation</vt:lpstr>
      <vt:lpstr>הדוגמא של שינוי התצוגה</vt:lpstr>
      <vt:lpstr>הפעלת ה- swing ב- thread נפרד</vt:lpstr>
      <vt:lpstr>הפעלת ה- swing ב- thread נפרד - הקוד</vt:lpstr>
      <vt:lpstr>Label עם תמונה</vt:lpstr>
      <vt:lpstr>PowerPoint Presentation</vt:lpstr>
      <vt:lpstr>Layout Manager</vt:lpstr>
      <vt:lpstr>FlowLayout</vt:lpstr>
      <vt:lpstr>סקירת Layout</vt:lpstr>
      <vt:lpstr>BorderLayout</vt:lpstr>
      <vt:lpstr>BorderLayout - הכיוונים</vt:lpstr>
      <vt:lpstr> BoxLayout – סידור הרכיבים בשורה או בעמודה</vt:lpstr>
      <vt:lpstr>PowerPoint Presentation</vt:lpstr>
      <vt:lpstr>Layout נוספים</vt:lpstr>
      <vt:lpstr>עדכון יזום של התצוגה</vt:lpstr>
      <vt:lpstr>הדוגמא והתרגיל Survivors מהזיפ:</vt:lpstr>
      <vt:lpstr>דוגמאות לרכיבים ב- swing</vt:lpstr>
      <vt:lpstr>דוגמא לעבודה עם טבלה</vt:lpstr>
      <vt:lpstr>הפרדה בין ה- BL ל- GUI</vt:lpstr>
      <vt:lpstr>MVC – Model-View-Controller</vt:lpstr>
      <vt:lpstr>MVC – Model-View-Controller</vt:lpstr>
      <vt:lpstr>Renderer</vt:lpstr>
      <vt:lpstr>עורך GUI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swing</dc:title>
  <dc:creator>Keren Kalif</dc:creator>
  <cp:lastModifiedBy>RePack by Diakov</cp:lastModifiedBy>
  <cp:revision>148</cp:revision>
  <dcterms:created xsi:type="dcterms:W3CDTF">2014-03-10T06:09:09Z</dcterms:created>
  <dcterms:modified xsi:type="dcterms:W3CDTF">2015-04-30T09:44:29Z</dcterms:modified>
</cp:coreProperties>
</file>