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75943" autoAdjust="0"/>
  </p:normalViewPr>
  <p:slideViewPr>
    <p:cSldViewPr snapToGrid="0">
      <p:cViewPr varScale="1">
        <p:scale>
          <a:sx n="56" d="100"/>
          <a:sy n="56" d="100"/>
        </p:scale>
        <p:origin x="162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י"ט/סיון/תשע"ה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http://www.tutorialspoint.com/jdbc/jdbc-create-database.htm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https</a:t>
            </a:r>
            <a:r>
              <a:rPr lang="en-US" smtClean="0"/>
              <a:t>://</a:t>
            </a:r>
            <a:r>
              <a:rPr lang="en-US" smtClean="0"/>
              <a:t>dev.mysql.com/doc/refman/5.0/en/char.html</a:t>
            </a:r>
          </a:p>
          <a:p>
            <a:pPr algn="l"/>
            <a:endParaRPr lang="en-US" dirty="0" smtClean="0"/>
          </a:p>
          <a:p>
            <a:pPr algn="l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http://www.w3schools.com/sql/</a:t>
            </a:r>
          </a:p>
          <a:p>
            <a:pPr algn="l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http://complete-concrete-concise.com/web-tools/how-to-change-the-apache-port-in-xampp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255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4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http://complete-concrete-concise.com/web-tools/how-to-change-the-apache-port-in-xampp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146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https://docs.oracle.com/javase/8/docs/api/java/sql/ResultSet.html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316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http://nodehead.com/java-how-to-connect-to-xampps-mysql-in-eclipse/</a:t>
            </a:r>
          </a:p>
          <a:p>
            <a:endParaRPr lang="en-US" dirty="0" smtClean="0"/>
          </a:p>
          <a:p>
            <a:r>
              <a:rPr lang="he-IL" dirty="0" smtClean="0"/>
              <a:t>את ה-</a:t>
            </a:r>
            <a:r>
              <a:rPr lang="en-US" dirty="0" smtClean="0"/>
              <a:t>jar</a:t>
            </a:r>
            <a:r>
              <a:rPr lang="he-IL" dirty="0" smtClean="0"/>
              <a:t> ניתן להוריד באתר של </a:t>
            </a:r>
            <a:r>
              <a:rPr lang="en-US" dirty="0" err="1" smtClean="0"/>
              <a:t>mySql</a:t>
            </a:r>
            <a:r>
              <a:rPr lang="he-IL" baseline="0" dirty="0" smtClean="0"/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6559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http://www.tutorialspoint.com/jdbc/jdbc-insert-records.htm</a:t>
            </a:r>
            <a:endParaRPr lang="he-IL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http://alvinalexander.com/java/java-mysql-insert-example-preparedstatement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http://www.java2s.com/Tutorials/Java/JDBC/0170__JDBC_Insert_Record.htm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http://zetcode.com/db/mysqljava/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http://www.tutorialspoint.com/mysql/mysql-insert-query.htm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960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e-IL" dirty="0" smtClean="0"/>
              <a:t>קורס </a:t>
            </a:r>
            <a:r>
              <a:rPr lang="en-US" dirty="0" smtClean="0"/>
              <a:t>Java</a:t>
            </a:r>
            <a:r>
              <a:rPr lang="he-IL" dirty="0" smtClean="0"/>
              <a:t> מתקדם</a:t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קרן כליף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6671" y="5719967"/>
            <a:ext cx="4540145" cy="365125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r>
              <a:rPr lang="he-IL" dirty="0" smtClean="0"/>
              <a:t>© 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06-Jun-15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  <a:prstGeom prst="rect">
            <a:avLst/>
          </a:prstGeo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06-Jun-15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247"/>
            <a:ext cx="12021671" cy="73960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37129"/>
            <a:ext cx="11416553" cy="52981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06-Jun-15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06-Jun-15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06-Jun-15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06-Jun-15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06-Jun-15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06-Jun-15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06-Jun-15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705" y="333488"/>
            <a:ext cx="11698941" cy="6322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711" y="-8064"/>
            <a:ext cx="12177215" cy="116451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65" y="1331259"/>
            <a:ext cx="11363155" cy="5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61" name="TextBox 60"/>
          <p:cNvSpPr txBox="1"/>
          <p:nvPr userDrawn="1"/>
        </p:nvSpPr>
        <p:spPr>
          <a:xfrm>
            <a:off x="255494" y="13447"/>
            <a:ext cx="117930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b="1" dirty="0" smtClean="0">
                <a:solidFill>
                  <a:schemeClr val="bg1"/>
                </a:solidFill>
              </a:rPr>
              <a:t>Java</a:t>
            </a:r>
            <a:r>
              <a:rPr lang="he-IL" b="1" dirty="0" smtClean="0">
                <a:solidFill>
                  <a:schemeClr val="bg1"/>
                </a:solidFill>
              </a:rPr>
              <a:t> מתקדם </a:t>
            </a:r>
            <a:r>
              <a:rPr lang="he-IL" b="1" baseline="0" dirty="0" smtClean="0">
                <a:solidFill>
                  <a:schemeClr val="bg1"/>
                </a:solidFill>
              </a:rPr>
              <a:t>| </a:t>
            </a:r>
            <a:r>
              <a:rPr lang="en-US" sz="1600" b="1" baseline="0" dirty="0" smtClean="0">
                <a:solidFill>
                  <a:schemeClr val="bg1"/>
                </a:solidFill>
              </a:rPr>
              <a:t>JDBC</a:t>
            </a:r>
            <a:r>
              <a:rPr lang="he-IL" sz="1600" b="1" baseline="0" dirty="0" smtClean="0">
                <a:solidFill>
                  <a:schemeClr val="bg1"/>
                </a:solidFill>
              </a:rPr>
              <a:t>| </a:t>
            </a:r>
            <a:r>
              <a:rPr lang="he-IL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Keren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Kalif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|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r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r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Courier New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mbycamara.wordpress.com/2011/01/13/drupal-7-windows-7-xampp-1-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hyperlink" Target="http://localhost:NEWAPACHEPORT/phpmyadmin/" TargetMode="External"/><Relationship Id="rId4" Type="http://schemas.openxmlformats.org/officeDocument/2006/relationships/hyperlink" Target="http://localhost/phpmyadmi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קורס </a:t>
            </a:r>
            <a:r>
              <a:rPr lang="en-US" sz="3200" dirty="0" smtClean="0"/>
              <a:t>Java</a:t>
            </a:r>
            <a:r>
              <a:rPr lang="he-IL" sz="3200" dirty="0" smtClean="0"/>
              <a:t> מתקדם</a:t>
            </a:r>
            <a:br>
              <a:rPr lang="he-IL" sz="3200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JDBC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ארכיטקטורת העבודה מול </a:t>
            </a:r>
            <a:r>
              <a:rPr lang="en-US" smtClean="0">
                <a:latin typeface="Arial" charset="0"/>
                <a:cs typeface="Arial" charset="0"/>
              </a:rPr>
              <a:t>JDBC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he-IL" sz="1800" dirty="0" smtClean="0">
                <a:latin typeface="Arial" charset="0"/>
                <a:cs typeface="Arial" charset="0"/>
              </a:rPr>
              <a:t>התמונה לקוחה מ: </a:t>
            </a:r>
            <a:r>
              <a:rPr lang="en-US" sz="1800" dirty="0" smtClean="0">
                <a:latin typeface="Arial" charset="0"/>
                <a:cs typeface="Arial" charset="0"/>
              </a:rPr>
              <a:t>http://www.roseindia.net/jdbc/understanding-the-jdbc-architect.shtml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34" y="1054101"/>
            <a:ext cx="64897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906871" y="1484314"/>
            <a:ext cx="3853330" cy="1296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קוד ה- </a:t>
            </a:r>
            <a:r>
              <a:rPr lang="en-US" b="1" dirty="0"/>
              <a:t>JAVA</a:t>
            </a:r>
            <a:r>
              <a:rPr lang="he-IL" b="1" dirty="0"/>
              <a:t> טוען את הדרייבר המתאים באמצעות ה- </a:t>
            </a:r>
            <a:r>
              <a:rPr lang="en-US" b="1" dirty="0" err="1"/>
              <a:t>JdbcManager</a:t>
            </a:r>
            <a:endParaRPr lang="he-IL" b="1" dirty="0"/>
          </a:p>
          <a:p>
            <a:pPr algn="ctr" rtl="1">
              <a:defRPr/>
            </a:pPr>
            <a:r>
              <a:rPr lang="he-IL" b="1" dirty="0"/>
              <a:t>הדרייבר הוא זה המתקשר מול ה- </a:t>
            </a:r>
            <a:r>
              <a:rPr lang="en-US" b="1" dirty="0"/>
              <a:t>DB</a:t>
            </a:r>
            <a:r>
              <a:rPr lang="he-IL" b="1" dirty="0"/>
              <a:t> המתאים דרך הרשת.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243047" y="3141663"/>
            <a:ext cx="3517154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הדרייבר הוא מחלקה של של </a:t>
            </a:r>
            <a:r>
              <a:rPr lang="en-US" b="1" dirty="0"/>
              <a:t>Java</a:t>
            </a:r>
            <a:r>
              <a:rPr lang="he-IL" b="1" dirty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 smtClean="0">
                <a:latin typeface="Arial" charset="0"/>
                <a:cs typeface="Arial" charset="0"/>
              </a:rPr>
              <a:t>טעינת הדרייבר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36" y="476146"/>
            <a:ext cx="8837581" cy="61707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92575" y="1121244"/>
            <a:ext cx="6074707" cy="865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פקודות להרצת שאילתות מול ה- </a:t>
            </a:r>
            <a:r>
              <a:rPr lang="en-US" smtClean="0">
                <a:latin typeface="Arial" charset="0"/>
                <a:cs typeface="Arial" charset="0"/>
              </a:rPr>
              <a:t>DB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charset="0"/>
                <a:cs typeface="Arial" charset="0"/>
              </a:rPr>
              <a:t>executeQuery</a:t>
            </a:r>
            <a:r>
              <a:rPr lang="he-IL" dirty="0" smtClean="0">
                <a:latin typeface="Arial" charset="0"/>
                <a:cs typeface="Arial" charset="0"/>
              </a:rPr>
              <a:t> – מחזירה </a:t>
            </a:r>
            <a:r>
              <a:rPr lang="en-US" dirty="0" err="1" smtClean="0">
                <a:latin typeface="Arial" charset="0"/>
                <a:cs typeface="Arial" charset="0"/>
              </a:rPr>
              <a:t>ResultSet</a:t>
            </a:r>
            <a:r>
              <a:rPr lang="he-IL" dirty="0" smtClean="0">
                <a:latin typeface="Arial" charset="0"/>
                <a:cs typeface="Arial" charset="0"/>
              </a:rPr>
              <a:t> עבור שאילתת </a:t>
            </a:r>
            <a:r>
              <a:rPr lang="en-US" dirty="0" smtClean="0">
                <a:latin typeface="Arial" charset="0"/>
                <a:cs typeface="Arial" charset="0"/>
              </a:rPr>
              <a:t>SELECT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b="1" dirty="0" err="1" smtClean="0">
                <a:latin typeface="Arial" charset="0"/>
                <a:cs typeface="Arial" charset="0"/>
              </a:rPr>
              <a:t>executeUpdate</a:t>
            </a:r>
            <a:r>
              <a:rPr lang="he-IL" dirty="0" smtClean="0">
                <a:latin typeface="Arial" charset="0"/>
                <a:cs typeface="Arial" charset="0"/>
              </a:rPr>
              <a:t> – מריצה שאילתות שמעדכנות את בסיס הנתונים. מחזירה את כמות השורות שהושפעו מהפעולה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  <a:cs typeface="Arial" charset="0"/>
              </a:rPr>
              <a:t>execute</a:t>
            </a:r>
            <a:r>
              <a:rPr lang="he-IL" dirty="0" smtClean="0">
                <a:latin typeface="Arial" charset="0"/>
                <a:cs typeface="Arial" charset="0"/>
              </a:rPr>
              <a:t> – מריצה כל סוג של שאילתא, </a:t>
            </a:r>
          </a:p>
          <a:p>
            <a:pPr marL="68580" indent="0">
              <a:buNone/>
            </a:pPr>
            <a:r>
              <a:rPr lang="he-IL" dirty="0" smtClean="0">
                <a:latin typeface="Arial" charset="0"/>
                <a:cs typeface="Arial" charset="0"/>
              </a:rPr>
              <a:t>מחזירה </a:t>
            </a:r>
            <a:r>
              <a:rPr lang="en-US" dirty="0" smtClean="0">
                <a:latin typeface="Arial" charset="0"/>
                <a:cs typeface="Arial" charset="0"/>
              </a:rPr>
              <a:t>TRUE</a:t>
            </a:r>
            <a:r>
              <a:rPr lang="he-IL" dirty="0" smtClean="0">
                <a:latin typeface="Arial" charset="0"/>
                <a:cs typeface="Arial" charset="0"/>
              </a:rPr>
              <a:t> אם תוצר השאילתא הוא </a:t>
            </a:r>
            <a:r>
              <a:rPr lang="en-US" dirty="0" err="1" smtClean="0">
                <a:latin typeface="Arial" charset="0"/>
                <a:cs typeface="Arial" charset="0"/>
              </a:rPr>
              <a:t>ResultSet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FALSE</a:t>
            </a:r>
            <a:r>
              <a:rPr lang="he-IL" dirty="0" smtClean="0">
                <a:latin typeface="Arial" charset="0"/>
                <a:cs typeface="Arial" charset="0"/>
              </a:rPr>
              <a:t> אחרת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הרצת מתודה שאינה תואמת את סוג השאילתא תגרור תעופה מסוג :</a:t>
            </a:r>
          </a:p>
          <a:p>
            <a:pPr marL="68580" indent="0">
              <a:buNone/>
            </a:pPr>
            <a:r>
              <a:rPr lang="en-US" u="sng" dirty="0" err="1"/>
              <a:t>java.sql.SQLException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547" y="544921"/>
            <a:ext cx="9022135" cy="61141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6493" y="3482789"/>
            <a:ext cx="5397683" cy="293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7920318" y="3072027"/>
            <a:ext cx="3961898" cy="791716"/>
          </a:xfrm>
          <a:prstGeom prst="wedgeRectCallout">
            <a:avLst>
              <a:gd name="adj1" fmla="val -68181"/>
              <a:gd name="adj2" fmla="val 3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תזרק </a:t>
            </a:r>
            <a:r>
              <a:rPr lang="en-US" b="1" dirty="0" err="1" smtClean="0"/>
              <a:t>SQLException</a:t>
            </a:r>
            <a:r>
              <a:rPr lang="he-IL" b="1" dirty="0" smtClean="0"/>
              <a:t> אם לא תתקבל תשובה בזמן המבוקש.</a:t>
            </a:r>
          </a:p>
          <a:p>
            <a:pPr algn="ctr" rtl="1">
              <a:defRPr/>
            </a:pPr>
            <a:r>
              <a:rPr lang="he-IL" b="1" dirty="0" smtClean="0"/>
              <a:t>הפרמטר הוא בשניות.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Prepared Statement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ראינו הגדרת שאילתות באמצעות אובייקט </a:t>
            </a:r>
            <a:r>
              <a:rPr lang="en-US" dirty="0" smtClean="0">
                <a:latin typeface="Arial" charset="0"/>
                <a:cs typeface="Arial" charset="0"/>
              </a:rPr>
              <a:t>Statement</a:t>
            </a:r>
            <a:r>
              <a:rPr lang="he-IL" dirty="0" smtClean="0">
                <a:latin typeface="Arial" charset="0"/>
                <a:cs typeface="Arial" charset="0"/>
              </a:rPr>
              <a:t> אשר משתמש במחרוזת כייצוג לשאילתא עם ערכים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באופן פעולה זה ה- </a:t>
            </a:r>
            <a:r>
              <a:rPr lang="en-US" dirty="0" smtClean="0">
                <a:latin typeface="Arial" charset="0"/>
                <a:cs typeface="Arial" charset="0"/>
              </a:rPr>
              <a:t>DB</a:t>
            </a:r>
            <a:r>
              <a:rPr lang="he-IL" dirty="0" smtClean="0">
                <a:latin typeface="Arial" charset="0"/>
                <a:cs typeface="Arial" charset="0"/>
              </a:rPr>
              <a:t> בונה את השאילתא כל פעם בזמן ריצה ומריץ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ניתן לעבוד גם עם </a:t>
            </a:r>
            <a:r>
              <a:rPr lang="en-US" dirty="0" err="1" smtClean="0">
                <a:latin typeface="Arial" charset="0"/>
                <a:cs typeface="Arial" charset="0"/>
              </a:rPr>
              <a:t>PreparedStatement</a:t>
            </a:r>
            <a:r>
              <a:rPr lang="he-IL" dirty="0" smtClean="0">
                <a:latin typeface="Arial" charset="0"/>
                <a:cs typeface="Arial" charset="0"/>
              </a:rPr>
              <a:t> ובמקרה זה יש אופטימיזציה המבוצעת בשלב ה- </a:t>
            </a:r>
            <a:r>
              <a:rPr lang="en-US" dirty="0" err="1" smtClean="0">
                <a:latin typeface="Arial" charset="0"/>
                <a:cs typeface="Arial" charset="0"/>
              </a:rPr>
              <a:t>PreCompile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he-IL" u="sng" dirty="0" smtClean="0">
                <a:latin typeface="Arial" charset="0"/>
                <a:cs typeface="Arial" charset="0"/>
              </a:rPr>
              <a:t>ולכן יותר יעילה במקרים בהם מריצים את אותה שאילתא כמה פעמים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PreparedStatement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he-IL" u="sng" dirty="0" smtClean="0">
                <a:latin typeface="Arial" charset="0"/>
                <a:cs typeface="Arial" charset="0"/>
              </a:rPr>
              <a:t>יורשת</a:t>
            </a:r>
            <a:r>
              <a:rPr lang="he-IL" dirty="0" smtClean="0">
                <a:latin typeface="Arial" charset="0"/>
                <a:cs typeface="Arial" charset="0"/>
              </a:rPr>
              <a:t> מ- </a:t>
            </a:r>
            <a:r>
              <a:rPr lang="en-US" dirty="0" smtClean="0">
                <a:latin typeface="Arial" charset="0"/>
                <a:cs typeface="Arial" charset="0"/>
              </a:rPr>
              <a:t>Statement</a:t>
            </a:r>
            <a:r>
              <a:rPr lang="he-IL" dirty="0" smtClean="0">
                <a:latin typeface="Arial" charset="0"/>
                <a:cs typeface="Arial" charset="0"/>
              </a:rPr>
              <a:t> ולכן רק אופן שליחת הפרמטרים לשאילתא שונה, ההרצה זהה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94" y="352778"/>
            <a:ext cx="7959818" cy="62878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2400" dirty="0" smtClean="0"/>
              <a:t>דוגמא לשימוש ב-</a:t>
            </a:r>
            <a:br>
              <a:rPr lang="he-IL" sz="2400" dirty="0" smtClean="0"/>
            </a:br>
            <a:r>
              <a:rPr lang="he-IL" sz="2400" dirty="0" smtClean="0"/>
              <a:t> </a:t>
            </a:r>
            <a:r>
              <a:rPr lang="en-US" sz="2000" dirty="0" err="1" smtClean="0"/>
              <a:t>PreparedStatement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20915" y="2246947"/>
            <a:ext cx="6454897" cy="71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6898342" y="3119719"/>
            <a:ext cx="5001084" cy="701071"/>
          </a:xfrm>
          <a:prstGeom prst="wedgeRectCallout">
            <a:avLst>
              <a:gd name="adj1" fmla="val -104115"/>
              <a:gd name="adj2" fmla="val -91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שותלים את הפרמטרים באמצעות שיטות. כלומר במקום כל </a:t>
            </a:r>
            <a:r>
              <a:rPr lang="he-IL" sz="2400" b="1" dirty="0">
                <a:solidFill>
                  <a:schemeClr val="tx1"/>
                </a:solidFill>
              </a:rPr>
              <a:t>'?'</a:t>
            </a:r>
            <a:r>
              <a:rPr lang="he-IL" b="1" dirty="0"/>
              <a:t> בשאילתא תהייה הצבה של ערך.</a:t>
            </a:r>
            <a:endParaRPr lang="en-US" b="1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0702" y="4988860"/>
            <a:ext cx="4996499" cy="16600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שדה מסוג תאריך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java.sql.Date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i="1" smtClean="0">
                <a:latin typeface="Arial" charset="0"/>
                <a:cs typeface="Arial" charset="0"/>
              </a:rPr>
              <a:t>year, month, day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java.sql.Time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i="1" smtClean="0">
                <a:latin typeface="Arial" charset="0"/>
                <a:cs typeface="Arial" charset="0"/>
              </a:rPr>
              <a:t>hours, minutes, seconds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java.sql.Timestamp </a:t>
            </a:r>
            <a:r>
              <a:rPr lang="en-US" smtClean="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i="1" smtClean="0">
                <a:latin typeface="Arial" charset="0"/>
                <a:cs typeface="Arial" charset="0"/>
              </a:rPr>
              <a:t>year, month, day, hours, minutes, 				seconds, nanoseconds</a:t>
            </a:r>
          </a:p>
          <a:p>
            <a:pPr algn="l" rtl="0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184462"/>
            <a:ext cx="11038932" cy="4933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להכנסת רשומה עם תאריך</a:t>
            </a:r>
            <a:endParaRPr lang="en-US" dirty="0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1412" y="5598966"/>
            <a:ext cx="4656910" cy="10474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936376" y="3212105"/>
            <a:ext cx="9315147" cy="1292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קישור </a:t>
            </a:r>
            <a:r>
              <a:rPr lang="en-US" dirty="0" err="1" smtClean="0">
                <a:latin typeface="Arial" charset="0"/>
                <a:cs typeface="Arial" charset="0"/>
              </a:rPr>
              <a:t>ResultSet</a:t>
            </a:r>
            <a:r>
              <a:rPr lang="he-IL" dirty="0" smtClean="0">
                <a:latin typeface="Arial" charset="0"/>
                <a:cs typeface="Arial" charset="0"/>
              </a:rPr>
              <a:t> לטבלה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הדוגמא </a:t>
            </a:r>
            <a:r>
              <a:rPr lang="en-US" dirty="0" err="1" smtClean="0">
                <a:latin typeface="Arial" charset="0"/>
                <a:cs typeface="Arial" charset="0"/>
              </a:rPr>
              <a:t>fillTableFromDb</a:t>
            </a:r>
            <a:r>
              <a:rPr lang="he-IL" dirty="0" smtClean="0">
                <a:latin typeface="Arial" charset="0"/>
                <a:cs typeface="Arial" charset="0"/>
              </a:rPr>
              <a:t> שבקובץ הדוגמאות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לשים לב למחלקה </a:t>
            </a:r>
            <a:r>
              <a:rPr lang="en-US" dirty="0" err="1" smtClean="0">
                <a:latin typeface="Arial" charset="0"/>
                <a:cs typeface="Arial" charset="0"/>
              </a:rPr>
              <a:t>QueryTableModel</a:t>
            </a:r>
            <a:r>
              <a:rPr lang="he-IL" dirty="0" smtClean="0">
                <a:latin typeface="Arial" charset="0"/>
                <a:cs typeface="Arial" charset="0"/>
              </a:rPr>
              <a:t> היורשת מ- </a:t>
            </a:r>
            <a:r>
              <a:rPr lang="en-US" dirty="0" err="1" smtClean="0">
                <a:latin typeface="Arial" charset="0"/>
                <a:cs typeface="Arial" charset="0"/>
              </a:rPr>
              <a:t>AbstractTableModel</a:t>
            </a:r>
            <a:endParaRPr lang="he-IL" dirty="0" smtClean="0">
              <a:latin typeface="Arial" charset="0"/>
              <a:cs typeface="Arial" charset="0"/>
            </a:endParaRP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מחלקה יעודית לעבודה מול ה- </a:t>
            </a:r>
            <a:r>
              <a:rPr lang="en-US" dirty="0" smtClean="0">
                <a:latin typeface="Arial" charset="0"/>
                <a:cs typeface="Arial" charset="0"/>
              </a:rPr>
              <a:t>DB</a:t>
            </a:r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6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עבודה עם סביבת העבודה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התחברות ל-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r>
              <a:rPr lang="he-IL" dirty="0" smtClean="0">
                <a:latin typeface="Arial" charset="0"/>
                <a:cs typeface="Arial" charset="0"/>
              </a:rPr>
              <a:t> מתוך קוד </a:t>
            </a:r>
            <a:r>
              <a:rPr lang="en-US" dirty="0" smtClean="0">
                <a:latin typeface="Arial" charset="0"/>
                <a:cs typeface="Arial" charset="0"/>
              </a:rPr>
              <a:t>Java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הרצת שאילתות בסיסיות 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עבודה עם </a:t>
            </a:r>
            <a:r>
              <a:rPr lang="en-US" dirty="0" err="1" smtClean="0">
                <a:latin typeface="Arial" charset="0"/>
                <a:cs typeface="Arial" charset="0"/>
              </a:rPr>
              <a:t>PreparedStatement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הצגת תוצאות השאילות ב- </a:t>
            </a:r>
            <a:r>
              <a:rPr lang="en-US" dirty="0" err="1" smtClean="0">
                <a:latin typeface="Arial" charset="0"/>
                <a:cs typeface="Arial" charset="0"/>
              </a:rPr>
              <a:t>gui</a:t>
            </a:r>
            <a:endParaRPr lang="he-IL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bIns="45720" anchor="t"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עבודה עם סביבת העבודה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התחברות ל-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r>
              <a:rPr lang="he-IL" dirty="0" smtClean="0">
                <a:latin typeface="Arial" charset="0"/>
                <a:cs typeface="Arial" charset="0"/>
              </a:rPr>
              <a:t> מתוך קוד </a:t>
            </a:r>
            <a:r>
              <a:rPr lang="en-US" dirty="0" smtClean="0">
                <a:latin typeface="Arial" charset="0"/>
                <a:cs typeface="Arial" charset="0"/>
              </a:rPr>
              <a:t>Java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הרצת שאילתות בסיסיות 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עבודה עם </a:t>
            </a:r>
            <a:r>
              <a:rPr lang="en-US" dirty="0" err="1" smtClean="0">
                <a:latin typeface="Arial" charset="0"/>
                <a:cs typeface="Arial" charset="0"/>
              </a:rPr>
              <a:t>PreparedStatement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הצגת תוצאות השאיל</a:t>
            </a:r>
            <a:r>
              <a:rPr lang="he-IL" dirty="0">
                <a:latin typeface="Arial" charset="0"/>
                <a:cs typeface="Arial" charset="0"/>
              </a:rPr>
              <a:t>ת</a:t>
            </a:r>
            <a:r>
              <a:rPr lang="he-IL" dirty="0" smtClean="0">
                <a:latin typeface="Arial" charset="0"/>
                <a:cs typeface="Arial" charset="0"/>
              </a:rPr>
              <a:t>ות ב- </a:t>
            </a:r>
            <a:r>
              <a:rPr lang="en-US" dirty="0" err="1" smtClean="0">
                <a:latin typeface="Arial" charset="0"/>
                <a:cs typeface="Arial" charset="0"/>
              </a:rPr>
              <a:t>gui</a:t>
            </a:r>
            <a:endParaRPr lang="he-IL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726141" y="4415770"/>
          <a:ext cx="1840753" cy="191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Packager Shell Object" showAsIcon="1" r:id="rId4" imgW="660600" imgH="685800" progId="Package">
                  <p:embed/>
                </p:oleObj>
              </mc:Choice>
              <mc:Fallback>
                <p:oleObj name="Packager Shell Object" showAsIcon="1" r:id="rId4" imgW="660600" imgH="685800" progId="Packag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41" y="4415770"/>
                        <a:ext cx="1840753" cy="1911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התקנת סביבת העבודה  </a:t>
            </a:r>
            <a:r>
              <a:rPr lang="en-US" smtClean="0">
                <a:latin typeface="Arial" charset="0"/>
                <a:cs typeface="Arial" charset="0"/>
              </a:rPr>
              <a:t>MySql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כדי לעבוד עם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r>
              <a:rPr lang="he-IL" dirty="0" smtClean="0">
                <a:latin typeface="Arial" charset="0"/>
                <a:cs typeface="Arial" charset="0"/>
              </a:rPr>
              <a:t> יש להתקין </a:t>
            </a:r>
            <a:r>
              <a:rPr lang="en-US" dirty="0" smtClean="0">
                <a:latin typeface="Arial" charset="0"/>
                <a:cs typeface="Arial" charset="0"/>
              </a:rPr>
              <a:t>XAMPP</a:t>
            </a:r>
            <a:r>
              <a:rPr lang="he-IL" dirty="0" smtClean="0">
                <a:latin typeface="Arial" charset="0"/>
                <a:cs typeface="Arial" charset="0"/>
              </a:rPr>
              <a:t> או </a:t>
            </a:r>
            <a:r>
              <a:rPr lang="en-US" strike="sngStrike" dirty="0" smtClean="0">
                <a:latin typeface="Arial" charset="0"/>
                <a:cs typeface="Arial" charset="0"/>
              </a:rPr>
              <a:t>WAMP</a:t>
            </a:r>
            <a:r>
              <a:rPr lang="he-IL" dirty="0" smtClean="0">
                <a:latin typeface="Arial" charset="0"/>
                <a:cs typeface="Arial" charset="0"/>
              </a:rPr>
              <a:t> ולדאוג שבבחירת הרכיבים בהתקנה יהיה את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לאחר ההתקנה, יש לוודא כי ה- </a:t>
            </a:r>
            <a:r>
              <a:rPr lang="en-US" dirty="0" smtClean="0">
                <a:latin typeface="Arial" charset="0"/>
                <a:cs typeface="Arial" charset="0"/>
              </a:rPr>
              <a:t>service </a:t>
            </a:r>
            <a:r>
              <a:rPr lang="he-IL" dirty="0" smtClean="0">
                <a:latin typeface="Arial" charset="0"/>
                <a:cs typeface="Arial" charset="0"/>
              </a:rPr>
              <a:t> של </a:t>
            </a:r>
            <a:r>
              <a:rPr lang="en-US" dirty="0" err="1" smtClean="0">
                <a:latin typeface="Arial" charset="0"/>
                <a:cs typeface="Arial" charset="0"/>
              </a:rPr>
              <a:t>MySql</a:t>
            </a:r>
            <a:r>
              <a:rPr lang="he-IL" dirty="0" smtClean="0">
                <a:latin typeface="Arial" charset="0"/>
                <a:cs typeface="Arial" charset="0"/>
              </a:rPr>
              <a:t> במצב </a:t>
            </a:r>
            <a:r>
              <a:rPr lang="en-US" dirty="0" smtClean="0">
                <a:latin typeface="Arial" charset="0"/>
                <a:cs typeface="Arial" charset="0"/>
              </a:rPr>
              <a:t>Running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2665" y="2924176"/>
            <a:ext cx="494676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962603" y="4176621"/>
            <a:ext cx="2878667" cy="358775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360" y="3356992"/>
            <a:ext cx="4320480" cy="328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/>
              <a:t>יתכן וה- </a:t>
            </a:r>
            <a:r>
              <a:rPr lang="en-US" b="1" dirty="0" smtClean="0"/>
              <a:t>service</a:t>
            </a:r>
            <a:r>
              <a:rPr lang="he-IL" b="1" dirty="0" smtClean="0"/>
              <a:t> של ה-</a:t>
            </a:r>
            <a:r>
              <a:rPr lang="en-US" b="1" dirty="0" smtClean="0"/>
              <a:t> .NET</a:t>
            </a:r>
            <a:r>
              <a:rPr lang="he-IL" b="1" dirty="0" smtClean="0"/>
              <a:t> רץ ותופס את הפורט:</a:t>
            </a:r>
          </a:p>
          <a:p>
            <a:pPr algn="r" rtl="1"/>
            <a:r>
              <a:rPr lang="he-IL" b="1" dirty="0" smtClean="0"/>
              <a:t>1- ניתן לעצור אותו באמצעות הפקודה: </a:t>
            </a:r>
            <a:r>
              <a:rPr lang="en-US" b="1" dirty="0" smtClean="0"/>
              <a:t>net stop w3svc</a:t>
            </a:r>
            <a:endParaRPr lang="he-IL" b="1" dirty="0" smtClean="0"/>
          </a:p>
          <a:p>
            <a:pPr algn="r" rtl="1"/>
            <a:r>
              <a:rPr lang="he-IL" b="1" dirty="0" smtClean="0"/>
              <a:t>2- לשנות את הפורט שה- </a:t>
            </a:r>
            <a:r>
              <a:rPr lang="en-US" b="1" dirty="0" smtClean="0"/>
              <a:t>XAMPP</a:t>
            </a:r>
            <a:r>
              <a:rPr lang="he-IL" b="1" dirty="0" smtClean="0"/>
              <a:t> מנסה להתחבר ל- </a:t>
            </a:r>
            <a:r>
              <a:rPr lang="en-US" b="1" dirty="0" smtClean="0"/>
              <a:t>SQL</a:t>
            </a:r>
            <a:r>
              <a:rPr lang="he-IL" b="1" dirty="0" smtClean="0"/>
              <a:t>. הוראות בלינק: </a:t>
            </a:r>
            <a:r>
              <a:rPr lang="en-US" dirty="0" smtClean="0">
                <a:hlinkClick r:id="rId3"/>
              </a:rPr>
              <a:t>http://mambycamara.wordpress.com/2011/01/13/drupal-7-windows-7-xampp-1-7/</a:t>
            </a:r>
            <a:r>
              <a:rPr lang="he-IL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2284" y="5516564"/>
            <a:ext cx="2783416" cy="8651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עבודה עם </a:t>
            </a:r>
            <a:r>
              <a:rPr lang="en-US" smtClean="0">
                <a:latin typeface="Arial" charset="0"/>
                <a:cs typeface="Arial" charset="0"/>
              </a:rPr>
              <a:t>MySql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כדי להיכנס לכלי:</a:t>
            </a:r>
          </a:p>
          <a:p>
            <a:pPr marL="68580" indent="0">
              <a:buNone/>
            </a:pPr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  <a:hlinkClick r:id="rId4"/>
              </a:rPr>
              <a:t>http://localhost/phpmyadmin/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he-IL" dirty="0">
                <a:latin typeface="Arial" charset="0"/>
                <a:cs typeface="Arial" charset="0"/>
              </a:rPr>
              <a:t>או   </a:t>
            </a:r>
            <a:r>
              <a:rPr lang="en-US" dirty="0" smtClean="0">
                <a:latin typeface="Arial" charset="0"/>
                <a:cs typeface="Arial" charset="0"/>
                <a:hlinkClick r:id="rId5"/>
              </a:rPr>
              <a:t>http</a:t>
            </a:r>
            <a:r>
              <a:rPr lang="en-US" dirty="0">
                <a:latin typeface="Arial" charset="0"/>
                <a:cs typeface="Arial" charset="0"/>
                <a:hlinkClick r:id="rId5"/>
              </a:rPr>
              <a:t>://</a:t>
            </a:r>
            <a:r>
              <a:rPr lang="en-US" dirty="0" smtClean="0">
                <a:latin typeface="Arial" charset="0"/>
                <a:cs typeface="Arial" charset="0"/>
                <a:hlinkClick r:id="rId5"/>
              </a:rPr>
              <a:t>localhost:</a:t>
            </a:r>
            <a:r>
              <a:rPr lang="en-US" sz="1400" dirty="0" smtClean="0">
                <a:solidFill>
                  <a:srgbClr val="0070C0"/>
                </a:solidFill>
                <a:latin typeface="Arial" charset="0"/>
                <a:cs typeface="Arial" charset="0"/>
                <a:hlinkClick r:id="rId5"/>
              </a:rPr>
              <a:t>NEWAPACHEPORT</a:t>
            </a:r>
            <a:r>
              <a:rPr lang="en-US" dirty="0" smtClean="0">
                <a:latin typeface="Arial" charset="0"/>
                <a:cs typeface="Arial" charset="0"/>
                <a:hlinkClick r:id="rId5"/>
              </a:rPr>
              <a:t>/phpmyadmin</a:t>
            </a:r>
            <a:r>
              <a:rPr lang="en-US" dirty="0">
                <a:latin typeface="Arial" charset="0"/>
                <a:cs typeface="Arial" charset="0"/>
                <a:hlinkClick r:id="rId5"/>
              </a:rPr>
              <a:t>/</a:t>
            </a:r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לצורך הדוגמא: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נייצר </a:t>
            </a:r>
            <a:r>
              <a:rPr lang="en-US" dirty="0" smtClean="0">
                <a:latin typeface="Arial" charset="0"/>
                <a:cs typeface="Arial" charset="0"/>
              </a:rPr>
              <a:t>DB</a:t>
            </a:r>
            <a:r>
              <a:rPr lang="he-IL" dirty="0" smtClean="0">
                <a:latin typeface="Arial" charset="0"/>
                <a:cs typeface="Arial" charset="0"/>
              </a:rPr>
              <a:t> הנקרא </a:t>
            </a:r>
            <a:r>
              <a:rPr lang="en-US" dirty="0" smtClean="0">
                <a:latin typeface="Arial" charset="0"/>
                <a:cs typeface="Arial" charset="0"/>
              </a:rPr>
              <a:t>survivors</a:t>
            </a:r>
            <a:endParaRPr lang="he-IL" dirty="0" smtClean="0">
              <a:latin typeface="Arial" charset="0"/>
              <a:cs typeface="Arial" charset="0"/>
            </a:endParaRP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נייצר בו טבלה הנקראית </a:t>
            </a:r>
            <a:r>
              <a:rPr lang="en-US" dirty="0" smtClean="0">
                <a:latin typeface="Arial" charset="0"/>
                <a:cs typeface="Arial" charset="0"/>
              </a:rPr>
              <a:t>tribes</a:t>
            </a:r>
            <a:endParaRPr lang="he-IL" dirty="0" smtClean="0">
              <a:latin typeface="Arial" charset="0"/>
              <a:cs typeface="Arial" charset="0"/>
            </a:endParaRP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לטבלה זו נגדיר 2 שדות: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id</a:t>
            </a:r>
            <a:r>
              <a:rPr lang="he-IL" dirty="0" smtClean="0">
                <a:latin typeface="Arial" charset="0"/>
                <a:cs typeface="Arial" charset="0"/>
              </a:rPr>
              <a:t> שיהיה </a:t>
            </a:r>
            <a:r>
              <a:rPr lang="en-US" dirty="0" smtClean="0">
                <a:latin typeface="Arial" charset="0"/>
                <a:cs typeface="Arial" charset="0"/>
              </a:rPr>
              <a:t>INT</a:t>
            </a:r>
            <a:r>
              <a:rPr lang="he-IL" dirty="0" smtClean="0">
                <a:latin typeface="Arial" charset="0"/>
                <a:cs typeface="Arial" charset="0"/>
              </a:rPr>
              <a:t>, </a:t>
            </a:r>
            <a:r>
              <a:rPr lang="en-US" dirty="0" smtClean="0">
                <a:latin typeface="Arial" charset="0"/>
                <a:cs typeface="Arial" charset="0"/>
              </a:rPr>
              <a:t>Primary Key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Auto Increment</a:t>
            </a:r>
            <a:endParaRPr lang="he-IL" dirty="0" smtClean="0">
              <a:latin typeface="Arial" charset="0"/>
              <a:cs typeface="Arial" charset="0"/>
            </a:endParaRP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Name</a:t>
            </a:r>
            <a:r>
              <a:rPr lang="he-IL" dirty="0" smtClean="0">
                <a:latin typeface="Arial" charset="0"/>
                <a:cs typeface="Arial" charset="0"/>
              </a:rPr>
              <a:t> שיהיה </a:t>
            </a:r>
            <a:r>
              <a:rPr lang="en-US" dirty="0" smtClean="0">
                <a:latin typeface="Arial" charset="0"/>
                <a:cs typeface="Arial" charset="0"/>
              </a:rPr>
              <a:t>VARCHAR</a:t>
            </a:r>
            <a:r>
              <a:rPr lang="he-IL" dirty="0" smtClean="0">
                <a:latin typeface="Arial" charset="0"/>
                <a:cs typeface="Arial" charset="0"/>
              </a:rPr>
              <a:t> באורך 30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661126"/>
              </p:ext>
            </p:extLst>
          </p:nvPr>
        </p:nvGraphicFramePr>
        <p:xfrm>
          <a:off x="642938" y="5200650"/>
          <a:ext cx="315436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Packager Shell Object" showAsIcon="1" r:id="rId6" imgW="1359360" imgH="685800" progId="Package">
                  <p:embed/>
                </p:oleObj>
              </mc:Choice>
              <mc:Fallback>
                <p:oleObj name="Packager Shell Object" showAsIcon="1" r:id="rId6" imgW="1359360" imgH="68580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200650"/>
                        <a:ext cx="3154362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706" y="188260"/>
            <a:ext cx="8181832" cy="64727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7947461" y="1321455"/>
            <a:ext cx="3937000" cy="647700"/>
          </a:xfrm>
          <a:prstGeom prst="wedgeRectCallout">
            <a:avLst>
              <a:gd name="adj1" fmla="val -96425"/>
              <a:gd name="adj2" fmla="val -68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u="sng" dirty="0"/>
              <a:t>טעינת</a:t>
            </a:r>
            <a:r>
              <a:rPr lang="he-IL" b="1" dirty="0"/>
              <a:t> הדרייבר של מנהל ה- </a:t>
            </a:r>
            <a:r>
              <a:rPr lang="en-US" b="1" dirty="0"/>
              <a:t>JDBC</a:t>
            </a:r>
            <a:r>
              <a:rPr lang="he-IL" b="1" dirty="0"/>
              <a:t>, בדוגמא זו של </a:t>
            </a:r>
            <a:r>
              <a:rPr lang="en-US" b="1" dirty="0" err="1"/>
              <a:t>MySql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879976" y="2100171"/>
            <a:ext cx="4027023" cy="589242"/>
          </a:xfrm>
          <a:prstGeom prst="wedgeRectCallout">
            <a:avLst>
              <a:gd name="adj1" fmla="val -83804"/>
              <a:gd name="adj2" fmla="val -64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הגדרת מיקום ה- </a:t>
            </a:r>
            <a:r>
              <a:rPr lang="en-US" b="1" dirty="0"/>
              <a:t>DB</a:t>
            </a:r>
            <a:r>
              <a:rPr lang="he-IL" b="1" dirty="0"/>
              <a:t> </a:t>
            </a:r>
            <a:r>
              <a:rPr lang="he-IL" b="1" dirty="0" smtClean="0"/>
              <a:t>ושמו. </a:t>
            </a:r>
            <a:r>
              <a:rPr lang="he-IL" b="1" dirty="0"/>
              <a:t>יכול כמובן להיות על מחשב מרוחק.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9591737" y="3295744"/>
            <a:ext cx="2302933" cy="647700"/>
          </a:xfrm>
          <a:prstGeom prst="wedgeRectCallout">
            <a:avLst>
              <a:gd name="adj1" fmla="val -138771"/>
              <a:gd name="adj2" fmla="val 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הרצת שאילתא והצגת התוצאות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5807513" y="4197725"/>
            <a:ext cx="1534581" cy="576263"/>
          </a:xfrm>
          <a:prstGeom prst="wedgeRectCallout">
            <a:avLst>
              <a:gd name="adj1" fmla="val -194032"/>
              <a:gd name="adj2" fmla="val -21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סגירת ה- </a:t>
            </a:r>
            <a:r>
              <a:rPr lang="en-US" b="1" dirty="0"/>
              <a:t>connection</a:t>
            </a:r>
          </a:p>
        </p:txBody>
      </p:sp>
      <p:sp>
        <p:nvSpPr>
          <p:cNvPr id="31751" name="Title 14"/>
          <p:cNvSpPr>
            <a:spLocks noGrp="1"/>
          </p:cNvSpPr>
          <p:nvPr>
            <p:ph type="title"/>
          </p:nvPr>
        </p:nvSpPr>
        <p:spPr>
          <a:xfrm>
            <a:off x="8310282" y="395247"/>
            <a:ext cx="3711389" cy="1231847"/>
          </a:xfrm>
        </p:spPr>
        <p:txBody>
          <a:bodyPr/>
          <a:lstStyle/>
          <a:p>
            <a:r>
              <a:rPr lang="he-IL" sz="2400" dirty="0" smtClean="0">
                <a:latin typeface="Arial" charset="0"/>
                <a:cs typeface="Arial" charset="0"/>
              </a:rPr>
              <a:t>התחברות ל- </a:t>
            </a:r>
            <a:r>
              <a:rPr lang="en-US" sz="2400" dirty="0" err="1" smtClean="0">
                <a:latin typeface="Arial" charset="0"/>
                <a:cs typeface="Arial" charset="0"/>
              </a:rPr>
              <a:t>MySql</a:t>
            </a:r>
            <a:r>
              <a:rPr lang="he-IL" sz="2400" dirty="0" smtClean="0">
                <a:latin typeface="Arial" charset="0"/>
                <a:cs typeface="Arial" charset="0"/>
              </a:rPr>
              <a:t> מתוך ה- </a:t>
            </a:r>
            <a:r>
              <a:rPr lang="en-US" sz="2400" dirty="0" smtClean="0">
                <a:latin typeface="Arial" charset="0"/>
                <a:cs typeface="Arial" charset="0"/>
              </a:rPr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התחברות ל- </a:t>
            </a:r>
            <a:r>
              <a:rPr lang="en-US" smtClean="0">
                <a:latin typeface="Arial" charset="0"/>
                <a:cs typeface="Arial" charset="0"/>
              </a:rPr>
              <a:t>MySql</a:t>
            </a:r>
            <a:r>
              <a:rPr lang="he-IL" smtClean="0">
                <a:latin typeface="Arial" charset="0"/>
                <a:cs typeface="Arial" charset="0"/>
              </a:rPr>
              <a:t> מתוך ה-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כדי שהתוכנית תוכל לטעון את הדרייבר של מנהל ה- </a:t>
            </a:r>
            <a:r>
              <a:rPr lang="en-US" smtClean="0">
                <a:latin typeface="Arial" charset="0"/>
                <a:cs typeface="Arial" charset="0"/>
              </a:rPr>
              <a:t>JDBC</a:t>
            </a:r>
            <a:r>
              <a:rPr lang="he-IL" smtClean="0">
                <a:latin typeface="Arial" charset="0"/>
                <a:cs typeface="Arial" charset="0"/>
              </a:rPr>
              <a:t>, יש להוסיף את ה- </a:t>
            </a:r>
            <a:r>
              <a:rPr lang="en-US" smtClean="0">
                <a:latin typeface="Arial" charset="0"/>
                <a:cs typeface="Arial" charset="0"/>
              </a:rPr>
              <a:t>JAR </a:t>
            </a:r>
            <a:r>
              <a:rPr lang="he-IL" smtClean="0">
                <a:latin typeface="Arial" charset="0"/>
                <a:cs typeface="Arial" charset="0"/>
              </a:rPr>
              <a:t> הבא לפרוייקט: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9172" y="3744914"/>
            <a:ext cx="10236373" cy="291138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508935" y="2057400"/>
          <a:ext cx="5771504" cy="130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Packager Shell Object" showAsIcon="1" r:id="rId5" imgW="3023280" imgH="685800" progId="Package">
                  <p:embed/>
                </p:oleObj>
              </mc:Choice>
              <mc:Fallback>
                <p:oleObj name="Packager Shell Object" showAsIcon="1" r:id="rId5" imgW="3023280" imgH="685800" progId="Packag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935" y="2057400"/>
                        <a:ext cx="5771504" cy="1309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356" y="188259"/>
            <a:ext cx="7925610" cy="64554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7552" y="3025588"/>
            <a:ext cx="6634814" cy="833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133178" y="5081282"/>
            <a:ext cx="2814034" cy="647700"/>
          </a:xfrm>
          <a:prstGeom prst="wedgeRectCallout">
            <a:avLst>
              <a:gd name="adj1" fmla="val -95113"/>
              <a:gd name="adj2" fmla="val -15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את סגירת ה- </a:t>
            </a:r>
            <a:r>
              <a:rPr lang="en-US" b="1" dirty="0"/>
              <a:t>connection</a:t>
            </a:r>
            <a:r>
              <a:rPr lang="he-IL" b="1" dirty="0"/>
              <a:t> נעדיף לשים ב- </a:t>
            </a:r>
            <a:r>
              <a:rPr lang="en-US" b="1" dirty="0"/>
              <a:t>finally</a:t>
            </a:r>
            <a:r>
              <a:rPr lang="he-IL" b="1" dirty="0"/>
              <a:t> </a:t>
            </a:r>
            <a:endParaRPr lang="en-US" b="1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SQLException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SQLException</a:t>
            </a:r>
            <a:r>
              <a:rPr lang="he-IL" smtClean="0">
                <a:latin typeface="Arial" charset="0"/>
                <a:cs typeface="Arial" charset="0"/>
              </a:rPr>
              <a:t> הינה למעשה אוסף של חריגות, ולכן: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1989138"/>
            <a:ext cx="10955601" cy="187016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219" y="377422"/>
            <a:ext cx="4624722" cy="62766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שחרור כל משאבים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215144" y="2622513"/>
            <a:ext cx="3291928" cy="647700"/>
          </a:xfrm>
          <a:prstGeom prst="wedgeRectCallout">
            <a:avLst>
              <a:gd name="adj1" fmla="val -97539"/>
              <a:gd name="adj2" fmla="val -9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יש לשחרר את כל המשאבים הבאים, וכמובן עדיף ב- </a:t>
            </a:r>
            <a:r>
              <a:rPr lang="en-US" b="1" dirty="0" smtClean="0"/>
              <a:t>finally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2723</TotalTime>
  <Words>582</Words>
  <Application>Microsoft Office PowerPoint</Application>
  <PresentationFormat>Widescreen</PresentationFormat>
  <Paragraphs>119</Paragraphs>
  <Slides>19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Wingdings 2</vt:lpstr>
      <vt:lpstr>אוסטין</vt:lpstr>
      <vt:lpstr>Packager Shell Object</vt:lpstr>
      <vt:lpstr>קורס Java מתקדם  JDBC</vt:lpstr>
      <vt:lpstr>ביחידה זו נלמד:</vt:lpstr>
      <vt:lpstr>התקנת סביבת העבודה  MySql</vt:lpstr>
      <vt:lpstr>עבודה עם MySql</vt:lpstr>
      <vt:lpstr>התחברות ל- MySql מתוך ה- JAVA</vt:lpstr>
      <vt:lpstr>התחברות ל- MySql מתוך ה- Java</vt:lpstr>
      <vt:lpstr>Insert</vt:lpstr>
      <vt:lpstr>SQLException</vt:lpstr>
      <vt:lpstr>שחרור כל משאבים</vt:lpstr>
      <vt:lpstr>ארכיטקטורת העבודה מול JDBC</vt:lpstr>
      <vt:lpstr>טעינת הדרייבר</vt:lpstr>
      <vt:lpstr>פקודות להרצת שאילתות מול ה- DB</vt:lpstr>
      <vt:lpstr>TimeOut</vt:lpstr>
      <vt:lpstr>Prepared Statement</vt:lpstr>
      <vt:lpstr>דוגמא לשימוש ב-  PreparedStatement</vt:lpstr>
      <vt:lpstr>שדה מסוג תאריך</vt:lpstr>
      <vt:lpstr>דוגמא להכנסת רשומה עם תאריך</vt:lpstr>
      <vt:lpstr>קישור ResultSet לטבלה</vt:lpstr>
      <vt:lpstr>ביחידה זו למדנו: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jdbc</dc:title>
  <dc:creator>Keren Kalif</dc:creator>
  <cp:lastModifiedBy>RePack by Diakov</cp:lastModifiedBy>
  <cp:revision>158</cp:revision>
  <dcterms:created xsi:type="dcterms:W3CDTF">2014-03-10T06:09:09Z</dcterms:created>
  <dcterms:modified xsi:type="dcterms:W3CDTF">2015-06-06T12:50:46Z</dcterms:modified>
</cp:coreProperties>
</file>