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25"/>
  </p:notes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64991" autoAdjust="0"/>
  </p:normalViewPr>
  <p:slideViewPr>
    <p:cSldViewPr snapToGrid="0">
      <p:cViewPr varScale="1">
        <p:scale>
          <a:sx n="30" d="100"/>
          <a:sy n="30" d="100"/>
        </p:scale>
        <p:origin x="1632" y="36"/>
      </p:cViewPr>
      <p:guideLst>
        <p:guide orient="horz" pos="2160"/>
        <p:guide pos="3840"/>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BEAF8F6-15E6-467F-824D-FA820570136C}" type="datetimeFigureOut">
              <a:rPr lang="he-IL" smtClean="0"/>
              <a:pPr/>
              <a:t>י"ג/אייר/תשע"ה</a:t>
            </a:fld>
            <a:endParaRPr lang="he-IL"/>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E306661-DE7D-4B63-8D29-97C0FB26F5F4}" type="slidenum">
              <a:rPr lang="he-IL" smtClean="0"/>
              <a:pPr/>
              <a:t>‹#›</a:t>
            </a:fld>
            <a:endParaRPr lang="he-IL"/>
          </a:p>
        </p:txBody>
      </p:sp>
    </p:spTree>
    <p:extLst>
      <p:ext uri="{BB962C8B-B14F-4D97-AF65-F5344CB8AC3E}">
        <p14:creationId xmlns:p14="http://schemas.microsoft.com/office/powerpoint/2010/main" val="26766770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ackoverflow.com/questions/4732544/why-are-only-final-variables-accessible-in-anonymous-clas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csharpindepth.com/Articles/Chapter5/Closures.aspx" TargetMode="External"/><Relationship Id="rId4" Type="http://schemas.openxmlformats.org/officeDocument/2006/relationships/hyperlink" Target="http://en.wikipedia.org/wiki/Closure_(computer_sci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306661-DE7D-4B63-8D29-97C0FB26F5F4}" type="slidenum">
              <a:rPr lang="he-IL" smtClean="0"/>
              <a:pPr/>
              <a:t>1</a:t>
            </a:fld>
            <a:endParaRPr lang="he-IL"/>
          </a:p>
        </p:txBody>
      </p:sp>
    </p:spTree>
    <p:extLst>
      <p:ext uri="{BB962C8B-B14F-4D97-AF65-F5344CB8AC3E}">
        <p14:creationId xmlns:p14="http://schemas.microsoft.com/office/powerpoint/2010/main" val="325168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smtClean="0"/>
          </a:p>
          <a:p>
            <a:pPr algn="l"/>
            <a:r>
              <a:rPr lang="en-US" dirty="0" smtClean="0"/>
              <a:t>http://stackoverflow.com/questions/4732544/why-are-only-final-variables-accessible-in-anonymous-class</a:t>
            </a:r>
          </a:p>
          <a:p>
            <a:pPr algn="l"/>
            <a:endParaRPr lang="en-US" dirty="0" smtClean="0"/>
          </a:p>
          <a:p>
            <a:pPr algn="l"/>
            <a:r>
              <a:rPr lang="en-US" dirty="0" smtClean="0"/>
              <a:t>http://stackoverflow.com/questions/18230870/why-variables-have-to-be-final-in-anonymous-methods-and-class-fields-dont</a:t>
            </a:r>
          </a:p>
          <a:p>
            <a:pPr algn="l"/>
            <a:endParaRPr lang="en-US" dirty="0" smtClean="0"/>
          </a:p>
          <a:p>
            <a:pPr algn="l"/>
            <a:endParaRPr lang="en-US" dirty="0" smtClean="0"/>
          </a:p>
          <a:p>
            <a:pPr algn="l"/>
            <a:endParaRPr lang="en-US" dirty="0" smtClean="0"/>
          </a:p>
          <a:p>
            <a:pPr algn="l"/>
            <a:endParaRPr lang="en-US"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Why are only final variables accessible in anonymous class?</a:t>
            </a:r>
            <a:endParaRPr lang="en-US" sz="1200" b="1" i="0" kern="1200" dirty="0" smtClean="0">
              <a:solidFill>
                <a:schemeClr val="tx1"/>
              </a:solidFill>
              <a:effectLst/>
              <a:latin typeface="+mn-lt"/>
              <a:ea typeface="+mn-ea"/>
              <a:cs typeface="+mn-cs"/>
            </a:endParaRPr>
          </a:p>
          <a:p>
            <a:pPr algn="l"/>
            <a:endParaRPr lang="en-US" dirty="0" smtClean="0"/>
          </a:p>
          <a:p>
            <a:pPr algn="l"/>
            <a:r>
              <a:rPr lang="en-US" sz="1200" b="0" i="0" kern="1200" dirty="0" smtClean="0">
                <a:solidFill>
                  <a:schemeClr val="tx1"/>
                </a:solidFill>
                <a:effectLst/>
                <a:latin typeface="+mn-lt"/>
                <a:ea typeface="+mn-ea"/>
                <a:cs typeface="+mn-cs"/>
              </a:rPr>
              <a:t>As noted in comments, a lot of this becomes irrelevant in Java 8, where final can be implicit.</a:t>
            </a:r>
          </a:p>
          <a:p>
            <a:pPr algn="l"/>
            <a:r>
              <a:rPr lang="en-US" sz="1200" b="0" i="0" kern="1200" dirty="0" smtClean="0">
                <a:solidFill>
                  <a:schemeClr val="tx1"/>
                </a:solidFill>
                <a:effectLst/>
                <a:latin typeface="+mn-lt"/>
                <a:ea typeface="+mn-ea"/>
                <a:cs typeface="+mn-cs"/>
              </a:rPr>
              <a:t>It's basically due to the way Java manages </a:t>
            </a:r>
            <a:r>
              <a:rPr lang="en-US" sz="1200" b="0" i="0" u="none" strike="noStrike" kern="1200" dirty="0" smtClean="0">
                <a:solidFill>
                  <a:schemeClr val="tx1"/>
                </a:solidFill>
                <a:effectLst/>
                <a:latin typeface="+mn-lt"/>
                <a:ea typeface="+mn-ea"/>
                <a:cs typeface="+mn-cs"/>
                <a:hlinkClick r:id="rId4"/>
              </a:rPr>
              <a:t>closures</a:t>
            </a:r>
            <a:r>
              <a:rPr lang="en-US" sz="1200" b="0" i="0" kern="1200" dirty="0" smtClean="0">
                <a:solidFill>
                  <a:schemeClr val="tx1"/>
                </a:solidFill>
                <a:effectLst/>
                <a:latin typeface="+mn-lt"/>
                <a:ea typeface="+mn-ea"/>
                <a:cs typeface="+mn-cs"/>
              </a:rPr>
              <a:t>.</a:t>
            </a:r>
          </a:p>
          <a:p>
            <a:pPr algn="l"/>
            <a:r>
              <a:rPr lang="en-US" sz="1200" b="0" i="0" kern="1200" dirty="0" smtClean="0">
                <a:solidFill>
                  <a:schemeClr val="tx1"/>
                </a:solidFill>
                <a:effectLst/>
                <a:latin typeface="+mn-lt"/>
                <a:ea typeface="+mn-ea"/>
                <a:cs typeface="+mn-cs"/>
              </a:rPr>
              <a:t>When you create an instance of an anonymous inner class, any variables which are used within that class have their </a:t>
            </a:r>
            <a:r>
              <a:rPr lang="en-US" sz="1200" b="0" i="1" kern="1200" dirty="0" smtClean="0">
                <a:solidFill>
                  <a:schemeClr val="tx1"/>
                </a:solidFill>
                <a:effectLst/>
                <a:latin typeface="+mn-lt"/>
                <a:ea typeface="+mn-ea"/>
                <a:cs typeface="+mn-cs"/>
              </a:rPr>
              <a:t>values</a:t>
            </a:r>
            <a:r>
              <a:rPr lang="en-US" sz="1200" b="0" i="0" kern="1200" dirty="0" smtClean="0">
                <a:solidFill>
                  <a:schemeClr val="tx1"/>
                </a:solidFill>
                <a:effectLst/>
                <a:latin typeface="+mn-lt"/>
                <a:ea typeface="+mn-ea"/>
                <a:cs typeface="+mn-cs"/>
              </a:rPr>
              <a:t> copied in via the </a:t>
            </a:r>
            <a:r>
              <a:rPr lang="en-US" sz="1200" b="0" i="0" kern="1200" dirty="0" err="1" smtClean="0">
                <a:solidFill>
                  <a:schemeClr val="tx1"/>
                </a:solidFill>
                <a:effectLst/>
                <a:latin typeface="+mn-lt"/>
                <a:ea typeface="+mn-ea"/>
                <a:cs typeface="+mn-cs"/>
              </a:rPr>
              <a:t>autogenerated</a:t>
            </a:r>
            <a:r>
              <a:rPr lang="en-US" sz="1200" b="0" i="0" kern="1200" dirty="0" smtClean="0">
                <a:solidFill>
                  <a:schemeClr val="tx1"/>
                </a:solidFill>
                <a:effectLst/>
                <a:latin typeface="+mn-lt"/>
                <a:ea typeface="+mn-ea"/>
                <a:cs typeface="+mn-cs"/>
              </a:rPr>
              <a:t> constructor. This avoids the compiler having to </a:t>
            </a:r>
            <a:r>
              <a:rPr lang="en-US" sz="1200" b="0" i="0" kern="1200" dirty="0" err="1" smtClean="0">
                <a:solidFill>
                  <a:schemeClr val="tx1"/>
                </a:solidFill>
                <a:effectLst/>
                <a:latin typeface="+mn-lt"/>
                <a:ea typeface="+mn-ea"/>
                <a:cs typeface="+mn-cs"/>
              </a:rPr>
              <a:t>autogenerate</a:t>
            </a:r>
            <a:r>
              <a:rPr lang="en-US" sz="1200" b="0" i="0" kern="1200" dirty="0" smtClean="0">
                <a:solidFill>
                  <a:schemeClr val="tx1"/>
                </a:solidFill>
                <a:effectLst/>
                <a:latin typeface="+mn-lt"/>
                <a:ea typeface="+mn-ea"/>
                <a:cs typeface="+mn-cs"/>
              </a:rPr>
              <a:t> various extra types to hold the logical state of the "local variables", as for example the C# compiler does... (When C# captures a variable in an anonymous function, it really captures the variable - the closure can update the variable in a way which is seen by the main body of the method, and vice versa.)</a:t>
            </a:r>
          </a:p>
          <a:p>
            <a:pPr algn="l"/>
            <a:r>
              <a:rPr lang="en-US" sz="1200" b="0" i="0" kern="1200" dirty="0" smtClean="0">
                <a:solidFill>
                  <a:schemeClr val="tx1"/>
                </a:solidFill>
                <a:effectLst/>
                <a:latin typeface="+mn-lt"/>
                <a:ea typeface="+mn-ea"/>
                <a:cs typeface="+mn-cs"/>
              </a:rPr>
              <a:t>As the value has been copied into the instance of the anonymous inner class, it would look odd if the variable could be modified by the rest of the method - you could have code which appeared to be working with an out-of-date variable (because that's effectively what </a:t>
            </a:r>
            <a:r>
              <a:rPr lang="en-US" sz="1200" b="0" i="1" kern="1200" dirty="0" smtClean="0">
                <a:solidFill>
                  <a:schemeClr val="tx1"/>
                </a:solidFill>
                <a:effectLst/>
                <a:latin typeface="+mn-lt"/>
                <a:ea typeface="+mn-ea"/>
                <a:cs typeface="+mn-cs"/>
              </a:rPr>
              <a:t>would</a:t>
            </a:r>
            <a:r>
              <a:rPr lang="en-US" sz="1200" b="0" i="0" kern="1200" dirty="0" smtClean="0">
                <a:solidFill>
                  <a:schemeClr val="tx1"/>
                </a:solidFill>
                <a:effectLst/>
                <a:latin typeface="+mn-lt"/>
                <a:ea typeface="+mn-ea"/>
                <a:cs typeface="+mn-cs"/>
              </a:rPr>
              <a:t> be happening... you'd be working with a copy taken at a different time). Likewise if you could make changes within the anonymous inner class, developers might expect those changes to be visible within the body of the enclosing method.</a:t>
            </a:r>
          </a:p>
          <a:p>
            <a:pPr algn="l"/>
            <a:r>
              <a:rPr lang="en-US" sz="1200" b="0" i="0" kern="1200" dirty="0" smtClean="0">
                <a:solidFill>
                  <a:schemeClr val="tx1"/>
                </a:solidFill>
                <a:effectLst/>
                <a:latin typeface="+mn-lt"/>
                <a:ea typeface="+mn-ea"/>
                <a:cs typeface="+mn-cs"/>
              </a:rPr>
              <a:t>Making the variable final removes all these possibilities - as the value can't be changed at all, you don't need to worry about whether such changes will be visible. The only ways to allow the method and the anonymous inner class see each other's changes is to use a mutable type of some description. This could be the enclosing class itself, an array, a mutable wrapper type... anything like that. Basically it's a bit like communicating between one method and another: changes made to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of one method aren't seen by its caller, but changes made to the objects </a:t>
            </a:r>
            <a:r>
              <a:rPr lang="en-US" sz="1200" b="0" i="1" kern="1200" dirty="0" smtClean="0">
                <a:solidFill>
                  <a:schemeClr val="tx1"/>
                </a:solidFill>
                <a:effectLst/>
                <a:latin typeface="+mn-lt"/>
                <a:ea typeface="+mn-ea"/>
                <a:cs typeface="+mn-cs"/>
              </a:rPr>
              <a:t>referred to</a:t>
            </a:r>
            <a:r>
              <a:rPr lang="en-US" sz="1200" b="0" i="0" kern="1200" dirty="0" smtClean="0">
                <a:solidFill>
                  <a:schemeClr val="tx1"/>
                </a:solidFill>
                <a:effectLst/>
                <a:latin typeface="+mn-lt"/>
                <a:ea typeface="+mn-ea"/>
                <a:cs typeface="+mn-cs"/>
              </a:rPr>
              <a:t> by the parameters are seen.</a:t>
            </a:r>
          </a:p>
          <a:p>
            <a:pPr algn="l"/>
            <a:r>
              <a:rPr lang="en-US" sz="1200" b="0" i="0" kern="1200" dirty="0" smtClean="0">
                <a:solidFill>
                  <a:schemeClr val="tx1"/>
                </a:solidFill>
                <a:effectLst/>
                <a:latin typeface="+mn-lt"/>
                <a:ea typeface="+mn-ea"/>
                <a:cs typeface="+mn-cs"/>
              </a:rPr>
              <a:t>If you're interested in a more detailed comparison between Java and C# closures, I have an </a:t>
            </a:r>
            <a:r>
              <a:rPr lang="en-US" sz="1200" b="0" i="0" u="none" strike="noStrike" kern="1200" dirty="0" err="1" smtClean="0">
                <a:solidFill>
                  <a:schemeClr val="tx1"/>
                </a:solidFill>
                <a:effectLst/>
                <a:latin typeface="+mn-lt"/>
                <a:ea typeface="+mn-ea"/>
                <a:cs typeface="+mn-cs"/>
                <a:hlinkClick r:id="rId5"/>
              </a:rPr>
              <a:t>article</a:t>
            </a:r>
            <a:r>
              <a:rPr lang="en-US" sz="1200" b="0" i="0" kern="1200" dirty="0" err="1" smtClean="0">
                <a:solidFill>
                  <a:schemeClr val="tx1"/>
                </a:solidFill>
                <a:effectLst/>
                <a:latin typeface="+mn-lt"/>
                <a:ea typeface="+mn-ea"/>
                <a:cs typeface="+mn-cs"/>
              </a:rPr>
              <a:t>which</a:t>
            </a:r>
            <a:r>
              <a:rPr lang="en-US" sz="1200" b="0" i="0" kern="1200" dirty="0" smtClean="0">
                <a:solidFill>
                  <a:schemeClr val="tx1"/>
                </a:solidFill>
                <a:effectLst/>
                <a:latin typeface="+mn-lt"/>
                <a:ea typeface="+mn-ea"/>
                <a:cs typeface="+mn-cs"/>
              </a:rPr>
              <a:t> goes into it further. I wanted to focus on the Java side in this answer :)</a:t>
            </a:r>
          </a:p>
          <a:p>
            <a:pPr algn="l"/>
            <a:endParaRPr lang="en-US" dirty="0"/>
          </a:p>
        </p:txBody>
      </p:sp>
      <p:sp>
        <p:nvSpPr>
          <p:cNvPr id="4" name="Slide Number Placeholder 3"/>
          <p:cNvSpPr>
            <a:spLocks noGrp="1"/>
          </p:cNvSpPr>
          <p:nvPr>
            <p:ph type="sldNum" sz="quarter" idx="10"/>
          </p:nvPr>
        </p:nvSpPr>
        <p:spPr/>
        <p:txBody>
          <a:bodyPr/>
          <a:lstStyle/>
          <a:p>
            <a:fld id="{7E306661-DE7D-4B63-8D29-97C0FB26F5F4}" type="slidenum">
              <a:rPr lang="he-IL" smtClean="0"/>
              <a:pPr/>
              <a:t>10</a:t>
            </a:fld>
            <a:endParaRPr lang="he-IL"/>
          </a:p>
        </p:txBody>
      </p:sp>
    </p:spTree>
    <p:extLst>
      <p:ext uri="{BB962C8B-B14F-4D97-AF65-F5344CB8AC3E}">
        <p14:creationId xmlns:p14="http://schemas.microsoft.com/office/powerpoint/2010/main" val="223220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311154" y="2708476"/>
            <a:ext cx="4417807" cy="1702160"/>
          </a:xfrm>
          <a:prstGeom prst="rect">
            <a:avLst/>
          </a:prstGeom>
        </p:spPr>
        <p:txBody>
          <a:bodyPr>
            <a:normAutofit/>
          </a:bodyPr>
          <a:lstStyle>
            <a:lvl1pPr>
              <a:defRPr sz="2800"/>
            </a:lvl1pPr>
          </a:lstStyle>
          <a:p>
            <a:r>
              <a:rPr lang="he-IL" dirty="0" smtClean="0"/>
              <a:t>קורס </a:t>
            </a:r>
            <a:r>
              <a:rPr lang="en-US" dirty="0" smtClean="0"/>
              <a:t>Java</a:t>
            </a:r>
            <a:r>
              <a:rPr lang="he-IL" dirty="0" smtClean="0"/>
              <a:t> מתקדם</a:t>
            </a:r>
            <a:br>
              <a:rPr lang="he-IL" dirty="0" smtClean="0"/>
            </a:br>
            <a:r>
              <a:rPr lang="he-IL" dirty="0" smtClean="0"/>
              <a:t/>
            </a:r>
            <a:br>
              <a:rPr lang="he-IL" dirty="0" smtClean="0"/>
            </a:br>
            <a:r>
              <a:rPr lang="he-IL" dirty="0" smtClean="0"/>
              <a:t/>
            </a:r>
            <a:br>
              <a:rPr lang="he-IL" dirty="0" smtClean="0"/>
            </a:br>
            <a:endParaRPr lang="en-US" dirty="0"/>
          </a:p>
        </p:txBody>
      </p:sp>
      <p:sp>
        <p:nvSpPr>
          <p:cNvPr id="3" name="Subtitle 2"/>
          <p:cNvSpPr>
            <a:spLocks noGrp="1"/>
          </p:cNvSpPr>
          <p:nvPr>
            <p:ph type="subTitle" idx="1" hasCustomPrompt="1"/>
          </p:nvPr>
        </p:nvSpPr>
        <p:spPr>
          <a:xfrm>
            <a:off x="6311154" y="4421081"/>
            <a:ext cx="4413071" cy="1260629"/>
          </a:xfrm>
        </p:spPr>
        <p:txBody>
          <a:bodyPr>
            <a:normAutofit/>
          </a:bodyPr>
          <a:lstStyle>
            <a:lvl1pPr marL="0" indent="0" algn="r">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dirty="0" smtClean="0"/>
              <a:t>קרן כליף</a:t>
            </a:r>
            <a:endParaRPr lang="en-US" dirty="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6306671" y="5719967"/>
            <a:ext cx="4540145" cy="365125"/>
          </a:xfrm>
          <a:prstGeom prst="rect">
            <a:avLst/>
          </a:prstGeom>
        </p:spPr>
        <p:txBody>
          <a:bodyPr>
            <a:normAutofit/>
          </a:bodyPr>
          <a:lstStyle>
            <a:lvl1pPr rtl="0">
              <a:defRPr>
                <a:solidFill>
                  <a:schemeClr val="accent1"/>
                </a:solidFill>
              </a:defRPr>
            </a:lvl1pPr>
          </a:lstStyle>
          <a:p>
            <a:r>
              <a:rPr lang="he-IL" dirty="0" smtClean="0"/>
              <a:t>© </a:t>
            </a:r>
            <a:r>
              <a:rPr lang="en-US" dirty="0" smtClean="0"/>
              <a:t> </a:t>
            </a:r>
            <a:r>
              <a:rPr lang="en-US" dirty="0" err="1" smtClean="0"/>
              <a:t>Keren</a:t>
            </a:r>
            <a:r>
              <a:rPr lang="en-US" dirty="0" smtClean="0"/>
              <a:t> </a:t>
            </a:r>
            <a:r>
              <a:rPr lang="en-US" dirty="0" err="1" smtClean="0"/>
              <a:t>Kalif</a:t>
            </a:r>
            <a:endParaRPr lang="en-US" dirty="0" smtClean="0"/>
          </a:p>
          <a:p>
            <a:endParaRPr lang="en-US" dirty="0"/>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373687" y="825959"/>
            <a:ext cx="11352147" cy="814582"/>
          </a:xfrm>
          <a:prstGeom prst="rect">
            <a:avLst/>
          </a:prstGeom>
        </p:spPr>
        <p:txBody>
          <a:bodyPr/>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a:xfrm>
            <a:off x="7996517" y="224493"/>
            <a:ext cx="2844800" cy="365125"/>
          </a:xfrm>
          <a:prstGeom prst="rect">
            <a:avLst/>
          </a:prstGeom>
        </p:spPr>
        <p:txBody>
          <a:bodyPr/>
          <a:lstStyle/>
          <a:p>
            <a:fld id="{B61BEF0D-F0BB-DE4B-95CE-6DB70DBA9567}" type="datetimeFigureOut">
              <a:rPr lang="en-US" smtClean="0"/>
              <a:pPr/>
              <a:t>02-May-15</a:t>
            </a:fld>
            <a:endParaRPr lang="en-US" dirty="0"/>
          </a:p>
        </p:txBody>
      </p:sp>
      <p:sp>
        <p:nvSpPr>
          <p:cNvPr id="5" name="Footer Placeholder 4"/>
          <p:cNvSpPr>
            <a:spLocks noGrp="1"/>
          </p:cNvSpPr>
          <p:nvPr>
            <p:ph type="ftr" sz="quarter" idx="11"/>
          </p:nvPr>
        </p:nvSpPr>
        <p:spPr>
          <a:xfrm>
            <a:off x="6188597" y="5852161"/>
            <a:ext cx="4669536"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198795" y="224492"/>
            <a:ext cx="1776208" cy="365125"/>
          </a:xfrm>
          <a:prstGeom prst="rect">
            <a:avLst/>
          </a:prstGeom>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a:prstGeom prst="rect">
            <a:avLst/>
          </a:prstGeom>
        </p:spPr>
        <p:txBody>
          <a:bodyPr vert="eaVert" anchor="ctr"/>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a:xfrm>
            <a:off x="7996517" y="224493"/>
            <a:ext cx="2844800" cy="365125"/>
          </a:xfrm>
          <a:prstGeom prst="rect">
            <a:avLst/>
          </a:prstGeom>
        </p:spPr>
        <p:txBody>
          <a:bodyPr/>
          <a:lstStyle/>
          <a:p>
            <a:fld id="{B61BEF0D-F0BB-DE4B-95CE-6DB70DBA9567}" type="datetimeFigureOut">
              <a:rPr lang="en-US" smtClean="0"/>
              <a:pPr/>
              <a:t>02-May-15</a:t>
            </a:fld>
            <a:endParaRPr lang="en-US" dirty="0"/>
          </a:p>
        </p:txBody>
      </p:sp>
      <p:sp>
        <p:nvSpPr>
          <p:cNvPr id="5" name="Footer Placeholder 4"/>
          <p:cNvSpPr>
            <a:spLocks noGrp="1"/>
          </p:cNvSpPr>
          <p:nvPr>
            <p:ph type="ftr" sz="quarter" idx="11"/>
          </p:nvPr>
        </p:nvSpPr>
        <p:spPr>
          <a:xfrm>
            <a:off x="6188597" y="5852161"/>
            <a:ext cx="4669536"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198795" y="224492"/>
            <a:ext cx="1776208" cy="365125"/>
          </a:xfrm>
          <a:prstGeom prst="rect">
            <a:avLst/>
          </a:prstGeom>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0" y="395247"/>
            <a:ext cx="12021671" cy="739605"/>
          </a:xfrm>
          <a:prstGeom prst="rect">
            <a:avLst/>
          </a:prstGeom>
        </p:spPr>
        <p:txBody>
          <a:bodyPr/>
          <a:lstStyle>
            <a:lvl1pPr>
              <a:defRPr b="1">
                <a:solidFill>
                  <a:schemeClr val="bg1"/>
                </a:solidFill>
              </a:defRPr>
            </a:lvl1pPr>
          </a:lstStyle>
          <a:p>
            <a:r>
              <a:rPr lang="he-IL" dirty="0" smtClean="0"/>
              <a:t>לחץ כדי לערוך סגנון כותרת של תבנית בסיס</a:t>
            </a:r>
            <a:endParaRPr lang="en-US" dirty="0"/>
          </a:p>
        </p:txBody>
      </p:sp>
      <p:sp>
        <p:nvSpPr>
          <p:cNvPr id="3" name="Content Placeholder 2"/>
          <p:cNvSpPr>
            <a:spLocks noGrp="1"/>
          </p:cNvSpPr>
          <p:nvPr>
            <p:ph idx="1"/>
          </p:nvPr>
        </p:nvSpPr>
        <p:spPr>
          <a:xfrm>
            <a:off x="322729" y="1237129"/>
            <a:ext cx="11416553" cy="529814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he-IL" dirty="0" smtClean="0"/>
              <a:t>לחץ כדי לערוך סגנונות טקסט של תבנית בסיס</a:t>
            </a:r>
          </a:p>
          <a:p>
            <a:pPr lvl="1"/>
            <a:r>
              <a:rPr lang="he-IL" dirty="0" smtClean="0"/>
              <a:t>רמה שנייה</a:t>
            </a:r>
          </a:p>
          <a:p>
            <a:pPr lvl="2"/>
            <a:r>
              <a:rPr lang="he-IL" dirty="0" smtClean="0"/>
              <a:t>רמה שלישית</a:t>
            </a:r>
          </a:p>
          <a:p>
            <a:pPr lvl="3"/>
            <a:r>
              <a:rPr lang="he-IL" dirty="0" smtClean="0"/>
              <a:t>רמה רביעית</a:t>
            </a:r>
          </a:p>
          <a:p>
            <a:pPr lvl="4"/>
            <a:r>
              <a:rPr lang="he-IL" dirty="0" smtClean="0"/>
              <a:t>רמה חמישית</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a:prstGeom prst="rect">
            <a:avLst/>
          </a:prstGeom>
        </p:spPr>
        <p:txBody>
          <a:bodyPr anchor="b"/>
          <a:lstStyle>
            <a:lvl1pPr algn="l">
              <a:defRPr sz="4000" b="0" cap="none" baseline="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a:xfrm>
            <a:off x="7996517" y="224493"/>
            <a:ext cx="2844800" cy="365125"/>
          </a:xfrm>
          <a:prstGeom prst="rect">
            <a:avLst/>
          </a:prstGeom>
        </p:spPr>
        <p:txBody>
          <a:bodyPr/>
          <a:lstStyle/>
          <a:p>
            <a:fld id="{B61BEF0D-F0BB-DE4B-95CE-6DB70DBA9567}" type="datetimeFigureOut">
              <a:rPr lang="en-US" smtClean="0"/>
              <a:pPr/>
              <a:t>02-May-15</a:t>
            </a:fld>
            <a:endParaRPr lang="en-US" dirty="0"/>
          </a:p>
        </p:txBody>
      </p:sp>
      <p:sp>
        <p:nvSpPr>
          <p:cNvPr id="5" name="Footer Placeholder 4"/>
          <p:cNvSpPr>
            <a:spLocks noGrp="1"/>
          </p:cNvSpPr>
          <p:nvPr>
            <p:ph type="ftr" sz="quarter" idx="11"/>
          </p:nvPr>
        </p:nvSpPr>
        <p:spPr>
          <a:xfrm>
            <a:off x="6188597" y="5852161"/>
            <a:ext cx="4669536"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198795" y="224492"/>
            <a:ext cx="1776208" cy="365125"/>
          </a:xfrm>
          <a:prstGeom prst="rect">
            <a:avLst/>
          </a:prstGeom>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373687" y="825959"/>
            <a:ext cx="11352147" cy="814582"/>
          </a:xfrm>
          <a:prstGeom prst="rect">
            <a:avLst/>
          </a:prstGeom>
        </p:spPr>
        <p:txBody>
          <a:bodyPr/>
          <a:lstStyle/>
          <a:p>
            <a:r>
              <a:rPr lang="he-IL" smtClean="0"/>
              <a:t>לחץ כדי לערוך סגנון כותרת של תבנית בסיס</a:t>
            </a:r>
            <a:endParaRPr lang="en-US"/>
          </a:p>
        </p:txBody>
      </p:sp>
      <p:sp>
        <p:nvSpPr>
          <p:cNvPr id="5" name="Date Placeholder 4"/>
          <p:cNvSpPr>
            <a:spLocks noGrp="1"/>
          </p:cNvSpPr>
          <p:nvPr>
            <p:ph type="dt" sz="half" idx="10"/>
          </p:nvPr>
        </p:nvSpPr>
        <p:spPr>
          <a:xfrm>
            <a:off x="7996517" y="224493"/>
            <a:ext cx="2844800" cy="365125"/>
          </a:xfrm>
          <a:prstGeom prst="rect">
            <a:avLst/>
          </a:prstGeom>
        </p:spPr>
        <p:txBody>
          <a:bodyPr/>
          <a:lstStyle/>
          <a:p>
            <a:fld id="{B61BEF0D-F0BB-DE4B-95CE-6DB70DBA9567}" type="datetimeFigureOut">
              <a:rPr lang="en-US" smtClean="0"/>
              <a:pPr/>
              <a:t>02-May-15</a:t>
            </a:fld>
            <a:endParaRPr lang="en-US" dirty="0"/>
          </a:p>
        </p:txBody>
      </p:sp>
      <p:sp>
        <p:nvSpPr>
          <p:cNvPr id="6" name="Footer Placeholder 5"/>
          <p:cNvSpPr>
            <a:spLocks noGrp="1"/>
          </p:cNvSpPr>
          <p:nvPr>
            <p:ph type="ftr" sz="quarter" idx="11"/>
          </p:nvPr>
        </p:nvSpPr>
        <p:spPr>
          <a:xfrm>
            <a:off x="6188597" y="5852161"/>
            <a:ext cx="4669536"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198795" y="224492"/>
            <a:ext cx="1776208" cy="365125"/>
          </a:xfrm>
          <a:prstGeom prst="rect">
            <a:avLst/>
          </a:prstGeom>
        </p:spPr>
        <p:txBody>
          <a:bodyPr/>
          <a:lstStyle/>
          <a:p>
            <a:fld id="{D57F1E4F-1CFF-5643-939E-217C01CDF565}" type="slidenum">
              <a:rPr lang="en-US" smtClean="0"/>
              <a:pPr/>
              <a:t>‹#›</a:t>
            </a:fld>
            <a:endParaRPr lang="en-US" dirty="0"/>
          </a:p>
        </p:txBody>
      </p:sp>
      <p:sp>
        <p:nvSpPr>
          <p:cNvPr id="9" name="Content Placeholder 8"/>
          <p:cNvSpPr>
            <a:spLocks noGrp="1"/>
          </p:cNvSpPr>
          <p:nvPr>
            <p:ph sz="quarter" idx="13"/>
          </p:nvPr>
        </p:nvSpPr>
        <p:spPr>
          <a:xfrm>
            <a:off x="1389888" y="2313432"/>
            <a:ext cx="4559808" cy="349300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373687" y="825959"/>
            <a:ext cx="11352147" cy="814582"/>
          </a:xfrm>
          <a:prstGeom prst="rect">
            <a:avLst/>
          </a:prstGeom>
        </p:spPr>
        <p:txBody>
          <a:bodyPr/>
          <a:lstStyle>
            <a:lvl1pPr>
              <a:defRPr/>
            </a:lvl1p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a:xfrm>
            <a:off x="7996517" y="224493"/>
            <a:ext cx="2844800" cy="365125"/>
          </a:xfrm>
          <a:prstGeom prst="rect">
            <a:avLst/>
          </a:prstGeom>
        </p:spPr>
        <p:txBody>
          <a:bodyPr/>
          <a:lstStyle/>
          <a:p>
            <a:fld id="{B61BEF0D-F0BB-DE4B-95CE-6DB70DBA9567}" type="datetimeFigureOut">
              <a:rPr lang="en-US" smtClean="0"/>
              <a:pPr/>
              <a:t>02-May-15</a:t>
            </a:fld>
            <a:endParaRPr lang="en-US" dirty="0"/>
          </a:p>
        </p:txBody>
      </p:sp>
      <p:sp>
        <p:nvSpPr>
          <p:cNvPr id="8" name="Footer Placeholder 7"/>
          <p:cNvSpPr>
            <a:spLocks noGrp="1"/>
          </p:cNvSpPr>
          <p:nvPr>
            <p:ph type="ftr" sz="quarter" idx="11"/>
          </p:nvPr>
        </p:nvSpPr>
        <p:spPr>
          <a:xfrm>
            <a:off x="6188597" y="5852161"/>
            <a:ext cx="4669536"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198795" y="224492"/>
            <a:ext cx="1776208" cy="365125"/>
          </a:xfrm>
          <a:prstGeom prst="rect">
            <a:avLst/>
          </a:prstGeom>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373687" y="825959"/>
            <a:ext cx="11352147" cy="814582"/>
          </a:xfrm>
          <a:prstGeom prst="rect">
            <a:avLst/>
          </a:prstGeom>
        </p:spPr>
        <p:txBody>
          <a:bodyPr/>
          <a:lstStyle/>
          <a:p>
            <a:r>
              <a:rPr lang="he-IL" smtClean="0"/>
              <a:t>לחץ כדי לערוך סגנון כותרת של תבנית בסיס</a:t>
            </a:r>
            <a:endParaRPr lang="en-US"/>
          </a:p>
        </p:txBody>
      </p:sp>
      <p:sp>
        <p:nvSpPr>
          <p:cNvPr id="3" name="Date Placeholder 2"/>
          <p:cNvSpPr>
            <a:spLocks noGrp="1"/>
          </p:cNvSpPr>
          <p:nvPr>
            <p:ph type="dt" sz="half" idx="10"/>
          </p:nvPr>
        </p:nvSpPr>
        <p:spPr>
          <a:xfrm>
            <a:off x="7996517" y="224493"/>
            <a:ext cx="2844800" cy="365125"/>
          </a:xfrm>
          <a:prstGeom prst="rect">
            <a:avLst/>
          </a:prstGeom>
        </p:spPr>
        <p:txBody>
          <a:bodyPr/>
          <a:lstStyle/>
          <a:p>
            <a:fld id="{B61BEF0D-F0BB-DE4B-95CE-6DB70DBA9567}" type="datetimeFigureOut">
              <a:rPr lang="en-US" smtClean="0"/>
              <a:pPr/>
              <a:t>02-May-15</a:t>
            </a:fld>
            <a:endParaRPr lang="en-US" dirty="0"/>
          </a:p>
        </p:txBody>
      </p:sp>
      <p:sp>
        <p:nvSpPr>
          <p:cNvPr id="4" name="Footer Placeholder 3"/>
          <p:cNvSpPr>
            <a:spLocks noGrp="1"/>
          </p:cNvSpPr>
          <p:nvPr>
            <p:ph type="ftr" sz="quarter" idx="11"/>
          </p:nvPr>
        </p:nvSpPr>
        <p:spPr>
          <a:xfrm>
            <a:off x="6188597" y="5852161"/>
            <a:ext cx="4669536"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198795" y="224492"/>
            <a:ext cx="1776208" cy="365125"/>
          </a:xfrm>
          <a:prstGeom prst="rect">
            <a:avLst/>
          </a:prstGeom>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96517" y="224493"/>
            <a:ext cx="2844800" cy="365125"/>
          </a:xfrm>
          <a:prstGeom prst="rect">
            <a:avLst/>
          </a:prstGeom>
        </p:spPr>
        <p:txBody>
          <a:bodyPr/>
          <a:lstStyle/>
          <a:p>
            <a:fld id="{B61BEF0D-F0BB-DE4B-95CE-6DB70DBA9567}" type="datetimeFigureOut">
              <a:rPr lang="en-US" smtClean="0"/>
              <a:pPr/>
              <a:t>02-May-15</a:t>
            </a:fld>
            <a:endParaRPr lang="en-US" dirty="0"/>
          </a:p>
        </p:txBody>
      </p:sp>
      <p:sp>
        <p:nvSpPr>
          <p:cNvPr id="3" name="Footer Placeholder 2"/>
          <p:cNvSpPr>
            <a:spLocks noGrp="1"/>
          </p:cNvSpPr>
          <p:nvPr>
            <p:ph type="ftr" sz="quarter" idx="11"/>
          </p:nvPr>
        </p:nvSpPr>
        <p:spPr>
          <a:xfrm>
            <a:off x="6188597" y="5852161"/>
            <a:ext cx="4669536"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198795" y="224492"/>
            <a:ext cx="1776208" cy="365125"/>
          </a:xfrm>
          <a:prstGeom prst="rect">
            <a:avLst/>
          </a:prstGeom>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7996517" y="224493"/>
            <a:ext cx="2844800" cy="365125"/>
          </a:xfrm>
          <a:prstGeom prst="rect">
            <a:avLst/>
          </a:prstGeom>
        </p:spPr>
        <p:txBody>
          <a:bodyPr/>
          <a:lstStyle/>
          <a:p>
            <a:fld id="{B61BEF0D-F0BB-DE4B-95CE-6DB70DBA9567}" type="datetimeFigureOut">
              <a:rPr lang="en-US" smtClean="0"/>
              <a:pPr/>
              <a:t>02-May-15</a:t>
            </a:fld>
            <a:endParaRPr lang="en-US" dirty="0"/>
          </a:p>
        </p:txBody>
      </p:sp>
      <p:sp>
        <p:nvSpPr>
          <p:cNvPr id="7" name="Slide Number Placeholder 6"/>
          <p:cNvSpPr>
            <a:spLocks noGrp="1"/>
          </p:cNvSpPr>
          <p:nvPr>
            <p:ph type="sldNum" sz="quarter" idx="12"/>
          </p:nvPr>
        </p:nvSpPr>
        <p:spPr>
          <a:xfrm>
            <a:off x="6198795" y="224492"/>
            <a:ext cx="1776208" cy="365125"/>
          </a:xfrm>
          <a:prstGeom prst="rect">
            <a:avLst/>
          </a:prstGeom>
        </p:spPr>
        <p:txBody>
          <a:bodyPr/>
          <a:lstStyle/>
          <a:p>
            <a:fld id="{D57F1E4F-1CFF-5643-939E-217C01CDF565}" type="slidenum">
              <a:rPr lang="en-US" smtClean="0"/>
              <a:pPr/>
              <a:t>‹#›</a:t>
            </a:fld>
            <a:endParaRPr lang="en-US" dirty="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a:prstGeom prst="rect">
            <a:avLst/>
          </a:prstGeom>
        </p:spPr>
        <p:txBody>
          <a:bodyPr>
            <a:normAutofit/>
          </a:bodyPr>
          <a:lstStyle/>
          <a:p>
            <a:endParaRPr lang="en-US" dirty="0"/>
          </a:p>
        </p:txBody>
      </p:sp>
      <p:sp>
        <p:nvSpPr>
          <p:cNvPr id="2" name="Title 1"/>
          <p:cNvSpPr>
            <a:spLocks noGrp="1"/>
          </p:cNvSpPr>
          <p:nvPr>
            <p:ph type="title"/>
          </p:nvPr>
        </p:nvSpPr>
        <p:spPr>
          <a:xfrm>
            <a:off x="6319777" y="2657435"/>
            <a:ext cx="4406096" cy="1463153"/>
          </a:xfrm>
          <a:prstGeom prst="rect">
            <a:avLst/>
          </a:prstGeom>
        </p:spPr>
        <p:txBody>
          <a:bodyPr anchor="b">
            <a:normAutofit/>
          </a:bodyPr>
          <a:lstStyle>
            <a:lvl1pPr algn="l">
              <a:defRPr sz="2800" b="0"/>
            </a:lvl1pPr>
          </a:lstStyle>
          <a:p>
            <a:r>
              <a:rPr lang="he-IL" smtClean="0"/>
              <a:t>לחץ כדי לערוך סגנון כותרת של תבנית בסיס</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a:prstGeom prst="rect">
            <a:avLst/>
          </a:prstGeom>
        </p:spPr>
        <p:txBody>
          <a:bodyPr anchor="b">
            <a:normAutofit/>
          </a:bodyPr>
          <a:lstStyle>
            <a:lvl1pPr algn="l">
              <a:defRPr sz="2800" b="0"/>
            </a:lvl1pPr>
          </a:lstStyle>
          <a:p>
            <a:r>
              <a:rPr lang="he-IL" smtClean="0"/>
              <a:t>לחץ כדי לערוך סגנון כותרת של תבנית בסיס</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a:xfrm>
            <a:off x="7996517" y="224493"/>
            <a:ext cx="2844800" cy="365125"/>
          </a:xfrm>
          <a:prstGeom prst="rect">
            <a:avLst/>
          </a:prstGeom>
        </p:spPr>
        <p:txBody>
          <a:bodyPr/>
          <a:lstStyle/>
          <a:p>
            <a:fld id="{B61BEF0D-F0BB-DE4B-95CE-6DB70DBA9567}" type="datetimeFigureOut">
              <a:rPr lang="en-US" smtClean="0"/>
              <a:pPr/>
              <a:t>02-May-15</a:t>
            </a:fld>
            <a:endParaRPr lang="en-US" dirty="0"/>
          </a:p>
        </p:txBody>
      </p:sp>
      <p:sp>
        <p:nvSpPr>
          <p:cNvPr id="6" name="Footer Placeholder 5"/>
          <p:cNvSpPr>
            <a:spLocks noGrp="1"/>
          </p:cNvSpPr>
          <p:nvPr>
            <p:ph type="ftr" sz="quarter" idx="11"/>
          </p:nvPr>
        </p:nvSpPr>
        <p:spPr>
          <a:xfrm>
            <a:off x="6188597" y="5724836"/>
            <a:ext cx="4658219" cy="365125"/>
          </a:xfrm>
          <a:prstGeom prst="rect">
            <a:avLst/>
          </a:prstGeom>
        </p:spPr>
        <p:txBody>
          <a:bodyPr>
            <a:normAutofit/>
          </a:bodyPr>
          <a:lstStyle/>
          <a:p>
            <a:endParaRPr lang="en-US" dirty="0"/>
          </a:p>
        </p:txBody>
      </p:sp>
      <p:sp>
        <p:nvSpPr>
          <p:cNvPr id="7" name="Slide Number Placeholder 6"/>
          <p:cNvSpPr>
            <a:spLocks noGrp="1"/>
          </p:cNvSpPr>
          <p:nvPr>
            <p:ph type="sldNum" sz="quarter" idx="12"/>
          </p:nvPr>
        </p:nvSpPr>
        <p:spPr>
          <a:xfrm>
            <a:off x="6198795" y="224492"/>
            <a:ext cx="1776208" cy="365125"/>
          </a:xfrm>
          <a:prstGeom prst="rect">
            <a:avLst/>
          </a:prstGeom>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201705" y="333488"/>
            <a:ext cx="11698941" cy="632280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711" y="-8064"/>
            <a:ext cx="12177215" cy="1164512"/>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userDrawn="1"/>
        </p:nvSpPr>
        <p:spPr>
          <a:xfrm>
            <a:off x="0" y="-8064"/>
            <a:ext cx="12192000" cy="11950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89965" y="1331259"/>
            <a:ext cx="11363155" cy="5163669"/>
          </a:xfrm>
          <a:prstGeom prst="rect">
            <a:avLst/>
          </a:prstGeom>
        </p:spPr>
        <p:txBody>
          <a:bodyPr vert="horz" lIns="91440" tIns="45720" rIns="91440" bIns="45720" rtlCol="0">
            <a:normAutofit/>
          </a:bodyPr>
          <a:lstStyle/>
          <a:p>
            <a:pPr lvl="0"/>
            <a:r>
              <a:rPr lang="he-IL" dirty="0" smtClean="0"/>
              <a:t>לחץ כדי לערוך סגנונות טקסט של תבנית בסיס</a:t>
            </a:r>
          </a:p>
          <a:p>
            <a:pPr lvl="1"/>
            <a:r>
              <a:rPr lang="he-IL" dirty="0" smtClean="0"/>
              <a:t>רמה שנייה</a:t>
            </a:r>
          </a:p>
          <a:p>
            <a:pPr lvl="2"/>
            <a:r>
              <a:rPr lang="he-IL" dirty="0" smtClean="0"/>
              <a:t>רמה שלישית</a:t>
            </a:r>
          </a:p>
          <a:p>
            <a:pPr lvl="3"/>
            <a:r>
              <a:rPr lang="he-IL" dirty="0" smtClean="0"/>
              <a:t>רמה רביעית</a:t>
            </a:r>
          </a:p>
          <a:p>
            <a:pPr lvl="4"/>
            <a:r>
              <a:rPr lang="he-IL" dirty="0" smtClean="0"/>
              <a:t>רמה חמישית</a:t>
            </a:r>
            <a:endParaRPr lang="en-US" dirty="0"/>
          </a:p>
        </p:txBody>
      </p:sp>
      <p:sp>
        <p:nvSpPr>
          <p:cNvPr id="61" name="TextBox 60"/>
          <p:cNvSpPr txBox="1"/>
          <p:nvPr userDrawn="1"/>
        </p:nvSpPr>
        <p:spPr>
          <a:xfrm>
            <a:off x="255494" y="13447"/>
            <a:ext cx="11793066" cy="830997"/>
          </a:xfrm>
          <a:prstGeom prst="rect">
            <a:avLst/>
          </a:prstGeom>
          <a:noFill/>
        </p:spPr>
        <p:txBody>
          <a:bodyPr wrap="square" rtlCol="1">
            <a:spAutoFit/>
          </a:bodyPr>
          <a:lstStyle/>
          <a:p>
            <a:pPr algn="r" rtl="1"/>
            <a:r>
              <a:rPr lang="en-US" b="1" dirty="0" smtClean="0">
                <a:solidFill>
                  <a:schemeClr val="bg1"/>
                </a:solidFill>
              </a:rPr>
              <a:t>Java</a:t>
            </a:r>
            <a:r>
              <a:rPr lang="he-IL" b="1" dirty="0" smtClean="0">
                <a:solidFill>
                  <a:schemeClr val="bg1"/>
                </a:solidFill>
              </a:rPr>
              <a:t> מתקדם </a:t>
            </a:r>
            <a:r>
              <a:rPr lang="he-IL" b="1" baseline="0" dirty="0" smtClean="0">
                <a:solidFill>
                  <a:schemeClr val="bg1"/>
                </a:solidFill>
              </a:rPr>
              <a:t>| </a:t>
            </a:r>
            <a:r>
              <a:rPr lang="en-US" sz="1600" b="1" baseline="0" dirty="0" smtClean="0">
                <a:solidFill>
                  <a:schemeClr val="bg1"/>
                </a:solidFill>
              </a:rPr>
              <a:t>Client-Server</a:t>
            </a:r>
            <a:r>
              <a:rPr lang="he-IL" sz="1600" b="1" baseline="0" dirty="0" smtClean="0">
                <a:solidFill>
                  <a:schemeClr val="bg1"/>
                </a:solidFill>
              </a:rPr>
              <a:t>| </a:t>
            </a:r>
            <a:r>
              <a:rPr lang="he-IL" sz="1400" b="1" baseline="0" dirty="0" smtClean="0">
                <a:solidFill>
                  <a:schemeClr val="bg1"/>
                </a:solidFill>
              </a:rPr>
              <a:t> </a:t>
            </a:r>
            <a:r>
              <a:rPr lang="en-US" sz="1400" b="1" baseline="0" dirty="0" err="1" smtClean="0">
                <a:solidFill>
                  <a:schemeClr val="bg1"/>
                </a:solidFill>
              </a:rPr>
              <a:t>Keren</a:t>
            </a:r>
            <a:r>
              <a:rPr lang="en-US" sz="1400" b="1" baseline="0" dirty="0" smtClean="0">
                <a:solidFill>
                  <a:schemeClr val="bg1"/>
                </a:solidFill>
              </a:rPr>
              <a:t> </a:t>
            </a:r>
            <a:r>
              <a:rPr lang="en-US" sz="1400" b="1" baseline="0" dirty="0" err="1" smtClean="0">
                <a:solidFill>
                  <a:schemeClr val="bg1"/>
                </a:solidFill>
              </a:rPr>
              <a:t>Kalif</a:t>
            </a:r>
            <a:r>
              <a:rPr lang="he-IL" sz="1400" b="1" baseline="0" dirty="0" smtClean="0">
                <a:solidFill>
                  <a:schemeClr val="bg1"/>
                </a:solidFill>
              </a:rPr>
              <a:t>© | </a:t>
            </a:r>
            <a:fld id="{E37EEA51-39B0-435C-9C2B-BE628F0D6042}" type="slidenum">
              <a:rPr lang="he-IL" sz="1400" b="1" baseline="0" smtClean="0">
                <a:solidFill>
                  <a:schemeClr val="bg1"/>
                </a:solidFill>
              </a:rPr>
              <a:pPr algn="r" rtl="1"/>
              <a:t>‹#›</a:t>
            </a:fld>
            <a:endParaRPr lang="he-IL" sz="1400" b="1" baseline="0" dirty="0" smtClean="0">
              <a:solidFill>
                <a:schemeClr val="bg1"/>
              </a:solidFill>
            </a:endParaRPr>
          </a:p>
          <a:p>
            <a:pPr algn="r" rtl="1"/>
            <a:endParaRPr lang="he-IL" sz="1400" b="1" baseline="0" dirty="0" smtClean="0">
              <a:solidFill>
                <a:schemeClr val="bg1"/>
              </a:solidFill>
            </a:endParaRPr>
          </a:p>
          <a:p>
            <a:pPr algn="r" rtl="1"/>
            <a:endParaRPr lang="he-IL" sz="16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r" defTabSz="914400" rtl="1" eaLnBrk="1" latinLnBrk="0" hangingPunct="1">
        <a:spcBef>
          <a:spcPct val="0"/>
        </a:spcBef>
        <a:buNone/>
        <a:defRPr sz="40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274320" algn="r" defTabSz="914400" rtl="1" eaLnBrk="1" latinLnBrk="0" hangingPunct="1">
        <a:spcBef>
          <a:spcPct val="20000"/>
        </a:spcBef>
        <a:buClr>
          <a:schemeClr val="accent1"/>
        </a:buClr>
        <a:buSzPct val="76000"/>
        <a:buFont typeface="Wingdings 2" pitchFamily="18" charset="2"/>
        <a:buChar char=""/>
        <a:defRPr sz="2400" kern="1200">
          <a:solidFill>
            <a:schemeClr val="tx1"/>
          </a:solidFill>
          <a:latin typeface="+mn-lt"/>
          <a:ea typeface="+mn-ea"/>
          <a:cs typeface="+mn-cs"/>
        </a:defRPr>
      </a:lvl1pPr>
      <a:lvl2pPr marL="640080" indent="-274320" algn="r" defTabSz="914400" rtl="1" eaLnBrk="1" latinLnBrk="0" hangingPunct="1">
        <a:spcBef>
          <a:spcPct val="20000"/>
        </a:spcBef>
        <a:buClr>
          <a:schemeClr val="accent1"/>
        </a:buClr>
        <a:buSzPct val="76000"/>
        <a:buFont typeface="Courier New" pitchFamily="49" charset="0"/>
        <a:buChar char="o"/>
        <a:defRPr sz="2200" kern="1200">
          <a:solidFill>
            <a:schemeClr val="tx1"/>
          </a:solidFill>
          <a:latin typeface="+mn-lt"/>
          <a:ea typeface="+mn-ea"/>
          <a:cs typeface="+mn-cs"/>
        </a:defRPr>
      </a:lvl2pPr>
      <a:lvl3pPr marL="914400" indent="-228600" algn="r" defTabSz="914400" rtl="1" eaLnBrk="1" latinLnBrk="0" hangingPunct="1">
        <a:spcBef>
          <a:spcPct val="20000"/>
        </a:spcBef>
        <a:buClr>
          <a:schemeClr val="accent1"/>
        </a:buClr>
        <a:buSzPct val="76000"/>
        <a:buFont typeface="Arial" pitchFamily="34" charset="0"/>
        <a:buChar char="•"/>
        <a:defRPr sz="2000" kern="1200">
          <a:solidFill>
            <a:schemeClr val="tx1"/>
          </a:solidFill>
          <a:latin typeface="+mn-lt"/>
          <a:ea typeface="+mn-ea"/>
          <a:cs typeface="+mn-cs"/>
        </a:defRPr>
      </a:lvl3pPr>
      <a:lvl4pPr marL="1124712" indent="-228600" algn="r" defTabSz="914400" rtl="1" eaLnBrk="1" latinLnBrk="0" hangingPunct="1">
        <a:spcBef>
          <a:spcPct val="20000"/>
        </a:spcBef>
        <a:buClr>
          <a:schemeClr val="accent1"/>
        </a:buClr>
        <a:buSzPct val="76000"/>
        <a:buFont typeface="Arial" pitchFamily="34" charset="0"/>
        <a:buChar char="•"/>
        <a:defRPr sz="1800" kern="1200">
          <a:solidFill>
            <a:schemeClr val="tx1"/>
          </a:solidFill>
          <a:latin typeface="+mn-lt"/>
          <a:ea typeface="+mn-ea"/>
          <a:cs typeface="+mn-cs"/>
        </a:defRPr>
      </a:lvl4pPr>
      <a:lvl5pPr marL="1325880" indent="-228600" algn="r" defTabSz="914400" rtl="1" eaLnBrk="1" latinLnBrk="0" hangingPunct="1">
        <a:spcBef>
          <a:spcPct val="20000"/>
        </a:spcBef>
        <a:buClr>
          <a:schemeClr val="accent1"/>
        </a:buClr>
        <a:buSzPct val="76000"/>
        <a:buFont typeface="Arial" pitchFamily="34" charset="0"/>
        <a:buChar char="•"/>
        <a:defRPr sz="1600" kern="1200" baseline="0">
          <a:solidFill>
            <a:schemeClr val="tx1"/>
          </a:solidFill>
          <a:latin typeface="+mn-lt"/>
          <a:ea typeface="+mn-ea"/>
          <a:cs typeface="+mn-cs"/>
        </a:defRPr>
      </a:lvl5pPr>
      <a:lvl6pPr marL="1517904" indent="-228600" algn="r" defTabSz="914400" rtl="1"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r" defTabSz="914400" rtl="1"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r" defTabSz="914400" rtl="1"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r" defTabSz="914400" rtl="1"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he-IL" sz="3200" dirty="0" smtClean="0"/>
              <a:t>קורס </a:t>
            </a:r>
            <a:r>
              <a:rPr lang="en-US" sz="3200" dirty="0" smtClean="0"/>
              <a:t>Java</a:t>
            </a:r>
            <a:r>
              <a:rPr lang="he-IL" sz="3200" dirty="0" smtClean="0"/>
              <a:t> מתקדם</a:t>
            </a:r>
            <a:br>
              <a:rPr lang="he-IL" sz="3200" dirty="0" smtClean="0"/>
            </a:br>
            <a:r>
              <a:rPr lang="he-IL" dirty="0" smtClean="0"/>
              <a:t/>
            </a:r>
            <a:br>
              <a:rPr lang="he-IL" dirty="0" smtClean="0"/>
            </a:br>
            <a:r>
              <a:rPr lang="en-US" dirty="0" smtClean="0"/>
              <a:t>Client-Server</a:t>
            </a:r>
            <a:endParaRPr lang="he-IL" dirty="0"/>
          </a:p>
        </p:txBody>
      </p:sp>
      <p:sp>
        <p:nvSpPr>
          <p:cNvPr id="3" name="Subtitle 2"/>
          <p:cNvSpPr>
            <a:spLocks noGrp="1"/>
          </p:cNvSpPr>
          <p:nvPr>
            <p:ph type="subTitle" idx="1"/>
          </p:nvPr>
        </p:nvSpPr>
        <p:spPr/>
        <p:txBody>
          <a:bodyPr/>
          <a:lstStyle/>
          <a:p>
            <a:r>
              <a:rPr lang="he-IL" dirty="0" smtClean="0"/>
              <a:t>קרן כליף</a:t>
            </a:r>
            <a:endParaRPr lang="he-IL" dirty="0"/>
          </a:p>
        </p:txBody>
      </p:sp>
    </p:spTree>
    <p:extLst>
      <p:ext uri="{BB962C8B-B14F-4D97-AF65-F5344CB8AC3E}">
        <p14:creationId xmlns:p14="http://schemas.microsoft.com/office/powerpoint/2010/main" val="3068146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3"/>
          <a:srcRect/>
          <a:stretch>
            <a:fillRect/>
          </a:stretch>
        </p:blipFill>
        <p:spPr bwMode="auto">
          <a:xfrm>
            <a:off x="211231" y="1509713"/>
            <a:ext cx="10552108" cy="3990134"/>
          </a:xfrm>
          <a:prstGeom prst="rect">
            <a:avLst/>
          </a:prstGeom>
          <a:noFill/>
          <a:ln w="9525">
            <a:solidFill>
              <a:schemeClr val="accent1"/>
            </a:solidFill>
            <a:miter lim="800000"/>
            <a:headEnd/>
            <a:tailEnd/>
          </a:ln>
        </p:spPr>
      </p:pic>
      <p:sp>
        <p:nvSpPr>
          <p:cNvPr id="2" name="Title 1"/>
          <p:cNvSpPr>
            <a:spLocks noGrp="1"/>
          </p:cNvSpPr>
          <p:nvPr>
            <p:ph type="title"/>
          </p:nvPr>
        </p:nvSpPr>
        <p:spPr/>
        <p:txBody>
          <a:bodyPr/>
          <a:lstStyle/>
          <a:p>
            <a:r>
              <a:rPr lang="en-US" dirty="0" smtClean="0"/>
              <a:t>server</a:t>
            </a:r>
            <a:r>
              <a:rPr lang="he-IL" dirty="0" smtClean="0"/>
              <a:t> משודרג</a:t>
            </a:r>
            <a:endParaRPr lang="en-US" dirty="0"/>
          </a:p>
        </p:txBody>
      </p:sp>
      <p:sp>
        <p:nvSpPr>
          <p:cNvPr id="5" name="Rectangular Callout 4"/>
          <p:cNvSpPr/>
          <p:nvPr/>
        </p:nvSpPr>
        <p:spPr>
          <a:xfrm>
            <a:off x="7732058" y="3630706"/>
            <a:ext cx="4151477" cy="685800"/>
          </a:xfrm>
          <a:prstGeom prst="wedgeRectCallout">
            <a:avLst>
              <a:gd name="adj1" fmla="val -93409"/>
              <a:gd name="adj2" fmla="val -644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ממתינים להתחברות של קליינט ואז פותחים עבורו  </a:t>
            </a:r>
            <a:r>
              <a:rPr lang="en-US" b="1" dirty="0" smtClean="0"/>
              <a:t>thread </a:t>
            </a:r>
            <a:r>
              <a:rPr lang="he-IL" b="1" dirty="0" smtClean="0"/>
              <a:t> שבתוכו הוא יטופל.</a:t>
            </a:r>
            <a:endParaRPr lang="en-US" b="1" dirty="0"/>
          </a:p>
        </p:txBody>
      </p:sp>
      <p:sp>
        <p:nvSpPr>
          <p:cNvPr id="6" name="Rectangular Callout 5"/>
          <p:cNvSpPr/>
          <p:nvPr/>
        </p:nvSpPr>
        <p:spPr>
          <a:xfrm>
            <a:off x="6858000" y="4424085"/>
            <a:ext cx="5038981" cy="649814"/>
          </a:xfrm>
          <a:prstGeom prst="wedgeRectCallout">
            <a:avLst>
              <a:gd name="adj1" fmla="val -128914"/>
              <a:gd name="adj2" fmla="val -1910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משתנה ה- </a:t>
            </a:r>
            <a:r>
              <a:rPr lang="en-US" b="1" dirty="0" smtClean="0"/>
              <a:t>socket</a:t>
            </a:r>
            <a:r>
              <a:rPr lang="he-IL" b="1" dirty="0" smtClean="0"/>
              <a:t> הוא</a:t>
            </a:r>
            <a:r>
              <a:rPr lang="en-US" b="1" dirty="0" smtClean="0"/>
              <a:t> </a:t>
            </a:r>
            <a:r>
              <a:rPr lang="he-IL" b="1" dirty="0" smtClean="0"/>
              <a:t> </a:t>
            </a:r>
            <a:r>
              <a:rPr lang="en-US" b="1" dirty="0" smtClean="0"/>
              <a:t>final</a:t>
            </a:r>
            <a:r>
              <a:rPr lang="he-IL" b="1" dirty="0" smtClean="0"/>
              <a:t> כדי שנוכל להשתמש בו בתוך האובייקט האנונימי של ה- </a:t>
            </a:r>
            <a:r>
              <a:rPr lang="en-US" b="1" dirty="0" err="1" smtClean="0"/>
              <a:t>Runnable</a:t>
            </a:r>
            <a:r>
              <a:rPr lang="he-IL" b="1" dirty="0" smtClean="0"/>
              <a: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203947" y="1193985"/>
            <a:ext cx="11522432" cy="5448861"/>
          </a:xfrm>
          <a:prstGeom prst="rect">
            <a:avLst/>
          </a:prstGeom>
          <a:noFill/>
          <a:ln w="9525">
            <a:solidFill>
              <a:schemeClr val="accent1"/>
            </a:solidFill>
            <a:miter lim="800000"/>
            <a:headEnd/>
            <a:tailEnd/>
          </a:ln>
        </p:spPr>
      </p:pic>
      <p:sp>
        <p:nvSpPr>
          <p:cNvPr id="5" name="Rectangular Callout 4"/>
          <p:cNvSpPr/>
          <p:nvPr/>
        </p:nvSpPr>
        <p:spPr>
          <a:xfrm>
            <a:off x="8939595" y="1653988"/>
            <a:ext cx="2961051" cy="612050"/>
          </a:xfrm>
          <a:prstGeom prst="wedgeRectCallout">
            <a:avLst>
              <a:gd name="adj1" fmla="val -224430"/>
              <a:gd name="adj2" fmla="val 96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מחרוזת המחזיקה את ה- </a:t>
            </a:r>
            <a:r>
              <a:rPr lang="en-US" b="1" dirty="0" err="1" smtClean="0"/>
              <a:t>ip</a:t>
            </a:r>
            <a:r>
              <a:rPr lang="he-IL" b="1" dirty="0" smtClean="0"/>
              <a:t> והפורט מהם הקליינט מחובר</a:t>
            </a:r>
            <a:endParaRPr lang="en-US" b="1" dirty="0"/>
          </a:p>
        </p:txBody>
      </p:sp>
      <p:sp>
        <p:nvSpPr>
          <p:cNvPr id="7" name="Title 6"/>
          <p:cNvSpPr>
            <a:spLocks noGrp="1"/>
          </p:cNvSpPr>
          <p:nvPr>
            <p:ph type="title"/>
          </p:nvPr>
        </p:nvSpPr>
        <p:spPr/>
        <p:txBody>
          <a:bodyPr/>
          <a:lstStyle/>
          <a:p>
            <a:r>
              <a:rPr lang="he-IL" dirty="0" smtClean="0"/>
              <a:t>מימוש ה- </a:t>
            </a:r>
            <a:r>
              <a:rPr lang="en-US" dirty="0" smtClean="0"/>
              <a:t>thread</a:t>
            </a:r>
            <a:r>
              <a:rPr lang="he-IL" dirty="0" smtClean="0"/>
              <a:t> עבור כל </a:t>
            </a:r>
            <a:r>
              <a:rPr lang="en-US" dirty="0" smtClean="0"/>
              <a:t>client</a:t>
            </a:r>
            <a:endParaRPr lang="he-I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he-IL" dirty="0" smtClean="0">
                <a:latin typeface="Arial" charset="0"/>
                <a:cs typeface="Arial" charset="0"/>
              </a:rPr>
              <a:t>אופן פעולת מנגנון הסרבר המשודרג</a:t>
            </a:r>
            <a:endParaRPr lang="en-US" dirty="0" smtClean="0">
              <a:latin typeface="Arial" charset="0"/>
              <a:cs typeface="Arial" charset="0"/>
            </a:endParaRPr>
          </a:p>
        </p:txBody>
      </p:sp>
      <p:sp>
        <p:nvSpPr>
          <p:cNvPr id="7" name="Content Placeholder 6"/>
          <p:cNvSpPr>
            <a:spLocks noGrp="1"/>
          </p:cNvSpPr>
          <p:nvPr>
            <p:ph idx="1"/>
          </p:nvPr>
        </p:nvSpPr>
        <p:spPr/>
        <p:txBody>
          <a:bodyPr/>
          <a:lstStyle/>
          <a:p>
            <a:pPr marL="319088" indent="-319088">
              <a:spcBef>
                <a:spcPts val="700"/>
              </a:spcBef>
              <a:buClr>
                <a:schemeClr val="accent2"/>
              </a:buClr>
              <a:buSzPct val="60000"/>
              <a:buFont typeface="Wingdings" pitchFamily="2" charset="2"/>
              <a:buChar char=""/>
            </a:pPr>
            <a:r>
              <a:rPr lang="he-IL" sz="2800" dirty="0" smtClean="0"/>
              <a:t>אפליקציית ה- </a:t>
            </a:r>
            <a:r>
              <a:rPr lang="en-US" sz="2800" dirty="0" smtClean="0"/>
              <a:t>server</a:t>
            </a:r>
            <a:r>
              <a:rPr lang="he-IL" sz="2800" dirty="0" smtClean="0"/>
              <a:t> מופעלת ומחכה שאפליקציות  </a:t>
            </a:r>
            <a:r>
              <a:rPr lang="en-US" sz="2800" dirty="0" smtClean="0"/>
              <a:t>client</a:t>
            </a:r>
            <a:r>
              <a:rPr lang="he-IL" sz="2800" dirty="0" smtClean="0"/>
              <a:t> יתחברו עליה</a:t>
            </a:r>
          </a:p>
          <a:p>
            <a:pPr marL="319088" indent="-319088">
              <a:spcBef>
                <a:spcPts val="700"/>
              </a:spcBef>
              <a:buClr>
                <a:schemeClr val="accent2"/>
              </a:buClr>
              <a:buSzPct val="60000"/>
              <a:buFont typeface="Wingdings" pitchFamily="2" charset="2"/>
              <a:buChar char=""/>
            </a:pPr>
            <a:r>
              <a:rPr lang="he-IL" sz="2800" dirty="0" smtClean="0"/>
              <a:t>עבור כל אפליקציית </a:t>
            </a:r>
            <a:r>
              <a:rPr lang="en-US" sz="2800" dirty="0" smtClean="0"/>
              <a:t>client</a:t>
            </a:r>
            <a:r>
              <a:rPr lang="he-IL" sz="2800" dirty="0" smtClean="0"/>
              <a:t> המתחברת ל- </a:t>
            </a:r>
            <a:r>
              <a:rPr lang="en-US" sz="2800" dirty="0" smtClean="0"/>
              <a:t>server</a:t>
            </a:r>
            <a:r>
              <a:rPr lang="he-IL" sz="2800" dirty="0" smtClean="0"/>
              <a:t> נוצר ערוץ תקשורת ייחודי (בעזרת </a:t>
            </a:r>
            <a:r>
              <a:rPr lang="en-US" sz="2800" dirty="0" smtClean="0"/>
              <a:t>thread</a:t>
            </a:r>
            <a:r>
              <a:rPr lang="he-IL" sz="2800" dirty="0" smtClean="0"/>
              <a:t>)</a:t>
            </a:r>
          </a:p>
          <a:p>
            <a:pPr marL="639763" lvl="1" indent="-273050">
              <a:spcBef>
                <a:spcPts val="550"/>
              </a:spcBef>
              <a:buClr>
                <a:schemeClr val="accent1"/>
              </a:buClr>
              <a:buSzPct val="70000"/>
              <a:buFont typeface="Wingdings 2" pitchFamily="18" charset="2"/>
              <a:buChar char=""/>
            </a:pPr>
            <a:r>
              <a:rPr lang="he-IL" sz="2500" dirty="0" smtClean="0"/>
              <a:t>כלומר, </a:t>
            </a:r>
            <a:r>
              <a:rPr lang="en-US" sz="2500" dirty="0" smtClean="0"/>
              <a:t>client</a:t>
            </a:r>
            <a:r>
              <a:rPr lang="he-IL" sz="2500" dirty="0" smtClean="0"/>
              <a:t> לא יכול לראות מהי התקשורת המועברת ל- </a:t>
            </a:r>
            <a:r>
              <a:rPr lang="en-US" sz="2500" dirty="0" smtClean="0"/>
              <a:t>server</a:t>
            </a:r>
            <a:r>
              <a:rPr lang="he-IL" sz="2500" dirty="0" smtClean="0"/>
              <a:t> מ- </a:t>
            </a:r>
            <a:r>
              <a:rPr lang="en-US" sz="2500" dirty="0" smtClean="0"/>
              <a:t>client</a:t>
            </a:r>
            <a:r>
              <a:rPr lang="he-IL" sz="2500" dirty="0" smtClean="0"/>
              <a:t> אחר</a:t>
            </a:r>
          </a:p>
          <a:p>
            <a:pPr marL="319088" indent="-319088">
              <a:spcBef>
                <a:spcPts val="700"/>
              </a:spcBef>
              <a:buClr>
                <a:schemeClr val="accent2"/>
              </a:buClr>
              <a:buSzPct val="60000"/>
              <a:buFont typeface="Wingdings" pitchFamily="2" charset="2"/>
              <a:buChar char=""/>
            </a:pPr>
            <a:r>
              <a:rPr lang="he-IL" sz="2800" dirty="0" smtClean="0"/>
              <a:t>לאחר יצירת ערוץ התקשורת ה- </a:t>
            </a:r>
            <a:r>
              <a:rPr lang="en-US" sz="2800" dirty="0" smtClean="0"/>
              <a:t>client</a:t>
            </a:r>
            <a:r>
              <a:rPr lang="he-IL" sz="2800" dirty="0" smtClean="0"/>
              <a:t> וה- </a:t>
            </a:r>
            <a:r>
              <a:rPr lang="en-US" sz="2800" dirty="0" smtClean="0"/>
              <a:t>server</a:t>
            </a:r>
            <a:r>
              <a:rPr lang="he-IL" sz="2800" dirty="0" smtClean="0"/>
              <a:t> יכולים "לדבר"</a:t>
            </a:r>
          </a:p>
          <a:p>
            <a:pPr marL="319088" indent="-319088">
              <a:spcBef>
                <a:spcPts val="700"/>
              </a:spcBef>
              <a:buClr>
                <a:schemeClr val="accent2"/>
              </a:buClr>
              <a:buSzPct val="60000"/>
              <a:buFont typeface="Wingdings" pitchFamily="2" charset="2"/>
              <a:buChar char=""/>
            </a:pPr>
            <a:r>
              <a:rPr lang="he-IL" sz="2800" dirty="0" smtClean="0"/>
              <a:t>כאשר ה- </a:t>
            </a:r>
            <a:r>
              <a:rPr lang="en-US" sz="2800" dirty="0" smtClean="0"/>
              <a:t>client</a:t>
            </a:r>
            <a:r>
              <a:rPr lang="he-IL" sz="2800" dirty="0" smtClean="0"/>
              <a:t> מתנתק ה- </a:t>
            </a:r>
            <a:r>
              <a:rPr lang="en-US" sz="2800" dirty="0" smtClean="0"/>
              <a:t>server</a:t>
            </a:r>
            <a:r>
              <a:rPr lang="he-IL" sz="2800" dirty="0" smtClean="0"/>
              <a:t> סוגר את ערוץ התקשורת</a:t>
            </a:r>
          </a:p>
          <a:p>
            <a:pPr marL="319088" indent="-319088">
              <a:spcBef>
                <a:spcPts val="700"/>
              </a:spcBef>
              <a:buClr>
                <a:schemeClr val="accent2"/>
              </a:buClr>
              <a:buSzPct val="60000"/>
              <a:buFont typeface="Wingdings" pitchFamily="2" charset="2"/>
              <a:buChar char=""/>
            </a:pPr>
            <a:r>
              <a:rPr lang="he-IL" sz="2800" dirty="0" smtClean="0"/>
              <a:t>ה- </a:t>
            </a:r>
            <a:r>
              <a:rPr lang="en-US" sz="2800" dirty="0" smtClean="0"/>
              <a:t>server</a:t>
            </a:r>
            <a:r>
              <a:rPr lang="he-IL" sz="2800" dirty="0" smtClean="0"/>
              <a:t> הוא אפליקציה שאמורה לרוץ תמיד, ולכן לא תיזום ניתוק של </a:t>
            </a:r>
            <a:r>
              <a:rPr lang="en-US" sz="2800" dirty="0" smtClean="0"/>
              <a:t>client</a:t>
            </a:r>
            <a:r>
              <a:rPr lang="he-IL" sz="2800" dirty="0" smtClean="0"/>
              <a:t>'ים המחוברים אליה</a:t>
            </a:r>
          </a:p>
          <a:p>
            <a:pPr marL="319088" indent="-319088">
              <a:spcBef>
                <a:spcPts val="700"/>
              </a:spcBef>
              <a:buClr>
                <a:schemeClr val="accent2"/>
              </a:buClr>
              <a:buSzPct val="60000"/>
              <a:buFont typeface="Wingdings" pitchFamily="2" charset="2"/>
              <a:buChar char=""/>
            </a:pPr>
            <a:endParaRPr lang="en-US" sz="2800" dirty="0" smtClean="0"/>
          </a:p>
          <a:p>
            <a:endParaRPr lang="en-US" dirty="0"/>
          </a:p>
        </p:txBody>
      </p:sp>
      <p:sp>
        <p:nvSpPr>
          <p:cNvPr id="32772" name="Rectangle 9"/>
          <p:cNvSpPr>
            <a:spLocks/>
          </p:cNvSpPr>
          <p:nvPr/>
        </p:nvSpPr>
        <p:spPr bwMode="auto">
          <a:xfrm>
            <a:off x="817033" y="1600200"/>
            <a:ext cx="10871200" cy="5257800"/>
          </a:xfrm>
          <a:prstGeom prst="rect">
            <a:avLst/>
          </a:prstGeom>
          <a:noFill/>
          <a:ln w="9525">
            <a:noFill/>
            <a:miter lim="800000"/>
            <a:headEnd/>
            <a:tailEnd/>
          </a:ln>
        </p:spPr>
        <p:txBody>
          <a:bodyPr/>
          <a:lstStyle/>
          <a:p>
            <a:pPr marL="319088" indent="-319088" rtl="1">
              <a:spcBef>
                <a:spcPts val="700"/>
              </a:spcBef>
              <a:buClr>
                <a:schemeClr val="accent2"/>
              </a:buClr>
              <a:buSzPct val="60000"/>
              <a:buFont typeface="Wingdings" pitchFamily="2" charset="2"/>
              <a:buChar char=""/>
            </a:pPr>
            <a:endParaRPr lang="en-US" sz="2800"/>
          </a:p>
        </p:txBody>
      </p:sp>
      <p:sp>
        <p:nvSpPr>
          <p:cNvPr id="32773" name="Rectangle 10"/>
          <p:cNvSpPr>
            <a:spLocks/>
          </p:cNvSpPr>
          <p:nvPr/>
        </p:nvSpPr>
        <p:spPr bwMode="auto">
          <a:xfrm>
            <a:off x="1020233" y="1752600"/>
            <a:ext cx="10871200" cy="5257800"/>
          </a:xfrm>
          <a:prstGeom prst="rect">
            <a:avLst/>
          </a:prstGeom>
          <a:noFill/>
          <a:ln w="9525">
            <a:noFill/>
            <a:miter lim="800000"/>
            <a:headEnd/>
            <a:tailEnd/>
          </a:ln>
        </p:spPr>
        <p:txBody>
          <a:bodyPr/>
          <a:lstStyle/>
          <a:p>
            <a:pPr marL="319088" indent="-319088" rtl="1">
              <a:spcBef>
                <a:spcPts val="700"/>
              </a:spcBef>
              <a:buClr>
                <a:schemeClr val="accent2"/>
              </a:buClr>
              <a:buSzPct val="60000"/>
              <a:buFont typeface="Wingdings" pitchFamily="2" charset="2"/>
              <a:buChar char=""/>
            </a:pPr>
            <a:endParaRPr lang="en-US" sz="2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r>
              <a:rPr lang="he-IL" smtClean="0">
                <a:latin typeface="Arial" charset="0"/>
                <a:cs typeface="Arial" charset="0"/>
              </a:rPr>
              <a:t>תשתית הקוד</a:t>
            </a:r>
            <a:endParaRPr lang="en-US" smtClean="0">
              <a:latin typeface="Arial" charset="0"/>
              <a:cs typeface="Arial" charset="0"/>
            </a:endParaRPr>
          </a:p>
        </p:txBody>
      </p:sp>
      <p:sp>
        <p:nvSpPr>
          <p:cNvPr id="35843" name="Content Placeholder 5"/>
          <p:cNvSpPr>
            <a:spLocks noGrp="1"/>
          </p:cNvSpPr>
          <p:nvPr>
            <p:ph idx="1"/>
          </p:nvPr>
        </p:nvSpPr>
        <p:spPr/>
        <p:txBody>
          <a:bodyPr/>
          <a:lstStyle/>
          <a:p>
            <a:pPr marL="319088" indent="-319088">
              <a:spcBef>
                <a:spcPts val="700"/>
              </a:spcBef>
              <a:buClr>
                <a:schemeClr val="accent2"/>
              </a:buClr>
              <a:buSzPct val="60000"/>
              <a:buFont typeface="Wingdings" pitchFamily="2" charset="2"/>
              <a:buChar char=""/>
            </a:pPr>
            <a:r>
              <a:rPr lang="he-IL" sz="2800" dirty="0" smtClean="0"/>
              <a:t>המערכת שלנו מורכבת מ- 2 תוכניות נפרדות, אחת ל- </a:t>
            </a:r>
            <a:r>
              <a:rPr lang="en-US" sz="2800" dirty="0" smtClean="0"/>
              <a:t>client</a:t>
            </a:r>
            <a:r>
              <a:rPr lang="he-IL" sz="2800" dirty="0" smtClean="0"/>
              <a:t> ואחת ל- </a:t>
            </a:r>
            <a:r>
              <a:rPr lang="en-US" sz="2800" dirty="0" smtClean="0"/>
              <a:t>server</a:t>
            </a:r>
            <a:endParaRPr lang="he-IL" sz="2800" dirty="0" smtClean="0"/>
          </a:p>
          <a:p>
            <a:pPr marL="319088" indent="-319088">
              <a:spcBef>
                <a:spcPts val="700"/>
              </a:spcBef>
              <a:buClr>
                <a:schemeClr val="accent2"/>
              </a:buClr>
              <a:buSzPct val="60000"/>
              <a:buFont typeface="Wingdings" pitchFamily="2" charset="2"/>
              <a:buChar char=""/>
            </a:pPr>
            <a:r>
              <a:rPr lang="he-IL" sz="2800" dirty="0" smtClean="0"/>
              <a:t>הרעיון הוא להפעיל את אפליקציית ה- </a:t>
            </a:r>
            <a:r>
              <a:rPr lang="en-US" sz="2800" dirty="0" smtClean="0"/>
              <a:t>server</a:t>
            </a:r>
            <a:r>
              <a:rPr lang="he-IL" sz="2800" dirty="0" smtClean="0"/>
              <a:t> פעם אחת בלבד, ואז להפעיל את אפליקציית  ה- </a:t>
            </a:r>
            <a:r>
              <a:rPr lang="en-US" sz="2800" dirty="0" smtClean="0"/>
              <a:t>client</a:t>
            </a:r>
            <a:r>
              <a:rPr lang="he-IL" sz="2800" dirty="0" smtClean="0"/>
              <a:t> מספר כלשהו של פעמים, אחת עבור כל </a:t>
            </a:r>
            <a:r>
              <a:rPr lang="en-US" sz="2800" dirty="0" smtClean="0"/>
              <a:t>client</a:t>
            </a:r>
            <a:endParaRPr lang="he-IL" sz="2800" dirty="0" smtClean="0"/>
          </a:p>
          <a:p>
            <a:pPr marL="639763" lvl="1" indent="-273050">
              <a:spcBef>
                <a:spcPts val="550"/>
              </a:spcBef>
              <a:buClr>
                <a:schemeClr val="accent1"/>
              </a:buClr>
              <a:buSzPct val="70000"/>
              <a:buFont typeface="Wingdings 2" pitchFamily="18" charset="2"/>
              <a:buChar char=""/>
            </a:pPr>
            <a:r>
              <a:rPr lang="he-IL" sz="2500" dirty="0" smtClean="0"/>
              <a:t>כל אפליקציית  </a:t>
            </a:r>
            <a:r>
              <a:rPr lang="en-US" sz="2500" dirty="0" smtClean="0"/>
              <a:t>client</a:t>
            </a:r>
            <a:r>
              <a:rPr lang="he-IL" sz="2500" dirty="0" smtClean="0"/>
              <a:t> תתחבר לאפליקציית ה- </a:t>
            </a:r>
            <a:r>
              <a:rPr lang="en-US" sz="2500" dirty="0" smtClean="0"/>
              <a:t>server</a:t>
            </a:r>
            <a:endParaRPr lang="he-IL" sz="2500" dirty="0" smtClean="0"/>
          </a:p>
          <a:p>
            <a:pPr marL="319088" indent="-319088">
              <a:spcBef>
                <a:spcPts val="700"/>
              </a:spcBef>
              <a:buClr>
                <a:schemeClr val="accent2"/>
              </a:buClr>
              <a:buSzPct val="60000"/>
              <a:buFont typeface="Wingdings" pitchFamily="2" charset="2"/>
              <a:buChar char=""/>
            </a:pPr>
            <a:endParaRPr lang="en-US" sz="2800" dirty="0" smtClean="0"/>
          </a:p>
          <a:p>
            <a:endParaRPr lang="en-US" dirty="0" smtClean="0">
              <a:latin typeface="Arial" charset="0"/>
              <a:cs typeface="Arial" charset="0"/>
            </a:endParaRPr>
          </a:p>
        </p:txBody>
      </p:sp>
      <p:sp>
        <p:nvSpPr>
          <p:cNvPr id="35845" name="Rectangle 5"/>
          <p:cNvSpPr>
            <a:spLocks/>
          </p:cNvSpPr>
          <p:nvPr/>
        </p:nvSpPr>
        <p:spPr bwMode="auto">
          <a:xfrm>
            <a:off x="1020233" y="1752600"/>
            <a:ext cx="10871200" cy="5257800"/>
          </a:xfrm>
          <a:prstGeom prst="rect">
            <a:avLst/>
          </a:prstGeom>
          <a:noFill/>
          <a:ln w="9525">
            <a:noFill/>
            <a:miter lim="800000"/>
            <a:headEnd/>
            <a:tailEnd/>
          </a:ln>
        </p:spPr>
        <p:txBody>
          <a:bodyPr/>
          <a:lstStyle/>
          <a:p>
            <a:pPr marL="319088" indent="-319088" rtl="1">
              <a:spcBef>
                <a:spcPts val="700"/>
              </a:spcBef>
              <a:buClr>
                <a:schemeClr val="accent2"/>
              </a:buClr>
              <a:buSzPct val="60000"/>
              <a:buFont typeface="Wingdings" pitchFamily="2" charset="2"/>
              <a:buChar char=""/>
            </a:pPr>
            <a:endParaRPr lang="en-US" sz="2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z="2400" dirty="0" smtClean="0"/>
              <a:t>סרבר השולח הודעה </a:t>
            </a:r>
            <a:br>
              <a:rPr lang="he-IL" sz="2400" dirty="0" smtClean="0"/>
            </a:br>
            <a:r>
              <a:rPr lang="he-IL" sz="2400" dirty="0" smtClean="0"/>
              <a:t>המתקבלת לכל הקליינטים</a:t>
            </a:r>
            <a:endParaRPr lang="en-US" sz="2400" dirty="0"/>
          </a:p>
        </p:txBody>
      </p:sp>
      <p:sp>
        <p:nvSpPr>
          <p:cNvPr id="5" name="Rectangle 4"/>
          <p:cNvSpPr/>
          <p:nvPr/>
        </p:nvSpPr>
        <p:spPr>
          <a:xfrm>
            <a:off x="7785848" y="1640505"/>
            <a:ext cx="4095805"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b="1" dirty="0" smtClean="0"/>
              <a:t>זוהי מחלקת עזר המחזיקה את נתוני ערוץ התקשורת מול הקליינט</a:t>
            </a:r>
            <a:endParaRPr lang="en-US" b="1" dirty="0"/>
          </a:p>
        </p:txBody>
      </p:sp>
      <p:pic>
        <p:nvPicPr>
          <p:cNvPr id="58370" name="Picture 2"/>
          <p:cNvPicPr>
            <a:picLocks noChangeAspect="1" noChangeArrowheads="1"/>
          </p:cNvPicPr>
          <p:nvPr/>
        </p:nvPicPr>
        <p:blipFill>
          <a:blip r:embed="rId2"/>
          <a:srcRect/>
          <a:stretch>
            <a:fillRect/>
          </a:stretch>
        </p:blipFill>
        <p:spPr bwMode="auto">
          <a:xfrm>
            <a:off x="215434" y="260185"/>
            <a:ext cx="7422495" cy="641095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218235" y="1172734"/>
            <a:ext cx="8535800" cy="5468955"/>
          </a:xfrm>
          <a:prstGeom prst="rect">
            <a:avLst/>
          </a:prstGeom>
          <a:noFill/>
          <a:ln w="9525">
            <a:solidFill>
              <a:schemeClr val="accent1"/>
            </a:solidFill>
            <a:miter lim="800000"/>
            <a:headEnd/>
            <a:tailEnd/>
          </a:ln>
        </p:spPr>
      </p:pic>
      <p:sp>
        <p:nvSpPr>
          <p:cNvPr id="2" name="Title 1"/>
          <p:cNvSpPr>
            <a:spLocks noGrp="1"/>
          </p:cNvSpPr>
          <p:nvPr>
            <p:ph type="title"/>
          </p:nvPr>
        </p:nvSpPr>
        <p:spPr/>
        <p:txBody>
          <a:bodyPr/>
          <a:lstStyle/>
          <a:p>
            <a:r>
              <a:rPr lang="he-IL" sz="3600" dirty="0" smtClean="0"/>
              <a:t>סרבר השולח הודעה המתקבלת לכל הקליינטים</a:t>
            </a:r>
            <a:endParaRPr lang="en-US" sz="3600" dirty="0"/>
          </a:p>
        </p:txBody>
      </p:sp>
      <p:sp>
        <p:nvSpPr>
          <p:cNvPr id="6" name="Rectangular Callout 5"/>
          <p:cNvSpPr/>
          <p:nvPr/>
        </p:nvSpPr>
        <p:spPr>
          <a:xfrm>
            <a:off x="9049871" y="1626187"/>
            <a:ext cx="2845228" cy="576064"/>
          </a:xfrm>
          <a:prstGeom prst="wedgeRectCallout">
            <a:avLst>
              <a:gd name="adj1" fmla="val -87812"/>
              <a:gd name="adj2" fmla="val -51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הסרבר מחזיק אוסף של כל הקליינטים שהתחברו אליו</a:t>
            </a:r>
            <a:endParaRPr lang="en-US" b="1" dirty="0"/>
          </a:p>
        </p:txBody>
      </p:sp>
      <p:sp>
        <p:nvSpPr>
          <p:cNvPr id="7" name="Rectangular Callout 6"/>
          <p:cNvSpPr/>
          <p:nvPr/>
        </p:nvSpPr>
        <p:spPr>
          <a:xfrm>
            <a:off x="8740588" y="4670484"/>
            <a:ext cx="3154511" cy="576064"/>
          </a:xfrm>
          <a:prstGeom prst="wedgeRectCallout">
            <a:avLst>
              <a:gd name="adj1" fmla="val -156934"/>
              <a:gd name="adj2" fmla="val 37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הסרבר יודע לשלוח הודעה לכל הקליינטים המחוברים</a:t>
            </a:r>
            <a:endParaRPr lang="en-US" b="1" dirty="0"/>
          </a:p>
        </p:txBody>
      </p:sp>
      <p:sp>
        <p:nvSpPr>
          <p:cNvPr id="8" name="Rectangular Callout 7"/>
          <p:cNvSpPr/>
          <p:nvPr/>
        </p:nvSpPr>
        <p:spPr>
          <a:xfrm>
            <a:off x="5037444" y="3699683"/>
            <a:ext cx="1824203" cy="576064"/>
          </a:xfrm>
          <a:prstGeom prst="wedgeRectCallout">
            <a:avLst>
              <a:gd name="adj1" fmla="val -85440"/>
              <a:gd name="adj2" fmla="val 95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dirty="0" smtClean="0">
                <a:solidFill>
                  <a:schemeClr val="tx1"/>
                </a:solidFill>
              </a:rPr>
              <a:t>גוף הפונקציה בשקף הבא</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201706" y="1171574"/>
            <a:ext cx="9307402" cy="5484719"/>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he-IL" dirty="0" smtClean="0">
                <a:latin typeface="Arial" charset="0"/>
                <a:cs typeface="Arial" charset="0"/>
              </a:rPr>
              <a:t>הבעיה במנגנון הקליינט עד כה</a:t>
            </a:r>
            <a:endParaRPr lang="en-US" dirty="0" smtClean="0">
              <a:latin typeface="Arial" charset="0"/>
              <a:cs typeface="Arial" charset="0"/>
            </a:endParaRPr>
          </a:p>
        </p:txBody>
      </p:sp>
      <p:sp>
        <p:nvSpPr>
          <p:cNvPr id="40963" name="Rectangle 3"/>
          <p:cNvSpPr>
            <a:spLocks noGrp="1"/>
          </p:cNvSpPr>
          <p:nvPr>
            <p:ph idx="1"/>
          </p:nvPr>
        </p:nvSpPr>
        <p:spPr/>
        <p:txBody>
          <a:bodyPr/>
          <a:lstStyle/>
          <a:p>
            <a:r>
              <a:rPr lang="he-IL" dirty="0" smtClean="0">
                <a:latin typeface="Arial" charset="0"/>
                <a:cs typeface="Arial" charset="0"/>
              </a:rPr>
              <a:t>התקשורת בין השרת והלקוח היא סינכרונית, כלומר, על כל הודעה שהלקוח שולח לשרת הוא מצפה לקבל תשובה</a:t>
            </a:r>
          </a:p>
          <a:p>
            <a:r>
              <a:rPr lang="he-IL" dirty="0" smtClean="0">
                <a:latin typeface="Arial" charset="0"/>
                <a:cs typeface="Arial" charset="0"/>
              </a:rPr>
              <a:t>יתכן והלקוח ירצה לשלוח הודעה בכל רגע נתון, או שתי הודעות ברצף</a:t>
            </a:r>
          </a:p>
          <a:p>
            <a:r>
              <a:rPr lang="he-IL" dirty="0" smtClean="0">
                <a:latin typeface="Arial" charset="0"/>
                <a:cs typeface="Arial" charset="0"/>
              </a:rPr>
              <a:t>יתכן והסרבר ירצה ליזום הודעה לקליינט (כמו בדוגמא עם ה- </a:t>
            </a:r>
            <a:r>
              <a:rPr lang="en-US" dirty="0" smtClean="0">
                <a:latin typeface="Arial" charset="0"/>
                <a:cs typeface="Arial" charset="0"/>
              </a:rPr>
              <a:t>broadcast</a:t>
            </a:r>
            <a:r>
              <a:rPr lang="he-IL" dirty="0" smtClean="0">
                <a:latin typeface="Arial" charset="0"/>
                <a:cs typeface="Arial" charset="0"/>
              </a:rPr>
              <a:t>)</a:t>
            </a:r>
          </a:p>
          <a:p>
            <a:r>
              <a:rPr lang="he-IL" dirty="0" smtClean="0">
                <a:latin typeface="Arial" charset="0"/>
                <a:cs typeface="Arial" charset="0"/>
              </a:rPr>
              <a:t>כלומר, יש לבצע שינוי במימוש של הקליינט כך שיהיה </a:t>
            </a:r>
            <a:r>
              <a:rPr lang="en-US" dirty="0" smtClean="0">
                <a:latin typeface="Arial" charset="0"/>
                <a:cs typeface="Arial" charset="0"/>
              </a:rPr>
              <a:t>thread</a:t>
            </a:r>
            <a:r>
              <a:rPr lang="he-IL" dirty="0" smtClean="0">
                <a:latin typeface="Arial" charset="0"/>
                <a:cs typeface="Arial" charset="0"/>
              </a:rPr>
              <a:t> נפרד </a:t>
            </a:r>
            <a:r>
              <a:rPr lang="he-IL" u="sng" dirty="0" smtClean="0">
                <a:latin typeface="Arial" charset="0"/>
                <a:cs typeface="Arial" charset="0"/>
              </a:rPr>
              <a:t>לשליחת הודעות</a:t>
            </a:r>
            <a:r>
              <a:rPr lang="he-IL" dirty="0" smtClean="0">
                <a:latin typeface="Arial" charset="0"/>
                <a:cs typeface="Arial" charset="0"/>
              </a:rPr>
              <a:t> לסרבר ו- </a:t>
            </a:r>
            <a:r>
              <a:rPr lang="en-US" dirty="0" smtClean="0">
                <a:latin typeface="Arial" charset="0"/>
                <a:cs typeface="Arial" charset="0"/>
              </a:rPr>
              <a:t>thread</a:t>
            </a:r>
            <a:r>
              <a:rPr lang="he-IL" dirty="0" smtClean="0">
                <a:latin typeface="Arial" charset="0"/>
                <a:cs typeface="Arial" charset="0"/>
              </a:rPr>
              <a:t> נפרד המטפל </a:t>
            </a:r>
            <a:r>
              <a:rPr lang="he-IL" u="sng" dirty="0" smtClean="0">
                <a:latin typeface="Arial" charset="0"/>
                <a:cs typeface="Arial" charset="0"/>
              </a:rPr>
              <a:t>בקבלת הודעות</a:t>
            </a:r>
            <a:r>
              <a:rPr lang="he-IL" dirty="0" smtClean="0">
                <a:latin typeface="Arial" charset="0"/>
                <a:cs typeface="Arial" charset="0"/>
              </a:rPr>
              <a:t> מהסרבר</a:t>
            </a:r>
          </a:p>
          <a:p>
            <a:pPr lvl="1"/>
            <a:r>
              <a:rPr lang="he-IL" b="1" dirty="0" smtClean="0">
                <a:solidFill>
                  <a:srgbClr val="7030A0"/>
                </a:solidFill>
                <a:latin typeface="Arial" charset="0"/>
                <a:cs typeface="Arial" charset="0"/>
              </a:rPr>
              <a:t>המימוש בקונסול הוא בעייתי מאחר והתצוגה תשתבש (יציג "אנא הכנס קלט" ופתאום תוצג הודעה מהסרבר)</a:t>
            </a:r>
          </a:p>
          <a:p>
            <a:pPr lvl="1"/>
            <a:r>
              <a:rPr lang="he-IL" dirty="0" smtClean="0">
                <a:latin typeface="Arial" charset="0"/>
                <a:cs typeface="Arial" charset="0"/>
              </a:rPr>
              <a:t>ולכן נממש ב- </a:t>
            </a:r>
            <a:r>
              <a:rPr lang="en-US" dirty="0" smtClean="0">
                <a:latin typeface="Arial" charset="0"/>
                <a:cs typeface="Arial" charset="0"/>
              </a:rPr>
              <a:t>GUI</a:t>
            </a:r>
            <a:r>
              <a:rPr lang="he-IL" dirty="0" smtClean="0">
                <a:latin typeface="Arial" charset="0"/>
                <a:cs typeface="Arial"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he-IL" smtClean="0">
                <a:latin typeface="Arial" charset="0"/>
                <a:cs typeface="Arial" charset="0"/>
              </a:rPr>
              <a:t>מנגנון א-סינכרוני של שרת-לקוח</a:t>
            </a:r>
            <a:endParaRPr lang="en-US" smtClean="0">
              <a:latin typeface="Arial" charset="0"/>
              <a:cs typeface="Arial" charset="0"/>
            </a:endParaRPr>
          </a:p>
        </p:txBody>
      </p:sp>
      <p:sp>
        <p:nvSpPr>
          <p:cNvPr id="41987" name="Rectangle 3"/>
          <p:cNvSpPr>
            <a:spLocks noGrp="1"/>
          </p:cNvSpPr>
          <p:nvPr>
            <p:ph idx="1"/>
          </p:nvPr>
        </p:nvSpPr>
        <p:spPr/>
        <p:txBody>
          <a:bodyPr/>
          <a:lstStyle/>
          <a:p>
            <a:endParaRPr lang="he-IL" dirty="0" smtClean="0">
              <a:latin typeface="Arial" charset="0"/>
              <a:cs typeface="Arial" charset="0"/>
            </a:endParaRPr>
          </a:p>
          <a:p>
            <a:r>
              <a:rPr lang="he-IL" dirty="0" smtClean="0">
                <a:latin typeface="Arial" charset="0"/>
                <a:cs typeface="Arial" charset="0"/>
              </a:rPr>
              <a:t>עבור הרצת הסרב</a:t>
            </a:r>
            <a:r>
              <a:rPr lang="he-IL" dirty="0">
                <a:latin typeface="Arial" charset="0"/>
                <a:cs typeface="Arial" charset="0"/>
              </a:rPr>
              <a:t>ר</a:t>
            </a:r>
            <a:r>
              <a:rPr lang="he-IL" dirty="0" smtClean="0">
                <a:latin typeface="Arial" charset="0"/>
                <a:cs typeface="Arial" charset="0"/>
              </a:rPr>
              <a:t> נשתמש במימוש </a:t>
            </a:r>
            <a:r>
              <a:rPr lang="en-US" sz="2400" dirty="0" err="1" smtClean="0"/>
              <a:t>BroadcastMultiClientServer</a:t>
            </a:r>
            <a:endParaRPr lang="en-US" dirty="0" smtClean="0"/>
          </a:p>
          <a:p>
            <a:endParaRPr lang="he-IL" dirty="0" smtClean="0">
              <a:latin typeface="Arial" charset="0"/>
              <a:cs typeface="Arial" charset="0"/>
            </a:endParaRPr>
          </a:p>
          <a:p>
            <a:r>
              <a:rPr lang="he-IL" dirty="0" smtClean="0">
                <a:latin typeface="Arial" charset="0"/>
                <a:cs typeface="Arial" charset="0"/>
              </a:rPr>
              <a:t>נשתמש בדוגמאת הקליינט שנמצאת ב- </a:t>
            </a:r>
            <a:r>
              <a:rPr lang="en-US" sz="2400" dirty="0" smtClean="0">
                <a:latin typeface="Arial" charset="0"/>
                <a:cs typeface="Arial" charset="0"/>
              </a:rPr>
              <a:t>package</a:t>
            </a:r>
            <a:r>
              <a:rPr lang="he-IL" sz="2400" dirty="0" smtClean="0">
                <a:latin typeface="Arial" charset="0"/>
                <a:cs typeface="Arial" charset="0"/>
              </a:rPr>
              <a:t> </a:t>
            </a:r>
            <a:r>
              <a:rPr lang="he-IL" dirty="0" smtClean="0">
                <a:latin typeface="Arial" charset="0"/>
                <a:cs typeface="Arial" charset="0"/>
              </a:rPr>
              <a:t>שנקרא </a:t>
            </a:r>
            <a:r>
              <a:rPr lang="en-US" sz="2400" dirty="0" err="1" smtClean="0">
                <a:latin typeface="Arial" charset="0"/>
                <a:cs typeface="Arial" charset="0"/>
              </a:rPr>
              <a:t>guiclient</a:t>
            </a:r>
            <a:endParaRPr lang="he-IL"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197505" y="1172464"/>
            <a:ext cx="9591954" cy="5496717"/>
          </a:xfrm>
          <a:prstGeom prst="rect">
            <a:avLst/>
          </a:prstGeom>
          <a:noFill/>
          <a:ln w="9525">
            <a:solidFill>
              <a:schemeClr val="accent1"/>
            </a:solidFill>
            <a:miter lim="800000"/>
            <a:headEnd/>
            <a:tailEnd/>
          </a:ln>
        </p:spPr>
      </p:pic>
      <p:sp>
        <p:nvSpPr>
          <p:cNvPr id="2" name="Title 1"/>
          <p:cNvSpPr>
            <a:spLocks noGrp="1"/>
          </p:cNvSpPr>
          <p:nvPr>
            <p:ph type="title"/>
          </p:nvPr>
        </p:nvSpPr>
        <p:spPr/>
        <p:txBody>
          <a:bodyPr/>
          <a:lstStyle/>
          <a:p>
            <a:r>
              <a:rPr lang="he-IL" dirty="0" smtClean="0"/>
              <a:t>שליחת אובייקטים בערוץ התקשרות</a:t>
            </a:r>
            <a:endParaRPr lang="he-IL" dirty="0"/>
          </a:p>
        </p:txBody>
      </p:sp>
      <p:sp>
        <p:nvSpPr>
          <p:cNvPr id="5" name="Rectangle 4"/>
          <p:cNvSpPr/>
          <p:nvPr/>
        </p:nvSpPr>
        <p:spPr>
          <a:xfrm>
            <a:off x="600260" y="2073878"/>
            <a:ext cx="9229540" cy="561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7" name="Straight Connector 6"/>
          <p:cNvCxnSpPr/>
          <p:nvPr/>
        </p:nvCxnSpPr>
        <p:spPr>
          <a:xfrm>
            <a:off x="2958026" y="2032666"/>
            <a:ext cx="345638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ular Callout 7"/>
          <p:cNvSpPr/>
          <p:nvPr/>
        </p:nvSpPr>
        <p:spPr>
          <a:xfrm>
            <a:off x="7768802" y="1331259"/>
            <a:ext cx="2545092" cy="645876"/>
          </a:xfrm>
          <a:prstGeom prst="wedgeRectCallout">
            <a:avLst>
              <a:gd name="adj1" fmla="val -107097"/>
              <a:gd name="adj2" fmla="val 4202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en-US" b="1" dirty="0" smtClean="0"/>
              <a:t>Marking Interface</a:t>
            </a:r>
            <a:r>
              <a:rPr lang="he-IL" b="1" dirty="0" smtClean="0"/>
              <a:t> – אין מתודות למימוש</a:t>
            </a:r>
            <a:endParaRPr lang="he-IL" b="1" dirty="0"/>
          </a:p>
        </p:txBody>
      </p:sp>
      <p:sp>
        <p:nvSpPr>
          <p:cNvPr id="9" name="Rectangular Callout 8"/>
          <p:cNvSpPr/>
          <p:nvPr/>
        </p:nvSpPr>
        <p:spPr>
          <a:xfrm>
            <a:off x="8051190" y="2581835"/>
            <a:ext cx="3840427" cy="970384"/>
          </a:xfrm>
          <a:prstGeom prst="wedgeRectCallout">
            <a:avLst>
              <a:gd name="adj1" fmla="val -66453"/>
              <a:gd name="adj2" fmla="val -6932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b="1" dirty="0" smtClean="0"/>
              <a:t>מספר המזהה את גרסאת המחלקה, על מנת לזרוק חריגה במקרה בו בקליינט ובסרבר יש קובץ  </a:t>
            </a:r>
            <a:r>
              <a:rPr lang="en-US" b="1" dirty="0" smtClean="0"/>
              <a:t>class</a:t>
            </a:r>
            <a:r>
              <a:rPr lang="he-IL" b="1" dirty="0" smtClean="0"/>
              <a:t> שונה</a:t>
            </a:r>
            <a:endParaRPr lang="he-IL"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bIns="45720" anchor="t"/>
          <a:lstStyle/>
          <a:p>
            <a:pPr eaLnBrk="1" hangingPunct="1"/>
            <a:r>
              <a:rPr lang="he-IL" smtClean="0">
                <a:latin typeface="Arial" charset="0"/>
                <a:cs typeface="Arial" charset="0"/>
              </a:rPr>
              <a:t>ביחידה זו נלמד:</a:t>
            </a:r>
            <a:endParaRPr lang="en-US" smtClean="0">
              <a:latin typeface="Arial" charset="0"/>
              <a:cs typeface="Arial" charset="0"/>
            </a:endParaRPr>
          </a:p>
        </p:txBody>
      </p:sp>
      <p:sp>
        <p:nvSpPr>
          <p:cNvPr id="27651" name="Content Placeholder 2"/>
          <p:cNvSpPr>
            <a:spLocks noGrp="1"/>
          </p:cNvSpPr>
          <p:nvPr>
            <p:ph idx="1"/>
          </p:nvPr>
        </p:nvSpPr>
        <p:spPr/>
        <p:txBody>
          <a:bodyPr/>
          <a:lstStyle/>
          <a:p>
            <a:pPr eaLnBrk="1" hangingPunct="1"/>
            <a:r>
              <a:rPr lang="he-IL" dirty="0" smtClean="0">
                <a:latin typeface="Arial" charset="0"/>
                <a:cs typeface="Arial" charset="0"/>
              </a:rPr>
              <a:t>הגדרת קליינט</a:t>
            </a:r>
          </a:p>
          <a:p>
            <a:pPr eaLnBrk="1" hangingPunct="1"/>
            <a:endParaRPr lang="he-IL" dirty="0" smtClean="0">
              <a:latin typeface="Arial" charset="0"/>
              <a:cs typeface="Arial" charset="0"/>
            </a:endParaRPr>
          </a:p>
          <a:p>
            <a:pPr eaLnBrk="1" hangingPunct="1"/>
            <a:r>
              <a:rPr lang="he-IL" dirty="0" smtClean="0">
                <a:latin typeface="Arial" charset="0"/>
                <a:cs typeface="Arial" charset="0"/>
              </a:rPr>
              <a:t>הגדרת סרבר:</a:t>
            </a:r>
          </a:p>
          <a:p>
            <a:pPr lvl="1" eaLnBrk="1" hangingPunct="1"/>
            <a:r>
              <a:rPr lang="he-IL" dirty="0" smtClean="0">
                <a:latin typeface="Arial" charset="0"/>
                <a:cs typeface="Arial" charset="0"/>
              </a:rPr>
              <a:t>שיודע לעבוד מול קליינט יחיד</a:t>
            </a:r>
          </a:p>
          <a:p>
            <a:pPr lvl="1" eaLnBrk="1" hangingPunct="1"/>
            <a:r>
              <a:rPr lang="he-IL" dirty="0" smtClean="0">
                <a:latin typeface="Arial" charset="0"/>
                <a:cs typeface="Arial" charset="0"/>
              </a:rPr>
              <a:t>שיודע לעבוד מול קליינטים רבים</a:t>
            </a:r>
          </a:p>
          <a:p>
            <a:pPr lvl="1" eaLnBrk="1" hangingPunct="1"/>
            <a:r>
              <a:rPr lang="he-IL" dirty="0" smtClean="0">
                <a:latin typeface="Arial" charset="0"/>
                <a:cs typeface="Arial" charset="0"/>
              </a:rPr>
              <a:t>שיודע לשלוח הודעת </a:t>
            </a:r>
            <a:r>
              <a:rPr lang="en-US" dirty="0" smtClean="0">
                <a:latin typeface="Arial" charset="0"/>
                <a:cs typeface="Arial" charset="0"/>
              </a:rPr>
              <a:t>broadcast</a:t>
            </a:r>
            <a:r>
              <a:rPr lang="he-IL" dirty="0" smtClean="0">
                <a:latin typeface="Arial" charset="0"/>
                <a:cs typeface="Arial" charset="0"/>
              </a:rPr>
              <a:t> לכל הקליינטים</a:t>
            </a:r>
          </a:p>
          <a:p>
            <a:pPr lvl="1" eaLnBrk="1" hangingPunct="1"/>
            <a:endParaRPr lang="he-IL" dirty="0" smtClean="0">
              <a:latin typeface="Arial" charset="0"/>
              <a:cs typeface="Arial" charset="0"/>
            </a:endParaRPr>
          </a:p>
          <a:p>
            <a:pPr eaLnBrk="1" hangingPunct="1"/>
            <a:r>
              <a:rPr lang="he-IL" dirty="0" smtClean="0">
                <a:latin typeface="Arial" charset="0"/>
                <a:cs typeface="Arial" charset="0"/>
              </a:rPr>
              <a:t>קליינט יודע לשלוח הודעות ולהקשיב בו"ז באופן אסינכרוני</a:t>
            </a:r>
          </a:p>
          <a:p>
            <a:pPr eaLnBrk="1" hangingPunct="1"/>
            <a:endParaRPr lang="he-IL" dirty="0" smtClean="0">
              <a:latin typeface="Arial" charset="0"/>
              <a:cs typeface="Arial" charset="0"/>
            </a:endParaRPr>
          </a:p>
          <a:p>
            <a:pPr eaLnBrk="1" hangingPunct="1"/>
            <a:r>
              <a:rPr lang="he-IL" dirty="0" smtClean="0">
                <a:latin typeface="Arial" charset="0"/>
                <a:cs typeface="Arial" charset="0"/>
              </a:rPr>
              <a:t>מנגנון קליינט-סרבר השולח ומקבל אובייקטים</a:t>
            </a:r>
          </a:p>
        </p:txBody>
      </p:sp>
      <p:graphicFrame>
        <p:nvGraphicFramePr>
          <p:cNvPr id="52227" name="Object 3"/>
          <p:cNvGraphicFramePr>
            <a:graphicFrameLocks noChangeAspect="1"/>
          </p:cNvGraphicFramePr>
          <p:nvPr>
            <p:extLst>
              <p:ext uri="{D42A27DB-BD31-4B8C-83A1-F6EECF244321}">
                <p14:modId xmlns:p14="http://schemas.microsoft.com/office/powerpoint/2010/main" val="3881914598"/>
              </p:ext>
            </p:extLst>
          </p:nvPr>
        </p:nvGraphicFramePr>
        <p:xfrm>
          <a:off x="524435" y="4953654"/>
          <a:ext cx="2822762" cy="1451706"/>
        </p:xfrm>
        <a:graphic>
          <a:graphicData uri="http://schemas.openxmlformats.org/presentationml/2006/ole">
            <mc:AlternateContent xmlns:mc="http://schemas.openxmlformats.org/markup-compatibility/2006">
              <mc:Choice xmlns:v="urn:schemas-microsoft-com:vml" Requires="v">
                <p:oleObj spid="_x0000_s52237" name="Packager Shell Object" showAsIcon="1" r:id="rId3" imgW="1333800" imgH="685800" progId="Package">
                  <p:embed/>
                </p:oleObj>
              </mc:Choice>
              <mc:Fallback>
                <p:oleObj name="Packager Shell Object" showAsIcon="1" r:id="rId3" imgW="1333800" imgH="685800" progId="Package">
                  <p:embed/>
                  <p:pic>
                    <p:nvPicPr>
                      <p:cNvPr id="0" name="Picture 3"/>
                      <p:cNvPicPr>
                        <a:picLocks noChangeAspect="1" noChangeArrowheads="1"/>
                      </p:cNvPicPr>
                      <p:nvPr/>
                    </p:nvPicPr>
                    <p:blipFill>
                      <a:blip r:embed="rId4"/>
                      <a:srcRect/>
                      <a:stretch>
                        <a:fillRect/>
                      </a:stretch>
                    </p:blipFill>
                    <p:spPr bwMode="auto">
                      <a:xfrm>
                        <a:off x="524435" y="4953654"/>
                        <a:ext cx="2822762" cy="145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225902" y="282770"/>
            <a:ext cx="9294616" cy="3987779"/>
          </a:xfrm>
          <a:prstGeom prst="rect">
            <a:avLst/>
          </a:prstGeom>
          <a:solidFill>
            <a:schemeClr val="bg1"/>
          </a:solidFill>
          <a:ln w="9525">
            <a:solidFill>
              <a:schemeClr val="bg2">
                <a:lumMod val="75000"/>
              </a:schemeClr>
            </a:solidFill>
            <a:miter lim="800000"/>
            <a:headEnd/>
            <a:tailEnd/>
          </a:ln>
        </p:spPr>
      </p:pic>
      <p:sp>
        <p:nvSpPr>
          <p:cNvPr id="2" name="Title 1"/>
          <p:cNvSpPr>
            <a:spLocks noGrp="1"/>
          </p:cNvSpPr>
          <p:nvPr>
            <p:ph type="title"/>
          </p:nvPr>
        </p:nvSpPr>
        <p:spPr>
          <a:xfrm>
            <a:off x="-26894" y="395247"/>
            <a:ext cx="12021671" cy="739605"/>
          </a:xfrm>
        </p:spPr>
        <p:txBody>
          <a:bodyPr/>
          <a:lstStyle/>
          <a:p>
            <a:r>
              <a:rPr lang="he-IL" sz="2400" dirty="0" smtClean="0"/>
              <a:t>מימוש </a:t>
            </a:r>
            <a:br>
              <a:rPr lang="he-IL" sz="2400" dirty="0" smtClean="0"/>
            </a:br>
            <a:r>
              <a:rPr lang="he-IL" sz="2400" dirty="0" smtClean="0"/>
              <a:t>הקליינט </a:t>
            </a:r>
            <a:r>
              <a:rPr lang="he-IL" sz="1800" dirty="0" smtClean="0"/>
              <a:t>(1)</a:t>
            </a:r>
            <a:endParaRPr lang="he-IL" sz="2400" dirty="0"/>
          </a:p>
        </p:txBody>
      </p:sp>
      <p:pic>
        <p:nvPicPr>
          <p:cNvPr id="98307" name="Picture 3"/>
          <p:cNvPicPr>
            <a:picLocks noChangeAspect="1" noChangeArrowheads="1"/>
          </p:cNvPicPr>
          <p:nvPr/>
        </p:nvPicPr>
        <p:blipFill>
          <a:blip r:embed="rId3" cstate="print"/>
          <a:srcRect/>
          <a:stretch>
            <a:fillRect/>
          </a:stretch>
        </p:blipFill>
        <p:spPr bwMode="auto">
          <a:xfrm>
            <a:off x="225903" y="4441014"/>
            <a:ext cx="8722223" cy="2199749"/>
          </a:xfrm>
          <a:prstGeom prst="rect">
            <a:avLst/>
          </a:prstGeom>
          <a:noFill/>
          <a:ln w="9525">
            <a:solidFill>
              <a:schemeClr val="bg2">
                <a:lumMod val="75000"/>
              </a:schemeClr>
            </a:solidFill>
            <a:miter lim="800000"/>
            <a:headEnd/>
            <a:tailEnd/>
          </a:ln>
        </p:spPr>
      </p:pic>
      <p:sp>
        <p:nvSpPr>
          <p:cNvPr id="7" name="Rectangle 6"/>
          <p:cNvSpPr/>
          <p:nvPr/>
        </p:nvSpPr>
        <p:spPr>
          <a:xfrm>
            <a:off x="1462475" y="845386"/>
            <a:ext cx="4254677"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1794611" y="2443009"/>
            <a:ext cx="7739354"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cstate="print"/>
          <a:srcRect/>
          <a:stretch>
            <a:fillRect/>
          </a:stretch>
        </p:blipFill>
        <p:spPr bwMode="auto">
          <a:xfrm>
            <a:off x="207192" y="1700807"/>
            <a:ext cx="11670659" cy="3462863"/>
          </a:xfrm>
          <a:prstGeom prst="rect">
            <a:avLst/>
          </a:prstGeom>
          <a:noFill/>
          <a:ln w="9525">
            <a:solidFill>
              <a:schemeClr val="accent1">
                <a:lumMod val="60000"/>
                <a:lumOff val="40000"/>
              </a:schemeClr>
            </a:solidFill>
            <a:miter lim="800000"/>
            <a:headEnd/>
            <a:tailEnd/>
          </a:ln>
        </p:spPr>
      </p:pic>
      <p:sp>
        <p:nvSpPr>
          <p:cNvPr id="2" name="Title 1"/>
          <p:cNvSpPr>
            <a:spLocks noGrp="1"/>
          </p:cNvSpPr>
          <p:nvPr>
            <p:ph type="title"/>
          </p:nvPr>
        </p:nvSpPr>
        <p:spPr/>
        <p:txBody>
          <a:bodyPr/>
          <a:lstStyle/>
          <a:p>
            <a:r>
              <a:rPr lang="he-IL" dirty="0" smtClean="0"/>
              <a:t>מימוש הקליינט </a:t>
            </a:r>
            <a:r>
              <a:rPr lang="he-IL" sz="3200" dirty="0" smtClean="0"/>
              <a:t>(2)</a:t>
            </a:r>
            <a:endParaRPr lang="he-IL" dirty="0"/>
          </a:p>
        </p:txBody>
      </p:sp>
      <p:sp>
        <p:nvSpPr>
          <p:cNvPr id="7" name="Rectangle 6"/>
          <p:cNvSpPr/>
          <p:nvPr/>
        </p:nvSpPr>
        <p:spPr>
          <a:xfrm>
            <a:off x="2877671" y="3429000"/>
            <a:ext cx="7826841"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2891118" y="2996952"/>
            <a:ext cx="5605149" cy="2303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217114" y="477873"/>
            <a:ext cx="8752074" cy="6163854"/>
          </a:xfrm>
          <a:prstGeom prst="rect">
            <a:avLst/>
          </a:prstGeom>
          <a:noFill/>
          <a:ln w="9525">
            <a:solidFill>
              <a:schemeClr val="accent1">
                <a:lumMod val="60000"/>
                <a:lumOff val="40000"/>
              </a:schemeClr>
            </a:solidFill>
            <a:miter lim="800000"/>
            <a:headEnd/>
            <a:tailEnd/>
          </a:ln>
        </p:spPr>
      </p:pic>
      <p:sp>
        <p:nvSpPr>
          <p:cNvPr id="7" name="Rectangle 6"/>
          <p:cNvSpPr/>
          <p:nvPr/>
        </p:nvSpPr>
        <p:spPr>
          <a:xfrm>
            <a:off x="2197746" y="4815788"/>
            <a:ext cx="4821620" cy="415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1771479" y="3461955"/>
            <a:ext cx="6915321" cy="432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7"/>
          <p:cNvSpPr>
            <a:spLocks noGrp="1"/>
          </p:cNvSpPr>
          <p:nvPr>
            <p:ph type="title"/>
          </p:nvPr>
        </p:nvSpPr>
        <p:spPr/>
        <p:txBody>
          <a:bodyPr/>
          <a:lstStyle/>
          <a:p>
            <a:r>
              <a:rPr lang="he-IL" smtClean="0">
                <a:latin typeface="Arial" charset="0"/>
                <a:cs typeface="Arial" charset="0"/>
              </a:rPr>
              <a:t>ביחידה זו למדנו:</a:t>
            </a:r>
            <a:endParaRPr lang="en-US" smtClean="0">
              <a:latin typeface="Arial" charset="0"/>
              <a:cs typeface="Arial" charset="0"/>
            </a:endParaRPr>
          </a:p>
        </p:txBody>
      </p:sp>
      <p:sp>
        <p:nvSpPr>
          <p:cNvPr id="29699" name="Content Placeholder 8"/>
          <p:cNvSpPr>
            <a:spLocks noGrp="1"/>
          </p:cNvSpPr>
          <p:nvPr>
            <p:ph idx="1"/>
          </p:nvPr>
        </p:nvSpPr>
        <p:spPr/>
        <p:txBody>
          <a:bodyPr/>
          <a:lstStyle/>
          <a:p>
            <a:pPr eaLnBrk="1" hangingPunct="1"/>
            <a:r>
              <a:rPr lang="he-IL" dirty="0" smtClean="0">
                <a:latin typeface="Arial" charset="0"/>
                <a:cs typeface="Arial" charset="0"/>
              </a:rPr>
              <a:t>הגדרת קליינט</a:t>
            </a:r>
          </a:p>
          <a:p>
            <a:pPr eaLnBrk="1" hangingPunct="1"/>
            <a:endParaRPr lang="he-IL" dirty="0" smtClean="0">
              <a:latin typeface="Arial" charset="0"/>
              <a:cs typeface="Arial" charset="0"/>
            </a:endParaRPr>
          </a:p>
          <a:p>
            <a:pPr eaLnBrk="1" hangingPunct="1"/>
            <a:r>
              <a:rPr lang="he-IL" dirty="0" smtClean="0">
                <a:latin typeface="Arial" charset="0"/>
                <a:cs typeface="Arial" charset="0"/>
              </a:rPr>
              <a:t>הגדרת סרבר:</a:t>
            </a:r>
          </a:p>
          <a:p>
            <a:pPr lvl="1" eaLnBrk="1" hangingPunct="1"/>
            <a:r>
              <a:rPr lang="he-IL" dirty="0" smtClean="0">
                <a:latin typeface="Arial" charset="0"/>
                <a:cs typeface="Arial" charset="0"/>
              </a:rPr>
              <a:t>שיודע לעבוד מול קליינט יחיד</a:t>
            </a:r>
          </a:p>
          <a:p>
            <a:pPr lvl="1" eaLnBrk="1" hangingPunct="1"/>
            <a:r>
              <a:rPr lang="he-IL" dirty="0" smtClean="0">
                <a:latin typeface="Arial" charset="0"/>
                <a:cs typeface="Arial" charset="0"/>
              </a:rPr>
              <a:t>שיודע לעבוד מול קליינטים רבים</a:t>
            </a:r>
          </a:p>
          <a:p>
            <a:pPr lvl="1" eaLnBrk="1" hangingPunct="1"/>
            <a:r>
              <a:rPr lang="he-IL" dirty="0" smtClean="0">
                <a:latin typeface="Arial" charset="0"/>
                <a:cs typeface="Arial" charset="0"/>
              </a:rPr>
              <a:t>שיודע לשלוח הודעת </a:t>
            </a:r>
            <a:r>
              <a:rPr lang="en-US" dirty="0" smtClean="0">
                <a:latin typeface="Arial" charset="0"/>
                <a:cs typeface="Arial" charset="0"/>
              </a:rPr>
              <a:t>broadcast</a:t>
            </a:r>
            <a:r>
              <a:rPr lang="he-IL" dirty="0" smtClean="0">
                <a:latin typeface="Arial" charset="0"/>
                <a:cs typeface="Arial" charset="0"/>
              </a:rPr>
              <a:t> לכל הקליינטים</a:t>
            </a:r>
          </a:p>
          <a:p>
            <a:pPr lvl="1" eaLnBrk="1" hangingPunct="1"/>
            <a:endParaRPr lang="he-IL" dirty="0" smtClean="0">
              <a:latin typeface="Arial" charset="0"/>
              <a:cs typeface="Arial" charset="0"/>
            </a:endParaRPr>
          </a:p>
          <a:p>
            <a:pPr eaLnBrk="1" hangingPunct="1"/>
            <a:r>
              <a:rPr lang="he-IL" dirty="0" smtClean="0">
                <a:latin typeface="Arial" charset="0"/>
                <a:cs typeface="Arial" charset="0"/>
              </a:rPr>
              <a:t>קליינט יודע לשלוח הודעות ולהקשיב בו"ז באופן אסינכרוני</a:t>
            </a:r>
          </a:p>
          <a:p>
            <a:pPr eaLnBrk="1" hangingPunct="1"/>
            <a:endParaRPr lang="he-IL" dirty="0" smtClean="0">
              <a:latin typeface="Arial" charset="0"/>
              <a:cs typeface="Arial" charset="0"/>
            </a:endParaRPr>
          </a:p>
          <a:p>
            <a:pPr eaLnBrk="1" hangingPunct="1"/>
            <a:r>
              <a:rPr lang="he-IL" dirty="0" smtClean="0">
                <a:latin typeface="Arial" charset="0"/>
                <a:cs typeface="Arial" charset="0"/>
              </a:rPr>
              <a:t>מנגנון קליינט-סרבר השולח ומקבל אובייקטים</a:t>
            </a:r>
          </a:p>
          <a:p>
            <a:pPr eaLnBrk="1" hangingPunct="1"/>
            <a:endParaRPr lang="he-IL" dirty="0" smtClean="0">
              <a:latin typeface="Arial" charset="0"/>
              <a:cs typeface="Arial" charset="0"/>
            </a:endParaRPr>
          </a:p>
          <a:p>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he-IL" smtClean="0">
                <a:latin typeface="Arial" charset="0"/>
                <a:cs typeface="Arial" charset="0"/>
              </a:rPr>
              <a:t>מנגנון שרת-לקוח </a:t>
            </a:r>
            <a:r>
              <a:rPr lang="en-US" smtClean="0">
                <a:latin typeface="Arial" charset="0"/>
                <a:cs typeface="Arial" charset="0"/>
              </a:rPr>
              <a:t>(Client-Server)</a:t>
            </a:r>
          </a:p>
        </p:txBody>
      </p:sp>
      <p:sp>
        <p:nvSpPr>
          <p:cNvPr id="31747" name="Rectangle 3"/>
          <p:cNvSpPr>
            <a:spLocks noGrp="1"/>
          </p:cNvSpPr>
          <p:nvPr>
            <p:ph idx="1"/>
          </p:nvPr>
        </p:nvSpPr>
        <p:spPr/>
        <p:txBody>
          <a:bodyPr/>
          <a:lstStyle/>
          <a:p>
            <a:r>
              <a:rPr lang="he-IL" sz="2800" dirty="0" smtClean="0">
                <a:latin typeface="Arial" charset="0"/>
                <a:cs typeface="Arial" charset="0"/>
              </a:rPr>
              <a:t>עד היום האפליקציות שכתבנו היו </a:t>
            </a:r>
            <a:r>
              <a:rPr lang="en-US" sz="2800" dirty="0" smtClean="0">
                <a:latin typeface="Arial" charset="0"/>
                <a:cs typeface="Arial" charset="0"/>
              </a:rPr>
              <a:t>stand-alone</a:t>
            </a:r>
            <a:r>
              <a:rPr lang="he-IL" sz="2800" dirty="0" smtClean="0">
                <a:latin typeface="Arial" charset="0"/>
                <a:cs typeface="Arial" charset="0"/>
              </a:rPr>
              <a:t>, כלומר, לא תקשרו עם אף-אחד</a:t>
            </a:r>
          </a:p>
          <a:p>
            <a:r>
              <a:rPr lang="he-IL" sz="2800" dirty="0" smtClean="0">
                <a:latin typeface="Arial" charset="0"/>
                <a:cs typeface="Arial" charset="0"/>
              </a:rPr>
              <a:t>נרצה לכתוב תוכנית שיודעת "לדבר" עם תוכנית אחרת</a:t>
            </a:r>
          </a:p>
          <a:p>
            <a:r>
              <a:rPr lang="he-IL" sz="2800" dirty="0" smtClean="0">
                <a:latin typeface="Arial" charset="0"/>
                <a:cs typeface="Arial" charset="0"/>
              </a:rPr>
              <a:t>דוגמא:</a:t>
            </a:r>
            <a:endParaRPr lang="he-IL" sz="3200" dirty="0" smtClean="0">
              <a:latin typeface="Arial" charset="0"/>
              <a:cs typeface="Arial" charset="0"/>
            </a:endParaRPr>
          </a:p>
          <a:p>
            <a:pPr lvl="1"/>
            <a:r>
              <a:rPr lang="he-IL" sz="2500" dirty="0" smtClean="0">
                <a:latin typeface="Arial" charset="0"/>
                <a:cs typeface="Arial" charset="0"/>
              </a:rPr>
              <a:t>מערכת בנק: יש ישות מרכזית המחזיקה את הנתונים של כל הלקוחות, ויש ישויות המבקשות מידע מישות מרכזית זו</a:t>
            </a:r>
          </a:p>
          <a:p>
            <a:pPr lvl="2"/>
            <a:r>
              <a:rPr lang="he-IL" sz="2200" dirty="0" smtClean="0">
                <a:latin typeface="Arial" charset="0"/>
                <a:cs typeface="Arial" charset="0"/>
              </a:rPr>
              <a:t>הישות המרכזית המספקת מידע נקראת "שרת" </a:t>
            </a:r>
            <a:r>
              <a:rPr lang="en-US" sz="2200" dirty="0" smtClean="0">
                <a:latin typeface="Arial" charset="0"/>
                <a:cs typeface="Arial" charset="0"/>
              </a:rPr>
              <a:t>(Server)</a:t>
            </a:r>
            <a:endParaRPr lang="he-IL" sz="2200" dirty="0" smtClean="0">
              <a:latin typeface="Arial" charset="0"/>
              <a:cs typeface="Arial" charset="0"/>
            </a:endParaRPr>
          </a:p>
          <a:p>
            <a:pPr lvl="2"/>
            <a:r>
              <a:rPr lang="he-IL" sz="2200" dirty="0" smtClean="0">
                <a:latin typeface="Arial" charset="0"/>
                <a:cs typeface="Arial" charset="0"/>
              </a:rPr>
              <a:t>ישות הקצה המבקשת מידע נקראת "לקוח" </a:t>
            </a:r>
            <a:r>
              <a:rPr lang="en-US" sz="2200" dirty="0" smtClean="0">
                <a:latin typeface="Arial" charset="0"/>
                <a:cs typeface="Arial" charset="0"/>
              </a:rPr>
              <a:t>(Client)</a:t>
            </a:r>
          </a:p>
          <a:p>
            <a:pPr lvl="1"/>
            <a:r>
              <a:rPr lang="he-IL" sz="2500" dirty="0" smtClean="0">
                <a:latin typeface="Arial" charset="0"/>
                <a:cs typeface="Arial" charset="0"/>
              </a:rPr>
              <a:t>שרת יכול לספק מידע לכמה לקוחות</a:t>
            </a:r>
            <a:endParaRPr lang="en-US" sz="2500" dirty="0" smtClean="0">
              <a:latin typeface="Arial" charset="0"/>
              <a:cs typeface="Arial" charset="0"/>
            </a:endParaRPr>
          </a:p>
        </p:txBody>
      </p:sp>
      <p:grpSp>
        <p:nvGrpSpPr>
          <p:cNvPr id="2" name="Group 13"/>
          <p:cNvGrpSpPr/>
          <p:nvPr/>
        </p:nvGrpSpPr>
        <p:grpSpPr>
          <a:xfrm>
            <a:off x="669702" y="4230755"/>
            <a:ext cx="3822700" cy="1976438"/>
            <a:chOff x="1566485" y="2997293"/>
            <a:chExt cx="3838605" cy="2480235"/>
          </a:xfrm>
        </p:grpSpPr>
        <p:sp>
          <p:nvSpPr>
            <p:cNvPr id="16" name="Line 9"/>
            <p:cNvSpPr>
              <a:spLocks noChangeShapeType="1"/>
            </p:cNvSpPr>
            <p:nvPr/>
          </p:nvSpPr>
          <p:spPr bwMode="auto">
            <a:xfrm flipV="1">
              <a:off x="2555776" y="4149080"/>
              <a:ext cx="1080120" cy="648072"/>
            </a:xfrm>
            <a:prstGeom prst="line">
              <a:avLst/>
            </a:prstGeom>
            <a:noFill/>
            <a:ln w="57150">
              <a:solidFill>
                <a:schemeClr val="tx1"/>
              </a:solidFill>
              <a:round/>
              <a:headEnd type="triangle" w="med" len="med"/>
              <a:tailEnd type="triangle" w="med" len="med"/>
            </a:ln>
          </p:spPr>
          <p:txBody>
            <a:bodyPr/>
            <a:lstStyle/>
            <a:p>
              <a:endParaRPr lang="en-US"/>
            </a:p>
          </p:txBody>
        </p:sp>
        <p:sp>
          <p:nvSpPr>
            <p:cNvPr id="17" name="Line 10"/>
            <p:cNvSpPr>
              <a:spLocks noChangeShapeType="1"/>
            </p:cNvSpPr>
            <p:nvPr/>
          </p:nvSpPr>
          <p:spPr bwMode="auto">
            <a:xfrm>
              <a:off x="4211960" y="4149080"/>
              <a:ext cx="936104" cy="648072"/>
            </a:xfrm>
            <a:prstGeom prst="line">
              <a:avLst/>
            </a:prstGeom>
            <a:noFill/>
            <a:ln w="57150">
              <a:solidFill>
                <a:schemeClr val="tx1"/>
              </a:solidFill>
              <a:round/>
              <a:headEnd type="triangle" w="med" len="med"/>
              <a:tailEnd type="triangle" w="med" len="med"/>
            </a:ln>
          </p:spPr>
          <p:txBody>
            <a:bodyPr/>
            <a:lstStyle/>
            <a:p>
              <a:endParaRPr lang="en-US"/>
            </a:p>
          </p:txBody>
        </p:sp>
        <p:graphicFrame>
          <p:nvGraphicFramePr>
            <p:cNvPr id="15" name="Object 2"/>
            <p:cNvGraphicFramePr>
              <a:graphicFrameLocks noGrp="1" noChangeAspect="1"/>
            </p:cNvGraphicFramePr>
            <p:nvPr>
              <p:ph sz="quarter" idx="4294967295"/>
            </p:nvPr>
          </p:nvGraphicFramePr>
          <p:xfrm>
            <a:off x="1566485" y="2997293"/>
            <a:ext cx="3838605" cy="2480235"/>
          </p:xfrm>
          <a:graphic>
            <a:graphicData uri="http://schemas.openxmlformats.org/presentationml/2006/ole">
              <mc:AlternateContent xmlns:mc="http://schemas.openxmlformats.org/markup-compatibility/2006">
                <mc:Choice xmlns:v="urn:schemas-microsoft-com:vml" Requires="v">
                  <p:oleObj spid="_x0000_s53260" name="Visio" r:id="rId3" imgW="5230368" imgH="3380994" progId="Visio.Drawing.11">
                    <p:embed/>
                  </p:oleObj>
                </mc:Choice>
                <mc:Fallback>
                  <p:oleObj name="Visio" r:id="rId3" imgW="5230368" imgH="3380994"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485" y="2997293"/>
                          <a:ext cx="3838605" cy="2480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Line 11"/>
            <p:cNvSpPr>
              <a:spLocks noChangeShapeType="1"/>
            </p:cNvSpPr>
            <p:nvPr/>
          </p:nvSpPr>
          <p:spPr bwMode="auto">
            <a:xfrm>
              <a:off x="4067944" y="4365104"/>
              <a:ext cx="144016" cy="432048"/>
            </a:xfrm>
            <a:prstGeom prst="line">
              <a:avLst/>
            </a:prstGeom>
            <a:noFill/>
            <a:ln w="57150">
              <a:solidFill>
                <a:schemeClr val="tx1"/>
              </a:solidFill>
              <a:round/>
              <a:headEnd type="triangle" w="med" len="me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181535" y="497541"/>
            <a:ext cx="8070235" cy="6154831"/>
          </a:xfrm>
          <a:prstGeom prst="rect">
            <a:avLst/>
          </a:prstGeom>
          <a:noFill/>
          <a:ln w="9525">
            <a:solidFill>
              <a:schemeClr val="accent1"/>
            </a:solidFill>
            <a:miter lim="800000"/>
            <a:headEnd/>
            <a:tailEnd/>
          </a:ln>
        </p:spPr>
      </p:pic>
      <p:sp>
        <p:nvSpPr>
          <p:cNvPr id="6" name="Rectangular Callout 5"/>
          <p:cNvSpPr/>
          <p:nvPr/>
        </p:nvSpPr>
        <p:spPr>
          <a:xfrm>
            <a:off x="8175812" y="1293910"/>
            <a:ext cx="3723051" cy="360040"/>
          </a:xfrm>
          <a:prstGeom prst="wedgeRectCallout">
            <a:avLst>
              <a:gd name="adj1" fmla="val -151655"/>
              <a:gd name="adj2" fmla="val -77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לקריאת נתונים המתקבלים מהסרבר</a:t>
            </a:r>
            <a:endParaRPr lang="en-US" b="1" dirty="0"/>
          </a:p>
        </p:txBody>
      </p:sp>
      <p:sp>
        <p:nvSpPr>
          <p:cNvPr id="7" name="Rectangular Callout 6"/>
          <p:cNvSpPr/>
          <p:nvPr/>
        </p:nvSpPr>
        <p:spPr>
          <a:xfrm>
            <a:off x="8479733" y="1725958"/>
            <a:ext cx="3419129" cy="368424"/>
          </a:xfrm>
          <a:prstGeom prst="wedgeRectCallout">
            <a:avLst>
              <a:gd name="adj1" fmla="val -186000"/>
              <a:gd name="adj2" fmla="val -144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נתונים מהמשתמש דרך הקונסול</a:t>
            </a:r>
            <a:endParaRPr lang="en-US" b="1" dirty="0"/>
          </a:p>
        </p:txBody>
      </p:sp>
      <p:sp>
        <p:nvSpPr>
          <p:cNvPr id="8" name="Rectangular Callout 7"/>
          <p:cNvSpPr/>
          <p:nvPr/>
        </p:nvSpPr>
        <p:spPr>
          <a:xfrm>
            <a:off x="9391501" y="2158006"/>
            <a:ext cx="2507361" cy="368424"/>
          </a:xfrm>
          <a:prstGeom prst="wedgeRectCallout">
            <a:avLst>
              <a:gd name="adj1" fmla="val -267350"/>
              <a:gd name="adj2" fmla="val -203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נתונים לשליחה לסרבר</a:t>
            </a:r>
            <a:endParaRPr lang="en-US" b="1" dirty="0"/>
          </a:p>
        </p:txBody>
      </p:sp>
      <p:sp>
        <p:nvSpPr>
          <p:cNvPr id="9" name="Rectangular Callout 8"/>
          <p:cNvSpPr/>
          <p:nvPr/>
        </p:nvSpPr>
        <p:spPr>
          <a:xfrm>
            <a:off x="8485095" y="2608730"/>
            <a:ext cx="3402104" cy="621178"/>
          </a:xfrm>
          <a:prstGeom prst="wedgeRectCallout">
            <a:avLst>
              <a:gd name="adj1" fmla="val -150190"/>
              <a:gd name="adj2" fmla="val -95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התחברות לסרבר הנמצא בכתובת המצויינת ומאזין לפורט זה </a:t>
            </a:r>
            <a:endParaRPr lang="en-US" b="1" dirty="0"/>
          </a:p>
        </p:txBody>
      </p:sp>
      <p:sp>
        <p:nvSpPr>
          <p:cNvPr id="10" name="Rectangular Callout 9"/>
          <p:cNvSpPr/>
          <p:nvPr/>
        </p:nvSpPr>
        <p:spPr>
          <a:xfrm>
            <a:off x="9022977" y="3382142"/>
            <a:ext cx="2875886" cy="567680"/>
          </a:xfrm>
          <a:prstGeom prst="wedgeRectCallout">
            <a:avLst>
              <a:gd name="adj1" fmla="val -115351"/>
              <a:gd name="adj2" fmla="val -1100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איתחול אובייקטי הקלט-פלט מנתוני ה- </a:t>
            </a:r>
            <a:r>
              <a:rPr lang="en-US" b="1" dirty="0" smtClean="0"/>
              <a:t>socket</a:t>
            </a:r>
            <a:endParaRPr lang="en-US" b="1" dirty="0"/>
          </a:p>
        </p:txBody>
      </p:sp>
      <p:sp>
        <p:nvSpPr>
          <p:cNvPr id="11" name="Rectangular Callout 10"/>
          <p:cNvSpPr/>
          <p:nvPr/>
        </p:nvSpPr>
        <p:spPr>
          <a:xfrm>
            <a:off x="9520518" y="4531662"/>
            <a:ext cx="2364897" cy="357006"/>
          </a:xfrm>
          <a:prstGeom prst="wedgeRectCallout">
            <a:avLst>
              <a:gd name="adj1" fmla="val -251042"/>
              <a:gd name="adj2" fmla="val -279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שליחת טקסט לסרבר</a:t>
            </a:r>
            <a:endParaRPr lang="en-US" b="1" dirty="0"/>
          </a:p>
        </p:txBody>
      </p:sp>
      <p:sp>
        <p:nvSpPr>
          <p:cNvPr id="12" name="Rectangular Callout 11"/>
          <p:cNvSpPr/>
          <p:nvPr/>
        </p:nvSpPr>
        <p:spPr>
          <a:xfrm>
            <a:off x="9441689" y="4986702"/>
            <a:ext cx="2443727" cy="357006"/>
          </a:xfrm>
          <a:prstGeom prst="wedgeRectCallout">
            <a:avLst>
              <a:gd name="adj1" fmla="val -207587"/>
              <a:gd name="adj2" fmla="val -393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קבלת טקסט מהסרבר</a:t>
            </a:r>
            <a:endParaRPr lang="en-US" b="1" dirty="0"/>
          </a:p>
        </p:txBody>
      </p:sp>
      <p:sp>
        <p:nvSpPr>
          <p:cNvPr id="14" name="Title 13"/>
          <p:cNvSpPr>
            <a:spLocks noGrp="1"/>
          </p:cNvSpPr>
          <p:nvPr>
            <p:ph type="title"/>
          </p:nvPr>
        </p:nvSpPr>
        <p:spPr/>
        <p:txBody>
          <a:bodyPr/>
          <a:lstStyle/>
          <a:p>
            <a:r>
              <a:rPr lang="he-IL" dirty="0" smtClean="0"/>
              <a:t>הקליינט</a:t>
            </a:r>
            <a:endParaRPr lang="he-I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צד ה- </a:t>
            </a:r>
            <a:r>
              <a:rPr lang="en-US" dirty="0" smtClean="0"/>
              <a:t>client</a:t>
            </a:r>
            <a:endParaRPr lang="en-US" dirty="0"/>
          </a:p>
        </p:txBody>
      </p:sp>
      <p:sp>
        <p:nvSpPr>
          <p:cNvPr id="3" name="Content Placeholder 2"/>
          <p:cNvSpPr>
            <a:spLocks noGrp="1"/>
          </p:cNvSpPr>
          <p:nvPr>
            <p:ph idx="1"/>
          </p:nvPr>
        </p:nvSpPr>
        <p:spPr/>
        <p:txBody>
          <a:bodyPr/>
          <a:lstStyle/>
          <a:p>
            <a:r>
              <a:rPr lang="he-IL" sz="2800" dirty="0" smtClean="0"/>
              <a:t>העבודה מול הסרבר במימוש זה הינה סימטרית</a:t>
            </a:r>
          </a:p>
          <a:p>
            <a:pPr lvl="1"/>
            <a:r>
              <a:rPr lang="he-IL" sz="2800" dirty="0" smtClean="0"/>
              <a:t>על כל הודעה של הקליינט יש לחכות להודעה מהסרבר, כלומר:</a:t>
            </a:r>
          </a:p>
          <a:p>
            <a:pPr lvl="1"/>
            <a:r>
              <a:rPr lang="he-IL" sz="2800" dirty="0" smtClean="0"/>
              <a:t>לא ניתן לשלוח לסרבר 2 הודעות ברצף ללא מענה, מאחר </a:t>
            </a:r>
            <a:r>
              <a:rPr lang="he-IL" sz="2800" dirty="0" smtClean="0">
                <a:solidFill>
                  <a:srgbClr val="FF0000"/>
                </a:solidFill>
              </a:rPr>
              <a:t>והפקודה </a:t>
            </a:r>
            <a:r>
              <a:rPr lang="en-US" sz="2800" dirty="0" err="1" smtClean="0">
                <a:solidFill>
                  <a:srgbClr val="FF0000"/>
                </a:solidFill>
              </a:rPr>
              <a:t>readLine</a:t>
            </a:r>
            <a:r>
              <a:rPr lang="he-IL" sz="2800" dirty="0" smtClean="0">
                <a:solidFill>
                  <a:srgbClr val="FF0000"/>
                </a:solidFill>
              </a:rPr>
              <a:t> הינה פקודת </a:t>
            </a:r>
            <a:r>
              <a:rPr lang="en-US" sz="2800" u="sng" dirty="0" smtClean="0">
                <a:solidFill>
                  <a:srgbClr val="FF0000"/>
                </a:solidFill>
              </a:rPr>
              <a:t>blocking</a:t>
            </a:r>
            <a:r>
              <a:rPr lang="he-IL" sz="2800" dirty="0" smtClean="0">
                <a:solidFill>
                  <a:srgbClr val="FF0000"/>
                </a:solidFill>
              </a:rPr>
              <a:t> </a:t>
            </a:r>
          </a:p>
          <a:p>
            <a:pPr lvl="1"/>
            <a:r>
              <a:rPr lang="he-IL" sz="2800" dirty="0" smtClean="0"/>
              <a:t>לכן לא ניתן לעבור לפקודה הבאה עד שהיא תסתיים, משמע עד שהסרבר ישלח מידע</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208428" y="427681"/>
            <a:ext cx="9675159" cy="6212645"/>
          </a:xfrm>
          <a:prstGeom prst="rect">
            <a:avLst/>
          </a:prstGeom>
          <a:noFill/>
          <a:ln w="9525">
            <a:solidFill>
              <a:schemeClr val="accent1"/>
            </a:solidFill>
            <a:miter lim="800000"/>
            <a:headEnd/>
            <a:tailEnd/>
          </a:ln>
        </p:spPr>
      </p:pic>
      <p:sp>
        <p:nvSpPr>
          <p:cNvPr id="5" name="Rectangular Callout 4"/>
          <p:cNvSpPr/>
          <p:nvPr/>
        </p:nvSpPr>
        <p:spPr>
          <a:xfrm>
            <a:off x="7451717" y="1254442"/>
            <a:ext cx="2041908" cy="360040"/>
          </a:xfrm>
          <a:prstGeom prst="wedgeRectCallout">
            <a:avLst>
              <a:gd name="adj1" fmla="val -67159"/>
              <a:gd name="adj2" fmla="val -62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הפורט אליו מאזין</a:t>
            </a:r>
            <a:endParaRPr lang="en-US" b="1" dirty="0"/>
          </a:p>
        </p:txBody>
      </p:sp>
      <p:sp>
        <p:nvSpPr>
          <p:cNvPr id="6" name="Rectangular Callout 5"/>
          <p:cNvSpPr/>
          <p:nvPr/>
        </p:nvSpPr>
        <p:spPr>
          <a:xfrm>
            <a:off x="8319150" y="2017058"/>
            <a:ext cx="3581496" cy="602087"/>
          </a:xfrm>
          <a:prstGeom prst="wedgeRectCallout">
            <a:avLst>
              <a:gd name="adj1" fmla="val -146224"/>
              <a:gd name="adj2" fmla="val 1159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מחכה לבקשת התחברות מהקליינט. פעולה זו היא </a:t>
            </a:r>
            <a:r>
              <a:rPr lang="en-US" b="1" dirty="0" smtClean="0">
                <a:solidFill>
                  <a:srgbClr val="FFFF00"/>
                </a:solidFill>
              </a:rPr>
              <a:t>blocking</a:t>
            </a:r>
            <a:r>
              <a:rPr lang="he-IL" b="1" dirty="0" smtClean="0"/>
              <a:t>.</a:t>
            </a:r>
            <a:endParaRPr lang="en-US" b="1" dirty="0"/>
          </a:p>
        </p:txBody>
      </p:sp>
      <p:sp>
        <p:nvSpPr>
          <p:cNvPr id="7" name="Rectangular Callout 6"/>
          <p:cNvSpPr/>
          <p:nvPr/>
        </p:nvSpPr>
        <p:spPr>
          <a:xfrm>
            <a:off x="9400704" y="4355105"/>
            <a:ext cx="2496277" cy="792088"/>
          </a:xfrm>
          <a:prstGeom prst="wedgeRectCallout">
            <a:avLst>
              <a:gd name="adj1" fmla="val -199188"/>
              <a:gd name="adj2" fmla="val 318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b="1" dirty="0" smtClean="0"/>
              <a:t>קבלת ההודעה ושליחתה מיידית בחזרה לקלייינט</a:t>
            </a:r>
            <a:endParaRPr lang="en-US" b="1" dirty="0"/>
          </a:p>
        </p:txBody>
      </p:sp>
      <p:sp>
        <p:nvSpPr>
          <p:cNvPr id="9" name="Title 8"/>
          <p:cNvSpPr>
            <a:spLocks noGrp="1"/>
          </p:cNvSpPr>
          <p:nvPr>
            <p:ph type="title"/>
          </p:nvPr>
        </p:nvSpPr>
        <p:spPr/>
        <p:txBody>
          <a:bodyPr/>
          <a:lstStyle/>
          <a:p>
            <a:r>
              <a:rPr lang="he-IL" dirty="0" smtClean="0"/>
              <a:t>הסרבר</a:t>
            </a:r>
            <a:endParaRPr lang="he-I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he-IL" dirty="0" smtClean="0">
                <a:latin typeface="Arial" charset="0"/>
                <a:cs typeface="Arial" charset="0"/>
              </a:rPr>
              <a:t>אופן פעולת המנגנון</a:t>
            </a:r>
            <a:endParaRPr lang="en-US" dirty="0" smtClean="0">
              <a:latin typeface="Arial" charset="0"/>
              <a:cs typeface="Arial" charset="0"/>
            </a:endParaRPr>
          </a:p>
        </p:txBody>
      </p:sp>
      <p:sp>
        <p:nvSpPr>
          <p:cNvPr id="33795" name="Content Placeholder 5"/>
          <p:cNvSpPr>
            <a:spLocks noGrp="1"/>
          </p:cNvSpPr>
          <p:nvPr>
            <p:ph idx="1"/>
          </p:nvPr>
        </p:nvSpPr>
        <p:spPr/>
        <p:txBody>
          <a:bodyPr/>
          <a:lstStyle/>
          <a:p>
            <a:pPr marL="319088" indent="-319088">
              <a:spcBef>
                <a:spcPts val="700"/>
              </a:spcBef>
              <a:buClr>
                <a:schemeClr val="accent2"/>
              </a:buClr>
              <a:buSzPct val="60000"/>
              <a:buFont typeface="Wingdings" pitchFamily="2" charset="2"/>
              <a:buChar char=""/>
            </a:pPr>
            <a:r>
              <a:rPr lang="he-IL" sz="3200" dirty="0" smtClean="0"/>
              <a:t>ה- </a:t>
            </a:r>
            <a:r>
              <a:rPr lang="en-US" sz="3200" dirty="0" smtClean="0"/>
              <a:t>server</a:t>
            </a:r>
            <a:r>
              <a:rPr lang="he-IL" sz="3200" dirty="0" smtClean="0"/>
              <a:t> מופעל ומחכה שאפליקציות  </a:t>
            </a:r>
            <a:r>
              <a:rPr lang="en-US" sz="3200" dirty="0" smtClean="0"/>
              <a:t>client</a:t>
            </a:r>
            <a:r>
              <a:rPr lang="he-IL" sz="3200" dirty="0" smtClean="0"/>
              <a:t> יתחברו אליו</a:t>
            </a:r>
          </a:p>
          <a:p>
            <a:pPr marL="342583" indent="-273050">
              <a:spcBef>
                <a:spcPts val="550"/>
              </a:spcBef>
              <a:buSzPct val="70000"/>
              <a:buFont typeface="Wingdings 2" pitchFamily="18" charset="2"/>
              <a:buChar char=""/>
            </a:pPr>
            <a:r>
              <a:rPr lang="he-IL" sz="3100" dirty="0" smtClean="0"/>
              <a:t>כאשר ה- </a:t>
            </a:r>
            <a:r>
              <a:rPr lang="en-US" sz="3100" dirty="0" smtClean="0"/>
              <a:t>server</a:t>
            </a:r>
            <a:r>
              <a:rPr lang="he-IL" sz="3100" dirty="0" smtClean="0"/>
              <a:t> עולה יש לו כתובת שדרכה הוא מקבל מידע</a:t>
            </a:r>
          </a:p>
          <a:p>
            <a:pPr marL="662305" lvl="1">
              <a:spcBef>
                <a:spcPts val="550"/>
              </a:spcBef>
              <a:buSzPct val="70000"/>
              <a:buFont typeface="Wingdings 2" pitchFamily="18" charset="2"/>
              <a:buChar char=""/>
            </a:pPr>
            <a:r>
              <a:rPr lang="he-IL" sz="2900" dirty="0" smtClean="0"/>
              <a:t> </a:t>
            </a:r>
            <a:r>
              <a:rPr lang="en-US" sz="2900" dirty="0" smtClean="0"/>
              <a:t>client</a:t>
            </a:r>
            <a:r>
              <a:rPr lang="he-IL" sz="2900" dirty="0" smtClean="0"/>
              <a:t> שרוצה להתחבר ל- </a:t>
            </a:r>
            <a:r>
              <a:rPr lang="en-US" sz="2900" dirty="0" smtClean="0"/>
              <a:t>server</a:t>
            </a:r>
            <a:r>
              <a:rPr lang="he-IL" sz="2900" dirty="0" smtClean="0"/>
              <a:t> צריך לשלוח בקשה לכתובת זו</a:t>
            </a:r>
          </a:p>
          <a:p>
            <a:pPr marL="639763" lvl="1" indent="-273050">
              <a:spcBef>
                <a:spcPts val="550"/>
              </a:spcBef>
              <a:buClr>
                <a:schemeClr val="accent1"/>
              </a:buClr>
              <a:buSzPct val="70000"/>
              <a:buFont typeface="Wingdings 2" pitchFamily="18" charset="2"/>
              <a:buChar char=""/>
            </a:pPr>
            <a:r>
              <a:rPr lang="he-IL" sz="2900" dirty="0" smtClean="0"/>
              <a:t>כתובת כזו מורכבת מ- 2 חלקים:</a:t>
            </a:r>
          </a:p>
          <a:p>
            <a:pPr lvl="2">
              <a:spcBef>
                <a:spcPts val="500"/>
              </a:spcBef>
              <a:buClr>
                <a:schemeClr val="accent2"/>
              </a:buClr>
              <a:buSzPct val="75000"/>
              <a:buFont typeface="Wingdings" pitchFamily="2" charset="2"/>
              <a:buChar char=""/>
            </a:pPr>
            <a:r>
              <a:rPr lang="he-IL" sz="2600" dirty="0" smtClean="0"/>
              <a:t>כתובת </a:t>
            </a:r>
            <a:r>
              <a:rPr lang="en-US" sz="2600" dirty="0" smtClean="0"/>
              <a:t>IP</a:t>
            </a:r>
            <a:r>
              <a:rPr lang="he-IL" sz="2600" dirty="0" smtClean="0"/>
              <a:t>, שהיא מספר המייצג מחשב ברשת</a:t>
            </a:r>
          </a:p>
          <a:p>
            <a:pPr lvl="2">
              <a:spcBef>
                <a:spcPts val="500"/>
              </a:spcBef>
              <a:buClr>
                <a:schemeClr val="accent2"/>
              </a:buClr>
              <a:buSzPct val="75000"/>
              <a:buFont typeface="Wingdings" pitchFamily="2" charset="2"/>
              <a:buChar char=""/>
            </a:pPr>
            <a:r>
              <a:rPr lang="he-IL" sz="2600" dirty="0" smtClean="0"/>
              <a:t>מספר שהוא </a:t>
            </a:r>
            <a:r>
              <a:rPr lang="en-US" sz="2600" dirty="0" smtClean="0"/>
              <a:t>port</a:t>
            </a:r>
            <a:r>
              <a:rPr lang="he-IL" sz="2600" dirty="0" smtClean="0"/>
              <a:t> עליו מאזין ה- </a:t>
            </a:r>
            <a:r>
              <a:rPr lang="en-US" sz="2600" dirty="0" smtClean="0"/>
              <a:t>server</a:t>
            </a:r>
            <a:endParaRPr lang="he-IL" sz="2600" dirty="0" smtClean="0"/>
          </a:p>
          <a:p>
            <a:endParaRPr lang="en-US" dirty="0" smtClean="0">
              <a:latin typeface="Arial" charset="0"/>
              <a:cs typeface="Arial" charset="0"/>
            </a:endParaRPr>
          </a:p>
        </p:txBody>
      </p:sp>
      <p:sp>
        <p:nvSpPr>
          <p:cNvPr id="33797" name="Rectangle 5"/>
          <p:cNvSpPr>
            <a:spLocks/>
          </p:cNvSpPr>
          <p:nvPr/>
        </p:nvSpPr>
        <p:spPr bwMode="auto">
          <a:xfrm>
            <a:off x="1020233" y="1752600"/>
            <a:ext cx="10871200" cy="5257800"/>
          </a:xfrm>
          <a:prstGeom prst="rect">
            <a:avLst/>
          </a:prstGeom>
          <a:noFill/>
          <a:ln w="9525">
            <a:noFill/>
            <a:miter lim="800000"/>
            <a:headEnd/>
            <a:tailEnd/>
          </a:ln>
        </p:spPr>
        <p:txBody>
          <a:bodyPr/>
          <a:lstStyle/>
          <a:p>
            <a:pPr marL="319088" indent="-319088" rtl="1">
              <a:spcBef>
                <a:spcPts val="700"/>
              </a:spcBef>
              <a:buClr>
                <a:schemeClr val="accent2"/>
              </a:buClr>
              <a:buSzPct val="60000"/>
              <a:buFont typeface="Wingdings" pitchFamily="2" charset="2"/>
              <a:buChar char=""/>
            </a:pPr>
            <a:endParaRPr 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אופן פעולת המנגנון</a:t>
            </a:r>
            <a:endParaRPr lang="he-IL" dirty="0"/>
          </a:p>
        </p:txBody>
      </p:sp>
      <p:sp>
        <p:nvSpPr>
          <p:cNvPr id="3" name="Content Placeholder 2"/>
          <p:cNvSpPr>
            <a:spLocks noGrp="1"/>
          </p:cNvSpPr>
          <p:nvPr>
            <p:ph idx="1"/>
          </p:nvPr>
        </p:nvSpPr>
        <p:spPr/>
        <p:txBody>
          <a:bodyPr>
            <a:normAutofit/>
          </a:bodyPr>
          <a:lstStyle/>
          <a:p>
            <a:r>
              <a:rPr lang="he-IL" sz="2800" dirty="0" smtClean="0"/>
              <a:t>ה- </a:t>
            </a:r>
            <a:r>
              <a:rPr lang="en-US" sz="2800" dirty="0" smtClean="0"/>
              <a:t>server</a:t>
            </a:r>
            <a:r>
              <a:rPr lang="he-IL" sz="2800" dirty="0" smtClean="0"/>
              <a:t> מופעל ומחכה שאפליקציות </a:t>
            </a:r>
            <a:r>
              <a:rPr lang="en-US" sz="2800" dirty="0" smtClean="0"/>
              <a:t>client </a:t>
            </a:r>
            <a:r>
              <a:rPr lang="he-IL" sz="2800" dirty="0" smtClean="0"/>
              <a:t> יתחברו אליו</a:t>
            </a:r>
          </a:p>
          <a:p>
            <a:r>
              <a:rPr lang="he-IL" sz="2800" dirty="0" smtClean="0"/>
              <a:t>כאשר ה- </a:t>
            </a:r>
            <a:r>
              <a:rPr lang="en-US" sz="2800" dirty="0" smtClean="0"/>
              <a:t>server</a:t>
            </a:r>
            <a:r>
              <a:rPr lang="he-IL" sz="2800" dirty="0" smtClean="0"/>
              <a:t> עולה יש לו כתובת שדרכה הוא מקבל ממידע</a:t>
            </a:r>
          </a:p>
          <a:p>
            <a:pPr lvl="1"/>
            <a:r>
              <a:rPr lang="en-US" sz="2400" dirty="0" smtClean="0"/>
              <a:t>Client</a:t>
            </a:r>
            <a:r>
              <a:rPr lang="he-IL" sz="2400" dirty="0" smtClean="0"/>
              <a:t> שרוצה להתחבר ל- </a:t>
            </a:r>
            <a:r>
              <a:rPr lang="en-US" sz="2400" dirty="0" smtClean="0"/>
              <a:t>server</a:t>
            </a:r>
            <a:r>
              <a:rPr lang="he-IL" sz="2400" dirty="0" smtClean="0"/>
              <a:t> צריך לשלוח בקשה לכתובת זו</a:t>
            </a:r>
          </a:p>
          <a:p>
            <a:r>
              <a:rPr lang="he-IL" sz="2800" dirty="0" smtClean="0"/>
              <a:t>כתובת כזו מורכבת מ- 2 חלקים:</a:t>
            </a:r>
          </a:p>
          <a:p>
            <a:pPr lvl="1"/>
            <a:r>
              <a:rPr lang="he-IL" sz="2400" dirty="0" smtClean="0"/>
              <a:t>כתובת </a:t>
            </a:r>
            <a:r>
              <a:rPr lang="en-US" sz="2400" dirty="0" smtClean="0"/>
              <a:t>IP</a:t>
            </a:r>
            <a:r>
              <a:rPr lang="he-IL" sz="2400" dirty="0" smtClean="0"/>
              <a:t>, שהיא מספר המייצג את המחשב ברשת</a:t>
            </a:r>
          </a:p>
          <a:p>
            <a:pPr lvl="1"/>
            <a:r>
              <a:rPr lang="he-IL" sz="2400" dirty="0" smtClean="0"/>
              <a:t>מספר שהוא </a:t>
            </a:r>
            <a:r>
              <a:rPr lang="en-US" sz="2400" dirty="0" smtClean="0"/>
              <a:t>port</a:t>
            </a:r>
            <a:r>
              <a:rPr lang="he-IL" sz="2400" dirty="0" smtClean="0"/>
              <a:t> עליו מאזיו ה- </a:t>
            </a:r>
            <a:r>
              <a:rPr lang="en-US" sz="2400" dirty="0" smtClean="0"/>
              <a:t>server</a:t>
            </a:r>
            <a:endParaRPr lang="he-IL"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שדרוג ה- </a:t>
            </a:r>
            <a:r>
              <a:rPr lang="en-US" dirty="0" smtClean="0"/>
              <a:t>server</a:t>
            </a:r>
            <a:endParaRPr lang="en-US" dirty="0"/>
          </a:p>
        </p:txBody>
      </p:sp>
      <p:sp>
        <p:nvSpPr>
          <p:cNvPr id="3" name="Content Placeholder 2"/>
          <p:cNvSpPr>
            <a:spLocks noGrp="1"/>
          </p:cNvSpPr>
          <p:nvPr>
            <p:ph idx="1"/>
          </p:nvPr>
        </p:nvSpPr>
        <p:spPr/>
        <p:txBody>
          <a:bodyPr/>
          <a:lstStyle/>
          <a:p>
            <a:r>
              <a:rPr lang="he-IL" dirty="0" smtClean="0"/>
              <a:t>הסרבר רק מגיב להודעות של הקליינט</a:t>
            </a:r>
          </a:p>
          <a:p>
            <a:r>
              <a:rPr lang="he-IL" dirty="0" smtClean="0"/>
              <a:t>כרגע הסרבר עובד מול קליינט יחידי</a:t>
            </a:r>
          </a:p>
          <a:p>
            <a:endParaRPr lang="he-IL" dirty="0" smtClean="0"/>
          </a:p>
          <a:p>
            <a:r>
              <a:rPr lang="he-IL" dirty="0" smtClean="0"/>
              <a:t>היינו רוצים:</a:t>
            </a:r>
          </a:p>
          <a:p>
            <a:pPr lvl="1"/>
            <a:r>
              <a:rPr lang="he-IL" dirty="0" smtClean="0"/>
              <a:t>שהסרבר ידע לעבוד מול כמה קליינטים בו"ז ע"י כך שיפתח ערוץ תקשורת יעודי לכל קליינט ויקשיב לו ב- </a:t>
            </a:r>
            <a:r>
              <a:rPr lang="en-US" dirty="0" smtClean="0"/>
              <a:t>thread</a:t>
            </a:r>
            <a:r>
              <a:rPr lang="he-IL" dirty="0" smtClean="0"/>
              <a:t> נפרד</a:t>
            </a:r>
          </a:p>
          <a:p>
            <a:pPr lvl="1">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אוסטין">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קלאסי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אוסטין">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2544</TotalTime>
  <Words>807</Words>
  <Application>Microsoft Office PowerPoint</Application>
  <PresentationFormat>Widescreen</PresentationFormat>
  <Paragraphs>126</Paragraphs>
  <Slides>23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1" baseType="lpstr">
      <vt:lpstr>Arial</vt:lpstr>
      <vt:lpstr>Calibri</vt:lpstr>
      <vt:lpstr>Courier New</vt:lpstr>
      <vt:lpstr>Wingdings</vt:lpstr>
      <vt:lpstr>Wingdings 2</vt:lpstr>
      <vt:lpstr>אוסטין</vt:lpstr>
      <vt:lpstr>Package</vt:lpstr>
      <vt:lpstr>Visio</vt:lpstr>
      <vt:lpstr>קורס Java מתקדם  Client-Server</vt:lpstr>
      <vt:lpstr>ביחידה זו נלמד:</vt:lpstr>
      <vt:lpstr>מנגנון שרת-לקוח (Client-Server)</vt:lpstr>
      <vt:lpstr>הקליינט</vt:lpstr>
      <vt:lpstr>צד ה- client</vt:lpstr>
      <vt:lpstr>הסרבר</vt:lpstr>
      <vt:lpstr>אופן פעולת המנגנון</vt:lpstr>
      <vt:lpstr>אופן פעולת המנגנון</vt:lpstr>
      <vt:lpstr>שדרוג ה- server</vt:lpstr>
      <vt:lpstr>server משודרג</vt:lpstr>
      <vt:lpstr>מימוש ה- thread עבור כל client</vt:lpstr>
      <vt:lpstr>אופן פעולת מנגנון הסרבר המשודרג</vt:lpstr>
      <vt:lpstr>תשתית הקוד</vt:lpstr>
      <vt:lpstr>סרבר השולח הודעה  המתקבלת לכל הקליינטים</vt:lpstr>
      <vt:lpstr>סרבר השולח הודעה המתקבלת לכל הקליינטים</vt:lpstr>
      <vt:lpstr>PowerPoint Presentation</vt:lpstr>
      <vt:lpstr>הבעיה במנגנון הקליינט עד כה</vt:lpstr>
      <vt:lpstr>מנגנון א-סינכרוני של שרת-לקוח</vt:lpstr>
      <vt:lpstr>שליחת אובייקטים בערוץ התקשרות</vt:lpstr>
      <vt:lpstr>מימוש  הקליינט (1)</vt:lpstr>
      <vt:lpstr>מימוש הקליינט (2)</vt:lpstr>
      <vt:lpstr>PowerPoint Presentation</vt:lpstr>
      <vt:lpstr>ביחידה זו למדנו: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מתקדם: jdbc</dc:title>
  <dc:creator>Keren Kalif</dc:creator>
  <cp:lastModifiedBy>RePack by Diakov</cp:lastModifiedBy>
  <cp:revision>144</cp:revision>
  <dcterms:created xsi:type="dcterms:W3CDTF">2014-03-10T06:09:09Z</dcterms:created>
  <dcterms:modified xsi:type="dcterms:W3CDTF">2015-05-01T22:13:29Z</dcterms:modified>
</cp:coreProperties>
</file>