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70"/>
  </p:notesMasterIdLst>
  <p:sldIdLst>
    <p:sldId id="257" r:id="rId2"/>
    <p:sldId id="258" r:id="rId3"/>
    <p:sldId id="259" r:id="rId4"/>
    <p:sldId id="260" r:id="rId5"/>
    <p:sldId id="261" r:id="rId6"/>
    <p:sldId id="331" r:id="rId7"/>
    <p:sldId id="332" r:id="rId8"/>
    <p:sldId id="336" r:id="rId9"/>
    <p:sldId id="330" r:id="rId10"/>
    <p:sldId id="333" r:id="rId11"/>
    <p:sldId id="268" r:id="rId12"/>
    <p:sldId id="334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335" r:id="rId32"/>
    <p:sldId id="292" r:id="rId33"/>
    <p:sldId id="293" r:id="rId34"/>
    <p:sldId id="294" r:id="rId35"/>
    <p:sldId id="295" r:id="rId36"/>
    <p:sldId id="296" r:id="rId37"/>
    <p:sldId id="297" r:id="rId38"/>
    <p:sldId id="299" r:id="rId39"/>
    <p:sldId id="298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50" autoAdjust="0"/>
    <p:restoredTop sz="87612" autoAdjust="0"/>
  </p:normalViewPr>
  <p:slideViewPr>
    <p:cSldViewPr snapToGrid="0">
      <p:cViewPr varScale="1">
        <p:scale>
          <a:sx n="65" d="100"/>
          <a:sy n="65" d="100"/>
        </p:scale>
        <p:origin x="12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EAF8F6-15E6-467F-824D-FA820570136C}" type="datetimeFigureOut">
              <a:rPr lang="he-IL" smtClean="0"/>
              <a:pPr/>
              <a:t>כ"א/סיון/תשע"ה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306661-DE7D-4B63-8D29-97C0FB26F5F4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67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heopentutorials.com/examples/java-ee/servlet/how-to-create-a-servlet-with-eclipse-and-tomcat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520267/localhost8080-gives-404-the-requested-resource-is-not-availabl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http://www.w3schools.com/html/default.asp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9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hlinkClick r:id="rId3"/>
              </a:rPr>
              <a:t>http://theopentutorials.com/examples/java-ee/servlet/how-to-create-a-servlet-with-eclipse-and-tomcat/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9153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hlinkClick r:id="rId3"/>
              </a:rPr>
              <a:t>http://stackoverflow.com/questions/8520267/localhost8080-gives-404-the-requested-resource-is-not-available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51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בעיה נוספת</a:t>
            </a:r>
            <a:r>
              <a:rPr lang="he-IL" baseline="0" dirty="0" smtClean="0"/>
              <a:t> שכל השקפים הקודמים בוצעו כהלכה!</a:t>
            </a:r>
          </a:p>
          <a:p>
            <a:r>
              <a:rPr lang="he-IL" baseline="0" dirty="0" smtClean="0"/>
              <a:t>אקליפס עדיין לא מזהה חלק מהמחלקות כולל הייבוא שלהם!</a:t>
            </a:r>
          </a:p>
          <a:p>
            <a:endParaRPr lang="he-IL" baseline="0" dirty="0" smtClean="0"/>
          </a:p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http://stackoverflow.com/questions/22756153/the-superclass-javax-servlet-http-httpservlet-was-not-found-on-the-java-build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874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http://www.w3schools.com/tags/tag_b.asp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1693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השקף לא תואם את התוכנית המצורפת!</a:t>
            </a:r>
          </a:p>
          <a:p>
            <a:endParaRPr lang="he-IL" dirty="0" smtClean="0"/>
          </a:p>
          <a:p>
            <a:r>
              <a:rPr lang="he-IL" dirty="0" smtClean="0"/>
              <a:t>לאחר השינוי לתוכנית</a:t>
            </a:r>
            <a:r>
              <a:rPr lang="he-IL" baseline="0" dirty="0" smtClean="0"/>
              <a:t> המופיעה בשקף הזה....אין תצוגה של תוכן בעת הרצה...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06661-DE7D-4B63-8D29-97C0FB26F5F4}" type="slidenum">
              <a:rPr lang="he-IL" smtClean="0"/>
              <a:pPr/>
              <a:t>54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37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11154" y="2708476"/>
            <a:ext cx="4417807" cy="1702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he-IL" dirty="0" smtClean="0"/>
              <a:t>קורס </a:t>
            </a:r>
            <a:r>
              <a:rPr lang="en-US" dirty="0" smtClean="0"/>
              <a:t>Java</a:t>
            </a:r>
            <a:r>
              <a:rPr lang="he-IL" dirty="0" smtClean="0"/>
              <a:t> מתקדם</a:t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/>
            </a:r>
            <a:br>
              <a:rPr lang="he-IL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dirty="0" smtClean="0"/>
              <a:t>קרן כליף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6671" y="5719967"/>
            <a:ext cx="4540145" cy="365125"/>
          </a:xfrm>
          <a:prstGeom prst="rect">
            <a:avLst/>
          </a:prstGeom>
        </p:spPr>
        <p:txBody>
          <a:bodyPr>
            <a:normAutofit/>
          </a:bodyPr>
          <a:lstStyle>
            <a:lvl1pPr rtl="0">
              <a:defRPr>
                <a:solidFill>
                  <a:schemeClr val="accent1"/>
                </a:solidFill>
              </a:defRPr>
            </a:lvl1pPr>
          </a:lstStyle>
          <a:p>
            <a:r>
              <a:rPr lang="he-IL" dirty="0" smtClean="0"/>
              <a:t>© 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Kalif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  <a:prstGeom prst="rect">
            <a:avLst/>
          </a:prstGeo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5247"/>
            <a:ext cx="12021671" cy="73960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he-IL" dirty="0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237129"/>
            <a:ext cx="11416553" cy="52981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08-Jun-15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87" y="825959"/>
            <a:ext cx="11352147" cy="814582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08-Jun-15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08-Jun-15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08-Jun-15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201705" y="333488"/>
            <a:ext cx="11698941" cy="63228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711" y="-8064"/>
            <a:ext cx="12177215" cy="1164512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>
            <a:off x="0" y="-8064"/>
            <a:ext cx="12192000" cy="1195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65" y="1331259"/>
            <a:ext cx="11363155" cy="516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dirty="0" smtClean="0"/>
              <a:t>לחץ כדי לערוך סגנונות טקסט של תבנית בסיס</a:t>
            </a:r>
          </a:p>
          <a:p>
            <a:pPr lvl="1"/>
            <a:r>
              <a:rPr lang="he-IL" dirty="0" smtClean="0"/>
              <a:t>רמה שנייה</a:t>
            </a:r>
          </a:p>
          <a:p>
            <a:pPr lvl="2"/>
            <a:r>
              <a:rPr lang="he-IL" dirty="0" smtClean="0"/>
              <a:t>רמה שלישית</a:t>
            </a:r>
          </a:p>
          <a:p>
            <a:pPr lvl="3"/>
            <a:r>
              <a:rPr lang="he-IL" dirty="0" smtClean="0"/>
              <a:t>רמה רביעית</a:t>
            </a:r>
          </a:p>
          <a:p>
            <a:pPr lvl="4"/>
            <a:r>
              <a:rPr lang="he-IL" dirty="0" smtClean="0"/>
              <a:t>רמה חמישית</a:t>
            </a:r>
            <a:endParaRPr lang="en-US" dirty="0"/>
          </a:p>
        </p:txBody>
      </p:sp>
      <p:sp>
        <p:nvSpPr>
          <p:cNvPr id="61" name="TextBox 60"/>
          <p:cNvSpPr txBox="1"/>
          <p:nvPr userDrawn="1"/>
        </p:nvSpPr>
        <p:spPr>
          <a:xfrm>
            <a:off x="255494" y="13447"/>
            <a:ext cx="1179306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b="1" dirty="0" smtClean="0">
                <a:solidFill>
                  <a:schemeClr val="bg1"/>
                </a:solidFill>
              </a:rPr>
              <a:t>Java</a:t>
            </a:r>
            <a:r>
              <a:rPr lang="he-IL" b="1" dirty="0" smtClean="0">
                <a:solidFill>
                  <a:schemeClr val="bg1"/>
                </a:solidFill>
              </a:rPr>
              <a:t> מתקדם </a:t>
            </a:r>
            <a:r>
              <a:rPr lang="he-IL" b="1" baseline="0" dirty="0" smtClean="0">
                <a:solidFill>
                  <a:schemeClr val="bg1"/>
                </a:solidFill>
              </a:rPr>
              <a:t>| </a:t>
            </a:r>
            <a:r>
              <a:rPr lang="en-US" sz="1600" b="1" baseline="0" dirty="0" err="1" smtClean="0">
                <a:solidFill>
                  <a:schemeClr val="bg1"/>
                </a:solidFill>
              </a:rPr>
              <a:t>Servlet</a:t>
            </a:r>
            <a:r>
              <a:rPr lang="he-IL" sz="1600" b="1" baseline="0" dirty="0" smtClean="0">
                <a:solidFill>
                  <a:schemeClr val="bg1"/>
                </a:solidFill>
              </a:rPr>
              <a:t>| </a:t>
            </a:r>
            <a:r>
              <a:rPr lang="he-IL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Keren</a:t>
            </a:r>
            <a:r>
              <a:rPr lang="en-US" sz="1400" b="1" baseline="0" dirty="0" smtClean="0">
                <a:solidFill>
                  <a:schemeClr val="bg1"/>
                </a:solidFill>
              </a:rPr>
              <a:t> </a:t>
            </a:r>
            <a:r>
              <a:rPr lang="en-US" sz="1400" b="1" baseline="0" dirty="0" err="1" smtClean="0">
                <a:solidFill>
                  <a:schemeClr val="bg1"/>
                </a:solidFill>
              </a:rPr>
              <a:t>Kalif</a:t>
            </a:r>
            <a:r>
              <a:rPr lang="he-IL" sz="1400" b="1" baseline="0" dirty="0" smtClean="0">
                <a:solidFill>
                  <a:schemeClr val="bg1"/>
                </a:solidFill>
              </a:rPr>
              <a:t>© | </a:t>
            </a:r>
            <a:fld id="{E37EEA51-39B0-435C-9C2B-BE628F0D6042}" type="slidenum">
              <a:rPr lang="he-IL" sz="1400" b="1" baseline="0" smtClean="0">
                <a:solidFill>
                  <a:schemeClr val="bg1"/>
                </a:solidFill>
              </a:rPr>
              <a:pPr algn="r" rtl="1"/>
              <a:t>‹#›</a:t>
            </a:fld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400" b="1" baseline="0" dirty="0" smtClean="0">
              <a:solidFill>
                <a:schemeClr val="bg1"/>
              </a:solidFill>
            </a:endParaRPr>
          </a:p>
          <a:p>
            <a:pPr algn="r" rtl="1"/>
            <a:endParaRPr lang="he-IL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r" defTabSz="914400" rtl="1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Courier New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517904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r" defTabSz="914400" rtl="1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eopentutorials.com/examples/java-ee/servlet/how-to-create-a-servlet-with-eclipse-and-tomca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520267/localhost8080-gives-404-the-requested-resource-is-not-availab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 bIns="45720" anchor="t"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מנגנון ה- </a:t>
            </a:r>
            <a:r>
              <a:rPr lang="en-US" dirty="0" smtClean="0">
                <a:latin typeface="Arial" charset="0"/>
                <a:cs typeface="Arial" charset="0"/>
              </a:rPr>
              <a:t>Web Container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trike="sngStrike" dirty="0" smtClean="0">
                <a:latin typeface="Arial" charset="0"/>
                <a:cs typeface="Arial" charset="0"/>
              </a:rPr>
              <a:t>עבודה עם קובץ הקונפיגורציה </a:t>
            </a:r>
            <a:r>
              <a:rPr lang="en-US" strike="sngStrike" dirty="0" smtClean="0">
                <a:latin typeface="Arial" charset="0"/>
                <a:cs typeface="Arial" charset="0"/>
              </a:rPr>
              <a:t>web.xml</a:t>
            </a:r>
            <a:endParaRPr lang="he-IL" strike="sngStrike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המקבל פרמטרים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הפעלת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מ-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action</a:t>
            </a:r>
            <a:r>
              <a:rPr lang="he-IL" dirty="0" smtClean="0">
                <a:latin typeface="Arial" charset="0"/>
                <a:cs typeface="Arial" charset="0"/>
              </a:rPr>
              <a:t>: </a:t>
            </a:r>
            <a:r>
              <a:rPr lang="en-US" dirty="0" smtClean="0">
                <a:latin typeface="Arial" charset="0"/>
                <a:cs typeface="Arial" charset="0"/>
              </a:rPr>
              <a:t>get/post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עבודה עם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Load On Startup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העברת נתונים בין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'ים באמצעות </a:t>
            </a:r>
            <a:r>
              <a:rPr lang="en-US" dirty="0" err="1" smtClean="0">
                <a:latin typeface="Arial" charset="0"/>
                <a:cs typeface="Arial" charset="0"/>
              </a:rPr>
              <a:t>ServletContext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העברה/שימוש ב-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נוסף</a:t>
            </a: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Cookies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cs typeface="Arial" charset="0"/>
              </a:rPr>
              <a:t>ession</a:t>
            </a: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7636"/>
              </p:ext>
            </p:extLst>
          </p:nvPr>
        </p:nvGraphicFramePr>
        <p:xfrm>
          <a:off x="914400" y="3365866"/>
          <a:ext cx="2468001" cy="1200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0" name="Packager Shell Object" showAsIcon="1" r:id="rId4" imgW="1410120" imgH="685800" progId="Package">
                  <p:embed/>
                </p:oleObj>
              </mc:Choice>
              <mc:Fallback>
                <p:oleObj name="Packager Shell Object" showAsIcon="1" r:id="rId4" imgW="1410120" imgH="685800" progId="Packag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65866"/>
                        <a:ext cx="2468001" cy="1200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713" y="4389634"/>
            <a:ext cx="6350666" cy="1392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הרצת ה- </a:t>
            </a:r>
            <a:r>
              <a:rPr lang="en-US" dirty="0" err="1" smtClean="0"/>
              <a:t>Servlet</a:t>
            </a:r>
            <a:r>
              <a:rPr lang="he-IL" dirty="0" smtClean="0"/>
              <a:t>: קישור לריצה דרך השרת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יש לקשר את ה- </a:t>
            </a:r>
            <a:r>
              <a:rPr lang="en-US" dirty="0" err="1" smtClean="0"/>
              <a:t>Servlet</a:t>
            </a:r>
            <a:r>
              <a:rPr lang="he-IL" dirty="0" smtClean="0"/>
              <a:t> כך שירוץ דרך ה- </a:t>
            </a:r>
            <a:r>
              <a:rPr lang="en-US" dirty="0" smtClean="0"/>
              <a:t>tomcat</a:t>
            </a:r>
            <a:r>
              <a:rPr lang="he-IL" dirty="0" smtClean="0"/>
              <a:t>: מקש ימני על הסרבר </a:t>
            </a:r>
            <a:r>
              <a:rPr lang="he-IL" dirty="0" smtClean="0">
                <a:sym typeface="Wingdings" pitchFamily="2" charset="2"/>
              </a:rPr>
              <a:t> </a:t>
            </a:r>
            <a:r>
              <a:rPr lang="en-US" dirty="0" smtClean="0">
                <a:sym typeface="Wingdings" pitchFamily="2" charset="2"/>
              </a:rPr>
              <a:t>add and remove</a:t>
            </a:r>
            <a:r>
              <a:rPr lang="he-IL" dirty="0" smtClean="0">
                <a:sym typeface="Wingdings" pitchFamily="2" charset="2"/>
              </a:rPr>
              <a:t>:</a:t>
            </a:r>
          </a:p>
          <a:p>
            <a:endParaRPr lang="he-IL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2326" y="2245109"/>
            <a:ext cx="5275384" cy="42303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559960" y="3756093"/>
            <a:ext cx="895917" cy="30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Oval 6"/>
          <p:cNvSpPr/>
          <p:nvPr/>
        </p:nvSpPr>
        <p:spPr>
          <a:xfrm>
            <a:off x="8428618" y="4035103"/>
            <a:ext cx="895917" cy="30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9495418" y="6016303"/>
            <a:ext cx="895917" cy="3094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723" y="2961395"/>
            <a:ext cx="10854544" cy="21245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89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הרצת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הרצת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הינה שליחת </a:t>
            </a:r>
            <a:r>
              <a:rPr lang="en-US" smtClean="0">
                <a:latin typeface="Arial" charset="0"/>
                <a:cs typeface="Arial" charset="0"/>
              </a:rPr>
              <a:t>URL</a:t>
            </a:r>
            <a:r>
              <a:rPr lang="he-IL" smtClean="0">
                <a:latin typeface="Arial" charset="0"/>
                <a:cs typeface="Arial" charset="0"/>
              </a:rPr>
              <a:t> שממופה ע"י ה- </a:t>
            </a:r>
            <a:r>
              <a:rPr lang="en-US" smtClean="0">
                <a:latin typeface="Arial" charset="0"/>
                <a:cs typeface="Arial" charset="0"/>
              </a:rPr>
              <a:t>Web Container</a:t>
            </a:r>
            <a:r>
              <a:rPr lang="he-IL" smtClean="0">
                <a:latin typeface="Arial" charset="0"/>
                <a:cs typeface="Arial" charset="0"/>
              </a:rPr>
              <a:t> ל-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2147115" y="1786598"/>
            <a:ext cx="2846915" cy="691710"/>
          </a:xfrm>
          <a:prstGeom prst="wedgeRectCallout">
            <a:avLst>
              <a:gd name="adj1" fmla="val 64942"/>
              <a:gd name="adj2" fmla="val 146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000" b="1" dirty="0"/>
              <a:t>שם הפרוייקט בתוכו נמצא ה- </a:t>
            </a:r>
            <a:r>
              <a:rPr lang="en-US" sz="2000" b="1" dirty="0" err="1"/>
              <a:t>servlet</a:t>
            </a:r>
            <a:r>
              <a:rPr lang="he-IL" sz="2000" b="1" dirty="0"/>
              <a:t> המבוקש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2379850" y="2966379"/>
            <a:ext cx="6131104" cy="5048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12533" y="5317067"/>
            <a:ext cx="8229600" cy="108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rgbClr val="FFC000"/>
                </a:solidFill>
              </a:rPr>
              <a:t>על מנת לקבל </a:t>
            </a:r>
            <a:r>
              <a:rPr lang="en-US" b="1" dirty="0" smtClean="0">
                <a:solidFill>
                  <a:srgbClr val="FFC000"/>
                </a:solidFill>
              </a:rPr>
              <a:t>URL</a:t>
            </a:r>
            <a:r>
              <a:rPr lang="he-IL" b="1" dirty="0" smtClean="0">
                <a:solidFill>
                  <a:srgbClr val="FFC000"/>
                </a:solidFill>
              </a:rPr>
              <a:t> זה בקלות:</a:t>
            </a:r>
          </a:p>
          <a:p>
            <a:pPr algn="ctr" rtl="1"/>
            <a:r>
              <a:rPr lang="he-IL" b="1" dirty="0" smtClean="0">
                <a:solidFill>
                  <a:srgbClr val="FFC000"/>
                </a:solidFill>
              </a:rPr>
              <a:t>מקש ימני על ה- </a:t>
            </a:r>
            <a:r>
              <a:rPr lang="en-US" b="1" dirty="0" err="1" smtClean="0">
                <a:solidFill>
                  <a:srgbClr val="FFC000"/>
                </a:solidFill>
              </a:rPr>
              <a:t>servlet</a:t>
            </a:r>
            <a:r>
              <a:rPr lang="he-IL" b="1" dirty="0" smtClean="0">
                <a:solidFill>
                  <a:srgbClr val="FFC000"/>
                </a:solidFill>
              </a:rPr>
              <a:t> </a:t>
            </a:r>
            <a:r>
              <a:rPr lang="he-IL" b="1" dirty="0" smtClean="0">
                <a:solidFill>
                  <a:srgbClr val="FFC000"/>
                </a:solidFill>
                <a:sym typeface="Wingdings" pitchFamily="2" charset="2"/>
              </a:rPr>
              <a:t> 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run as</a:t>
            </a:r>
            <a:r>
              <a:rPr lang="he-IL" b="1" dirty="0" smtClean="0">
                <a:solidFill>
                  <a:srgbClr val="FFC000"/>
                </a:solidFill>
                <a:sym typeface="Wingdings" pitchFamily="2" charset="2"/>
              </a:rPr>
              <a:t> 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Run on Server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שינוי ה- </a:t>
            </a:r>
            <a:r>
              <a:rPr lang="en-US" dirty="0" err="1" smtClean="0"/>
              <a:t>url</a:t>
            </a:r>
            <a:r>
              <a:rPr lang="he-IL" dirty="0" smtClean="0"/>
              <a:t> איתו פונים לאפלקיציה</a:t>
            </a:r>
            <a:endParaRPr lang="he-IL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190" y="1491176"/>
            <a:ext cx="7467766" cy="7447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010" y="4229590"/>
            <a:ext cx="8315902" cy="6412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470" y="5040909"/>
            <a:ext cx="9339218" cy="13341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09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33877" y="2405575"/>
            <a:ext cx="9355687" cy="13506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06438" y="1519311"/>
            <a:ext cx="4543864" cy="379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4780672" y="2459502"/>
            <a:ext cx="1352842" cy="379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361028" y="4203896"/>
            <a:ext cx="6501617" cy="379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4750192" y="5059680"/>
            <a:ext cx="665870" cy="379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מאחורי הקלעים של הרצת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sz="2800" dirty="0" smtClean="0">
              <a:latin typeface="Arial" charset="0"/>
              <a:cs typeface="Arial" charset="0"/>
            </a:endParaRPr>
          </a:p>
          <a:p>
            <a:r>
              <a:rPr lang="he-IL" sz="2800" dirty="0" smtClean="0">
                <a:latin typeface="Arial" charset="0"/>
                <a:cs typeface="Arial" charset="0"/>
              </a:rPr>
              <a:t>בפעם הראשונה שהשרת מקבל את הבקשה, </a:t>
            </a:r>
            <a:r>
              <a:rPr lang="he-IL" sz="2800" b="1" dirty="0" smtClean="0">
                <a:latin typeface="Arial" charset="0"/>
                <a:cs typeface="Arial" charset="0"/>
              </a:rPr>
              <a:t>הוא מייצר אובייקט מטיפוס ה-</a:t>
            </a:r>
            <a:r>
              <a:rPr lang="en-US" sz="2800" b="1" dirty="0" smtClean="0">
                <a:latin typeface="Arial" charset="0"/>
                <a:cs typeface="Arial" charset="0"/>
              </a:rPr>
              <a:t>Servlet</a:t>
            </a:r>
            <a:r>
              <a:rPr lang="en-US" sz="2800" dirty="0" smtClean="0">
                <a:latin typeface="Arial" charset="0"/>
                <a:cs typeface="Arial" charset="0"/>
              </a:rPr>
              <a:t> </a:t>
            </a:r>
            <a:r>
              <a:rPr lang="he-IL" sz="2800" dirty="0" smtClean="0">
                <a:latin typeface="Arial" charset="0"/>
                <a:cs typeface="Arial" charset="0"/>
              </a:rPr>
              <a:t> המבוקש ומפעיל את המתודה </a:t>
            </a:r>
            <a:r>
              <a:rPr lang="en-US" sz="2800" dirty="0" smtClean="0">
                <a:latin typeface="Arial" charset="0"/>
                <a:cs typeface="Arial" charset="0"/>
              </a:rPr>
              <a:t>service </a:t>
            </a:r>
            <a:r>
              <a:rPr lang="he-IL" sz="2800" dirty="0" smtClean="0">
                <a:latin typeface="Arial" charset="0"/>
                <a:cs typeface="Arial" charset="0"/>
              </a:rPr>
              <a:t> של אובייקט זה, שיודעת להפעיל את המתודה המתאימה בהתאם לסוג הבקשה </a:t>
            </a:r>
          </a:p>
          <a:p>
            <a:pPr marL="68580" indent="0">
              <a:buNone/>
            </a:pPr>
            <a:r>
              <a:rPr lang="he-IL" sz="2800" dirty="0">
                <a:latin typeface="Arial" charset="0"/>
                <a:cs typeface="Arial" charset="0"/>
              </a:rPr>
              <a:t> </a:t>
            </a:r>
            <a:r>
              <a:rPr lang="he-IL" sz="2800" dirty="0" smtClean="0">
                <a:latin typeface="Arial" charset="0"/>
                <a:cs typeface="Arial" charset="0"/>
              </a:rPr>
              <a:t>  (</a:t>
            </a:r>
            <a:r>
              <a:rPr lang="en-US" sz="2800" dirty="0" smtClean="0">
                <a:latin typeface="Arial" charset="0"/>
                <a:cs typeface="Arial" charset="0"/>
              </a:rPr>
              <a:t>get/post</a:t>
            </a:r>
            <a:r>
              <a:rPr lang="he-IL" sz="2800" dirty="0" smtClean="0">
                <a:latin typeface="Arial" charset="0"/>
                <a:cs typeface="Arial" charset="0"/>
              </a:rPr>
              <a:t> – הסבר בהמשך...)</a:t>
            </a:r>
          </a:p>
          <a:p>
            <a:pPr lvl="1"/>
            <a:r>
              <a:rPr lang="he-IL" sz="2800" dirty="0" smtClean="0">
                <a:latin typeface="Arial" charset="0"/>
                <a:cs typeface="Arial" charset="0"/>
              </a:rPr>
              <a:t>פונקציה זו ממומשת באבא -  </a:t>
            </a:r>
            <a:r>
              <a:rPr lang="en-US" sz="2800" dirty="0" err="1" smtClean="0">
                <a:latin typeface="Arial" charset="0"/>
                <a:cs typeface="Arial" charset="0"/>
              </a:rPr>
              <a:t>HttpServlet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pPr lvl="1"/>
            <a:endParaRPr lang="he-IL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נייצר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נוסף: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1268413"/>
            <a:ext cx="10562167" cy="5268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0567" y="1052514"/>
            <a:ext cx="3740151" cy="329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9359901" y="2565401"/>
            <a:ext cx="2400300" cy="3587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75885" y="4365625"/>
            <a:ext cx="7488767" cy="287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ונריץ אותו: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כאשר שומרים את הקובץ ב- </a:t>
            </a:r>
            <a:r>
              <a:rPr lang="en-US" smtClean="0">
                <a:latin typeface="Arial" charset="0"/>
                <a:cs typeface="Arial" charset="0"/>
              </a:rPr>
              <a:t>NetBeans</a:t>
            </a:r>
            <a:r>
              <a:rPr lang="he-IL" smtClean="0">
                <a:latin typeface="Arial" charset="0"/>
                <a:cs typeface="Arial" charset="0"/>
              </a:rPr>
              <a:t> הוא כבר מקמפל אותו ועושה אוטומטית </a:t>
            </a:r>
            <a:r>
              <a:rPr lang="en-US" smtClean="0">
                <a:latin typeface="Arial" charset="0"/>
                <a:cs typeface="Arial" charset="0"/>
              </a:rPr>
              <a:t>deploy</a:t>
            </a:r>
            <a:r>
              <a:rPr lang="he-IL" smtClean="0">
                <a:latin typeface="Arial" charset="0"/>
                <a:cs typeface="Arial" charset="0"/>
              </a:rPr>
              <a:t>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800" y="2276476"/>
            <a:ext cx="11015133" cy="180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הקובץ </a:t>
            </a:r>
            <a:r>
              <a:rPr lang="en-US" smtClean="0">
                <a:latin typeface="Arial" charset="0"/>
                <a:cs typeface="Arial" charset="0"/>
              </a:rPr>
              <a:t>web.xml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4" y="836614"/>
            <a:ext cx="3742267" cy="32924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007534" y="3789363"/>
            <a:ext cx="1536700" cy="360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8818" y="1031876"/>
            <a:ext cx="6722533" cy="5648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7632701" y="5876925"/>
            <a:ext cx="4322233" cy="647700"/>
          </a:xfrm>
          <a:prstGeom prst="wedgeRectCallout">
            <a:avLst>
              <a:gd name="adj1" fmla="val -44942"/>
              <a:gd name="adj2" fmla="val -81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קובץ זה מכיל את הגדרת ה- </a:t>
            </a:r>
            <a:r>
              <a:rPr lang="en-US" b="1" dirty="0" err="1"/>
              <a:t>sevlet</a:t>
            </a:r>
            <a:r>
              <a:rPr lang="he-IL" b="1" dirty="0"/>
              <a:t>'ים שיצרנו בפרוייקט זה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703233" y="1484313"/>
            <a:ext cx="6098117" cy="1873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הקובץ </a:t>
            </a:r>
            <a:r>
              <a:rPr lang="en-US" smtClean="0">
                <a:latin typeface="Arial" charset="0"/>
                <a:cs typeface="Arial" charset="0"/>
              </a:rPr>
              <a:t>web.xml</a:t>
            </a:r>
            <a:r>
              <a:rPr lang="he-IL" smtClean="0">
                <a:latin typeface="Arial" charset="0"/>
                <a:cs typeface="Arial" charset="0"/>
              </a:rPr>
              <a:t> - המשך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4" y="1031876"/>
            <a:ext cx="6720416" cy="5648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63600" y="1484313"/>
            <a:ext cx="6096000" cy="1873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152218" y="1412876"/>
            <a:ext cx="3170767" cy="360363"/>
          </a:xfrm>
          <a:prstGeom prst="wedgeRectCallout">
            <a:avLst>
              <a:gd name="adj1" fmla="val -185003"/>
              <a:gd name="adj2" fmla="val 47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הגדרת שם ה- </a:t>
            </a:r>
            <a:r>
              <a:rPr lang="en-US" b="1" dirty="0" err="1"/>
              <a:t>servlet</a:t>
            </a:r>
            <a:endParaRPr lang="en-US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7247467" y="2276476"/>
            <a:ext cx="3073400" cy="360363"/>
          </a:xfrm>
          <a:prstGeom prst="wedgeRectCallout">
            <a:avLst>
              <a:gd name="adj1" fmla="val -178153"/>
              <a:gd name="adj2" fmla="val -73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הגדרת ה- </a:t>
            </a:r>
            <a:r>
              <a:rPr lang="en-US" b="1" dirty="0"/>
              <a:t>class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3600" y="3357563"/>
            <a:ext cx="6096000" cy="1943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7152218" y="3284538"/>
            <a:ext cx="4944533" cy="720725"/>
          </a:xfrm>
          <a:prstGeom prst="wedgeRectCallout">
            <a:avLst>
              <a:gd name="adj1" fmla="val -71008"/>
              <a:gd name="adj2" fmla="val 2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בבלוק זה מגדירים את ה- </a:t>
            </a:r>
            <a:r>
              <a:rPr lang="en-US" b="1" dirty="0"/>
              <a:t>URL</a:t>
            </a:r>
            <a:r>
              <a:rPr lang="he-IL" b="1" dirty="0"/>
              <a:t> איתו פונים לשרת להפעלת ה-</a:t>
            </a:r>
            <a:r>
              <a:rPr lang="en-US" b="1" dirty="0" err="1"/>
              <a:t>servlet</a:t>
            </a:r>
            <a:endParaRPr lang="en-US" b="1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551" y="5043489"/>
            <a:ext cx="8917516" cy="401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9264651" y="5084763"/>
            <a:ext cx="2927349" cy="3603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39485" y="4797425"/>
            <a:ext cx="2305049" cy="287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שינוי הערך </a:t>
            </a:r>
            <a:r>
              <a:rPr lang="en-US" smtClean="0">
                <a:latin typeface="Arial" charset="0"/>
                <a:cs typeface="Arial" charset="0"/>
              </a:rPr>
              <a:t>url-pattern</a:t>
            </a:r>
            <a:r>
              <a:rPr lang="he-IL" smtClean="0">
                <a:latin typeface="Arial" charset="0"/>
                <a:cs typeface="Arial" charset="0"/>
              </a:rPr>
              <a:t> ב- </a:t>
            </a:r>
            <a:r>
              <a:rPr lang="en-US" smtClean="0">
                <a:latin typeface="Arial" charset="0"/>
                <a:cs typeface="Arial" charset="0"/>
              </a:rPr>
              <a:t>web.xml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981075"/>
            <a:ext cx="6678084" cy="5616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390651" y="4652964"/>
            <a:ext cx="3744383" cy="288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8318" y="5157788"/>
            <a:ext cx="8089900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2251075"/>
            <a:ext cx="4440767" cy="449103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היררכיית התיקיות ביצירת </a:t>
            </a:r>
            <a:r>
              <a:rPr lang="en-US" sz="3200" smtClean="0">
                <a:latin typeface="Arial" charset="0"/>
                <a:cs typeface="Arial" charset="0"/>
              </a:rPr>
              <a:t>Web Application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כאשר יוצרים פרוייקט מטיפוס </a:t>
            </a:r>
            <a:r>
              <a:rPr lang="en-US" smtClean="0">
                <a:latin typeface="Arial" charset="0"/>
                <a:cs typeface="Arial" charset="0"/>
              </a:rPr>
              <a:t>web application</a:t>
            </a:r>
            <a:r>
              <a:rPr lang="he-IL" smtClean="0">
                <a:latin typeface="Arial" charset="0"/>
                <a:cs typeface="Arial" charset="0"/>
              </a:rPr>
              <a:t>, כמו למשל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, תיווצר הירכיית התיקיות הבאה: </a:t>
            </a: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7167" y="1989139"/>
            <a:ext cx="4519084" cy="4733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464052" y="2492375"/>
            <a:ext cx="958849" cy="215900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07834" y="4365626"/>
            <a:ext cx="2400300" cy="1008063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46867" y="4652964"/>
            <a:ext cx="4417484" cy="151288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27351" y="6524626"/>
            <a:ext cx="3551767" cy="144463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מנגנון העבודה של שרת </a:t>
            </a:r>
            <a:r>
              <a:rPr lang="en-US" smtClean="0">
                <a:latin typeface="Arial" charset="0"/>
                <a:cs typeface="Arial" charset="0"/>
              </a:rPr>
              <a:t>web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Web Server</a:t>
            </a:r>
            <a:r>
              <a:rPr lang="he-IL" b="1" dirty="0" smtClean="0">
                <a:latin typeface="Arial" charset="0"/>
                <a:cs typeface="Arial" charset="0"/>
              </a:rPr>
              <a:t>:</a:t>
            </a:r>
          </a:p>
          <a:p>
            <a:pPr lvl="1">
              <a:defRPr/>
            </a:pPr>
            <a:r>
              <a:rPr lang="he-IL" dirty="0" smtClean="0">
                <a:latin typeface="Arial" charset="0"/>
                <a:cs typeface="Arial" charset="0"/>
              </a:rPr>
              <a:t>מחשב המחובר לאינטרנט ויודע להריץ תוכנה שיודעת להקשיב לבקשות </a:t>
            </a:r>
            <a:r>
              <a:rPr lang="en-US" dirty="0" smtClean="0">
                <a:latin typeface="Arial" charset="0"/>
                <a:cs typeface="Arial" charset="0"/>
              </a:rPr>
              <a:t>http</a:t>
            </a:r>
            <a:r>
              <a:rPr lang="he-IL" dirty="0" smtClean="0">
                <a:latin typeface="Arial" charset="0"/>
                <a:cs typeface="Arial" charset="0"/>
              </a:rPr>
              <a:t> ולהחזירן</a:t>
            </a:r>
          </a:p>
          <a:p>
            <a:pPr>
              <a:defRPr/>
            </a:pPr>
            <a:endParaRPr lang="he-IL" dirty="0" smtClean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he-IL" dirty="0" smtClean="0">
                <a:latin typeface="Arial" charset="0"/>
                <a:cs typeface="Arial" charset="0"/>
              </a:rPr>
              <a:t>כאשר מבקשים דף משרת </a:t>
            </a:r>
            <a:r>
              <a:rPr lang="en-US" dirty="0" smtClean="0">
                <a:latin typeface="Arial" charset="0"/>
                <a:cs typeface="Arial" charset="0"/>
              </a:rPr>
              <a:t>web</a:t>
            </a:r>
            <a:r>
              <a:rPr lang="he-IL" dirty="0" smtClean="0">
                <a:latin typeface="Arial" charset="0"/>
                <a:cs typeface="Arial" charset="0"/>
              </a:rPr>
              <a:t> יכולות להתקבל 2 תשובות:</a:t>
            </a: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he-IL" b="1" i="1" dirty="0" smtClean="0">
                <a:latin typeface="Arial" charset="0"/>
                <a:cs typeface="Arial" charset="0"/>
              </a:rPr>
              <a:t>תשובה סטטית</a:t>
            </a:r>
            <a:r>
              <a:rPr lang="he-IL" dirty="0" smtClean="0">
                <a:latin typeface="Arial" charset="0"/>
                <a:cs typeface="Arial" charset="0"/>
              </a:rPr>
              <a:t>: תינתן ע"י דף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r>
              <a:rPr lang="he-IL" dirty="0" smtClean="0">
                <a:latin typeface="Arial" charset="0"/>
                <a:cs typeface="Arial" charset="0"/>
              </a:rPr>
              <a:t> שהוכן מראש</a:t>
            </a: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he-IL" b="1" i="1" dirty="0" smtClean="0">
                <a:latin typeface="Arial" charset="0"/>
                <a:cs typeface="Arial" charset="0"/>
              </a:rPr>
              <a:t>תשובה דינאמית</a:t>
            </a:r>
            <a:r>
              <a:rPr lang="he-IL" dirty="0" smtClean="0">
                <a:latin typeface="Arial" charset="0"/>
                <a:cs typeface="Arial" charset="0"/>
              </a:rPr>
              <a:t>: תתקבל ע"י דף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b="1" dirty="0" smtClean="0">
                <a:latin typeface="Arial" charset="0"/>
                <a:cs typeface="Arial" charset="0"/>
              </a:rPr>
              <a:t>שיוכן ע"י קוד שמורץ בשרת </a:t>
            </a:r>
            <a:r>
              <a:rPr lang="he-IL" dirty="0" smtClean="0">
                <a:latin typeface="Arial" charset="0"/>
                <a:cs typeface="Arial" charset="0"/>
              </a:rPr>
              <a:t>עבור הבקשה הספציפית שלנו</a:t>
            </a:r>
          </a:p>
          <a:p>
            <a:pPr lvl="3">
              <a:defRPr/>
            </a:pPr>
            <a:r>
              <a:rPr lang="he-IL" sz="2000" dirty="0" smtClean="0">
                <a:latin typeface="Arial" charset="0"/>
                <a:cs typeface="Arial" charset="0"/>
              </a:rPr>
              <a:t>כדי לקבל תשובה דינאמית, לרוב נרצה לשלוח לשרת נתונים ספציפיים (פרמטרים)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הוספת הקובץ </a:t>
            </a:r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יתכן שתיצרו את הפרוייקט הקובץ </a:t>
            </a:r>
            <a:r>
              <a:rPr lang="en-US" dirty="0" smtClean="0"/>
              <a:t>web.xml</a:t>
            </a:r>
            <a:r>
              <a:rPr lang="he-IL" dirty="0" smtClean="0"/>
              <a:t> לא יהיה קיים, ולגן כאשר מוסיפים פריט חדש לפרוייקט, יש לבחור </a:t>
            </a:r>
            <a:r>
              <a:rPr lang="en-US" dirty="0" smtClean="0"/>
              <a:t>other</a:t>
            </a:r>
            <a:r>
              <a:rPr lang="he-IL" dirty="0" smtClean="0"/>
              <a:t> ויפתח החלון הבא: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552" y="2420888"/>
            <a:ext cx="7872875" cy="41907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543605" y="3573016"/>
            <a:ext cx="115212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11957" y="4509120"/>
            <a:ext cx="3840427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531" y="1187181"/>
            <a:ext cx="8414313" cy="54668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תוכנית המקבלת פרמטרים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099032" y="2511835"/>
            <a:ext cx="3498134" cy="576263"/>
          </a:xfrm>
          <a:prstGeom prst="wedgeRectCallout">
            <a:avLst>
              <a:gd name="adj1" fmla="val -77435"/>
              <a:gd name="adj2" fmla="val 21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פניה לאובייקט ה- </a:t>
            </a:r>
            <a:r>
              <a:rPr lang="en-US" b="1" dirty="0"/>
              <a:t>request</a:t>
            </a:r>
            <a:r>
              <a:rPr lang="he-IL" b="1" dirty="0"/>
              <a:t> וקבלת ערכי הפרמטרים שהועברו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הפעלת תוכנית המקבלת פרמטרים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904850" y="2599423"/>
            <a:ext cx="2862809" cy="576263"/>
          </a:xfrm>
          <a:prstGeom prst="wedgeRectCallout">
            <a:avLst>
              <a:gd name="adj1" fmla="val -82990"/>
              <a:gd name="adj2" fmla="val 104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העברת פרמטרים אחרי ? והפרדת כל פרמטר עם &amp;</a:t>
            </a:r>
            <a:endParaRPr lang="en-US" b="1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580" y="1579539"/>
            <a:ext cx="6859207" cy="16498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10" y="3548552"/>
            <a:ext cx="9899253" cy="14665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053" y="3502831"/>
            <a:ext cx="3163633" cy="391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2167" y="2636200"/>
            <a:ext cx="360629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אם הפרמטר לא הועבר יוחזר </a:t>
            </a:r>
            <a:r>
              <a:rPr lang="en-US" b="1" dirty="0" smtClean="0"/>
              <a:t>null</a:t>
            </a:r>
            <a:endParaRPr lang="en-US" b="1" dirty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184" y="5147530"/>
            <a:ext cx="8819845" cy="13798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695475" y="5160474"/>
            <a:ext cx="2547000" cy="391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45369" y="6088287"/>
            <a:ext cx="49555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אם הפרמטר הועבר ללא ערך תוחזר מחרוזת ריקה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063" y="527250"/>
            <a:ext cx="8483771" cy="612156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>
                <a:latin typeface="Arial" charset="0"/>
                <a:cs typeface="Arial" charset="0"/>
              </a:rPr>
              <a:t>servlet</a:t>
            </a:r>
            <a:r>
              <a:rPr lang="he-IL" sz="2400" dirty="0" smtClean="0">
                <a:latin typeface="Arial" charset="0"/>
                <a:cs typeface="Arial" charset="0"/>
              </a:rPr>
              <a:t> נוסף </a:t>
            </a:r>
            <a:br>
              <a:rPr lang="he-IL" sz="2400" dirty="0" smtClean="0">
                <a:latin typeface="Arial" charset="0"/>
                <a:cs typeface="Arial" charset="0"/>
              </a:rPr>
            </a:br>
            <a:r>
              <a:rPr lang="he-IL" sz="2400" dirty="0" smtClean="0">
                <a:latin typeface="Arial" charset="0"/>
                <a:cs typeface="Arial" charset="0"/>
              </a:rPr>
              <a:t>המקבל פרמטרים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5547" y="2726128"/>
            <a:ext cx="6988287" cy="439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78176" y="4417255"/>
            <a:ext cx="4227536" cy="267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7461" y="4937761"/>
            <a:ext cx="7541718" cy="168299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404" y="2300449"/>
            <a:ext cx="11657369" cy="20183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דוגמאת הרצה ל-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המחשב </a:t>
            </a:r>
            <a:r>
              <a:rPr lang="en-US" smtClean="0">
                <a:latin typeface="Arial" charset="0"/>
                <a:cs typeface="Arial" charset="0"/>
              </a:rPr>
              <a:t>BMI</a:t>
            </a:r>
          </a:p>
        </p:txBody>
      </p:sp>
      <p:sp>
        <p:nvSpPr>
          <p:cNvPr id="5" name="Rectangle 4"/>
          <p:cNvSpPr/>
          <p:nvPr/>
        </p:nvSpPr>
        <p:spPr>
          <a:xfrm>
            <a:off x="8190101" y="2307102"/>
            <a:ext cx="3542354" cy="455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הפעלת ה-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מ- </a:t>
            </a:r>
            <a:r>
              <a:rPr lang="en-US" smtClean="0">
                <a:latin typeface="Arial" charset="0"/>
                <a:cs typeface="Arial" charset="0"/>
              </a:rPr>
              <a:t>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4176185" y="2565401"/>
            <a:ext cx="3551767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196947" y="5499786"/>
            <a:ext cx="5074825" cy="576263"/>
          </a:xfrm>
          <a:prstGeom prst="wedgeRectCallout">
            <a:avLst>
              <a:gd name="adj1" fmla="val 68975"/>
              <a:gd name="adj2" fmla="val 71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לחיצה על </a:t>
            </a:r>
            <a:r>
              <a:rPr lang="en-US" b="1" dirty="0"/>
              <a:t>send</a:t>
            </a:r>
            <a:r>
              <a:rPr lang="he-IL" b="1" dirty="0"/>
              <a:t> תגרום להפעלת ה- </a:t>
            </a:r>
            <a:r>
              <a:rPr lang="en-US" b="1" dirty="0" err="1"/>
              <a:t>servlet</a:t>
            </a:r>
            <a:r>
              <a:rPr lang="he-IL" b="1" dirty="0"/>
              <a:t> ותשלח אליו את הפרמטרים שהוכנסו בתיבות ה- </a:t>
            </a:r>
            <a:r>
              <a:rPr lang="en-US" b="1" dirty="0"/>
              <a:t>input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59" y="1067313"/>
            <a:ext cx="7835717" cy="38845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2229" y="4408609"/>
            <a:ext cx="5768419" cy="2234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347135" y="3207434"/>
            <a:ext cx="3686712" cy="25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289" y="4121835"/>
            <a:ext cx="11611565" cy="1709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נשים לב איך להריץ את ה- </a:t>
            </a:r>
            <a:r>
              <a:rPr lang="en-US" smtClean="0">
                <a:latin typeface="Arial" charset="0"/>
                <a:cs typeface="Arial" charset="0"/>
              </a:rPr>
              <a:t>html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407833" y="5430129"/>
            <a:ext cx="7508696" cy="807160"/>
          </a:xfrm>
          <a:prstGeom prst="wedgeRectCallout">
            <a:avLst>
              <a:gd name="adj1" fmla="val -49890"/>
              <a:gd name="adj2" fmla="val -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יש להריץ את קובץ ה- </a:t>
            </a:r>
            <a:r>
              <a:rPr lang="en-US" b="1" dirty="0"/>
              <a:t>html</a:t>
            </a:r>
            <a:r>
              <a:rPr lang="he-IL" b="1" dirty="0"/>
              <a:t> דרך ה- </a:t>
            </a:r>
            <a:r>
              <a:rPr lang="en-US" b="1" dirty="0" err="1"/>
              <a:t>localhost</a:t>
            </a:r>
            <a:r>
              <a:rPr lang="he-IL" b="1" dirty="0"/>
              <a:t> ולא דרך המסלול המלא במחשב, אחרת הוא לא יגיע ל- </a:t>
            </a:r>
            <a:r>
              <a:rPr lang="en-US" b="1" dirty="0" err="1"/>
              <a:t>servlet</a:t>
            </a:r>
            <a:r>
              <a:rPr lang="he-IL" b="1" dirty="0"/>
              <a:t> שאותו הוא צריך להפעיל, כי אין פניה לשרת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36980" y="4077214"/>
            <a:ext cx="10608017" cy="360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0727" y="3790975"/>
            <a:ext cx="10350500" cy="8651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275960" y="3864000"/>
            <a:ext cx="9793816" cy="863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799" y="1187107"/>
            <a:ext cx="5768419" cy="2234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71553" y="1636861"/>
            <a:ext cx="4066539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הפרמטר </a:t>
            </a:r>
            <a:r>
              <a:rPr lang="en-US" smtClean="0">
                <a:latin typeface="Arial" charset="0"/>
                <a:cs typeface="Arial" charset="0"/>
              </a:rPr>
              <a:t>action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ערכו של הפרמטר </a:t>
            </a:r>
            <a:r>
              <a:rPr lang="en-US" dirty="0" smtClean="0">
                <a:latin typeface="Arial" charset="0"/>
                <a:cs typeface="Arial" charset="0"/>
              </a:rPr>
              <a:t>action</a:t>
            </a:r>
            <a:r>
              <a:rPr lang="he-IL" dirty="0" smtClean="0">
                <a:latin typeface="Arial" charset="0"/>
                <a:cs typeface="Arial" charset="0"/>
              </a:rPr>
              <a:t> ב-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r>
              <a:rPr lang="he-IL" dirty="0" smtClean="0">
                <a:latin typeface="Arial" charset="0"/>
                <a:cs typeface="Arial" charset="0"/>
              </a:rPr>
              <a:t> צריך להיות זהה לערכו של הפרמטר </a:t>
            </a:r>
            <a:r>
              <a:rPr lang="en-US" dirty="0" err="1" smtClean="0">
                <a:latin typeface="Arial" charset="0"/>
                <a:cs typeface="Arial" charset="0"/>
              </a:rPr>
              <a:t>urlPatterns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974" y="2061796"/>
            <a:ext cx="9543408" cy="69547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5512" y="3138852"/>
            <a:ext cx="9002487" cy="231823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399824" y="2101095"/>
            <a:ext cx="3897727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01393" y="3392978"/>
            <a:ext cx="3267025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הפרמטר </a:t>
            </a:r>
            <a:r>
              <a:rPr lang="en-US" smtClean="0">
                <a:latin typeface="Arial" charset="0"/>
                <a:cs typeface="Arial" charset="0"/>
              </a:rPr>
              <a:t>method</a:t>
            </a:r>
            <a:r>
              <a:rPr lang="he-IL" smtClean="0">
                <a:latin typeface="Arial" charset="0"/>
                <a:cs typeface="Arial" charset="0"/>
              </a:rPr>
              <a:t> ב- </a:t>
            </a:r>
            <a:r>
              <a:rPr lang="en-US" smtClean="0">
                <a:latin typeface="Arial" charset="0"/>
                <a:cs typeface="Arial" charset="0"/>
              </a:rPr>
              <a:t>html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ערכו של פרמטר זה יכול להיות </a:t>
            </a:r>
            <a:r>
              <a:rPr lang="en-US" smtClean="0">
                <a:latin typeface="Arial" charset="0"/>
                <a:cs typeface="Arial" charset="0"/>
              </a:rPr>
              <a:t>get</a:t>
            </a:r>
            <a:r>
              <a:rPr lang="he-IL" smtClean="0">
                <a:latin typeface="Arial" charset="0"/>
                <a:cs typeface="Arial" charset="0"/>
              </a:rPr>
              <a:t> או  </a:t>
            </a:r>
            <a:r>
              <a:rPr lang="en-US" smtClean="0">
                <a:latin typeface="Arial" charset="0"/>
                <a:cs typeface="Arial" charset="0"/>
              </a:rPr>
              <a:t>post</a:t>
            </a:r>
            <a:r>
              <a:rPr lang="he-IL" smtClean="0">
                <a:latin typeface="Arial" charset="0"/>
                <a:cs typeface="Arial" charset="0"/>
              </a:rPr>
              <a:t> (ברירת המחדל היא </a:t>
            </a:r>
            <a:r>
              <a:rPr lang="en-US" smtClean="0">
                <a:latin typeface="Arial" charset="0"/>
                <a:cs typeface="Arial" charset="0"/>
              </a:rPr>
              <a:t>get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4" y="4210050"/>
            <a:ext cx="6874933" cy="2387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85" y="1658938"/>
            <a:ext cx="6887633" cy="24447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7833" y="3168650"/>
            <a:ext cx="8407400" cy="98107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2900" y="5630864"/>
            <a:ext cx="6451600" cy="10382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 flipV="1">
            <a:off x="1678517" y="5291138"/>
            <a:ext cx="1346200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9745134" y="3168650"/>
            <a:ext cx="2112433" cy="287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1678518" y="2808288"/>
            <a:ext cx="1248833" cy="188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ב- </a:t>
            </a:r>
            <a:r>
              <a:rPr lang="en-US" smtClean="0">
                <a:latin typeface="Arial" charset="0"/>
                <a:cs typeface="Arial" charset="0"/>
              </a:rPr>
              <a:t>get</a:t>
            </a:r>
            <a:r>
              <a:rPr lang="he-IL" smtClean="0">
                <a:latin typeface="Arial" charset="0"/>
                <a:cs typeface="Arial" charset="0"/>
              </a:rPr>
              <a:t> לעומת ב- </a:t>
            </a:r>
            <a:r>
              <a:rPr lang="en-US" smtClean="0">
                <a:latin typeface="Arial" charset="0"/>
                <a:cs typeface="Arial" charset="0"/>
              </a:rPr>
              <a:t>post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7051" y="1196320"/>
          <a:ext cx="11041226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409"/>
                <a:gridCol w="4000444"/>
                <a:gridCol w="3360373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get</a:t>
                      </a:r>
                      <a:endParaRPr lang="en-US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-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+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האם הפרמטרים מופיעים בשורת הכתובת</a:t>
                      </a:r>
                      <a:endParaRPr lang="en-US" b="1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אינו מוגבל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מוגבל באורכו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אורך מקסימלי לשורת הפרמטרים</a:t>
                      </a:r>
                      <a:endParaRPr lang="en-US" b="1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יותר גבוהה עקב הסתרת הפרמטרים וערכם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פחותה עקב חשיפת הפרמטרים וערכם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אבטחה</a:t>
                      </a:r>
                      <a:endParaRPr lang="en-US" b="1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טיפה יותר</a:t>
                      </a:r>
                      <a:r>
                        <a:rPr lang="he-IL" baseline="0" dirty="0" smtClean="0"/>
                        <a:t> קשה לדבג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יותר קל לדבג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1" dirty="0" smtClean="0"/>
                        <a:t>debug</a:t>
                      </a:r>
                      <a:endParaRPr lang="en-US" b="1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בתוך ה- </a:t>
                      </a:r>
                      <a:r>
                        <a:rPr lang="en-US" dirty="0" smtClean="0"/>
                        <a:t>request</a:t>
                      </a:r>
                      <a:r>
                        <a:rPr lang="he-IL" dirty="0" smtClean="0"/>
                        <a:t>*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ב- </a:t>
                      </a:r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b="1" dirty="0" smtClean="0"/>
                        <a:t>היכן נשלחים הנתונים</a:t>
                      </a:r>
                      <a:endParaRPr lang="en-US" b="1" dirty="0"/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ניתן לשלוח למישהו את</a:t>
                      </a:r>
                      <a:r>
                        <a:rPr lang="he-IL" baseline="0" dirty="0" smtClean="0"/>
                        <a:t> ה- </a:t>
                      </a:r>
                      <a:r>
                        <a:rPr lang="en-US" baseline="0" dirty="0" smtClean="0"/>
                        <a:t>URL</a:t>
                      </a:r>
                      <a:r>
                        <a:rPr lang="he-IL" baseline="0" dirty="0" smtClean="0"/>
                        <a:t> עצמו עם נתונים ספציפיים</a:t>
                      </a:r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r" rtl="1"/>
                      <a:endParaRPr lang="en-US" b="1" dirty="0"/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4549" name="TextBox 4"/>
          <p:cNvSpPr txBox="1">
            <a:spLocks noChangeArrowheads="1"/>
          </p:cNvSpPr>
          <p:nvPr/>
        </p:nvSpPr>
        <p:spPr bwMode="auto">
          <a:xfrm>
            <a:off x="719667" y="5876925"/>
            <a:ext cx="10945284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* למשל, שליחת קובץ: לא ניתן להעביר נתוניו בשורת ה- </a:t>
            </a:r>
            <a:r>
              <a:rPr lang="en-US"/>
              <a:t>URL</a:t>
            </a:r>
            <a:r>
              <a:rPr lang="he-IL"/>
              <a:t> עקב גודל מוגבל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Web Container</a:t>
            </a:r>
            <a:r>
              <a:rPr lang="he-IL" smtClean="0">
                <a:latin typeface="Arial" charset="0"/>
                <a:cs typeface="Arial" charset="0"/>
              </a:rPr>
              <a:t>  - </a:t>
            </a:r>
            <a:r>
              <a:rPr lang="en-US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Web Container</a:t>
            </a:r>
            <a:r>
              <a:rPr lang="he-IL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Web Server</a:t>
            </a:r>
            <a:r>
              <a:rPr lang="he-IL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 שכתוב ב- </a:t>
            </a:r>
            <a:r>
              <a:rPr lang="en-US" sz="2400" b="1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JAVA</a:t>
            </a:r>
            <a:r>
              <a:rPr lang="he-IL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 ויודע להפנות בקשות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http</a:t>
            </a:r>
            <a:r>
              <a:rPr lang="he-IL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 ל-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Web Applications</a:t>
            </a:r>
            <a:r>
              <a:rPr lang="he-IL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 שכתובות ב- </a:t>
            </a:r>
            <a:r>
              <a:rPr lang="en-US" sz="2400" dirty="0" smtClean="0">
                <a:solidFill>
                  <a:srgbClr val="7030A0"/>
                </a:solidFill>
                <a:latin typeface="Arial" charset="0"/>
                <a:cs typeface="Arial" charset="0"/>
              </a:rPr>
              <a:t>JAVA</a:t>
            </a:r>
            <a:endParaRPr lang="he-IL" sz="2400" dirty="0" smtClean="0">
              <a:solidFill>
                <a:srgbClr val="7030A0"/>
              </a:solidFill>
              <a:latin typeface="Arial" charset="0"/>
              <a:cs typeface="Arial" charset="0"/>
            </a:endParaRP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b="1" dirty="0" smtClean="0">
                <a:latin typeface="Arial" charset="0"/>
                <a:cs typeface="Arial" charset="0"/>
              </a:rPr>
              <a:t>Web Application</a:t>
            </a:r>
            <a:r>
              <a:rPr lang="he-IL" b="1" dirty="0" smtClean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תוכנית </a:t>
            </a:r>
            <a:r>
              <a:rPr lang="en-US" dirty="0" smtClean="0">
                <a:latin typeface="Arial" charset="0"/>
                <a:cs typeface="Arial" charset="0"/>
              </a:rPr>
              <a:t>JAVA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u="sng" dirty="0" smtClean="0">
                <a:latin typeface="Arial" charset="0"/>
                <a:cs typeface="Arial" charset="0"/>
              </a:rPr>
              <a:t>שמורצת</a:t>
            </a:r>
            <a:r>
              <a:rPr lang="he-IL" dirty="0" smtClean="0">
                <a:latin typeface="Arial" charset="0"/>
                <a:cs typeface="Arial" charset="0"/>
              </a:rPr>
              <a:t> ע"י </a:t>
            </a:r>
            <a:r>
              <a:rPr lang="en-US" dirty="0" smtClean="0">
                <a:latin typeface="Arial" charset="0"/>
                <a:cs typeface="Arial" charset="0"/>
              </a:rPr>
              <a:t>Web </a:t>
            </a:r>
            <a:r>
              <a:rPr lang="en-US" dirty="0" err="1" smtClean="0">
                <a:latin typeface="Arial" charset="0"/>
                <a:cs typeface="Arial" charset="0"/>
              </a:rPr>
              <a:t>Conatiner</a:t>
            </a:r>
            <a:endParaRPr lang="he-IL" dirty="0" smtClean="0">
              <a:latin typeface="Arial" charset="0"/>
              <a:cs typeface="Arial" charset="0"/>
            </a:endParaRP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מקבלת מהשרת בקשות, </a:t>
            </a:r>
            <a:r>
              <a:rPr lang="en-US" dirty="0" err="1" smtClean="0">
                <a:latin typeface="Arial" charset="0"/>
                <a:cs typeface="Arial" charset="0"/>
              </a:rPr>
              <a:t>HttpRequest</a:t>
            </a:r>
            <a:r>
              <a:rPr lang="he-IL" dirty="0" smtClean="0">
                <a:latin typeface="Arial" charset="0"/>
                <a:cs typeface="Arial" charset="0"/>
              </a:rPr>
              <a:t> מלקוחות (למשל דפדפנים או אפליקציות אחרות שמבקשות </a:t>
            </a:r>
            <a:r>
              <a:rPr lang="en-US" dirty="0" smtClean="0">
                <a:latin typeface="Arial" charset="0"/>
                <a:cs typeface="Arial" charset="0"/>
              </a:rPr>
              <a:t>URL</a:t>
            </a:r>
            <a:r>
              <a:rPr lang="he-IL" dirty="0" smtClean="0">
                <a:latin typeface="Arial" charset="0"/>
                <a:cs typeface="Arial" charset="0"/>
              </a:rPr>
              <a:t>)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מחזירה כתשובה </a:t>
            </a:r>
            <a:r>
              <a:rPr lang="en-US" dirty="0" err="1" smtClean="0">
                <a:latin typeface="Arial" charset="0"/>
                <a:cs typeface="Arial" charset="0"/>
              </a:rPr>
              <a:t>HttpResponse</a:t>
            </a:r>
            <a:r>
              <a:rPr lang="he-IL" dirty="0" smtClean="0">
                <a:latin typeface="Arial" charset="0"/>
                <a:cs typeface="Arial" charset="0"/>
              </a:rPr>
              <a:t>, למשל דף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r>
              <a:rPr lang="he-IL" dirty="0" smtClean="0">
                <a:latin typeface="Arial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cs typeface="Arial" charset="0"/>
              </a:rPr>
              <a:t>XML</a:t>
            </a:r>
            <a:r>
              <a:rPr lang="he-IL" dirty="0" smtClean="0">
                <a:latin typeface="Arial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cs typeface="Arial" charset="0"/>
              </a:rPr>
              <a:t>text</a:t>
            </a:r>
            <a:r>
              <a:rPr lang="he-IL" dirty="0" smtClean="0">
                <a:latin typeface="Arial" charset="0"/>
                <a:cs typeface="Arial" charset="0"/>
              </a:rPr>
              <a:t> או כל מידע טקסטואלי או בינארי (למשל </a:t>
            </a:r>
            <a:r>
              <a:rPr lang="en-US" dirty="0" smtClean="0">
                <a:latin typeface="Arial" charset="0"/>
                <a:cs typeface="Arial" charset="0"/>
              </a:rPr>
              <a:t>mp3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כלומר, יכולה לייצר אינטראקציה דינאמית עם ה- </a:t>
            </a:r>
            <a:r>
              <a:rPr lang="en-US" dirty="0" smtClean="0">
                <a:latin typeface="Arial" charset="0"/>
                <a:cs typeface="Arial" charset="0"/>
              </a:rPr>
              <a:t>client</a:t>
            </a:r>
            <a:r>
              <a:rPr lang="he-IL" dirty="0" smtClean="0">
                <a:latin typeface="Arial" charset="0"/>
                <a:cs typeface="Arial" charset="0"/>
              </a:rPr>
              <a:t>, ע"י חיבור ל- </a:t>
            </a:r>
            <a:r>
              <a:rPr lang="en-US" dirty="0" smtClean="0">
                <a:latin typeface="Arial" charset="0"/>
                <a:cs typeface="Arial" charset="0"/>
              </a:rPr>
              <a:t>DB</a:t>
            </a:r>
            <a:r>
              <a:rPr lang="he-IL" dirty="0" smtClean="0">
                <a:latin typeface="Arial" charset="0"/>
                <a:cs typeface="Arial" charset="0"/>
              </a:rPr>
              <a:t>, </a:t>
            </a:r>
            <a:r>
              <a:rPr lang="en-US" dirty="0" smtClean="0">
                <a:latin typeface="Arial" charset="0"/>
                <a:cs typeface="Arial" charset="0"/>
              </a:rPr>
              <a:t>BL</a:t>
            </a:r>
            <a:r>
              <a:rPr lang="he-IL" dirty="0" smtClean="0">
                <a:latin typeface="Arial" charset="0"/>
                <a:cs typeface="Arial" charset="0"/>
              </a:rPr>
              <a:t> וכו'</a:t>
            </a:r>
          </a:p>
          <a:p>
            <a:pPr lvl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השיטות </a:t>
            </a:r>
            <a:r>
              <a:rPr lang="en-US" smtClean="0">
                <a:latin typeface="Arial" charset="0"/>
                <a:cs typeface="Arial" charset="0"/>
              </a:rPr>
              <a:t>doGet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doPost</a:t>
            </a:r>
          </a:p>
        </p:txBody>
      </p:sp>
      <p:sp>
        <p:nvSpPr>
          <p:cNvPr id="655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ראינו כי מחלקה היורשת מ- </a:t>
            </a:r>
            <a:r>
              <a:rPr lang="en-US" dirty="0" err="1" smtClean="0">
                <a:latin typeface="Arial" charset="0"/>
                <a:cs typeface="Arial" charset="0"/>
              </a:rPr>
              <a:t>HttpServlet</a:t>
            </a:r>
            <a:r>
              <a:rPr lang="he-IL" dirty="0" smtClean="0">
                <a:latin typeface="Arial" charset="0"/>
                <a:cs typeface="Arial" charset="0"/>
              </a:rPr>
              <a:t> מממשת את השיטות </a:t>
            </a:r>
            <a:r>
              <a:rPr lang="en-US" dirty="0" err="1" smtClean="0">
                <a:latin typeface="Arial" charset="0"/>
                <a:cs typeface="Arial" charset="0"/>
              </a:rPr>
              <a:t>doGet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err="1" smtClean="0">
                <a:latin typeface="Arial" charset="0"/>
                <a:cs typeface="Arial" charset="0"/>
              </a:rPr>
              <a:t>doPost</a:t>
            </a:r>
            <a:r>
              <a:rPr lang="he-IL" dirty="0" smtClean="0">
                <a:latin typeface="Arial" charset="0"/>
                <a:cs typeface="Arial" charset="0"/>
              </a:rPr>
              <a:t>, כאשר הראשונה מופעלת כאשר הבקשה היא ב- </a:t>
            </a:r>
            <a:r>
              <a:rPr lang="en-US" dirty="0" smtClean="0">
                <a:latin typeface="Arial" charset="0"/>
                <a:cs typeface="Arial" charset="0"/>
              </a:rPr>
              <a:t>get</a:t>
            </a:r>
            <a:r>
              <a:rPr lang="he-IL" dirty="0" smtClean="0">
                <a:latin typeface="Arial" charset="0"/>
                <a:cs typeface="Arial" charset="0"/>
              </a:rPr>
              <a:t> והשניה כאשר הבקשה היא ב- </a:t>
            </a:r>
            <a:r>
              <a:rPr lang="en-US" dirty="0" smtClean="0">
                <a:latin typeface="Arial" charset="0"/>
                <a:cs typeface="Arial" charset="0"/>
              </a:rPr>
              <a:t>post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לרוב המימוש שלהן יהיה זהה, לכן נרצה לנקז את הקוד שלהן לפונקציה אחת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כאשר מריצים את ה-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למעשה מורצת המתודה </a:t>
            </a:r>
            <a:r>
              <a:rPr lang="en-US" dirty="0" smtClean="0">
                <a:latin typeface="Arial" charset="0"/>
                <a:cs typeface="Arial" charset="0"/>
              </a:rPr>
              <a:t>service</a:t>
            </a:r>
            <a:r>
              <a:rPr lang="he-IL" dirty="0" smtClean="0">
                <a:latin typeface="Arial" charset="0"/>
                <a:cs typeface="Arial" charset="0"/>
              </a:rPr>
              <a:t> המפעילה אחת משתיהן בהתאם לסוג בקשת ה- </a:t>
            </a:r>
            <a:r>
              <a:rPr lang="en-US" dirty="0" smtClean="0">
                <a:latin typeface="Arial" charset="0"/>
                <a:cs typeface="Arial" charset="0"/>
              </a:rPr>
              <a:t>http</a:t>
            </a:r>
            <a:r>
              <a:rPr lang="he-IL" dirty="0" smtClean="0">
                <a:latin typeface="Arial" charset="0"/>
                <a:cs typeface="Arial" charset="0"/>
              </a:rPr>
              <a:t> שנשלח (נקבע בפרמטר </a:t>
            </a:r>
            <a:r>
              <a:rPr lang="en-US" dirty="0" smtClean="0">
                <a:latin typeface="Arial" charset="0"/>
                <a:cs typeface="Arial" charset="0"/>
              </a:rPr>
              <a:t>method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הדבר מאפשר לנו לבצע עבודה שונה בכל אחד מהמקרים (למרות שלרוב אין צורך)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מאחורי הקלעים של ה- </a:t>
            </a:r>
            <a:r>
              <a:rPr lang="en-US" dirty="0" err="1" smtClean="0"/>
              <a:t>WebContainer</a:t>
            </a:r>
            <a:r>
              <a:rPr lang="he-IL" dirty="0" smtClean="0"/>
              <a:t> </a:t>
            </a:r>
            <a:r>
              <a:rPr lang="he-IL" sz="3200" dirty="0" smtClean="0"/>
              <a:t>(דוגמה לפי </a:t>
            </a:r>
            <a:r>
              <a:rPr lang="en-US" sz="3200" dirty="0" smtClean="0"/>
              <a:t>tomcat</a:t>
            </a:r>
            <a:r>
              <a:rPr lang="he-IL" sz="3200" dirty="0" smtClean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בספרייה ההתקנה של ה- </a:t>
            </a:r>
            <a:r>
              <a:rPr lang="en-US" dirty="0" err="1" smtClean="0"/>
              <a:t>tomact</a:t>
            </a:r>
            <a:r>
              <a:rPr lang="he-IL" dirty="0" smtClean="0"/>
              <a:t> קיימת תיקייה </a:t>
            </a:r>
            <a:r>
              <a:rPr lang="en-US" dirty="0" err="1" smtClean="0"/>
              <a:t>wtpwebapps</a:t>
            </a:r>
            <a:endParaRPr lang="en-US" dirty="0" smtClean="0"/>
          </a:p>
          <a:p>
            <a:r>
              <a:rPr lang="he-IL" dirty="0" smtClean="0"/>
              <a:t>בתיקיה זו יש את כל ה- </a:t>
            </a:r>
            <a:r>
              <a:rPr lang="en-US" dirty="0" smtClean="0"/>
              <a:t>source</a:t>
            </a:r>
            <a:r>
              <a:rPr lang="he-IL" dirty="0" smtClean="0"/>
              <a:t>'ים המקומפלים של הפרוייקט, וגם קבצי ה- </a:t>
            </a:r>
            <a:r>
              <a:rPr lang="en-US" dirty="0" smtClean="0"/>
              <a:t>html</a:t>
            </a:r>
            <a:endParaRPr lang="he-IL" dirty="0" smtClean="0"/>
          </a:p>
          <a:p>
            <a:r>
              <a:rPr lang="he-IL" dirty="0" smtClean="0"/>
              <a:t>כל פעם שמעלים את הסרבר, הוא טוען קבצים אלו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עבודה עם </a:t>
            </a:r>
            <a:r>
              <a:rPr lang="en-US" smtClean="0">
                <a:latin typeface="Arial" charset="0"/>
                <a:cs typeface="Arial" charset="0"/>
              </a:rPr>
              <a:t>web.xml</a:t>
            </a:r>
            <a:r>
              <a:rPr lang="he-IL" smtClean="0">
                <a:latin typeface="Arial" charset="0"/>
                <a:cs typeface="Arial" charset="0"/>
              </a:rPr>
              <a:t> לעומת </a:t>
            </a:r>
            <a:r>
              <a:rPr lang="en-US" smtClean="0">
                <a:latin typeface="Arial" charset="0"/>
                <a:cs typeface="Arial" charset="0"/>
              </a:rPr>
              <a:t>annotation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ראינו כי קובץ ה- </a:t>
            </a:r>
            <a:r>
              <a:rPr lang="en-US" smtClean="0">
                <a:latin typeface="Arial" charset="0"/>
                <a:cs typeface="Arial" charset="0"/>
              </a:rPr>
              <a:t>web.xml</a:t>
            </a:r>
            <a:r>
              <a:rPr lang="he-IL" smtClean="0">
                <a:latin typeface="Arial" charset="0"/>
                <a:cs typeface="Arial" charset="0"/>
              </a:rPr>
              <a:t> מגדיר אילו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'ים מוגדרים ב- </a:t>
            </a:r>
            <a:r>
              <a:rPr lang="en-US" smtClean="0">
                <a:latin typeface="Arial" charset="0"/>
                <a:cs typeface="Arial" charset="0"/>
              </a:rPr>
              <a:t>web application</a:t>
            </a:r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היה נהוג לעבוד בצורה זו עד גרסא 2.5</a:t>
            </a:r>
          </a:p>
          <a:p>
            <a:r>
              <a:rPr lang="he-IL" smtClean="0">
                <a:latin typeface="Arial" charset="0"/>
                <a:cs typeface="Arial" charset="0"/>
              </a:rPr>
              <a:t>החל מגרסא 3 קובץ ה- </a:t>
            </a:r>
            <a:r>
              <a:rPr lang="en-US" smtClean="0">
                <a:latin typeface="Arial" charset="0"/>
                <a:cs typeface="Arial" charset="0"/>
              </a:rPr>
              <a:t>web.xml</a:t>
            </a:r>
            <a:r>
              <a:rPr lang="he-IL" smtClean="0">
                <a:latin typeface="Arial" charset="0"/>
                <a:cs typeface="Arial" charset="0"/>
              </a:rPr>
              <a:t> הוחלף במנגנון ה- </a:t>
            </a:r>
            <a:r>
              <a:rPr lang="en-US" smtClean="0">
                <a:latin typeface="Arial" charset="0"/>
                <a:cs typeface="Arial" charset="0"/>
              </a:rPr>
              <a:t>annotation</a:t>
            </a:r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הסרבר צריך לדעת באיזו גרסא הוא תומך: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למשל סרבר גרסא 3 יתמוך בשתי הצורות בעוד שסרבר בגרסא 2.5 ומטה יתמוך רק בתצורה של קובץ ה- </a:t>
            </a:r>
            <a:r>
              <a:rPr lang="en-US" smtClean="0">
                <a:latin typeface="Arial" charset="0"/>
                <a:cs typeface="Arial" charset="0"/>
              </a:rPr>
              <a:t>web.xml</a:t>
            </a:r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יצירת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עם </a:t>
            </a:r>
            <a:r>
              <a:rPr lang="en-US" smtClean="0">
                <a:latin typeface="Arial" charset="0"/>
                <a:cs typeface="Arial" charset="0"/>
              </a:rPr>
              <a:t>annotations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כדי לייצר אותו נשים לב בעת יצירת ה-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לא לסמן את התיבה הבאה: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686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051" y="1989138"/>
            <a:ext cx="9258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71433" y="2997201"/>
            <a:ext cx="3744384" cy="358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עם </a:t>
            </a:r>
            <a:r>
              <a:rPr lang="en-US" smtClean="0">
                <a:latin typeface="Arial" charset="0"/>
                <a:cs typeface="Arial" charset="0"/>
              </a:rPr>
              <a:t>annotation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895350"/>
            <a:ext cx="10369551" cy="56435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2285" y="908051"/>
            <a:ext cx="9408583" cy="288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712885" y="1339850"/>
            <a:ext cx="6047316" cy="433388"/>
          </a:xfrm>
          <a:prstGeom prst="wedgeRectCallout">
            <a:avLst>
              <a:gd name="adj1" fmla="val -22484"/>
              <a:gd name="adj2" fmla="val -80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מקביל לשדה </a:t>
            </a:r>
            <a:r>
              <a:rPr lang="en-US" b="1" dirty="0" err="1"/>
              <a:t>url-patterm</a:t>
            </a:r>
            <a:r>
              <a:rPr lang="he-IL" b="1" dirty="0"/>
              <a:t> מהקובץ </a:t>
            </a:r>
            <a:r>
              <a:rPr lang="en-US" b="1" dirty="0"/>
              <a:t>web.xml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יתרון בעבודה עם </a:t>
            </a:r>
            <a:r>
              <a:rPr lang="en-US" smtClean="0">
                <a:latin typeface="Arial" charset="0"/>
                <a:cs typeface="Arial" charset="0"/>
              </a:rPr>
              <a:t>annotation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ניתן להגדיר את ערכו של ה- </a:t>
            </a:r>
            <a:r>
              <a:rPr lang="en-US" smtClean="0">
                <a:latin typeface="Arial" charset="0"/>
                <a:cs typeface="Arial" charset="0"/>
              </a:rPr>
              <a:t>url-pattern</a:t>
            </a:r>
            <a:r>
              <a:rPr lang="he-IL" smtClean="0">
                <a:latin typeface="Arial" charset="0"/>
                <a:cs typeface="Arial" charset="0"/>
              </a:rPr>
              <a:t> בקבוע וכך להשתמש בו במקומות שונים תוך כדי שמירת השם במיקום ריכוזי אחד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1989138"/>
            <a:ext cx="6479116" cy="14541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184" y="3573464"/>
            <a:ext cx="11286067" cy="25622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1733" y="5516563"/>
            <a:ext cx="5105400" cy="990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383867" y="3860801"/>
            <a:ext cx="4512733" cy="288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77085" y="5516564"/>
            <a:ext cx="383116" cy="288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753" y="489483"/>
            <a:ext cx="8163765" cy="6139917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600" dirty="0" smtClean="0">
                <a:latin typeface="Arial" charset="0"/>
                <a:cs typeface="Arial" charset="0"/>
              </a:rPr>
              <a:t>מתי נוצר אובייקט </a:t>
            </a:r>
            <a:r>
              <a:rPr lang="en-US" sz="2600" dirty="0" err="1" smtClean="0">
                <a:latin typeface="Arial" charset="0"/>
                <a:cs typeface="Arial" charset="0"/>
              </a:rPr>
              <a:t>servlet</a:t>
            </a:r>
            <a:endParaRPr lang="en-US" sz="2600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883" y="1286903"/>
            <a:ext cx="2592917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5685" y="3942230"/>
            <a:ext cx="956856" cy="266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96006" y="4814608"/>
            <a:ext cx="5995116" cy="147861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מאחורי הקלעים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ניתן לראות שבקריאות שונות ל-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ה- </a:t>
            </a:r>
            <a:r>
              <a:rPr lang="en-US" smtClean="0">
                <a:latin typeface="Arial" charset="0"/>
                <a:cs typeface="Arial" charset="0"/>
              </a:rPr>
              <a:t>counter</a:t>
            </a:r>
            <a:r>
              <a:rPr lang="he-IL" smtClean="0">
                <a:latin typeface="Arial" charset="0"/>
                <a:cs typeface="Arial" charset="0"/>
              </a:rPr>
              <a:t> אותחל פעם אחת בלבד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זאת משום שהשרת טוען את ה-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עם הפניה הראשונה אליו ומשאיר אותו טעון בזיכרון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כאשר הזיכון מלא, יתכן והשרת יבחר להוריד את ה-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לכן בדוגמא הקודמת ה- </a:t>
            </a:r>
            <a:r>
              <a:rPr lang="en-US" smtClean="0">
                <a:latin typeface="Arial" charset="0"/>
                <a:cs typeface="Arial" charset="0"/>
              </a:rPr>
              <a:t>counter</a:t>
            </a:r>
            <a:r>
              <a:rPr lang="he-IL" smtClean="0">
                <a:latin typeface="Arial" charset="0"/>
                <a:cs typeface="Arial" charset="0"/>
              </a:rPr>
              <a:t> לא התאפס מקריאה אחת לאחרת</a:t>
            </a:r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כאשר השרת מעלה את ה-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, רצה ב-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המתודה </a:t>
            </a:r>
            <a:r>
              <a:rPr lang="en-US" smtClean="0">
                <a:latin typeface="Arial" charset="0"/>
                <a:cs typeface="Arial" charset="0"/>
              </a:rPr>
              <a:t>init</a:t>
            </a:r>
            <a:r>
              <a:rPr lang="he-IL" smtClean="0">
                <a:latin typeface="Arial" charset="0"/>
                <a:cs typeface="Arial" charset="0"/>
              </a:rPr>
              <a:t>, וכאשר הוא יורד מופעלת המתודה </a:t>
            </a:r>
            <a:r>
              <a:rPr lang="en-US" smtClean="0">
                <a:latin typeface="Arial" charset="0"/>
                <a:cs typeface="Arial" charset="0"/>
              </a:rPr>
              <a:t>destroy</a:t>
            </a:r>
            <a:r>
              <a:rPr lang="he-IL" smtClean="0">
                <a:latin typeface="Arial" charset="0"/>
                <a:cs typeface="Arial" charset="0"/>
              </a:rPr>
              <a:t>. </a:t>
            </a:r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355" y="1738313"/>
            <a:ext cx="5049471" cy="451456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המתודות </a:t>
            </a:r>
            <a:r>
              <a:rPr lang="en-US" smtClean="0">
                <a:latin typeface="Arial" charset="0"/>
                <a:cs typeface="Arial" charset="0"/>
              </a:rPr>
              <a:t>init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 destroy</a:t>
            </a:r>
            <a:r>
              <a:rPr lang="he-IL" smtClean="0">
                <a:latin typeface="Arial" charset="0"/>
                <a:cs typeface="Arial" charset="0"/>
              </a:rPr>
              <a:t>: הפלט בסרבר</a:t>
            </a:r>
            <a:endParaRPr lang="en-US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65005" y="1914898"/>
            <a:ext cx="958849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465732" y="6074522"/>
            <a:ext cx="960967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86" y="560380"/>
            <a:ext cx="8916520" cy="607686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400" dirty="0" smtClean="0">
                <a:latin typeface="Arial" charset="0"/>
                <a:cs typeface="Arial" charset="0"/>
              </a:rPr>
              <a:t>המתודות </a:t>
            </a:r>
            <a:br>
              <a:rPr lang="he-IL" sz="2400" dirty="0" smtClean="0">
                <a:latin typeface="Arial" charset="0"/>
                <a:cs typeface="Arial" charset="0"/>
              </a:rPr>
            </a:br>
            <a:r>
              <a:rPr lang="en-US" sz="2400" dirty="0" smtClean="0">
                <a:latin typeface="Arial" charset="0"/>
                <a:cs typeface="Arial" charset="0"/>
              </a:rPr>
              <a:t>init</a:t>
            </a:r>
            <a:r>
              <a:rPr lang="he-IL" sz="2400" dirty="0" smtClean="0">
                <a:latin typeface="Arial" charset="0"/>
                <a:cs typeface="Arial" charset="0"/>
              </a:rPr>
              <a:t> ו- </a:t>
            </a:r>
            <a:r>
              <a:rPr lang="en-US" sz="2400" dirty="0" smtClean="0">
                <a:latin typeface="Arial" charset="0"/>
                <a:cs typeface="Arial" charset="0"/>
              </a:rPr>
              <a:t> destroy</a:t>
            </a:r>
          </a:p>
        </p:txBody>
      </p:sp>
      <p:sp>
        <p:nvSpPr>
          <p:cNvPr id="5" name="Rectangle 4"/>
          <p:cNvSpPr/>
          <p:nvPr/>
        </p:nvSpPr>
        <p:spPr>
          <a:xfrm>
            <a:off x="927973" y="1371882"/>
            <a:ext cx="6239309" cy="2057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תכנות בצד השרת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כאשר רוצים שתהייה לוגיקה בצד השרת, הוא צריך להכיל </a:t>
            </a:r>
            <a:r>
              <a:rPr lang="he-IL" b="1" dirty="0" smtClean="0">
                <a:latin typeface="Arial" charset="0"/>
                <a:cs typeface="Arial" charset="0"/>
              </a:rPr>
              <a:t>תוכניות מיוחדות </a:t>
            </a:r>
          </a:p>
          <a:p>
            <a:pPr marL="68580" indent="0">
              <a:buNone/>
            </a:pPr>
            <a:r>
              <a:rPr lang="he-IL" dirty="0" smtClean="0">
                <a:latin typeface="Arial" charset="0"/>
                <a:cs typeface="Arial" charset="0"/>
              </a:rPr>
              <a:t>(למשל </a:t>
            </a:r>
            <a:r>
              <a:rPr lang="en-US" dirty="0" smtClean="0">
                <a:latin typeface="Arial" charset="0"/>
                <a:cs typeface="Arial" charset="0"/>
              </a:rPr>
              <a:t>asp, </a:t>
            </a:r>
            <a:r>
              <a:rPr lang="en-US" dirty="0" err="1" smtClean="0">
                <a:latin typeface="Arial" charset="0"/>
                <a:cs typeface="Arial" charset="0"/>
              </a:rPr>
              <a:t>jsp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u="sng" dirty="0" smtClean="0">
                <a:latin typeface="Arial" charset="0"/>
                <a:cs typeface="Arial" charset="0"/>
              </a:rPr>
              <a:t>servlet</a:t>
            </a:r>
            <a:r>
              <a:rPr lang="en-US" dirty="0" smtClean="0">
                <a:latin typeface="Arial" charset="0"/>
                <a:cs typeface="Arial" charset="0"/>
              </a:rPr>
              <a:t>, </a:t>
            </a:r>
            <a:r>
              <a:rPr lang="en-US" dirty="0" err="1" smtClean="0">
                <a:latin typeface="Arial" charset="0"/>
                <a:cs typeface="Arial" charset="0"/>
              </a:rPr>
              <a:t>php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הלקוח יפנה לשרת עם </a:t>
            </a:r>
            <a:r>
              <a:rPr lang="en-US" dirty="0" smtClean="0">
                <a:latin typeface="Arial" charset="0"/>
                <a:cs typeface="Arial" charset="0"/>
              </a:rPr>
              <a:t>URL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השרת </a:t>
            </a:r>
            <a:r>
              <a:rPr lang="he-IL" b="1" dirty="0" smtClean="0">
                <a:latin typeface="Arial" charset="0"/>
                <a:cs typeface="Arial" charset="0"/>
              </a:rPr>
              <a:t>מקונפג</a:t>
            </a:r>
            <a:r>
              <a:rPr lang="he-IL" dirty="0" smtClean="0">
                <a:latin typeface="Arial" charset="0"/>
                <a:cs typeface="Arial" charset="0"/>
              </a:rPr>
              <a:t> להפנות בקשות מ- </a:t>
            </a:r>
            <a:r>
              <a:rPr lang="en-US" dirty="0" smtClean="0">
                <a:latin typeface="Arial" charset="0"/>
                <a:cs typeface="Arial" charset="0"/>
              </a:rPr>
              <a:t>URL</a:t>
            </a:r>
            <a:r>
              <a:rPr lang="he-IL" dirty="0" smtClean="0">
                <a:latin typeface="Arial" charset="0"/>
                <a:cs typeface="Arial" charset="0"/>
              </a:rPr>
              <a:t> מסויימים להפעלת אחת מהתוכניות שהשרת מריץ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תוכניות אלו </a:t>
            </a:r>
            <a:r>
              <a:rPr lang="he-IL" b="1" dirty="0" smtClean="0">
                <a:latin typeface="Arial" charset="0"/>
                <a:cs typeface="Arial" charset="0"/>
              </a:rPr>
              <a:t>מתפקדות כשכבת ביניים </a:t>
            </a:r>
            <a:r>
              <a:rPr lang="he-IL" dirty="0" smtClean="0">
                <a:latin typeface="Arial" charset="0"/>
                <a:cs typeface="Arial" charset="0"/>
              </a:rPr>
              <a:t>בין בקשת </a:t>
            </a:r>
            <a:r>
              <a:rPr lang="en-US" dirty="0" smtClean="0">
                <a:latin typeface="Arial" charset="0"/>
                <a:cs typeface="Arial" charset="0"/>
              </a:rPr>
              <a:t>http </a:t>
            </a:r>
            <a:r>
              <a:rPr lang="he-IL" dirty="0" smtClean="0">
                <a:latin typeface="Arial" charset="0"/>
                <a:cs typeface="Arial" charset="0"/>
              </a:rPr>
              <a:t> מ- </a:t>
            </a:r>
            <a:r>
              <a:rPr lang="en-US" dirty="0" smtClean="0">
                <a:latin typeface="Arial" charset="0"/>
                <a:cs typeface="Arial" charset="0"/>
              </a:rPr>
              <a:t>http client</a:t>
            </a:r>
            <a:r>
              <a:rPr lang="he-IL" dirty="0" smtClean="0">
                <a:latin typeface="Arial" charset="0"/>
                <a:cs typeface="Arial" charset="0"/>
              </a:rPr>
              <a:t> (למשל הדפדפן) לבין תוכניות אחרות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תוכנית זו תוכל לקבל פרמטרים ולהחזיר תשובה ללקוח שתתורגם לפורמט שהלקוח ידע לקרוא (למשל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קריאת נתוני איתחול מה- </a:t>
            </a:r>
            <a:r>
              <a:rPr lang="en-US" smtClean="0">
                <a:latin typeface="Arial" charset="0"/>
                <a:cs typeface="Arial" charset="0"/>
              </a:rPr>
              <a:t>web.xml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ניתן לקרוא נתוני איתחול וקונפיגורציה עבור המתודה </a:t>
            </a:r>
            <a:r>
              <a:rPr lang="en-US" dirty="0" smtClean="0">
                <a:latin typeface="Arial" charset="0"/>
                <a:cs typeface="Arial" charset="0"/>
              </a:rPr>
              <a:t>init</a:t>
            </a:r>
            <a:r>
              <a:rPr lang="he-IL" dirty="0" smtClean="0">
                <a:latin typeface="Arial" charset="0"/>
                <a:cs typeface="Arial" charset="0"/>
              </a:rPr>
              <a:t> מתוך ה- </a:t>
            </a:r>
            <a:r>
              <a:rPr lang="en-US" dirty="0" smtClean="0">
                <a:latin typeface="Arial" charset="0"/>
                <a:cs typeface="Arial" charset="0"/>
              </a:rPr>
              <a:t>web.xml</a:t>
            </a:r>
            <a:endParaRPr lang="he-IL" dirty="0" smtClean="0">
              <a:latin typeface="Arial" charset="0"/>
              <a:cs typeface="Arial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7542" y="2564904"/>
            <a:ext cx="7985983" cy="23762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51584" y="3429000"/>
            <a:ext cx="7584843" cy="12961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052737"/>
            <a:ext cx="9080667" cy="555650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קריאת נתוני איתחול מה- </a:t>
            </a:r>
            <a:r>
              <a:rPr lang="en-US" dirty="0" smtClean="0">
                <a:latin typeface="Arial" charset="0"/>
                <a:cs typeface="Arial" charset="0"/>
              </a:rPr>
              <a:t>web.xml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sz="3200" dirty="0" smtClean="0">
                <a:latin typeface="Arial" charset="0"/>
                <a:cs typeface="Arial" charset="0"/>
              </a:rPr>
              <a:t>(2)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3445" y="1268761"/>
            <a:ext cx="3264363" cy="216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8021" y="2204865"/>
            <a:ext cx="5588000" cy="1266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391478" y="5877272"/>
            <a:ext cx="5952661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960097" y="4581128"/>
            <a:ext cx="4799177" cy="504974"/>
          </a:xfrm>
          <a:prstGeom prst="wedgeRectCallout">
            <a:avLst>
              <a:gd name="adj1" fmla="val -116897"/>
              <a:gd name="adj2" fmla="val 106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ניתן לדרוס את </a:t>
            </a:r>
            <a:r>
              <a:rPr lang="en-US" b="1" dirty="0" smtClean="0"/>
              <a:t>init</a:t>
            </a:r>
            <a:r>
              <a:rPr lang="he-IL" b="1" dirty="0" smtClean="0"/>
              <a:t> כך שתקבל כפרמטר את אובייקט הקונפיגורציה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1594678" y="3717032"/>
            <a:ext cx="7189621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895556" y="2757267"/>
            <a:ext cx="5190979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0" b="1" dirty="0" smtClean="0"/>
              <a:t>X</a:t>
            </a:r>
            <a:endParaRPr lang="he-IL" sz="20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קריאת נתוני איתחול באמצעות </a:t>
            </a:r>
            <a:r>
              <a:rPr lang="en-US" smtClean="0">
                <a:latin typeface="Arial" charset="0"/>
                <a:cs typeface="Arial" charset="0"/>
              </a:rPr>
              <a:t>annotation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72" y="1092488"/>
            <a:ext cx="7599270" cy="555596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3657" y="1117812"/>
            <a:ext cx="7312532" cy="536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250" y="4712353"/>
            <a:ext cx="6947750" cy="108332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thread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השרת יוצר מופע אחד של ה-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ומופע עבור כל בקשת </a:t>
            </a:r>
            <a:r>
              <a:rPr lang="en-US" dirty="0" smtClean="0">
                <a:latin typeface="Arial" charset="0"/>
                <a:cs typeface="Arial" charset="0"/>
              </a:rPr>
              <a:t>http</a:t>
            </a:r>
            <a:r>
              <a:rPr lang="he-IL" dirty="0" smtClean="0">
                <a:latin typeface="Arial" charset="0"/>
                <a:cs typeface="Arial" charset="0"/>
              </a:rPr>
              <a:t> ל-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ב-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 נפרד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ז"א שניתן לפנות ל-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מכמה </a:t>
            </a:r>
            <a:r>
              <a:rPr lang="en-US" dirty="0" smtClean="0">
                <a:latin typeface="Arial" charset="0"/>
                <a:cs typeface="Arial" charset="0"/>
              </a:rPr>
              <a:t>thread</a:t>
            </a:r>
            <a:r>
              <a:rPr lang="he-IL" dirty="0" smtClean="0">
                <a:latin typeface="Arial" charset="0"/>
                <a:cs typeface="Arial" charset="0"/>
              </a:rPr>
              <a:t>'ים בו-זמנית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ה-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יכול למממש את הממשק </a:t>
            </a:r>
            <a:r>
              <a:rPr lang="en-US" dirty="0" err="1" smtClean="0">
                <a:latin typeface="Arial" charset="0"/>
                <a:cs typeface="Arial" charset="0"/>
              </a:rPr>
              <a:t>SingleThreadModel</a:t>
            </a:r>
            <a:r>
              <a:rPr lang="he-IL" dirty="0" smtClean="0">
                <a:latin typeface="Arial" charset="0"/>
                <a:cs typeface="Arial" charset="0"/>
              </a:rPr>
              <a:t> כך שכל פעם ירוץ מופע אחד (השאר יכנסו לתור)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לא מומלץ ויש להבין כי שימוש באופן זה יאט את הביצועים</a:t>
            </a:r>
          </a:p>
          <a:p>
            <a:pPr lvl="1"/>
            <a:r>
              <a:rPr lang="he-IL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במקרה הצורך, יש לדאוג לסינכרון של קטעי קוד קריטי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66" y="2504796"/>
            <a:ext cx="11257068" cy="413805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Load on Startup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ראינו שנוצר מופע של ה-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עם הפעלתו הראשונה</a:t>
            </a:r>
          </a:p>
          <a:p>
            <a:r>
              <a:rPr lang="he-IL" smtClean="0">
                <a:latin typeface="Arial" charset="0"/>
                <a:cs typeface="Arial" charset="0"/>
              </a:rPr>
              <a:t>ייתכן וישנו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שזמן הטעינה שלו ארוך, ולכן נרצה לטעון אותו עם העלייה של ה- </a:t>
            </a:r>
            <a:r>
              <a:rPr lang="en-US" smtClean="0">
                <a:latin typeface="Arial" charset="0"/>
                <a:cs typeface="Arial" charset="0"/>
              </a:rPr>
              <a:t>Web Conatiner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5381" y="3102629"/>
            <a:ext cx="2623172" cy="3398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latin typeface="Arial" charset="0"/>
                <a:cs typeface="Arial" charset="0"/>
              </a:rPr>
              <a:t>Load On Startup</a:t>
            </a:r>
            <a:r>
              <a:rPr lang="he-IL" sz="3600" smtClean="0">
                <a:latin typeface="Arial" charset="0"/>
                <a:cs typeface="Arial" charset="0"/>
              </a:rPr>
              <a:t> – הקונסול של ה- </a:t>
            </a:r>
            <a:r>
              <a:rPr lang="en-US" sz="3200" smtClean="0">
                <a:latin typeface="Arial" charset="0"/>
                <a:cs typeface="Arial" charset="0"/>
              </a:rPr>
              <a:t>GlassFish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4234" y="911226"/>
            <a:ext cx="8159751" cy="578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544234" y="4724401"/>
            <a:ext cx="6144684" cy="360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4233" y="1125538"/>
            <a:ext cx="4224867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95556" y="2757267"/>
            <a:ext cx="519097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600" b="1" dirty="0" smtClean="0"/>
              <a:t>X</a:t>
            </a:r>
            <a:endParaRPr lang="he-IL" sz="9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427" y="1732229"/>
            <a:ext cx="7597868" cy="492341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לחלוק מידע </a:t>
            </a:r>
            <a:r>
              <a:rPr lang="en-US" dirty="0" smtClean="0">
                <a:latin typeface="Arial" charset="0"/>
                <a:cs typeface="Arial" charset="0"/>
              </a:rPr>
              <a:t>Servlet Context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במידה ונרצה לחלוק נתונים בין </a:t>
            </a:r>
            <a:r>
              <a:rPr lang="en-US" u="sng" dirty="0" smtClean="0">
                <a:latin typeface="Arial" charset="0"/>
                <a:cs typeface="Arial" charset="0"/>
              </a:rPr>
              <a:t>servlet</a:t>
            </a:r>
            <a:r>
              <a:rPr lang="he-IL" u="sng" dirty="0" smtClean="0">
                <a:latin typeface="Arial" charset="0"/>
                <a:cs typeface="Arial" charset="0"/>
              </a:rPr>
              <a:t>'ים</a:t>
            </a:r>
            <a:r>
              <a:rPr lang="he-IL" dirty="0" smtClean="0">
                <a:latin typeface="Arial" charset="0"/>
                <a:cs typeface="Arial" charset="0"/>
              </a:rPr>
              <a:t> שונים ב- </a:t>
            </a:r>
            <a:r>
              <a:rPr lang="en-US" dirty="0" smtClean="0">
                <a:latin typeface="Arial" charset="0"/>
                <a:cs typeface="Arial" charset="0"/>
              </a:rPr>
              <a:t>Web Application</a:t>
            </a:r>
            <a:r>
              <a:rPr lang="he-IL" dirty="0" smtClean="0">
                <a:latin typeface="Arial" charset="0"/>
                <a:cs typeface="Arial" charset="0"/>
              </a:rPr>
              <a:t>, נשים אותם ב- </a:t>
            </a:r>
            <a:r>
              <a:rPr lang="en-US" dirty="0" err="1" smtClean="0">
                <a:latin typeface="Arial" charset="0"/>
                <a:cs typeface="Arial" charset="0"/>
              </a:rPr>
              <a:t>ServletContext</a:t>
            </a:r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49671" y="3603811"/>
            <a:ext cx="4447896" cy="2628869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01464" y="3813549"/>
            <a:ext cx="5948207" cy="503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994" y="1188944"/>
            <a:ext cx="7368147" cy="312187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הפעלת </a:t>
            </a:r>
            <a:r>
              <a:rPr lang="en-US" smtClean="0">
                <a:latin typeface="Arial" charset="0"/>
                <a:cs typeface="Arial" charset="0"/>
              </a:rPr>
              <a:t>ServletContext1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4030" y="2877671"/>
            <a:ext cx="2976033" cy="234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476" y="4425763"/>
            <a:ext cx="5638154" cy="1813672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3129" y="5217311"/>
            <a:ext cx="8381440" cy="1438144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798" y="1176411"/>
            <a:ext cx="8289047" cy="546354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הפעלת </a:t>
            </a:r>
            <a:r>
              <a:rPr lang="en-US" smtClean="0">
                <a:latin typeface="Arial" charset="0"/>
                <a:cs typeface="Arial" charset="0"/>
              </a:rPr>
              <a:t>ServletContext2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8112" y="2726128"/>
            <a:ext cx="6346578" cy="50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80043" y="4597791"/>
            <a:ext cx="5903969" cy="269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8597" y="5140030"/>
            <a:ext cx="5523914" cy="1501313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להפנות מ-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אחד לאחר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למשל כאשר עבור תוצאות שונות של חישוב מסויים רוצים להציג תוצאה שונה</a:t>
            </a:r>
          </a:p>
          <a:p>
            <a:r>
              <a:rPr lang="he-IL" smtClean="0">
                <a:latin typeface="Arial" charset="0"/>
                <a:cs typeface="Arial" charset="0"/>
              </a:rPr>
              <a:t>ניתן ע"י משפט תנאי לייצר </a:t>
            </a:r>
            <a:r>
              <a:rPr lang="en-US" smtClean="0">
                <a:latin typeface="Arial" charset="0"/>
                <a:cs typeface="Arial" charset="0"/>
              </a:rPr>
              <a:t>html</a:t>
            </a:r>
            <a:r>
              <a:rPr lang="he-IL" smtClean="0">
                <a:latin typeface="Arial" charset="0"/>
                <a:cs typeface="Arial" charset="0"/>
              </a:rPr>
              <a:t> שונה, אך גם ניתן להפנות ל-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אחר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868" y="2754314"/>
            <a:ext cx="9072033" cy="391477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7656" y="2407456"/>
            <a:ext cx="6678084" cy="182245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88318" y="4941889"/>
            <a:ext cx="4127500" cy="287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tech.kaazing.com/documentation/dragonfire/images/kaazing-architecture-overview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9110" y="-109182"/>
            <a:ext cx="12568842" cy="706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239185" y="6372225"/>
            <a:ext cx="1185756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http://tech.kaazing.com/documentation/dragonfire/kaazing-architecture-overview.html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020" y="1176778"/>
            <a:ext cx="8482868" cy="544910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להפנות מ-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אחד לאחר</a:t>
            </a:r>
            <a:r>
              <a:rPr lang="he-IL" sz="3200" smtClean="0">
                <a:latin typeface="Arial" charset="0"/>
                <a:cs typeface="Arial" charset="0"/>
              </a:rPr>
              <a:t> (2)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2329" y="3491256"/>
            <a:ext cx="5201690" cy="883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56406" y="5584870"/>
            <a:ext cx="7243366" cy="72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כאשר מבצעים </a:t>
            </a:r>
            <a:r>
              <a:rPr lang="en-US" b="1" dirty="0"/>
              <a:t>forward</a:t>
            </a:r>
            <a:r>
              <a:rPr lang="he-IL" b="1" dirty="0"/>
              <a:t>, אין לשנות את ה- </a:t>
            </a:r>
            <a:r>
              <a:rPr lang="en-US" b="1" dirty="0" err="1"/>
              <a:t>PrintWriter</a:t>
            </a:r>
            <a:r>
              <a:rPr lang="he-IL" b="1" dirty="0"/>
              <a:t> ב- </a:t>
            </a:r>
            <a:r>
              <a:rPr lang="en-US" b="1" dirty="0" err="1"/>
              <a:t>servlet</a:t>
            </a:r>
            <a:r>
              <a:rPr lang="he-IL" b="1" dirty="0"/>
              <a:t> המקורי. ניסיון הוספה אליו לאחר יצירת תשובה ב- </a:t>
            </a:r>
            <a:r>
              <a:rPr lang="en-US" b="1" dirty="0" err="1"/>
              <a:t>servlet</a:t>
            </a:r>
            <a:r>
              <a:rPr lang="he-IL" b="1" dirty="0"/>
              <a:t> אחר לא יתעדכן.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76" y="1170330"/>
            <a:ext cx="9141468" cy="5497756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0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להפנות מ-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אחד לאחר</a:t>
            </a:r>
            <a:r>
              <a:rPr lang="he-IL" sz="3200" smtClean="0">
                <a:latin typeface="Arial" charset="0"/>
                <a:cs typeface="Arial" charset="0"/>
              </a:rPr>
              <a:t> (3)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236" y="2715064"/>
            <a:ext cx="6013287" cy="269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3113089"/>
            <a:ext cx="7279217" cy="196373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19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הפלט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433" y="765176"/>
            <a:ext cx="7249584" cy="19399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8800" y="1989139"/>
            <a:ext cx="8712200" cy="122872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9184" y="5229226"/>
            <a:ext cx="12403667" cy="143986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239184" y="2420939"/>
            <a:ext cx="1344083" cy="2873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84" y="4724401"/>
            <a:ext cx="1344083" cy="288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34433" y="2924176"/>
            <a:ext cx="11618384" cy="93662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15518" y="1125538"/>
            <a:ext cx="2017183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8918" y="2276475"/>
            <a:ext cx="4415367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20267" y="3500438"/>
            <a:ext cx="2015067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39784" y="5589588"/>
            <a:ext cx="4800600" cy="215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4" y="1059477"/>
            <a:ext cx="8204835" cy="5579815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להפנות מ- </a:t>
            </a:r>
            <a:r>
              <a:rPr lang="en-US" dirty="0" err="1" smtClean="0"/>
              <a:t>servlet</a:t>
            </a:r>
            <a:r>
              <a:rPr lang="he-IL" dirty="0" smtClean="0"/>
              <a:t> ל-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15036" y="3833244"/>
            <a:ext cx="6048308" cy="433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6055" y="5542670"/>
            <a:ext cx="5561902" cy="83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/>
              <a:t>נשים לב כי </a:t>
            </a:r>
            <a:r>
              <a:rPr lang="en-US" b="1" dirty="0" smtClean="0"/>
              <a:t>forward</a:t>
            </a:r>
            <a:r>
              <a:rPr lang="he-IL" b="1" dirty="0" smtClean="0"/>
              <a:t> מעביר את הבקשה בשרת, בעוד ש- </a:t>
            </a:r>
            <a:r>
              <a:rPr lang="en-US" b="1" dirty="0" err="1" smtClean="0"/>
              <a:t>sendRedirect</a:t>
            </a:r>
            <a:r>
              <a:rPr lang="he-IL" b="1" dirty="0" smtClean="0"/>
              <a:t> מחזיר תשובה ללקוח ששולח בקשה חדשה 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לשתול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אחד באחר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למשל יתכן ונרצה שיהיה קוד משותף בכמה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'ים</a:t>
            </a:r>
          </a:p>
          <a:p>
            <a:r>
              <a:rPr lang="he-IL" smtClean="0">
                <a:latin typeface="Arial" charset="0"/>
                <a:cs typeface="Arial" charset="0"/>
              </a:rPr>
              <a:t>לא נרצה לשכפל את הקוד בין ה-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'ים השונים</a:t>
            </a:r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434" y="2420939"/>
            <a:ext cx="11527367" cy="2376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83267" y="3644901"/>
            <a:ext cx="6239933" cy="93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59001" y="5805489"/>
            <a:ext cx="6267547" cy="719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נשים לב שאנחנו רק מעדכנים את האובייקט </a:t>
            </a:r>
            <a:r>
              <a:rPr lang="en-US" b="1" dirty="0"/>
              <a:t>out</a:t>
            </a:r>
            <a:r>
              <a:rPr lang="he-IL" b="1" dirty="0"/>
              <a:t> ולא סוגרים אותו, כדי לאפשר המשך שירשור של נתונים ב- </a:t>
            </a:r>
            <a:r>
              <a:rPr lang="en-US" b="1" dirty="0" err="1"/>
              <a:t>servlet</a:t>
            </a:r>
            <a:r>
              <a:rPr lang="he-IL" b="1" dirty="0"/>
              <a:t> המקור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servlet</a:t>
            </a:r>
            <a:r>
              <a:rPr lang="he-IL" smtClean="0">
                <a:latin typeface="Arial" charset="0"/>
                <a:cs typeface="Arial" charset="0"/>
              </a:rPr>
              <a:t> המשתמש ב-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include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5" y="1268413"/>
            <a:ext cx="11652249" cy="5330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83267" y="4365625"/>
            <a:ext cx="10274300" cy="2873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3384" y="4927600"/>
            <a:ext cx="5969000" cy="188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תרגיל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Lucida Sans Unicode" pitchFamily="34" charset="0"/>
              <a:buAutoNum type="arabicPeriod"/>
            </a:pPr>
            <a:r>
              <a:rPr lang="he-IL" dirty="0" smtClean="0">
                <a:latin typeface="Arial" charset="0"/>
                <a:cs typeface="Arial" charset="0"/>
              </a:rPr>
              <a:t>*כתבו מחלקת </a:t>
            </a:r>
            <a:r>
              <a:rPr lang="en-US" dirty="0" smtClean="0">
                <a:latin typeface="Arial" charset="0"/>
                <a:cs typeface="Arial" charset="0"/>
              </a:rPr>
              <a:t>Calculator</a:t>
            </a:r>
            <a:r>
              <a:rPr lang="he-IL" dirty="0" smtClean="0">
                <a:latin typeface="Arial" charset="0"/>
                <a:cs typeface="Arial" charset="0"/>
              </a:rPr>
              <a:t> ובה שיטה סטטית </a:t>
            </a:r>
            <a:r>
              <a:rPr lang="en-US" dirty="0" err="1" smtClean="0">
                <a:latin typeface="Arial" charset="0"/>
                <a:cs typeface="Arial" charset="0"/>
              </a:rPr>
              <a:t>calc</a:t>
            </a:r>
            <a:r>
              <a:rPr lang="he-IL" dirty="0" smtClean="0">
                <a:latin typeface="Arial" charset="0"/>
                <a:cs typeface="Arial" charset="0"/>
              </a:rPr>
              <a:t> המקבלת 2 מספרים וסימן, ומחזירה את תוצאת החישוב</a:t>
            </a:r>
          </a:p>
          <a:p>
            <a:pPr marL="514350" indent="-514350">
              <a:buFont typeface="Lucida Sans Unicode" pitchFamily="34" charset="0"/>
              <a:buAutoNum type="arabicPeriod"/>
            </a:pPr>
            <a:r>
              <a:rPr lang="he-IL" dirty="0" smtClean="0">
                <a:latin typeface="Arial" charset="0"/>
                <a:cs typeface="Arial" charset="0"/>
              </a:rPr>
              <a:t>כתבו </a:t>
            </a:r>
            <a:r>
              <a:rPr lang="en-US" dirty="0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המקבל כנתונים 2 מספרים וסימן, מפעיל את השיטה מסעיף 1, ומחזיר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r>
              <a:rPr lang="he-IL" dirty="0" smtClean="0">
                <a:latin typeface="Arial" charset="0"/>
                <a:cs typeface="Arial" charset="0"/>
              </a:rPr>
              <a:t> עם תוצאת החישוב</a:t>
            </a:r>
          </a:p>
          <a:p>
            <a:pPr marL="514350" indent="-514350">
              <a:buFont typeface="Lucida Sans Unicode" pitchFamily="34" charset="0"/>
              <a:buAutoNum type="arabicPeriod"/>
            </a:pPr>
            <a:r>
              <a:rPr lang="he-IL" dirty="0" smtClean="0">
                <a:latin typeface="Arial" charset="0"/>
                <a:cs typeface="Arial" charset="0"/>
              </a:rPr>
              <a:t>*כתבו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r>
              <a:rPr lang="he-IL" dirty="0" smtClean="0">
                <a:latin typeface="Arial" charset="0"/>
                <a:cs typeface="Arial" charset="0"/>
              </a:rPr>
              <a:t> הקורא 2 מספרים וסימן ומפעיל את ה- </a:t>
            </a:r>
            <a:r>
              <a:rPr lang="en-US" dirty="0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מסעיף 2</a:t>
            </a:r>
          </a:p>
          <a:p>
            <a:pPr marL="514350" indent="-514350">
              <a:buFont typeface="Lucida Sans Unicode" pitchFamily="34" charset="0"/>
              <a:buAutoNum type="arabicPeriod"/>
            </a:pPr>
            <a:r>
              <a:rPr lang="he-IL" dirty="0" smtClean="0">
                <a:latin typeface="Arial" charset="0"/>
                <a:cs typeface="Arial" charset="0"/>
              </a:rPr>
              <a:t>הוסיפו ל- </a:t>
            </a:r>
            <a:r>
              <a:rPr lang="en-US" dirty="0" err="1" smtClean="0">
                <a:latin typeface="Arial" charset="0"/>
                <a:cs typeface="Arial" charset="0"/>
              </a:rPr>
              <a:t>init_param</a:t>
            </a:r>
            <a:r>
              <a:rPr lang="he-IL" dirty="0" smtClean="0">
                <a:latin typeface="Arial" charset="0"/>
                <a:cs typeface="Arial" charset="0"/>
              </a:rPr>
              <a:t> את הצבע בו תרצו להציג את התשובה מה- </a:t>
            </a:r>
            <a:r>
              <a:rPr lang="en-US" dirty="0" smtClean="0">
                <a:latin typeface="Arial" charset="0"/>
                <a:cs typeface="Arial" charset="0"/>
              </a:rPr>
              <a:t>servlet</a:t>
            </a:r>
            <a:endParaRPr lang="he-IL" dirty="0" smtClean="0">
              <a:latin typeface="Arial" charset="0"/>
              <a:cs typeface="Arial" charset="0"/>
            </a:endParaRPr>
          </a:p>
          <a:p>
            <a:pPr marL="514350" indent="-514350">
              <a:buFont typeface="Lucida Sans Unicode" pitchFamily="34" charset="0"/>
              <a:buAutoNum type="arabicPeriod"/>
            </a:pPr>
            <a:r>
              <a:rPr lang="he-IL" dirty="0" smtClean="0">
                <a:latin typeface="Arial" charset="0"/>
                <a:cs typeface="Arial" charset="0"/>
              </a:rPr>
              <a:t>שמרו את תוצאת החישוב ב- </a:t>
            </a:r>
            <a:r>
              <a:rPr lang="en-US" dirty="0" smtClean="0">
                <a:latin typeface="Arial" charset="0"/>
                <a:cs typeface="Arial" charset="0"/>
              </a:rPr>
              <a:t>servlet context</a:t>
            </a:r>
            <a:endParaRPr lang="he-IL" dirty="0" smtClean="0">
              <a:latin typeface="Arial" charset="0"/>
              <a:cs typeface="Arial" charset="0"/>
            </a:endParaRPr>
          </a:p>
          <a:p>
            <a:pPr marL="514350" indent="-514350">
              <a:buFont typeface="Lucida Sans Unicode" pitchFamily="34" charset="0"/>
              <a:buAutoNum type="arabicPeriod"/>
            </a:pPr>
            <a:r>
              <a:rPr lang="he-IL" dirty="0" smtClean="0">
                <a:latin typeface="Arial" charset="0"/>
                <a:cs typeface="Arial" charset="0"/>
              </a:rPr>
              <a:t>*כתבו </a:t>
            </a:r>
            <a:r>
              <a:rPr lang="en-US" dirty="0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הקורא את הערך האחרון שנשמר בסעיף 5 והציגו את הערך בריבוע</a:t>
            </a:r>
          </a:p>
          <a:p>
            <a:pPr marL="514350" indent="-514350">
              <a:buFont typeface="Lucida Sans Unicode" pitchFamily="34" charset="0"/>
              <a:buAutoNum type="arabicPeriod"/>
            </a:pPr>
            <a:r>
              <a:rPr lang="he-IL" dirty="0" smtClean="0">
                <a:latin typeface="Arial" charset="0"/>
                <a:cs typeface="Arial" charset="0"/>
              </a:rPr>
              <a:t>במידה והתוצאה בסעיף 6 גדולה מ- 100, יש להציג </a:t>
            </a:r>
            <a:r>
              <a:rPr lang="en-US" u="sng" dirty="0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עם ההודעה </a:t>
            </a:r>
            <a:r>
              <a:rPr lang="en-US" dirty="0" smtClean="0">
                <a:latin typeface="Arial" charset="0"/>
                <a:cs typeface="Arial" charset="0"/>
              </a:rPr>
              <a:t>This is Your Lucky Day!</a:t>
            </a:r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שימוש ב- </a:t>
            </a:r>
            <a:r>
              <a:rPr lang="en-US" smtClean="0">
                <a:latin typeface="Arial" charset="0"/>
                <a:cs typeface="Arial" charset="0"/>
              </a:rPr>
              <a:t>cookies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יתכן ונרצה לקבל מידע מהשרת באופן ספציפי ל- </a:t>
            </a:r>
            <a:r>
              <a:rPr lang="en-US" dirty="0" smtClean="0">
                <a:latin typeface="Arial" charset="0"/>
                <a:cs typeface="Arial" charset="0"/>
              </a:rPr>
              <a:t>session</a:t>
            </a:r>
            <a:r>
              <a:rPr lang="he-IL" dirty="0" smtClean="0">
                <a:latin typeface="Arial" charset="0"/>
                <a:cs typeface="Arial" charset="0"/>
              </a:rPr>
              <a:t> שלנו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למשל: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בדוגמא שספרה את מספר הפעמים שה-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הופעל, נרצה לדעת עבור כל לקוח </a:t>
            </a:r>
            <a:r>
              <a:rPr lang="he-IL" u="sng" dirty="0" smtClean="0">
                <a:latin typeface="Arial" charset="0"/>
                <a:cs typeface="Arial" charset="0"/>
              </a:rPr>
              <a:t>באופן ייחודי</a:t>
            </a:r>
            <a:r>
              <a:rPr lang="he-IL" dirty="0" smtClean="0">
                <a:latin typeface="Arial" charset="0"/>
                <a:cs typeface="Arial" charset="0"/>
              </a:rPr>
              <a:t> את מספר הפעמים שהוא לחץ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בדוגמא שראינו המונה היה משותף לכל הלקוחות</a:t>
            </a:r>
          </a:p>
          <a:p>
            <a:pPr marL="365760" lvl="1" indent="0">
              <a:buNone/>
            </a:pPr>
            <a:r>
              <a:rPr lang="he-IL" dirty="0" smtClean="0">
                <a:latin typeface="Arial" charset="0"/>
                <a:cs typeface="Arial" charset="0"/>
              </a:rPr>
              <a:t>(מפני שהסרבלט עולה פעם אחת לכולם, והמונה היה תכונה של המחלקה)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הפתרון הראשון הוא העברת </a:t>
            </a:r>
            <a:r>
              <a:rPr lang="en-US" dirty="0" smtClean="0">
                <a:latin typeface="Arial" charset="0"/>
                <a:cs typeface="Arial" charset="0"/>
              </a:rPr>
              <a:t>cookie</a:t>
            </a:r>
            <a:r>
              <a:rPr lang="he-IL" dirty="0" smtClean="0">
                <a:latin typeface="Arial" charset="0"/>
                <a:cs typeface="Arial" charset="0"/>
              </a:rPr>
              <a:t> ב- </a:t>
            </a:r>
            <a:r>
              <a:rPr lang="en-US" dirty="0" smtClean="0">
                <a:latin typeface="Arial" charset="0"/>
                <a:cs typeface="Arial" charset="0"/>
              </a:rPr>
              <a:t>response</a:t>
            </a:r>
            <a:r>
              <a:rPr lang="he-IL" dirty="0" smtClean="0">
                <a:latin typeface="Arial" charset="0"/>
                <a:cs typeface="Arial" charset="0"/>
              </a:rPr>
              <a:t> וכך נקבל את ה- </a:t>
            </a:r>
            <a:r>
              <a:rPr lang="en-US" dirty="0" smtClean="0">
                <a:latin typeface="Arial" charset="0"/>
                <a:cs typeface="Arial" charset="0"/>
              </a:rPr>
              <a:t>cookie</a:t>
            </a:r>
            <a:r>
              <a:rPr lang="he-IL" dirty="0" smtClean="0">
                <a:latin typeface="Arial" charset="0"/>
                <a:cs typeface="Arial" charset="0"/>
              </a:rPr>
              <a:t> ב- </a:t>
            </a:r>
            <a:r>
              <a:rPr lang="en-US" dirty="0" smtClean="0">
                <a:latin typeface="Arial" charset="0"/>
                <a:cs typeface="Arial" charset="0"/>
              </a:rPr>
              <a:t>request</a:t>
            </a:r>
            <a:r>
              <a:rPr lang="he-IL" dirty="0" smtClean="0">
                <a:latin typeface="Arial" charset="0"/>
                <a:cs typeface="Arial" charset="0"/>
              </a:rPr>
              <a:t> הבא ונוכל להשתמש בערכיו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הערכים על ה- </a:t>
            </a:r>
            <a:r>
              <a:rPr lang="en-US" dirty="0" smtClean="0">
                <a:latin typeface="Arial" charset="0"/>
                <a:cs typeface="Arial" charset="0"/>
              </a:rPr>
              <a:t>cookie</a:t>
            </a:r>
            <a:r>
              <a:rPr lang="he-IL" dirty="0" smtClean="0">
                <a:latin typeface="Arial" charset="0"/>
                <a:cs typeface="Arial" charset="0"/>
              </a:rPr>
              <a:t> הם </a:t>
            </a:r>
            <a:r>
              <a:rPr lang="en-US" dirty="0" smtClean="0">
                <a:latin typeface="Arial" charset="0"/>
                <a:cs typeface="Arial" charset="0"/>
              </a:rPr>
              <a:t>key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value</a:t>
            </a:r>
            <a:r>
              <a:rPr lang="he-IL" dirty="0" smtClean="0">
                <a:latin typeface="Arial" charset="0"/>
                <a:cs typeface="Arial" charset="0"/>
              </a:rPr>
              <a:t>  </a:t>
            </a:r>
            <a:r>
              <a:rPr lang="he-IL" b="1" dirty="0" smtClean="0">
                <a:latin typeface="Arial" charset="0"/>
                <a:cs typeface="Arial" charset="0"/>
              </a:rPr>
              <a:t>מטיפוס מחרוזת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ניתן להשתמש בכלי זה רק אם הלקוח לא חסם שמירת </a:t>
            </a:r>
            <a:r>
              <a:rPr lang="en-US" dirty="0" smtClean="0">
                <a:latin typeface="Arial" charset="0"/>
                <a:cs typeface="Arial" charset="0"/>
              </a:rPr>
              <a:t>cookies</a:t>
            </a:r>
            <a:endParaRPr lang="he-IL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434" y="476251"/>
            <a:ext cx="9410700" cy="35734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433" y="4221163"/>
            <a:ext cx="8299451" cy="2474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6383868" y="3716339"/>
            <a:ext cx="3899615" cy="433387"/>
          </a:xfrm>
          <a:prstGeom prst="wedgeRectCallout">
            <a:avLst>
              <a:gd name="adj1" fmla="val -75937"/>
              <a:gd name="adj2" fmla="val 408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פה יכתבו נתונים נוספים ל- </a:t>
            </a:r>
            <a:r>
              <a:rPr lang="en-US" b="1" dirty="0"/>
              <a:t>response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3267" y="5229225"/>
            <a:ext cx="5952067" cy="647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7823200" y="5229225"/>
            <a:ext cx="2741637" cy="655638"/>
          </a:xfrm>
          <a:prstGeom prst="wedgeRectCallout">
            <a:avLst>
              <a:gd name="adj1" fmla="val -75937"/>
              <a:gd name="adj2" fmla="val -15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יצירת </a:t>
            </a:r>
            <a:r>
              <a:rPr lang="en-US" b="1" dirty="0"/>
              <a:t>cookie</a:t>
            </a:r>
            <a:r>
              <a:rPr lang="he-IL" b="1" dirty="0"/>
              <a:t> והוספתו ל- </a:t>
            </a:r>
            <a:r>
              <a:rPr lang="en-US" b="1" dirty="0"/>
              <a:t>response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576053" y="6013721"/>
            <a:ext cx="3777769" cy="1222315"/>
          </a:xfrm>
          <a:prstGeom prst="wedgeRectCallout">
            <a:avLst>
              <a:gd name="adj1" fmla="val -96982"/>
              <a:gd name="adj2" fmla="val -89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ה- </a:t>
            </a:r>
            <a:r>
              <a:rPr lang="en-US" b="1" dirty="0" smtClean="0"/>
              <a:t>cookie</a:t>
            </a:r>
            <a:r>
              <a:rPr lang="he-IL" b="1" dirty="0" smtClean="0"/>
              <a:t> יפוג אם לא יהיו שתי גישות רציפות בטווח זמנים זה</a:t>
            </a:r>
          </a:p>
          <a:p>
            <a:pPr algn="ctr" rtl="1">
              <a:defRPr/>
            </a:pPr>
            <a:r>
              <a:rPr lang="he-IL" b="1" dirty="0" smtClean="0"/>
              <a:t>כלומר שתי דקות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- המשך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34" y="1196976"/>
            <a:ext cx="9819217" cy="5426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6479118" y="981075"/>
            <a:ext cx="4043516" cy="431800"/>
          </a:xfrm>
          <a:prstGeom prst="wedgeRectCallout">
            <a:avLst>
              <a:gd name="adj1" fmla="val -69506"/>
              <a:gd name="adj2" fmla="val 534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קבלת ה- </a:t>
            </a:r>
            <a:r>
              <a:rPr lang="en-US" b="1" dirty="0"/>
              <a:t>cookies</a:t>
            </a:r>
            <a:r>
              <a:rPr lang="he-IL" b="1" dirty="0"/>
              <a:t> שהועברו ב- </a:t>
            </a:r>
            <a:r>
              <a:rPr lang="en-US" b="1" dirty="0"/>
              <a:t>request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383867" y="1844676"/>
            <a:ext cx="4279443" cy="936625"/>
          </a:xfrm>
          <a:prstGeom prst="wedgeRectCallout">
            <a:avLst>
              <a:gd name="adj1" fmla="val -54147"/>
              <a:gd name="adj2" fmla="val -38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בדיקה האם הועברו עוגיות על ה- </a:t>
            </a:r>
            <a:r>
              <a:rPr lang="en-US" b="1" dirty="0"/>
              <a:t>request</a:t>
            </a:r>
            <a:r>
              <a:rPr lang="he-IL" b="1" dirty="0"/>
              <a:t>. </a:t>
            </a:r>
          </a:p>
          <a:p>
            <a:pPr algn="ctr" rtl="1">
              <a:defRPr/>
            </a:pPr>
            <a:r>
              <a:rPr lang="he-IL" b="1" dirty="0"/>
              <a:t>אלו 3 בדיקות שונות מאחר וכל דפדפן שולח את המידע באופן שונה.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6383868" y="3141664"/>
            <a:ext cx="4321646" cy="358775"/>
          </a:xfrm>
          <a:prstGeom prst="wedgeRectCallout">
            <a:avLst>
              <a:gd name="adj1" fmla="val -73100"/>
              <a:gd name="adj2" fmla="val -83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יצירת </a:t>
            </a:r>
            <a:r>
              <a:rPr lang="en-US" b="1" dirty="0"/>
              <a:t>cookie</a:t>
            </a:r>
            <a:r>
              <a:rPr lang="he-IL" b="1" dirty="0"/>
              <a:t> נוסף והוספתו ל- </a:t>
            </a:r>
            <a:r>
              <a:rPr lang="en-US" b="1" dirty="0"/>
              <a:t>response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233584" y="4999038"/>
            <a:ext cx="4345321" cy="360362"/>
          </a:xfrm>
          <a:prstGeom prst="wedgeRectCallout">
            <a:avLst>
              <a:gd name="adj1" fmla="val -60029"/>
              <a:gd name="adj2" fmla="val -68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הדפסת ה- </a:t>
            </a:r>
            <a:r>
              <a:rPr lang="en-US" b="1" dirty="0"/>
              <a:t>cookies</a:t>
            </a:r>
            <a:r>
              <a:rPr lang="he-IL" b="1" dirty="0"/>
              <a:t> שהגיעו ב- </a:t>
            </a:r>
            <a:r>
              <a:rPr lang="en-US" b="1" dirty="0"/>
              <a:t>request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הפעלת </a:t>
            </a:r>
            <a:r>
              <a:rPr lang="en-US" u="sng" dirty="0" smtClean="0"/>
              <a:t>tomcat</a:t>
            </a:r>
            <a:r>
              <a:rPr lang="he-IL" dirty="0" smtClean="0"/>
              <a:t> דרך האקליפס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Tomcat</a:t>
            </a:r>
            <a:r>
              <a:rPr lang="he-IL" sz="2000" dirty="0" smtClean="0"/>
              <a:t> הוא סוג של </a:t>
            </a:r>
            <a:r>
              <a:rPr lang="en-US" sz="2000" dirty="0" err="1" smtClean="0"/>
              <a:t>WebContainer</a:t>
            </a:r>
            <a:r>
              <a:rPr lang="he-IL" sz="2000" dirty="0" smtClean="0"/>
              <a:t> ונרצה להפעילו דרך האקליפס (אפשר גם בנפרד)</a:t>
            </a:r>
          </a:p>
          <a:p>
            <a:r>
              <a:rPr lang="he-IL" sz="2000" dirty="0" smtClean="0"/>
              <a:t>לחילופין ניתן לעבוד עם </a:t>
            </a:r>
            <a:r>
              <a:rPr lang="en-US" sz="2000" dirty="0" err="1" smtClean="0"/>
              <a:t>WebContainer</a:t>
            </a:r>
            <a:r>
              <a:rPr lang="he-IL" sz="2000" dirty="0" smtClean="0"/>
              <a:t> אחר, למשל </a:t>
            </a:r>
            <a:r>
              <a:rPr lang="en-US" sz="2000" dirty="0" err="1" smtClean="0"/>
              <a:t>JBoss</a:t>
            </a:r>
            <a:endParaRPr lang="he-IL" sz="2000" dirty="0" smtClean="0"/>
          </a:p>
          <a:p>
            <a:endParaRPr lang="he-IL" sz="2000" dirty="0" smtClean="0"/>
          </a:p>
          <a:p>
            <a:r>
              <a:rPr lang="he-IL" sz="2000" dirty="0" smtClean="0"/>
              <a:t>הנחיות להתקנת </a:t>
            </a:r>
            <a:r>
              <a:rPr lang="en-US" sz="2000" dirty="0" smtClean="0"/>
              <a:t>Tomcat</a:t>
            </a:r>
            <a:r>
              <a:rPr lang="he-IL" sz="2000" dirty="0" smtClean="0"/>
              <a:t> בסביבת אקליפס: </a:t>
            </a:r>
            <a:r>
              <a:rPr lang="en-US" sz="2000" dirty="0" smtClean="0">
                <a:hlinkClick r:id="rId3"/>
              </a:rPr>
              <a:t>http://theopentutorials.com/examples/java-ee/servlet/how-to-create-a-servlet-with-eclipse-and-tomcat/</a:t>
            </a:r>
            <a:endParaRPr lang="en-US" sz="2000" dirty="0" smtClean="0"/>
          </a:p>
          <a:p>
            <a:r>
              <a:rPr lang="he-IL" sz="2000" dirty="0" smtClean="0"/>
              <a:t>לאחר ההתקנה נרצה לבדוק שהשרת למעלה: </a:t>
            </a:r>
          </a:p>
          <a:p>
            <a:endParaRPr lang="he-IL" sz="2000" dirty="0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83397" y="3388483"/>
            <a:ext cx="4496898" cy="32845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10486" y="3418449"/>
            <a:ext cx="1645920" cy="379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פלט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1" y="2420939"/>
            <a:ext cx="6311900" cy="1114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1" y="3716339"/>
            <a:ext cx="5232400" cy="2238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1" y="3716338"/>
            <a:ext cx="5727700" cy="2762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681633" y="1294350"/>
            <a:ext cx="6025075" cy="717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עבור כל דפדפן יש </a:t>
            </a:r>
            <a:r>
              <a:rPr lang="en-US" b="1" dirty="0"/>
              <a:t>cookies</a:t>
            </a:r>
            <a:r>
              <a:rPr lang="he-IL" b="1" dirty="0"/>
              <a:t> נפרדים.</a:t>
            </a:r>
          </a:p>
          <a:p>
            <a:pPr algn="ctr" rtl="1">
              <a:defRPr/>
            </a:pPr>
            <a:r>
              <a:rPr lang="he-IL" b="1" dirty="0"/>
              <a:t>פתיחה כמה לשוניות מדפדפן אחד </a:t>
            </a:r>
            <a:r>
              <a:rPr lang="he-IL" b="1" u="sng" dirty="0"/>
              <a:t>תחלוק</a:t>
            </a:r>
            <a:r>
              <a:rPr lang="he-IL" b="1" dirty="0"/>
              <a:t> את אותן </a:t>
            </a:r>
            <a:r>
              <a:rPr lang="en-US" b="1" dirty="0"/>
              <a:t>cookies</a:t>
            </a:r>
            <a:r>
              <a:rPr lang="he-IL" b="1" dirty="0"/>
              <a:t>.</a:t>
            </a:r>
            <a:endParaRPr lang="en-US" b="1" dirty="0"/>
          </a:p>
        </p:txBody>
      </p:sp>
      <p:sp>
        <p:nvSpPr>
          <p:cNvPr id="89095" name="TextBox 7"/>
          <p:cNvSpPr txBox="1">
            <a:spLocks noChangeArrowheads="1"/>
          </p:cNvSpPr>
          <p:nvPr/>
        </p:nvSpPr>
        <p:spPr bwMode="auto">
          <a:xfrm>
            <a:off x="5615518" y="2924175"/>
            <a:ext cx="201718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chrome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983567" y="3933825"/>
            <a:ext cx="2017184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FireFox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935633" y="4076700"/>
            <a:ext cx="2017184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Explorer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865" y="1999516"/>
            <a:ext cx="11271752" cy="2825701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צפייה בערכי ה- </a:t>
            </a:r>
            <a:r>
              <a:rPr lang="en-US" smtClean="0">
                <a:latin typeface="Arial" charset="0"/>
                <a:cs typeface="Arial" charset="0"/>
              </a:rPr>
              <a:t>cookies</a:t>
            </a:r>
            <a:r>
              <a:rPr lang="he-IL" smtClean="0">
                <a:latin typeface="Arial" charset="0"/>
                <a:cs typeface="Arial" charset="0"/>
              </a:rPr>
              <a:t> ב- </a:t>
            </a:r>
            <a:r>
              <a:rPr lang="en-US" smtClean="0">
                <a:latin typeface="Arial" charset="0"/>
                <a:cs typeface="Arial" charset="0"/>
              </a:rPr>
              <a:t>chrome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לחיצה על </a:t>
            </a:r>
            <a:r>
              <a:rPr lang="en-US" b="1" dirty="0" smtClean="0">
                <a:latin typeface="Arial" charset="0"/>
                <a:cs typeface="Arial" charset="0"/>
              </a:rPr>
              <a:t>F12</a:t>
            </a:r>
            <a:r>
              <a:rPr lang="he-IL" dirty="0" smtClean="0">
                <a:latin typeface="Arial" charset="0"/>
                <a:cs typeface="Arial" charset="0"/>
              </a:rPr>
              <a:t> תפתח את ה- </a:t>
            </a:r>
            <a:r>
              <a:rPr lang="en-US" dirty="0" smtClean="0">
                <a:latin typeface="Arial" charset="0"/>
                <a:cs typeface="Arial" charset="0"/>
              </a:rPr>
              <a:t>developer tool</a:t>
            </a:r>
            <a:r>
              <a:rPr lang="he-IL" dirty="0" smtClean="0">
                <a:latin typeface="Arial" charset="0"/>
                <a:cs typeface="Arial" charset="0"/>
              </a:rPr>
              <a:t>: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769078" y="1998321"/>
            <a:ext cx="1631951" cy="431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4580" y="3967359"/>
            <a:ext cx="1631949" cy="5624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513342" y="3912772"/>
            <a:ext cx="2739325" cy="360363"/>
          </a:xfrm>
          <a:prstGeom prst="wedgeRectCallout">
            <a:avLst>
              <a:gd name="adj1" fmla="val 74480"/>
              <a:gd name="adj2" fmla="val -23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עד מתי ה- </a:t>
            </a:r>
            <a:r>
              <a:rPr lang="en-US" b="1" dirty="0"/>
              <a:t>cookie</a:t>
            </a:r>
            <a:r>
              <a:rPr lang="he-IL" b="1" dirty="0"/>
              <a:t> בתוקף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עבודה עם </a:t>
            </a:r>
            <a:r>
              <a:rPr lang="en-US" smtClean="0">
                <a:latin typeface="Arial" charset="0"/>
                <a:cs typeface="Arial" charset="0"/>
              </a:rPr>
              <a:t>HttpSession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עבודה עם אובייקט </a:t>
            </a:r>
            <a:r>
              <a:rPr lang="en-US" dirty="0" err="1" smtClean="0">
                <a:latin typeface="Arial" charset="0"/>
                <a:cs typeface="Arial" charset="0"/>
              </a:rPr>
              <a:t>HttpSession</a:t>
            </a:r>
            <a:r>
              <a:rPr lang="he-IL" dirty="0" smtClean="0">
                <a:latin typeface="Arial" charset="0"/>
                <a:cs typeface="Arial" charset="0"/>
              </a:rPr>
              <a:t> </a:t>
            </a:r>
            <a:r>
              <a:rPr lang="he-IL" u="sng" dirty="0" smtClean="0">
                <a:latin typeface="Arial" charset="0"/>
                <a:cs typeface="Arial" charset="0"/>
              </a:rPr>
              <a:t>תחליף את השימוש</a:t>
            </a:r>
            <a:r>
              <a:rPr lang="he-IL" dirty="0" smtClean="0">
                <a:latin typeface="Arial" charset="0"/>
                <a:cs typeface="Arial" charset="0"/>
              </a:rPr>
              <a:t> ב- </a:t>
            </a:r>
            <a:r>
              <a:rPr lang="en-US" dirty="0" smtClean="0">
                <a:latin typeface="Arial" charset="0"/>
                <a:cs typeface="Arial" charset="0"/>
              </a:rPr>
              <a:t>cookies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אובייקט זה יודע לייצר לבד את ה- </a:t>
            </a:r>
            <a:r>
              <a:rPr lang="en-US" dirty="0" smtClean="0">
                <a:latin typeface="Arial" charset="0"/>
                <a:cs typeface="Arial" charset="0"/>
              </a:rPr>
              <a:t>id</a:t>
            </a:r>
            <a:r>
              <a:rPr lang="he-IL" dirty="0" smtClean="0">
                <a:latin typeface="Arial" charset="0"/>
                <a:cs typeface="Arial" charset="0"/>
              </a:rPr>
              <a:t> של ה- </a:t>
            </a:r>
            <a:r>
              <a:rPr lang="en-US" dirty="0" smtClean="0">
                <a:latin typeface="Arial" charset="0"/>
                <a:cs typeface="Arial" charset="0"/>
              </a:rPr>
              <a:t>session</a:t>
            </a:r>
            <a:r>
              <a:rPr lang="he-IL" dirty="0" smtClean="0">
                <a:latin typeface="Arial" charset="0"/>
                <a:cs typeface="Arial" charset="0"/>
              </a:rPr>
              <a:t>, ולכן אין צורך לייצר אותו בעצמנו בקוד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יתרון נוסף הוא שניתן לשמור עליו אובייקטים ולא רק מחרוזות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61" y="1169450"/>
            <a:ext cx="9382484" cy="5484568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לשימוש ב- </a:t>
            </a:r>
            <a:r>
              <a:rPr lang="en-US" smtClean="0">
                <a:latin typeface="Arial" charset="0"/>
                <a:cs typeface="Arial" charset="0"/>
              </a:rPr>
              <a:t>HttpSession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191252" y="2420938"/>
            <a:ext cx="4190706" cy="360362"/>
          </a:xfrm>
          <a:prstGeom prst="wedgeRectCallout">
            <a:avLst>
              <a:gd name="adj1" fmla="val -55111"/>
              <a:gd name="adj2" fmla="val 26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כדי לייצר </a:t>
            </a:r>
            <a:r>
              <a:rPr lang="en-US" b="1" dirty="0"/>
              <a:t>id</a:t>
            </a:r>
            <a:r>
              <a:rPr lang="he-IL" b="1" dirty="0"/>
              <a:t> ל- </a:t>
            </a:r>
            <a:r>
              <a:rPr lang="en-US" b="1" dirty="0"/>
              <a:t>session</a:t>
            </a:r>
            <a:r>
              <a:rPr lang="he-IL" b="1" dirty="0"/>
              <a:t> במידה ואינו קיים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309536" y="2647641"/>
            <a:ext cx="460851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14628" y="5500468"/>
            <a:ext cx="3984314" cy="217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6318622" y="3009351"/>
            <a:ext cx="2966055" cy="360362"/>
          </a:xfrm>
          <a:prstGeom prst="wedgeRectCallout">
            <a:avLst>
              <a:gd name="adj1" fmla="val -147753"/>
              <a:gd name="adj2" fmla="val -526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בדיקה האם ה- </a:t>
            </a:r>
            <a:r>
              <a:rPr lang="en-US" b="1" dirty="0" smtClean="0"/>
              <a:t>session</a:t>
            </a:r>
            <a:r>
              <a:rPr lang="he-IL" b="1" dirty="0" smtClean="0"/>
              <a:t> חדש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498" y="459197"/>
            <a:ext cx="10652759" cy="619050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9510" y="5301208"/>
            <a:ext cx="3019099" cy="466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5331656" y="5359791"/>
            <a:ext cx="4853354" cy="717768"/>
          </a:xfrm>
          <a:prstGeom prst="wedgeRectCallout">
            <a:avLst>
              <a:gd name="adj1" fmla="val -62818"/>
              <a:gd name="adj2" fmla="val -11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 smtClean="0"/>
              <a:t>בפלט נראה כי אחרי שה- </a:t>
            </a:r>
            <a:r>
              <a:rPr lang="en-US" b="1" dirty="0" smtClean="0"/>
              <a:t>counter</a:t>
            </a:r>
            <a:r>
              <a:rPr lang="he-IL" b="1" dirty="0" smtClean="0"/>
              <a:t> יגיע ל- 3 נקבל </a:t>
            </a:r>
            <a:r>
              <a:rPr lang="en-US" b="1" dirty="0" err="1" smtClean="0"/>
              <a:t>sessionId</a:t>
            </a:r>
            <a:r>
              <a:rPr lang="he-IL" b="1" dirty="0" smtClean="0"/>
              <a:t> חדש, ולכן הספירה תחל מחדש מ- 0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200" dirty="0" smtClean="0"/>
              <a:t>ובכל זאת הבדל בין עבודה עם</a:t>
            </a:r>
            <a:r>
              <a:rPr lang="en-US" sz="3200" dirty="0" smtClean="0"/>
              <a:t>cookie </a:t>
            </a:r>
            <a:r>
              <a:rPr lang="he-IL" sz="3200" dirty="0" smtClean="0"/>
              <a:t> ל- </a:t>
            </a:r>
            <a:r>
              <a:rPr lang="en-US" sz="3200" dirty="0" smtClean="0"/>
              <a:t>session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sz="2800" dirty="0" smtClean="0"/>
          </a:p>
          <a:p>
            <a:r>
              <a:rPr lang="he-IL" sz="2800" dirty="0" smtClean="0"/>
              <a:t>במידה והשרת ביצע  </a:t>
            </a:r>
            <a:r>
              <a:rPr lang="en-US" sz="2800" b="1" dirty="0" smtClean="0"/>
              <a:t>restart</a:t>
            </a:r>
            <a:r>
              <a:rPr lang="he-IL" sz="2800" dirty="0" smtClean="0"/>
              <a:t> :</a:t>
            </a:r>
          </a:p>
          <a:p>
            <a:endParaRPr lang="he-IL" sz="2800" dirty="0" smtClean="0"/>
          </a:p>
          <a:p>
            <a:pPr marL="776288" lvl="1" indent="-457200">
              <a:buFont typeface="+mj-lt"/>
              <a:buAutoNum type="arabicPeriod"/>
            </a:pPr>
            <a:r>
              <a:rPr lang="he-IL" sz="2800" dirty="0" smtClean="0"/>
              <a:t>כאשר עובדים עם </a:t>
            </a:r>
            <a:r>
              <a:rPr lang="en-US" sz="2800" dirty="0" smtClean="0"/>
              <a:t>session</a:t>
            </a:r>
            <a:r>
              <a:rPr lang="he-IL" sz="2800" dirty="0" smtClean="0"/>
              <a:t>: כל הבקשות שיגיעו מ- </a:t>
            </a:r>
            <a:r>
              <a:rPr lang="en-US" sz="2800" dirty="0" smtClean="0"/>
              <a:t>session</a:t>
            </a:r>
            <a:r>
              <a:rPr lang="he-IL" sz="2800" dirty="0" smtClean="0"/>
              <a:t>'ים שהיו קיימים לא יזוהו וה- </a:t>
            </a:r>
            <a:r>
              <a:rPr lang="en-US" sz="2800" dirty="0" smtClean="0"/>
              <a:t>session</a:t>
            </a:r>
            <a:r>
              <a:rPr lang="he-IL" sz="2800" dirty="0" smtClean="0"/>
              <a:t>'ים יאותחלו מחדש</a:t>
            </a:r>
          </a:p>
          <a:p>
            <a:pPr marL="1433513" lvl="2" indent="-355600"/>
            <a:r>
              <a:rPr lang="he-IL" sz="2800" dirty="0" smtClean="0">
                <a:solidFill>
                  <a:srgbClr val="00B050"/>
                </a:solidFill>
              </a:rPr>
              <a:t>אלא אם בירידת השרת במתודה ()</a:t>
            </a:r>
            <a:r>
              <a:rPr lang="en-US" sz="2800" dirty="0" err="1" smtClean="0">
                <a:solidFill>
                  <a:srgbClr val="00B050"/>
                </a:solidFill>
              </a:rPr>
              <a:t>destory</a:t>
            </a:r>
            <a:r>
              <a:rPr lang="he-IL" sz="2800" dirty="0" smtClean="0">
                <a:solidFill>
                  <a:srgbClr val="00B050"/>
                </a:solidFill>
              </a:rPr>
              <a:t> שומרים את המידע וטוענים אותו מחדש ב- </a:t>
            </a:r>
            <a:r>
              <a:rPr lang="en-US" sz="2800" dirty="0" err="1" smtClean="0">
                <a:solidFill>
                  <a:srgbClr val="00B050"/>
                </a:solidFill>
              </a:rPr>
              <a:t>init</a:t>
            </a:r>
            <a:r>
              <a:rPr lang="en-US" sz="2800" dirty="0" smtClean="0">
                <a:solidFill>
                  <a:srgbClr val="00B050"/>
                </a:solidFill>
              </a:rPr>
              <a:t>()</a:t>
            </a:r>
          </a:p>
          <a:p>
            <a:pPr marL="776288" lvl="1" indent="-457200">
              <a:buFont typeface="+mj-lt"/>
              <a:buAutoNum type="arabicPeriod"/>
            </a:pPr>
            <a:r>
              <a:rPr lang="he-IL" sz="2800" dirty="0" smtClean="0"/>
              <a:t>כאשר עובדים עם </a:t>
            </a:r>
            <a:r>
              <a:rPr lang="en-US" sz="2800" dirty="0" smtClean="0"/>
              <a:t>cookies</a:t>
            </a:r>
            <a:r>
              <a:rPr lang="he-IL" sz="2800" dirty="0" smtClean="0"/>
              <a:t>: מאחר והמידע נשמר </a:t>
            </a:r>
            <a:r>
              <a:rPr lang="he-IL" sz="2800" u="sng" dirty="0" smtClean="0"/>
              <a:t>בקבצים אצל הלקוח</a:t>
            </a:r>
            <a:r>
              <a:rPr lang="he-IL" sz="2800" dirty="0" smtClean="0"/>
              <a:t>, הנתונים לא ילכו לאיבוד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תרגיל על </a:t>
            </a:r>
            <a:r>
              <a:rPr lang="en-US" smtClean="0">
                <a:latin typeface="Arial" charset="0"/>
                <a:cs typeface="Arial" charset="0"/>
              </a:rPr>
              <a:t>session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כתוב </a:t>
            </a:r>
            <a:r>
              <a:rPr lang="en-US" dirty="0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המדמה את משחק הניחושים: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ה- </a:t>
            </a:r>
            <a:r>
              <a:rPr lang="en-US" dirty="0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יגריל עבור כל בקשה מספר בין 0 ל- 100 והמשתמש ישלח ניחוש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יש להחזיר תשובה האם הערך שהוכנס גדול או קטן מהמספר המבוקש, וכן לאפשר הכנסת ערך נוסף</a:t>
            </a:r>
          </a:p>
          <a:p>
            <a:r>
              <a:rPr lang="he-IL" dirty="0" smtClean="0">
                <a:latin typeface="Arial" charset="0"/>
                <a:cs typeface="Arial" charset="0"/>
              </a:rPr>
              <a:t>עם </a:t>
            </a:r>
            <a:r>
              <a:rPr lang="he-IL" u="sng" dirty="0" smtClean="0">
                <a:latin typeface="Arial" charset="0"/>
                <a:cs typeface="Arial" charset="0"/>
              </a:rPr>
              <a:t>זיהוי</a:t>
            </a:r>
            <a:r>
              <a:rPr lang="he-IL" dirty="0" smtClean="0">
                <a:latin typeface="Arial" charset="0"/>
                <a:cs typeface="Arial" charset="0"/>
              </a:rPr>
              <a:t> המספר, יש להציג למשתמש </a:t>
            </a:r>
            <a:r>
              <a:rPr lang="he-IL" u="sng" dirty="0" smtClean="0">
                <a:latin typeface="Arial" charset="0"/>
                <a:cs typeface="Arial" charset="0"/>
              </a:rPr>
              <a:t>תוך כמה מהלכים הוא ניחש את התשובה</a:t>
            </a:r>
            <a:endParaRPr lang="en-US" u="sng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5949280"/>
            <a:ext cx="556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guessGame.html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תרגיל על  </a:t>
            </a:r>
            <a:r>
              <a:rPr lang="en-US" dirty="0" smtClean="0">
                <a:latin typeface="Arial" charset="0"/>
                <a:cs typeface="Arial" charset="0"/>
              </a:rPr>
              <a:t>session</a:t>
            </a:r>
            <a:r>
              <a:rPr lang="he-IL" dirty="0" smtClean="0">
                <a:latin typeface="Arial" charset="0"/>
                <a:cs typeface="Arial" charset="0"/>
              </a:rPr>
              <a:t> (2)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שדרג את התרגיל הקודם כך במקום לשים על ה- </a:t>
            </a:r>
            <a:r>
              <a:rPr lang="en-US" dirty="0" smtClean="0">
                <a:latin typeface="Arial" charset="0"/>
                <a:cs typeface="Arial" charset="0"/>
              </a:rPr>
              <a:t>session</a:t>
            </a:r>
            <a:r>
              <a:rPr lang="he-IL" dirty="0" smtClean="0">
                <a:latin typeface="Arial" charset="0"/>
                <a:cs typeface="Arial" charset="0"/>
              </a:rPr>
              <a:t> טיפוסים בסיסיים, נשים עליו אובייקט </a:t>
            </a:r>
            <a:r>
              <a:rPr lang="en-US" dirty="0" smtClean="0">
                <a:latin typeface="Arial" charset="0"/>
                <a:cs typeface="Arial" charset="0"/>
              </a:rPr>
              <a:t>Player</a:t>
            </a:r>
            <a:r>
              <a:rPr lang="he-IL" dirty="0" smtClean="0">
                <a:latin typeface="Arial" charset="0"/>
                <a:cs typeface="Arial" charset="0"/>
              </a:rPr>
              <a:t> שיכיל את שמו, המספר הסודי ומספר הניחושים.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360" y="623731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guessGameWithPlayer.html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421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מנגנון ה- </a:t>
            </a:r>
            <a:r>
              <a:rPr lang="en-US" dirty="0" smtClean="0">
                <a:latin typeface="Arial" charset="0"/>
                <a:cs typeface="Arial" charset="0"/>
              </a:rPr>
              <a:t>Web Container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מהו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trike="sngStrike" dirty="0" smtClean="0">
                <a:latin typeface="Arial" charset="0"/>
                <a:cs typeface="Arial" charset="0"/>
              </a:rPr>
              <a:t>עבודה עם קובץ הקונפיגורציה </a:t>
            </a:r>
            <a:r>
              <a:rPr lang="en-US" strike="sngStrike" dirty="0" smtClean="0">
                <a:latin typeface="Arial" charset="0"/>
                <a:cs typeface="Arial" charset="0"/>
              </a:rPr>
              <a:t>web.xml</a:t>
            </a:r>
            <a:endParaRPr lang="he-IL" strike="sngStrike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המקבל פרמטרים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הפעלת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מ- </a:t>
            </a:r>
            <a:r>
              <a:rPr lang="en-US" dirty="0" smtClean="0">
                <a:latin typeface="Arial" charset="0"/>
                <a:cs typeface="Arial" charset="0"/>
              </a:rPr>
              <a:t>html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action</a:t>
            </a:r>
            <a:r>
              <a:rPr lang="he-IL" dirty="0" smtClean="0">
                <a:latin typeface="Arial" charset="0"/>
                <a:cs typeface="Arial" charset="0"/>
              </a:rPr>
              <a:t>: </a:t>
            </a:r>
            <a:r>
              <a:rPr lang="en-US" dirty="0" smtClean="0">
                <a:latin typeface="Arial" charset="0"/>
                <a:cs typeface="Arial" charset="0"/>
              </a:rPr>
              <a:t>get/post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עבודה עם </a:t>
            </a:r>
            <a:r>
              <a:rPr lang="en-US" dirty="0" smtClean="0">
                <a:latin typeface="Arial" charset="0"/>
                <a:cs typeface="Arial" charset="0"/>
              </a:rPr>
              <a:t>annotation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Load On Startup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העברת נתונים בין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'ים באמצעות </a:t>
            </a:r>
            <a:r>
              <a:rPr lang="en-US" dirty="0" err="1" smtClean="0">
                <a:latin typeface="Arial" charset="0"/>
                <a:cs typeface="Arial" charset="0"/>
              </a:rPr>
              <a:t>ServletContext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העברה/שימוש ב- </a:t>
            </a:r>
            <a:r>
              <a:rPr lang="en-US" dirty="0" err="1" smtClean="0">
                <a:latin typeface="Arial" charset="0"/>
                <a:cs typeface="Arial" charset="0"/>
              </a:rPr>
              <a:t>servlet</a:t>
            </a:r>
            <a:r>
              <a:rPr lang="he-IL" dirty="0" smtClean="0">
                <a:latin typeface="Arial" charset="0"/>
                <a:cs typeface="Arial" charset="0"/>
              </a:rPr>
              <a:t> נוסף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Cookies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session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וכאשר לא מצליחים להתחבר לשרת..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הסבר עם הדרך לפתרון: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http://stackoverflow.com/questions/8520267/localhost8080-gives-404-the-requested-resource-is-not-available</a:t>
            </a:r>
            <a:r>
              <a:rPr lang="en-US" dirty="0" smtClean="0"/>
              <a:t> </a:t>
            </a:r>
            <a:endParaRPr lang="he-IL" dirty="0" smtClean="0"/>
          </a:p>
          <a:p>
            <a:endParaRPr lang="he-IL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996" y="2244534"/>
            <a:ext cx="11741867" cy="39030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7999"/>
          </a:xfrm>
        </p:spPr>
      </p:pic>
    </p:spTree>
    <p:extLst>
      <p:ext uri="{BB962C8B-B14F-4D97-AF65-F5344CB8AC3E}">
        <p14:creationId xmlns:p14="http://schemas.microsoft.com/office/powerpoint/2010/main" val="218887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018" y="228600"/>
            <a:ext cx="7985758" cy="64285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הקוד של ה- </a:t>
            </a:r>
            <a:r>
              <a:rPr lang="en-US" sz="3200" dirty="0" err="1" smtClean="0">
                <a:latin typeface="Arial" charset="0"/>
                <a:cs typeface="Arial" charset="0"/>
              </a:rPr>
              <a:t>Servlet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633012" y="1764460"/>
            <a:ext cx="3251449" cy="863600"/>
          </a:xfrm>
          <a:prstGeom prst="wedgeRectCallout">
            <a:avLst>
              <a:gd name="adj1" fmla="val -141899"/>
              <a:gd name="adj2" fmla="val 921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המתודה מקבלת כפרמטר את אובייקט ה- </a:t>
            </a:r>
            <a:r>
              <a:rPr lang="en-US" b="1" dirty="0"/>
              <a:t>Request</a:t>
            </a:r>
            <a:r>
              <a:rPr lang="he-IL" b="1" dirty="0"/>
              <a:t> (קלט) ואת אובייקט ה- </a:t>
            </a:r>
            <a:r>
              <a:rPr lang="en-US" b="1" dirty="0" smtClean="0"/>
              <a:t>Response</a:t>
            </a:r>
            <a:r>
              <a:rPr lang="he-IL" b="1" dirty="0" smtClean="0"/>
              <a:t> </a:t>
            </a:r>
            <a:r>
              <a:rPr lang="he-IL" b="1" dirty="0"/>
              <a:t>(פלט)</a:t>
            </a:r>
            <a:endParaRPr lang="en-US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8861612" y="2850403"/>
            <a:ext cx="3022849" cy="809905"/>
          </a:xfrm>
          <a:prstGeom prst="wedgeRectCallout">
            <a:avLst>
              <a:gd name="adj1" fmla="val -136082"/>
              <a:gd name="adj2" fmla="val 17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נעדכן באובייקט ה- </a:t>
            </a:r>
            <a:r>
              <a:rPr lang="en-US" b="1" dirty="0"/>
              <a:t>response</a:t>
            </a:r>
            <a:r>
              <a:rPr lang="he-IL" b="1" dirty="0"/>
              <a:t> שהתשובה בפורמט  </a:t>
            </a:r>
            <a:r>
              <a:rPr lang="en-US" b="1" dirty="0" smtClean="0"/>
              <a:t>html</a:t>
            </a:r>
            <a:endParaRPr lang="he-IL" b="1" dirty="0" smtClean="0"/>
          </a:p>
          <a:p>
            <a:pPr algn="ctr" rtl="1">
              <a:defRPr/>
            </a:pPr>
            <a:r>
              <a:rPr lang="he-IL" b="1" dirty="0" smtClean="0"/>
              <a:t>עם קידוד מסויים</a:t>
            </a:r>
            <a:endParaRPr lang="en-US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8982635" y="3854357"/>
            <a:ext cx="2901826" cy="647700"/>
          </a:xfrm>
          <a:prstGeom prst="wedgeRectCallout">
            <a:avLst>
              <a:gd name="adj1" fmla="val -184964"/>
              <a:gd name="adj2" fmla="val -81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קבלת הפניה לאובייקט הפלט של ה- </a:t>
            </a:r>
            <a:r>
              <a:rPr lang="en-US" b="1" dirty="0"/>
              <a:t>response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8538882" y="4724400"/>
            <a:ext cx="3372473" cy="431800"/>
          </a:xfrm>
          <a:prstGeom prst="wedgeRectCallout">
            <a:avLst>
              <a:gd name="adj1" fmla="val -104916"/>
              <a:gd name="adj2" fmla="val -76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/>
              <a:t>כתיבת מחרוזת היוצרת דף </a:t>
            </a:r>
            <a:r>
              <a:rPr lang="en-US" b="1" dirty="0"/>
              <a:t>html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45100" y="429745"/>
            <a:ext cx="1851336" cy="256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3662" y="2841674"/>
            <a:ext cx="7259044" cy="44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2270" y="5647765"/>
            <a:ext cx="4518212" cy="65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b="1" dirty="0" err="1" smtClean="0"/>
              <a:t>doGet</a:t>
            </a:r>
            <a:r>
              <a:rPr lang="he-IL" b="1" dirty="0" smtClean="0"/>
              <a:t> תופעל כאשר הבקשה תהיה ל- </a:t>
            </a:r>
            <a:r>
              <a:rPr lang="en-US" b="1" dirty="0" smtClean="0"/>
              <a:t>get</a:t>
            </a:r>
            <a:endParaRPr lang="he-IL" b="1" dirty="0" smtClean="0"/>
          </a:p>
          <a:p>
            <a:pPr algn="ctr" rtl="1"/>
            <a:r>
              <a:rPr lang="en-US" b="1" dirty="0" err="1" smtClean="0"/>
              <a:t>doPost</a:t>
            </a:r>
            <a:r>
              <a:rPr lang="he-IL" b="1" dirty="0" smtClean="0"/>
              <a:t> תופעל כאשר הבקשה תהיה ל- </a:t>
            </a:r>
            <a:r>
              <a:rPr lang="en-US" b="1" dirty="0" smtClean="0"/>
              <a:t>post</a:t>
            </a:r>
            <a:endParaRPr lang="he-IL" b="1" dirty="0"/>
          </a:p>
        </p:txBody>
      </p:sp>
      <p:sp>
        <p:nvSpPr>
          <p:cNvPr id="12" name="Rectangle 11"/>
          <p:cNvSpPr/>
          <p:nvPr/>
        </p:nvSpPr>
        <p:spPr>
          <a:xfrm>
            <a:off x="6761022" y="1233056"/>
            <a:ext cx="5126182" cy="37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solidFill>
                  <a:schemeClr val="tx1"/>
                </a:solidFill>
              </a:rPr>
              <a:t>ראשית נפתח פרוייקט מסוג </a:t>
            </a:r>
            <a:r>
              <a:rPr lang="en-US" b="1" u="sng" dirty="0" smtClean="0">
                <a:solidFill>
                  <a:schemeClr val="tx1"/>
                </a:solidFill>
              </a:rPr>
              <a:t>Dynamic Web Project</a:t>
            </a:r>
            <a:endParaRPr lang="en-US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6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סטין">
  <a:themeElements>
    <a:clrScheme name="יושר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 קלאסי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אוסטין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5184</TotalTime>
  <Words>2114</Words>
  <Application>Microsoft Office PowerPoint</Application>
  <PresentationFormat>Widescreen</PresentationFormat>
  <Paragraphs>300</Paragraphs>
  <Slides>68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Courier New</vt:lpstr>
      <vt:lpstr>Lucida Sans Unicode</vt:lpstr>
      <vt:lpstr>Wingdings</vt:lpstr>
      <vt:lpstr>Wingdings 2</vt:lpstr>
      <vt:lpstr>אוסטין</vt:lpstr>
      <vt:lpstr>Packager Shell Object</vt:lpstr>
      <vt:lpstr>ביחידה זו נלמד:</vt:lpstr>
      <vt:lpstr>מנגנון העבודה של שרת web</vt:lpstr>
      <vt:lpstr>Web Container  - JAVA</vt:lpstr>
      <vt:lpstr>תכנות בצד השרת</vt:lpstr>
      <vt:lpstr>PowerPoint Presentation</vt:lpstr>
      <vt:lpstr>הפעלת tomcat דרך האקליפס</vt:lpstr>
      <vt:lpstr>וכאשר לא מצליחים להתחבר לשרת..</vt:lpstr>
      <vt:lpstr>PowerPoint Presentation</vt:lpstr>
      <vt:lpstr>הקוד של ה- Servlet</vt:lpstr>
      <vt:lpstr>הרצת ה- Servlet: קישור לריצה דרך השרת</vt:lpstr>
      <vt:lpstr>הרצת Servlet</vt:lpstr>
      <vt:lpstr>שינוי ה- url איתו פונים לאפלקיציה</vt:lpstr>
      <vt:lpstr>מאחורי הקלעים של הרצת Servlet</vt:lpstr>
      <vt:lpstr>נייצר servlet נוסף:</vt:lpstr>
      <vt:lpstr>ונריץ אותו:</vt:lpstr>
      <vt:lpstr>הקובץ web.xml</vt:lpstr>
      <vt:lpstr>הקובץ web.xml - המשך</vt:lpstr>
      <vt:lpstr>שינוי הערך url-pattern ב- web.xml</vt:lpstr>
      <vt:lpstr>היררכיית התיקיות ביצירת Web Application</vt:lpstr>
      <vt:lpstr>הוספת הקובץ web.xml</vt:lpstr>
      <vt:lpstr>תוכנית המקבלת פרמטרים</vt:lpstr>
      <vt:lpstr>הפעלת תוכנית המקבלת פרמטרים</vt:lpstr>
      <vt:lpstr>servlet נוסף  המקבל פרמטרים</vt:lpstr>
      <vt:lpstr>דוגמאת הרצה ל- servlet המחשב BMI</vt:lpstr>
      <vt:lpstr>הפעלת ה- servlet מ- html</vt:lpstr>
      <vt:lpstr>נשים לב איך להריץ את ה- html</vt:lpstr>
      <vt:lpstr>הפרמטר action</vt:lpstr>
      <vt:lpstr>הפרמטר method ב- html</vt:lpstr>
      <vt:lpstr>שימוש ב- get לעומת ב- post</vt:lpstr>
      <vt:lpstr>השיטות doGet ו- doPost</vt:lpstr>
      <vt:lpstr>מאחורי הקלעים של ה- WebContainer (דוגמה לפי tomcat)</vt:lpstr>
      <vt:lpstr>עבודה עם web.xml לעומת annotation</vt:lpstr>
      <vt:lpstr>יצירת servlet עם annotations</vt:lpstr>
      <vt:lpstr>servlet עם annotation</vt:lpstr>
      <vt:lpstr>יתרון בעבודה עם annotation</vt:lpstr>
      <vt:lpstr>מתי נוצר אובייקט servlet</vt:lpstr>
      <vt:lpstr>מאחורי הקלעים</vt:lpstr>
      <vt:lpstr>המתודות init ו-  destroy: הפלט בסרבר</vt:lpstr>
      <vt:lpstr>המתודות  init ו-  destroy</vt:lpstr>
      <vt:lpstr>קריאת נתוני איתחול מה- web.xml</vt:lpstr>
      <vt:lpstr>קריאת נתוני איתחול מה- web.xml (2)</vt:lpstr>
      <vt:lpstr>קריאת נתוני איתחול באמצעות annotation</vt:lpstr>
      <vt:lpstr>thread</vt:lpstr>
      <vt:lpstr>Load on Startup</vt:lpstr>
      <vt:lpstr>Load On Startup – הקונסול של ה- GlassFish</vt:lpstr>
      <vt:lpstr>לחלוק מידע Servlet Context</vt:lpstr>
      <vt:lpstr>הפעלת ServletContext1</vt:lpstr>
      <vt:lpstr>הפעלת ServletContext2</vt:lpstr>
      <vt:lpstr>להפנות מ- servlet אחד לאחר</vt:lpstr>
      <vt:lpstr>להפנות מ- servlet אחד לאחר (2)</vt:lpstr>
      <vt:lpstr>להפנות מ- servlet אחד לאחר (3)</vt:lpstr>
      <vt:lpstr>הפלט</vt:lpstr>
      <vt:lpstr>להפנות מ- servlet ל- html</vt:lpstr>
      <vt:lpstr>לשתול servlet אחד באחר</vt:lpstr>
      <vt:lpstr>ה- servlet המשתמש ב-  include </vt:lpstr>
      <vt:lpstr>תרגיל</vt:lpstr>
      <vt:lpstr>שימוש ב- cookies</vt:lpstr>
      <vt:lpstr>דוגמא</vt:lpstr>
      <vt:lpstr>דוגמא - המשך</vt:lpstr>
      <vt:lpstr>פלט</vt:lpstr>
      <vt:lpstr>צפייה בערכי ה- cookies ב- chrome</vt:lpstr>
      <vt:lpstr>עבודה עם HttpSession</vt:lpstr>
      <vt:lpstr>דוגמא לשימוש ב- HttpSession</vt:lpstr>
      <vt:lpstr>PowerPoint Presentation</vt:lpstr>
      <vt:lpstr>ובכל זאת הבדל בין עבודה עםcookie  ל- session</vt:lpstr>
      <vt:lpstr>תרגיל על session</vt:lpstr>
      <vt:lpstr>תרגיל על  session (2)</vt:lpstr>
      <vt:lpstr>ביחידה זו למדנו: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מתקדם: jdbc</dc:title>
  <dc:creator>Keren Kalif</dc:creator>
  <cp:lastModifiedBy>RePack by Diakov</cp:lastModifiedBy>
  <cp:revision>250</cp:revision>
  <dcterms:created xsi:type="dcterms:W3CDTF">2014-03-10T06:09:09Z</dcterms:created>
  <dcterms:modified xsi:type="dcterms:W3CDTF">2015-06-08T10:12:19Z</dcterms:modified>
</cp:coreProperties>
</file>