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notesMasterIdLst>
    <p:notesMasterId r:id="rId35"/>
  </p:notesMasterIdLst>
  <p:sldIdLst>
    <p:sldId id="256" r:id="rId2"/>
    <p:sldId id="257" r:id="rId3"/>
    <p:sldId id="258" r:id="rId4"/>
    <p:sldId id="289" r:id="rId5"/>
    <p:sldId id="296" r:id="rId6"/>
    <p:sldId id="290" r:id="rId7"/>
    <p:sldId id="297" r:id="rId8"/>
    <p:sldId id="291" r:id="rId9"/>
    <p:sldId id="292" r:id="rId10"/>
    <p:sldId id="294" r:id="rId11"/>
    <p:sldId id="293" r:id="rId12"/>
    <p:sldId id="295" r:id="rId13"/>
    <p:sldId id="298" r:id="rId14"/>
    <p:sldId id="266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99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6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68" d="100"/>
          <a:sy n="68" d="100"/>
        </p:scale>
        <p:origin x="-22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BEAF8F6-15E6-467F-824D-FA820570136C}" type="datetimeFigureOut">
              <a:rPr lang="he-IL" smtClean="0"/>
              <a:pPr/>
              <a:t>י"ג/אלול/תשע"ד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E306661-DE7D-4B63-8D29-97C0FB26F5F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67667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11154" y="2708476"/>
            <a:ext cx="4417807" cy="1702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he-IL" dirty="0" smtClean="0"/>
              <a:t>קורס </a:t>
            </a:r>
            <a:r>
              <a:rPr lang="en-US" dirty="0" smtClean="0"/>
              <a:t>Java</a:t>
            </a:r>
            <a:r>
              <a:rPr lang="he-IL" dirty="0" smtClean="0"/>
              <a:t> מתקדם</a:t>
            </a:r>
            <a:br>
              <a:rPr lang="he-IL" dirty="0" smtClean="0"/>
            </a:br>
            <a:r>
              <a:rPr lang="he-IL" dirty="0" smtClean="0"/>
              <a:t/>
            </a:r>
            <a:br>
              <a:rPr lang="he-IL" dirty="0" smtClean="0"/>
            </a:br>
            <a:r>
              <a:rPr lang="he-IL" dirty="0" smtClean="0"/>
              <a:t/>
            </a:r>
            <a:br>
              <a:rPr lang="he-IL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dirty="0" smtClean="0"/>
              <a:t>קרן כליף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06671" y="5719967"/>
            <a:ext cx="4540145" cy="365125"/>
          </a:xfrm>
          <a:prstGeom prst="rect">
            <a:avLst/>
          </a:prstGeom>
        </p:spPr>
        <p:txBody>
          <a:bodyPr>
            <a:normAutofit/>
          </a:bodyPr>
          <a:lstStyle>
            <a:lvl1pPr rtl="0">
              <a:defRPr>
                <a:solidFill>
                  <a:schemeClr val="accent1"/>
                </a:solidFill>
              </a:defRPr>
            </a:lvl1pPr>
          </a:lstStyle>
          <a:p>
            <a:r>
              <a:rPr lang="he-IL" dirty="0" smtClean="0"/>
              <a:t>© </a:t>
            </a:r>
            <a:r>
              <a:rPr lang="en-US" dirty="0" smtClean="0"/>
              <a:t> </a:t>
            </a:r>
            <a:r>
              <a:rPr lang="en-US" dirty="0" err="1" smtClean="0"/>
              <a:t>Keren</a:t>
            </a:r>
            <a:r>
              <a:rPr lang="en-US" dirty="0" smtClean="0"/>
              <a:t> </a:t>
            </a:r>
            <a:r>
              <a:rPr lang="en-US" dirty="0" err="1" smtClean="0"/>
              <a:t>Kalif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  <a:prstGeom prst="rect">
            <a:avLst/>
          </a:prstGeo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5247"/>
            <a:ext cx="12021671" cy="73960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he-IL" dirty="0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29" y="1237129"/>
            <a:ext cx="11416553" cy="52981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201705" y="333488"/>
            <a:ext cx="11698941" cy="63228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711" y="-8064"/>
            <a:ext cx="12177215" cy="1164512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 userDrawn="1"/>
        </p:nvSpPr>
        <p:spPr>
          <a:xfrm>
            <a:off x="0" y="-8064"/>
            <a:ext cx="12192000" cy="11950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965" y="1331259"/>
            <a:ext cx="11363155" cy="5163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en-US" dirty="0"/>
          </a:p>
        </p:txBody>
      </p:sp>
      <p:sp>
        <p:nvSpPr>
          <p:cNvPr id="61" name="TextBox 60"/>
          <p:cNvSpPr txBox="1"/>
          <p:nvPr userDrawn="1"/>
        </p:nvSpPr>
        <p:spPr>
          <a:xfrm>
            <a:off x="255494" y="13447"/>
            <a:ext cx="1179306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b="1" dirty="0" smtClean="0">
                <a:solidFill>
                  <a:schemeClr val="bg1"/>
                </a:solidFill>
              </a:rPr>
              <a:t>Java</a:t>
            </a:r>
            <a:r>
              <a:rPr lang="he-IL" b="1" dirty="0" smtClean="0">
                <a:solidFill>
                  <a:schemeClr val="bg1"/>
                </a:solidFill>
              </a:rPr>
              <a:t> מתקדם </a:t>
            </a:r>
            <a:r>
              <a:rPr lang="he-IL" b="1" baseline="0" dirty="0" smtClean="0">
                <a:solidFill>
                  <a:schemeClr val="bg1"/>
                </a:solidFill>
              </a:rPr>
              <a:t>| </a:t>
            </a:r>
            <a:r>
              <a:rPr lang="en-US" sz="1600" b="1" baseline="0" dirty="0" smtClean="0">
                <a:solidFill>
                  <a:schemeClr val="bg1"/>
                </a:solidFill>
              </a:rPr>
              <a:t>JPA</a:t>
            </a:r>
            <a:r>
              <a:rPr lang="he-IL" sz="1600" b="1" baseline="0" dirty="0" smtClean="0">
                <a:solidFill>
                  <a:schemeClr val="bg1"/>
                </a:solidFill>
              </a:rPr>
              <a:t>| </a:t>
            </a:r>
            <a:r>
              <a:rPr lang="he-IL" sz="1400" b="1" baseline="0" dirty="0" smtClean="0">
                <a:solidFill>
                  <a:schemeClr val="bg1"/>
                </a:solidFill>
              </a:rPr>
              <a:t> </a:t>
            </a:r>
            <a:r>
              <a:rPr lang="en-US" sz="1400" b="1" baseline="0" dirty="0" err="1" smtClean="0">
                <a:solidFill>
                  <a:schemeClr val="bg1"/>
                </a:solidFill>
              </a:rPr>
              <a:t>Keren</a:t>
            </a:r>
            <a:r>
              <a:rPr lang="en-US" sz="1400" b="1" baseline="0" dirty="0" smtClean="0">
                <a:solidFill>
                  <a:schemeClr val="bg1"/>
                </a:solidFill>
              </a:rPr>
              <a:t> </a:t>
            </a:r>
            <a:r>
              <a:rPr lang="en-US" sz="1400" b="1" baseline="0" dirty="0" err="1" smtClean="0">
                <a:solidFill>
                  <a:schemeClr val="bg1"/>
                </a:solidFill>
              </a:rPr>
              <a:t>Kalif</a:t>
            </a:r>
            <a:r>
              <a:rPr lang="he-IL" sz="1400" b="1" baseline="0" dirty="0" smtClean="0">
                <a:solidFill>
                  <a:schemeClr val="bg1"/>
                </a:solidFill>
              </a:rPr>
              <a:t>© | </a:t>
            </a:r>
            <a:fld id="{E37EEA51-39B0-435C-9C2B-BE628F0D6042}" type="slidenum">
              <a:rPr lang="he-IL" sz="1400" b="1" baseline="0" smtClean="0">
                <a:solidFill>
                  <a:schemeClr val="bg1"/>
                </a:solidFill>
              </a:rPr>
              <a:pPr algn="r" rtl="1"/>
              <a:t>‹#›</a:t>
            </a:fld>
            <a:endParaRPr lang="he-IL" sz="1400" b="1" baseline="0" dirty="0" smtClean="0">
              <a:solidFill>
                <a:schemeClr val="bg1"/>
              </a:solidFill>
            </a:endParaRPr>
          </a:p>
          <a:p>
            <a:pPr algn="r" rtl="1"/>
            <a:endParaRPr lang="he-IL" sz="1400" b="1" baseline="0" dirty="0" smtClean="0">
              <a:solidFill>
                <a:schemeClr val="bg1"/>
              </a:solidFill>
            </a:endParaRPr>
          </a:p>
          <a:p>
            <a:pPr algn="r" rtl="1"/>
            <a:endParaRPr lang="he-IL" sz="16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r" defTabSz="914400" rtl="1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Courier New" pitchFamily="49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2471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517904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sz="3200" dirty="0" smtClean="0"/>
              <a:t>קורס </a:t>
            </a:r>
            <a:r>
              <a:rPr lang="en-US" sz="3200" dirty="0" smtClean="0"/>
              <a:t>Java</a:t>
            </a:r>
            <a:r>
              <a:rPr lang="he-IL" sz="3200" dirty="0" smtClean="0"/>
              <a:t> מתקדם</a:t>
            </a:r>
            <a:br>
              <a:rPr lang="he-IL" sz="3200" dirty="0" smtClean="0"/>
            </a:br>
            <a:r>
              <a:rPr lang="he-IL" dirty="0" smtClean="0"/>
              <a:t/>
            </a:r>
            <a:br>
              <a:rPr lang="he-IL" dirty="0" smtClean="0"/>
            </a:br>
            <a:r>
              <a:rPr lang="en-US" dirty="0" smtClean="0"/>
              <a:t>JPA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קרן כליף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306814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דוגמת שימוש</a:t>
            </a:r>
            <a:endParaRPr lang="he-IL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901" y="119241"/>
            <a:ext cx="6558523" cy="6528369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>
          <a:xfrm>
            <a:off x="7758953" y="1694329"/>
            <a:ext cx="3671047" cy="900953"/>
          </a:xfrm>
          <a:prstGeom prst="wedgeRectCallout">
            <a:avLst>
              <a:gd name="adj1" fmla="val -80907"/>
              <a:gd name="adj2" fmla="val 351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b="1" dirty="0" smtClean="0"/>
              <a:t>שם הרכיב המכיל את אוסף המחלקות שנתמוך עבורן ב- </a:t>
            </a:r>
            <a:r>
              <a:rPr lang="en-US" b="1" dirty="0" smtClean="0"/>
              <a:t>persistency</a:t>
            </a:r>
            <a:r>
              <a:rPr lang="he-IL" b="1" dirty="0" smtClean="0"/>
              <a:t>.</a:t>
            </a:r>
          </a:p>
          <a:p>
            <a:pPr algn="ctr" rtl="1"/>
            <a:r>
              <a:rPr lang="he-IL" b="1" dirty="0" smtClean="0"/>
              <a:t>מוגדר בקובץ </a:t>
            </a:r>
            <a:r>
              <a:rPr lang="en-US" b="1" dirty="0" smtClean="0"/>
              <a:t>persistence.xml</a:t>
            </a:r>
            <a:endParaRPr lang="he-IL" b="1" dirty="0"/>
          </a:p>
        </p:txBody>
      </p:sp>
      <p:sp>
        <p:nvSpPr>
          <p:cNvPr id="6" name="Rectangle 5"/>
          <p:cNvSpPr/>
          <p:nvPr/>
        </p:nvSpPr>
        <p:spPr>
          <a:xfrm>
            <a:off x="7194177" y="5701553"/>
            <a:ext cx="3254188" cy="645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b="1" dirty="0" smtClean="0"/>
              <a:t>נשים לב שלא הגדרנו בשום מקום את הגדרות החיבור ל- </a:t>
            </a:r>
            <a:r>
              <a:rPr lang="en-US" b="1" dirty="0" smtClean="0"/>
              <a:t>DB</a:t>
            </a:r>
            <a:r>
              <a:rPr lang="he-IL" b="1" dirty="0" smtClean="0"/>
              <a:t>..</a:t>
            </a:r>
            <a:endParaRPr lang="he-IL" b="1" dirty="0"/>
          </a:p>
        </p:txBody>
      </p:sp>
      <p:sp>
        <p:nvSpPr>
          <p:cNvPr id="7" name="Rectangle 6"/>
          <p:cNvSpPr/>
          <p:nvPr/>
        </p:nvSpPr>
        <p:spPr>
          <a:xfrm>
            <a:off x="1328004" y="2988278"/>
            <a:ext cx="4413890" cy="2834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7549608" y="3737411"/>
            <a:ext cx="2939098" cy="360040"/>
          </a:xfrm>
          <a:prstGeom prst="wedgeRectCallout">
            <a:avLst>
              <a:gd name="adj1" fmla="val -147244"/>
              <a:gd name="adj2" fmla="val -223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לשמירת האובייקט </a:t>
            </a:r>
            <a:r>
              <a:rPr lang="en-US" b="1" dirty="0" smtClean="0"/>
              <a:t>d1</a:t>
            </a:r>
            <a:r>
              <a:rPr lang="he-IL" b="1" dirty="0" smtClean="0"/>
              <a:t> </a:t>
            </a:r>
            <a:r>
              <a:rPr lang="he-IL" b="1" dirty="0" smtClean="0"/>
              <a:t>ב- </a:t>
            </a:r>
            <a:r>
              <a:rPr lang="en-US" b="1" dirty="0" smtClean="0"/>
              <a:t>DB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452701" y="3195627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425807" y="3762146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439253" y="4092261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479595" y="5017949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הקובץ </a:t>
            </a:r>
            <a:r>
              <a:rPr lang="en-US" dirty="0" smtClean="0"/>
              <a:t>persistence.xml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מגדיר את הגדרות החיבור ל- </a:t>
            </a:r>
            <a:r>
              <a:rPr lang="en-US" dirty="0" smtClean="0"/>
              <a:t>DB</a:t>
            </a:r>
            <a:endParaRPr lang="he-IL" dirty="0" smtClean="0"/>
          </a:p>
          <a:p>
            <a:r>
              <a:rPr lang="he-IL" dirty="0" smtClean="0"/>
              <a:t>נמצא בתיקייה </a:t>
            </a:r>
            <a:r>
              <a:rPr lang="en-US" dirty="0" smtClean="0"/>
              <a:t>INF</a:t>
            </a:r>
            <a:r>
              <a:rPr lang="he-IL" dirty="0" smtClean="0"/>
              <a:t>-</a:t>
            </a:r>
            <a:r>
              <a:rPr lang="en-US" dirty="0" smtClean="0"/>
              <a:t>META</a:t>
            </a:r>
            <a:endParaRPr lang="he-IL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755" y="2266930"/>
            <a:ext cx="11657157" cy="3911693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1210235" y="3811941"/>
            <a:ext cx="357691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966431" y="3816424"/>
            <a:ext cx="357691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45023" y="4040541"/>
            <a:ext cx="2214283" cy="1793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628094" y="5470412"/>
            <a:ext cx="1685365" cy="896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תוצר ההרצה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במידה ולא הייתה קיימת הטבלה </a:t>
            </a:r>
            <a:r>
              <a:rPr lang="en-US" dirty="0" smtClean="0"/>
              <a:t>dog</a:t>
            </a:r>
            <a:r>
              <a:rPr lang="he-IL" dirty="0" smtClean="0"/>
              <a:t> ב- </a:t>
            </a:r>
            <a:r>
              <a:rPr lang="en-US" dirty="0" smtClean="0"/>
              <a:t>DB</a:t>
            </a:r>
            <a:r>
              <a:rPr lang="he-IL" dirty="0" smtClean="0"/>
              <a:t> היא נוצרה כך שכל שדה במחלקה הינו עמודה בטבלה</a:t>
            </a:r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וכן נוספה לטבלה שורה עם נתוני האובייקט שיצרנו בתוכנית</a:t>
            </a:r>
            <a:endParaRPr lang="he-IL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5660" y="2045072"/>
            <a:ext cx="7339293" cy="207779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3700" y="5305984"/>
            <a:ext cx="4507465" cy="871332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ניתן להחליט ששדה המפתח ינתן אוטומטית</a:t>
            </a:r>
            <a:endParaRPr lang="he-IL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063" y="1182640"/>
            <a:ext cx="6500226" cy="4240702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102920" y="2439638"/>
            <a:ext cx="5213473" cy="2472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5385" y="3841284"/>
            <a:ext cx="6619801" cy="6033432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3299495" y="5275384"/>
            <a:ext cx="2566732" cy="766482"/>
          </a:xfrm>
          <a:prstGeom prst="wedgeRectCallout">
            <a:avLst>
              <a:gd name="adj1" fmla="val 77488"/>
              <a:gd name="adj2" fmla="val -1024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b="1" dirty="0" smtClean="0"/>
              <a:t>יצרנו אובייקט מבלי לעדכן עבורו את שדה ה- </a:t>
            </a:r>
            <a:r>
              <a:rPr lang="en-US" b="1" dirty="0" smtClean="0"/>
              <a:t>id</a:t>
            </a:r>
            <a:endParaRPr lang="he-IL" b="1" dirty="0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89347" y="1901190"/>
            <a:ext cx="4494410" cy="856078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624" y="308289"/>
            <a:ext cx="7372862" cy="633005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0622" y="395247"/>
            <a:ext cx="4411049" cy="739605"/>
          </a:xfrm>
        </p:spPr>
        <p:txBody>
          <a:bodyPr/>
          <a:lstStyle/>
          <a:p>
            <a:r>
              <a:rPr lang="he-IL" sz="3000" dirty="0" smtClean="0"/>
              <a:t>קביעת שם העמודה בטבלה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1103445" y="2204864"/>
            <a:ext cx="2976331" cy="5946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9378" y="3050842"/>
            <a:ext cx="3637367" cy="620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5416062" y="1916832"/>
            <a:ext cx="3560257" cy="648072"/>
          </a:xfrm>
          <a:prstGeom prst="wedgeRectCallout">
            <a:avLst>
              <a:gd name="adj1" fmla="val -95461"/>
              <a:gd name="adj2" fmla="val 18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ציון ששדה זה יהיה עמודה בטבלה, ניתן גם ללא </a:t>
            </a:r>
            <a:r>
              <a:rPr lang="en-US" b="1" dirty="0" smtClean="0"/>
              <a:t>annotation</a:t>
            </a:r>
            <a:r>
              <a:rPr lang="he-IL" b="1" dirty="0" smtClean="0"/>
              <a:t> זה</a:t>
            </a:r>
            <a:endParaRPr lang="en-US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6246055" y="2650980"/>
            <a:ext cx="2713119" cy="648072"/>
          </a:xfrm>
          <a:prstGeom prst="wedgeRectCallout">
            <a:avLst>
              <a:gd name="adj1" fmla="val -105645"/>
              <a:gd name="adj2" fmla="val 164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ציון ששדה זה יהיה עמודה בטבלה עם השם שצויין</a:t>
            </a:r>
            <a:endParaRPr lang="en-US" b="1" dirty="0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59990" y="4400697"/>
            <a:ext cx="3761217" cy="109977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266" y="1163076"/>
            <a:ext cx="7595235" cy="513524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חיפוש רשומה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08582" y="3265196"/>
            <a:ext cx="4198323" cy="2235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53686" y="4134949"/>
            <a:ext cx="4040174" cy="915352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94308" y="1171135"/>
            <a:ext cx="3414897" cy="1811216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80" y="1181685"/>
            <a:ext cx="9032129" cy="545826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עדכון רשומה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99093" y="2895850"/>
            <a:ext cx="7729313" cy="1746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9326879" y="3052511"/>
            <a:ext cx="2123931" cy="668646"/>
          </a:xfrm>
          <a:prstGeom prst="wedgeRectCallout">
            <a:avLst>
              <a:gd name="adj1" fmla="val -118049"/>
              <a:gd name="adj2" fmla="val -270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העדכון יבוצע בין ה- </a:t>
            </a:r>
            <a:r>
              <a:rPr lang="en-US" b="1" dirty="0" smtClean="0"/>
              <a:t>begin</a:t>
            </a:r>
            <a:r>
              <a:rPr lang="he-IL" b="1" dirty="0" smtClean="0"/>
              <a:t> ל- </a:t>
            </a:r>
            <a:r>
              <a:rPr lang="en-US" b="1" dirty="0" smtClean="0"/>
              <a:t>commit</a:t>
            </a:r>
            <a:endParaRPr lang="en-US" b="1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97692" y="1171135"/>
            <a:ext cx="3414897" cy="1811216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10954" y="4251769"/>
            <a:ext cx="3390900" cy="1678496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11" name="Oval 10"/>
          <p:cNvSpPr/>
          <p:nvPr/>
        </p:nvSpPr>
        <p:spPr>
          <a:xfrm>
            <a:off x="9066626" y="2083673"/>
            <a:ext cx="2004647" cy="3765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/>
          <p:cNvSpPr/>
          <p:nvPr/>
        </p:nvSpPr>
        <p:spPr>
          <a:xfrm>
            <a:off x="8937672" y="5036234"/>
            <a:ext cx="2203940" cy="4320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141" y="1177143"/>
            <a:ext cx="8946573" cy="5462807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מחיקת רשומה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30265" y="4093699"/>
            <a:ext cx="1628862" cy="2954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96886" y="1185012"/>
            <a:ext cx="3390900" cy="1678496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02746" y="4211515"/>
            <a:ext cx="3385039" cy="1218614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" y="1168791"/>
            <a:ext cx="8377714" cy="547116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אובייקט מוכל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7286828" y="1885072"/>
            <a:ext cx="4319019" cy="715186"/>
          </a:xfrm>
          <a:prstGeom prst="wedgeRectCallout">
            <a:avLst>
              <a:gd name="adj1" fmla="val -160353"/>
              <a:gd name="adj2" fmla="val -104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משמע לא תיווצר טבלה למחלקה זו, ושדותיה ישמרו בטבלה של האובייקט המכיל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728544" y="1199134"/>
            <a:ext cx="1845844" cy="2920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842" y="332761"/>
            <a:ext cx="7274169" cy="6310342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אובייקט מכיל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19265" y="3043699"/>
            <a:ext cx="3705953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6236679" y="3057767"/>
            <a:ext cx="2921390" cy="668646"/>
          </a:xfrm>
          <a:prstGeom prst="wedgeRectCallout">
            <a:avLst>
              <a:gd name="adj1" fmla="val -118049"/>
              <a:gd name="adj2" fmla="val -270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שדות האובייקט המוכל ישמרו בטבלאת האובייקט המכיל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145057" y="2211362"/>
            <a:ext cx="1218316" cy="320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 bIns="45720" anchor="t"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ביחידה זו נלמד: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מהו </a:t>
            </a:r>
            <a:r>
              <a:rPr lang="en-US" dirty="0" smtClean="0">
                <a:latin typeface="Arial" charset="0"/>
                <a:cs typeface="Arial" charset="0"/>
              </a:rPr>
              <a:t>JPA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יצירת אובייקטים וטבלאות באמצעות </a:t>
            </a:r>
            <a:r>
              <a:rPr lang="en-US" dirty="0" smtClean="0">
                <a:latin typeface="Arial" charset="0"/>
                <a:cs typeface="Arial" charset="0"/>
              </a:rPr>
              <a:t>JPA</a:t>
            </a: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עדכון רשומות ב- </a:t>
            </a:r>
            <a:r>
              <a:rPr lang="en-US" dirty="0" smtClean="0">
                <a:latin typeface="Arial" charset="0"/>
                <a:cs typeface="Arial" charset="0"/>
              </a:rPr>
              <a:t>DB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שאילתות מה- </a:t>
            </a:r>
            <a:r>
              <a:rPr lang="en-US" dirty="0" smtClean="0">
                <a:latin typeface="Arial" charset="0"/>
                <a:cs typeface="Arial" charset="0"/>
              </a:rPr>
              <a:t>DB</a:t>
            </a:r>
            <a:r>
              <a:rPr lang="he-IL" dirty="0" smtClean="0">
                <a:latin typeface="Arial" charset="0"/>
                <a:cs typeface="Arial" charset="0"/>
              </a:rPr>
              <a:t>: </a:t>
            </a:r>
            <a:r>
              <a:rPr lang="en-US" dirty="0" smtClean="0">
                <a:latin typeface="Arial" charset="0"/>
                <a:cs typeface="Arial" charset="0"/>
              </a:rPr>
              <a:t>JPQL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702309" y="4322470"/>
          <a:ext cx="1548521" cy="1944654"/>
        </p:xfrm>
        <a:graphic>
          <a:graphicData uri="http://schemas.openxmlformats.org/presentationml/2006/ole">
            <p:oleObj spid="_x0000_s52229" name="Packager Shell Object" showAsIcon="1" r:id="rId3" imgW="546120" imgH="68580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26" y="468763"/>
            <a:ext cx="8740726" cy="618679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281400" y="3552982"/>
            <a:ext cx="2221456" cy="245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90781" y="2579465"/>
            <a:ext cx="287918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ניתן לראות בטבלה </a:t>
            </a:r>
            <a:r>
              <a:rPr lang="en-US" b="1" dirty="0" smtClean="0"/>
              <a:t>student</a:t>
            </a:r>
            <a:r>
              <a:rPr lang="he-IL" b="1" dirty="0" smtClean="0"/>
              <a:t> את שדות </a:t>
            </a:r>
            <a:r>
              <a:rPr lang="en-US" b="1" dirty="0" smtClean="0"/>
              <a:t>Address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1672951" y="4135902"/>
            <a:ext cx="1562618" cy="222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6454" y="3242602"/>
            <a:ext cx="6114757" cy="1146517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555" y="544303"/>
            <a:ext cx="7960774" cy="6096234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OneToOne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0791" y="2699397"/>
            <a:ext cx="3382397" cy="550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5447463" y="2138288"/>
            <a:ext cx="3936437" cy="661079"/>
          </a:xfrm>
          <a:prstGeom prst="wedgeRectCallout">
            <a:avLst>
              <a:gd name="adj1" fmla="val -85690"/>
              <a:gd name="adj2" fmla="val 75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במקרה זה ישמר בטבלאת </a:t>
            </a:r>
            <a:r>
              <a:rPr lang="en-US" b="1" dirty="0" smtClean="0"/>
              <a:t>person</a:t>
            </a:r>
            <a:r>
              <a:rPr lang="he-IL" b="1" dirty="0" smtClean="0"/>
              <a:t> רק המפתח הראשי של ה- </a:t>
            </a:r>
            <a:r>
              <a:rPr lang="en-US" b="1" dirty="0" smtClean="0"/>
              <a:t>Address</a:t>
            </a:r>
            <a:endParaRPr lang="en-US" b="1" dirty="0"/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91453" y="4389120"/>
            <a:ext cx="6309303" cy="227603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6668087" y="3432517"/>
            <a:ext cx="5216690" cy="751452"/>
          </a:xfrm>
          <a:prstGeom prst="wedgeRectCallout">
            <a:avLst>
              <a:gd name="adj1" fmla="val -48854"/>
              <a:gd name="adj2" fmla="val 80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נשים לב שמקרה כזה המחלקה </a:t>
            </a:r>
            <a:r>
              <a:rPr lang="en-US" b="1" dirty="0" smtClean="0"/>
              <a:t>Address</a:t>
            </a:r>
            <a:r>
              <a:rPr lang="he-IL" b="1" dirty="0" smtClean="0"/>
              <a:t> צריכה להיות מסומנת ב- </a:t>
            </a:r>
            <a:r>
              <a:rPr lang="en-US" b="1" dirty="0" smtClean="0"/>
              <a:t>@Entity</a:t>
            </a:r>
            <a:r>
              <a:rPr lang="he-IL" b="1" dirty="0" smtClean="0"/>
              <a:t> ולא ב- </a:t>
            </a:r>
            <a:r>
              <a:rPr lang="en-US" b="1" dirty="0" smtClean="0"/>
              <a:t>@Embeddable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085" y="196594"/>
            <a:ext cx="5869158" cy="6450537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OneToOne</a:t>
            </a:r>
            <a:r>
              <a:rPr lang="he-IL" dirty="0" smtClean="0"/>
              <a:t> - הטבלאות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56301" y="4162188"/>
            <a:ext cx="1522997" cy="4238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98080" y="2479157"/>
            <a:ext cx="4401319" cy="1023563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93061" y="3760712"/>
            <a:ext cx="4298961" cy="106450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9228406" y="3755184"/>
            <a:ext cx="2682041" cy="436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 </a:t>
            </a:r>
            <a:r>
              <a:rPr lang="en-US" dirty="0" smtClean="0"/>
              <a:t>@</a:t>
            </a:r>
            <a:r>
              <a:rPr lang="en-US" dirty="0" err="1" smtClean="0"/>
              <a:t>OneToMany</a:t>
            </a:r>
            <a:endParaRPr lang="en-US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659" y="811969"/>
            <a:ext cx="6126556" cy="581352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57900" y="1167910"/>
            <a:ext cx="5843333" cy="3994932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924781" y="3219652"/>
            <a:ext cx="3197053" cy="564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00738" y="5946439"/>
            <a:ext cx="3396345" cy="564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16799" y="3076630"/>
            <a:ext cx="3480752" cy="564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44935" y="4469332"/>
            <a:ext cx="3537022" cy="7216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 </a:t>
            </a:r>
            <a:r>
              <a:rPr lang="en-US" dirty="0" smtClean="0"/>
              <a:t>@</a:t>
            </a:r>
            <a:r>
              <a:rPr lang="en-US" dirty="0" err="1" smtClean="0"/>
              <a:t>OneToMany</a:t>
            </a:r>
            <a:endParaRPr lang="en-US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236" y="258760"/>
            <a:ext cx="7427521" cy="637687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780565" y="2443584"/>
            <a:ext cx="3846512" cy="763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06353" y="3552608"/>
            <a:ext cx="1724638" cy="763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OneToMany</a:t>
            </a:r>
            <a:r>
              <a:rPr lang="he-IL" dirty="0" smtClean="0"/>
              <a:t> - התוצרים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05699" y="5810273"/>
            <a:ext cx="3927151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ובאופן דומה ניתן להשתמש גם ב- </a:t>
            </a:r>
            <a:r>
              <a:rPr lang="en-US" b="1" dirty="0" smtClean="0"/>
              <a:t>@</a:t>
            </a:r>
            <a:r>
              <a:rPr lang="en-US" b="1" dirty="0" err="1" smtClean="0"/>
              <a:t>ManyToOne</a:t>
            </a:r>
            <a:r>
              <a:rPr lang="he-IL" b="1" dirty="0" smtClean="0"/>
              <a:t> וב- </a:t>
            </a:r>
            <a:r>
              <a:rPr lang="en-US" b="1" dirty="0" smtClean="0"/>
              <a:t>@</a:t>
            </a:r>
            <a:r>
              <a:rPr lang="en-US" b="1" dirty="0" err="1" smtClean="0"/>
              <a:t>ManyToMany</a:t>
            </a:r>
            <a:endParaRPr lang="en-US" b="1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0311" y="1505756"/>
            <a:ext cx="4901622" cy="1320363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4145" y="1503190"/>
            <a:ext cx="1428886" cy="79583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88329" y="4469497"/>
            <a:ext cx="3346126" cy="1284189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cxnSp>
        <p:nvCxnSpPr>
          <p:cNvPr id="21" name="Straight Arrow Connector 20"/>
          <p:cNvCxnSpPr/>
          <p:nvPr/>
        </p:nvCxnSpPr>
        <p:spPr>
          <a:xfrm flipV="1">
            <a:off x="5247249" y="2039815"/>
            <a:ext cx="4037428" cy="28136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428935" y="2192215"/>
            <a:ext cx="3008142" cy="273147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872197" y="2293034"/>
            <a:ext cx="7118252" cy="270099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ular Callout 26"/>
          <p:cNvSpPr/>
          <p:nvPr/>
        </p:nvSpPr>
        <p:spPr>
          <a:xfrm>
            <a:off x="8035918" y="5978769"/>
            <a:ext cx="3696537" cy="435995"/>
          </a:xfrm>
          <a:prstGeom prst="wedgeRectCallout">
            <a:avLst>
              <a:gd name="adj1" fmla="val -38881"/>
              <a:gd name="adj2" fmla="val -102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טבלאת הקשר נוצרה באופן אוטומטי!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שאילתות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ישנם 2 סוגים של שאילתות:</a:t>
            </a:r>
          </a:p>
          <a:p>
            <a:pPr lvl="1"/>
            <a:r>
              <a:rPr lang="en-US" dirty="0" smtClean="0"/>
              <a:t>static queries</a:t>
            </a:r>
            <a:r>
              <a:rPr lang="he-IL" dirty="0" smtClean="0"/>
              <a:t> – שאילתות קבועות, ללא פרמטרים</a:t>
            </a:r>
          </a:p>
          <a:p>
            <a:pPr lvl="1"/>
            <a:r>
              <a:rPr lang="en-US" dirty="0" smtClean="0"/>
              <a:t>dynamic queries</a:t>
            </a:r>
            <a:r>
              <a:rPr lang="he-IL" dirty="0" smtClean="0"/>
              <a:t> – שאילתות המקבלות פרמטרים</a:t>
            </a:r>
          </a:p>
          <a:p>
            <a:endParaRPr lang="he-IL" dirty="0" smtClean="0"/>
          </a:p>
          <a:p>
            <a:r>
              <a:rPr lang="he-IL" dirty="0" smtClean="0"/>
              <a:t>ישנם 2 מנגנונים לשאילתות ב- </a:t>
            </a:r>
            <a:r>
              <a:rPr lang="en-US" dirty="0" smtClean="0"/>
              <a:t>JPA</a:t>
            </a:r>
            <a:r>
              <a:rPr lang="he-IL" dirty="0" smtClean="0"/>
              <a:t>:</a:t>
            </a:r>
          </a:p>
          <a:p>
            <a:pPr marL="776288" lvl="1" indent="-457200">
              <a:buFont typeface="+mj-lt"/>
              <a:buAutoNum type="arabicPeriod"/>
            </a:pPr>
            <a:r>
              <a:rPr lang="en-US" dirty="0" smtClean="0"/>
              <a:t>JPQL – Java Persistence Query</a:t>
            </a:r>
          </a:p>
          <a:p>
            <a:pPr marL="1050925" lvl="2" indent="-457200"/>
            <a:r>
              <a:rPr lang="he-IL" dirty="0" smtClean="0"/>
              <a:t>שפת שאילתות הדומה ל- </a:t>
            </a:r>
            <a:r>
              <a:rPr lang="en-US" dirty="0" smtClean="0"/>
              <a:t>SQL</a:t>
            </a:r>
            <a:r>
              <a:rPr lang="he-IL" dirty="0" smtClean="0"/>
              <a:t> ומבוססת על סכימת הישויות והקשרים בינהן</a:t>
            </a:r>
          </a:p>
          <a:p>
            <a:pPr marL="1050925" lvl="2" indent="-457200">
              <a:buFont typeface="+mj-lt"/>
              <a:buAutoNum type="arabicPeriod"/>
            </a:pPr>
            <a:endParaRPr lang="he-IL" dirty="0" smtClean="0"/>
          </a:p>
          <a:p>
            <a:pPr marL="776288" lvl="1" indent="-457200">
              <a:buFont typeface="+mj-lt"/>
              <a:buAutoNum type="arabicPeriod"/>
            </a:pPr>
            <a:r>
              <a:rPr lang="en-US" dirty="0" smtClean="0"/>
              <a:t>Criteria Query</a:t>
            </a:r>
            <a:endParaRPr lang="he-IL" dirty="0" smtClean="0"/>
          </a:p>
          <a:p>
            <a:pPr marL="1050925" lvl="2" indent="-457200"/>
            <a:endParaRPr lang="he-IL" dirty="0" smtClean="0"/>
          </a:p>
          <a:p>
            <a:pPr marL="1050925" lvl="2" indent="-457200">
              <a:buFont typeface="+mj-lt"/>
              <a:buAutoNum type="arabicPeriod"/>
            </a:pPr>
            <a:endParaRPr lang="he-IL" dirty="0" smtClean="0"/>
          </a:p>
          <a:p>
            <a:pPr marL="776288" lvl="1" indent="-457200"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JPQL – </a:t>
            </a:r>
            <a:r>
              <a:rPr lang="en-US" sz="3200" b="1" dirty="0" smtClean="0"/>
              <a:t>J</a:t>
            </a:r>
            <a:r>
              <a:rPr lang="en-US" sz="3200" dirty="0" smtClean="0"/>
              <a:t>ava </a:t>
            </a:r>
            <a:r>
              <a:rPr lang="en-US" sz="3200" b="1" dirty="0" smtClean="0"/>
              <a:t>P</a:t>
            </a:r>
            <a:r>
              <a:rPr lang="en-US" sz="3200" dirty="0" smtClean="0"/>
              <a:t>ersistence </a:t>
            </a:r>
            <a:r>
              <a:rPr lang="en-US" sz="3200" b="1" dirty="0" smtClean="0"/>
              <a:t>Q</a:t>
            </a:r>
            <a:r>
              <a:rPr lang="en-US" sz="3200" dirty="0" smtClean="0"/>
              <a:t>uery </a:t>
            </a:r>
            <a:r>
              <a:rPr lang="en-US" sz="3200" b="1" dirty="0" smtClean="0"/>
              <a:t>L</a:t>
            </a:r>
            <a:r>
              <a:rPr lang="en-US" sz="3200" dirty="0" smtClean="0"/>
              <a:t>anguage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 smtClean="0"/>
          </a:p>
          <a:p>
            <a:r>
              <a:rPr lang="he-IL" dirty="0" smtClean="0"/>
              <a:t>ישנן </a:t>
            </a:r>
            <a:r>
              <a:rPr lang="he-IL" dirty="0" smtClean="0"/>
              <a:t>2 דרכים להפעלת השאילתות:</a:t>
            </a:r>
          </a:p>
          <a:p>
            <a:endParaRPr lang="he-IL" dirty="0" smtClean="0"/>
          </a:p>
          <a:p>
            <a:pPr marL="776288" lvl="1" indent="-457200">
              <a:buFont typeface="+mj-lt"/>
              <a:buAutoNum type="arabicPeriod"/>
            </a:pPr>
            <a:r>
              <a:rPr lang="en-US" dirty="0" err="1" smtClean="0"/>
              <a:t>createQuery</a:t>
            </a:r>
            <a:r>
              <a:rPr lang="he-IL" dirty="0" smtClean="0"/>
              <a:t> – הגדרת השאילתא בתוך המתודות, לרוב עבור שאילתות דינאמיות</a:t>
            </a:r>
          </a:p>
          <a:p>
            <a:pPr marL="776288" lvl="1" indent="-457200">
              <a:buFont typeface="+mj-lt"/>
              <a:buAutoNum type="arabicPeriod"/>
            </a:pPr>
            <a:endParaRPr lang="he-IL" dirty="0" smtClean="0"/>
          </a:p>
          <a:p>
            <a:pPr marL="776288" lvl="1" indent="-457200">
              <a:buFont typeface="+mj-lt"/>
              <a:buAutoNum type="arabicPeriod"/>
            </a:pPr>
            <a:r>
              <a:rPr lang="en-US" dirty="0" err="1" smtClean="0"/>
              <a:t>createNameQuery</a:t>
            </a:r>
            <a:r>
              <a:rPr lang="he-IL" dirty="0" smtClean="0"/>
              <a:t> – הגדרת מאפייני השאילתא כתכונה במחלקה ושימוש בהמשך, לרוב עבור שאילתות סטטיות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387" y="1168937"/>
            <a:ext cx="8705448" cy="54710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85404" y="1418496"/>
            <a:ext cx="8291310" cy="2590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9216183" y="1532707"/>
            <a:ext cx="2671018" cy="668646"/>
          </a:xfrm>
          <a:prstGeom prst="wedgeRectCallout">
            <a:avLst>
              <a:gd name="adj1" fmla="val -294828"/>
              <a:gd name="adj2" fmla="val -504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הגדרת  </a:t>
            </a:r>
            <a:r>
              <a:rPr lang="en-US" b="1" dirty="0" err="1" smtClean="0"/>
              <a:t>NamedQuery</a:t>
            </a:r>
            <a:r>
              <a:rPr lang="he-IL" b="1" dirty="0" smtClean="0"/>
              <a:t>:</a:t>
            </a:r>
          </a:p>
          <a:p>
            <a:pPr algn="ctr" rtl="1"/>
            <a:r>
              <a:rPr lang="he-IL" b="1" dirty="0" smtClean="0"/>
              <a:t>מתחת ל- </a:t>
            </a:r>
            <a:r>
              <a:rPr lang="en-US" b="1" dirty="0" smtClean="0"/>
              <a:t>@Entity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63" y="777826"/>
            <a:ext cx="11325335" cy="58761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487488" y="2276872"/>
            <a:ext cx="8106678" cy="522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8932985" y="1845782"/>
            <a:ext cx="2963395" cy="433184"/>
          </a:xfrm>
          <a:prstGeom prst="wedgeRectCallout">
            <a:avLst>
              <a:gd name="adj1" fmla="val -137665"/>
              <a:gd name="adj2" fmla="val 50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שימוש ב- </a:t>
            </a:r>
            <a:r>
              <a:rPr lang="en-US" b="1" dirty="0" err="1" smtClean="0"/>
              <a:t>NamedQuery</a:t>
            </a:r>
            <a:endParaRPr lang="he-IL" b="1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487488" y="4029860"/>
            <a:ext cx="10033952" cy="570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9833739" y="3392764"/>
            <a:ext cx="2053462" cy="380614"/>
          </a:xfrm>
          <a:prstGeom prst="wedgeRectCallout">
            <a:avLst>
              <a:gd name="adj1" fmla="val -314442"/>
              <a:gd name="adj2" fmla="val 1056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שימוש ב- </a:t>
            </a:r>
            <a:r>
              <a:rPr lang="en-US" b="1" dirty="0" smtClean="0"/>
              <a:t>Query</a:t>
            </a:r>
            <a:endParaRPr lang="he-IL" b="1" dirty="0" smtClean="0"/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9405" y="5387927"/>
            <a:ext cx="6952852" cy="126221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מהו </a:t>
            </a:r>
            <a:r>
              <a:rPr lang="en-US" dirty="0" smtClean="0">
                <a:latin typeface="Arial" charset="0"/>
                <a:cs typeface="Arial" charset="0"/>
              </a:rPr>
              <a:t>JPA</a:t>
            </a:r>
            <a:r>
              <a:rPr lang="he-IL" dirty="0" smtClean="0">
                <a:latin typeface="Arial" charset="0"/>
                <a:cs typeface="Arial" charset="0"/>
              </a:rPr>
              <a:t>?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Java Persistence API</a:t>
            </a:r>
            <a:r>
              <a:rPr lang="he-IL" dirty="0" smtClean="0">
                <a:latin typeface="Arial" charset="0"/>
                <a:cs typeface="Arial" charset="0"/>
              </a:rPr>
              <a:t> – </a:t>
            </a:r>
            <a:r>
              <a:rPr lang="en-US" dirty="0" smtClean="0">
                <a:latin typeface="Arial" charset="0"/>
                <a:cs typeface="Arial" charset="0"/>
              </a:rPr>
              <a:t>API</a:t>
            </a:r>
            <a:r>
              <a:rPr lang="he-IL" dirty="0" smtClean="0">
                <a:latin typeface="Arial" charset="0"/>
                <a:cs typeface="Arial" charset="0"/>
              </a:rPr>
              <a:t> המגדיר עבודה מול </a:t>
            </a:r>
            <a:r>
              <a:rPr lang="en-US" dirty="0" smtClean="0">
                <a:latin typeface="Arial" charset="0"/>
                <a:cs typeface="Arial" charset="0"/>
              </a:rPr>
              <a:t>DB</a:t>
            </a:r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זהו ממשק המגדיר ישויות (</a:t>
            </a:r>
            <a:r>
              <a:rPr lang="en-US" dirty="0" smtClean="0">
                <a:latin typeface="Arial" charset="0"/>
                <a:cs typeface="Arial" charset="0"/>
              </a:rPr>
              <a:t>Entity</a:t>
            </a:r>
            <a:r>
              <a:rPr lang="he-IL" dirty="0" smtClean="0">
                <a:latin typeface="Arial" charset="0"/>
                <a:cs typeface="Arial" charset="0"/>
              </a:rPr>
              <a:t>) שכל אחת באופן אוטומטי יוצרת טבלה ב- </a:t>
            </a:r>
            <a:r>
              <a:rPr lang="en-US" dirty="0" smtClean="0">
                <a:latin typeface="Arial" charset="0"/>
                <a:cs typeface="Arial" charset="0"/>
              </a:rPr>
              <a:t>DB</a:t>
            </a:r>
            <a:endParaRPr lang="he-IL" dirty="0" smtClean="0">
              <a:latin typeface="Arial" charset="0"/>
              <a:cs typeface="Arial" charset="0"/>
            </a:endParaRP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כלומר, ה- </a:t>
            </a:r>
            <a:r>
              <a:rPr lang="en-US" dirty="0" smtClean="0">
                <a:latin typeface="Arial" charset="0"/>
                <a:cs typeface="Arial" charset="0"/>
              </a:rPr>
              <a:t>DB </a:t>
            </a:r>
            <a:r>
              <a:rPr lang="he-IL" dirty="0" smtClean="0">
                <a:latin typeface="Arial" charset="0"/>
                <a:cs typeface="Arial" charset="0"/>
              </a:rPr>
              <a:t> נוצר באמצעות </a:t>
            </a:r>
            <a:r>
              <a:rPr lang="en-US" dirty="0" smtClean="0">
                <a:latin typeface="Arial" charset="0"/>
                <a:cs typeface="Arial" charset="0"/>
              </a:rPr>
              <a:t>annotation</a:t>
            </a:r>
            <a:r>
              <a:rPr lang="he-IL" dirty="0" smtClean="0">
                <a:latin typeface="Arial" charset="0"/>
                <a:cs typeface="Arial" charset="0"/>
              </a:rPr>
              <a:t> בשפת </a:t>
            </a:r>
            <a:r>
              <a:rPr lang="en-US" dirty="0" smtClean="0">
                <a:latin typeface="Arial" charset="0"/>
                <a:cs typeface="Arial" charset="0"/>
              </a:rPr>
              <a:t>JAVA</a:t>
            </a:r>
            <a:r>
              <a:rPr lang="he-IL" dirty="0" smtClean="0">
                <a:latin typeface="Arial" charset="0"/>
                <a:cs typeface="Arial" charset="0"/>
              </a:rPr>
              <a:t> תוך כדי ריצה</a:t>
            </a:r>
          </a:p>
          <a:p>
            <a:pPr lvl="1"/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ישנם כל מיני מימושים ל- </a:t>
            </a:r>
            <a:r>
              <a:rPr lang="en-US" dirty="0" smtClean="0">
                <a:latin typeface="Arial" charset="0"/>
                <a:cs typeface="Arial" charset="0"/>
              </a:rPr>
              <a:t>JPA</a:t>
            </a:r>
            <a:r>
              <a:rPr lang="he-IL" dirty="0" smtClean="0">
                <a:latin typeface="Arial" charset="0"/>
                <a:cs typeface="Arial" charset="0"/>
              </a:rPr>
              <a:t>, למשל </a:t>
            </a:r>
            <a:r>
              <a:rPr lang="en-US" dirty="0" err="1" smtClean="0">
                <a:latin typeface="Arial" charset="0"/>
                <a:cs typeface="Arial" charset="0"/>
              </a:rPr>
              <a:t>eclipseLink</a:t>
            </a:r>
            <a:r>
              <a:rPr lang="en-US" dirty="0" smtClean="0">
                <a:latin typeface="Arial" charset="0"/>
                <a:cs typeface="Arial" charset="0"/>
              </a:rPr>
              <a:t>, hibernate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706" y="1177728"/>
            <a:ext cx="7965477" cy="394291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Positional Parameters</a:t>
            </a:r>
            <a:r>
              <a:rPr lang="he-IL" dirty="0" smtClean="0"/>
              <a:t> - הגדרה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66861" y="2056797"/>
            <a:ext cx="57606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8293682" y="1494801"/>
            <a:ext cx="3087081" cy="432473"/>
          </a:xfrm>
          <a:prstGeom prst="wedgeRectCallout">
            <a:avLst>
              <a:gd name="adj1" fmla="val -75914"/>
              <a:gd name="adj2" fmla="val 766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לפני מספר הפרמטר יבוא "?"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559" y="1185052"/>
            <a:ext cx="11114950" cy="3949652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98224" y="5931726"/>
            <a:ext cx="5006339" cy="39873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Positional Parameters</a:t>
            </a:r>
            <a:r>
              <a:rPr lang="he-IL" dirty="0" smtClean="0"/>
              <a:t> - שימוש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05131" y="3026046"/>
            <a:ext cx="3458044" cy="2657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יצירת המחלקות מה- </a:t>
            </a:r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בהינתן </a:t>
            </a:r>
            <a:r>
              <a:rPr lang="en-US" dirty="0" smtClean="0"/>
              <a:t>DB</a:t>
            </a:r>
            <a:r>
              <a:rPr lang="he-IL" dirty="0" smtClean="0"/>
              <a:t>, ניתן לייצר את התהליך ההפוך ולקבל את המחלקות</a:t>
            </a:r>
            <a:r>
              <a:rPr lang="he-IL" dirty="0" smtClean="0"/>
              <a:t>:</a:t>
            </a:r>
          </a:p>
          <a:p>
            <a:pPr>
              <a:buNone/>
            </a:pPr>
            <a:r>
              <a:rPr lang="en-US" dirty="0" smtClean="0"/>
              <a:t>New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Jpa</a:t>
            </a:r>
            <a:r>
              <a:rPr lang="en-US" dirty="0" smtClean="0">
                <a:sym typeface="Wingdings" pitchFamily="2" charset="2"/>
              </a:rPr>
              <a:t> Entities from Tables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ביחידה זו למדנו: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מהו </a:t>
            </a:r>
            <a:r>
              <a:rPr lang="en-US" dirty="0" smtClean="0">
                <a:latin typeface="Arial" charset="0"/>
                <a:cs typeface="Arial" charset="0"/>
              </a:rPr>
              <a:t>JPA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יצירת אובייקטים וטבלאות באמצעות </a:t>
            </a:r>
            <a:r>
              <a:rPr lang="en-US" dirty="0" smtClean="0">
                <a:latin typeface="Arial" charset="0"/>
                <a:cs typeface="Arial" charset="0"/>
              </a:rPr>
              <a:t>JPA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עדכון רשומות ב- </a:t>
            </a:r>
            <a:r>
              <a:rPr lang="en-US" dirty="0" smtClean="0">
                <a:latin typeface="Arial" charset="0"/>
                <a:cs typeface="Arial" charset="0"/>
              </a:rPr>
              <a:t>DB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שאילתות מה- </a:t>
            </a:r>
            <a:r>
              <a:rPr lang="en-US" dirty="0" smtClean="0">
                <a:latin typeface="Arial" charset="0"/>
                <a:cs typeface="Arial" charset="0"/>
              </a:rPr>
              <a:t>DB</a:t>
            </a:r>
            <a:r>
              <a:rPr lang="he-IL" dirty="0" smtClean="0">
                <a:latin typeface="Arial" charset="0"/>
                <a:cs typeface="Arial" charset="0"/>
              </a:rPr>
              <a:t>: </a:t>
            </a:r>
            <a:r>
              <a:rPr lang="en-US" dirty="0" smtClean="0">
                <a:latin typeface="Arial" charset="0"/>
                <a:cs typeface="Arial" charset="0"/>
              </a:rPr>
              <a:t>JPQL</a:t>
            </a:r>
          </a:p>
          <a:p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יצירת פרוייקט</a:t>
            </a:r>
            <a:endParaRPr lang="he-IL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030" y="92816"/>
            <a:ext cx="5373499" cy="6591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215153" y="376518"/>
            <a:ext cx="995082" cy="3765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394446" y="2505636"/>
            <a:ext cx="1407459" cy="3765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Oval 9"/>
          <p:cNvSpPr/>
          <p:nvPr/>
        </p:nvSpPr>
        <p:spPr>
          <a:xfrm>
            <a:off x="372034" y="3680013"/>
            <a:ext cx="2828366" cy="3765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ular Callout 10"/>
          <p:cNvSpPr/>
          <p:nvPr/>
        </p:nvSpPr>
        <p:spPr>
          <a:xfrm>
            <a:off x="5782235" y="2070847"/>
            <a:ext cx="3576918" cy="618564"/>
          </a:xfrm>
          <a:prstGeom prst="wedgeRectCallout">
            <a:avLst>
              <a:gd name="adj1" fmla="val -161810"/>
              <a:gd name="adj2" fmla="val 38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b="1" dirty="0" smtClean="0"/>
              <a:t>ולכן צריך שה- </a:t>
            </a:r>
            <a:r>
              <a:rPr lang="en-US" b="1" dirty="0" smtClean="0"/>
              <a:t>tomcat</a:t>
            </a:r>
            <a:r>
              <a:rPr lang="he-IL" b="1" dirty="0" smtClean="0"/>
              <a:t> ירוץ, ובהמשך גם ה- </a:t>
            </a:r>
            <a:r>
              <a:rPr lang="en-US" b="1" dirty="0" smtClean="0"/>
              <a:t>service</a:t>
            </a:r>
            <a:r>
              <a:rPr lang="he-IL" b="1" dirty="0" smtClean="0"/>
              <a:t> של ה- </a:t>
            </a:r>
            <a:r>
              <a:rPr lang="en-US" b="1" dirty="0" err="1" smtClean="0"/>
              <a:t>sql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הגדרת החיבור ל- </a:t>
            </a:r>
            <a:r>
              <a:rPr lang="en-US" dirty="0" smtClean="0"/>
              <a:t>DB</a:t>
            </a:r>
            <a:endParaRPr lang="he-IL" dirty="0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652" y="168812"/>
            <a:ext cx="5000625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353141" y="3503683"/>
            <a:ext cx="779929" cy="3765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3930059" y="3696424"/>
            <a:ext cx="1039906" cy="3765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6260537" y="3730834"/>
            <a:ext cx="3576918" cy="618564"/>
          </a:xfrm>
          <a:prstGeom prst="wedgeRectCallout">
            <a:avLst>
              <a:gd name="adj1" fmla="val -161810"/>
              <a:gd name="adj2" fmla="val 38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b="1" dirty="0" smtClean="0"/>
              <a:t>להוסיף את ה- </a:t>
            </a:r>
            <a:r>
              <a:rPr lang="en-US" b="1" dirty="0" smtClean="0"/>
              <a:t>jar</a:t>
            </a:r>
            <a:r>
              <a:rPr lang="he-IL" b="1" dirty="0" smtClean="0"/>
              <a:t> המכיל את ה- </a:t>
            </a:r>
            <a:r>
              <a:rPr lang="en-US" b="1" dirty="0" smtClean="0"/>
              <a:t>driver</a:t>
            </a:r>
            <a:r>
              <a:rPr lang="he-IL" b="1" dirty="0" smtClean="0"/>
              <a:t> של ה- </a:t>
            </a:r>
            <a:r>
              <a:rPr lang="en-US" b="1" dirty="0" smtClean="0"/>
              <a:t>SQL</a:t>
            </a:r>
            <a:r>
              <a:rPr lang="he-IL" b="1" dirty="0" smtClean="0"/>
              <a:t> לפרוייקט</a:t>
            </a:r>
            <a:endParaRPr lang="he-IL" b="1" dirty="0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5836725" y="4631958"/>
          <a:ext cx="4943908" cy="1121727"/>
        </p:xfrm>
        <a:graphic>
          <a:graphicData uri="http://schemas.openxmlformats.org/presentationml/2006/ole">
            <p:oleObj spid="_x0000_s60418" name="Packager Shell Object" showAsIcon="1" r:id="rId4" imgW="3023280" imgH="68580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יצירת </a:t>
            </a:r>
            <a:r>
              <a:rPr lang="en-US" dirty="0" smtClean="0"/>
              <a:t>JPA Entity</a:t>
            </a:r>
            <a:endParaRPr lang="he-IL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949" y="70340"/>
            <a:ext cx="5407127" cy="6571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936566" y="1237129"/>
            <a:ext cx="5802716" cy="5298142"/>
          </a:xfrm>
        </p:spPr>
        <p:txBody>
          <a:bodyPr/>
          <a:lstStyle/>
          <a:p>
            <a:r>
              <a:rPr lang="en-US" dirty="0" smtClean="0"/>
              <a:t>JPA Entity</a:t>
            </a:r>
            <a:r>
              <a:rPr lang="he-IL" dirty="0" smtClean="0"/>
              <a:t> היא מחלקה שמנגנון ה- </a:t>
            </a:r>
            <a:r>
              <a:rPr lang="en-US" dirty="0" smtClean="0"/>
              <a:t>JPA</a:t>
            </a:r>
            <a:r>
              <a:rPr lang="he-IL" dirty="0" smtClean="0"/>
              <a:t> יודע לייצר עבורה טבלה בבסיס הנתונים</a:t>
            </a:r>
          </a:p>
          <a:p>
            <a:r>
              <a:rPr lang="he-IL" dirty="0" smtClean="0"/>
              <a:t>זוהי מחלקה רגילה עם סימון של </a:t>
            </a:r>
            <a:r>
              <a:rPr lang="en-US" dirty="0" smtClean="0"/>
              <a:t>annotation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399068" y="3288461"/>
            <a:ext cx="1039906" cy="3765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3478" y="70340"/>
            <a:ext cx="5407127" cy="6571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יצירת </a:t>
            </a:r>
            <a:r>
              <a:rPr lang="en-US" dirty="0" smtClean="0"/>
              <a:t>JPA Entity</a:t>
            </a:r>
            <a:endParaRPr lang="he-IL" dirty="0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89495" y="3669614"/>
            <a:ext cx="4216958" cy="192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4311746" y="3010831"/>
            <a:ext cx="973073" cy="4095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ular Callout 6"/>
          <p:cNvSpPr/>
          <p:nvPr/>
        </p:nvSpPr>
        <p:spPr>
          <a:xfrm>
            <a:off x="8947468" y="3123027"/>
            <a:ext cx="2489568" cy="382309"/>
          </a:xfrm>
          <a:prstGeom prst="wedgeRectCallout">
            <a:avLst>
              <a:gd name="adj1" fmla="val -158985"/>
              <a:gd name="adj2" fmla="val 196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b="1" dirty="0" smtClean="0"/>
              <a:t>הוספת השדות למחלקה</a:t>
            </a:r>
            <a:endParaRPr lang="he-IL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6089382" y="1446627"/>
            <a:ext cx="2055812" cy="677594"/>
          </a:xfrm>
          <a:prstGeom prst="wedgeRectCallout">
            <a:avLst>
              <a:gd name="adj1" fmla="val -308844"/>
              <a:gd name="adj2" fmla="val 2404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b="1" dirty="0" smtClean="0"/>
              <a:t>סימון ששדה זה הוא מפתח לטבלה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התוצר</a:t>
            </a:r>
            <a:endParaRPr lang="he-IL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591" y="1173255"/>
            <a:ext cx="9643755" cy="54695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72965" y="1243608"/>
            <a:ext cx="1372694" cy="3834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51681" y="1553760"/>
            <a:ext cx="3980378" cy="3826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6834263" y="1183342"/>
            <a:ext cx="4541949" cy="369548"/>
          </a:xfrm>
          <a:prstGeom prst="wedgeRectCallout">
            <a:avLst>
              <a:gd name="adj1" fmla="val -152609"/>
              <a:gd name="adj2" fmla="val -447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ציון שזוהי מחלקה שתהייה עבורה טבלה ב- </a:t>
            </a:r>
            <a:r>
              <a:rPr lang="en-US" b="1" dirty="0" smtClean="0"/>
              <a:t>DB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7342094" y="4020671"/>
            <a:ext cx="4155143" cy="1250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b="1" dirty="0" smtClean="0"/>
              <a:t>נוצרת מחלקה שיש לה </a:t>
            </a:r>
            <a:r>
              <a:rPr lang="en-US" b="1" dirty="0" smtClean="0"/>
              <a:t>default </a:t>
            </a:r>
            <a:r>
              <a:rPr lang="en-US" b="1" dirty="0" err="1" smtClean="0"/>
              <a:t>c’tor</a:t>
            </a:r>
            <a:r>
              <a:rPr lang="he-IL" b="1" dirty="0" smtClean="0"/>
              <a:t> (ריק) ומתודות </a:t>
            </a:r>
            <a:r>
              <a:rPr lang="en-US" b="1" dirty="0" smtClean="0"/>
              <a:t>set</a:t>
            </a:r>
            <a:r>
              <a:rPr lang="he-IL" b="1" dirty="0" smtClean="0"/>
              <a:t> לכל התכונות. כך המנגנון יודע להפעיל את המתודות המתאימות על מנת למלא את ערכי התכונות.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3200" dirty="0" smtClean="0"/>
              <a:t>ואם מקבלים את השגיאה..</a:t>
            </a:r>
            <a:endParaRPr lang="he-I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3459" y="1237129"/>
            <a:ext cx="4235823" cy="5298142"/>
          </a:xfrm>
        </p:spPr>
        <p:txBody>
          <a:bodyPr/>
          <a:lstStyle/>
          <a:p>
            <a:r>
              <a:rPr lang="he-IL" dirty="0" smtClean="0"/>
              <a:t>עבור השגיאה:</a:t>
            </a:r>
          </a:p>
          <a:p>
            <a:pPr algn="l" rtl="0">
              <a:buNone/>
            </a:pPr>
            <a:r>
              <a:rPr lang="he-IL" sz="2000" dirty="0" smtClean="0"/>
              <a:t> </a:t>
            </a:r>
            <a:r>
              <a:rPr lang="en-US" sz="2000" dirty="0" smtClean="0"/>
              <a:t>"The XXX cannot be resolved</a:t>
            </a:r>
            <a:r>
              <a:rPr lang="he-IL" sz="2000" dirty="0" smtClean="0"/>
              <a:t>"</a:t>
            </a:r>
            <a:endParaRPr lang="he-IL" sz="2000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259" y="293766"/>
            <a:ext cx="7288306" cy="6370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671047" y="779930"/>
            <a:ext cx="34021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windows </a:t>
            </a:r>
            <a:r>
              <a:rPr lang="en-US" b="1" dirty="0" smtClean="0">
                <a:sym typeface="Wingdings" pitchFamily="2" charset="2"/>
              </a:rPr>
              <a:t> preferences</a:t>
            </a:r>
            <a:endParaRPr lang="he-IL" b="1" dirty="0"/>
          </a:p>
        </p:txBody>
      </p:sp>
      <p:sp>
        <p:nvSpPr>
          <p:cNvPr id="6" name="Oval 5"/>
          <p:cNvSpPr/>
          <p:nvPr/>
        </p:nvSpPr>
        <p:spPr>
          <a:xfrm>
            <a:off x="457200" y="4840941"/>
            <a:ext cx="887506" cy="3765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5907741" y="4589929"/>
            <a:ext cx="425824" cy="2913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סטין">
  <a:themeElements>
    <a:clrScheme name="יושר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קלאסי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אוסטין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3330</TotalTime>
  <Words>566</Words>
  <Application>Microsoft Office PowerPoint</Application>
  <PresentationFormat>Custom</PresentationFormat>
  <Paragraphs>104</Paragraphs>
  <Slides>33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אוסטין</vt:lpstr>
      <vt:lpstr>Package</vt:lpstr>
      <vt:lpstr>קורס Java מתקדם  JPA</vt:lpstr>
      <vt:lpstr>ביחידה זו נלמד:</vt:lpstr>
      <vt:lpstr>מהו JPA?</vt:lpstr>
      <vt:lpstr>יצירת פרוייקט</vt:lpstr>
      <vt:lpstr>הגדרת החיבור ל- DB</vt:lpstr>
      <vt:lpstr>יצירת JPA Entity</vt:lpstr>
      <vt:lpstr>יצירת JPA Entity</vt:lpstr>
      <vt:lpstr>התוצר</vt:lpstr>
      <vt:lpstr>ואם מקבלים את השגיאה..</vt:lpstr>
      <vt:lpstr>דוגמת שימוש</vt:lpstr>
      <vt:lpstr>הקובץ persistence.xml</vt:lpstr>
      <vt:lpstr>תוצר ההרצה</vt:lpstr>
      <vt:lpstr>ניתן להחליט ששדה המפתח ינתן אוטומטית</vt:lpstr>
      <vt:lpstr>קביעת שם העמודה בטבלה</vt:lpstr>
      <vt:lpstr>חיפוש רשומה</vt:lpstr>
      <vt:lpstr>עדכון רשומה</vt:lpstr>
      <vt:lpstr>מחיקת רשומה</vt:lpstr>
      <vt:lpstr>אובייקט מוכל</vt:lpstr>
      <vt:lpstr>אובייקט מכיל</vt:lpstr>
      <vt:lpstr>Slide 20</vt:lpstr>
      <vt:lpstr>@OneToOne</vt:lpstr>
      <vt:lpstr>@OneToOne - הטבלאות</vt:lpstr>
      <vt:lpstr> @OneToMany</vt:lpstr>
      <vt:lpstr> @OneToMany</vt:lpstr>
      <vt:lpstr>@OneToMany - התוצרים</vt:lpstr>
      <vt:lpstr>שאילתות</vt:lpstr>
      <vt:lpstr>JPQL – Java Persistence Query Language</vt:lpstr>
      <vt:lpstr>Slide 28</vt:lpstr>
      <vt:lpstr>Slide 29</vt:lpstr>
      <vt:lpstr>Positional Parameters - הגדרה</vt:lpstr>
      <vt:lpstr>Positional Parameters - שימוש</vt:lpstr>
      <vt:lpstr>יצירת המחלקות מה- DB</vt:lpstr>
      <vt:lpstr>ביחידה זו למדנו: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מתקדם: jpa</dc:title>
  <dc:creator>Keren Kalif</dc:creator>
  <cp:lastModifiedBy>kerenk</cp:lastModifiedBy>
  <cp:revision>187</cp:revision>
  <dcterms:created xsi:type="dcterms:W3CDTF">2014-03-10T06:09:09Z</dcterms:created>
  <dcterms:modified xsi:type="dcterms:W3CDTF">2014-09-09T12:12:09Z</dcterms:modified>
</cp:coreProperties>
</file>