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>
        <p:scale>
          <a:sx n="60" d="100"/>
          <a:sy n="60" d="100"/>
        </p:scale>
        <p:origin x="-18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BEAF8F6-15E6-467F-824D-FA820570136C}" type="datetimeFigureOut">
              <a:rPr lang="he-IL" smtClean="0"/>
              <a:pPr/>
              <a:t>ז'/אדר/תשע"ה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E306661-DE7D-4B63-8D29-97C0FB26F5F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267667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11154" y="2708476"/>
            <a:ext cx="4417807" cy="1702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he-IL" dirty="0" smtClean="0"/>
              <a:t>קורס </a:t>
            </a:r>
            <a:r>
              <a:rPr lang="en-US" dirty="0" smtClean="0"/>
              <a:t>Java</a:t>
            </a:r>
            <a:r>
              <a:rPr lang="he-IL" dirty="0" smtClean="0"/>
              <a:t> מתקדם</a:t>
            </a:r>
            <a:br>
              <a:rPr lang="he-IL" dirty="0" smtClean="0"/>
            </a:b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/>
            </a:r>
            <a:br>
              <a:rPr lang="he-IL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 smtClean="0"/>
              <a:t>קרן כליף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06671" y="5719967"/>
            <a:ext cx="4540145" cy="365125"/>
          </a:xfrm>
          <a:prstGeom prst="rect">
            <a:avLst/>
          </a:prstGeom>
        </p:spPr>
        <p:txBody>
          <a:bodyPr>
            <a:normAutofit/>
          </a:bodyPr>
          <a:lstStyle>
            <a:lvl1pPr rtl="0">
              <a:defRPr>
                <a:solidFill>
                  <a:schemeClr val="accent1"/>
                </a:solidFill>
              </a:defRPr>
            </a:lvl1pPr>
          </a:lstStyle>
          <a:p>
            <a:r>
              <a:rPr lang="he-IL" dirty="0" smtClean="0"/>
              <a:t>© </a:t>
            </a:r>
            <a:r>
              <a:rPr lang="en-US" dirty="0" smtClean="0"/>
              <a:t> </a:t>
            </a:r>
            <a:r>
              <a:rPr lang="en-US" dirty="0" err="1" smtClean="0"/>
              <a:t>Keren</a:t>
            </a:r>
            <a:r>
              <a:rPr lang="en-US" dirty="0" smtClean="0"/>
              <a:t> </a:t>
            </a:r>
            <a:r>
              <a:rPr lang="en-US" dirty="0" err="1" smtClean="0"/>
              <a:t>Kalif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26/02/2015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  <a:prstGeom prst="rect">
            <a:avLst/>
          </a:prstGeo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26/02/2015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-228600"/>
            <a:ext cx="11379200" cy="11430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06400" y="1143000"/>
            <a:ext cx="113792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753600" y="6324600"/>
            <a:ext cx="5283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11379200" y="6248400"/>
            <a:ext cx="6096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7D2B8-353E-41EE-A3B2-4F87C9251BC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7756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5247"/>
            <a:ext cx="12021671" cy="73960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9" y="1237129"/>
            <a:ext cx="11416553" cy="52981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26/02/2015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26/02/2015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26/02/2015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26/02/2015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26/02/2015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26/02/2015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26/02/2015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201705" y="333488"/>
            <a:ext cx="11698941" cy="63228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711" y="-8064"/>
            <a:ext cx="12177215" cy="1164512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0" y="-8064"/>
            <a:ext cx="12192000" cy="11950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65" y="1331259"/>
            <a:ext cx="11363155" cy="5163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55494" y="13447"/>
            <a:ext cx="1179306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b="1" dirty="0" smtClean="0">
                <a:solidFill>
                  <a:schemeClr val="bg1"/>
                </a:solidFill>
              </a:rPr>
              <a:t>Java</a:t>
            </a:r>
            <a:r>
              <a:rPr lang="he-IL" b="1" dirty="0" smtClean="0">
                <a:solidFill>
                  <a:schemeClr val="bg1"/>
                </a:solidFill>
              </a:rPr>
              <a:t> מתקדם </a:t>
            </a:r>
            <a:r>
              <a:rPr lang="he-IL" b="1" baseline="0" dirty="0" smtClean="0">
                <a:solidFill>
                  <a:schemeClr val="bg1"/>
                </a:solidFill>
              </a:rPr>
              <a:t>| </a:t>
            </a:r>
            <a:r>
              <a:rPr lang="en-US" sz="1600" b="1" baseline="0" smtClean="0">
                <a:solidFill>
                  <a:schemeClr val="bg1"/>
                </a:solidFill>
              </a:rPr>
              <a:t>Design Patterns</a:t>
            </a:r>
            <a:r>
              <a:rPr lang="he-IL" sz="1600" b="1" baseline="0" smtClean="0">
                <a:solidFill>
                  <a:schemeClr val="bg1"/>
                </a:solidFill>
              </a:rPr>
              <a:t> </a:t>
            </a:r>
            <a:r>
              <a:rPr lang="he-IL" sz="1600" b="1" baseline="0" dirty="0" smtClean="0">
                <a:solidFill>
                  <a:schemeClr val="bg1"/>
                </a:solidFill>
              </a:rPr>
              <a:t>| </a:t>
            </a:r>
            <a:r>
              <a:rPr lang="he-IL" sz="1400" b="1" baseline="0" dirty="0" smtClean="0">
                <a:solidFill>
                  <a:schemeClr val="bg1"/>
                </a:solidFill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</a:rPr>
              <a:t>Keren</a:t>
            </a:r>
            <a:r>
              <a:rPr lang="en-US" sz="1400" b="1" baseline="0" dirty="0" smtClean="0">
                <a:solidFill>
                  <a:schemeClr val="bg1"/>
                </a:solidFill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</a:rPr>
              <a:t>Kalif</a:t>
            </a:r>
            <a:r>
              <a:rPr lang="he-IL" sz="1400" b="1" baseline="0" dirty="0" smtClean="0">
                <a:solidFill>
                  <a:schemeClr val="bg1"/>
                </a:solidFill>
              </a:rPr>
              <a:t>© | </a:t>
            </a:r>
            <a:fld id="{E37EEA51-39B0-435C-9C2B-BE628F0D6042}" type="slidenum">
              <a:rPr lang="he-IL" sz="1400" b="1" baseline="0" smtClean="0">
                <a:solidFill>
                  <a:schemeClr val="bg1"/>
                </a:solidFill>
              </a:rPr>
              <a:pPr algn="r" rtl="1"/>
              <a:t>‹#›</a:t>
            </a:fld>
            <a:endParaRPr lang="he-IL" sz="1400" b="1" baseline="0" dirty="0" smtClean="0">
              <a:solidFill>
                <a:schemeClr val="bg1"/>
              </a:solidFill>
            </a:endParaRPr>
          </a:p>
          <a:p>
            <a:pPr algn="r" rtl="1"/>
            <a:endParaRPr lang="he-IL" sz="1400" b="1" baseline="0" dirty="0" smtClean="0">
              <a:solidFill>
                <a:schemeClr val="bg1"/>
              </a:solidFill>
            </a:endParaRPr>
          </a:p>
          <a:p>
            <a:pPr algn="r" rtl="1"/>
            <a:endParaRPr lang="he-IL" sz="16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iming>
    <p:tnLst>
      <p:par>
        <p:cTn id="1" dur="indefinite" restart="never" nodeType="tmRoot"/>
      </p:par>
    </p:tnLst>
  </p:timing>
  <p:txStyles>
    <p:titleStyle>
      <a:lvl1pPr algn="r" defTabSz="914400" rtl="1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Courier New" pitchFamily="49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2471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517904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sz="3200" dirty="0" smtClean="0"/>
              <a:t>קורס </a:t>
            </a:r>
            <a:r>
              <a:rPr lang="en-US" sz="3200" dirty="0" smtClean="0"/>
              <a:t>Java</a:t>
            </a:r>
            <a:r>
              <a:rPr lang="he-IL" sz="3200" dirty="0" smtClean="0"/>
              <a:t> מתקדם</a:t>
            </a:r>
            <a:br>
              <a:rPr lang="he-IL" sz="3200" dirty="0" smtClean="0"/>
            </a:br>
            <a:r>
              <a:rPr lang="he-IL" dirty="0" smtClean="0"/>
              <a:t/>
            </a:r>
            <a:br>
              <a:rPr lang="he-IL" dirty="0" smtClean="0"/>
            </a:br>
            <a:r>
              <a:rPr lang="en-US" dirty="0" smtClean="0"/>
              <a:t>Design Patterns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קרן כליף</a:t>
            </a:r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30681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6" y="1238250"/>
            <a:ext cx="10261599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 </a:t>
            </a:r>
            <a:r>
              <a:rPr lang="en-US" smtClean="0"/>
              <a:t>Abstract Factory</a:t>
            </a:r>
            <a:r>
              <a:rPr lang="he-IL" smtClean="0"/>
              <a:t> – דוגמאת עולם החיות</a:t>
            </a:r>
          </a:p>
        </p:txBody>
      </p:sp>
      <p:sp>
        <p:nvSpPr>
          <p:cNvPr id="3" name="מלבן 2"/>
          <p:cNvSpPr/>
          <p:nvPr/>
        </p:nvSpPr>
        <p:spPr>
          <a:xfrm>
            <a:off x="333375" y="1390650"/>
            <a:ext cx="292417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דוגמת הקוד </a:t>
            </a:r>
            <a:r>
              <a:rPr lang="he-IL" b="1" dirty="0"/>
              <a:t>ב</a:t>
            </a:r>
            <a:r>
              <a:rPr lang="he-IL" b="1" dirty="0" smtClean="0"/>
              <a:t>תוך קובץ </a:t>
            </a:r>
            <a:r>
              <a:rPr lang="he-IL" b="1" dirty="0" err="1" smtClean="0"/>
              <a:t>הזיפ</a:t>
            </a:r>
            <a:endParaRPr lang="he-IL" b="1" dirty="0"/>
          </a:p>
        </p:txBody>
      </p:sp>
    </p:spTree>
    <p:extLst>
      <p:ext uri="{BB962C8B-B14F-4D97-AF65-F5344CB8AC3E}">
        <p14:creationId xmlns="" xmlns:p14="http://schemas.microsoft.com/office/powerpoint/2010/main" val="18789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משמש ליצור עצם בזמן ריצה, כאשר רק טיפוס הבסיס ידוע בזמן קומפילציה (נקרא גם </a:t>
            </a:r>
            <a:r>
              <a:rPr lang="en-US" dirty="0" smtClean="0"/>
              <a:t>Virtual Constructor</a:t>
            </a:r>
            <a:r>
              <a:rPr lang="he-IL" dirty="0" smtClean="0"/>
              <a:t>)</a:t>
            </a:r>
          </a:p>
          <a:p>
            <a:r>
              <a:rPr lang="he-IL" dirty="0" smtClean="0"/>
              <a:t>דוגמאות: </a:t>
            </a:r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pPr lvl="1"/>
            <a:endParaRPr lang="he-IL" dirty="0" smtClean="0"/>
          </a:p>
          <a:p>
            <a:pPr lvl="1"/>
            <a:endParaRPr lang="he-IL" dirty="0" smtClean="0"/>
          </a:p>
          <a:p>
            <a:pPr lvl="1"/>
            <a:r>
              <a:rPr lang="he-IL" dirty="0" smtClean="0"/>
              <a:t>בצייר: </a:t>
            </a:r>
            <a:r>
              <a:rPr lang="en-US" dirty="0" smtClean="0"/>
              <a:t>copy &amp; paste</a:t>
            </a:r>
            <a:r>
              <a:rPr lang="he-IL" dirty="0" smtClean="0"/>
              <a:t> לצורה מסוימת</a:t>
            </a:r>
          </a:p>
          <a:p>
            <a:pPr lvl="1"/>
            <a:r>
              <a:rPr lang="he-IL" dirty="0" smtClean="0"/>
              <a:t>שיכפול תיבת נוח</a:t>
            </a:r>
          </a:p>
        </p:txBody>
      </p:sp>
      <p:pic>
        <p:nvPicPr>
          <p:cNvPr id="2150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26" y="2590800"/>
            <a:ext cx="4863336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Prototype</a:t>
            </a:r>
            <a:endParaRPr lang="he-IL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59" y="2843213"/>
            <a:ext cx="4692043" cy="125253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3751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lvl="1" algn="ctr">
              <a:defRPr/>
            </a:pPr>
            <a:r>
              <a:rPr lang="en-US" sz="2800" b="1" dirty="0" smtClean="0"/>
              <a:t>Composite</a:t>
            </a:r>
            <a:endParaRPr lang="he-IL" sz="2800" b="1" dirty="0" smtClean="0"/>
          </a:p>
          <a:p>
            <a:pPr lvl="1" algn="ctr">
              <a:defRPr/>
            </a:pPr>
            <a:r>
              <a:rPr lang="en-US" sz="2800" b="1" dirty="0" smtClean="0"/>
              <a:t>Adapter</a:t>
            </a:r>
          </a:p>
          <a:p>
            <a:pPr lvl="1" algn="ctr">
              <a:defRPr/>
            </a:pPr>
            <a:r>
              <a:rPr lang="en-US" sz="2800" b="1" dirty="0" smtClean="0"/>
              <a:t>Decorator</a:t>
            </a:r>
          </a:p>
          <a:p>
            <a:pPr lvl="1" algn="ctr">
              <a:defRPr/>
            </a:pPr>
            <a:r>
              <a:rPr lang="en-US" sz="2800" b="1" dirty="0" smtClean="0"/>
              <a:t>Proxy</a:t>
            </a:r>
            <a:endParaRPr lang="he-IL" sz="2800" b="1" dirty="0" smtClean="0"/>
          </a:p>
          <a:p>
            <a:pPr lvl="1" algn="ctr">
              <a:defRPr/>
            </a:pPr>
            <a:r>
              <a:rPr lang="en-US" sz="2800" b="1" dirty="0" smtClean="0"/>
              <a:t>Builder</a:t>
            </a:r>
            <a:endParaRPr lang="he-IL" sz="2800" b="1" dirty="0" smtClean="0"/>
          </a:p>
          <a:p>
            <a:pPr lvl="1" algn="ctr">
              <a:defRPr/>
            </a:pPr>
            <a:r>
              <a:rPr lang="en-US" sz="2800" b="1" dirty="0" smtClean="0"/>
              <a:t>Facade</a:t>
            </a:r>
            <a:endParaRPr lang="he-IL" sz="2800" b="1" dirty="0" smtClean="0"/>
          </a:p>
          <a:p>
            <a:pPr lvl="1" algn="ctr">
              <a:defRPr/>
            </a:pPr>
            <a:endParaRPr lang="he-IL" sz="2800" b="1" dirty="0" smtClean="0"/>
          </a:p>
          <a:p>
            <a:pPr lvl="1" algn="ctr">
              <a:defRPr/>
            </a:pPr>
            <a:endParaRPr lang="he-IL" sz="2800" b="1" dirty="0" smtClean="0"/>
          </a:p>
          <a:p>
            <a:pPr lvl="1" algn="ctr">
              <a:defRPr/>
            </a:pPr>
            <a:endParaRPr lang="en-US" sz="2800" b="1" dirty="0" smtClean="0"/>
          </a:p>
          <a:p>
            <a:pPr lvl="1" algn="ctr">
              <a:defRPr/>
            </a:pPr>
            <a:endParaRPr lang="en-US" sz="2800" dirty="0" smtClean="0"/>
          </a:p>
          <a:p>
            <a:pPr lvl="1" algn="ctr">
              <a:defRPr/>
            </a:pPr>
            <a:endParaRPr lang="en-US" sz="3600" dirty="0" smtClean="0"/>
          </a:p>
        </p:txBody>
      </p:sp>
      <p:sp>
        <p:nvSpPr>
          <p:cNvPr id="22530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Structural Patterns</a:t>
            </a:r>
            <a:endParaRPr lang="he-IL" smtClean="0"/>
          </a:p>
        </p:txBody>
      </p:sp>
    </p:spTree>
    <p:extLst>
      <p:ext uri="{BB962C8B-B14F-4D97-AF65-F5344CB8AC3E}">
        <p14:creationId xmlns="" xmlns:p14="http://schemas.microsoft.com/office/powerpoint/2010/main" val="30063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Composite</a:t>
            </a:r>
            <a:endParaRPr lang="he-IL" smtClean="0"/>
          </a:p>
        </p:txBody>
      </p:sp>
      <p:sp>
        <p:nvSpPr>
          <p:cNvPr id="2355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משמש ליצוג מבנה נתונים רקורסיבי והטרגוני לאיברים שונים בעלי בסיס משותף. כל איבר הוא "עלה" או </a:t>
            </a:r>
            <a:r>
              <a:rPr lang="en-US" dirty="0" smtClean="0"/>
              <a:t>composite</a:t>
            </a:r>
            <a:endParaRPr lang="he-IL" dirty="0" smtClean="0"/>
          </a:p>
          <a:p>
            <a:r>
              <a:rPr lang="he-IL" dirty="0" smtClean="0"/>
              <a:t>דוגמאות:</a:t>
            </a:r>
          </a:p>
          <a:p>
            <a:pPr lvl="1"/>
            <a:r>
              <a:rPr lang="en-US" dirty="0" smtClean="0"/>
              <a:t>XML</a:t>
            </a:r>
            <a:r>
              <a:rPr lang="he-IL" dirty="0" smtClean="0"/>
              <a:t>: מכיל </a:t>
            </a:r>
            <a:r>
              <a:rPr lang="en-US" dirty="0" smtClean="0"/>
              <a:t>element</a:t>
            </a:r>
            <a:r>
              <a:rPr lang="he-IL" dirty="0" smtClean="0"/>
              <a:t>'ים ו- </a:t>
            </a:r>
            <a:r>
              <a:rPr lang="en-US" dirty="0" smtClean="0"/>
              <a:t>attribute</a:t>
            </a:r>
            <a:r>
              <a:rPr lang="he-IL" dirty="0" smtClean="0"/>
              <a:t>'ים, וכל </a:t>
            </a:r>
            <a:r>
              <a:rPr lang="en-US" dirty="0" smtClean="0"/>
              <a:t>element</a:t>
            </a:r>
            <a:r>
              <a:rPr lang="he-IL" dirty="0" smtClean="0"/>
              <a:t> יכול להכיל בתוכו </a:t>
            </a:r>
            <a:r>
              <a:rPr lang="en-US" dirty="0" smtClean="0"/>
              <a:t>element</a:t>
            </a:r>
            <a:r>
              <a:rPr lang="he-IL" dirty="0" smtClean="0"/>
              <a:t>ים נוספים</a:t>
            </a:r>
          </a:p>
          <a:p>
            <a:pPr lvl="1"/>
            <a:r>
              <a:rPr lang="he-IL" dirty="0" smtClean="0"/>
              <a:t>תיקיה במחשב: כל תיקיה יכולה להכיל תיקיות נוספות וקבצים</a:t>
            </a:r>
          </a:p>
          <a:p>
            <a:pPr lvl="1"/>
            <a:r>
              <a:rPr lang="he-IL" dirty="0" smtClean="0"/>
              <a:t>קטגוריות בדפי זהב: כל קטגוריה יכולה להכיל תתי קטגוריות, או נתונים</a:t>
            </a:r>
          </a:p>
        </p:txBody>
      </p:sp>
    </p:spTree>
    <p:extLst>
      <p:ext uri="{BB962C8B-B14F-4D97-AF65-F5344CB8AC3E}">
        <p14:creationId xmlns="" xmlns:p14="http://schemas.microsoft.com/office/powerpoint/2010/main" val="21093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Composite</a:t>
            </a:r>
            <a:r>
              <a:rPr lang="he-IL" smtClean="0"/>
              <a:t> – צורה כללית לפתרון</a:t>
            </a: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" y="1381126"/>
            <a:ext cx="9617075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570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Composite</a:t>
            </a:r>
            <a:r>
              <a:rPr lang="he-IL" smtClean="0"/>
              <a:t> - דוגמא</a:t>
            </a: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918" y="1357312"/>
            <a:ext cx="9170458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מלבן 6"/>
          <p:cNvSpPr/>
          <p:nvPr/>
        </p:nvSpPr>
        <p:spPr>
          <a:xfrm>
            <a:off x="333375" y="1390650"/>
            <a:ext cx="292417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דוגמת הקוד </a:t>
            </a:r>
            <a:r>
              <a:rPr lang="he-IL" b="1" dirty="0"/>
              <a:t>ב</a:t>
            </a:r>
            <a:r>
              <a:rPr lang="he-IL" b="1" dirty="0" smtClean="0"/>
              <a:t>תוך קובץ </a:t>
            </a:r>
            <a:r>
              <a:rPr lang="he-IL" b="1" dirty="0" err="1" smtClean="0"/>
              <a:t>הזיפ</a:t>
            </a:r>
            <a:endParaRPr lang="he-IL" b="1" dirty="0"/>
          </a:p>
        </p:txBody>
      </p:sp>
    </p:spTree>
    <p:extLst>
      <p:ext uri="{BB962C8B-B14F-4D97-AF65-F5344CB8AC3E}">
        <p14:creationId xmlns="" xmlns:p14="http://schemas.microsoft.com/office/powerpoint/2010/main" val="123632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adapter</a:t>
            </a:r>
            <a:endParaRPr lang="he-IL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design pattern</a:t>
            </a:r>
            <a:r>
              <a:rPr lang="he-IL" smtClean="0"/>
              <a:t> זה בא לפתור את הבעיה שיש לנו מחלקה המצפה לקבל נתונים מסוימים, ולנו יש נתונים אחרים שצריכים לעבור מניפולציה כלשהי כדי להתאם לממשק</a:t>
            </a:r>
          </a:p>
          <a:p>
            <a:r>
              <a:rPr lang="he-IL" smtClean="0"/>
              <a:t>מאפשר תקשורת בין מחלקות שכרגע לא יכולות לתקשר</a:t>
            </a:r>
          </a:p>
          <a:p>
            <a:r>
              <a:rPr lang="he-IL" smtClean="0"/>
              <a:t>נשתמש בו כאשר איננו רוצים או יכולים לשנות את הממשק של המחלקה עימה נרצה לעבוד</a:t>
            </a:r>
          </a:p>
          <a:p>
            <a:r>
              <a:rPr lang="he-IL" smtClean="0"/>
              <a:t>דימוי: מתאם שקע-תקע לחו"ל</a:t>
            </a:r>
          </a:p>
        </p:txBody>
      </p:sp>
    </p:spTree>
    <p:extLst>
      <p:ext uri="{BB962C8B-B14F-4D97-AF65-F5344CB8AC3E}">
        <p14:creationId xmlns="" xmlns:p14="http://schemas.microsoft.com/office/powerpoint/2010/main" val="88732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adapter</a:t>
            </a:r>
            <a:r>
              <a:rPr lang="he-IL" smtClean="0"/>
              <a:t> - צורה כללית לפתרון</a:t>
            </a: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906" y="1837899"/>
            <a:ext cx="8939031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9321413" y="1730991"/>
            <a:ext cx="2156346" cy="533400"/>
          </a:xfrm>
          <a:prstGeom prst="wedgeRectCallout">
            <a:avLst>
              <a:gd name="adj1" fmla="val -188024"/>
              <a:gd name="adj2" fmla="val -12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הממשק הרצוי </a:t>
            </a:r>
            <a:r>
              <a:rPr lang="he-IL" b="1" dirty="0" smtClean="0"/>
              <a:t>איתו הקליינט </a:t>
            </a:r>
            <a:r>
              <a:rPr lang="he-IL" b="1" dirty="0"/>
              <a:t>ירצה </a:t>
            </a:r>
            <a:r>
              <a:rPr lang="he-IL" b="1" dirty="0" smtClean="0"/>
              <a:t>לעבוד</a:t>
            </a:r>
            <a:endParaRPr lang="he-IL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8475251" y="3144672"/>
            <a:ext cx="2947916" cy="381000"/>
          </a:xfrm>
          <a:prstGeom prst="wedgeRectCallout">
            <a:avLst>
              <a:gd name="adj1" fmla="val -59441"/>
              <a:gd name="adj2" fmla="val 139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המחלקה המקורית הקיימת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2260971" y="3832746"/>
            <a:ext cx="2106304" cy="381000"/>
          </a:xfrm>
          <a:prstGeom prst="wedgeRectCallout">
            <a:avLst>
              <a:gd name="adj1" fmla="val 72763"/>
              <a:gd name="adj2" fmla="val -45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המחלקה המתאמת</a:t>
            </a:r>
          </a:p>
        </p:txBody>
      </p:sp>
      <p:sp>
        <p:nvSpPr>
          <p:cNvPr id="11" name="מלבן 6"/>
          <p:cNvSpPr/>
          <p:nvPr/>
        </p:nvSpPr>
        <p:spPr>
          <a:xfrm>
            <a:off x="210546" y="6249253"/>
            <a:ext cx="292417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דוגמת הקוד </a:t>
            </a:r>
            <a:r>
              <a:rPr lang="he-IL" b="1" dirty="0"/>
              <a:t>ב</a:t>
            </a:r>
            <a:r>
              <a:rPr lang="he-IL" b="1" dirty="0" smtClean="0"/>
              <a:t>תוך קובץ </a:t>
            </a:r>
            <a:r>
              <a:rPr lang="he-IL" b="1" dirty="0" err="1" smtClean="0"/>
              <a:t>הזיפ</a:t>
            </a:r>
            <a:endParaRPr lang="he-IL" b="1" dirty="0"/>
          </a:p>
        </p:txBody>
      </p:sp>
    </p:spTree>
    <p:extLst>
      <p:ext uri="{BB962C8B-B14F-4D97-AF65-F5344CB8AC3E}">
        <p14:creationId xmlns="" xmlns:p14="http://schemas.microsoft.com/office/powerpoint/2010/main" val="25538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נועד לאפשר סוגי קומבינציות שונות של אובייקטים ללא ירושה עבור כל טיפוס</a:t>
            </a:r>
          </a:p>
          <a:p>
            <a:pPr lvl="1"/>
            <a:r>
              <a:rPr lang="he-IL" u="sng" dirty="0" smtClean="0"/>
              <a:t>דוגמה</a:t>
            </a:r>
            <a:r>
              <a:rPr lang="he-IL" dirty="0" smtClean="0"/>
              <a:t>: מחלקת "צורה" שיורשים ממנה "ריבוע" ו"עיגול". עכשיו נרצה להוסיף פונקציונליות של "מסגרת"</a:t>
            </a:r>
            <a:r>
              <a:rPr lang="en-US" dirty="0" smtClean="0"/>
              <a:t> </a:t>
            </a:r>
            <a:r>
              <a:rPr lang="he-IL" dirty="0" smtClean="0"/>
              <a:t>ו"צבע"</a:t>
            </a:r>
          </a:p>
          <a:p>
            <a:pPr lvl="1"/>
            <a:r>
              <a:rPr lang="he-IL" u="sng" dirty="0" smtClean="0"/>
              <a:t>הפתרון הרע</a:t>
            </a:r>
            <a:r>
              <a:rPr lang="he-IL" dirty="0" smtClean="0"/>
              <a:t>:</a:t>
            </a:r>
            <a:endParaRPr lang="he-IL" dirty="0"/>
          </a:p>
        </p:txBody>
      </p:sp>
      <p:grpSp>
        <p:nvGrpSpPr>
          <p:cNvPr id="51" name="Group 50"/>
          <p:cNvGrpSpPr/>
          <p:nvPr/>
        </p:nvGrpSpPr>
        <p:grpSpPr>
          <a:xfrm>
            <a:off x="508000" y="2838734"/>
            <a:ext cx="11176000" cy="3409666"/>
            <a:chOff x="381000" y="3429000"/>
            <a:chExt cx="8382000" cy="2819400"/>
          </a:xfrm>
        </p:grpSpPr>
        <p:sp>
          <p:nvSpPr>
            <p:cNvPr id="6" name="Rectangle 5"/>
            <p:cNvSpPr/>
            <p:nvPr/>
          </p:nvSpPr>
          <p:spPr>
            <a:xfrm>
              <a:off x="4267200" y="3429000"/>
              <a:ext cx="1066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i="1" dirty="0" smtClean="0"/>
                <a:t>Shape</a:t>
              </a:r>
              <a:endParaRPr lang="he-IL" b="1" i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19400" y="4114800"/>
              <a:ext cx="1295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 smtClean="0"/>
                <a:t>Rectangle</a:t>
              </a:r>
              <a:endParaRPr lang="he-IL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05400" y="4114800"/>
              <a:ext cx="1295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 smtClean="0"/>
                <a:t>Circle</a:t>
              </a:r>
              <a:endParaRPr lang="he-IL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1000" y="5029200"/>
              <a:ext cx="2209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 err="1" smtClean="0"/>
                <a:t>ColoredRectangle</a:t>
              </a:r>
              <a:endParaRPr lang="he-IL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81600" y="5029200"/>
              <a:ext cx="1752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 err="1" smtClean="0"/>
                <a:t>ColoredCircle</a:t>
              </a:r>
              <a:endParaRPr lang="he-IL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67000" y="5029200"/>
              <a:ext cx="2209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 err="1" smtClean="0"/>
                <a:t>FramedRectangle</a:t>
              </a:r>
              <a:endParaRPr lang="he-IL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10400" y="5029200"/>
              <a:ext cx="1752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 err="1" smtClean="0"/>
                <a:t>FramedCircle</a:t>
              </a:r>
              <a:endParaRPr lang="he-IL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05600" y="4114800"/>
              <a:ext cx="1905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i="1" dirty="0" err="1" smtClean="0"/>
                <a:t>ColoredShape</a:t>
              </a:r>
              <a:endParaRPr lang="he-IL" b="1" i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9600" y="4114800"/>
              <a:ext cx="1905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i="1" dirty="0" err="1" smtClean="0"/>
                <a:t>FramedShape</a:t>
              </a:r>
              <a:endParaRPr lang="he-IL" b="1" i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2000" y="5791200"/>
              <a:ext cx="3352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 err="1" smtClean="0"/>
                <a:t>ColoredFramedRectangle</a:t>
              </a:r>
              <a:endParaRPr lang="he-IL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38800" y="5791200"/>
              <a:ext cx="2819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 err="1" smtClean="0"/>
                <a:t>ColoredFramedCircle</a:t>
              </a:r>
              <a:endParaRPr lang="he-IL" b="1" dirty="0"/>
            </a:p>
          </p:txBody>
        </p:sp>
        <p:cxnSp>
          <p:nvCxnSpPr>
            <p:cNvPr id="18" name="Straight Arrow Connector 17"/>
            <p:cNvCxnSpPr>
              <a:stCxn id="14" idx="0"/>
              <a:endCxn id="6" idx="1"/>
            </p:cNvCxnSpPr>
            <p:nvPr/>
          </p:nvCxnSpPr>
          <p:spPr>
            <a:xfrm flipV="1">
              <a:off x="1562100" y="3657600"/>
              <a:ext cx="27051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3" idx="0"/>
              <a:endCxn id="6" idx="3"/>
            </p:cNvCxnSpPr>
            <p:nvPr/>
          </p:nvCxnSpPr>
          <p:spPr>
            <a:xfrm flipH="1" flipV="1">
              <a:off x="5334000" y="3657600"/>
              <a:ext cx="23241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0"/>
              <a:endCxn id="6" idx="2"/>
            </p:cNvCxnSpPr>
            <p:nvPr/>
          </p:nvCxnSpPr>
          <p:spPr>
            <a:xfrm flipV="1">
              <a:off x="3467100" y="3886200"/>
              <a:ext cx="13335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0"/>
              <a:endCxn id="6" idx="2"/>
            </p:cNvCxnSpPr>
            <p:nvPr/>
          </p:nvCxnSpPr>
          <p:spPr>
            <a:xfrm flipH="1" flipV="1">
              <a:off x="4800600" y="3886200"/>
              <a:ext cx="9525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0"/>
              <a:endCxn id="7" idx="2"/>
            </p:cNvCxnSpPr>
            <p:nvPr/>
          </p:nvCxnSpPr>
          <p:spPr>
            <a:xfrm flipV="1">
              <a:off x="1485900" y="4572000"/>
              <a:ext cx="19812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0"/>
              <a:endCxn id="13" idx="2"/>
            </p:cNvCxnSpPr>
            <p:nvPr/>
          </p:nvCxnSpPr>
          <p:spPr>
            <a:xfrm flipV="1">
              <a:off x="1485900" y="4572000"/>
              <a:ext cx="61722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1" idx="0"/>
              <a:endCxn id="7" idx="2"/>
            </p:cNvCxnSpPr>
            <p:nvPr/>
          </p:nvCxnSpPr>
          <p:spPr>
            <a:xfrm flipH="1" flipV="1">
              <a:off x="3467100" y="4572000"/>
              <a:ext cx="304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1" idx="0"/>
              <a:endCxn id="14" idx="2"/>
            </p:cNvCxnSpPr>
            <p:nvPr/>
          </p:nvCxnSpPr>
          <p:spPr>
            <a:xfrm flipH="1" flipV="1">
              <a:off x="1562100" y="4572000"/>
              <a:ext cx="2209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0" idx="0"/>
              <a:endCxn id="13" idx="2"/>
            </p:cNvCxnSpPr>
            <p:nvPr/>
          </p:nvCxnSpPr>
          <p:spPr>
            <a:xfrm flipV="1">
              <a:off x="6057900" y="4572000"/>
              <a:ext cx="16002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0" idx="0"/>
              <a:endCxn id="8" idx="2"/>
            </p:cNvCxnSpPr>
            <p:nvPr/>
          </p:nvCxnSpPr>
          <p:spPr>
            <a:xfrm flipH="1" flipV="1">
              <a:off x="5753100" y="4572000"/>
              <a:ext cx="304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2" idx="0"/>
              <a:endCxn id="8" idx="2"/>
            </p:cNvCxnSpPr>
            <p:nvPr/>
          </p:nvCxnSpPr>
          <p:spPr>
            <a:xfrm flipH="1" flipV="1">
              <a:off x="5753100" y="4572000"/>
              <a:ext cx="21336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2" idx="0"/>
              <a:endCxn id="14" idx="2"/>
            </p:cNvCxnSpPr>
            <p:nvPr/>
          </p:nvCxnSpPr>
          <p:spPr>
            <a:xfrm flipH="1" flipV="1">
              <a:off x="1562100" y="4572000"/>
              <a:ext cx="63246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5" idx="0"/>
              <a:endCxn id="9" idx="2"/>
            </p:cNvCxnSpPr>
            <p:nvPr/>
          </p:nvCxnSpPr>
          <p:spPr>
            <a:xfrm flipH="1" flipV="1">
              <a:off x="1485900" y="5486400"/>
              <a:ext cx="9525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5" idx="0"/>
              <a:endCxn id="11" idx="2"/>
            </p:cNvCxnSpPr>
            <p:nvPr/>
          </p:nvCxnSpPr>
          <p:spPr>
            <a:xfrm flipV="1">
              <a:off x="2438400" y="5486400"/>
              <a:ext cx="13335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6" idx="0"/>
              <a:endCxn id="10" idx="2"/>
            </p:cNvCxnSpPr>
            <p:nvPr/>
          </p:nvCxnSpPr>
          <p:spPr>
            <a:xfrm flipH="1" flipV="1">
              <a:off x="6057900" y="5486400"/>
              <a:ext cx="990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6" idx="0"/>
              <a:endCxn id="12" idx="2"/>
            </p:cNvCxnSpPr>
            <p:nvPr/>
          </p:nvCxnSpPr>
          <p:spPr>
            <a:xfrm flipV="1">
              <a:off x="7048500" y="5486400"/>
              <a:ext cx="838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96271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</a:t>
            </a:r>
            <a:r>
              <a:rPr lang="he-IL" dirty="0" smtClean="0"/>
              <a:t> – תצורת פתרון כללית</a:t>
            </a:r>
            <a:endParaRPr lang="he-IL" dirty="0"/>
          </a:p>
        </p:txBody>
      </p:sp>
      <p:pic>
        <p:nvPicPr>
          <p:cNvPr id="46082" name="Picture 2" descr="http://3.bp.blogspot.com/-zzLaF2f7KzI/UsAdGOueWnI/AAAAAAAAFn4/YPqEdmiWdbQ/s640/dec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2926" y="1282890"/>
            <a:ext cx="7701133" cy="483628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04800" y="6172201"/>
            <a:ext cx="99568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http://3.bp.blogspot.com/-zzLaF2f7KzI/UsAdGOueWnI/AAAAAAAAFn4/YPqEdmiWdbQ/s1600/dec_1.png</a:t>
            </a:r>
            <a:endParaRPr lang="he-IL" sz="1200" dirty="0"/>
          </a:p>
        </p:txBody>
      </p:sp>
    </p:spTree>
    <p:extLst>
      <p:ext uri="{BB962C8B-B14F-4D97-AF65-F5344CB8AC3E}">
        <p14:creationId xmlns="" xmlns:p14="http://schemas.microsoft.com/office/powerpoint/2010/main" val="325648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ביחידה זו נלמד:</a:t>
            </a:r>
            <a:endParaRPr lang="en-US" smtClean="0"/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3200" dirty="0" smtClean="0"/>
              <a:t>מהם </a:t>
            </a:r>
            <a:r>
              <a:rPr lang="en-US" sz="3200" dirty="0" smtClean="0"/>
              <a:t>Design Patterns</a:t>
            </a:r>
            <a:endParaRPr lang="he-IL" sz="3200" dirty="0" smtClean="0"/>
          </a:p>
          <a:p>
            <a:r>
              <a:rPr lang="en-US" sz="3200" dirty="0" smtClean="0"/>
              <a:t>Creational Patterns</a:t>
            </a:r>
            <a:endParaRPr lang="he-IL" sz="3200" dirty="0" smtClean="0"/>
          </a:p>
          <a:p>
            <a:r>
              <a:rPr lang="en-US" sz="3200" dirty="0" smtClean="0"/>
              <a:t>Structural Patterns</a:t>
            </a:r>
            <a:endParaRPr lang="he-IL" sz="3200" dirty="0" smtClean="0"/>
          </a:p>
          <a:p>
            <a:r>
              <a:rPr lang="en-US" sz="3200" dirty="0" smtClean="0"/>
              <a:t>Behavioral Patterns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736979" y="5036142"/>
          <a:ext cx="3082025" cy="1331435"/>
        </p:xfrm>
        <a:graphic>
          <a:graphicData uri="http://schemas.openxmlformats.org/presentationml/2006/ole">
            <p:oleObj spid="_x0000_s17412" name="Packager Shell Object" showAsIcon="1" r:id="rId3" imgW="1587960" imgH="685800" progId="Packag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9656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</a:t>
            </a:r>
            <a:r>
              <a:rPr lang="he-IL" dirty="0" smtClean="0"/>
              <a:t> – שימוש בפתרון לבעית הצורות</a:t>
            </a:r>
            <a:endParaRPr lang="he-IL" dirty="0"/>
          </a:p>
        </p:txBody>
      </p:sp>
      <p:pic>
        <p:nvPicPr>
          <p:cNvPr id="6" name="Picture 2" descr="http://3.bp.blogspot.com/-zzLaF2f7KzI/UsAdGOueWnI/AAAAAAAAFn4/YPqEdmiWdbQ/s640/dec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55527"/>
            <a:ext cx="8026400" cy="474999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04800" y="6172201"/>
            <a:ext cx="99568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http://3.bp.blogspot.com/-zzLaF2f7KzI/UsAdGOueWnI/AAAAAAAAFn4/YPqEdmiWdbQ/s1600/dec_1.png</a:t>
            </a:r>
            <a:endParaRPr lang="he-IL" sz="1200" dirty="0"/>
          </a:p>
        </p:txBody>
      </p:sp>
      <p:sp>
        <p:nvSpPr>
          <p:cNvPr id="9" name="Rectangle 8"/>
          <p:cNvSpPr/>
          <p:nvPr/>
        </p:nvSpPr>
        <p:spPr>
          <a:xfrm>
            <a:off x="3352800" y="1447800"/>
            <a:ext cx="132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Shapeable</a:t>
            </a:r>
            <a:endParaRPr lang="he-IL" sz="1200" b="1" dirty="0"/>
          </a:p>
        </p:txBody>
      </p:sp>
      <p:sp>
        <p:nvSpPr>
          <p:cNvPr id="10" name="Rectangle 9"/>
          <p:cNvSpPr/>
          <p:nvPr/>
        </p:nvSpPr>
        <p:spPr>
          <a:xfrm>
            <a:off x="3352800" y="1981200"/>
            <a:ext cx="132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draw()</a:t>
            </a:r>
            <a:endParaRPr lang="he-IL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1930400" y="3962400"/>
            <a:ext cx="132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draw()</a:t>
            </a:r>
            <a:endParaRPr lang="he-IL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4673600" y="3962400"/>
            <a:ext cx="132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draw()</a:t>
            </a:r>
            <a:endParaRPr lang="he-IL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1930400" y="3200400"/>
            <a:ext cx="1320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Shape</a:t>
            </a:r>
            <a:endParaRPr lang="he-IL" sz="1200" b="1" dirty="0"/>
          </a:p>
        </p:txBody>
      </p:sp>
      <p:sp>
        <p:nvSpPr>
          <p:cNvPr id="14" name="Rectangle 13"/>
          <p:cNvSpPr/>
          <p:nvPr/>
        </p:nvSpPr>
        <p:spPr>
          <a:xfrm>
            <a:off x="4673600" y="3200400"/>
            <a:ext cx="1320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err="1" smtClean="0"/>
              <a:t>ShapeProperty</a:t>
            </a:r>
            <a:endParaRPr lang="he-IL" sz="1200" b="1" dirty="0"/>
          </a:p>
        </p:txBody>
      </p:sp>
      <p:sp>
        <p:nvSpPr>
          <p:cNvPr id="15" name="Rectangle 14"/>
          <p:cNvSpPr/>
          <p:nvPr/>
        </p:nvSpPr>
        <p:spPr>
          <a:xfrm>
            <a:off x="2641599" y="4953000"/>
            <a:ext cx="148002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err="1" smtClean="0"/>
              <a:t>ShapeWithBorder</a:t>
            </a:r>
            <a:endParaRPr lang="he-IL" sz="1200" b="1" dirty="0"/>
          </a:p>
        </p:txBody>
      </p:sp>
      <p:sp>
        <p:nvSpPr>
          <p:cNvPr id="16" name="Rectangle 15"/>
          <p:cNvSpPr/>
          <p:nvPr/>
        </p:nvSpPr>
        <p:spPr>
          <a:xfrm>
            <a:off x="4681182" y="4953000"/>
            <a:ext cx="141481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err="1" smtClean="0"/>
              <a:t>ShapeWithColor</a:t>
            </a:r>
            <a:endParaRPr lang="he-IL" sz="1200" b="1" dirty="0"/>
          </a:p>
        </p:txBody>
      </p:sp>
      <p:sp>
        <p:nvSpPr>
          <p:cNvPr id="17" name="Rectangle 16"/>
          <p:cNvSpPr/>
          <p:nvPr/>
        </p:nvSpPr>
        <p:spPr>
          <a:xfrm>
            <a:off x="2641599" y="5715000"/>
            <a:ext cx="148002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draw()</a:t>
            </a:r>
            <a:endParaRPr lang="he-IL" sz="1200" b="1" dirty="0"/>
          </a:p>
        </p:txBody>
      </p:sp>
      <p:sp>
        <p:nvSpPr>
          <p:cNvPr id="18" name="Rectangle 17"/>
          <p:cNvSpPr/>
          <p:nvPr/>
        </p:nvSpPr>
        <p:spPr>
          <a:xfrm>
            <a:off x="4681182" y="5718412"/>
            <a:ext cx="1414818" cy="301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draw()</a:t>
            </a:r>
            <a:endParaRPr lang="he-IL" sz="1200" b="1" dirty="0"/>
          </a:p>
        </p:txBody>
      </p:sp>
      <p:sp>
        <p:nvSpPr>
          <p:cNvPr id="19" name="Rectangle 18"/>
          <p:cNvSpPr/>
          <p:nvPr/>
        </p:nvSpPr>
        <p:spPr>
          <a:xfrm>
            <a:off x="304800" y="4648200"/>
            <a:ext cx="132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Circle</a:t>
            </a:r>
            <a:endParaRPr lang="he-IL" sz="1200" b="1" dirty="0"/>
          </a:p>
        </p:txBody>
      </p:sp>
      <p:sp>
        <p:nvSpPr>
          <p:cNvPr id="20" name="Rectangle 19"/>
          <p:cNvSpPr/>
          <p:nvPr/>
        </p:nvSpPr>
        <p:spPr>
          <a:xfrm>
            <a:off x="1828800" y="4648200"/>
            <a:ext cx="132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Rectangle</a:t>
            </a:r>
            <a:endParaRPr lang="he-IL" sz="1200" b="1" dirty="0"/>
          </a:p>
        </p:txBody>
      </p:sp>
      <p:cxnSp>
        <p:nvCxnSpPr>
          <p:cNvPr id="22" name="Straight Arrow Connector 21"/>
          <p:cNvCxnSpPr>
            <a:stCxn id="19" idx="0"/>
          </p:cNvCxnSpPr>
          <p:nvPr/>
        </p:nvCxnSpPr>
        <p:spPr>
          <a:xfrm flipV="1">
            <a:off x="965200" y="3810000"/>
            <a:ext cx="863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0"/>
          </p:cNvCxnSpPr>
          <p:nvPr/>
        </p:nvCxnSpPr>
        <p:spPr>
          <a:xfrm flipH="1" flipV="1">
            <a:off x="1828800" y="3810000"/>
            <a:ext cx="660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מלבן 2"/>
          <p:cNvSpPr/>
          <p:nvPr/>
        </p:nvSpPr>
        <p:spPr>
          <a:xfrm>
            <a:off x="8972408" y="1308764"/>
            <a:ext cx="292417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דוגמת הקוד </a:t>
            </a:r>
            <a:r>
              <a:rPr lang="he-IL" b="1" dirty="0"/>
              <a:t>ב</a:t>
            </a:r>
            <a:r>
              <a:rPr lang="he-IL" b="1" dirty="0" smtClean="0"/>
              <a:t>תוך קובץ </a:t>
            </a:r>
            <a:r>
              <a:rPr lang="he-IL" b="1" dirty="0" err="1" smtClean="0"/>
              <a:t>הזיפ</a:t>
            </a:r>
            <a:endParaRPr lang="he-IL" b="1" dirty="0"/>
          </a:p>
        </p:txBody>
      </p:sp>
    </p:spTree>
    <p:extLst>
      <p:ext uri="{BB962C8B-B14F-4D97-AF65-F5344CB8AC3E}">
        <p14:creationId xmlns="" xmlns:p14="http://schemas.microsoft.com/office/powerpoint/2010/main" val="632737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</a:t>
            </a:r>
            <a:r>
              <a:rPr lang="he-IL" dirty="0" smtClean="0"/>
              <a:t> – ה- </a:t>
            </a:r>
            <a:r>
              <a:rPr lang="en-US" dirty="0" smtClean="0"/>
              <a:t>main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855260" y="5759355"/>
            <a:ext cx="678748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b="1" dirty="0" smtClean="0"/>
              <a:t>מה מקבל ה- </a:t>
            </a:r>
            <a:r>
              <a:rPr lang="en-US" b="1" dirty="0" err="1" smtClean="0"/>
              <a:t>c’tor</a:t>
            </a:r>
            <a:r>
              <a:rPr lang="he-IL" b="1" dirty="0" smtClean="0"/>
              <a:t> של כל אחת מהמחלקות על מנת שקוד זה יתקמפל?</a:t>
            </a:r>
            <a:endParaRPr lang="he-IL" b="1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497" y="1676045"/>
            <a:ext cx="7338160" cy="379297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8657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proxy</a:t>
            </a:r>
            <a:endParaRPr lang="he-IL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מייצר תחליף לאובייקט דרכו ניתן לשלוט באובייקט</a:t>
            </a:r>
          </a:p>
          <a:p>
            <a:r>
              <a:rPr lang="he-IL" dirty="0" smtClean="0"/>
              <a:t>ל- </a:t>
            </a:r>
            <a:r>
              <a:rPr lang="en-US" dirty="0" smtClean="0"/>
              <a:t>proxy</a:t>
            </a:r>
            <a:r>
              <a:rPr lang="he-IL" smtClean="0"/>
              <a:t> יהיה ממשק זהה ודרכו ניגש לאובייקט המקורי</a:t>
            </a:r>
            <a:endParaRPr lang="he-IL" dirty="0" smtClean="0"/>
          </a:p>
          <a:p>
            <a:r>
              <a:rPr lang="he-IL" dirty="0" smtClean="0"/>
              <a:t>למשל, ניתן למשוך כסף מהחשבון שלנו באמצעות כרטיס אשראי</a:t>
            </a:r>
          </a:p>
          <a:p>
            <a:r>
              <a:rPr lang="he-IL" dirty="0" smtClean="0"/>
              <a:t>נשתמש בו כאשר נרצה לחשוף ממשק מסויים אך להסתיר את אופן המימוש או יצוג הנתונים</a:t>
            </a:r>
          </a:p>
        </p:txBody>
      </p:sp>
    </p:spTree>
    <p:extLst>
      <p:ext uri="{BB962C8B-B14F-4D97-AF65-F5344CB8AC3E}">
        <p14:creationId xmlns="" xmlns:p14="http://schemas.microsoft.com/office/powerpoint/2010/main" val="5460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r>
              <a:rPr lang="he-IL" dirty="0" smtClean="0"/>
              <a:t> - תצורת פתרון כללית</a:t>
            </a:r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84" y="1583140"/>
            <a:ext cx="10223690" cy="4021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777923" y="2658471"/>
            <a:ext cx="1596787" cy="571500"/>
          </a:xfrm>
          <a:prstGeom prst="wedgeRectCallout">
            <a:avLst>
              <a:gd name="adj1" fmla="val -33964"/>
              <a:gd name="adj2" fmla="val 199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האוביקט אותו נרצה להסתיר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632811" y="1719618"/>
            <a:ext cx="4162568" cy="656230"/>
          </a:xfrm>
          <a:prstGeom prst="wedgeRectCallout">
            <a:avLst>
              <a:gd name="adj1" fmla="val -73719"/>
              <a:gd name="adj2" fmla="val 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הממשק עבור ה- </a:t>
            </a:r>
            <a:r>
              <a:rPr lang="en-US" b="1" dirty="0"/>
              <a:t>proxy</a:t>
            </a:r>
            <a:r>
              <a:rPr lang="he-IL" b="1" dirty="0"/>
              <a:t> וה- </a:t>
            </a:r>
            <a:r>
              <a:rPr lang="en-US" b="1" dirty="0" err="1"/>
              <a:t>RealSubject</a:t>
            </a:r>
            <a:r>
              <a:rPr lang="he-IL" b="1" dirty="0"/>
              <a:t>, כך שניתן להחליף </a:t>
            </a:r>
            <a:r>
              <a:rPr lang="he-IL" b="1" dirty="0" smtClean="0"/>
              <a:t>בינהם </a:t>
            </a:r>
            <a:r>
              <a:rPr lang="he-IL" b="1" dirty="0"/>
              <a:t>בקלות</a:t>
            </a:r>
          </a:p>
        </p:txBody>
      </p:sp>
    </p:spTree>
    <p:extLst>
      <p:ext uri="{BB962C8B-B14F-4D97-AF65-F5344CB8AC3E}">
        <p14:creationId xmlns="" xmlns:p14="http://schemas.microsoft.com/office/powerpoint/2010/main" val="351332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builder</a:t>
            </a:r>
            <a:endParaRPr lang="he-IL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משמש להפרדה בין הגדרת השלבים ליצירת אובייקט לבין המימוש</a:t>
            </a:r>
          </a:p>
          <a:p>
            <a:r>
              <a:rPr lang="he-IL" dirty="0" smtClean="0"/>
              <a:t>דוגמה: עבור בניית מסמך כלשהו, יש לבצע את השלבים הבאים:</a:t>
            </a:r>
          </a:p>
          <a:p>
            <a:pPr lvl="1"/>
            <a:r>
              <a:rPr lang="he-IL" dirty="0" smtClean="0"/>
              <a:t>שם המסמך</a:t>
            </a:r>
          </a:p>
          <a:p>
            <a:pPr lvl="1"/>
            <a:r>
              <a:rPr lang="he-IL" dirty="0" smtClean="0"/>
              <a:t>שמות המחברים</a:t>
            </a:r>
          </a:p>
          <a:p>
            <a:pPr lvl="1"/>
            <a:r>
              <a:rPr lang="he-IL" dirty="0" smtClean="0"/>
              <a:t>תוכן עניינים</a:t>
            </a:r>
          </a:p>
          <a:p>
            <a:pPr lvl="1"/>
            <a:r>
              <a:rPr lang="he-IL" dirty="0" smtClean="0"/>
              <a:t>תוכן המסמך</a:t>
            </a:r>
          </a:p>
          <a:p>
            <a:pPr lvl="2"/>
            <a:r>
              <a:rPr lang="he-IL" dirty="0" smtClean="0"/>
              <a:t>עבור מכתב אהבה, חוזה משפטי, טופס מבחן וכד', עבור כולם נזדקק באופן כזה או אחר לשלבים הנ"ל, רק אופן הביצוע שונה</a:t>
            </a:r>
          </a:p>
          <a:p>
            <a:r>
              <a:rPr lang="he-IL" dirty="0" smtClean="0"/>
              <a:t>בעזרת תבנית זו קוד הלקוח לא צריך להיות מודע לאופן יצירת העצם ויוצר אי-תלות בין שימוש למימוש</a:t>
            </a:r>
          </a:p>
        </p:txBody>
      </p:sp>
    </p:spTree>
    <p:extLst>
      <p:ext uri="{BB962C8B-B14F-4D97-AF65-F5344CB8AC3E}">
        <p14:creationId xmlns="" xmlns:p14="http://schemas.microsoft.com/office/powerpoint/2010/main" val="8794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7" descr="buil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610" y="1905001"/>
            <a:ext cx="11426417" cy="3281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builder</a:t>
            </a:r>
            <a:r>
              <a:rPr lang="he-IL" smtClean="0"/>
              <a:t> – צורה כללית לפתרון</a:t>
            </a:r>
          </a:p>
        </p:txBody>
      </p:sp>
    </p:spTree>
    <p:extLst>
      <p:ext uri="{BB962C8B-B14F-4D97-AF65-F5344CB8AC3E}">
        <p14:creationId xmlns="" xmlns:p14="http://schemas.microsoft.com/office/powerpoint/2010/main" val="312880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8215" y="1283980"/>
            <a:ext cx="9489743" cy="52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builder</a:t>
            </a:r>
            <a:r>
              <a:rPr lang="he-IL" smtClean="0"/>
              <a:t> – דומאת המרת מסמך</a:t>
            </a:r>
          </a:p>
        </p:txBody>
      </p:sp>
      <p:sp>
        <p:nvSpPr>
          <p:cNvPr id="7" name="מלבן 2"/>
          <p:cNvSpPr/>
          <p:nvPr/>
        </p:nvSpPr>
        <p:spPr>
          <a:xfrm>
            <a:off x="8822283" y="6126424"/>
            <a:ext cx="292417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דוגמת הקוד </a:t>
            </a:r>
            <a:r>
              <a:rPr lang="he-IL" b="1" dirty="0"/>
              <a:t>ב</a:t>
            </a:r>
            <a:r>
              <a:rPr lang="he-IL" b="1" dirty="0" smtClean="0"/>
              <a:t>תוך קובץ </a:t>
            </a:r>
            <a:r>
              <a:rPr lang="he-IL" b="1" dirty="0" err="1" smtClean="0"/>
              <a:t>הזיפ</a:t>
            </a:r>
            <a:endParaRPr lang="he-IL" b="1" dirty="0"/>
          </a:p>
        </p:txBody>
      </p:sp>
    </p:spTree>
    <p:extLst>
      <p:ext uri="{BB962C8B-B14F-4D97-AF65-F5344CB8AC3E}">
        <p14:creationId xmlns="" xmlns:p14="http://schemas.microsoft.com/office/powerpoint/2010/main" val="40353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facade</a:t>
            </a:r>
            <a:endParaRPr 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defRPr/>
            </a:pPr>
            <a:endParaRPr lang="he-IL" dirty="0" smtClean="0"/>
          </a:p>
          <a:p>
            <a:pPr marL="342900" indent="-342900">
              <a:defRPr/>
            </a:pPr>
            <a:r>
              <a:rPr lang="he-IL" dirty="0" smtClean="0"/>
              <a:t>מטרתו להוות ממשק יחיד לכמה ממשקים שונים בתת-מערכת מורכבת כלשהי</a:t>
            </a:r>
          </a:p>
          <a:p>
            <a:pPr marL="342900" indent="-342900">
              <a:defRPr/>
            </a:pPr>
            <a:endParaRPr lang="he-IL" dirty="0" smtClean="0"/>
          </a:p>
          <a:p>
            <a:pPr marL="342900" indent="-342900">
              <a:defRPr/>
            </a:pPr>
            <a:r>
              <a:rPr lang="he-IL" dirty="0" smtClean="0"/>
              <a:t>כאשר יש הרבה תתי-מערכות התקשורת בינהן מסובכת</a:t>
            </a:r>
          </a:p>
          <a:p>
            <a:pPr marL="342900" indent="-342900">
              <a:defRPr/>
            </a:pPr>
            <a:endParaRPr lang="he-IL" dirty="0" smtClean="0"/>
          </a:p>
          <a:p>
            <a:pPr marL="342900" indent="-342900">
              <a:defRPr/>
            </a:pPr>
            <a:r>
              <a:rPr lang="he-IL" dirty="0" smtClean="0"/>
              <a:t>ה </a:t>
            </a:r>
            <a:r>
              <a:rPr lang="en-US" dirty="0" smtClean="0"/>
              <a:t>façade</a:t>
            </a:r>
            <a:r>
              <a:rPr lang="he-IL" dirty="0" smtClean="0"/>
              <a:t> מגדיר ממשק </a:t>
            </a:r>
            <a:r>
              <a:rPr lang="en-US" dirty="0" smtClean="0"/>
              <a:t>high-level</a:t>
            </a:r>
            <a:r>
              <a:rPr lang="he-IL" dirty="0" smtClean="0"/>
              <a:t> יחיד ובכך מקל על העבודה עם תת-המערכת</a:t>
            </a:r>
          </a:p>
          <a:p>
            <a:pPr marL="342900" indent="-342900">
              <a:defRPr/>
            </a:pPr>
            <a:endParaRPr lang="he-IL" dirty="0" smtClean="0"/>
          </a:p>
          <a:p>
            <a:pPr marL="342900" indent="-342900">
              <a:defRPr/>
            </a:pPr>
            <a:r>
              <a:rPr lang="he-IL" dirty="0" smtClean="0"/>
              <a:t>המטרה היא לצמצם ככל הניתן את התקשורת והתלות בין תת-המערכות במערכת</a:t>
            </a:r>
          </a:p>
          <a:p>
            <a:pPr lvl="1" indent="-342900">
              <a:defRPr/>
            </a:pPr>
            <a:r>
              <a:rPr lang="he-IL" dirty="0" smtClean="0"/>
              <a:t>למשל במודל ה- </a:t>
            </a:r>
            <a:r>
              <a:rPr lang="en-US" dirty="0" smtClean="0"/>
              <a:t>MVC</a:t>
            </a:r>
            <a:r>
              <a:rPr lang="he-IL" dirty="0" smtClean="0"/>
              <a:t> אנחנו רוצים שה- </a:t>
            </a:r>
            <a:r>
              <a:rPr lang="en-US" dirty="0" smtClean="0"/>
              <a:t>controller</a:t>
            </a:r>
            <a:r>
              <a:rPr lang="he-IL" dirty="0" smtClean="0"/>
              <a:t> יעבור בכל צד מול מחלקה אחת: המחלקה המנהלת מצד ה- </a:t>
            </a:r>
            <a:r>
              <a:rPr lang="en-US" dirty="0" smtClean="0"/>
              <a:t>BL</a:t>
            </a:r>
            <a:r>
              <a:rPr lang="he-IL" dirty="0" smtClean="0"/>
              <a:t> וה- </a:t>
            </a:r>
            <a:r>
              <a:rPr lang="en-US" dirty="0" err="1" smtClean="0"/>
              <a:t>JFrame</a:t>
            </a:r>
            <a:r>
              <a:rPr lang="en-US" dirty="0" smtClean="0"/>
              <a:t>/</a:t>
            </a:r>
            <a:r>
              <a:rPr lang="en-US" dirty="0" err="1" smtClean="0"/>
              <a:t>Jpanel</a:t>
            </a:r>
            <a:r>
              <a:rPr lang="he-IL" dirty="0" smtClean="0"/>
              <a:t> המרכזי בצד של ה- </a:t>
            </a:r>
            <a:r>
              <a:rPr lang="en-US" dirty="0" smtClean="0"/>
              <a:t>UI</a:t>
            </a:r>
            <a:endParaRPr lang="he-IL" dirty="0" smtClean="0"/>
          </a:p>
          <a:p>
            <a:pPr>
              <a:defRPr/>
            </a:pPr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134279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facade</a:t>
            </a:r>
            <a:r>
              <a:rPr lang="he-IL" smtClean="0"/>
              <a:t> – הצגת הפתרון והבעיה</a:t>
            </a:r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149" y="2151553"/>
            <a:ext cx="11062268" cy="298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603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facade</a:t>
            </a:r>
            <a:r>
              <a:rPr lang="he-IL" smtClean="0"/>
              <a:t>– צורה כללית לפתרון</a:t>
            </a:r>
          </a:p>
        </p:txBody>
      </p:sp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0" y="1239838"/>
            <a:ext cx="8940800" cy="508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7815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מהם </a:t>
            </a:r>
            <a:r>
              <a:rPr lang="en-US" smtClean="0"/>
              <a:t>Design Patterns</a:t>
            </a:r>
            <a:endParaRPr lang="he-IL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Design Pattern</a:t>
            </a:r>
            <a:r>
              <a:rPr lang="he-IL" sz="2800" smtClean="0"/>
              <a:t> (תבנית תיכון) הוא פתרון מקובל וידוע מראש לבעיה נפוצה</a:t>
            </a:r>
          </a:p>
          <a:p>
            <a:r>
              <a:rPr lang="he-IL" sz="2800" smtClean="0"/>
              <a:t>התבנית מציגה את המחלקות הדרושות כדי לפתור את הבעיה המבוקשת</a:t>
            </a:r>
          </a:p>
          <a:p>
            <a:r>
              <a:rPr lang="he-IL" sz="2800" smtClean="0"/>
              <a:t>מתארת את הקשרים שבין המחלקות</a:t>
            </a:r>
          </a:p>
          <a:p>
            <a:endParaRPr lang="he-IL" sz="2800" smtClean="0"/>
          </a:p>
          <a:p>
            <a:r>
              <a:rPr lang="he-IL" sz="2800" smtClean="0"/>
              <a:t>המושג </a:t>
            </a:r>
            <a:r>
              <a:rPr lang="en-US" sz="2800" smtClean="0"/>
              <a:t>Design Pattern</a:t>
            </a:r>
            <a:r>
              <a:rPr lang="he-IL" sz="2800" smtClean="0"/>
              <a:t> הומצא ע"י הקבוצה </a:t>
            </a:r>
            <a:r>
              <a:rPr lang="en-US" sz="2800" smtClean="0"/>
              <a:t>GOF</a:t>
            </a:r>
            <a:r>
              <a:rPr lang="he-IL" sz="2800" smtClean="0"/>
              <a:t> (</a:t>
            </a:r>
            <a:r>
              <a:rPr lang="en-US" sz="2800" smtClean="0"/>
              <a:t>Group Of Four</a:t>
            </a:r>
            <a:r>
              <a:rPr lang="he-IL" sz="2800" smtClean="0"/>
              <a:t>) שהגדירו אוסף פתרונות לבעיות נפוצות</a:t>
            </a:r>
          </a:p>
          <a:p>
            <a:endParaRPr lang="he-IL" sz="2800" smtClean="0"/>
          </a:p>
          <a:p>
            <a:pPr lvl="1"/>
            <a:endParaRPr lang="he-IL" sz="2800" smtClean="0"/>
          </a:p>
        </p:txBody>
      </p:sp>
    </p:spTree>
    <p:extLst>
      <p:ext uri="{BB962C8B-B14F-4D97-AF65-F5344CB8AC3E}">
        <p14:creationId xmlns="" xmlns:p14="http://schemas.microsoft.com/office/powerpoint/2010/main" val="84709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Facade</a:t>
            </a:r>
            <a:r>
              <a:rPr lang="he-IL" smtClean="0"/>
              <a:t> – דוגמאת המשכנתא</a:t>
            </a:r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1946" y="1330752"/>
            <a:ext cx="9662615" cy="5222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מלבן 2"/>
          <p:cNvSpPr/>
          <p:nvPr/>
        </p:nvSpPr>
        <p:spPr>
          <a:xfrm>
            <a:off x="360671" y="1336060"/>
            <a:ext cx="292417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דוגמת הקוד </a:t>
            </a:r>
            <a:r>
              <a:rPr lang="he-IL" b="1" dirty="0"/>
              <a:t>ב</a:t>
            </a:r>
            <a:r>
              <a:rPr lang="he-IL" b="1" dirty="0" smtClean="0"/>
              <a:t>תוך קובץ </a:t>
            </a:r>
            <a:r>
              <a:rPr lang="he-IL" b="1" dirty="0" err="1" smtClean="0"/>
              <a:t>הזיפ</a:t>
            </a:r>
            <a:endParaRPr lang="he-IL" b="1" dirty="0"/>
          </a:p>
        </p:txBody>
      </p:sp>
    </p:spTree>
    <p:extLst>
      <p:ext uri="{BB962C8B-B14F-4D97-AF65-F5344CB8AC3E}">
        <p14:creationId xmlns="" xmlns:p14="http://schemas.microsoft.com/office/powerpoint/2010/main" val="334583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Behavioral Patterns</a:t>
            </a:r>
            <a:endParaRPr lang="he-IL" smtClean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ctr">
              <a:defRPr/>
            </a:pPr>
            <a:r>
              <a:rPr lang="en-US" sz="3600" b="1" dirty="0" smtClean="0"/>
              <a:t>Observer</a:t>
            </a:r>
          </a:p>
          <a:p>
            <a:pPr lvl="1" algn="ctr">
              <a:defRPr/>
            </a:pPr>
            <a:r>
              <a:rPr lang="en-US" sz="3600" b="1" dirty="0" smtClean="0"/>
              <a:t>Command</a:t>
            </a:r>
            <a:endParaRPr lang="he-IL" sz="3600" b="1" dirty="0" smtClean="0"/>
          </a:p>
          <a:p>
            <a:pPr lvl="1" algn="ctr">
              <a:defRPr/>
            </a:pPr>
            <a:r>
              <a:rPr lang="en-US" sz="3600" b="1" dirty="0" smtClean="0"/>
              <a:t>Template</a:t>
            </a:r>
            <a:endParaRPr lang="he-IL" sz="3600" b="1" dirty="0" smtClean="0"/>
          </a:p>
          <a:p>
            <a:pPr lvl="1" algn="ctr">
              <a:defRPr/>
            </a:pPr>
            <a:r>
              <a:rPr lang="en-US" sz="3600" b="1" dirty="0" smtClean="0"/>
              <a:t>Mediator</a:t>
            </a:r>
            <a:endParaRPr lang="he-IL" sz="3600" b="1" dirty="0" smtClean="0"/>
          </a:p>
          <a:p>
            <a:pPr lvl="1" algn="ctr">
              <a:defRPr/>
            </a:pPr>
            <a:r>
              <a:rPr lang="en-US" sz="3600" b="1" dirty="0" smtClean="0"/>
              <a:t>Visitor</a:t>
            </a:r>
            <a:endParaRPr lang="he-IL" sz="3600" b="1" dirty="0" smtClean="0"/>
          </a:p>
          <a:p>
            <a:pPr lvl="1" algn="ctr">
              <a:defRPr/>
            </a:pPr>
            <a:r>
              <a:rPr lang="en-US" sz="3600" b="1" dirty="0" smtClean="0"/>
              <a:t>State</a:t>
            </a:r>
            <a:endParaRPr lang="he-IL" sz="3600" b="1" dirty="0" smtClean="0"/>
          </a:p>
          <a:p>
            <a:pPr lvl="1" algn="ctr">
              <a:defRPr/>
            </a:pPr>
            <a:r>
              <a:rPr lang="en-US" sz="3600" b="1" dirty="0" smtClean="0"/>
              <a:t>Strategy</a:t>
            </a:r>
            <a:endParaRPr lang="he-IL" sz="3600" b="1" dirty="0" smtClean="0"/>
          </a:p>
          <a:p>
            <a:pPr lvl="1" algn="ctr">
              <a:defRPr/>
            </a:pPr>
            <a:endParaRPr lang="en-US" sz="3600" b="1" dirty="0" smtClean="0"/>
          </a:p>
          <a:p>
            <a:pPr lvl="1" algn="ctr">
              <a:defRPr/>
            </a:pPr>
            <a:endParaRPr lang="en-US" sz="3600" b="1" dirty="0" smtClean="0"/>
          </a:p>
          <a:p>
            <a:pPr lvl="1" algn="ctr">
              <a:defRPr/>
            </a:pPr>
            <a:endParaRPr lang="en-US" sz="3600" dirty="0" smtClean="0"/>
          </a:p>
          <a:p>
            <a:pPr lvl="1" algn="ctr">
              <a:defRPr/>
            </a:pPr>
            <a:endParaRPr lang="en-US" sz="3600" dirty="0" smtClean="0"/>
          </a:p>
          <a:p>
            <a:pPr lvl="1" algn="ctr">
              <a:defRPr/>
            </a:pPr>
            <a:endParaRPr lang="en-US" sz="3600" dirty="0" smtClean="0"/>
          </a:p>
          <a:p>
            <a:pPr algn="ctr">
              <a:defRPr/>
            </a:pPr>
            <a:endParaRPr lang="he-IL" sz="4400" dirty="0"/>
          </a:p>
        </p:txBody>
      </p:sp>
    </p:spTree>
    <p:extLst>
      <p:ext uri="{BB962C8B-B14F-4D97-AF65-F5344CB8AC3E}">
        <p14:creationId xmlns="" xmlns:p14="http://schemas.microsoft.com/office/powerpoint/2010/main" val="252491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Observer</a:t>
            </a:r>
            <a:endParaRPr lang="he-IL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מגדיר יחס של אחד לרבים בין אובייקטים, כך ששינוי באובייקט המרכזי ישודר לאוביקטים התלויים בו</a:t>
            </a:r>
          </a:p>
          <a:p>
            <a:r>
              <a:rPr lang="he-IL" dirty="0" smtClean="0"/>
              <a:t>דוגמא: </a:t>
            </a:r>
          </a:p>
          <a:p>
            <a:pPr lvl="1"/>
            <a:r>
              <a:rPr lang="he-IL" dirty="0" smtClean="0"/>
              <a:t>כדי לדעת האם יש מבצע בחנות מסוימת, כל הלקוחות יכולים להתקשר כל יום ולשאול האם יש מבצע</a:t>
            </a:r>
          </a:p>
          <a:p>
            <a:pPr lvl="1"/>
            <a:r>
              <a:rPr lang="he-IL" dirty="0" smtClean="0"/>
              <a:t>אבל עדיף היה שהחנות הייתה יוזמת פעולת הודעה רק ללקוחות המעוניינים בכך</a:t>
            </a:r>
          </a:p>
          <a:p>
            <a:pPr lvl="1"/>
            <a:r>
              <a:rPr lang="he-IL" dirty="0" smtClean="0"/>
              <a:t>כלומר, מי שיוזם את הפעולה הוא האובייקט המרכזי, וכל השאר הם ה"צופים" </a:t>
            </a:r>
            <a:r>
              <a:rPr lang="en-US" dirty="0" smtClean="0"/>
              <a:t>(observers)</a:t>
            </a:r>
            <a:r>
              <a:rPr lang="he-IL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94603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r>
              <a:rPr lang="he-IL" dirty="0" smtClean="0"/>
              <a:t>– צורת פתרון כללית</a:t>
            </a: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02" y="1421073"/>
            <a:ext cx="7925019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1395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נועד לאפשר שמירת היסטוריה של פקודות </a:t>
            </a:r>
          </a:p>
          <a:p>
            <a:pPr lvl="1"/>
            <a:r>
              <a:rPr lang="he-IL" dirty="0" smtClean="0"/>
              <a:t>לצורך </a:t>
            </a:r>
            <a:r>
              <a:rPr lang="en-US" dirty="0" smtClean="0"/>
              <a:t>undo</a:t>
            </a:r>
            <a:r>
              <a:rPr lang="he-IL" dirty="0" smtClean="0"/>
              <a:t> ו- </a:t>
            </a:r>
            <a:r>
              <a:rPr lang="en-US" dirty="0" smtClean="0"/>
              <a:t>redo</a:t>
            </a:r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לכן פעולה צריכה להיות מיוצגת ע"י אובייקט</a:t>
            </a:r>
          </a:p>
          <a:p>
            <a:endParaRPr lang="he-IL" dirty="0" smtClean="0"/>
          </a:p>
          <a:p>
            <a:r>
              <a:rPr lang="he-IL" dirty="0" smtClean="0"/>
              <a:t>דוגמה:</a:t>
            </a:r>
          </a:p>
          <a:p>
            <a:pPr lvl="1"/>
            <a:r>
              <a:rPr lang="he-IL" dirty="0" smtClean="0"/>
              <a:t>מעקב אחר פקודות בתפריט</a:t>
            </a:r>
          </a:p>
          <a:p>
            <a:pPr lvl="1"/>
            <a:endParaRPr lang="he-IL" dirty="0" smtClean="0"/>
          </a:p>
          <a:p>
            <a:pPr lvl="1"/>
            <a:endParaRPr lang="en-US" dirty="0" smtClean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33207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</a:t>
            </a:r>
            <a:r>
              <a:rPr lang="he-IL" dirty="0" smtClean="0"/>
              <a:t> – תצורת הפתרון הכללית</a:t>
            </a:r>
            <a:endParaRPr lang="he-IL" dirty="0"/>
          </a:p>
        </p:txBody>
      </p:sp>
      <p:pic>
        <p:nvPicPr>
          <p:cNvPr id="47106" name="Picture 2" descr="http://www.dofactory.com/Patterns/Diagrams/comma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4616" y="1967552"/>
            <a:ext cx="7759510" cy="4267200"/>
          </a:xfrm>
          <a:prstGeom prst="rect">
            <a:avLst/>
          </a:prstGeom>
          <a:noFill/>
        </p:spPr>
      </p:pic>
      <p:sp>
        <p:nvSpPr>
          <p:cNvPr id="7" name="Rectangular Callout 6"/>
          <p:cNvSpPr/>
          <p:nvPr/>
        </p:nvSpPr>
        <p:spPr>
          <a:xfrm>
            <a:off x="8701206" y="1760561"/>
            <a:ext cx="2217003" cy="609600"/>
          </a:xfrm>
          <a:prstGeom prst="wedgeRectCallout">
            <a:avLst>
              <a:gd name="adj1" fmla="val -61556"/>
              <a:gd name="adj2" fmla="val 57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מחלקה אבסטרקטית המייצגת פעולה</a:t>
            </a:r>
            <a:endParaRPr lang="he-IL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9163713" y="4253553"/>
            <a:ext cx="1822734" cy="609600"/>
          </a:xfrm>
          <a:prstGeom prst="wedgeRectCallout">
            <a:avLst>
              <a:gd name="adj1" fmla="val -82574"/>
              <a:gd name="adj2" fmla="val -73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מחלקה המייצגת פעולה ספציפית</a:t>
            </a:r>
            <a:endParaRPr lang="he-IL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812800" y="5334000"/>
            <a:ext cx="2940334" cy="609600"/>
          </a:xfrm>
          <a:prstGeom prst="wedgeRectCallout">
            <a:avLst>
              <a:gd name="adj1" fmla="val 40968"/>
              <a:gd name="adj2" fmla="val -20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מקבל בקשה ויודע להפעיל את הפעולה (אובייקט) הספציפית</a:t>
            </a:r>
            <a:endParaRPr lang="he-IL" b="1" dirty="0"/>
          </a:p>
        </p:txBody>
      </p:sp>
      <p:sp>
        <p:nvSpPr>
          <p:cNvPr id="11" name="Rectangular Callout 10"/>
          <p:cNvSpPr/>
          <p:nvPr/>
        </p:nvSpPr>
        <p:spPr>
          <a:xfrm>
            <a:off x="4458268" y="1419367"/>
            <a:ext cx="3512025" cy="415119"/>
          </a:xfrm>
          <a:prstGeom prst="wedgeRectCallout">
            <a:avLst>
              <a:gd name="adj1" fmla="val -66689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מכיל מיפוי לכל הפעולות האפשריות</a:t>
            </a:r>
            <a:endParaRPr lang="he-IL" b="1" dirty="0"/>
          </a:p>
        </p:txBody>
      </p:sp>
    </p:spTree>
    <p:extLst>
      <p:ext uri="{BB962C8B-B14F-4D97-AF65-F5344CB8AC3E}">
        <p14:creationId xmlns="" xmlns:p14="http://schemas.microsoft.com/office/powerpoint/2010/main" val="270870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</a:t>
            </a:r>
            <a:r>
              <a:rPr lang="he-IL" dirty="0" smtClean="0"/>
              <a:t> – </a:t>
            </a:r>
            <a:r>
              <a:rPr lang="he-IL" sz="3600" dirty="0" smtClean="0"/>
              <a:t>שימוש בפתרון לבעית המחשבון</a:t>
            </a:r>
            <a:endParaRPr lang="he-IL" dirty="0"/>
          </a:p>
        </p:txBody>
      </p:sp>
      <p:pic>
        <p:nvPicPr>
          <p:cNvPr id="6" name="Picture 2" descr="http://www.dofactory.com/Patterns/Diagrams/comma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00" y="1981200"/>
            <a:ext cx="8691197" cy="42672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7213600" y="2362200"/>
            <a:ext cx="172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Operator</a:t>
            </a:r>
            <a:endParaRPr lang="he-IL" b="1" dirty="0"/>
          </a:p>
        </p:txBody>
      </p:sp>
      <p:sp>
        <p:nvSpPr>
          <p:cNvPr id="8" name="Rectangle 7"/>
          <p:cNvSpPr/>
          <p:nvPr/>
        </p:nvSpPr>
        <p:spPr>
          <a:xfrm>
            <a:off x="7721600" y="4038600"/>
            <a:ext cx="284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Plus / Minus /  …</a:t>
            </a:r>
            <a:endParaRPr lang="he-IL" b="1" dirty="0"/>
          </a:p>
        </p:txBody>
      </p:sp>
      <p:sp>
        <p:nvSpPr>
          <p:cNvPr id="9" name="Rectangle 8"/>
          <p:cNvSpPr/>
          <p:nvPr/>
        </p:nvSpPr>
        <p:spPr>
          <a:xfrm>
            <a:off x="3352800" y="2514600"/>
            <a:ext cx="203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Operations</a:t>
            </a:r>
            <a:endParaRPr lang="he-IL" b="1" dirty="0"/>
          </a:p>
        </p:txBody>
      </p:sp>
      <p:sp>
        <p:nvSpPr>
          <p:cNvPr id="10" name="Rectangle 9"/>
          <p:cNvSpPr/>
          <p:nvPr/>
        </p:nvSpPr>
        <p:spPr>
          <a:xfrm>
            <a:off x="3048000" y="4038600"/>
            <a:ext cx="203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Calculator</a:t>
            </a:r>
            <a:endParaRPr lang="he-IL" b="1" dirty="0"/>
          </a:p>
        </p:txBody>
      </p:sp>
      <p:sp>
        <p:nvSpPr>
          <p:cNvPr id="12" name="מלבן 2"/>
          <p:cNvSpPr/>
          <p:nvPr/>
        </p:nvSpPr>
        <p:spPr>
          <a:xfrm>
            <a:off x="442558" y="6058186"/>
            <a:ext cx="292417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דוגמת הקוד </a:t>
            </a:r>
            <a:r>
              <a:rPr lang="he-IL" b="1" dirty="0"/>
              <a:t>ב</a:t>
            </a:r>
            <a:r>
              <a:rPr lang="he-IL" b="1" dirty="0" smtClean="0"/>
              <a:t>תוך קובץ </a:t>
            </a:r>
            <a:r>
              <a:rPr lang="he-IL" b="1" dirty="0" err="1" smtClean="0"/>
              <a:t>הזיפ</a:t>
            </a:r>
            <a:endParaRPr lang="he-IL" b="1" dirty="0"/>
          </a:p>
        </p:txBody>
      </p:sp>
    </p:spTree>
    <p:extLst>
      <p:ext uri="{BB962C8B-B14F-4D97-AF65-F5344CB8AC3E}">
        <p14:creationId xmlns="" xmlns:p14="http://schemas.microsoft.com/office/powerpoint/2010/main" val="106189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template</a:t>
            </a:r>
            <a:endParaRPr lang="he-IL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 smtClean="0"/>
          </a:p>
          <a:p>
            <a:r>
              <a:rPr lang="he-IL" dirty="0" smtClean="0"/>
              <a:t>הגדרת אלגוריתם ב"ראשי פרקים" כך שכל פרק ימומש במחלקה נגזרת</a:t>
            </a:r>
          </a:p>
          <a:p>
            <a:endParaRPr lang="he-IL" dirty="0" smtClean="0"/>
          </a:p>
          <a:p>
            <a:pPr lvl="1"/>
            <a:r>
              <a:rPr lang="he-IL" dirty="0" smtClean="0"/>
              <a:t>למשל אלגוריתם הרוצה למיין אוסף ואח"כ לחפש בו: ניתן פעם אחת להשתמש במיון בועות ובפעם אחרת במיון מהיר, ולחפש סדרתית או לחפש חיפוש בינארי</a:t>
            </a:r>
          </a:p>
        </p:txBody>
      </p:sp>
    </p:spTree>
    <p:extLst>
      <p:ext uri="{BB962C8B-B14F-4D97-AF65-F5344CB8AC3E}">
        <p14:creationId xmlns="" xmlns:p14="http://schemas.microsoft.com/office/powerpoint/2010/main" val="254093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template </a:t>
            </a:r>
            <a:r>
              <a:rPr lang="he-IL" smtClean="0"/>
              <a:t> - צורה כללית לפתרון</a:t>
            </a: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774" y="1279525"/>
            <a:ext cx="6454886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מלבן 2"/>
          <p:cNvSpPr/>
          <p:nvPr/>
        </p:nvSpPr>
        <p:spPr>
          <a:xfrm>
            <a:off x="442558" y="6058186"/>
            <a:ext cx="292417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דוגמת הקוד </a:t>
            </a:r>
            <a:r>
              <a:rPr lang="he-IL" b="1" dirty="0"/>
              <a:t>ב</a:t>
            </a:r>
            <a:r>
              <a:rPr lang="he-IL" b="1" dirty="0" smtClean="0"/>
              <a:t>תוך קובץ </a:t>
            </a:r>
            <a:r>
              <a:rPr lang="he-IL" b="1" dirty="0" err="1" smtClean="0"/>
              <a:t>הזיפ</a:t>
            </a:r>
            <a:endParaRPr lang="he-IL" b="1" dirty="0"/>
          </a:p>
        </p:txBody>
      </p:sp>
    </p:spTree>
    <p:extLst>
      <p:ext uri="{BB962C8B-B14F-4D97-AF65-F5344CB8AC3E}">
        <p14:creationId xmlns="" xmlns:p14="http://schemas.microsoft.com/office/powerpoint/2010/main" val="21439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mediator</a:t>
            </a:r>
            <a:endParaRPr lang="he-IL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 smtClean="0"/>
          </a:p>
          <a:p>
            <a:r>
              <a:rPr lang="he-IL" dirty="0" smtClean="0"/>
              <a:t>מגדיר אובייקט המסתיר כיצד קבוצה של אובייקטים מתקשרת (מתווך)</a:t>
            </a:r>
          </a:p>
          <a:p>
            <a:endParaRPr lang="he-IL" dirty="0" smtClean="0"/>
          </a:p>
          <a:p>
            <a:r>
              <a:rPr lang="he-IL" dirty="0" smtClean="0"/>
              <a:t>המתווך מכיר את כל שאר המחלקות ונותן ומקבל מהן שירותים </a:t>
            </a:r>
          </a:p>
          <a:p>
            <a:endParaRPr lang="he-IL" dirty="0" smtClean="0"/>
          </a:p>
          <a:p>
            <a:r>
              <a:rPr lang="he-IL" dirty="0" smtClean="0"/>
              <a:t>המתווך יווצר ראשון במערכת וכל אובייקט שיווצר יודיע לו על קיומו. כל המחלקות יתקשרו מולו בלבד ויבקשו ממנו שירותים</a:t>
            </a:r>
          </a:p>
          <a:p>
            <a:endParaRPr lang="he-IL" dirty="0" smtClean="0"/>
          </a:p>
          <a:p>
            <a:r>
              <a:rPr lang="he-IL" dirty="0" smtClean="0"/>
              <a:t>תורם לצימוד חלש ע"י כך שהאובייקטים לא מצביעים ישירות אחד לשני</a:t>
            </a:r>
          </a:p>
          <a:p>
            <a:pPr lvl="1"/>
            <a:r>
              <a:rPr lang="he-IL" dirty="0" smtClean="0"/>
              <a:t>דוגמא: מודל ה- </a:t>
            </a:r>
            <a:r>
              <a:rPr lang="en-US" dirty="0" smtClean="0"/>
              <a:t>MVC</a:t>
            </a:r>
            <a:r>
              <a:rPr lang="he-IL" dirty="0" smtClean="0"/>
              <a:t> אשר בו הרכיבים מודיעים מה קרה להם ל- </a:t>
            </a:r>
            <a:r>
              <a:rPr lang="en-US" dirty="0" smtClean="0"/>
              <a:t>controller</a:t>
            </a:r>
            <a:r>
              <a:rPr lang="he-IL" dirty="0" smtClean="0"/>
              <a:t>, אשר מעדכן את הרכיבים הדרושים בהתאם</a:t>
            </a:r>
          </a:p>
        </p:txBody>
      </p:sp>
    </p:spTree>
    <p:extLst>
      <p:ext uri="{BB962C8B-B14F-4D97-AF65-F5344CB8AC3E}">
        <p14:creationId xmlns="" xmlns:p14="http://schemas.microsoft.com/office/powerpoint/2010/main" val="27632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3 משפחות ל- </a:t>
            </a:r>
            <a:r>
              <a:rPr lang="en-US" smtClean="0"/>
              <a:t>Design Patterns</a:t>
            </a:r>
            <a:endParaRPr lang="he-IL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Creational Patterns</a:t>
            </a:r>
            <a:r>
              <a:rPr lang="he-IL" sz="2800" dirty="0" smtClean="0"/>
              <a:t>: הקשורים לאופן יצירת האובייקטים</a:t>
            </a:r>
          </a:p>
          <a:p>
            <a:pPr marL="514350" indent="-514350">
              <a:buFont typeface="+mj-lt"/>
              <a:buAutoNum type="arabicPeriod"/>
            </a:pPr>
            <a:endParaRPr lang="he-IL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Structural Patterns</a:t>
            </a:r>
            <a:r>
              <a:rPr lang="he-IL" sz="2800" dirty="0" smtClean="0"/>
              <a:t>: הקשורים לאופן ייצוג הקשרים בין המחלקות השונות והעצמים על מנת ליצור אובייקטים גדולים ומורכבים יותר</a:t>
            </a:r>
          </a:p>
          <a:p>
            <a:pPr marL="514350" indent="-514350">
              <a:buFont typeface="+mj-lt"/>
              <a:buAutoNum type="arabicPeriod"/>
            </a:pPr>
            <a:endParaRPr lang="he-IL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he-IL" sz="2800" dirty="0" smtClean="0"/>
              <a:t> </a:t>
            </a:r>
            <a:r>
              <a:rPr lang="en-US" sz="2800" b="1" dirty="0" smtClean="0"/>
              <a:t>Behavioral Patterns</a:t>
            </a:r>
            <a:r>
              <a:rPr lang="he-IL" sz="2800" dirty="0" smtClean="0"/>
              <a:t>: מאפיינות את הדרכים בהן מחלקות ועצמים מתקשרים ומחלקים אחריות</a:t>
            </a:r>
          </a:p>
          <a:p>
            <a:endParaRPr lang="he-IL" sz="2800" dirty="0" smtClean="0"/>
          </a:p>
          <a:p>
            <a:pPr marL="0" indent="0">
              <a:buNone/>
            </a:pPr>
            <a:r>
              <a:rPr lang="he-IL" sz="2000" dirty="0" smtClean="0"/>
              <a:t>		- מכל קבוצה כזו נלמד מספר מצומצם של תבניות -</a:t>
            </a:r>
          </a:p>
        </p:txBody>
      </p:sp>
    </p:spTree>
    <p:extLst>
      <p:ext uri="{BB962C8B-B14F-4D97-AF65-F5344CB8AC3E}">
        <p14:creationId xmlns="" xmlns:p14="http://schemas.microsoft.com/office/powerpoint/2010/main" val="194629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mediator</a:t>
            </a:r>
            <a:r>
              <a:rPr lang="he-IL" smtClean="0"/>
              <a:t>– צורה כללית לפתרון</a:t>
            </a:r>
          </a:p>
        </p:txBody>
      </p:sp>
      <p:pic>
        <p:nvPicPr>
          <p:cNvPr id="4710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1" y="1479550"/>
            <a:ext cx="10623549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4572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mediator</a:t>
            </a:r>
            <a:r>
              <a:rPr lang="he-IL" smtClean="0"/>
              <a:t> - דוגמא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/>
              <a:t>חלון </a:t>
            </a:r>
            <a:r>
              <a:rPr lang="en-US" smtClean="0"/>
              <a:t>GUI</a:t>
            </a:r>
            <a:r>
              <a:rPr lang="he-IL" smtClean="0"/>
              <a:t>: </a:t>
            </a:r>
          </a:p>
          <a:p>
            <a:pPr lvl="1"/>
            <a:r>
              <a:rPr lang="he-IL" smtClean="0"/>
              <a:t>יש בתוכו למשל </a:t>
            </a:r>
            <a:r>
              <a:rPr lang="en-US" smtClean="0"/>
              <a:t>combo-box, list, table, text box</a:t>
            </a:r>
            <a:r>
              <a:rPr lang="he-IL" smtClean="0"/>
              <a:t> וכו'.</a:t>
            </a:r>
          </a:p>
          <a:p>
            <a:pPr lvl="1"/>
            <a:r>
              <a:rPr lang="he-IL" smtClean="0"/>
              <a:t>שינוי ב- </a:t>
            </a:r>
            <a:r>
              <a:rPr lang="en-US" smtClean="0"/>
              <a:t>combo-box</a:t>
            </a:r>
            <a:r>
              <a:rPr lang="he-IL" smtClean="0"/>
              <a:t> יוביל לשינוי בטבלה</a:t>
            </a:r>
          </a:p>
          <a:p>
            <a:pPr lvl="1"/>
            <a:r>
              <a:rPr lang="he-IL" smtClean="0"/>
              <a:t>המטרה היא שה- </a:t>
            </a:r>
            <a:r>
              <a:rPr lang="en-US" smtClean="0"/>
              <a:t>combo-box</a:t>
            </a:r>
            <a:r>
              <a:rPr lang="he-IL" smtClean="0"/>
              <a:t> לא יכיר את הטבלה, אלא יעדכן את המתווך, והוא יעדכן את הטבלה</a:t>
            </a:r>
          </a:p>
          <a:p>
            <a:pPr lvl="2"/>
            <a:r>
              <a:rPr lang="he-IL" smtClean="0"/>
              <a:t>הסיבה: אם בעתיד נרצה להציג את הנתונים לא בטבלה, אלא בצורה שונה, רק המתווך יטפל בכך</a:t>
            </a:r>
          </a:p>
          <a:p>
            <a:pPr lvl="2"/>
            <a:r>
              <a:rPr lang="he-IL" smtClean="0"/>
              <a:t>הסיבה:</a:t>
            </a:r>
            <a:r>
              <a:rPr lang="en-US" smtClean="0"/>
              <a:t> </a:t>
            </a:r>
            <a:r>
              <a:rPr lang="he-IL" smtClean="0"/>
              <a:t>אם בעתיד נרצה שבעקבות שנוי ב- </a:t>
            </a:r>
            <a:r>
              <a:rPr lang="en-US" smtClean="0"/>
              <a:t>combo-box</a:t>
            </a:r>
            <a:r>
              <a:rPr lang="he-IL" smtClean="0"/>
              <a:t> פקד נוסף יתעדכן, רק המתווך יטפל בכך</a:t>
            </a:r>
          </a:p>
        </p:txBody>
      </p:sp>
    </p:spTree>
    <p:extLst>
      <p:ext uri="{BB962C8B-B14F-4D97-AF65-F5344CB8AC3E}">
        <p14:creationId xmlns="" xmlns:p14="http://schemas.microsoft.com/office/powerpoint/2010/main" val="281675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Visitor</a:t>
            </a:r>
            <a:endParaRPr lang="he-IL" smtClean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ביצוע פעולה מסוימת על קבוצת אובייקטים</a:t>
            </a:r>
          </a:p>
          <a:p>
            <a:r>
              <a:rPr lang="he-IL" dirty="0" smtClean="0"/>
              <a:t>מאפשר שמחלקה המכילה אובייקטים מסוימים וצריכה להפעיל עליהם פעולות, לא תצטרך להכיר את פעולות אלו</a:t>
            </a:r>
          </a:p>
          <a:p>
            <a:r>
              <a:rPr lang="he-IL" dirty="0" smtClean="0"/>
              <a:t>תורם לצימוד חלש בין האובייקטים</a:t>
            </a:r>
          </a:p>
          <a:p>
            <a:endParaRPr lang="he-IL" dirty="0" smtClean="0"/>
          </a:p>
          <a:p>
            <a:r>
              <a:rPr lang="he-IL" dirty="0" smtClean="0"/>
              <a:t>דוגמה:</a:t>
            </a:r>
          </a:p>
          <a:p>
            <a:pPr lvl="1"/>
            <a:r>
              <a:rPr lang="he-IL" dirty="0" smtClean="0"/>
              <a:t>הדפסת איברים שונים באוסף, הגדלת איברים שונים באוסף וכו'</a:t>
            </a:r>
          </a:p>
          <a:p>
            <a:pPr lvl="1"/>
            <a:r>
              <a:rPr lang="he-IL" dirty="0" smtClean="0"/>
              <a:t>במקום שהאוסף יצטרך לכתוב מתודה אחת עבור כל פעולה שונה, הפעולה תתקבל כפרמטר</a:t>
            </a:r>
          </a:p>
        </p:txBody>
      </p:sp>
    </p:spTree>
    <p:extLst>
      <p:ext uri="{BB962C8B-B14F-4D97-AF65-F5344CB8AC3E}">
        <p14:creationId xmlns="" xmlns:p14="http://schemas.microsoft.com/office/powerpoint/2010/main" val="47280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upload.wikimedia.org/wikipedia/en/thumb/7/7f/VisitorClassDiagram.svg/515px-VisitorClassDiagram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8096" y="1244221"/>
            <a:ext cx="7071056" cy="5332579"/>
          </a:xfrm>
          <a:prstGeom prst="rect">
            <a:avLst/>
          </a:prstGeom>
          <a:noFill/>
        </p:spPr>
      </p:pic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</a:t>
            </a:r>
            <a:r>
              <a:rPr lang="he-IL" dirty="0" smtClean="0"/>
              <a:t> – צורת פתרון כללית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9655033" y="4945038"/>
            <a:ext cx="1877325" cy="609600"/>
          </a:xfrm>
          <a:prstGeom prst="wedgeRectCallout">
            <a:avLst>
              <a:gd name="adj1" fmla="val -77445"/>
              <a:gd name="adj2" fmla="val -91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מחלקה המגדירה פעולה מסוימת</a:t>
            </a:r>
          </a:p>
        </p:txBody>
      </p:sp>
      <p:sp>
        <p:nvSpPr>
          <p:cNvPr id="77826" name="AutoShape 2" descr="data:image/jpeg;base64,/9j/4AAQSkZJRgABAQAAAQABAAD/2wCEAAkGBxQQEBUQEwgQFRIVFBwXFxIUEBUXFhQWFBkYFhQVExYYIzQhGhsnHBsYIjEhJy0rLjIuGiAzPDMtNyguLisBCgoKBQUFDgUFDisZExkrKysrKysrKysrKysrKysrKysrKysrKysrKysrKysrKysrKysrKysrKysrKysrKysrK//AABEIANQA7gMBIgACEQEDEQH/xAAbAAEBAAMBAQEAAAAAAAAAAAAABQMEBgIBB//EAE4QAAEDAgMCCQcHCQYFBQAAAAEAAgMEEQUSIRMxBhQVIkFVk5TRFjJRU5XS0yM0VGFxkZJCUmVzdIGztNQzNVZiobIHJENygyVERWSx/8QAFAEBAAAAAAAAAAAAAAAAAAAAAP/EABQRAQAAAAAAAAAAAAAAAAAAAAD/2gAMAwEAAhEDEQA/AP3FEXOjDI6isqdqHuyiINAmkaAC0k2DXAb0HRIo/kzTepk7xP7yeTNN6mTvE/vILCLl4aXDnkNZUZy69slVM++V0bHea47jLHf/ALgtx3B+kAuWuAsTfjU24bz5/wBRQXEUSDg/SPaHsa5zHAFrm1MxDgdQQQ/UL35M03qZO8T+8gsIuarsIigmpXxtka41GU/LykEGKW4Ic6xGg3+gLpUBERAREQEREBLouU4O8HaSWnEkmE073uklLnuiaXE7aTUkjVB1d0uo3kpRdR0vYM8E8lKLqOl7Bnggs3S64x+Cx5ZCOBlJma8BrMserCXXlz2sdADsxr9eq1H4Q0SFjeCVM5pdYSOpg21wMpDQ3zQdTc3t0+gO+ul1+a09LcMaeAtMXGOEl5pixmeV8TJTYtJaGB8hIOvyd9QbjGyidFdr+BEE7i+cgtpWxxtZGZ9g0Oykm+yj3i52wNz5qD9Oul1+fw0LHSvZ5E0+RrA5khpi0SkiI2DXMBZcukbZ2rdncgg6VKbAIXSsa7gjSNY5l3uyR/IvtfJu+V16W2sg6y6XUbyUouo6XsGeCeSlF1HS9gzwQWUXNS4NT09XSOhw+GJznyAmONrSRsnmxI3i4C6VAUnDfnlV/wCL/YVWXMHAqaqral0+F08zmiIB0sLHkDITYFw0F0HTr49oIII0Isf3qH5F4f8A4dou6xeCeReH/wCHaLusXgg1m8C4skTHV9U9sDckQc6IZIxJTStju1gJANNGA43dZzruJsR4oeAdNE1g2kztn5peYybdIuGDQjQ23rc8i8P/AMO0XdYvBPIvD/8ADtF3WLwQUsJoG00EdO17nNjYGBzgwOIboL5AG3+wBbaheReH/wCHaLusXgnkXh/+HaLusXggz4759L+1D+FMqy5HFsDpKOSmnhwSFjxUgXgpm7QgxSggZBcqxy83q+s7pJ4IKyKTy83q+s7pJ4Jy83q+s7pJ4IKyKTy83q+s7pJ4Jy83q+s7pJ4IKyKTy83q+s7pJ4Jy83q+s7pJ4IKyhcFqpgpWgzsB2kuhcAf7aRfm3Bv/AIvTcoS0NRhsszeMSMifDEdu1oe4NbJEPODW7yLEAa3K/QeDGE08lMHuw6BzjJKS50LC4/LSbyRe6C9x2P6TH+Nqcdj+kx/jatbkOm6qpuwj8E5DpuqqbsI/BBs8dj+kx/japXCSrk2OakqYTOxwIjdKxrJAQWlr3HcBmzfawLc5DpuqqbsI/BOQ6bqqm7CPwQc3tath2Qq45I7EGR07GvJHmvJDr3dbzWhoFz9iw8cxJjQ1tTTPIjfz5XRXMlp8pOVw0vxbLpuMmaxyrquQ6bqqm7CPwTkOm6qpuwj8EGaKrYGgOrY3EDV2Zouek2B0Xvjsf0mP8bVrch03VVN2EfgnIdN1VTdhH4INnjsf0mP8bU47H9Jj/G1a3IdN1VTdhH4JyHTdVU3YR+CDUxGdrqqkDZWu+Uk3OB/6L/Qra5+rw6GKrpDHRRMJfICWRtaSNi82JA3LoEBcwcZjp62pa+OoJIiI2VHUzDzCNTCxwB+o6rp1Iw355Vf+L/YUGHytp/U1/sqv+EnlbT+pr/ZVf8JXUQQvK2n9TX+yq/4SeVtP6mv9lV/wldRBC8raf1Nf7Kr/AISeVtP6mv8AZVf8JXUQcrWY9FPNSxsjqg7jN7yUNVE3SKb8uWMNv9V11Sk4759L+1D+FMqyAiIgIiICIiCVg3B2mo3SPgomNkme58klrve57i45nHW1ybDcFM4N4rkpw3k+pdaSXnNiu0/LSbjddQuXwmvfFSMDKR7y41BBbewLJXus6wNrjNb0kAdIQU+Wv0XWdiPFOWv0XWdiPFac+Nzc4tw8jK13nZyC5rJHNykN1uQ0b+m29ZZMWlZmPFs9nuaI2xvDg1ocWv2mrXZ7CwAAu8C+hQZ+Wv0XWdiPFOWv0XWdiPFYhjEttcMIORzrZn6lrGPa0HJ5xLiLf5Tv3DxNjM7XOHJRs3NezyS8tY9wDLN0uWgAnffoOiDY5a/RdZ2I8U5a/RdZ2I8VpcszkSO4iRlLMsYZmc4F7A6z72NwXfki3SdCs0WMzOI/9Js07ztXE+dYloDLHTXUj0ab0Gflr9F1nYjxTlr9F1nYjxWpy3OY3OGDlpDSQHPcTmyOc0FrW/nNykXB1+xVKqqe2N7mwhzhFna0Zjd1jZtrajTo1+pBrctfous7EeKctfous7EeK0BjczXPDqXMwMJbK1j4wbNlcXZXA2F2tZq7eQdzgszcbmc1x5LLHBtxnc45rC9gGt3jW4Nui10GKor9rV0g4nOyz5DeSPKD8i/QG+9dGufmmc+opS4DSonaCOkNjlA+7d9dr9K6BAUaowufbyTQ4kyMSBuZr6faasBAIOcKyiCNxKs67g7kfipxKs67g7kfiqyiDmMZNbBFtBi8B+UiZY0R3SysiJ/tegOv+5b3EqzruDuR+KnC35sP2in/AJmFWUEbiVZ13B3I/FTiVZ13B3I/FVlEEQYVUPkifLisb2xSbTI2lyFxyuYBmzmw5193QraIgIiICIiAiIgLnqHDayBmzZiFHkD3ubmpZS6z3ueASJQCRmtewXQogjbGv+n0PdJvjJsa/wCn0PdJvjKyiCNsa/6fQ90m+Mmxr/p9D3Sb4ysog5LhBiddSRtdtaWV7nWbFHSTZ3NaC+Vw+W/JjDnW6SA0auCoU5rZGNkZiVA5jmhzXCllIc1wu0g7bUEL7X4TKanjTcUYw7MRNa+APDAXXfldmGr3ZL+nIz0LawDDHUsRiNVtBnc5vMyBgec2RoueaCTYdAsNwQYNjX/T6Huk3xk2Nf8AT6Huk3xlZRBFdT1xFjW0BHoNJL0aj/rL7sa/6fQ90m+MrKIIkWH1Lp4pZqymLYi4hsVPIwkuYWaudI4W1PQraIgIiICIiCNwt+bD9op/5mFWV+b/APFfh0MOLKeTC5XNkdHKyZr25XbCaOSRljqHDKPxBdfwRx04hSMq+IvhbJcsY8guLBoHm24HW31WPSgsoiICIiAiIgIiICIiAiIgIiICIiCZwioHVEAjZluJ4JOcSBlhqIpX7hvysNvrtu3rPVVbmSMYKRzmu3yX5rdbZbNBObp1Ab/mvosHCOvdTwCRmXMZ4I+cLjLNURRP/flebfXZU0EY4vLlLuSXggOORzyHDKG2BIaWkku/Jc4WabE7lgdjkpc1ow5zec3Mblws5pLhcCwscvO1uL7iugRBBgxyV3/xdhkzA7R5vd1mjKGZvN1OlwdCOlbsOISOexpwyVoc27iS28Rs4/KfkkaAcxzjdwu0DVUUQEREEvHMSfAYGRUrJJJ5jE0PlMbRaKWYuc4Ncd0RG7eQsPGa/qmi7/L8BeeEPznDv2138lWK4gi8Zr+qaLv8vwE4zX9U0Xf5fgK0ud4Ry1YqIm04dsTDKXlrGH5UZNi0lwJAN3+jdv8ASEjhnwcqMVgbBPhFGA2RsjXNr5cwynnAHYbnNzN/ffoCuQyVrGhjcGoWtaA1rRXSAAAWAA2G6yky4tigDg3BYiWus3M4kua2Kd1zYgXc9kIuN21II5tzmdi2JZsowWK2zfz7mzpGvmawhodoCGQuyk7pfOu0hBT4zX9U0Xf5fgJxmv6pou/y/AWPBKmsfUPFRA1kWyGXLHYGRsszHkOzEgFgiflI3PGuhveQReM1/VNF3+X4Cy4TiMskssM1JHG+NrHfJzOka5sucDVzGkEFh6OlVVGof7wqf1FP/uqEFlERAREQEREBEULytp7kBlY6zi3MzDa57SWktdle2ItcLgi4JCC6iheVsHqK/wBk4h8FPK2D1Ff7JxD4KC6iheVsHqK/2TiHwU8rYPUV/snEPgoKmIVbIWZ5HWbnYzzSedK9sceg/wA7m69G9bK5XFscpqiMRujxFoEkUlxhNfe8ErJmjWHcSwA/USt3ytg9RX+ycQ+CguooXlbB6iv9k4h8FPK2D1Ff7JxD4KC6iheVsHqK/wBk4h8FPK2D1Ff7JxD4KC6ikUPCSCaRsTW1LXuvlEtDVQh2UXIDpYw29tbXuq6DneFmfbYfswwv4662ckN+ZVl7ka7rrbzVvq6L8cvurFwh+c4d+2u/kqxXEEjNW+rovxy+6mat9XRfjl91V0QSM1b6ui/HL7qZq31dF+OX3VXRBIzVvq6L8cvupmrfV0X45fdVdEEjNW+rovxy+6tbBDLx6q2zYw/Ywf2ZcW2vUW84Xvv/ANF0CjUP94VP6in/AN1QgsoiICIiAiIgKPwT+aN/WS/xpFYXK8HMYDKcM4hVOtJLzmQOc0/LSbj0oOqWpi9dxenlqNi5+yjdJkYLudkaXZW/WbLT5eHVlb3ZycvDqyt7s5BIl4eRRBolhDnmJ0t6WZs8RDRM4BkrshebQvuQ2zSQCRcE5Rw4hJLRR1BcALs+RDsxqH0mRt5LOO0Y65bdoFrkXCo8uN6rrO7OTlwdV1ndnIJDuH0W1EYoZ7Cd8MhdkaWGNszjkbmu83hcA0akagHQHE7h+xzWOZQutKxzos7wC4Q7R1USG3ADGNY4HNZxka27SrnLg6rrO7OTlwdV1ndnII9Zw7Yxryyje4xuyva58TNzmAvDi6zW2cXa23dC26PhlFNPxdlHUF+2MR0iAGUzBz3Ev0aNi8284jKQ0hwK3eXG9V1ndnJy6Oq6zuzkFhFI5eHVlb3ZycvDqyt7s5AxX51R/rJP4L1XXNz4iJqukHFKhlnyG8kRYD8i8WBPSukQc7wsg2k2Hs2j23rXc5jsrhairDoRuW3yGOs6zvLlqcK6lkU2HySTsYwVrrve4NaL0VYBcnQakD960w7D8z3eUUBL8971NObbUNa7L+aeaNR/rogr8iDrOs7y5YuTY7gcs1VySB/zZ3tIaR9tyBb0qVVcQec3lBS5ube89ORZuXzWHmjzRpa19d6yuloMjmDhFTtDg6zhUwZ2uLmyNkaTvc14zAuB133sgocmx5c/LFXkH5XGnZbem/o+vcsvIg6zrO8uUaZuGuuOXacNcwMLRUwWyggtGvotp9pWennw9kol5dpS4G4vUQWBs8X01/Ldb0DQWGiDdqcMjiGaTGqlgJsC+rLQTYmwJ+oH7l6ZhLHbsVrDv/8Acu/JNj/qtWqxGhkbbyhpmnn6tqKcaS3LxY6dI1tfTebm88x4f5o4QU2Q3JHGYAbmRsjRpvFwQSbk6a6XQWZcKYzzsXqxoTrVO3NtmP2C4ufrWLBKXZV1U3bSP+RgN5HlztTUaXPRp/8Aq0s+H5S0Y/S6tkbc1EBOWbz9d5PoN7/at3Ba2OauqnxVUcjRDTjNG9rxcGoJF2nfqPvQdAiIgIiICIiAo/BP5o39ZL/GkVhcpwcbV8XGzlpAzaS2D45C622k3kOsg6tFHy13rqLspveTLXeuouym95BYRR8td66i7Kb3ky13rqLspveQWEUfLXeuouym95Mtd66i7Kb3kFhFHy13rqLspveTLXeuouym95BYRR8td66i7Kb3ky13rqLspveQfcV+dUf6yT+C9V1zUwqON0m2kpy3PJbZMeDfYv35idLXXSoPjmg72g/avOxb6tv3Be0QeNi31bfuCbFvq2/cF7RBxnC98T5hBU0k4pGNBLo6aVwlnlOzhaHxg2yE5v8AvdGQeYVb4MzOlpwZqZwkY4sc58JjMmQ2bKGuAIDm2dboJI6F84W/Nh+0U/8AMwqyg8bFvq2/cE2LfVt+4L2iDxsW+rb9wX1rANzQPsC9IgIiICIiAiIgLl8JppZKRgjna1pNQ14d0kyvLCND+ULEehx9AXUKD5JU9yRNXNBcXZWYnWsaC4lzsrGygNFydAEGObCal+a9U25a5rSJHg85kgBeQNSHOBtoBbQDpzSYfPztnKxri8kSGR18rg7I0sy2AYS3QGzgzW2Yrz5Jw/S8R9rV/wAVPJOH6XiPtav+KgyChqQLcdB5jgDnILXujYA/zecA8SGx0s4egAeJsNqS5xbXCwzbO736XY9rS9trOIJbpuNr7188k4fpeI+1q/4qeScP0vEfa1f8VBj5IqCH3qmZ3Fha/MXZMj2OtlLbkAN6Xa9OpJWeHD6nQur9R+SHEt33tq256RrqvHknD9LxH2tX/FTyTh+l4j7Wr/ioPPJlU6NzX4iMxaWgtc4DnMc0nQXBzFrt+mttLBVKqne+N7GyZXOiyhwe45XkEXvYH0c69/sU3yTh+l4j7Wr/AIqeScP0vEfa1f8AFQYHYXUNc97ZGhrm22TZC8N0lAYM7RcZnsfc2tYi1t+duHVRa5r6xrrtIBbI9mV1t/NF+cei/N1tcGweScP0vEfa1f8AFTyTh+l4j7Wr/ioPM0JZUUodbWoncADewdHKRr9e/wDeugUeh4NwwyNlElU57b5dtXVUzW5hYkNleW3sSL2vqrCAi+E26V8zj84feg9IvOcfnD70zj84fegkcLfmw/aKf+ZhVlROFjxxYc4fOKfp/wDswqznH5w+9B6Rec4/OH3pnH5w+9B6Rec4/OH3r6HX6UH1ERAREQEREBERAREQEREBERAREQEREBERBzvC2lZNLQRSwMkjdWOzRvaHNdajrHDM06GxAP2gJX4BhsEZkkwOha0EC/E4yS5xDWta1rbucXEAAAkkhe+E8rWT4e5zw1orXXLiAB/yVYNSVtYjJTVDNnJWxWzNcC2cNc1zHB7HNc03BBAKCW7DsIaCXYfhbMrWvc2SCCNzGyWyGRjwHMvcDnAa6L0/C8Ia7IaHCQ7mjKYqYG8gJjFrflAEj02Nk5HoNqZjUMMhIcXOqiec0QjNq7eRBDc9OT6zf1SYTQRZMtQy0bmva01N2hzIDSh1i7fsjY+nfv1Qa/E8GzBnE8JuWOk/sae2SM2e69rWB3/YfQvAp8HMjohhNC5zTGDloWFoM2TZfKBmU3EjDodzrr3Dwdw1kYibLGGBuW3Gd4vGW352pBijsTqMq9w4FhzMwE0Ya/JmbxgZTsRG1ml9NI2DT0fWg+OosGAa40uDgOBLSWUtnAEglp6QCCP3FZJ8LwiMkPocJaWuDCHRUwIe4FzWG40cQ1xtvsD6Fi8ncN2ez2seXKW/OdSCySM3IOpyyvF9+70BJuD2GuLyXxc8uLrVFtZI5on2INxds8v73XQbGH4JhdQHmLCMOfs5HRvy00JySMNnMdzdCCveBUEVPW1UcNJFEzYwOyRxtY3MTUAmzRa9gNfqC3aGWmgDgytjAfI6QgzggOecz8tzoCbm3pJWvhczX19S5krXDY04u1wIvmqNLhBcREQEREBERAREQEREBERAREQEREBERAREQc/wnia+fD2uja5prXXa4Ag2oqwi4Kp8kwdXwdkzwUrhZPs5sPeIHvtWu5jAC43oqwaAkD6962+W3dS1vZx++g2uSYOr4OyZ4JyTB1fB2TPBavLbupa3s4/fTlt3Utb2cfvoNrkmDq+DsmeCckwdXwdkzwWry27qWt7OP305bd1LW9nH76Da5Jg6vg7JngnJMHV8HZM8Fq8tu6lrezj99OW3dS1vZx++g2uSYOr4OyZ4KfhUDY6+payFrRsac2a0NF71Gtgs3Lbupa3s4/fWtglSZa6qcaaWP5GAZZAA7Q1GuhOmv+hQdAiIgIiICIiAiIgIiICIiAiIgIiICIiAiIgh8IfnOHftrv5KsXoYxKXPHJctm57EseM+QNLQ3m2GYk6n0aX3DLjuGyTmB8VVHHJBMZQZIjI114ZoC0ta9p3Sk3v0LHxeu6zoe4zf1CDHU43Kw25Odbm2flksS625oaXdJFrX5voN18fik4BeaQ83O4xiJ5c5jZGXDANXPEZJAbfMdAsppq7rOh7hL/UJxeu6zoe4zf1CDXmxWpa1zeT3GQMuC1jyzPcAt0G7X0kmx1C26bEpXyhnECG31eQ8ACz9dW2N7Ntrpm1sdD44vXdZ0PcZv6hOL13WdD3Gb+oQZMTrZWMBZF0vF9jJJqy+QZW2IzW87d0C9wVotxucCzsNeXgu5oDhcCQMvYtu6zSDdtwbjX0bXF67rOh7jN/UL5xWuvflKhvuvxCW9jvHzj6gg8TYrPkLhRFpDJTlLJCc7ANk29rc7X6twBvvyUP94VP6in/3VCcXrus6HuM39QsmE4dLHNLPNVxSPkbG0CKB0bWiLORcOe4kkvPSNyCqiIgIiICIiAiIgIiICIiAiIgIiICIiAiIgIiICIiAiIgIiICIiAiIgIiICIiAiIgIiICIiAiIgIiICIiAiIg//9k="/>
          <p:cNvSpPr>
            <a:spLocks noChangeAspect="1" noChangeArrowheads="1"/>
          </p:cNvSpPr>
          <p:nvPr/>
        </p:nvSpPr>
        <p:spPr bwMode="auto">
          <a:xfrm>
            <a:off x="11897784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77828" name="AutoShape 4" descr="data:image/jpeg;base64,/9j/4AAQSkZJRgABAQAAAQABAAD/2wCEAAkGBxQQEBUQEwgQFRIVFBwXFxIUEBUXFhQWFBkYFhQVExYYIzQhGhsnHBsYIjEhJy0rLjIuGiAzPDMtNyguLisBCgoKBQUFDgUFDisZExkrKysrKysrKysrKysrKysrKysrKysrKysrKysrKysrKysrKysrKysrKysrKysrKysrK//AABEIANQA7gMBIgACEQEDEQH/xAAbAAEBAAMBAQEAAAAAAAAAAAAABQMEBgIBB//EAE4QAAEDAgMCCQcHCQYFBQAAAAEAAgMEEQUSIRMxBhQVIkFVk5TRFjJRU5XS0yM0VGFxkZJCUmVzdIGztNQzNVZiobIHJENygyVERWSx/8QAFAEBAAAAAAAAAAAAAAAAAAAAAP/EABQRAQAAAAAAAAAAAAAAAAAAAAD/2gAMAwEAAhEDEQA/AP3FEXOjDI6isqdqHuyiINAmkaAC0k2DXAb0HRIo/kzTepk7xP7yeTNN6mTvE/vILCLl4aXDnkNZUZy69slVM++V0bHea47jLHf/ALgtx3B+kAuWuAsTfjU24bz5/wBRQXEUSDg/SPaHsa5zHAFrm1MxDgdQQQ/UL35M03qZO8T+8gsIuarsIigmpXxtka41GU/LykEGKW4Ic6xGg3+gLpUBERAREQEREBLouU4O8HaSWnEkmE073uklLnuiaXE7aTUkjVB1d0uo3kpRdR0vYM8E8lKLqOl7Bnggs3S64x+Cx5ZCOBlJma8BrMserCXXlz2sdADsxr9eq1H4Q0SFjeCVM5pdYSOpg21wMpDQ3zQdTc3t0+gO+ul1+a09LcMaeAtMXGOEl5pixmeV8TJTYtJaGB8hIOvyd9QbjGyidFdr+BEE7i+cgtpWxxtZGZ9g0Oykm+yj3i52wNz5qD9Oul1+fw0LHSvZ5E0+RrA5khpi0SkiI2DXMBZcukbZ2rdncgg6VKbAIXSsa7gjSNY5l3uyR/IvtfJu+V16W2sg6y6XUbyUouo6XsGeCeSlF1HS9gzwQWUXNS4NT09XSOhw+GJznyAmONrSRsnmxI3i4C6VAUnDfnlV/wCL/YVWXMHAqaqral0+F08zmiIB0sLHkDITYFw0F0HTr49oIII0Isf3qH5F4f8A4dou6xeCeReH/wCHaLusXgg1m8C4skTHV9U9sDckQc6IZIxJTStju1gJANNGA43dZzruJsR4oeAdNE1g2kztn5peYybdIuGDQjQ23rc8i8P/AMO0XdYvBPIvD/8ADtF3WLwQUsJoG00EdO17nNjYGBzgwOIboL5AG3+wBbaheReH/wCHaLusXgnkXh/+HaLusXggz4759L+1D+FMqy5HFsDpKOSmnhwSFjxUgXgpm7QgxSggZBcqxy83q+s7pJ4IKyKTy83q+s7pJ4Jy83q+s7pJ4IKyKTy83q+s7pJ4Jy83q+s7pJ4IKyKTy83q+s7pJ4Jy83q+s7pJ4IKyhcFqpgpWgzsB2kuhcAf7aRfm3Bv/AIvTcoS0NRhsszeMSMifDEdu1oe4NbJEPODW7yLEAa3K/QeDGE08lMHuw6BzjJKS50LC4/LSbyRe6C9x2P6TH+Nqcdj+kx/jatbkOm6qpuwj8E5DpuqqbsI/BBs8dj+kx/japXCSrk2OakqYTOxwIjdKxrJAQWlr3HcBmzfawLc5DpuqqbsI/BOQ6bqqm7CPwQc3tath2Qq45I7EGR07GvJHmvJDr3dbzWhoFz9iw8cxJjQ1tTTPIjfz5XRXMlp8pOVw0vxbLpuMmaxyrquQ6bqqm7CPwTkOm6qpuwj8EGaKrYGgOrY3EDV2Zouek2B0Xvjsf0mP8bVrch03VVN2EfgnIdN1VTdhH4INnjsf0mP8bU47H9Jj/G1a3IdN1VTdhH4JyHTdVU3YR+CDUxGdrqqkDZWu+Uk3OB/6L/Qra5+rw6GKrpDHRRMJfICWRtaSNi82JA3LoEBcwcZjp62pa+OoJIiI2VHUzDzCNTCxwB+o6rp1Iw355Vf+L/YUGHytp/U1/sqv+EnlbT+pr/ZVf8JXUQQvK2n9TX+yq/4SeVtP6mv9lV/wldRBC8raf1Nf7Kr/AISeVtP6mv8AZVf8JXUQcrWY9FPNSxsjqg7jN7yUNVE3SKb8uWMNv9V11Sk4759L+1D+FMqyAiIgIiICIiCVg3B2mo3SPgomNkme58klrve57i45nHW1ybDcFM4N4rkpw3k+pdaSXnNiu0/LSbjddQuXwmvfFSMDKR7y41BBbewLJXus6wNrjNb0kAdIQU+Wv0XWdiPFOWv0XWdiPFac+Nzc4tw8jK13nZyC5rJHNykN1uQ0b+m29ZZMWlZmPFs9nuaI2xvDg1ocWv2mrXZ7CwAAu8C+hQZ+Wv0XWdiPFOWv0XWdiPFYhjEttcMIORzrZn6lrGPa0HJ5xLiLf5Tv3DxNjM7XOHJRs3NezyS8tY9wDLN0uWgAnffoOiDY5a/RdZ2I8U5a/RdZ2I8VpcszkSO4iRlLMsYZmc4F7A6z72NwXfki3SdCs0WMzOI/9Js07ztXE+dYloDLHTXUj0ab0Gflr9F1nYjxTlr9F1nYjxWpy3OY3OGDlpDSQHPcTmyOc0FrW/nNykXB1+xVKqqe2N7mwhzhFna0Zjd1jZtrajTo1+pBrctfous7EeKctfous7EeK0BjczXPDqXMwMJbK1j4wbNlcXZXA2F2tZq7eQdzgszcbmc1x5LLHBtxnc45rC9gGt3jW4Nui10GKor9rV0g4nOyz5DeSPKD8i/QG+9dGufmmc+opS4DSonaCOkNjlA+7d9dr9K6BAUaowufbyTQ4kyMSBuZr6faasBAIOcKyiCNxKs67g7kfipxKs67g7kfiqyiDmMZNbBFtBi8B+UiZY0R3SysiJ/tegOv+5b3EqzruDuR+KnC35sP2in/AJmFWUEbiVZ13B3I/FTiVZ13B3I/FVlEEQYVUPkifLisb2xSbTI2lyFxyuYBmzmw5193QraIgIiICIiAiIgLnqHDayBmzZiFHkD3ubmpZS6z3ueASJQCRmtewXQogjbGv+n0PdJvjJsa/wCn0PdJvjKyiCNsa/6fQ90m+Mmxr/p9D3Sb4ysog5LhBiddSRtdtaWV7nWbFHSTZ3NaC+Vw+W/JjDnW6SA0auCoU5rZGNkZiVA5jmhzXCllIc1wu0g7bUEL7X4TKanjTcUYw7MRNa+APDAXXfldmGr3ZL+nIz0LawDDHUsRiNVtBnc5vMyBgec2RoueaCTYdAsNwQYNjX/T6Huk3xk2Nf8AT6Huk3xlZRBFdT1xFjW0BHoNJL0aj/rL7sa/6fQ90m+MrKIIkWH1Lp4pZqymLYi4hsVPIwkuYWaudI4W1PQraIgIiICIiCNwt+bD9op/5mFWV+b/APFfh0MOLKeTC5XNkdHKyZr25XbCaOSRljqHDKPxBdfwRx04hSMq+IvhbJcsY8guLBoHm24HW31WPSgsoiICIiAiIgIiICIiAiIgIiICIiCZwioHVEAjZluJ4JOcSBlhqIpX7hvysNvrtu3rPVVbmSMYKRzmu3yX5rdbZbNBObp1Ab/mvosHCOvdTwCRmXMZ4I+cLjLNURRP/flebfXZU0EY4vLlLuSXggOORzyHDKG2BIaWkku/Jc4WabE7lgdjkpc1ow5zec3Mblws5pLhcCwscvO1uL7iugRBBgxyV3/xdhkzA7R5vd1mjKGZvN1OlwdCOlbsOISOexpwyVoc27iS28Rs4/KfkkaAcxzjdwu0DVUUQEREEvHMSfAYGRUrJJJ5jE0PlMbRaKWYuc4Ncd0RG7eQsPGa/qmi7/L8BeeEPznDv2138lWK4gi8Zr+qaLv8vwE4zX9U0Xf5fgK0ud4Ry1YqIm04dsTDKXlrGH5UZNi0lwJAN3+jdv8ASEjhnwcqMVgbBPhFGA2RsjXNr5cwynnAHYbnNzN/ffoCuQyVrGhjcGoWtaA1rRXSAAAWAA2G6yky4tigDg3BYiWus3M4kua2Kd1zYgXc9kIuN21II5tzmdi2JZsowWK2zfz7mzpGvmawhodoCGQuyk7pfOu0hBT4zX9U0Xf5fgJxmv6pou/y/AWPBKmsfUPFRA1kWyGXLHYGRsszHkOzEgFgiflI3PGuhveQReM1/VNF3+X4Cy4TiMskssM1JHG+NrHfJzOka5sucDVzGkEFh6OlVVGof7wqf1FP/uqEFlERAREQEREBEULytp7kBlY6zi3MzDa57SWktdle2ItcLgi4JCC6iheVsHqK/wBk4h8FPK2D1Ff7JxD4KC6iheVsHqK/2TiHwU8rYPUV/snEPgoKmIVbIWZ5HWbnYzzSedK9sceg/wA7m69G9bK5XFscpqiMRujxFoEkUlxhNfe8ErJmjWHcSwA/USt3ytg9RX+ycQ+CguooXlbB6iv9k4h8FPK2D1Ff7JxD4KC6iheVsHqK/wBk4h8FPK2D1Ff7JxD4KC6ikUPCSCaRsTW1LXuvlEtDVQh2UXIDpYw29tbXuq6DneFmfbYfswwv4662ckN+ZVl7ka7rrbzVvq6L8cvurFwh+c4d+2u/kqxXEEjNW+rovxy+6mat9XRfjl91V0QSM1b6ui/HL7qZq31dF+OX3VXRBIzVvq6L8cvupmrfV0X45fdVdEEjNW+rovxy+6tbBDLx6q2zYw/Ywf2ZcW2vUW84Xvv/ANF0CjUP94VP6in/AN1QgsoiICIiAiIgKPwT+aN/WS/xpFYXK8HMYDKcM4hVOtJLzmQOc0/LSbj0oOqWpi9dxenlqNi5+yjdJkYLudkaXZW/WbLT5eHVlb3ZycvDqyt7s5BIl4eRRBolhDnmJ0t6WZs8RDRM4BkrshebQvuQ2zSQCRcE5Rw4hJLRR1BcALs+RDsxqH0mRt5LOO0Y65bdoFrkXCo8uN6rrO7OTlwdV1ndnIJDuH0W1EYoZ7Cd8MhdkaWGNszjkbmu83hcA0akagHQHE7h+xzWOZQutKxzos7wC4Q7R1USG3ADGNY4HNZxka27SrnLg6rrO7OTlwdV1ndnII9Zw7Yxryyje4xuyva58TNzmAvDi6zW2cXa23dC26PhlFNPxdlHUF+2MR0iAGUzBz3Ev0aNi8284jKQ0hwK3eXG9V1ndnJy6Oq6zuzkFhFI5eHVlb3ZycvDqyt7s5AxX51R/rJP4L1XXNz4iJqukHFKhlnyG8kRYD8i8WBPSukQc7wsg2k2Hs2j23rXc5jsrhairDoRuW3yGOs6zvLlqcK6lkU2HySTsYwVrrve4NaL0VYBcnQakD960w7D8z3eUUBL8971NObbUNa7L+aeaNR/rogr8iDrOs7y5YuTY7gcs1VySB/zZ3tIaR9tyBb0qVVcQec3lBS5ube89ORZuXzWHmjzRpa19d6yuloMjmDhFTtDg6zhUwZ2uLmyNkaTvc14zAuB133sgocmx5c/LFXkH5XGnZbem/o+vcsvIg6zrO8uUaZuGuuOXacNcwMLRUwWyggtGvotp9pWennw9kol5dpS4G4vUQWBs8X01/Ldb0DQWGiDdqcMjiGaTGqlgJsC+rLQTYmwJ+oH7l6ZhLHbsVrDv/8Acu/JNj/qtWqxGhkbbyhpmnn6tqKcaS3LxY6dI1tfTebm88x4f5o4QU2Q3JHGYAbmRsjRpvFwQSbk6a6XQWZcKYzzsXqxoTrVO3NtmP2C4ufrWLBKXZV1U3bSP+RgN5HlztTUaXPRp/8Aq0s+H5S0Y/S6tkbc1EBOWbz9d5PoN7/at3Ba2OauqnxVUcjRDTjNG9rxcGoJF2nfqPvQdAiIgIiICIiAo/BP5o39ZL/GkVhcpwcbV8XGzlpAzaS2D45C622k3kOsg6tFHy13rqLspveTLXeuouym95BYRR8td66i7Kb3ky13rqLspveQWEUfLXeuouym95Mtd66i7Kb3kFhFHy13rqLspveTLXeuouym95BYRR8td66i7Kb3ky13rqLspveQfcV+dUf6yT+C9V1zUwqON0m2kpy3PJbZMeDfYv35idLXXSoPjmg72g/avOxb6tv3Be0QeNi31bfuCbFvq2/cF7RBxnC98T5hBU0k4pGNBLo6aVwlnlOzhaHxg2yE5v8AvdGQeYVb4MzOlpwZqZwkY4sc58JjMmQ2bKGuAIDm2dboJI6F84W/Nh+0U/8AMwqyg8bFvq2/cE2LfVt+4L2iDxsW+rb9wX1rANzQPsC9IgIiICIiAiIgLl8JppZKRgjna1pNQ14d0kyvLCND+ULEehx9AXUKD5JU9yRNXNBcXZWYnWsaC4lzsrGygNFydAEGObCal+a9U25a5rSJHg85kgBeQNSHOBtoBbQDpzSYfPztnKxri8kSGR18rg7I0sy2AYS3QGzgzW2Yrz5Jw/S8R9rV/wAVPJOH6XiPtav+KgyChqQLcdB5jgDnILXujYA/zecA8SGx0s4egAeJsNqS5xbXCwzbO736XY9rS9trOIJbpuNr7188k4fpeI+1q/4qeScP0vEfa1f8VBj5IqCH3qmZ3Fha/MXZMj2OtlLbkAN6Xa9OpJWeHD6nQur9R+SHEt33tq256RrqvHknD9LxH2tX/FTyTh+l4j7Wr/ioPPJlU6NzX4iMxaWgtc4DnMc0nQXBzFrt+mttLBVKqne+N7GyZXOiyhwe45XkEXvYH0c69/sU3yTh+l4j7Wr/AIqeScP0vEfa1f8AFQYHYXUNc97ZGhrm22TZC8N0lAYM7RcZnsfc2tYi1t+duHVRa5r6xrrtIBbI9mV1t/NF+cei/N1tcGweScP0vEfa1f8AFTyTh+l4j7Wr/ioPM0JZUUodbWoncADewdHKRr9e/wDeugUeh4NwwyNlElU57b5dtXVUzW5hYkNleW3sSL2vqrCAi+E26V8zj84feg9IvOcfnD70zj84fegkcLfmw/aKf+ZhVlROFjxxYc4fOKfp/wDswqznH5w+9B6Rec4/OH3pnH5w+9B6Rec4/OH3r6HX6UH1ERAREQEREBERAREQEREBERAREQEREBERBzvC2lZNLQRSwMkjdWOzRvaHNdajrHDM06GxAP2gJX4BhsEZkkwOha0EC/E4yS5xDWta1rbucXEAAAkkhe+E8rWT4e5zw1orXXLiAB/yVYNSVtYjJTVDNnJWxWzNcC2cNc1zHB7HNc03BBAKCW7DsIaCXYfhbMrWvc2SCCNzGyWyGRjwHMvcDnAa6L0/C8Ia7IaHCQ7mjKYqYG8gJjFrflAEj02Nk5HoNqZjUMMhIcXOqiec0QjNq7eRBDc9OT6zf1SYTQRZMtQy0bmva01N2hzIDSh1i7fsjY+nfv1Qa/E8GzBnE8JuWOk/sae2SM2e69rWB3/YfQvAp8HMjohhNC5zTGDloWFoM2TZfKBmU3EjDodzrr3Dwdw1kYibLGGBuW3Gd4vGW352pBijsTqMq9w4FhzMwE0Ya/JmbxgZTsRG1ml9NI2DT0fWg+OosGAa40uDgOBLSWUtnAEglp6QCCP3FZJ8LwiMkPocJaWuDCHRUwIe4FzWG40cQ1xtvsD6Fi8ncN2ez2seXKW/OdSCySM3IOpyyvF9+70BJuD2GuLyXxc8uLrVFtZI5on2INxds8v73XQbGH4JhdQHmLCMOfs5HRvy00JySMNnMdzdCCveBUEVPW1UcNJFEzYwOyRxtY3MTUAmzRa9gNfqC3aGWmgDgytjAfI6QgzggOecz8tzoCbm3pJWvhczX19S5krXDY04u1wIvmqNLhBcREQEREBERAREQEREBERAREQEREBERAREQc/wnia+fD2uja5prXXa4Ag2oqwi4Kp8kwdXwdkzwUrhZPs5sPeIHvtWu5jAC43oqwaAkD6962+W3dS1vZx++g2uSYOr4OyZ4JyTB1fB2TPBavLbupa3s4/fTlt3Utb2cfvoNrkmDq+DsmeCckwdXwdkzwWry27qWt7OP305bd1LW9nH76Da5Jg6vg7JngnJMHV8HZM8Fq8tu6lrezj99OW3dS1vZx++g2uSYOr4OyZ4KfhUDY6+payFrRsac2a0NF71Gtgs3Lbupa3s4/fWtglSZa6qcaaWP5GAZZAA7Q1GuhOmv+hQdAiIgIiICIiAiIgIiICIiAiIgIiICIiAiIgh8IfnOHftrv5KsXoYxKXPHJctm57EseM+QNLQ3m2GYk6n0aX3DLjuGyTmB8VVHHJBMZQZIjI114ZoC0ta9p3Sk3v0LHxeu6zoe4zf1CDHU43Kw25Odbm2flksS625oaXdJFrX5voN18fik4BeaQ83O4xiJ5c5jZGXDANXPEZJAbfMdAsppq7rOh7hL/UJxeu6zoe4zf1CDXmxWpa1zeT3GQMuC1jyzPcAt0G7X0kmx1C26bEpXyhnECG31eQ8ACz9dW2N7Ntrpm1sdD44vXdZ0PcZv6hOL13WdD3Gb+oQZMTrZWMBZF0vF9jJJqy+QZW2IzW87d0C9wVotxucCzsNeXgu5oDhcCQMvYtu6zSDdtwbjX0bXF67rOh7jN/UL5xWuvflKhvuvxCW9jvHzj6gg8TYrPkLhRFpDJTlLJCc7ANk29rc7X6twBvvyUP94VP6in/3VCcXrus6HuM39QsmE4dLHNLPNVxSPkbG0CKB0bWiLORcOe4kkvPSNyCqiIgIiICIiAiIgIiICIiAiIgIiICIiAiIgIiICIiAiIgIiICIiAiIgIiICIiAiIgIiICIiAiIgIiICIiAiIg//9k="/>
          <p:cNvSpPr>
            <a:spLocks noChangeAspect="1" noChangeArrowheads="1"/>
          </p:cNvSpPr>
          <p:nvPr/>
        </p:nvSpPr>
        <p:spPr bwMode="auto">
          <a:xfrm>
            <a:off x="11897784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77830" name="AutoShape 6" descr="data:image/jpeg;base64,/9j/4AAQSkZJRgABAQAAAQABAAD/2wCEAAkGBxQQEBUQEwgQFRIVFBwXFxIUEBUXFhQWFBkYFhQVExYYIzQhGhsnHBsYIjEhJy0rLjIuGiAzPDMtNyguLisBCgoKBQUFDgUFDisZExkrKysrKysrKysrKysrKysrKysrKysrKysrKysrKysrKysrKysrKysrKysrKysrKysrK//AABEIANQA7gMBIgACEQEDEQH/xAAbAAEBAAMBAQEAAAAAAAAAAAAABQMEBgIBB//EAE4QAAEDAgMCCQcHCQYFBQAAAAEAAgMEEQUSIRMxBhQVIkFVk5TRFjJRU5XS0yM0VGFxkZJCUmVzdIGztNQzNVZiobIHJENygyVERWSx/8QAFAEBAAAAAAAAAAAAAAAAAAAAAP/EABQRAQAAAAAAAAAAAAAAAAAAAAD/2gAMAwEAAhEDEQA/AP3FEXOjDI6isqdqHuyiINAmkaAC0k2DXAb0HRIo/kzTepk7xP7yeTNN6mTvE/vILCLl4aXDnkNZUZy69slVM++V0bHea47jLHf/ALgtx3B+kAuWuAsTfjU24bz5/wBRQXEUSDg/SPaHsa5zHAFrm1MxDgdQQQ/UL35M03qZO8T+8gsIuarsIigmpXxtka41GU/LykEGKW4Ic6xGg3+gLpUBERAREQEREBLouU4O8HaSWnEkmE073uklLnuiaXE7aTUkjVB1d0uo3kpRdR0vYM8E8lKLqOl7Bnggs3S64x+Cx5ZCOBlJma8BrMserCXXlz2sdADsxr9eq1H4Q0SFjeCVM5pdYSOpg21wMpDQ3zQdTc3t0+gO+ul1+a09LcMaeAtMXGOEl5pixmeV8TJTYtJaGB8hIOvyd9QbjGyidFdr+BEE7i+cgtpWxxtZGZ9g0Oykm+yj3i52wNz5qD9Oul1+fw0LHSvZ5E0+RrA5khpi0SkiI2DXMBZcukbZ2rdncgg6VKbAIXSsa7gjSNY5l3uyR/IvtfJu+V16W2sg6y6XUbyUouo6XsGeCeSlF1HS9gzwQWUXNS4NT09XSOhw+GJznyAmONrSRsnmxI3i4C6VAUnDfnlV/wCL/YVWXMHAqaqral0+F08zmiIB0sLHkDITYFw0F0HTr49oIII0Isf3qH5F4f8A4dou6xeCeReH/wCHaLusXgg1m8C4skTHV9U9sDckQc6IZIxJTStju1gJANNGA43dZzruJsR4oeAdNE1g2kztn5peYybdIuGDQjQ23rc8i8P/AMO0XdYvBPIvD/8ADtF3WLwQUsJoG00EdO17nNjYGBzgwOIboL5AG3+wBbaheReH/wCHaLusXgnkXh/+HaLusXggz4759L+1D+FMqy5HFsDpKOSmnhwSFjxUgXgpm7QgxSggZBcqxy83q+s7pJ4IKyKTy83q+s7pJ4Jy83q+s7pJ4IKyKTy83q+s7pJ4Jy83q+s7pJ4IKyKTy83q+s7pJ4Jy83q+s7pJ4IKyhcFqpgpWgzsB2kuhcAf7aRfm3Bv/AIvTcoS0NRhsszeMSMifDEdu1oe4NbJEPODW7yLEAa3K/QeDGE08lMHuw6BzjJKS50LC4/LSbyRe6C9x2P6TH+Nqcdj+kx/jatbkOm6qpuwj8E5DpuqqbsI/BBs8dj+kx/japXCSrk2OakqYTOxwIjdKxrJAQWlr3HcBmzfawLc5DpuqqbsI/BOQ6bqqm7CPwQc3tath2Qq45I7EGR07GvJHmvJDr3dbzWhoFz9iw8cxJjQ1tTTPIjfz5XRXMlp8pOVw0vxbLpuMmaxyrquQ6bqqm7CPwTkOm6qpuwj8EGaKrYGgOrY3EDV2Zouek2B0Xvjsf0mP8bVrch03VVN2EfgnIdN1VTdhH4INnjsf0mP8bU47H9Jj/G1a3IdN1VTdhH4JyHTdVU3YR+CDUxGdrqqkDZWu+Uk3OB/6L/Qra5+rw6GKrpDHRRMJfICWRtaSNi82JA3LoEBcwcZjp62pa+OoJIiI2VHUzDzCNTCxwB+o6rp1Iw355Vf+L/YUGHytp/U1/sqv+EnlbT+pr/ZVf8JXUQQvK2n9TX+yq/4SeVtP6mv9lV/wldRBC8raf1Nf7Kr/AISeVtP6mv8AZVf8JXUQcrWY9FPNSxsjqg7jN7yUNVE3SKb8uWMNv9V11Sk4759L+1D+FMqyAiIgIiICIiCVg3B2mo3SPgomNkme58klrve57i45nHW1ybDcFM4N4rkpw3k+pdaSXnNiu0/LSbjddQuXwmvfFSMDKR7y41BBbewLJXus6wNrjNb0kAdIQU+Wv0XWdiPFOWv0XWdiPFac+Nzc4tw8jK13nZyC5rJHNykN1uQ0b+m29ZZMWlZmPFs9nuaI2xvDg1ocWv2mrXZ7CwAAu8C+hQZ+Wv0XWdiPFOWv0XWdiPFYhjEttcMIORzrZn6lrGPa0HJ5xLiLf5Tv3DxNjM7XOHJRs3NezyS8tY9wDLN0uWgAnffoOiDY5a/RdZ2I8U5a/RdZ2I8VpcszkSO4iRlLMsYZmc4F7A6z72NwXfki3SdCs0WMzOI/9Js07ztXE+dYloDLHTXUj0ab0Gflr9F1nYjxTlr9F1nYjxWpy3OY3OGDlpDSQHPcTmyOc0FrW/nNykXB1+xVKqqe2N7mwhzhFna0Zjd1jZtrajTo1+pBrctfous7EeKctfous7EeK0BjczXPDqXMwMJbK1j4wbNlcXZXA2F2tZq7eQdzgszcbmc1x5LLHBtxnc45rC9gGt3jW4Nui10GKor9rV0g4nOyz5DeSPKD8i/QG+9dGufmmc+opS4DSonaCOkNjlA+7d9dr9K6BAUaowufbyTQ4kyMSBuZr6faasBAIOcKyiCNxKs67g7kfipxKs67g7kfiqyiDmMZNbBFtBi8B+UiZY0R3SysiJ/tegOv+5b3EqzruDuR+KnC35sP2in/AJmFWUEbiVZ13B3I/FTiVZ13B3I/FVlEEQYVUPkifLisb2xSbTI2lyFxyuYBmzmw5193QraIgIiICIiAiIgLnqHDayBmzZiFHkD3ubmpZS6z3ueASJQCRmtewXQogjbGv+n0PdJvjJsa/wCn0PdJvjKyiCNsa/6fQ90m+Mmxr/p9D3Sb4ysog5LhBiddSRtdtaWV7nWbFHSTZ3NaC+Vw+W/JjDnW6SA0auCoU5rZGNkZiVA5jmhzXCllIc1wu0g7bUEL7X4TKanjTcUYw7MRNa+APDAXXfldmGr3ZL+nIz0LawDDHUsRiNVtBnc5vMyBgec2RoueaCTYdAsNwQYNjX/T6Huk3xk2Nf8AT6Huk3xlZRBFdT1xFjW0BHoNJL0aj/rL7sa/6fQ90m+MrKIIkWH1Lp4pZqymLYi4hsVPIwkuYWaudI4W1PQraIgIiICIiCNwt+bD9op/5mFWV+b/APFfh0MOLKeTC5XNkdHKyZr25XbCaOSRljqHDKPxBdfwRx04hSMq+IvhbJcsY8guLBoHm24HW31WPSgsoiICIiAiIgIiICIiAiIgIiICIiCZwioHVEAjZluJ4JOcSBlhqIpX7hvysNvrtu3rPVVbmSMYKRzmu3yX5rdbZbNBObp1Ab/mvosHCOvdTwCRmXMZ4I+cLjLNURRP/flebfXZU0EY4vLlLuSXggOORzyHDKG2BIaWkku/Jc4WabE7lgdjkpc1ow5zec3Mblws5pLhcCwscvO1uL7iugRBBgxyV3/xdhkzA7R5vd1mjKGZvN1OlwdCOlbsOISOexpwyVoc27iS28Rs4/KfkkaAcxzjdwu0DVUUQEREEvHMSfAYGRUrJJJ5jE0PlMbRaKWYuc4Ncd0RG7eQsPGa/qmi7/L8BeeEPznDv2138lWK4gi8Zr+qaLv8vwE4zX9U0Xf5fgK0ud4Ry1YqIm04dsTDKXlrGH5UZNi0lwJAN3+jdv8ASEjhnwcqMVgbBPhFGA2RsjXNr5cwynnAHYbnNzN/ffoCuQyVrGhjcGoWtaA1rRXSAAAWAA2G6yky4tigDg3BYiWus3M4kua2Kd1zYgXc9kIuN21II5tzmdi2JZsowWK2zfz7mzpGvmawhodoCGQuyk7pfOu0hBT4zX9U0Xf5fgJxmv6pou/y/AWPBKmsfUPFRA1kWyGXLHYGRsszHkOzEgFgiflI3PGuhveQReM1/VNF3+X4Cy4TiMskssM1JHG+NrHfJzOka5sucDVzGkEFh6OlVVGof7wqf1FP/uqEFlERAREQEREBEULytp7kBlY6zi3MzDa57SWktdle2ItcLgi4JCC6iheVsHqK/wBk4h8FPK2D1Ff7JxD4KC6iheVsHqK/2TiHwU8rYPUV/snEPgoKmIVbIWZ5HWbnYzzSedK9sceg/wA7m69G9bK5XFscpqiMRujxFoEkUlxhNfe8ErJmjWHcSwA/USt3ytg9RX+ycQ+CguooXlbB6iv9k4h8FPK2D1Ff7JxD4KC6iheVsHqK/wBk4h8FPK2D1Ff7JxD4KC6ikUPCSCaRsTW1LXuvlEtDVQh2UXIDpYw29tbXuq6DneFmfbYfswwv4662ckN+ZVl7ka7rrbzVvq6L8cvurFwh+c4d+2u/kqxXEEjNW+rovxy+6mat9XRfjl91V0QSM1b6ui/HL7qZq31dF+OX3VXRBIzVvq6L8cvupmrfV0X45fdVdEEjNW+rovxy+6tbBDLx6q2zYw/Ywf2ZcW2vUW84Xvv/ANF0CjUP94VP6in/AN1QgsoiICIiAiIgKPwT+aN/WS/xpFYXK8HMYDKcM4hVOtJLzmQOc0/LSbj0oOqWpi9dxenlqNi5+yjdJkYLudkaXZW/WbLT5eHVlb3ZycvDqyt7s5BIl4eRRBolhDnmJ0t6WZs8RDRM4BkrshebQvuQ2zSQCRcE5Rw4hJLRR1BcALs+RDsxqH0mRt5LOO0Y65bdoFrkXCo8uN6rrO7OTlwdV1ndnIJDuH0W1EYoZ7Cd8MhdkaWGNszjkbmu83hcA0akagHQHE7h+xzWOZQutKxzos7wC4Q7R1USG3ADGNY4HNZxka27SrnLg6rrO7OTlwdV1ndnII9Zw7Yxryyje4xuyva58TNzmAvDi6zW2cXa23dC26PhlFNPxdlHUF+2MR0iAGUzBz3Ev0aNi8284jKQ0hwK3eXG9V1ndnJy6Oq6zuzkFhFI5eHVlb3ZycvDqyt7s5AxX51R/rJP4L1XXNz4iJqukHFKhlnyG8kRYD8i8WBPSukQc7wsg2k2Hs2j23rXc5jsrhairDoRuW3yGOs6zvLlqcK6lkU2HySTsYwVrrve4NaL0VYBcnQakD960w7D8z3eUUBL8971NObbUNa7L+aeaNR/rogr8iDrOs7y5YuTY7gcs1VySB/zZ3tIaR9tyBb0qVVcQec3lBS5ube89ORZuXzWHmjzRpa19d6yuloMjmDhFTtDg6zhUwZ2uLmyNkaTvc14zAuB133sgocmx5c/LFXkH5XGnZbem/o+vcsvIg6zrO8uUaZuGuuOXacNcwMLRUwWyggtGvotp9pWennw9kol5dpS4G4vUQWBs8X01/Ldb0DQWGiDdqcMjiGaTGqlgJsC+rLQTYmwJ+oH7l6ZhLHbsVrDv/8Acu/JNj/qtWqxGhkbbyhpmnn6tqKcaS3LxY6dI1tfTebm88x4f5o4QU2Q3JHGYAbmRsjRpvFwQSbk6a6XQWZcKYzzsXqxoTrVO3NtmP2C4ufrWLBKXZV1U3bSP+RgN5HlztTUaXPRp/8Aq0s+H5S0Y/S6tkbc1EBOWbz9d5PoN7/at3Ba2OauqnxVUcjRDTjNG9rxcGoJF2nfqPvQdAiIgIiICIiAo/BP5o39ZL/GkVhcpwcbV8XGzlpAzaS2D45C622k3kOsg6tFHy13rqLspveTLXeuouym95BYRR8td66i7Kb3ky13rqLspveQWEUfLXeuouym95Mtd66i7Kb3kFhFHy13rqLspveTLXeuouym95BYRR8td66i7Kb3ky13rqLspveQfcV+dUf6yT+C9V1zUwqON0m2kpy3PJbZMeDfYv35idLXXSoPjmg72g/avOxb6tv3Be0QeNi31bfuCbFvq2/cF7RBxnC98T5hBU0k4pGNBLo6aVwlnlOzhaHxg2yE5v8AvdGQeYVb4MzOlpwZqZwkY4sc58JjMmQ2bKGuAIDm2dboJI6F84W/Nh+0U/8AMwqyg8bFvq2/cE2LfVt+4L2iDxsW+rb9wX1rANzQPsC9IgIiICIiAiIgLl8JppZKRgjna1pNQ14d0kyvLCND+ULEehx9AXUKD5JU9yRNXNBcXZWYnWsaC4lzsrGygNFydAEGObCal+a9U25a5rSJHg85kgBeQNSHOBtoBbQDpzSYfPztnKxri8kSGR18rg7I0sy2AYS3QGzgzW2Yrz5Jw/S8R9rV/wAVPJOH6XiPtav+KgyChqQLcdB5jgDnILXujYA/zecA8SGx0s4egAeJsNqS5xbXCwzbO736XY9rS9trOIJbpuNr7188k4fpeI+1q/4qeScP0vEfa1f8VBj5IqCH3qmZ3Fha/MXZMj2OtlLbkAN6Xa9OpJWeHD6nQur9R+SHEt33tq256RrqvHknD9LxH2tX/FTyTh+l4j7Wr/ioPPJlU6NzX4iMxaWgtc4DnMc0nQXBzFrt+mttLBVKqne+N7GyZXOiyhwe45XkEXvYH0c69/sU3yTh+l4j7Wr/AIqeScP0vEfa1f8AFQYHYXUNc97ZGhrm22TZC8N0lAYM7RcZnsfc2tYi1t+duHVRa5r6xrrtIBbI9mV1t/NF+cei/N1tcGweScP0vEfa1f8AFTyTh+l4j7Wr/ioPM0JZUUodbWoncADewdHKRr9e/wDeugUeh4NwwyNlElU57b5dtXVUzW5hYkNleW3sSL2vqrCAi+E26V8zj84feg9IvOcfnD70zj84fegkcLfmw/aKf+ZhVlROFjxxYc4fOKfp/wDswqznH5w+9B6Rec4/OH3pnH5w+9B6Rec4/OH3r6HX6UH1ERAREQEREBERAREQEREBERAREQEREBERBzvC2lZNLQRSwMkjdWOzRvaHNdajrHDM06GxAP2gJX4BhsEZkkwOha0EC/E4yS5xDWta1rbucXEAAAkkhe+E8rWT4e5zw1orXXLiAB/yVYNSVtYjJTVDNnJWxWzNcC2cNc1zHB7HNc03BBAKCW7DsIaCXYfhbMrWvc2SCCNzGyWyGRjwHMvcDnAa6L0/C8Ia7IaHCQ7mjKYqYG8gJjFrflAEj02Nk5HoNqZjUMMhIcXOqiec0QjNq7eRBDc9OT6zf1SYTQRZMtQy0bmva01N2hzIDSh1i7fsjY+nfv1Qa/E8GzBnE8JuWOk/sae2SM2e69rWB3/YfQvAp8HMjohhNC5zTGDloWFoM2TZfKBmU3EjDodzrr3Dwdw1kYibLGGBuW3Gd4vGW352pBijsTqMq9w4FhzMwE0Ya/JmbxgZTsRG1ml9NI2DT0fWg+OosGAa40uDgOBLSWUtnAEglp6QCCP3FZJ8LwiMkPocJaWuDCHRUwIe4FzWG40cQ1xtvsD6Fi8ncN2ez2seXKW/OdSCySM3IOpyyvF9+70BJuD2GuLyXxc8uLrVFtZI5on2INxds8v73XQbGH4JhdQHmLCMOfs5HRvy00JySMNnMdzdCCveBUEVPW1UcNJFEzYwOyRxtY3MTUAmzRa9gNfqC3aGWmgDgytjAfI6QgzggOecz8tzoCbm3pJWvhczX19S5krXDY04u1wIvmqNLhBcREQEREBERAREQEREBERAREQEREBERAREQc/wnia+fD2uja5prXXa4Ag2oqwi4Kp8kwdXwdkzwUrhZPs5sPeIHvtWu5jAC43oqwaAkD6962+W3dS1vZx++g2uSYOr4OyZ4JyTB1fB2TPBavLbupa3s4/fTlt3Utb2cfvoNrkmDq+DsmeCckwdXwdkzwWry27qWt7OP305bd1LW9nH76Da5Jg6vg7JngnJMHV8HZM8Fq8tu6lrezj99OW3dS1vZx++g2uSYOr4OyZ4KfhUDY6+payFrRsac2a0NF71Gtgs3Lbupa3s4/fWtglSZa6qcaaWP5GAZZAA7Q1GuhOmv+hQdAiIgIiICIiAiIgIiICIiAiIgIiICIiAiIgh8IfnOHftrv5KsXoYxKXPHJctm57EseM+QNLQ3m2GYk6n0aX3DLjuGyTmB8VVHHJBMZQZIjI114ZoC0ta9p3Sk3v0LHxeu6zoe4zf1CDHU43Kw25Odbm2flksS625oaXdJFrX5voN18fik4BeaQ83O4xiJ5c5jZGXDANXPEZJAbfMdAsppq7rOh7hL/UJxeu6zoe4zf1CDXmxWpa1zeT3GQMuC1jyzPcAt0G7X0kmx1C26bEpXyhnECG31eQ8ACz9dW2N7Ntrpm1sdD44vXdZ0PcZv6hOL13WdD3Gb+oQZMTrZWMBZF0vF9jJJqy+QZW2IzW87d0C9wVotxucCzsNeXgu5oDhcCQMvYtu6zSDdtwbjX0bXF67rOh7jN/UL5xWuvflKhvuvxCW9jvHzj6gg8TYrPkLhRFpDJTlLJCc7ANk29rc7X6twBvvyUP94VP6in/3VCcXrus6HuM39QsmE4dLHNLPNVxSPkbG0CKB0bWiLORcOe4kkvPSNyCqiIgIiICIiAiIgIiICIiAiIgIiICIiAiIgIiICIiAiIgIiICIiAiIgIiICIiAiIgIiICIiAiIgIiICIiAiIg//9k="/>
          <p:cNvSpPr>
            <a:spLocks noChangeAspect="1" noChangeArrowheads="1"/>
          </p:cNvSpPr>
          <p:nvPr/>
        </p:nvSpPr>
        <p:spPr bwMode="auto">
          <a:xfrm>
            <a:off x="11897784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2" name="Rectangular Callout 11"/>
          <p:cNvSpPr/>
          <p:nvPr/>
        </p:nvSpPr>
        <p:spPr>
          <a:xfrm>
            <a:off x="1937982" y="3176516"/>
            <a:ext cx="1790890" cy="381000"/>
          </a:xfrm>
          <a:prstGeom prst="wedgeRectCallout">
            <a:avLst>
              <a:gd name="adj1" fmla="val 67692"/>
              <a:gd name="adj2" fmla="val 192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b="1" dirty="0" smtClean="0"/>
              <a:t>הוא </a:t>
            </a:r>
            <a:r>
              <a:rPr lang="en-US" b="1" dirty="0" err="1" smtClean="0"/>
              <a:t>Visitable</a:t>
            </a:r>
            <a:endParaRPr lang="he-IL" b="1" dirty="0"/>
          </a:p>
        </p:txBody>
      </p:sp>
      <p:sp>
        <p:nvSpPr>
          <p:cNvPr id="13" name="Rectangular Callout 12"/>
          <p:cNvSpPr/>
          <p:nvPr/>
        </p:nvSpPr>
        <p:spPr>
          <a:xfrm>
            <a:off x="1016000" y="4449170"/>
            <a:ext cx="2614304" cy="656230"/>
          </a:xfrm>
          <a:prstGeom prst="wedgeRectCallout">
            <a:avLst>
              <a:gd name="adj1" fmla="val 66854"/>
              <a:gd name="adj2" fmla="val 91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האובייקט שנרצה להגדיר עליו את הפעולה</a:t>
            </a:r>
            <a:endParaRPr lang="he-IL" b="1" dirty="0"/>
          </a:p>
        </p:txBody>
      </p:sp>
      <p:sp>
        <p:nvSpPr>
          <p:cNvPr id="14" name="Rectangular Callout 13"/>
          <p:cNvSpPr/>
          <p:nvPr/>
        </p:nvSpPr>
        <p:spPr>
          <a:xfrm>
            <a:off x="2060811" y="1415954"/>
            <a:ext cx="1846997" cy="549323"/>
          </a:xfrm>
          <a:prstGeom prst="wedgeRectCallout">
            <a:avLst>
              <a:gd name="adj1" fmla="val 67692"/>
              <a:gd name="adj2" fmla="val 192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האוסף שמכיל את האובייקטים</a:t>
            </a:r>
            <a:endParaRPr lang="he-IL" b="1" dirty="0"/>
          </a:p>
        </p:txBody>
      </p:sp>
      <p:sp>
        <p:nvSpPr>
          <p:cNvPr id="16" name="מלבן 2"/>
          <p:cNvSpPr/>
          <p:nvPr/>
        </p:nvSpPr>
        <p:spPr>
          <a:xfrm>
            <a:off x="442558" y="6058186"/>
            <a:ext cx="292417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דוגמת הקוד </a:t>
            </a:r>
            <a:r>
              <a:rPr lang="he-IL" b="1" dirty="0"/>
              <a:t>ב</a:t>
            </a:r>
            <a:r>
              <a:rPr lang="he-IL" b="1" dirty="0" smtClean="0"/>
              <a:t>תוך קובץ </a:t>
            </a:r>
            <a:r>
              <a:rPr lang="he-IL" b="1" dirty="0" err="1" smtClean="0"/>
              <a:t>הזיפ</a:t>
            </a:r>
            <a:endParaRPr lang="he-IL" b="1" dirty="0"/>
          </a:p>
        </p:txBody>
      </p:sp>
    </p:spTree>
    <p:extLst>
      <p:ext uri="{BB962C8B-B14F-4D97-AF65-F5344CB8AC3E}">
        <p14:creationId xmlns="" xmlns:p14="http://schemas.microsoft.com/office/powerpoint/2010/main" val="388888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Visitor</a:t>
            </a:r>
            <a:r>
              <a:rPr lang="he-IL" sz="3200" dirty="0" smtClean="0"/>
              <a:t> – שימוש בפתרון לבעית הפעלת הפעולות על העובדים</a:t>
            </a:r>
            <a:endParaRPr lang="he-IL" sz="3200" dirty="0"/>
          </a:p>
        </p:txBody>
      </p:sp>
      <p:pic>
        <p:nvPicPr>
          <p:cNvPr id="6" name="Picture 2" descr="http://upload.wikimedia.org/wikipedia/en/thumb/7/7f/VisitorClassDiagram.svg/515px-VisitorClassDiagram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1201" y="1295400"/>
            <a:ext cx="7962900" cy="5311178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7213600" y="4038600"/>
            <a:ext cx="477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 smtClean="0"/>
              <a:t>IncomeVisitor</a:t>
            </a:r>
            <a:r>
              <a:rPr lang="en-US" b="1" dirty="0" smtClean="0"/>
              <a:t> / </a:t>
            </a:r>
            <a:r>
              <a:rPr lang="en-US" b="1" dirty="0" err="1" smtClean="0"/>
              <a:t>VacationVisitor</a:t>
            </a:r>
            <a:endParaRPr lang="he-IL" b="1" dirty="0"/>
          </a:p>
        </p:txBody>
      </p:sp>
      <p:sp>
        <p:nvSpPr>
          <p:cNvPr id="8" name="Rectangle 7"/>
          <p:cNvSpPr/>
          <p:nvPr/>
        </p:nvSpPr>
        <p:spPr>
          <a:xfrm>
            <a:off x="3048000" y="3810000"/>
            <a:ext cx="3048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 smtClean="0"/>
              <a:t>Visitable</a:t>
            </a:r>
            <a:endParaRPr lang="he-IL" b="1" dirty="0"/>
          </a:p>
        </p:txBody>
      </p:sp>
      <p:sp>
        <p:nvSpPr>
          <p:cNvPr id="9" name="Rectangle 8"/>
          <p:cNvSpPr/>
          <p:nvPr/>
        </p:nvSpPr>
        <p:spPr>
          <a:xfrm>
            <a:off x="2946400" y="5638800"/>
            <a:ext cx="3048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Employee</a:t>
            </a:r>
            <a:endParaRPr lang="he-IL" b="1" dirty="0"/>
          </a:p>
        </p:txBody>
      </p:sp>
      <p:sp>
        <p:nvSpPr>
          <p:cNvPr id="10" name="Rectangle 9"/>
          <p:cNvSpPr/>
          <p:nvPr/>
        </p:nvSpPr>
        <p:spPr>
          <a:xfrm>
            <a:off x="3048000" y="1828800"/>
            <a:ext cx="3048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Department</a:t>
            </a:r>
            <a:endParaRPr lang="he-IL" b="1" dirty="0"/>
          </a:p>
        </p:txBody>
      </p:sp>
    </p:spTree>
    <p:extLst>
      <p:ext uri="{BB962C8B-B14F-4D97-AF65-F5344CB8AC3E}">
        <p14:creationId xmlns="" xmlns:p14="http://schemas.microsoft.com/office/powerpoint/2010/main" val="66455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</a:t>
            </a:r>
            <a:endParaRPr lang="he-IL" smtClean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מאפשר לעצם לשנות את התנהגותו כתוצאה של שינוי במצבו הפנימי. העצם יראה כאילו הוא החליף מחלקה!</a:t>
            </a:r>
          </a:p>
          <a:p>
            <a:endParaRPr lang="he-IL" dirty="0" smtClean="0"/>
          </a:p>
          <a:p>
            <a:r>
              <a:rPr lang="he-IL" dirty="0" smtClean="0"/>
              <a:t>דוגמה:</a:t>
            </a:r>
          </a:p>
          <a:p>
            <a:pPr lvl="1"/>
            <a:r>
              <a:rPr lang="he-IL" dirty="0" smtClean="0"/>
              <a:t>מנורה אשר יכולה להיות דלוקה או כבויה</a:t>
            </a:r>
          </a:p>
        </p:txBody>
      </p:sp>
    </p:spTree>
    <p:extLst>
      <p:ext uri="{BB962C8B-B14F-4D97-AF65-F5344CB8AC3E}">
        <p14:creationId xmlns="" xmlns:p14="http://schemas.microsoft.com/office/powerpoint/2010/main" val="294750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</a:t>
            </a:r>
            <a:r>
              <a:rPr lang="he-IL" smtClean="0"/>
              <a:t> - צורה כללית לפתרון</a:t>
            </a:r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2270" y="1248812"/>
            <a:ext cx="8343425" cy="475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מלבן 2"/>
          <p:cNvSpPr/>
          <p:nvPr/>
        </p:nvSpPr>
        <p:spPr>
          <a:xfrm>
            <a:off x="442558" y="6058186"/>
            <a:ext cx="292417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דוגמת הקוד </a:t>
            </a:r>
            <a:r>
              <a:rPr lang="he-IL" b="1" dirty="0"/>
              <a:t>ב</a:t>
            </a:r>
            <a:r>
              <a:rPr lang="he-IL" b="1" dirty="0" smtClean="0"/>
              <a:t>תוך קובץ </a:t>
            </a:r>
            <a:r>
              <a:rPr lang="he-IL" b="1" dirty="0" err="1" smtClean="0"/>
              <a:t>הזיפ</a:t>
            </a:r>
            <a:endParaRPr lang="he-IL" b="1" dirty="0"/>
          </a:p>
        </p:txBody>
      </p:sp>
    </p:spTree>
    <p:extLst>
      <p:ext uri="{BB962C8B-B14F-4D97-AF65-F5344CB8AC3E}">
        <p14:creationId xmlns="" xmlns:p14="http://schemas.microsoft.com/office/powerpoint/2010/main" val="58546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strategy</a:t>
            </a:r>
            <a:r>
              <a:rPr lang="he-IL" smtClean="0"/>
              <a:t> - צורה כללית לפתרון</a:t>
            </a:r>
          </a:p>
        </p:txBody>
      </p:sp>
      <p:pic>
        <p:nvPicPr>
          <p:cNvPr id="604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968" y="1676400"/>
            <a:ext cx="1166283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מלבן 2"/>
          <p:cNvSpPr/>
          <p:nvPr/>
        </p:nvSpPr>
        <p:spPr>
          <a:xfrm>
            <a:off x="442558" y="6058186"/>
            <a:ext cx="292417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דוגמת הקוד </a:t>
            </a:r>
            <a:r>
              <a:rPr lang="he-IL" b="1" dirty="0"/>
              <a:t>ב</a:t>
            </a:r>
            <a:r>
              <a:rPr lang="he-IL" b="1" dirty="0" smtClean="0"/>
              <a:t>תוך קובץ </a:t>
            </a:r>
            <a:r>
              <a:rPr lang="he-IL" b="1" dirty="0" err="1" smtClean="0"/>
              <a:t>הזיפ</a:t>
            </a:r>
            <a:endParaRPr lang="he-IL" b="1" dirty="0"/>
          </a:p>
        </p:txBody>
      </p:sp>
    </p:spTree>
    <p:extLst>
      <p:ext uri="{BB962C8B-B14F-4D97-AF65-F5344CB8AC3E}">
        <p14:creationId xmlns="" xmlns:p14="http://schemas.microsoft.com/office/powerpoint/2010/main" val="36709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ולסיום..</a:t>
            </a:r>
            <a:endParaRPr lang="he-IL" dirty="0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055893" cy="6858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8772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3200" smtClean="0"/>
              <a:t>מהם </a:t>
            </a:r>
            <a:r>
              <a:rPr lang="en-US" sz="3200" smtClean="0"/>
              <a:t>Design Patterns</a:t>
            </a:r>
            <a:endParaRPr lang="he-IL" sz="3200" smtClean="0"/>
          </a:p>
          <a:p>
            <a:r>
              <a:rPr lang="en-US" sz="3200" smtClean="0"/>
              <a:t>Creational Patterns</a:t>
            </a:r>
            <a:endParaRPr lang="he-IL" sz="3200" smtClean="0"/>
          </a:p>
          <a:p>
            <a:r>
              <a:rPr lang="en-US" sz="3200" smtClean="0"/>
              <a:t>Structural Patterns</a:t>
            </a:r>
            <a:endParaRPr lang="he-IL" sz="3200" smtClean="0"/>
          </a:p>
          <a:p>
            <a:r>
              <a:rPr lang="en-US" sz="3200" smtClean="0"/>
              <a:t>Behavioral Patterns</a:t>
            </a:r>
          </a:p>
        </p:txBody>
      </p:sp>
    </p:spTree>
    <p:extLst>
      <p:ext uri="{BB962C8B-B14F-4D97-AF65-F5344CB8AC3E}">
        <p14:creationId xmlns="" xmlns:p14="http://schemas.microsoft.com/office/powerpoint/2010/main" val="33792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Creational Patterns</a:t>
            </a:r>
            <a:endParaRPr lang="he-IL" smtClean="0"/>
          </a:p>
        </p:txBody>
      </p:sp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ctr">
              <a:defRPr/>
            </a:pPr>
            <a:r>
              <a:rPr lang="en-US" sz="3200" b="1" dirty="0" smtClean="0"/>
              <a:t>Singleton</a:t>
            </a:r>
          </a:p>
          <a:p>
            <a:pPr algn="ctr">
              <a:defRPr/>
            </a:pPr>
            <a:r>
              <a:rPr lang="en-US" sz="3200" b="1" dirty="0" smtClean="0"/>
              <a:t>Abstract Factory</a:t>
            </a:r>
          </a:p>
          <a:p>
            <a:pPr algn="ctr">
              <a:defRPr/>
            </a:pPr>
            <a:r>
              <a:rPr lang="en-US" sz="3200" b="1" dirty="0" smtClean="0"/>
              <a:t>Factory Method</a:t>
            </a:r>
          </a:p>
          <a:p>
            <a:pPr algn="ctr">
              <a:defRPr/>
            </a:pPr>
            <a:r>
              <a:rPr lang="en-US" sz="3200" b="1" dirty="0" smtClean="0"/>
              <a:t>Prototype</a:t>
            </a:r>
            <a:endParaRPr lang="en-US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27618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Singleton</a:t>
            </a:r>
            <a:endParaRPr lang="he-IL" smtClean="0"/>
          </a:p>
        </p:txBody>
      </p:sp>
      <p:sp>
        <p:nvSpPr>
          <p:cNvPr id="15363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שימוש ב- </a:t>
            </a:r>
            <a:r>
              <a:rPr lang="en-US" dirty="0" smtClean="0"/>
              <a:t>pattern</a:t>
            </a:r>
            <a:r>
              <a:rPr lang="he-IL" dirty="0" smtClean="0"/>
              <a:t> זה מגביל את מספר המופעים של אובייקטים מהמחלקה להיות מקסימום 1</a:t>
            </a:r>
          </a:p>
          <a:p>
            <a:r>
              <a:rPr lang="he-IL" dirty="0" smtClean="0"/>
              <a:t>השימוש הוא כאשר יש לנו אובייקט שנרצה מופע יחיד שלו במערכת</a:t>
            </a:r>
          </a:p>
          <a:p>
            <a:r>
              <a:rPr lang="he-IL" dirty="0" smtClean="0"/>
              <a:t>דוגמאות:</a:t>
            </a:r>
          </a:p>
          <a:p>
            <a:pPr lvl="1"/>
            <a:r>
              <a:rPr lang="he-IL" dirty="0" smtClean="0"/>
              <a:t>מחלקה המבצעת שאילתות מ- </a:t>
            </a:r>
            <a:r>
              <a:rPr lang="en-US" dirty="0" err="1" smtClean="0"/>
              <a:t>DataBase</a:t>
            </a:r>
            <a:r>
              <a:rPr lang="he-IL" dirty="0" smtClean="0"/>
              <a:t>: לא נרצה שיהיו כמה קישורים ל- </a:t>
            </a:r>
            <a:r>
              <a:rPr lang="en-US" dirty="0" smtClean="0"/>
              <a:t>DB</a:t>
            </a:r>
            <a:r>
              <a:rPr lang="he-IL" dirty="0" smtClean="0"/>
              <a:t> בו-זמנית, ולכן נרצה אובייקט אחד שירכז את כל העבודה</a:t>
            </a:r>
          </a:p>
          <a:p>
            <a:pPr lvl="1"/>
            <a:r>
              <a:rPr lang="he-IL" dirty="0" smtClean="0"/>
              <a:t>מחלקת ניהול מערכת: בכל חנות סרטים נרצה רק אובייקט אחד המכיל את אוסף הסרטים והמלאי שלהם</a:t>
            </a:r>
          </a:p>
          <a:p>
            <a:pPr lvl="1"/>
            <a:r>
              <a:rPr lang="he-IL" dirty="0" smtClean="0"/>
              <a:t>דפי זהב: נרצה רק אובייקט אחד שיהווה ישות מרכזית אחת עם כל הנתונים</a:t>
            </a:r>
          </a:p>
        </p:txBody>
      </p:sp>
    </p:spTree>
    <p:extLst>
      <p:ext uri="{BB962C8B-B14F-4D97-AF65-F5344CB8AC3E}">
        <p14:creationId xmlns="" xmlns:p14="http://schemas.microsoft.com/office/powerpoint/2010/main" val="68216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מימוש של </a:t>
            </a:r>
            <a:r>
              <a:rPr lang="en-US" dirty="0" smtClean="0"/>
              <a:t>Singleton</a:t>
            </a:r>
            <a:r>
              <a:rPr lang="he-IL" dirty="0" smtClean="0"/>
              <a:t> 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181100"/>
            <a:ext cx="6607175" cy="348950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ular Callout 9"/>
          <p:cNvSpPr/>
          <p:nvPr/>
        </p:nvSpPr>
        <p:spPr>
          <a:xfrm>
            <a:off x="6677025" y="1428749"/>
            <a:ext cx="3689350" cy="352425"/>
          </a:xfrm>
          <a:prstGeom prst="wedgeRectCallout">
            <a:avLst>
              <a:gd name="adj1" fmla="val -90522"/>
              <a:gd name="adj2" fmla="val -15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1600" b="1" dirty="0"/>
              <a:t>1. הגדרת משתנה סטטי מטיפוס המחלקה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6677025" y="1924050"/>
            <a:ext cx="3682127" cy="342900"/>
          </a:xfrm>
          <a:prstGeom prst="wedgeRectCallout">
            <a:avLst>
              <a:gd name="adj1" fmla="val -140617"/>
              <a:gd name="adj2" fmla="val -42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1600" b="1" dirty="0"/>
              <a:t>2. הגדרת ה- </a:t>
            </a:r>
            <a:r>
              <a:rPr lang="en-US" sz="1600" b="1" dirty="0"/>
              <a:t>constructor</a:t>
            </a:r>
            <a:r>
              <a:rPr lang="he-IL" sz="1600" b="1" dirty="0"/>
              <a:t> ב- </a:t>
            </a:r>
            <a:r>
              <a:rPr lang="en-US" sz="1600" b="1" dirty="0"/>
              <a:t>private</a:t>
            </a:r>
            <a:endParaRPr lang="he-IL" sz="1600" b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7359650" y="2403654"/>
            <a:ext cx="3006725" cy="533400"/>
          </a:xfrm>
          <a:prstGeom prst="wedgeRectCallout">
            <a:avLst>
              <a:gd name="adj1" fmla="val -125055"/>
              <a:gd name="adj2" fmla="val 22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1600" b="1" dirty="0"/>
              <a:t>3. הגדרת שיטה סטטית שתחזיר</a:t>
            </a:r>
          </a:p>
          <a:p>
            <a:pPr algn="ctr" rtl="1">
              <a:defRPr/>
            </a:pPr>
            <a:r>
              <a:rPr lang="he-IL" sz="1600" b="1" dirty="0"/>
              <a:t> את האוביקט היחיד מהמחלקה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973" y="4562475"/>
            <a:ext cx="6767434" cy="20955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5519035"/>
            <a:ext cx="4538237" cy="113894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3740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 Factory</a:t>
            </a:r>
            <a:endParaRPr lang="he-IL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משמש כממשק ליצירת </a:t>
            </a:r>
            <a:r>
              <a:rPr lang="he-IL" b="1" dirty="0" smtClean="0"/>
              <a:t>משפחות של אובייקטים </a:t>
            </a:r>
            <a:r>
              <a:rPr lang="he-IL" dirty="0" smtClean="0"/>
              <a:t>בעלי קשר מסוים, ויש צורך בקיומם של כל האוביקטים במשפחה</a:t>
            </a:r>
          </a:p>
          <a:p>
            <a:r>
              <a:rPr lang="he-IL" dirty="0" smtClean="0"/>
              <a:t>שימושי כאשר יש מספר מוצרים ומספר משפחות, וכל מוצר זמין בכל המשפחות. המערכת תשתמש במוצרים ממשפחה אחת</a:t>
            </a:r>
          </a:p>
          <a:p>
            <a:r>
              <a:rPr lang="he-IL" dirty="0" smtClean="0"/>
              <a:t>דוגמא:</a:t>
            </a:r>
          </a:p>
          <a:p>
            <a:pPr lvl="1"/>
            <a:r>
              <a:rPr lang="he-IL" dirty="0" smtClean="0"/>
              <a:t>הרכבת מחשב מיצרנים שונים (לכולם יהיה </a:t>
            </a:r>
            <a:r>
              <a:rPr lang="en-US" dirty="0" err="1" smtClean="0"/>
              <a:t>HardDisk</a:t>
            </a:r>
            <a:r>
              <a:rPr lang="he-IL" dirty="0" smtClean="0"/>
              <a:t>, זכרון וכו')</a:t>
            </a:r>
          </a:p>
          <a:p>
            <a:pPr lvl="1"/>
            <a:r>
              <a:rPr lang="he-IL" dirty="0" smtClean="0"/>
              <a:t>הרכבת רכב מיצרנים שונים (</a:t>
            </a:r>
            <a:r>
              <a:rPr lang="en-US" dirty="0" smtClean="0"/>
              <a:t>BMW</a:t>
            </a:r>
            <a:r>
              <a:rPr lang="he-IL" dirty="0" smtClean="0"/>
              <a:t>, פורד וכו'), ולכל רכב יש מנוע, פח, גלגלים וכו'</a:t>
            </a:r>
          </a:p>
        </p:txBody>
      </p:sp>
    </p:spTree>
    <p:extLst>
      <p:ext uri="{BB962C8B-B14F-4D97-AF65-F5344CB8AC3E}">
        <p14:creationId xmlns="" xmlns:p14="http://schemas.microsoft.com/office/powerpoint/2010/main" val="369209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 </a:t>
            </a:r>
            <a:r>
              <a:rPr lang="en-US" smtClean="0"/>
              <a:t>Abstract Factory</a:t>
            </a:r>
            <a:r>
              <a:rPr lang="he-IL" smtClean="0"/>
              <a:t> – תרשים כללי</a:t>
            </a:r>
          </a:p>
        </p:txBody>
      </p:sp>
      <p:pic>
        <p:nvPicPr>
          <p:cNvPr id="19461" name="Picture 4" descr="Z:\biu\dp\hires\Pictures\abfac108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92" y="1523999"/>
            <a:ext cx="10864583" cy="421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9996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סטין">
  <a:themeElements>
    <a:clrScheme name="יושר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קלאסי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אוסטין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3162</TotalTime>
  <Words>1377</Words>
  <Application>Microsoft Office PowerPoint</Application>
  <PresentationFormat>Custom</PresentationFormat>
  <Paragraphs>254</Paragraphs>
  <Slides>49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אוסטין</vt:lpstr>
      <vt:lpstr>Packager Shell Object</vt:lpstr>
      <vt:lpstr>קורס Java מתקדם  Design Patterns</vt:lpstr>
      <vt:lpstr>ביחידה זו נלמד:</vt:lpstr>
      <vt:lpstr>מהם Design Patterns</vt:lpstr>
      <vt:lpstr>3 משפחות ל- Design Patterns</vt:lpstr>
      <vt:lpstr>Creational Patterns</vt:lpstr>
      <vt:lpstr>Singleton</vt:lpstr>
      <vt:lpstr>מימוש של Singleton </vt:lpstr>
      <vt:lpstr>Abstract Factory</vt:lpstr>
      <vt:lpstr> Abstract Factory – תרשים כללי</vt:lpstr>
      <vt:lpstr> Abstract Factory – דוגמאת עולם החיות</vt:lpstr>
      <vt:lpstr>Prototype</vt:lpstr>
      <vt:lpstr>Structural Patterns</vt:lpstr>
      <vt:lpstr>Composite</vt:lpstr>
      <vt:lpstr>Composite – צורה כללית לפתרון</vt:lpstr>
      <vt:lpstr>Composite - דוגמא</vt:lpstr>
      <vt:lpstr>adapter</vt:lpstr>
      <vt:lpstr>adapter - צורה כללית לפתרון</vt:lpstr>
      <vt:lpstr>decorator</vt:lpstr>
      <vt:lpstr>decorator – תצורת פתרון כללית</vt:lpstr>
      <vt:lpstr>decorator – שימוש בפתרון לבעית הצורות</vt:lpstr>
      <vt:lpstr>decorator – ה- main</vt:lpstr>
      <vt:lpstr>proxy</vt:lpstr>
      <vt:lpstr>proxy - תצורת פתרון כללית</vt:lpstr>
      <vt:lpstr>builder</vt:lpstr>
      <vt:lpstr>builder – צורה כללית לפתרון</vt:lpstr>
      <vt:lpstr>builder – דומאת המרת מסמך</vt:lpstr>
      <vt:lpstr>facade</vt:lpstr>
      <vt:lpstr>facade – הצגת הפתרון והבעיה</vt:lpstr>
      <vt:lpstr>facade– צורה כללית לפתרון</vt:lpstr>
      <vt:lpstr>Facade – דוגמאת המשכנתא</vt:lpstr>
      <vt:lpstr>Behavioral Patterns</vt:lpstr>
      <vt:lpstr>Observer</vt:lpstr>
      <vt:lpstr>observer– צורת פתרון כללית</vt:lpstr>
      <vt:lpstr>Command</vt:lpstr>
      <vt:lpstr>Command – תצורת הפתרון הכללית</vt:lpstr>
      <vt:lpstr>Command – שימוש בפתרון לבעית המחשבון</vt:lpstr>
      <vt:lpstr>template</vt:lpstr>
      <vt:lpstr>template  - צורה כללית לפתרון</vt:lpstr>
      <vt:lpstr>mediator</vt:lpstr>
      <vt:lpstr>mediator– צורה כללית לפתרון</vt:lpstr>
      <vt:lpstr>mediator - דוגמא</vt:lpstr>
      <vt:lpstr>Visitor</vt:lpstr>
      <vt:lpstr>Visitor – צורת פתרון כללית</vt:lpstr>
      <vt:lpstr>Visitor – שימוש בפתרון לבעית הפעלת הפעולות על העובדים</vt:lpstr>
      <vt:lpstr>state</vt:lpstr>
      <vt:lpstr>state - צורה כללית לפתרון</vt:lpstr>
      <vt:lpstr>strategy - צורה כללית לפתרון</vt:lpstr>
      <vt:lpstr>ולסיום..</vt:lpstr>
      <vt:lpstr>ביחידה זו למדנו: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מתקדם: design patterns</dc:title>
  <dc:creator>Keren Kalif</dc:creator>
  <cp:lastModifiedBy>Keren</cp:lastModifiedBy>
  <cp:revision>171</cp:revision>
  <dcterms:created xsi:type="dcterms:W3CDTF">2014-03-10T06:09:09Z</dcterms:created>
  <dcterms:modified xsi:type="dcterms:W3CDTF">2015-02-25T22:34:04Z</dcterms:modified>
</cp:coreProperties>
</file>