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3"/>
  </p:notesMasterIdLst>
  <p:sldIdLst>
    <p:sldId id="256" r:id="rId2"/>
    <p:sldId id="261" r:id="rId3"/>
    <p:sldId id="262" r:id="rId4"/>
    <p:sldId id="263" r:id="rId5"/>
    <p:sldId id="264" r:id="rId6"/>
    <p:sldId id="267" r:id="rId7"/>
    <p:sldId id="279" r:id="rId8"/>
    <p:sldId id="268" r:id="rId9"/>
    <p:sldId id="274" r:id="rId10"/>
    <p:sldId id="282" r:id="rId11"/>
    <p:sldId id="270" r:id="rId12"/>
    <p:sldId id="314" r:id="rId13"/>
    <p:sldId id="269" r:id="rId14"/>
    <p:sldId id="271" r:id="rId15"/>
    <p:sldId id="280" r:id="rId16"/>
    <p:sldId id="285" r:id="rId17"/>
    <p:sldId id="276" r:id="rId18"/>
    <p:sldId id="284" r:id="rId19"/>
    <p:sldId id="286" r:id="rId20"/>
    <p:sldId id="278" r:id="rId21"/>
    <p:sldId id="281" r:id="rId22"/>
    <p:sldId id="283" r:id="rId23"/>
    <p:sldId id="288" r:id="rId24"/>
    <p:sldId id="287" r:id="rId25"/>
    <p:sldId id="272" r:id="rId26"/>
    <p:sldId id="289" r:id="rId27"/>
    <p:sldId id="290" r:id="rId28"/>
    <p:sldId id="292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291" r:id="rId37"/>
    <p:sldId id="302" r:id="rId38"/>
    <p:sldId id="304" r:id="rId39"/>
    <p:sldId id="303" r:id="rId40"/>
    <p:sldId id="305" r:id="rId41"/>
    <p:sldId id="307" r:id="rId42"/>
    <p:sldId id="306" r:id="rId43"/>
    <p:sldId id="308" r:id="rId44"/>
    <p:sldId id="293" r:id="rId45"/>
    <p:sldId id="309" r:id="rId46"/>
    <p:sldId id="310" r:id="rId47"/>
    <p:sldId id="294" r:id="rId48"/>
    <p:sldId id="311" r:id="rId49"/>
    <p:sldId id="312" r:id="rId50"/>
    <p:sldId id="313" r:id="rId51"/>
    <p:sldId id="260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2" autoAdjust="0"/>
    <p:restoredTop sz="94434" autoAdjust="0"/>
  </p:normalViewPr>
  <p:slideViewPr>
    <p:cSldViewPr>
      <p:cViewPr varScale="1">
        <p:scale>
          <a:sx n="70" d="100"/>
          <a:sy n="70" d="100"/>
        </p:scale>
        <p:origin x="17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1644B-B0AF-43A7-8F65-A8233EA1B6DB}" type="datetimeFigureOut">
              <a:rPr lang="en-US" smtClean="0"/>
              <a:t>07-May-15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A3AA-0CED-4681-8BED-8393E95DC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בלי סימן</a:t>
            </a:r>
            <a:r>
              <a:rPr lang="he-IL" baseline="0" dirty="0" smtClean="0"/>
              <a:t> הקריאה הקוד היה מוצב ב-</a:t>
            </a:r>
            <a:endParaRPr lang="en-US" baseline="0" dirty="0" smtClean="0"/>
          </a:p>
          <a:p>
            <a:r>
              <a:rPr lang="en-US" baseline="0" dirty="0" err="1" smtClean="0"/>
              <a:t>doGet</a:t>
            </a:r>
            <a:endParaRPr lang="he-IL" baseline="0" dirty="0" smtClean="0"/>
          </a:p>
          <a:p>
            <a:endParaRPr lang="he-IL" baseline="0" dirty="0" smtClean="0"/>
          </a:p>
          <a:p>
            <a:r>
              <a:rPr lang="he-IL" baseline="0" dirty="0" smtClean="0"/>
              <a:t>כלומר פונקציה בתוך פונקציה שגיאה!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3AA-0CED-4681-8BED-8393E95DC8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 rtl="1">
              <a:buNone/>
              <a:defRPr sz="2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 rtl="1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7812088" y="0"/>
            <a:ext cx="1368425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2DD04-3967-4A5A-B44F-160B6510C323}" type="datetimeFigureOut">
              <a:rPr lang="en-US"/>
              <a:pPr>
                <a:defRPr/>
              </a:pPr>
              <a:t>07-May-15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0E73D-1790-4862-8FF9-1E238DB6C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4C593-514E-4EC7-A9AB-65779FFF2E1D}" type="datetimeFigureOut">
              <a:rPr lang="en-US"/>
              <a:pPr>
                <a:defRPr/>
              </a:pPr>
              <a:t>07-May-15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9A5BE-7ABF-466B-A857-38A1992B0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F4DDC-111C-47DA-B497-9F051C92694A}" type="datetimeFigureOut">
              <a:rPr lang="en-US"/>
              <a:pPr>
                <a:defRPr/>
              </a:pPr>
              <a:t>07-May-15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14CB1-CB9D-415B-8E2D-477246BE5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4F21FBE-DE92-464B-ADD9-F95D977D6A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45BE3EB-814F-4195-B2F8-CFA2F0293B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B7F8111-6839-421F-B66F-9F795A6D47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82BCA08-8CEC-4EDF-9390-068C80A815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B9E349F-8833-4FED-9C23-0C0AED36F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B6E8C5-BB7B-48B3-ACF7-1694C06A5C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633BA75-25C9-4121-B529-ED317595DF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79388" y="1889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E142C881-0278-4688-B086-44B8D07BD81D}" type="slidenum">
              <a:rPr lang="en-US" sz="1400" smtClean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539750" y="0"/>
            <a:ext cx="1249363" cy="457200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©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Keren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Kalif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E3A8DB0-389C-4407-A743-A2586E4EB7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D377967-8801-426D-9777-8201E53631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749A2C4-F03A-4BFD-AD40-CABBBCA7C8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B26FB55-9D2B-4D30-BEAB-E3529B4CBB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380D723-6655-496F-AE1A-8E282269C9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348C3F-25D4-47F1-9FB9-C36E0CA7F0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B6F1B57-DB53-418C-BE0B-C65BC341E2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88C7AE-E302-4BF3-B56B-3AA14633C8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EA33165-1E10-4BD9-8FB8-232513B59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091D65D-8094-467B-B671-D5C070B5AB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Master bu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8532813" y="6237288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A5AB36C-FC8C-4FFD-9393-C0DFD026BD42}" type="slidenum">
              <a:rPr lang="en-US" sz="1400" smtClean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7308850" y="6356350"/>
            <a:ext cx="1249363" cy="457200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©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Keren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Kalif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8A83A7-B7E0-4284-ABDE-E927AA4DE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2E7D3-67C9-49F0-87FB-AC618932E858}" type="datetimeFigureOut">
              <a:rPr lang="en-US"/>
              <a:pPr>
                <a:defRPr/>
              </a:pPr>
              <a:t>07-May-15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22898-81C5-4FBA-AD7C-5986ACC3B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53B4-2ED2-4092-8B12-88B0A2F5B8DC}" type="datetimeFigureOut">
              <a:rPr lang="en-US"/>
              <a:pPr>
                <a:defRPr/>
              </a:pPr>
              <a:t>07-May-15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CE7A3-472C-4ECA-861B-047FA82AD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E4293-191F-4D30-9F57-C609B06EA60C}" type="datetimeFigureOut">
              <a:rPr lang="en-US"/>
              <a:pPr>
                <a:defRPr/>
              </a:pPr>
              <a:t>07-May-15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18BCE-8F4A-43B4-BD7C-8045FD71E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6AACC-5839-457C-9DDC-1CDF1230E810}" type="datetimeFigureOut">
              <a:rPr lang="en-US"/>
              <a:pPr>
                <a:defRPr/>
              </a:pPr>
              <a:t>07-May-15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5B112-C5B2-4F89-80DA-A8F6D1E05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B265A-3BF7-4F70-B642-056954F7854D}" type="datetimeFigureOut">
              <a:rPr lang="en-US"/>
              <a:pPr>
                <a:defRPr/>
              </a:pPr>
              <a:t>07-May-15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C5D95-7095-4B5E-8A96-963C66104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56EA3-836A-475F-8EDA-997766123D55}" type="datetimeFigureOut">
              <a:rPr lang="en-US"/>
              <a:pPr>
                <a:defRPr/>
              </a:pPr>
              <a:t>07-May-15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2ECF-E890-4B82-AA73-D34004512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6A5B66-F57F-45EC-A4AA-93AC6E7ABA86}" type="datetimeFigureOut">
              <a:rPr lang="en-US"/>
              <a:pPr>
                <a:defRPr/>
              </a:pPr>
              <a:t>07-May-15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2F1B651-FACA-4236-B189-8A9B0B34D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57" r:id="rId5"/>
    <p:sldLayoutId id="2147484158" r:id="rId6"/>
    <p:sldLayoutId id="2147484159" r:id="rId7"/>
    <p:sldLayoutId id="2147484160" r:id="rId8"/>
    <p:sldLayoutId id="2147484167" r:id="rId9"/>
    <p:sldLayoutId id="2147484168" r:id="rId10"/>
    <p:sldLayoutId id="2147484161" r:id="rId11"/>
    <p:sldLayoutId id="2147484162" r:id="rId12"/>
    <p:sldLayoutId id="2147484169" r:id="rId13"/>
    <p:sldLayoutId id="2147484170" r:id="rId14"/>
    <p:sldLayoutId id="2147484171" r:id="rId15"/>
    <p:sldLayoutId id="2147484172" r:id="rId16"/>
    <p:sldLayoutId id="2147484173" r:id="rId17"/>
    <p:sldLayoutId id="2147484174" r:id="rId18"/>
    <p:sldLayoutId id="2147484175" r:id="rId19"/>
    <p:sldLayoutId id="2147484176" r:id="rId20"/>
    <p:sldLayoutId id="2147484177" r:id="rId21"/>
    <p:sldLayoutId id="2147484178" r:id="rId22"/>
    <p:sldLayoutId id="2147484179" r:id="rId23"/>
    <p:sldLayoutId id="2147484180" r:id="rId24"/>
    <p:sldLayoutId id="2147484181" r:id="rId25"/>
    <p:sldLayoutId id="2147484182" r:id="rId26"/>
    <p:sldLayoutId id="2147484183" r:id="rId27"/>
    <p:sldLayoutId id="2147484184" r:id="rId28"/>
    <p:sldLayoutId id="2147484185" r:id="rId29"/>
    <p:sldLayoutId id="2147484186" r:id="rId30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D8AFB9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קרן כליף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62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JSP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7739063" y="44450"/>
            <a:ext cx="16573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62670"/>
            <a:ext cx="8712968" cy="706090"/>
          </a:xfrm>
        </p:spPr>
        <p:txBody>
          <a:bodyPr/>
          <a:lstStyle/>
          <a:p>
            <a:r>
              <a:rPr lang="en-US" sz="3600" dirty="0" smtClean="0"/>
              <a:t>Declaration</a:t>
            </a:r>
            <a:r>
              <a:rPr lang="he-IL" sz="3600" dirty="0" smtClean="0"/>
              <a:t>: הצהרת תכונות ושיטות </a:t>
            </a:r>
            <a:r>
              <a:rPr lang="en-US" sz="3600" dirty="0" smtClean="0"/>
              <a:t>Expressions</a:t>
            </a:r>
            <a:r>
              <a:rPr lang="he-IL" sz="3600" dirty="0" smtClean="0"/>
              <a:t>: שימוש בביטויים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404215" cy="45542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556792"/>
            <a:ext cx="5759553" cy="16267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012086" y="4869160"/>
            <a:ext cx="2880394" cy="576064"/>
          </a:xfrm>
          <a:prstGeom prst="wedgeRectCallout">
            <a:avLst>
              <a:gd name="adj1" fmla="val -99193"/>
              <a:gd name="adj2" fmla="val 40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הגדרת תכונות תיעשה בתוך </a:t>
            </a:r>
          </a:p>
          <a:p>
            <a:pPr algn="ctr">
              <a:defRPr/>
            </a:pPr>
            <a:r>
              <a:rPr lang="en-US" b="1" dirty="0" smtClean="0"/>
              <a:t>&lt;%! … %&gt;</a:t>
            </a:r>
            <a:endParaRPr lang="he-IL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516216" y="6165304"/>
            <a:ext cx="2376264" cy="360040"/>
          </a:xfrm>
          <a:prstGeom prst="wedgeRectCallout">
            <a:avLst>
              <a:gd name="adj1" fmla="val -100301"/>
              <a:gd name="adj2" fmla="val -156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שימוש ב- </a:t>
            </a:r>
            <a:r>
              <a:rPr lang="en-US" b="1" dirty="0" smtClean="0"/>
              <a:t>expression</a:t>
            </a:r>
            <a:endParaRPr lang="he-IL" b="1" dirty="0"/>
          </a:p>
        </p:txBody>
      </p:sp>
      <p:sp>
        <p:nvSpPr>
          <p:cNvPr id="8" name="Rectangle 7"/>
          <p:cNvSpPr/>
          <p:nvPr/>
        </p:nvSpPr>
        <p:spPr>
          <a:xfrm>
            <a:off x="1547664" y="5229200"/>
            <a:ext cx="3096344" cy="2873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27984" y="5517232"/>
            <a:ext cx="2016224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80728"/>
            <a:ext cx="7746535" cy="56886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e-IL" dirty="0" smtClean="0"/>
              <a:t>דוגמא להצהרת מתודות ושימוש בהן</a:t>
            </a:r>
            <a:endParaRPr lang="en-US" i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556792"/>
            <a:ext cx="3495675" cy="1333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1187624" y="4221088"/>
            <a:ext cx="3168352" cy="13681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63888" y="5877272"/>
            <a:ext cx="1152128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תרגום מ- </a:t>
            </a:r>
            <a:r>
              <a:rPr lang="en-US" sz="3600" dirty="0" smtClean="0"/>
              <a:t>JSP</a:t>
            </a:r>
            <a:r>
              <a:rPr lang="he-IL" sz="3600" dirty="0" smtClean="0"/>
              <a:t> </a:t>
            </a:r>
            <a:r>
              <a:rPr lang="he-IL" dirty="0" smtClean="0"/>
              <a:t>ל- </a:t>
            </a:r>
            <a:r>
              <a:rPr lang="en-US" dirty="0" err="1" smtClean="0"/>
              <a:t>servlet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7555645" cy="21063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573016"/>
            <a:ext cx="7623596" cy="5028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131840" y="1700808"/>
            <a:ext cx="5760640" cy="432048"/>
          </a:xfrm>
          <a:prstGeom prst="wedgeRectCallout">
            <a:avLst>
              <a:gd name="adj1" fmla="val -59877"/>
              <a:gd name="adj2" fmla="val 40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קוד שנכתב ב- </a:t>
            </a:r>
            <a:r>
              <a:rPr lang="en-US" b="1" dirty="0" smtClean="0"/>
              <a:t>JSP</a:t>
            </a:r>
            <a:r>
              <a:rPr lang="he-IL" b="1" dirty="0" smtClean="0"/>
              <a:t> בתוך </a:t>
            </a:r>
            <a:r>
              <a:rPr lang="en-US" b="1" dirty="0" smtClean="0"/>
              <a:t>&lt;%! … %&gt;</a:t>
            </a:r>
            <a:r>
              <a:rPr lang="he-IL" b="1" dirty="0" smtClean="0"/>
              <a:t> יתורגם לקוד במחלקה</a:t>
            </a:r>
            <a:endParaRPr lang="en-US" b="1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293097"/>
            <a:ext cx="4536504" cy="12961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932040" y="5849888"/>
            <a:ext cx="3960440" cy="819472"/>
          </a:xfrm>
          <a:prstGeom prst="wedgeRectCallout">
            <a:avLst>
              <a:gd name="adj1" fmla="val -100574"/>
              <a:gd name="adj2" fmla="val -128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קוד שנכתב ב- </a:t>
            </a:r>
            <a:r>
              <a:rPr lang="en-US" b="1" dirty="0" smtClean="0"/>
              <a:t>JSP</a:t>
            </a:r>
            <a:r>
              <a:rPr lang="he-IL" b="1" dirty="0" smtClean="0"/>
              <a:t> בתוך </a:t>
            </a:r>
            <a:r>
              <a:rPr lang="en-US" b="1" dirty="0" smtClean="0"/>
              <a:t>&lt;%= … %&gt; </a:t>
            </a:r>
            <a:r>
              <a:rPr lang="he-IL" b="1" dirty="0" smtClean="0"/>
              <a:t>מתורגם כקוד להדפסה במתודה המופעלת עם הפנייה מהלקוח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4932040" y="3861048"/>
            <a:ext cx="3960440" cy="936104"/>
          </a:xfrm>
          <a:prstGeom prst="wedgeRectCallout">
            <a:avLst>
              <a:gd name="adj1" fmla="val -86101"/>
              <a:gd name="adj2" fmla="val 2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קוד שנכתב ב- </a:t>
            </a:r>
            <a:r>
              <a:rPr lang="en-US" b="1" dirty="0" smtClean="0"/>
              <a:t>JSP</a:t>
            </a:r>
            <a:r>
              <a:rPr lang="he-IL" b="1" dirty="0" smtClean="0"/>
              <a:t> בתוך </a:t>
            </a:r>
            <a:r>
              <a:rPr lang="en-US" b="1" dirty="0" smtClean="0"/>
              <a:t>&lt;% … %&gt; </a:t>
            </a:r>
            <a:r>
              <a:rPr lang="he-IL" b="1" dirty="0" smtClean="0"/>
              <a:t>מתורגם כקוד הנכתב במתודה המופעלת עם הפנייה מהלקוח</a:t>
            </a:r>
            <a:endParaRPr lang="en-US" b="1" dirty="0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5013176"/>
            <a:ext cx="4632206" cy="7088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2204864"/>
            <a:ext cx="2892921" cy="129027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3491880" y="2348880"/>
            <a:ext cx="2088232" cy="28803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059832" y="4509120"/>
            <a:ext cx="1440160" cy="57606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843808" y="5157192"/>
            <a:ext cx="1584176" cy="21602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Objects</a:t>
            </a:r>
            <a:r>
              <a:rPr lang="he-IL" dirty="0" smtClean="0"/>
              <a:t>: </a:t>
            </a:r>
            <a:r>
              <a:rPr lang="he-IL" sz="3600" dirty="0" smtClean="0"/>
              <a:t>משתנים המוגדרים מראש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09990"/>
            <a:ext cx="6768751" cy="54873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988840"/>
            <a:ext cx="4189729" cy="23762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084094" y="5229200"/>
            <a:ext cx="2880394" cy="936104"/>
          </a:xfrm>
          <a:prstGeom prst="wedgeRectCallout">
            <a:avLst>
              <a:gd name="adj1" fmla="val -67447"/>
              <a:gd name="adj2" fmla="val -52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נשים לב לשימוש במשתנים </a:t>
            </a:r>
            <a:r>
              <a:rPr lang="en-US" b="1" dirty="0" smtClean="0"/>
              <a:t>request</a:t>
            </a:r>
            <a:r>
              <a:rPr lang="he-IL" b="1" dirty="0" smtClean="0"/>
              <a:t> ו- </a:t>
            </a:r>
            <a:r>
              <a:rPr lang="en-US" b="1" dirty="0" smtClean="0"/>
              <a:t>session</a:t>
            </a:r>
            <a:r>
              <a:rPr lang="he-IL" b="1" dirty="0" smtClean="0"/>
              <a:t> שהוגדרו בתרגום ל- </a:t>
            </a:r>
            <a:r>
              <a:rPr lang="en-US" b="1" dirty="0" err="1" smtClean="0"/>
              <a:t>servlet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הגדרת ויצירת ה- </a:t>
            </a:r>
            <a:r>
              <a:rPr lang="en-US" dirty="0" smtClean="0"/>
              <a:t>Implicit Objects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04307"/>
            <a:ext cx="6840760" cy="563501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27584" y="1700808"/>
            <a:ext cx="3096344" cy="18722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868144" y="2204864"/>
            <a:ext cx="2880394" cy="576064"/>
          </a:xfrm>
          <a:prstGeom prst="wedgeRectCallout">
            <a:avLst>
              <a:gd name="adj1" fmla="val -67447"/>
              <a:gd name="adj2" fmla="val -52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ניתן לראות את הגדרתם ב- </a:t>
            </a:r>
            <a:r>
              <a:rPr lang="en-US" b="1" dirty="0" err="1" smtClean="0"/>
              <a:t>Servlet</a:t>
            </a:r>
            <a:r>
              <a:rPr lang="he-IL" b="1" dirty="0" smtClean="0"/>
              <a:t> המתורגם מה- </a:t>
            </a:r>
            <a:r>
              <a:rPr lang="en-US" b="1" dirty="0" smtClean="0"/>
              <a:t>JSP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הנחיות </a:t>
            </a:r>
            <a:r>
              <a:rPr lang="en-US" dirty="0" smtClean="0"/>
              <a:t>(directives)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r>
              <a:rPr lang="he-IL" dirty="0" smtClean="0"/>
              <a:t>נועדו לקבוע הגדרות כלליות לקובץ ה- </a:t>
            </a:r>
            <a:r>
              <a:rPr lang="en-US" dirty="0" err="1" smtClean="0"/>
              <a:t>servlet</a:t>
            </a:r>
            <a:r>
              <a:rPr lang="he-IL" dirty="0" smtClean="0"/>
              <a:t> ומחולקות ל- 3  סוגים של הנחיות:</a:t>
            </a:r>
            <a:endParaRPr lang="en-US" dirty="0" smtClean="0"/>
          </a:p>
          <a:p>
            <a:endParaRPr lang="he-IL" dirty="0" smtClean="0"/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Page</a:t>
            </a:r>
            <a:r>
              <a:rPr lang="he-IL" dirty="0" smtClean="0"/>
              <a:t>: מכילות הגדרות הרלוונטיות לכל דף ה- </a:t>
            </a:r>
            <a:r>
              <a:rPr lang="en-US" dirty="0" smtClean="0"/>
              <a:t>JSP</a:t>
            </a:r>
            <a:endParaRPr lang="en-US" dirty="0" smtClean="0">
              <a:solidFill>
                <a:srgbClr val="FF0000"/>
              </a:solidFill>
            </a:endParaRPr>
          </a:p>
          <a:p>
            <a:pPr marL="776288" lvl="1" indent="-457200" algn="ctr">
              <a:buNone/>
            </a:pPr>
            <a:endParaRPr lang="he-IL" dirty="0" smtClean="0"/>
          </a:p>
          <a:p>
            <a:pPr marL="776288" lvl="1" indent="-457200">
              <a:buFont typeface="+mj-lt"/>
              <a:buAutoNum type="arabicPeriod" startAt="2"/>
            </a:pPr>
            <a:r>
              <a:rPr lang="en-US" dirty="0" smtClean="0"/>
              <a:t>Include</a:t>
            </a:r>
            <a:r>
              <a:rPr lang="he-IL" dirty="0" smtClean="0"/>
              <a:t>: מאפשר לשתול קוד מ- </a:t>
            </a:r>
            <a:r>
              <a:rPr lang="en-US" dirty="0" smtClean="0"/>
              <a:t>JSP</a:t>
            </a:r>
            <a:r>
              <a:rPr lang="he-IL" dirty="0" smtClean="0"/>
              <a:t> אחר</a:t>
            </a:r>
            <a:endParaRPr lang="en-US" dirty="0" smtClean="0"/>
          </a:p>
          <a:p>
            <a:pPr marL="776288" lvl="1" indent="-457200"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776288" lvl="1" indent="-457200">
              <a:buFont typeface="+mj-lt"/>
              <a:buAutoNum type="arabicPeriod" startAt="3"/>
            </a:pPr>
            <a:r>
              <a:rPr lang="en-US" dirty="0" err="1" smtClean="0"/>
              <a:t>Taglib</a:t>
            </a:r>
            <a:r>
              <a:rPr lang="he-IL" dirty="0" smtClean="0"/>
              <a:t>: יסקר בפרק הבא עם </a:t>
            </a:r>
            <a:r>
              <a:rPr lang="en-US" dirty="0" smtClean="0"/>
              <a:t>beans</a:t>
            </a:r>
            <a:endParaRPr lang="he-IL" dirty="0" smtClean="0"/>
          </a:p>
          <a:p>
            <a:pPr marL="776288" lvl="1" indent="-457200" algn="ctr">
              <a:buNone/>
            </a:pPr>
            <a:endParaRPr lang="he-IL" dirty="0" smtClean="0"/>
          </a:p>
          <a:p>
            <a:pPr marL="776288" lvl="1" indent="-457200" algn="ctr">
              <a:buNone/>
            </a:pPr>
            <a:endParaRPr lang="he-IL" dirty="0" smtClean="0">
              <a:solidFill>
                <a:srgbClr val="FF0000"/>
              </a:solidFill>
            </a:endParaRPr>
          </a:p>
          <a:p>
            <a:pPr marL="501650" indent="-457200"/>
            <a:r>
              <a:rPr lang="he-IL" dirty="0" smtClean="0"/>
              <a:t>הפקודות יהיו במסגרת </a:t>
            </a:r>
            <a:r>
              <a:rPr lang="en-US" dirty="0" smtClean="0"/>
              <a:t>&lt;%@ … %&gt;</a:t>
            </a:r>
          </a:p>
          <a:p>
            <a:pPr marL="776288" lvl="1" indent="-457200" algn="ctr">
              <a:buNone/>
            </a:pPr>
            <a:endParaRPr lang="he-IL" dirty="0" smtClean="0"/>
          </a:p>
          <a:p>
            <a:pPr marL="776288" lvl="1" indent="-457200">
              <a:buFont typeface="+mj-lt"/>
              <a:buAutoNum type="arabicPeriod" startAt="2"/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לשימוש ב-</a:t>
            </a:r>
            <a:r>
              <a:rPr lang="en-US" dirty="0" smtClean="0"/>
              <a:t>Directive </a:t>
            </a:r>
            <a:r>
              <a:rPr lang="he-IL" dirty="0" smtClean="0"/>
              <a:t>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6984776" cy="55102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99592" y="2348880"/>
            <a:ext cx="5256584" cy="5040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1920" y="4581128"/>
            <a:ext cx="1656184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7664" y="5589240"/>
            <a:ext cx="1944216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תכונות וערכים ל- </a:t>
            </a:r>
            <a:r>
              <a:rPr lang="en-US" dirty="0" smtClean="0"/>
              <a:t>Page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language</a:t>
            </a:r>
            <a:r>
              <a:rPr lang="he-IL" dirty="0" smtClean="0"/>
              <a:t>: שפת התכנות בה נכתב ה- </a:t>
            </a:r>
            <a:r>
              <a:rPr lang="en-US" dirty="0" smtClean="0"/>
              <a:t>JSP</a:t>
            </a:r>
            <a:r>
              <a:rPr lang="he-IL" dirty="0" smtClean="0"/>
              <a:t>. כרגע תומך רק ב- </a:t>
            </a:r>
            <a:r>
              <a:rPr lang="en-US" dirty="0" smtClean="0"/>
              <a:t>JAVA</a:t>
            </a:r>
            <a:endParaRPr lang="he-IL" dirty="0" smtClean="0"/>
          </a:p>
          <a:p>
            <a:pPr algn="ctr">
              <a:buNone/>
            </a:pPr>
            <a:r>
              <a:rPr lang="en-US" dirty="0" smtClean="0"/>
              <a:t>&lt;%@page language="java" %&gt; </a:t>
            </a:r>
            <a:endParaRPr lang="he-IL" dirty="0" smtClean="0"/>
          </a:p>
          <a:p>
            <a:r>
              <a:rPr lang="en-US" b="1" dirty="0" smtClean="0"/>
              <a:t>session</a:t>
            </a:r>
            <a:r>
              <a:rPr lang="he-IL" dirty="0" smtClean="0"/>
              <a:t>: האם נתוני ה- </a:t>
            </a:r>
            <a:r>
              <a:rPr lang="en-US" dirty="0" smtClean="0"/>
              <a:t>session</a:t>
            </a:r>
            <a:r>
              <a:rPr lang="he-IL" dirty="0" smtClean="0"/>
              <a:t> יהיו זמינים ל- </a:t>
            </a:r>
            <a:r>
              <a:rPr lang="en-US" dirty="0" smtClean="0"/>
              <a:t>JSP</a:t>
            </a:r>
            <a:r>
              <a:rPr lang="he-IL" dirty="0" smtClean="0"/>
              <a:t>. ב"מ היא </a:t>
            </a:r>
            <a:r>
              <a:rPr lang="en-US" dirty="0" smtClean="0"/>
              <a:t>true</a:t>
            </a:r>
            <a:endParaRPr lang="he-IL" dirty="0" smtClean="0"/>
          </a:p>
          <a:p>
            <a:pPr algn="ctr">
              <a:buNone/>
            </a:pPr>
            <a:r>
              <a:rPr lang="en-US" dirty="0" smtClean="0"/>
              <a:t>&lt;%@page session="true" %&gt;</a:t>
            </a:r>
            <a:endParaRPr lang="he-IL" dirty="0" smtClean="0"/>
          </a:p>
          <a:p>
            <a:r>
              <a:rPr lang="en-US" b="1" dirty="0" err="1" smtClean="0"/>
              <a:t>errorPage</a:t>
            </a:r>
            <a:r>
              <a:rPr lang="he-IL" dirty="0" smtClean="0"/>
              <a:t>: הדף אליו נעבור במקרה שנתקל בחריגה לא מטופלת</a:t>
            </a:r>
          </a:p>
          <a:p>
            <a:pPr algn="ctr">
              <a:buNone/>
            </a:pPr>
            <a:r>
              <a:rPr lang="en-US" dirty="0" smtClean="0"/>
              <a:t>&lt;%@page </a:t>
            </a:r>
            <a:r>
              <a:rPr lang="en-US" dirty="0" err="1" smtClean="0"/>
              <a:t>errorPage</a:t>
            </a:r>
            <a:r>
              <a:rPr lang="en-US" dirty="0" smtClean="0"/>
              <a:t>="error.jsp"  %&gt;  </a:t>
            </a:r>
            <a:endParaRPr lang="he-IL" dirty="0" smtClean="0"/>
          </a:p>
          <a:p>
            <a:r>
              <a:rPr lang="en-US" b="1" dirty="0" err="1" smtClean="0"/>
              <a:t>isErrorPage</a:t>
            </a:r>
            <a:r>
              <a:rPr lang="he-IL" dirty="0" smtClean="0"/>
              <a:t>: מגדירה הדף יכול להיות </a:t>
            </a:r>
            <a:r>
              <a:rPr lang="en-US" dirty="0" err="1" smtClean="0"/>
              <a:t>errorPage</a:t>
            </a:r>
            <a:r>
              <a:rPr lang="he-IL" dirty="0" smtClean="0"/>
              <a:t> של דף אחר. ב"מ הוא </a:t>
            </a:r>
            <a:r>
              <a:rPr lang="en-US" dirty="0" smtClean="0"/>
              <a:t>false</a:t>
            </a:r>
          </a:p>
          <a:p>
            <a:pPr algn="ctr">
              <a:buNone/>
            </a:pPr>
            <a:r>
              <a:rPr lang="en-US" dirty="0" smtClean="0"/>
              <a:t>&lt;%@ page </a:t>
            </a:r>
            <a:r>
              <a:rPr lang="en-US" dirty="0" err="1" smtClean="0"/>
              <a:t>isErrorPage</a:t>
            </a:r>
            <a:r>
              <a:rPr lang="en-US" dirty="0" smtClean="0"/>
              <a:t>="true"%&gt; </a:t>
            </a: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תכונות וערכים ל- </a:t>
            </a:r>
            <a:r>
              <a:rPr lang="en-US" dirty="0" smtClean="0"/>
              <a:t> Page Directive</a:t>
            </a:r>
            <a:r>
              <a:rPr lang="he-IL" sz="360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r>
              <a:rPr lang="he-IL" dirty="0" smtClean="0"/>
              <a:t>: מגדירה מחרוזת שניתן יהיה לקבלה ב- </a:t>
            </a:r>
            <a:r>
              <a:rPr lang="en-US" dirty="0" err="1" smtClean="0"/>
              <a:t>servlet</a:t>
            </a:r>
            <a:r>
              <a:rPr lang="he-IL" dirty="0" smtClean="0"/>
              <a:t> באמצעות </a:t>
            </a:r>
            <a:r>
              <a:rPr lang="en-US" dirty="0" err="1" smtClean="0"/>
              <a:t>getServletInfo</a:t>
            </a:r>
            <a:endParaRPr lang="he-IL" dirty="0" smtClean="0"/>
          </a:p>
          <a:p>
            <a:pPr algn="ctr">
              <a:buNone/>
            </a:pPr>
            <a:r>
              <a:rPr lang="en-US" dirty="0" smtClean="0"/>
              <a:t>&lt;%@page info= "this is the text" %&gt; </a:t>
            </a:r>
            <a:endParaRPr lang="he-IL" dirty="0" smtClean="0"/>
          </a:p>
          <a:p>
            <a:r>
              <a:rPr lang="en-US" b="1" dirty="0" smtClean="0"/>
              <a:t>buffer</a:t>
            </a:r>
            <a:r>
              <a:rPr lang="he-IL" dirty="0" smtClean="0"/>
              <a:t>: גודל המסמך עד שליחתו ללקוח</a:t>
            </a:r>
          </a:p>
          <a:p>
            <a:pPr algn="ctr">
              <a:buNone/>
            </a:pPr>
            <a:r>
              <a:rPr lang="en-US" dirty="0" smtClean="0"/>
              <a:t>&lt;%@ page buffer="32kb"%&gt; </a:t>
            </a:r>
            <a:endParaRPr lang="he-IL" dirty="0" smtClean="0"/>
          </a:p>
          <a:p>
            <a:pPr algn="ctr">
              <a:buNone/>
            </a:pPr>
            <a:r>
              <a:rPr lang="en-US" dirty="0" smtClean="0"/>
              <a:t>&lt;%@ page buffer="none"%&gt; </a:t>
            </a:r>
          </a:p>
          <a:p>
            <a:r>
              <a:rPr lang="en-US" b="1" dirty="0" err="1" smtClean="0"/>
              <a:t>autoflush</a:t>
            </a:r>
            <a:r>
              <a:rPr lang="he-IL" dirty="0" smtClean="0"/>
              <a:t>: האם באפר הפלט יתנקה כאשר יתמלא או האם תזרק חריגה. ב"מ הוא </a:t>
            </a:r>
            <a:r>
              <a:rPr lang="en-US" dirty="0" smtClean="0"/>
              <a:t>true</a:t>
            </a:r>
            <a:endParaRPr lang="he-IL" dirty="0" smtClean="0"/>
          </a:p>
          <a:p>
            <a:pPr algn="ctr">
              <a:buNone/>
            </a:pPr>
            <a:r>
              <a:rPr lang="en-US" dirty="0" smtClean="0"/>
              <a:t>&lt;%@ page </a:t>
            </a:r>
            <a:r>
              <a:rPr lang="en-US" dirty="0" err="1" smtClean="0"/>
              <a:t>autoflush</a:t>
            </a:r>
            <a:r>
              <a:rPr lang="en-US" dirty="0" smtClean="0"/>
              <a:t>="false"%&gt; </a:t>
            </a:r>
            <a:endParaRPr lang="he-IL" dirty="0" smtClean="0"/>
          </a:p>
          <a:p>
            <a:r>
              <a:rPr lang="en-US" b="1" dirty="0" err="1" smtClean="0"/>
              <a:t>isThreadSafe</a:t>
            </a:r>
            <a:r>
              <a:rPr lang="he-IL" dirty="0" smtClean="0"/>
              <a:t>: כב"מ ה- </a:t>
            </a:r>
            <a:r>
              <a:rPr lang="en-US" dirty="0" err="1" smtClean="0"/>
              <a:t>servlet</a:t>
            </a:r>
            <a:r>
              <a:rPr lang="he-IL" dirty="0" smtClean="0"/>
              <a:t> מאפשר גישה בו"ז מכמה </a:t>
            </a:r>
            <a:r>
              <a:rPr lang="en-US" dirty="0" smtClean="0"/>
              <a:t>thread</a:t>
            </a:r>
            <a:r>
              <a:rPr lang="he-IL" dirty="0" smtClean="0"/>
              <a:t> שונים. כדי לממש את הממשק </a:t>
            </a:r>
            <a:r>
              <a:rPr lang="en-US" dirty="0" err="1" smtClean="0"/>
              <a:t>SingleThreadModel</a:t>
            </a:r>
            <a:r>
              <a:rPr lang="he-IL" dirty="0" smtClean="0"/>
              <a:t>:</a:t>
            </a:r>
          </a:p>
          <a:p>
            <a:pPr algn="ctr">
              <a:buNone/>
            </a:pPr>
            <a:r>
              <a:rPr lang="en-US" dirty="0" smtClean="0"/>
              <a:t>&lt;%@ page </a:t>
            </a:r>
            <a:r>
              <a:rPr lang="en-US" dirty="0" err="1" smtClean="0"/>
              <a:t>isThreadSafe</a:t>
            </a:r>
            <a:r>
              <a:rPr lang="en-US" dirty="0" smtClean="0"/>
              <a:t>=“false"%&gt; </a:t>
            </a:r>
            <a:endParaRPr lang="he-IL" dirty="0" smtClean="0"/>
          </a:p>
          <a:p>
            <a:pPr algn="ctr">
              <a:buNone/>
            </a:pPr>
            <a:endParaRPr lang="he-IL" dirty="0" smtClean="0"/>
          </a:p>
          <a:p>
            <a:pPr algn="ctr">
              <a:buNone/>
            </a:pP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import, </a:t>
            </a:r>
            <a:r>
              <a:rPr lang="en-US" dirty="0" err="1" smtClean="0"/>
              <a:t>contentType</a:t>
            </a:r>
            <a:r>
              <a:rPr lang="en-US" dirty="0" smtClean="0"/>
              <a:t>, </a:t>
            </a:r>
            <a:r>
              <a:rPr lang="en-US" dirty="0" err="1" smtClean="0"/>
              <a:t>isThreadSafe</a:t>
            </a:r>
            <a:r>
              <a:rPr lang="en-US" dirty="0" smtClean="0"/>
              <a:t>, , extend,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תכונות וערכים ל- </a:t>
            </a:r>
            <a:r>
              <a:rPr lang="en-US" dirty="0" smtClean="0"/>
              <a:t> Page Directive</a:t>
            </a:r>
            <a:r>
              <a:rPr lang="he-IL" sz="3600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extend</a:t>
            </a:r>
            <a:r>
              <a:rPr lang="he-IL" dirty="0" smtClean="0"/>
              <a:t>: מגדיר את מחלקת האב שה- </a:t>
            </a:r>
            <a:r>
              <a:rPr lang="en-US" dirty="0" err="1" smtClean="0"/>
              <a:t>servlet</a:t>
            </a:r>
            <a:r>
              <a:rPr lang="he-IL" dirty="0" smtClean="0"/>
              <a:t> ירש ממנה</a:t>
            </a:r>
          </a:p>
          <a:p>
            <a:pPr algn="ctr">
              <a:buNone/>
            </a:pPr>
            <a:r>
              <a:rPr lang="en-US" dirty="0" smtClean="0"/>
              <a:t>&lt;%@ page extends="</a:t>
            </a:r>
            <a:r>
              <a:rPr lang="en-US" dirty="0" err="1" smtClean="0"/>
              <a:t>package.class</a:t>
            </a:r>
            <a:r>
              <a:rPr lang="en-US" dirty="0" smtClean="0"/>
              <a:t>"%&gt; </a:t>
            </a:r>
            <a:endParaRPr lang="he-IL" dirty="0" smtClean="0"/>
          </a:p>
          <a:p>
            <a:r>
              <a:rPr lang="en-US" b="1" dirty="0" smtClean="0"/>
              <a:t>import</a:t>
            </a:r>
            <a:r>
              <a:rPr lang="he-IL" dirty="0" smtClean="0"/>
              <a:t>: הגדרה אילו מחלקות נייבא ל- </a:t>
            </a:r>
            <a:r>
              <a:rPr lang="en-US" dirty="0" err="1" smtClean="0"/>
              <a:t>servlet</a:t>
            </a:r>
            <a:endParaRPr lang="he-IL" dirty="0" smtClean="0"/>
          </a:p>
          <a:p>
            <a:pPr algn="ctr">
              <a:buNone/>
            </a:pPr>
            <a:r>
              <a:rPr lang="en-US" dirty="0" smtClean="0"/>
              <a:t>&lt;%@ page import="</a:t>
            </a:r>
            <a:r>
              <a:rPr lang="en-US" dirty="0" err="1" smtClean="0"/>
              <a:t>java.util</a:t>
            </a:r>
            <a:r>
              <a:rPr lang="en-US" dirty="0" smtClean="0"/>
              <a:t>.*"%&gt;</a:t>
            </a:r>
          </a:p>
          <a:p>
            <a:r>
              <a:rPr lang="en-US" b="1" dirty="0" err="1" smtClean="0"/>
              <a:t>contentType</a:t>
            </a:r>
            <a:r>
              <a:rPr lang="he-IL" b="1" dirty="0" smtClean="0"/>
              <a:t>: </a:t>
            </a:r>
            <a:r>
              <a:rPr lang="he-IL" dirty="0" smtClean="0"/>
              <a:t>הגדרת סוג המסמך שישלח ללקוח (</a:t>
            </a:r>
            <a:r>
              <a:rPr lang="en-US" dirty="0" smtClean="0"/>
              <a:t>MIME</a:t>
            </a:r>
            <a:r>
              <a:rPr lang="he-IL" dirty="0" smtClean="0"/>
              <a:t>). ב"מ עבור </a:t>
            </a:r>
            <a:r>
              <a:rPr lang="en-US" dirty="0" err="1" smtClean="0"/>
              <a:t>servlet</a:t>
            </a:r>
            <a:r>
              <a:rPr lang="he-IL" dirty="0" smtClean="0"/>
              <a:t> הנוצר מ- </a:t>
            </a:r>
            <a:r>
              <a:rPr lang="en-US" dirty="0" smtClean="0"/>
              <a:t>JSP</a:t>
            </a:r>
            <a:r>
              <a:rPr lang="he-IL" dirty="0" smtClean="0"/>
              <a:t> הוא </a:t>
            </a:r>
            <a:r>
              <a:rPr lang="en-US" dirty="0" smtClean="0"/>
              <a:t>text/html</a:t>
            </a:r>
            <a:endParaRPr lang="he-IL" dirty="0" smtClean="0"/>
          </a:p>
          <a:p>
            <a:pPr algn="ctr">
              <a:buNone/>
            </a:pPr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="text/plain"%&gt;</a:t>
            </a:r>
            <a:endParaRPr lang="he-IL" dirty="0" smtClean="0"/>
          </a:p>
          <a:p>
            <a:r>
              <a:rPr lang="en-US" b="1" dirty="0" err="1" smtClean="0"/>
              <a:t>pageEncoding</a:t>
            </a:r>
            <a:r>
              <a:rPr lang="he-IL" b="1" dirty="0" smtClean="0"/>
              <a:t>: </a:t>
            </a:r>
            <a:r>
              <a:rPr lang="he-IL" dirty="0" smtClean="0"/>
              <a:t>ערך ה- </a:t>
            </a:r>
            <a:r>
              <a:rPr lang="en-US" dirty="0" err="1" smtClean="0"/>
              <a:t>endcoding</a:t>
            </a:r>
            <a:r>
              <a:rPr lang="he-IL" dirty="0" smtClean="0"/>
              <a:t> לדף התשובה</a:t>
            </a:r>
          </a:p>
          <a:p>
            <a:pPr algn="ctr">
              <a:buNone/>
            </a:pPr>
            <a:r>
              <a:rPr lang="en-US" dirty="0" smtClean="0"/>
              <a:t>&lt;%@ page </a:t>
            </a:r>
            <a:r>
              <a:rPr lang="en-US" dirty="0" err="1" smtClean="0"/>
              <a:t>pageEncoding</a:t>
            </a:r>
            <a:r>
              <a:rPr lang="en-US" dirty="0" smtClean="0"/>
              <a:t>=“UTF-8"%&gt;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 bIns="45720" anchor="t"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מהו </a:t>
            </a:r>
            <a:r>
              <a:rPr lang="en-US" dirty="0" smtClean="0">
                <a:latin typeface="Arial" charset="0"/>
                <a:cs typeface="Arial" charset="0"/>
              </a:rPr>
              <a:t>JSP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מאחורי הקלעים של </a:t>
            </a:r>
            <a:r>
              <a:rPr lang="en-US" dirty="0" smtClean="0">
                <a:latin typeface="Arial" charset="0"/>
                <a:cs typeface="Arial" charset="0"/>
              </a:rPr>
              <a:t>JSP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רכיבי </a:t>
            </a:r>
            <a:r>
              <a:rPr lang="en-US" dirty="0" smtClean="0">
                <a:latin typeface="Arial" charset="0"/>
                <a:cs typeface="Arial" charset="0"/>
              </a:rPr>
              <a:t>JSP</a:t>
            </a:r>
            <a:r>
              <a:rPr lang="he-IL" dirty="0" smtClean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scriptlets</a:t>
            </a:r>
            <a:r>
              <a:rPr lang="en-US" dirty="0" smtClean="0">
                <a:latin typeface="Arial" charset="0"/>
                <a:cs typeface="Arial" charset="0"/>
              </a:rPr>
              <a:t> elements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directives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actions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init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destroy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קונפיגורציית ה- </a:t>
            </a:r>
            <a:r>
              <a:rPr lang="en-US" dirty="0" smtClean="0">
                <a:latin typeface="Arial" charset="0"/>
                <a:cs typeface="Arial" charset="0"/>
              </a:rPr>
              <a:t>web.xml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Beans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Tag </a:t>
            </a:r>
            <a:r>
              <a:rPr lang="en-US" dirty="0" err="1" smtClean="0">
                <a:latin typeface="Arial" charset="0"/>
                <a:cs typeface="Arial" charset="0"/>
              </a:rPr>
              <a:t>Libs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Tag Files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EL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23528" y="5221720"/>
          <a:ext cx="2520280" cy="1285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Package" r:id="rId3" imgW="952560" imgH="485640" progId="Package">
                  <p:embed/>
                </p:oleObj>
              </mc:Choice>
              <mc:Fallback>
                <p:oleObj name="Package" r:id="rId3" imgW="952560" imgH="485640" progId="Packag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221720"/>
                        <a:ext cx="2520280" cy="1285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מאפשרת שתילת קוד המתבצעת בזמן התרגום ל- </a:t>
            </a:r>
            <a:r>
              <a:rPr lang="en-US" dirty="0" err="1" smtClean="0"/>
              <a:t>servlet</a:t>
            </a:r>
            <a:r>
              <a:rPr lang="he-IL" dirty="0" smtClean="0"/>
              <a:t>, כלומר, בזמן ההרצה הראשונה. משמע, אם יש שינוי יש בקובץ אותו שותלים, יש לתרגם מחדש ל- </a:t>
            </a:r>
            <a:r>
              <a:rPr lang="en-US" dirty="0" err="1" smtClean="0"/>
              <a:t>servlet</a:t>
            </a:r>
            <a:endParaRPr lang="he-IL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20888"/>
            <a:ext cx="6624736" cy="4338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708920"/>
            <a:ext cx="6067425" cy="2505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87624" y="5805264"/>
            <a:ext cx="3024336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פעולות </a:t>
            </a:r>
            <a:r>
              <a:rPr lang="en-US" dirty="0" smtClean="0"/>
              <a:t>(actions)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r>
              <a:rPr lang="he-IL" dirty="0" smtClean="0"/>
              <a:t>כוללות 2 סוגים של תגיות שרלוונטיות כרגע:</a:t>
            </a:r>
            <a:endParaRPr lang="en-US" dirty="0" smtClean="0"/>
          </a:p>
          <a:p>
            <a:endParaRPr lang="he-IL" dirty="0" smtClean="0"/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jsp:inlcude</a:t>
            </a:r>
            <a:r>
              <a:rPr lang="en-US" dirty="0" smtClean="0"/>
              <a:t>&gt;</a:t>
            </a:r>
            <a:r>
              <a:rPr lang="he-IL" dirty="0" smtClean="0"/>
              <a:t> לשתול </a:t>
            </a:r>
            <a:r>
              <a:rPr lang="en-US" dirty="0" smtClean="0"/>
              <a:t>JSP</a:t>
            </a:r>
            <a:r>
              <a:rPr lang="he-IL" dirty="0" smtClean="0"/>
              <a:t> או </a:t>
            </a:r>
            <a:r>
              <a:rPr lang="en-US" dirty="0" smtClean="0"/>
              <a:t>HTML</a:t>
            </a:r>
            <a:r>
              <a:rPr lang="he-IL" dirty="0" smtClean="0"/>
              <a:t> אחרים</a:t>
            </a:r>
            <a:endParaRPr lang="en-US" dirty="0" smtClean="0"/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jsp:forward</a:t>
            </a:r>
            <a:r>
              <a:rPr lang="en-US" dirty="0" smtClean="0"/>
              <a:t>&gt;</a:t>
            </a:r>
            <a:r>
              <a:rPr lang="he-IL" dirty="0" smtClean="0"/>
              <a:t> הפנית הבקשה לדף אחר </a:t>
            </a:r>
            <a:endParaRPr lang="en-US" dirty="0" smtClean="0">
              <a:solidFill>
                <a:srgbClr val="FF0000"/>
              </a:solidFill>
            </a:endParaRPr>
          </a:p>
          <a:p>
            <a:pPr marL="776288" lvl="1" indent="-457200" algn="ctr">
              <a:buNone/>
            </a:pPr>
            <a:endParaRPr lang="he-IL" dirty="0" smtClean="0"/>
          </a:p>
          <a:p>
            <a:pPr marL="776288" lvl="1" indent="-457200">
              <a:buNone/>
            </a:pPr>
            <a:endParaRPr lang="he-IL" dirty="0" smtClean="0"/>
          </a:p>
          <a:p>
            <a:pPr marL="776288" lvl="1" indent="-457200">
              <a:buNone/>
            </a:pPr>
            <a:endParaRPr lang="he-IL" dirty="0" smtClean="0"/>
          </a:p>
          <a:p>
            <a:pPr marL="776288" lvl="1" indent="-457200">
              <a:buNone/>
            </a:pPr>
            <a:r>
              <a:rPr lang="he-IL" dirty="0" smtClean="0"/>
              <a:t>(שאר התגיות קשורות ל- </a:t>
            </a:r>
            <a:r>
              <a:rPr lang="en-US" dirty="0" smtClean="0"/>
              <a:t>beans</a:t>
            </a:r>
            <a:r>
              <a:rPr lang="he-IL" dirty="0" smtClean="0"/>
              <a:t> וילמדו בהמשך)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jsp:include</a:t>
            </a:r>
            <a:r>
              <a:rPr lang="he-IL" dirty="0" smtClean="0"/>
              <a:t> דוגמא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124744"/>
            <a:ext cx="8256089" cy="540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7063" y="1283965"/>
            <a:ext cx="6067425" cy="2505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31640" y="5373216"/>
            <a:ext cx="3888432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08104" y="5877272"/>
            <a:ext cx="34563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הדף נשתל בקוד בזמן ה- </a:t>
            </a:r>
            <a:r>
              <a:rPr lang="en-US" b="1" dirty="0" smtClean="0"/>
              <a:t>request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קנפיגורציית ה- </a:t>
            </a:r>
            <a:r>
              <a:rPr lang="en-US" dirty="0" smtClean="0"/>
              <a:t>JSP</a:t>
            </a:r>
            <a:r>
              <a:rPr lang="he-IL" dirty="0" smtClean="0"/>
              <a:t> ב- </a:t>
            </a:r>
            <a:r>
              <a:rPr lang="en-US" dirty="0" smtClean="0"/>
              <a:t>web.xml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980727"/>
            <a:ext cx="5616625" cy="56033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6084168" y="2420888"/>
            <a:ext cx="2664370" cy="360040"/>
          </a:xfrm>
          <a:prstGeom prst="wedgeRectCallout">
            <a:avLst>
              <a:gd name="adj1" fmla="val -85119"/>
              <a:gd name="adj2" fmla="val 25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במקום </a:t>
            </a:r>
            <a:r>
              <a:rPr lang="en-US" b="1" dirty="0" err="1" smtClean="0"/>
              <a:t>servlet</a:t>
            </a:r>
            <a:r>
              <a:rPr lang="en-US" b="1" dirty="0" smtClean="0"/>
              <a:t>-class</a:t>
            </a:r>
            <a:endParaRPr lang="he-IL" b="1" dirty="0"/>
          </a:p>
        </p:txBody>
      </p:sp>
      <p:sp>
        <p:nvSpPr>
          <p:cNvPr id="6" name="Rectangle 5"/>
          <p:cNvSpPr/>
          <p:nvPr/>
        </p:nvSpPr>
        <p:spPr>
          <a:xfrm>
            <a:off x="1403648" y="2564904"/>
            <a:ext cx="3888432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940152" y="4509120"/>
            <a:ext cx="2952328" cy="576064"/>
          </a:xfrm>
          <a:prstGeom prst="wedgeRectCallout">
            <a:avLst>
              <a:gd name="adj1" fmla="val -86506"/>
              <a:gd name="adj2" fmla="val -16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מומלץ כאשר לא רוצים שהפניה תהייה עם סיומת </a:t>
            </a:r>
            <a:r>
              <a:rPr lang="en-US" b="1" dirty="0" err="1" smtClean="0"/>
              <a:t>jsp</a:t>
            </a:r>
            <a:endParaRPr lang="he-IL" b="1" dirty="0"/>
          </a:p>
        </p:txBody>
      </p:sp>
      <p:sp>
        <p:nvSpPr>
          <p:cNvPr id="8" name="Rectangle 7"/>
          <p:cNvSpPr/>
          <p:nvPr/>
        </p:nvSpPr>
        <p:spPr>
          <a:xfrm>
            <a:off x="1403648" y="4581128"/>
            <a:ext cx="3600400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03648" y="2852936"/>
            <a:ext cx="3384376" cy="9361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1268760"/>
            <a:ext cx="2664296" cy="706090"/>
          </a:xfrm>
        </p:spPr>
        <p:txBody>
          <a:bodyPr/>
          <a:lstStyle/>
          <a:p>
            <a:r>
              <a:rPr lang="he-IL" sz="3600" dirty="0" smtClean="0"/>
              <a:t>קריאת פרמטרים מה- </a:t>
            </a:r>
            <a:r>
              <a:rPr lang="en-US" sz="3600" dirty="0" smtClean="0"/>
              <a:t>web.xml</a:t>
            </a:r>
            <a:endParaRPr lang="en-US" sz="3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1953" y="260648"/>
            <a:ext cx="6212409" cy="64087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35896" y="2492896"/>
            <a:ext cx="4896544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68835"/>
            <a:ext cx="3314700" cy="4200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699792" y="2708920"/>
            <a:ext cx="792088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דריסת </a:t>
            </a:r>
            <a:r>
              <a:rPr lang="en-US" dirty="0" err="1" smtClean="0"/>
              <a:t>jspInit</a:t>
            </a:r>
            <a:r>
              <a:rPr lang="he-IL" dirty="0" smtClean="0"/>
              <a:t> ו- </a:t>
            </a:r>
            <a:r>
              <a:rPr lang="en-US" dirty="0" err="1" smtClean="0"/>
              <a:t>jspDestroy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endParaRPr lang="he-IL" sz="2800" dirty="0" smtClean="0"/>
          </a:p>
          <a:p>
            <a:r>
              <a:rPr lang="he-IL" sz="2800" dirty="0" smtClean="0"/>
              <a:t>אסור לדרוס את </a:t>
            </a:r>
            <a:r>
              <a:rPr lang="en-US" sz="2800" dirty="0" smtClean="0"/>
              <a:t>init</a:t>
            </a:r>
            <a:r>
              <a:rPr lang="he-IL" sz="2800" dirty="0" smtClean="0"/>
              <a:t> או את </a:t>
            </a:r>
            <a:r>
              <a:rPr lang="en-US" sz="2800" dirty="0" smtClean="0"/>
              <a:t>destroy</a:t>
            </a:r>
            <a:r>
              <a:rPr lang="he-IL" sz="2800" dirty="0" smtClean="0"/>
              <a:t> מאחר ולרוב הם ממומשים ע"י התרגום ל- </a:t>
            </a:r>
            <a:r>
              <a:rPr lang="en-US" sz="2800" dirty="0" err="1" smtClean="0"/>
              <a:t>servlet</a:t>
            </a:r>
            <a:r>
              <a:rPr lang="he-IL" sz="2800" dirty="0" smtClean="0"/>
              <a:t> באופן אוטומטי</a:t>
            </a:r>
          </a:p>
          <a:p>
            <a:endParaRPr lang="he-IL" sz="2800" dirty="0" smtClean="0"/>
          </a:p>
          <a:p>
            <a:r>
              <a:rPr lang="he-IL" sz="2800" dirty="0" smtClean="0"/>
              <a:t>לכן נממש את </a:t>
            </a:r>
            <a:r>
              <a:rPr lang="en-US" sz="2800" dirty="0" err="1" smtClean="0"/>
              <a:t>jspInit</a:t>
            </a:r>
            <a:r>
              <a:rPr lang="he-IL" sz="2800" dirty="0" smtClean="0"/>
              <a:t> ואת </a:t>
            </a:r>
            <a:r>
              <a:rPr lang="en-US" sz="2800" dirty="0" err="1" smtClean="0"/>
              <a:t>jspDestroy</a:t>
            </a:r>
            <a:r>
              <a:rPr lang="he-IL" sz="2800" dirty="0" smtClean="0"/>
              <a:t> במקום והם יקראו מה- </a:t>
            </a:r>
            <a:r>
              <a:rPr lang="en-US" sz="2800" dirty="0" err="1" smtClean="0"/>
              <a:t>servlet</a:t>
            </a:r>
            <a:r>
              <a:rPr lang="he-IL" sz="2800" dirty="0" smtClean="0"/>
              <a:t> ע"י </a:t>
            </a:r>
            <a:r>
              <a:rPr lang="en-US" sz="2800" dirty="0" smtClean="0"/>
              <a:t>init </a:t>
            </a:r>
            <a:r>
              <a:rPr lang="he-IL" sz="2800" dirty="0" smtClean="0"/>
              <a:t> ו- </a:t>
            </a:r>
            <a:r>
              <a:rPr lang="en-US" sz="2800" dirty="0" smtClean="0"/>
              <a:t>destroy</a:t>
            </a:r>
            <a:r>
              <a:rPr lang="he-IL" sz="2800" dirty="0" smtClean="0"/>
              <a:t> בהתאמה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85066"/>
            <a:ext cx="7272808" cy="52832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268760"/>
            <a:ext cx="7382858" cy="15841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797152"/>
            <a:ext cx="3752850" cy="1771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כתוב </a:t>
            </a:r>
            <a:r>
              <a:rPr lang="en-US" dirty="0" smtClean="0"/>
              <a:t>HTML</a:t>
            </a:r>
            <a:r>
              <a:rPr lang="he-IL" dirty="0" smtClean="0"/>
              <a:t> הקורא 2 מספרים ופעולה חשבונית</a:t>
            </a:r>
          </a:p>
          <a:p>
            <a:r>
              <a:rPr lang="he-IL" dirty="0" smtClean="0"/>
              <a:t>יש להפעיל </a:t>
            </a:r>
            <a:r>
              <a:rPr lang="en-US" dirty="0" smtClean="0"/>
              <a:t>JSP</a:t>
            </a:r>
            <a:r>
              <a:rPr lang="he-IL" dirty="0" smtClean="0"/>
              <a:t> שיקבל את הנתונים ויציג את התוצאה</a:t>
            </a:r>
          </a:p>
          <a:p>
            <a:r>
              <a:rPr lang="he-IL" dirty="0" smtClean="0"/>
              <a:t>יש לקרוא מה- </a:t>
            </a:r>
            <a:r>
              <a:rPr lang="en-US" dirty="0" smtClean="0"/>
              <a:t>init-</a:t>
            </a:r>
            <a:r>
              <a:rPr lang="en-US" dirty="0" err="1" smtClean="0"/>
              <a:t>param</a:t>
            </a:r>
            <a:r>
              <a:rPr lang="he-IL" dirty="0" smtClean="0"/>
              <a:t> את הצבע שאיתו תוצג התשובה</a:t>
            </a:r>
          </a:p>
          <a:p>
            <a:r>
              <a:rPr lang="he-IL" dirty="0" smtClean="0"/>
              <a:t>יש להציג את תוצאת החישוב</a:t>
            </a:r>
          </a:p>
          <a:p>
            <a:r>
              <a:rPr lang="he-IL" dirty="0" smtClean="0"/>
              <a:t>במידה ואחד הערכים אינו תקין יש להציג </a:t>
            </a:r>
            <a:r>
              <a:rPr lang="en-US" dirty="0" smtClean="0"/>
              <a:t>error page</a:t>
            </a:r>
            <a:r>
              <a:rPr lang="he-IL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באמצעות </a:t>
            </a:r>
            <a:r>
              <a:rPr lang="en-US" dirty="0" err="1" smtClean="0"/>
              <a:t>declerations</a:t>
            </a:r>
            <a:r>
              <a:rPr lang="he-IL" dirty="0" smtClean="0"/>
              <a:t> </a:t>
            </a:r>
            <a:r>
              <a:rPr lang="en-US" dirty="0" smtClean="0"/>
              <a:t>&lt;%! … %&gt;</a:t>
            </a:r>
            <a:r>
              <a:rPr lang="he-IL" dirty="0" smtClean="0"/>
              <a:t> יצרנו משתני מופע למחלקת ה-</a:t>
            </a:r>
            <a:r>
              <a:rPr lang="en-US" dirty="0" err="1" smtClean="0"/>
              <a:t>servlet</a:t>
            </a:r>
            <a:endParaRPr lang="he-IL" dirty="0" smtClean="0"/>
          </a:p>
          <a:p>
            <a:r>
              <a:rPr lang="he-IL" dirty="0" smtClean="0"/>
              <a:t>באמצעות </a:t>
            </a:r>
            <a:r>
              <a:rPr lang="en-US" dirty="0" err="1" smtClean="0"/>
              <a:t>scriptlets</a:t>
            </a:r>
            <a:r>
              <a:rPr lang="he-IL" dirty="0" smtClean="0"/>
              <a:t> </a:t>
            </a:r>
            <a:r>
              <a:rPr lang="en-US" dirty="0" smtClean="0"/>
              <a:t>&lt;%...%&gt;</a:t>
            </a:r>
            <a:r>
              <a:rPr lang="he-IL" dirty="0" smtClean="0"/>
              <a:t> יצרנו משתנים לוקאליים למתודה </a:t>
            </a:r>
            <a:r>
              <a:rPr lang="en-US" dirty="0" smtClean="0"/>
              <a:t>service</a:t>
            </a:r>
          </a:p>
          <a:p>
            <a:r>
              <a:rPr lang="he-IL" dirty="0" smtClean="0"/>
              <a:t>באמצעות </a:t>
            </a:r>
            <a:r>
              <a:rPr lang="en-US" dirty="0" smtClean="0"/>
              <a:t>beans</a:t>
            </a:r>
            <a:r>
              <a:rPr lang="he-IL" dirty="0" smtClean="0"/>
              <a:t> נייצר משתנים שניתן לאחסן אותם ב- </a:t>
            </a:r>
            <a:r>
              <a:rPr lang="en-US" dirty="0" smtClean="0"/>
              <a:t>page/application/session/request</a:t>
            </a:r>
            <a:r>
              <a:rPr lang="he-IL" dirty="0" smtClean="0"/>
              <a:t> ללא פניה מפורשת ל- </a:t>
            </a:r>
            <a:r>
              <a:rPr lang="en-US" dirty="0" err="1" smtClean="0"/>
              <a:t>ServletContext</a:t>
            </a:r>
            <a:r>
              <a:rPr lang="he-IL" dirty="0" smtClean="0"/>
              <a:t> </a:t>
            </a:r>
          </a:p>
          <a:p>
            <a:endParaRPr lang="he-IL" dirty="0" smtClean="0"/>
          </a:p>
          <a:p>
            <a:r>
              <a:rPr lang="he-IL" dirty="0" smtClean="0"/>
              <a:t>עבודה עם </a:t>
            </a:r>
            <a:r>
              <a:rPr lang="en-US" dirty="0" smtClean="0"/>
              <a:t>beans</a:t>
            </a:r>
            <a:r>
              <a:rPr lang="he-IL" dirty="0" smtClean="0"/>
              <a:t> מאפשרת לייצר ולגשת לאובייקטים ללא קוד </a:t>
            </a:r>
            <a:r>
              <a:rPr lang="en-US" dirty="0" smtClean="0"/>
              <a:t>JAVA</a:t>
            </a:r>
            <a:r>
              <a:rPr lang="he-IL" dirty="0" smtClean="0"/>
              <a:t> מפורש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יצירת מחלקת </a:t>
            </a:r>
            <a:r>
              <a:rPr lang="en-US" dirty="0" smtClean="0"/>
              <a:t>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כדי שמחלקה תוכל לשמש כ- </a:t>
            </a:r>
            <a:r>
              <a:rPr lang="en-US" dirty="0" smtClean="0"/>
              <a:t>bean</a:t>
            </a:r>
            <a:r>
              <a:rPr lang="he-IL" dirty="0" smtClean="0"/>
              <a:t> עליה להכיל את הדברים הבאים:</a:t>
            </a:r>
            <a:endParaRPr lang="en-US" dirty="0" smtClean="0"/>
          </a:p>
          <a:p>
            <a:pPr lvl="1"/>
            <a:r>
              <a:rPr lang="en-US" dirty="0" smtClean="0"/>
              <a:t>default </a:t>
            </a:r>
            <a:r>
              <a:rPr lang="en-US" dirty="0" err="1" smtClean="0"/>
              <a:t>c’tor</a:t>
            </a:r>
            <a:endParaRPr lang="he-IL" dirty="0" smtClean="0"/>
          </a:p>
          <a:p>
            <a:pPr lvl="1"/>
            <a:r>
              <a:rPr lang="he-IL" dirty="0" smtClean="0"/>
              <a:t>התכונות יהיו </a:t>
            </a:r>
            <a:r>
              <a:rPr lang="en-US" dirty="0" smtClean="0"/>
              <a:t>private</a:t>
            </a:r>
            <a:r>
              <a:rPr lang="he-IL" dirty="0" smtClean="0"/>
              <a:t> והגישה אליהן תהיה באמצעות </a:t>
            </a:r>
            <a:r>
              <a:rPr lang="en-US" i="1" dirty="0" err="1" smtClean="0"/>
              <a:t>setXXX</a:t>
            </a:r>
            <a:r>
              <a:rPr lang="he-IL" dirty="0" smtClean="0"/>
              <a:t> ו- </a:t>
            </a:r>
            <a:r>
              <a:rPr lang="en-US" i="1" dirty="0" err="1" smtClean="0"/>
              <a:t>getXXX</a:t>
            </a:r>
            <a:r>
              <a:rPr lang="he-IL" dirty="0" smtClean="0"/>
              <a:t> בלבד</a:t>
            </a:r>
          </a:p>
          <a:p>
            <a:pPr lvl="1"/>
            <a:r>
              <a:rPr lang="he-IL" dirty="0" smtClean="0"/>
              <a:t>המחלקה חייבת להימצא בתוך </a:t>
            </a:r>
            <a:r>
              <a:rPr lang="en-US" dirty="0" smtClean="0"/>
              <a:t>package</a:t>
            </a:r>
            <a:endParaRPr lang="he-IL" dirty="0" smtClean="0"/>
          </a:p>
          <a:p>
            <a:r>
              <a:rPr lang="he-IL" dirty="0" smtClean="0"/>
              <a:t>האובייקט נוצר בפנייה הראשונה ונשמר על ה- </a:t>
            </a:r>
            <a:r>
              <a:rPr lang="en-US" dirty="0" smtClean="0"/>
              <a:t>page/application/session/request</a:t>
            </a: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רקע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ראינו ש-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היא תוכנית </a:t>
            </a:r>
            <a:r>
              <a:rPr lang="en-US" smtClean="0">
                <a:latin typeface="Arial" charset="0"/>
                <a:cs typeface="Arial" charset="0"/>
              </a:rPr>
              <a:t>JAVA </a:t>
            </a:r>
            <a:r>
              <a:rPr lang="he-IL" smtClean="0">
                <a:latin typeface="Arial" charset="0"/>
                <a:cs typeface="Arial" charset="0"/>
              </a:rPr>
              <a:t> שרצה על השרת, ומחזירה דף </a:t>
            </a:r>
            <a:r>
              <a:rPr lang="en-US" smtClean="0">
                <a:latin typeface="Arial" charset="0"/>
                <a:cs typeface="Arial" charset="0"/>
              </a:rPr>
              <a:t>HTML</a:t>
            </a:r>
            <a:r>
              <a:rPr lang="he-IL" smtClean="0">
                <a:latin typeface="Arial" charset="0"/>
                <a:cs typeface="Arial" charset="0"/>
              </a:rPr>
              <a:t> כ- </a:t>
            </a:r>
            <a:r>
              <a:rPr lang="en-US" smtClean="0">
                <a:latin typeface="Arial" charset="0"/>
                <a:cs typeface="Arial" charset="0"/>
              </a:rPr>
              <a:t>response</a:t>
            </a:r>
            <a:endParaRPr lang="he-IL" smtClean="0">
              <a:latin typeface="Arial" charset="0"/>
              <a:cs typeface="Arial" charset="0"/>
            </a:endParaRP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יצירת דף ה- </a:t>
            </a:r>
            <a:r>
              <a:rPr lang="en-US" smtClean="0">
                <a:latin typeface="Arial" charset="0"/>
                <a:cs typeface="Arial" charset="0"/>
              </a:rPr>
              <a:t>HTML</a:t>
            </a:r>
            <a:r>
              <a:rPr lang="he-IL" smtClean="0">
                <a:latin typeface="Arial" charset="0"/>
                <a:cs typeface="Arial" charset="0"/>
              </a:rPr>
              <a:t> בצורה זו אינה נוחה ומסורבלת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אין הפרדה בין הלוגיקה לבין התצוגה</a:t>
            </a:r>
          </a:p>
          <a:p>
            <a:pPr lvl="1"/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הפתרון הוא כתיבת דפי </a:t>
            </a:r>
            <a:r>
              <a:rPr lang="en-US" smtClean="0">
                <a:latin typeface="Arial" charset="0"/>
                <a:cs typeface="Arial" charset="0"/>
              </a:rPr>
              <a:t>JSP</a:t>
            </a:r>
            <a:r>
              <a:rPr lang="he-IL" smtClean="0">
                <a:latin typeface="Arial" charset="0"/>
                <a:cs typeface="Arial" charset="0"/>
              </a:rPr>
              <a:t> שהם למעשה דפי </a:t>
            </a:r>
            <a:r>
              <a:rPr lang="en-US" smtClean="0">
                <a:latin typeface="Arial" charset="0"/>
                <a:cs typeface="Arial" charset="0"/>
              </a:rPr>
              <a:t>HTML</a:t>
            </a:r>
            <a:r>
              <a:rPr lang="he-IL" smtClean="0">
                <a:latin typeface="Arial" charset="0"/>
                <a:cs typeface="Arial" charset="0"/>
              </a:rPr>
              <a:t> שניתן לשבץ בהם קוד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– מחלקת </a:t>
            </a:r>
            <a:r>
              <a:rPr lang="en-US" dirty="0" smtClean="0"/>
              <a:t>bean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211960" y="1052736"/>
            <a:ext cx="4680520" cy="5472608"/>
          </a:xfrm>
        </p:spPr>
        <p:txBody>
          <a:bodyPr/>
          <a:lstStyle/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המחלקה נמצאת בתוך </a:t>
            </a:r>
            <a:r>
              <a:rPr lang="en-US" dirty="0" smtClean="0"/>
              <a:t>package</a:t>
            </a:r>
            <a:endParaRPr lang="he-IL" dirty="0" smtClean="0"/>
          </a:p>
          <a:p>
            <a:r>
              <a:rPr lang="he-IL" dirty="0" smtClean="0"/>
              <a:t>יש </a:t>
            </a:r>
            <a:r>
              <a:rPr lang="en-US" dirty="0" smtClean="0"/>
              <a:t>default </a:t>
            </a:r>
            <a:r>
              <a:rPr lang="en-US" dirty="0" err="1" smtClean="0"/>
              <a:t>c’tor</a:t>
            </a:r>
            <a:endParaRPr lang="en-US" dirty="0" smtClean="0"/>
          </a:p>
          <a:p>
            <a:r>
              <a:rPr lang="he-IL" dirty="0" smtClean="0"/>
              <a:t>יש </a:t>
            </a:r>
            <a:r>
              <a:rPr lang="en-US" dirty="0" smtClean="0"/>
              <a:t>set</a:t>
            </a:r>
            <a:r>
              <a:rPr lang="he-IL" dirty="0" smtClean="0"/>
              <a:t> ו- </a:t>
            </a:r>
            <a:r>
              <a:rPr lang="en-US" dirty="0" smtClean="0"/>
              <a:t>get</a:t>
            </a:r>
            <a:r>
              <a:rPr lang="he-IL" dirty="0" smtClean="0"/>
              <a:t> לכל תכונה שנרצה לעדכן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754087"/>
            <a:ext cx="3960441" cy="59152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18006"/>
            <a:ext cx="5544616" cy="5902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71600" y="2348880"/>
            <a:ext cx="4680520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1600" y="2996952"/>
            <a:ext cx="4680520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1600" y="3717032"/>
            <a:ext cx="4680520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1600" y="4509120"/>
            <a:ext cx="4680520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1600" y="5301208"/>
            <a:ext cx="4680520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</a:t>
            </a:r>
            <a:endParaRPr lang="en-US" dirty="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7"/>
            <a:ext cx="6493480" cy="59523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71600" y="4509120"/>
            <a:ext cx="4680520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5301208"/>
            <a:ext cx="4680520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1600" y="3717032"/>
            <a:ext cx="4680520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1600" y="2924944"/>
            <a:ext cx="4680520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1600" y="2348880"/>
            <a:ext cx="4680520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4644008" y="6309320"/>
            <a:ext cx="3384450" cy="360040"/>
          </a:xfrm>
          <a:prstGeom prst="wedgeRectCallout">
            <a:avLst>
              <a:gd name="adj1" fmla="val -85926"/>
              <a:gd name="adj2" fmla="val -57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הפעלת ה- </a:t>
            </a:r>
            <a:r>
              <a:rPr lang="en-US" b="1" dirty="0" smtClean="0"/>
              <a:t>JSP</a:t>
            </a:r>
            <a:r>
              <a:rPr lang="he-IL" b="1" dirty="0" smtClean="0"/>
              <a:t> הראשון עם פרמטר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הפלט</a:t>
            </a:r>
            <a:endParaRPr lang="en-US" dirty="0"/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4932674" cy="24795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196752"/>
            <a:ext cx="4959052" cy="24795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813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645024"/>
            <a:ext cx="5724013" cy="25059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813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077072"/>
            <a:ext cx="4932674" cy="24795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79512" y="6021288"/>
            <a:ext cx="44644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האובייקטים שנשמרו על ה- </a:t>
            </a:r>
            <a:r>
              <a:rPr lang="en-US" b="1" dirty="0" smtClean="0"/>
              <a:t>session</a:t>
            </a:r>
            <a:r>
              <a:rPr lang="he-IL" b="1" dirty="0" smtClean="0"/>
              <a:t> וה- </a:t>
            </a:r>
            <a:r>
              <a:rPr lang="en-US" b="1" dirty="0" smtClean="0"/>
              <a:t>application</a:t>
            </a:r>
            <a:r>
              <a:rPr lang="he-IL" b="1" dirty="0" smtClean="0"/>
              <a:t> נשמרו בין ה- </a:t>
            </a:r>
            <a:r>
              <a:rPr lang="en-US" b="1" dirty="0" smtClean="0"/>
              <a:t>request</a:t>
            </a:r>
            <a:r>
              <a:rPr lang="he-IL" b="1" dirty="0" smtClean="0"/>
              <a:t> השונים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העברת נתונים מה- </a:t>
            </a:r>
            <a:r>
              <a:rPr lang="en-US" dirty="0" smtClean="0"/>
              <a:t>request</a:t>
            </a:r>
            <a:r>
              <a:rPr lang="he-IL" dirty="0" smtClean="0"/>
              <a:t> ל- </a:t>
            </a:r>
            <a:r>
              <a:rPr lang="en-US" dirty="0" smtClean="0"/>
              <a:t>bean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99170"/>
            <a:ext cx="8064897" cy="42060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2165" y="5229200"/>
            <a:ext cx="5402323" cy="14148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4644008" y="3861048"/>
            <a:ext cx="4248472" cy="648072"/>
          </a:xfrm>
          <a:prstGeom prst="wedgeRectCallout">
            <a:avLst>
              <a:gd name="adj1" fmla="val -50590"/>
              <a:gd name="adj2" fmla="val 106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משמע יש לקרוא את כל הפרמטרים שהועברו ב- </a:t>
            </a:r>
            <a:r>
              <a:rPr lang="en-US" b="1" dirty="0" smtClean="0"/>
              <a:t>request</a:t>
            </a:r>
            <a:r>
              <a:rPr lang="he-IL" b="1" dirty="0" smtClean="0"/>
              <a:t> ולחפש עבורם </a:t>
            </a:r>
            <a:r>
              <a:rPr lang="en-US" b="1" dirty="0" smtClean="0"/>
              <a:t>set </a:t>
            </a:r>
            <a:r>
              <a:rPr lang="he-IL" b="1" dirty="0" smtClean="0"/>
              <a:t> מתאים</a:t>
            </a:r>
            <a:endParaRPr lang="he-IL" b="1" dirty="0"/>
          </a:p>
        </p:txBody>
      </p:sp>
      <p:sp>
        <p:nvSpPr>
          <p:cNvPr id="8" name="Rectangle 7"/>
          <p:cNvSpPr/>
          <p:nvPr/>
        </p:nvSpPr>
        <p:spPr>
          <a:xfrm>
            <a:off x="8028384" y="5589240"/>
            <a:ext cx="936104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 </a:t>
            </a:r>
            <a:r>
              <a:rPr lang="en-US" dirty="0" err="1" smtClean="0"/>
              <a:t>getProperty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7644685" cy="44644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085184"/>
            <a:ext cx="5112765" cy="155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084168" y="3573016"/>
            <a:ext cx="2880320" cy="360040"/>
          </a:xfrm>
          <a:prstGeom prst="wedgeRectCallout">
            <a:avLst>
              <a:gd name="adj1" fmla="val -54381"/>
              <a:gd name="adj2" fmla="val 95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עדיין אין ערך לתכונה  </a:t>
            </a:r>
            <a:r>
              <a:rPr lang="en-US" b="1" dirty="0" smtClean="0"/>
              <a:t>name</a:t>
            </a:r>
            <a:endParaRPr lang="he-IL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4932040" y="4293096"/>
            <a:ext cx="4040832" cy="360040"/>
          </a:xfrm>
          <a:prstGeom prst="wedgeRectCallout">
            <a:avLst>
              <a:gd name="adj1" fmla="val -61736"/>
              <a:gd name="adj2" fmla="val 19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השמת ערך מה- </a:t>
            </a:r>
            <a:r>
              <a:rPr lang="en-US" b="1" dirty="0" smtClean="0"/>
              <a:t>request</a:t>
            </a:r>
            <a:r>
              <a:rPr lang="he-IL" b="1" dirty="0" smtClean="0"/>
              <a:t> בתכונה  </a:t>
            </a:r>
            <a:r>
              <a:rPr lang="en-US" b="1" dirty="0" smtClean="0"/>
              <a:t>name</a:t>
            </a:r>
            <a:endParaRPr lang="he-IL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5940152" y="4941168"/>
            <a:ext cx="3032720" cy="360040"/>
          </a:xfrm>
          <a:prstGeom prst="wedgeRectCallout">
            <a:avLst>
              <a:gd name="adj1" fmla="val -64991"/>
              <a:gd name="adj2" fmla="val -41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עכשיו יש ערך לתכונה  </a:t>
            </a:r>
            <a:r>
              <a:rPr lang="en-US" b="1" dirty="0" smtClean="0"/>
              <a:t>name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taglib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tag library</a:t>
            </a:r>
            <a:r>
              <a:rPr lang="he-IL" dirty="0" smtClean="0"/>
              <a:t> מאפשרת לייצר תגיות נוספות פרט ל </a:t>
            </a:r>
            <a:r>
              <a:rPr lang="en-US" dirty="0" smtClean="0"/>
              <a:t>&lt;</a:t>
            </a:r>
            <a:r>
              <a:rPr lang="en-US" dirty="0" err="1" smtClean="0"/>
              <a:t>jsp:XXX</a:t>
            </a:r>
            <a:r>
              <a:rPr lang="en-US" dirty="0" smtClean="0"/>
              <a:t>… &gt; </a:t>
            </a:r>
            <a:r>
              <a:rPr lang="he-IL" dirty="0" smtClean="0"/>
              <a:t>כך שכל תג בעל קידומת מייצג מחלקה</a:t>
            </a:r>
          </a:p>
          <a:p>
            <a:r>
              <a:rPr lang="he-IL" dirty="0" smtClean="0"/>
              <a:t>המטרה: לעבוד עם קוד שדומה ל- </a:t>
            </a:r>
            <a:r>
              <a:rPr lang="en-US" dirty="0" smtClean="0"/>
              <a:t>xml</a:t>
            </a:r>
            <a:r>
              <a:rPr lang="he-IL" dirty="0" smtClean="0"/>
              <a:t> מאשר עם קוד </a:t>
            </a:r>
            <a:r>
              <a:rPr lang="en-US" dirty="0" smtClean="0"/>
              <a:t>java</a:t>
            </a:r>
            <a:endParaRPr lang="he-IL" dirty="0" smtClean="0"/>
          </a:p>
          <a:p>
            <a:endParaRPr lang="he-IL" dirty="0" smtClean="0"/>
          </a:p>
          <a:p>
            <a:r>
              <a:rPr lang="en-US" dirty="0" err="1" smtClean="0"/>
              <a:t>taglib</a:t>
            </a:r>
            <a:r>
              <a:rPr lang="he-IL" dirty="0" smtClean="0"/>
              <a:t> מורכב מ- 2 חלקים: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i="1" dirty="0" smtClean="0"/>
              <a:t>Tag Handler</a:t>
            </a:r>
            <a:r>
              <a:rPr lang="he-IL" dirty="0" smtClean="0"/>
              <a:t>: מחלקת </a:t>
            </a:r>
            <a:r>
              <a:rPr lang="en-US" dirty="0" smtClean="0"/>
              <a:t>java</a:t>
            </a:r>
            <a:r>
              <a:rPr lang="he-IL" dirty="0" smtClean="0"/>
              <a:t> המגדירה כיצד התג יתורגם ל- </a:t>
            </a:r>
            <a:r>
              <a:rPr lang="en-US" dirty="0" smtClean="0"/>
              <a:t>java</a:t>
            </a:r>
            <a:r>
              <a:rPr lang="he-IL" dirty="0" smtClean="0"/>
              <a:t> בתרגום מה- </a:t>
            </a:r>
            <a:r>
              <a:rPr lang="en-US" dirty="0" err="1" smtClean="0"/>
              <a:t>jsp</a:t>
            </a:r>
            <a:r>
              <a:rPr lang="he-IL" dirty="0" smtClean="0"/>
              <a:t> ל- </a:t>
            </a:r>
            <a:r>
              <a:rPr lang="en-US" dirty="0" err="1" smtClean="0"/>
              <a:t>servlet</a:t>
            </a:r>
            <a:endParaRPr lang="he-IL" dirty="0" smtClean="0"/>
          </a:p>
          <a:p>
            <a:pPr marL="776288" lvl="1" indent="-457200">
              <a:buFont typeface="+mj-lt"/>
              <a:buAutoNum type="arabicPeriod"/>
            </a:pPr>
            <a:r>
              <a:rPr lang="he-IL" i="1" dirty="0" smtClean="0"/>
              <a:t>קובץ </a:t>
            </a:r>
            <a:r>
              <a:rPr lang="en-US" i="1" dirty="0" smtClean="0"/>
              <a:t>TLD</a:t>
            </a:r>
            <a:r>
              <a:rPr lang="he-IL" i="1" dirty="0" smtClean="0"/>
              <a:t> </a:t>
            </a:r>
            <a:r>
              <a:rPr lang="he-IL" dirty="0" smtClean="0"/>
              <a:t>(</a:t>
            </a:r>
            <a:r>
              <a:rPr lang="en-US" dirty="0" smtClean="0"/>
              <a:t>Tag Library Descriptor</a:t>
            </a:r>
            <a:r>
              <a:rPr lang="he-IL" dirty="0" smtClean="0"/>
              <a:t>): קובץ שמגדיר את המיפוי מתג למחלקה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אלו מחלקות שתפקידן להגדיר כיצד יתורגם השימוש ב- </a:t>
            </a:r>
            <a:r>
              <a:rPr lang="en-US" dirty="0" smtClean="0"/>
              <a:t>tag</a:t>
            </a:r>
            <a:r>
              <a:rPr lang="he-IL" dirty="0" smtClean="0"/>
              <a:t> לקוד </a:t>
            </a:r>
            <a:r>
              <a:rPr lang="en-US" dirty="0" smtClean="0"/>
              <a:t>java</a:t>
            </a:r>
            <a:endParaRPr lang="he-IL" dirty="0" smtClean="0"/>
          </a:p>
          <a:p>
            <a:r>
              <a:rPr lang="he-IL" dirty="0" smtClean="0"/>
              <a:t>כדי שמחלקה תוכל להיות </a:t>
            </a:r>
            <a:r>
              <a:rPr lang="en-US" dirty="0" smtClean="0"/>
              <a:t>Tag Handler</a:t>
            </a:r>
            <a:r>
              <a:rPr lang="he-IL" dirty="0" smtClean="0"/>
              <a:t> עליה לממש את הממשקים הבאים:</a:t>
            </a:r>
          </a:p>
          <a:p>
            <a:pPr lvl="1"/>
            <a:r>
              <a:rPr lang="he-IL" dirty="0" smtClean="0"/>
              <a:t> </a:t>
            </a:r>
            <a:r>
              <a:rPr lang="en-US" dirty="0" smtClean="0"/>
              <a:t>Tag</a:t>
            </a:r>
            <a:r>
              <a:rPr lang="he-IL" dirty="0" smtClean="0"/>
              <a:t>: המתודות </a:t>
            </a:r>
            <a:r>
              <a:rPr lang="en-US" dirty="0" err="1" smtClean="0"/>
              <a:t>doStartTag</a:t>
            </a:r>
            <a:r>
              <a:rPr lang="en-US" dirty="0" smtClean="0"/>
              <a:t>, </a:t>
            </a:r>
            <a:r>
              <a:rPr lang="en-US" dirty="0" err="1" smtClean="0"/>
              <a:t>doEndTag</a:t>
            </a:r>
            <a:endParaRPr lang="he-IL" dirty="0" smtClean="0"/>
          </a:p>
          <a:p>
            <a:pPr lvl="1"/>
            <a:r>
              <a:rPr lang="en-US" dirty="0" err="1" smtClean="0"/>
              <a:t>BodyTag</a:t>
            </a:r>
            <a:r>
              <a:rPr lang="he-IL" dirty="0" smtClean="0"/>
              <a:t>: המתודה </a:t>
            </a:r>
            <a:r>
              <a:rPr lang="en-US" dirty="0" err="1" smtClean="0"/>
              <a:t>doBodyTag</a:t>
            </a:r>
            <a:endParaRPr lang="he-IL" dirty="0" smtClean="0"/>
          </a:p>
          <a:p>
            <a:pPr lvl="1"/>
            <a:endParaRPr lang="he-IL" dirty="0" smtClean="0"/>
          </a:p>
          <a:p>
            <a:r>
              <a:rPr lang="he-IL" dirty="0" smtClean="0"/>
              <a:t>כאשר יוצרים קובץ </a:t>
            </a:r>
            <a:r>
              <a:rPr lang="en-US" dirty="0" smtClean="0"/>
              <a:t>Tag Handler</a:t>
            </a:r>
            <a:r>
              <a:rPr lang="he-IL" dirty="0" smtClean="0"/>
              <a:t> ב- </a:t>
            </a:r>
            <a:r>
              <a:rPr lang="en-US" dirty="0" err="1" smtClean="0"/>
              <a:t>NetBeans</a:t>
            </a:r>
            <a:r>
              <a:rPr lang="he-IL" dirty="0" smtClean="0"/>
              <a:t> הוא כבר יורש מהמחלקה </a:t>
            </a:r>
            <a:r>
              <a:rPr lang="en-US" dirty="0" err="1" smtClean="0"/>
              <a:t>SimpleTagSupport</a:t>
            </a:r>
            <a:r>
              <a:rPr lang="he-IL" dirty="0" smtClean="0"/>
              <a:t> אשר מממשת 2 ממשקים אלו ועלינו לממש רק את </a:t>
            </a:r>
            <a:r>
              <a:rPr lang="en-US" dirty="0" err="1" smtClean="0"/>
              <a:t>doTag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2376264" cy="706090"/>
          </a:xfrm>
        </p:spPr>
        <p:txBody>
          <a:bodyPr/>
          <a:lstStyle/>
          <a:p>
            <a:r>
              <a:rPr lang="he-IL" dirty="0" smtClean="0"/>
              <a:t>דוגמא</a:t>
            </a:r>
            <a:endParaRPr 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924944"/>
            <a:ext cx="5579959" cy="36706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60648"/>
            <a:ext cx="5741307" cy="44774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קובץ </a:t>
            </a:r>
            <a:r>
              <a:rPr lang="en-US" dirty="0" err="1" smtClean="0"/>
              <a:t>tld</a:t>
            </a: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6946002" cy="51845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31640" y="3501008"/>
            <a:ext cx="5832648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31640" y="5085184"/>
            <a:ext cx="5832648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796136" y="3068960"/>
            <a:ext cx="2952328" cy="360040"/>
          </a:xfrm>
          <a:prstGeom prst="wedgeRectCallout">
            <a:avLst>
              <a:gd name="adj1" fmla="val -118280"/>
              <a:gd name="adj2" fmla="val 57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אנחנו בוחרים את שם התגית</a:t>
            </a:r>
            <a:endParaRPr lang="he-IL" b="1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7746" y="188640"/>
            <a:ext cx="3472386" cy="20162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131840" y="1628800"/>
            <a:ext cx="2592288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1166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 smtClean="0"/>
              <a:t>מיקומו בפרוייקט: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ל- </a:t>
            </a:r>
            <a:r>
              <a:rPr lang="en-US" smtClean="0">
                <a:latin typeface="Arial" charset="0"/>
                <a:cs typeface="Arial" charset="0"/>
              </a:rPr>
              <a:t>JSP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841375"/>
            <a:ext cx="6553200" cy="5845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8463" y="2133600"/>
            <a:ext cx="41338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476375" y="3141663"/>
            <a:ext cx="2879725" cy="2873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5375" y="3429000"/>
            <a:ext cx="720725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9250" y="3644900"/>
            <a:ext cx="720725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3779838" y="2060848"/>
            <a:ext cx="2448346" cy="1007790"/>
          </a:xfrm>
          <a:prstGeom prst="wedgeRectCallout">
            <a:avLst>
              <a:gd name="adj1" fmla="val -40440"/>
              <a:gd name="adj2" fmla="val 73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משפטי בקרה יכתבו ב- </a:t>
            </a:r>
            <a:r>
              <a:rPr lang="en-US" b="1" dirty="0" smtClean="0"/>
              <a:t>JAVA </a:t>
            </a:r>
            <a:r>
              <a:rPr lang="he-IL" b="1" dirty="0" smtClean="0"/>
              <a:t> ועטופים ב- </a:t>
            </a:r>
            <a:endParaRPr lang="he-IL" b="1" dirty="0"/>
          </a:p>
          <a:p>
            <a:pPr algn="ctr" rtl="1">
              <a:defRPr/>
            </a:pPr>
            <a:r>
              <a:rPr lang="he-IL" b="1" dirty="0"/>
              <a:t>&lt;% ????? %&gt;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4355976" y="3717032"/>
            <a:ext cx="3024336" cy="648072"/>
          </a:xfrm>
          <a:prstGeom prst="wedgeRectCallout">
            <a:avLst>
              <a:gd name="adj1" fmla="val -65260"/>
              <a:gd name="adj2" fmla="val -61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הצגת ערכים תבוצע באמצעות</a:t>
            </a:r>
            <a:endParaRPr lang="he-IL" b="1" dirty="0"/>
          </a:p>
          <a:p>
            <a:pPr algn="ctr" rtl="1">
              <a:defRPr/>
            </a:pPr>
            <a:r>
              <a:rPr lang="he-IL" b="1" dirty="0"/>
              <a:t>&lt;% ????? </a:t>
            </a:r>
            <a:r>
              <a:rPr lang="he-IL" b="1" dirty="0" smtClean="0"/>
              <a:t>=%&gt;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4392488" cy="706090"/>
          </a:xfrm>
        </p:spPr>
        <p:txBody>
          <a:bodyPr/>
          <a:lstStyle/>
          <a:p>
            <a:r>
              <a:rPr lang="he-IL" dirty="0" smtClean="0"/>
              <a:t>שימוש ב- </a:t>
            </a:r>
            <a:r>
              <a:rPr lang="en-US" dirty="0" err="1" smtClean="0"/>
              <a:t>taglib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7800521" cy="50405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2440" y="404664"/>
            <a:ext cx="4170040" cy="22726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71600" y="2708920"/>
            <a:ext cx="6768752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835696" y="1916832"/>
            <a:ext cx="2808312" cy="576064"/>
          </a:xfrm>
          <a:prstGeom prst="wedgeRectCallout">
            <a:avLst>
              <a:gd name="adj1" fmla="val -7826"/>
              <a:gd name="adj2" fmla="val 100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לבחירת המתכנת, הקידומת בה נשתמש ב- </a:t>
            </a:r>
            <a:r>
              <a:rPr lang="en-US" b="1" dirty="0" smtClean="0"/>
              <a:t>JSP</a:t>
            </a:r>
            <a:endParaRPr lang="he-IL" b="1" dirty="0"/>
          </a:p>
        </p:txBody>
      </p:sp>
      <p:sp>
        <p:nvSpPr>
          <p:cNvPr id="8" name="Rectangle 7"/>
          <p:cNvSpPr/>
          <p:nvPr/>
        </p:nvSpPr>
        <p:spPr>
          <a:xfrm>
            <a:off x="1403648" y="5517232"/>
            <a:ext cx="5400600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4644008" y="4797152"/>
            <a:ext cx="2808312" cy="576064"/>
          </a:xfrm>
          <a:prstGeom prst="wedgeRectCallout">
            <a:avLst>
              <a:gd name="adj1" fmla="val -75863"/>
              <a:gd name="adj2" fmla="val 88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שם התגית כפי שהוגדר בקובץ ה- </a:t>
            </a:r>
            <a:r>
              <a:rPr lang="en-US" b="1" dirty="0" err="1" smtClean="0"/>
              <a:t>tld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6948264" y="5517232"/>
            <a:ext cx="2051720" cy="576064"/>
          </a:xfrm>
          <a:prstGeom prst="wedgeRectCallout">
            <a:avLst>
              <a:gd name="adj1" fmla="val -69211"/>
              <a:gd name="adj2" fmla="val 2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שתילת התוכן הנכתב ע"י</a:t>
            </a:r>
            <a:r>
              <a:rPr lang="en-US" b="1" dirty="0" smtClean="0"/>
              <a:t> </a:t>
            </a:r>
            <a:r>
              <a:rPr lang="he-IL" b="1" dirty="0" smtClean="0"/>
              <a:t> </a:t>
            </a:r>
            <a:r>
              <a:rPr lang="en-US" b="1" dirty="0" err="1" smtClean="0"/>
              <a:t>doTag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תרגום ה- </a:t>
            </a:r>
            <a:r>
              <a:rPr lang="en-US" dirty="0" smtClean="0"/>
              <a:t>JSP</a:t>
            </a:r>
            <a:r>
              <a:rPr lang="he-IL" dirty="0" smtClean="0"/>
              <a:t> ל- </a:t>
            </a:r>
            <a:r>
              <a:rPr lang="en-US" dirty="0" err="1" smtClean="0"/>
              <a:t>servlet</a:t>
            </a:r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836712"/>
            <a:ext cx="5616624" cy="23351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503336"/>
            <a:ext cx="5688632" cy="41660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95536" y="1268760"/>
            <a:ext cx="5472608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7904" y="2492896"/>
            <a:ext cx="5184576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27984" y="3861048"/>
            <a:ext cx="2880320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7904" y="4725144"/>
            <a:ext cx="5184576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27984" y="6093296"/>
            <a:ext cx="2664296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922710"/>
            <a:ext cx="4464496" cy="706090"/>
          </a:xfrm>
        </p:spPr>
        <p:txBody>
          <a:bodyPr/>
          <a:lstStyle/>
          <a:p>
            <a:r>
              <a:rPr lang="en-US" dirty="0" err="1" smtClean="0"/>
              <a:t>taglib</a:t>
            </a:r>
            <a:r>
              <a:rPr lang="he-IL" dirty="0" smtClean="0"/>
              <a:t> המקבל פרמטרים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60647"/>
            <a:ext cx="4273674" cy="64004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020272" y="764704"/>
            <a:ext cx="1368152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92080" y="4221088"/>
            <a:ext cx="3600400" cy="12961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673" y="1484783"/>
            <a:ext cx="4526335" cy="52642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27584" y="3861048"/>
            <a:ext cx="2376264" cy="7920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7584" y="4653136"/>
            <a:ext cx="2376264" cy="8640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7584" y="5517232"/>
            <a:ext cx="2376264" cy="8640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771800" y="1772816"/>
            <a:ext cx="2016224" cy="576064"/>
          </a:xfrm>
          <a:prstGeom prst="wedgeRectCallout">
            <a:avLst>
              <a:gd name="adj1" fmla="val 72048"/>
              <a:gd name="adj2" fmla="val -18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לשים לב לפורמט ה- </a:t>
            </a:r>
            <a:r>
              <a:rPr lang="en-US" b="1" dirty="0" smtClean="0"/>
              <a:t> set</a:t>
            </a:r>
            <a:r>
              <a:rPr lang="he-IL" b="1" dirty="0" smtClean="0"/>
              <a:t> וה- </a:t>
            </a:r>
            <a:r>
              <a:rPr lang="en-US" b="1" dirty="0" smtClean="0"/>
              <a:t>get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 </a:t>
            </a:r>
            <a:r>
              <a:rPr lang="en-US" dirty="0" err="1" smtClean="0"/>
              <a:t>taglib</a:t>
            </a:r>
            <a:r>
              <a:rPr lang="he-IL" dirty="0" smtClean="0"/>
              <a:t> עם פרמטרים</a:t>
            </a: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19"/>
            <a:ext cx="8568952" cy="5510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980727"/>
            <a:ext cx="5260826" cy="152645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32040" y="5229200"/>
            <a:ext cx="1224136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32040" y="5517232"/>
            <a:ext cx="3312368" cy="360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עבודה עם </a:t>
            </a:r>
            <a:r>
              <a:rPr lang="en-US" dirty="0" err="1" smtClean="0"/>
              <a:t>taglibs</a:t>
            </a:r>
            <a:r>
              <a:rPr lang="he-IL" dirty="0" smtClean="0"/>
              <a:t> מעט מסורבלת עקב הצורך לתחזק גם </a:t>
            </a:r>
            <a:r>
              <a:rPr lang="en-US" dirty="0" smtClean="0"/>
              <a:t>tag handler</a:t>
            </a:r>
            <a:r>
              <a:rPr lang="he-IL" dirty="0" smtClean="0"/>
              <a:t> וגם את קובץ ה- </a:t>
            </a:r>
            <a:r>
              <a:rPr lang="en-US" dirty="0" err="1" smtClean="0"/>
              <a:t>tld</a:t>
            </a:r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בגרסאת </a:t>
            </a:r>
            <a:r>
              <a:rPr lang="en-US" dirty="0" smtClean="0"/>
              <a:t>JSP2.0</a:t>
            </a:r>
            <a:r>
              <a:rPr lang="he-IL" dirty="0" smtClean="0"/>
              <a:t> פשטו את מנגנון השימוש ב- </a:t>
            </a:r>
            <a:r>
              <a:rPr lang="en-US" dirty="0" err="1" smtClean="0"/>
              <a:t>taglib</a:t>
            </a:r>
            <a:r>
              <a:rPr lang="he-IL" dirty="0" smtClean="0"/>
              <a:t> בעזרת </a:t>
            </a:r>
            <a:r>
              <a:rPr lang="en-US" dirty="0" smtClean="0"/>
              <a:t>tag files</a:t>
            </a:r>
            <a:r>
              <a:rPr lang="he-IL" dirty="0" smtClean="0"/>
              <a:t>:</a:t>
            </a:r>
          </a:p>
          <a:p>
            <a:pPr lvl="1"/>
            <a:r>
              <a:rPr lang="he-IL" dirty="0" smtClean="0"/>
              <a:t>עבור כל תג נכתוב קובץ אחד עם סיומת </a:t>
            </a:r>
            <a:r>
              <a:rPr lang="en-US" dirty="0" smtClean="0"/>
              <a:t>tag</a:t>
            </a:r>
            <a:r>
              <a:rPr lang="he-IL" dirty="0" smtClean="0"/>
              <a:t> המחליף את שני הקבצים הנ"ל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6363097" cy="35570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דוגמאת שימוש ב- </a:t>
            </a:r>
            <a:r>
              <a:rPr lang="en-US" dirty="0" smtClean="0"/>
              <a:t>Tag File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151960"/>
            <a:ext cx="7416824" cy="23733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6074" y="3212976"/>
            <a:ext cx="3679104" cy="21362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236296" y="31409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 smtClean="0"/>
              <a:t>מיקומו בפרוייקט: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156176" y="4077072"/>
            <a:ext cx="2736304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19872" y="2060848"/>
            <a:ext cx="2232248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5696" y="3717032"/>
            <a:ext cx="2232248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836712"/>
            <a:ext cx="4255765" cy="11653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411760" y="5373216"/>
            <a:ext cx="4752528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11760" y="5949280"/>
            <a:ext cx="6552728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179512" y="6093296"/>
            <a:ext cx="1872208" cy="360040"/>
          </a:xfrm>
          <a:prstGeom prst="wedgeRectCallout">
            <a:avLst>
              <a:gd name="adj1" fmla="val 72048"/>
              <a:gd name="adj2" fmla="val -18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שימוש בקוד  </a:t>
            </a:r>
            <a:r>
              <a:rPr lang="en-US" b="1" dirty="0" smtClean="0"/>
              <a:t>JSP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2923091"/>
            <a:ext cx="6912767" cy="37003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2790"/>
            <a:ext cx="2843808" cy="706090"/>
          </a:xfrm>
        </p:spPr>
        <p:txBody>
          <a:bodyPr/>
          <a:lstStyle/>
          <a:p>
            <a:r>
              <a:rPr lang="en-US" dirty="0" smtClean="0"/>
              <a:t>Tag File</a:t>
            </a:r>
            <a:r>
              <a:rPr lang="he-IL" dirty="0" smtClean="0"/>
              <a:t> המקבל פרמטרים</a:t>
            </a:r>
            <a:endParaRPr lang="en-US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525" y="692696"/>
            <a:ext cx="5963955" cy="325306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293096"/>
            <a:ext cx="5458569" cy="13115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635896" y="2348880"/>
            <a:ext cx="4680520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35896" y="3645024"/>
            <a:ext cx="3960440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95536" y="2276872"/>
            <a:ext cx="2232248" cy="576064"/>
          </a:xfrm>
          <a:prstGeom prst="wedgeRectCallout">
            <a:avLst>
              <a:gd name="adj1" fmla="val 99561"/>
              <a:gd name="adj2" fmla="val 69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יש לכתוב פונקציה שתקבל את הפרמטר</a:t>
            </a:r>
            <a:endParaRPr lang="he-IL" b="1" dirty="0"/>
          </a:p>
        </p:txBody>
      </p:sp>
      <p:sp>
        <p:nvSpPr>
          <p:cNvPr id="11" name="Rectangle 10"/>
          <p:cNvSpPr/>
          <p:nvPr/>
        </p:nvSpPr>
        <p:spPr>
          <a:xfrm>
            <a:off x="3419872" y="5589240"/>
            <a:ext cx="3024336" cy="5040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Expression Language (EL)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he-IL" dirty="0" smtClean="0"/>
              <a:t>מטרתה לאפשר גישה נוחה לאובייקטים הנפוצים בשימוש ה- </a:t>
            </a:r>
            <a:r>
              <a:rPr lang="en-US" dirty="0" smtClean="0"/>
              <a:t>JSP</a:t>
            </a:r>
            <a:r>
              <a:rPr lang="he-IL" dirty="0" smtClean="0"/>
              <a:t> למשל </a:t>
            </a:r>
            <a:r>
              <a:rPr lang="en-US" dirty="0" smtClean="0"/>
              <a:t>session, request</a:t>
            </a:r>
            <a:r>
              <a:rPr lang="he-IL" dirty="0" smtClean="0"/>
              <a:t> וכד'</a:t>
            </a:r>
            <a:endParaRPr lang="en-US" dirty="0" smtClean="0"/>
          </a:p>
          <a:p>
            <a:endParaRPr lang="he-IL" dirty="0" smtClean="0"/>
          </a:p>
          <a:p>
            <a:r>
              <a:rPr lang="he-IL" dirty="0" smtClean="0"/>
              <a:t>השימוש ב- </a:t>
            </a:r>
            <a:r>
              <a:rPr lang="en-US" dirty="0" smtClean="0"/>
              <a:t>declarations, expressions</a:t>
            </a:r>
            <a:r>
              <a:rPr lang="he-IL" dirty="0" smtClean="0"/>
              <a:t> וב- </a:t>
            </a:r>
            <a:r>
              <a:rPr lang="en-US" dirty="0" smtClean="0"/>
              <a:t>directives</a:t>
            </a:r>
            <a:r>
              <a:rPr lang="he-IL" dirty="0" smtClean="0"/>
              <a:t> הוא בתוך תגי </a:t>
            </a:r>
            <a:r>
              <a:rPr lang="en-US" dirty="0" smtClean="0"/>
              <a:t>&lt;% … %&gt;</a:t>
            </a:r>
            <a:r>
              <a:rPr lang="he-IL" dirty="0" smtClean="0"/>
              <a:t> אשר דורשים מאיתנו לפתוח ולסגור את תגי ה- </a:t>
            </a:r>
            <a:r>
              <a:rPr lang="en-US" dirty="0" smtClean="0"/>
              <a:t>html</a:t>
            </a:r>
            <a:r>
              <a:rPr lang="he-IL" dirty="0" smtClean="0"/>
              <a:t> באמצע על-מנת להשתמש בהם</a:t>
            </a:r>
            <a:endParaRPr lang="en-US" dirty="0" smtClean="0"/>
          </a:p>
          <a:p>
            <a:endParaRPr lang="he-IL" dirty="0" smtClean="0"/>
          </a:p>
          <a:p>
            <a:r>
              <a:rPr lang="he-IL" dirty="0" smtClean="0"/>
              <a:t>השימוש ב- </a:t>
            </a:r>
            <a:r>
              <a:rPr lang="en-US" dirty="0" smtClean="0"/>
              <a:t>EL</a:t>
            </a:r>
            <a:r>
              <a:rPr lang="he-IL" dirty="0" smtClean="0"/>
              <a:t> מאפשר סינטקס פשוט יותר באמצעות הערכת הביטוי שבתוך ה- </a:t>
            </a:r>
            <a:r>
              <a:rPr lang="en-US" dirty="0" smtClean="0"/>
              <a:t>${…}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908720"/>
            <a:ext cx="8122503" cy="43204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פשוטה לשימוש ב- </a:t>
            </a:r>
            <a:r>
              <a:rPr lang="en-US" dirty="0" smtClean="0"/>
              <a:t>EL</a:t>
            </a:r>
            <a:endParaRPr 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55" y="1268760"/>
            <a:ext cx="8224343" cy="17281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91680" y="3933056"/>
            <a:ext cx="2448272" cy="360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427984" y="3284984"/>
            <a:ext cx="2232248" cy="576064"/>
          </a:xfrm>
          <a:prstGeom prst="wedgeRectCallout">
            <a:avLst>
              <a:gd name="adj1" fmla="val -64292"/>
              <a:gd name="adj2" fmla="val 62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פניה לפרמטר שנקרא </a:t>
            </a:r>
            <a:r>
              <a:rPr lang="en-US" b="1" dirty="0" err="1" smtClean="0"/>
              <a:t>firstName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6228184" y="1412776"/>
            <a:ext cx="2736304" cy="360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31840" y="1916832"/>
            <a:ext cx="57606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 smtClean="0"/>
              <a:t>JSP EL</a:t>
            </a:r>
            <a:r>
              <a:rPr lang="he-IL" b="1" dirty="0" smtClean="0"/>
              <a:t> אינם מזהים את האובייקטים המזוהים ע"י ה- </a:t>
            </a:r>
            <a:r>
              <a:rPr lang="en-US" b="1" dirty="0" smtClean="0"/>
              <a:t>JSP</a:t>
            </a:r>
            <a:r>
              <a:rPr lang="he-IL" b="1" dirty="0" smtClean="0"/>
              <a:t>, אך יש לו שמות מוגדרים עבור על אחד מן האובייקטים הללו</a:t>
            </a:r>
            <a:endParaRPr lang="en-US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4788024" y="4725144"/>
            <a:ext cx="1647800" cy="296416"/>
          </a:xfrm>
          <a:prstGeom prst="wedgeRectCallout">
            <a:avLst>
              <a:gd name="adj1" fmla="val -71746"/>
              <a:gd name="adj2" fmla="val -103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אפשר גם כך</a:t>
            </a:r>
            <a:endParaRPr lang="he-IL" b="1" dirty="0"/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445224"/>
            <a:ext cx="8440175" cy="11578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788024" y="5445224"/>
            <a:ext cx="2808312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he-IL" dirty="0" smtClean="0"/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dirty="0" smtClean="0"/>
              <a:t>רשימה חלקית של האובייקטים שבשימוש ה- </a:t>
            </a:r>
            <a:r>
              <a:rPr lang="en-US" sz="3600" dirty="0" smtClean="0"/>
              <a:t>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param</a:t>
            </a:r>
            <a:r>
              <a:rPr lang="he-IL" dirty="0" smtClean="0"/>
              <a:t>: לקבלת נתון כפרמטר מה- </a:t>
            </a:r>
            <a:r>
              <a:rPr lang="en-US" dirty="0" smtClean="0"/>
              <a:t>request</a:t>
            </a:r>
            <a:endParaRPr lang="he-IL" dirty="0" smtClean="0"/>
          </a:p>
          <a:p>
            <a:r>
              <a:rPr lang="en-US" dirty="0" smtClean="0"/>
              <a:t>cookie</a:t>
            </a:r>
            <a:r>
              <a:rPr lang="he-IL" dirty="0" smtClean="0"/>
              <a:t>: לקבלת ערך עוגייה</a:t>
            </a:r>
          </a:p>
          <a:p>
            <a:r>
              <a:rPr lang="en-US" dirty="0" err="1" smtClean="0"/>
              <a:t>initParam</a:t>
            </a:r>
            <a:r>
              <a:rPr lang="he-IL" dirty="0" smtClean="0"/>
              <a:t>:</a:t>
            </a:r>
            <a:r>
              <a:rPr lang="en-US" dirty="0" smtClean="0"/>
              <a:t> </a:t>
            </a:r>
            <a:r>
              <a:rPr lang="he-IL" dirty="0" smtClean="0"/>
              <a:t>ערך לקריאה מה- </a:t>
            </a:r>
            <a:r>
              <a:rPr lang="en-US" dirty="0" smtClean="0"/>
              <a:t>web.xml</a:t>
            </a:r>
            <a:endParaRPr lang="he-IL" dirty="0" smtClean="0"/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2600" dirty="0" err="1" smtClean="0"/>
              <a:t>pageScope</a:t>
            </a:r>
            <a:endParaRPr lang="en-US" sz="2600" dirty="0" smtClean="0"/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2600" dirty="0" err="1" smtClean="0"/>
              <a:t>requestScope</a:t>
            </a:r>
            <a:endParaRPr lang="en-US" sz="2600" dirty="0" smtClean="0"/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2600" dirty="0" smtClean="0"/>
              <a:t>     </a:t>
            </a:r>
            <a:r>
              <a:rPr lang="en-US" sz="2600" dirty="0" err="1" smtClean="0"/>
              <a:t>sessionScope</a:t>
            </a:r>
            <a:endParaRPr lang="en-US" sz="2600" dirty="0" smtClean="0"/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2600" dirty="0" err="1" smtClean="0"/>
              <a:t>applicationScope</a:t>
            </a:r>
            <a:endParaRPr lang="he-IL" sz="2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מה קורה מאחורי הקלעים?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השרת המקבל </a:t>
            </a:r>
            <a:r>
              <a:rPr lang="en-US" dirty="0" smtClean="0">
                <a:latin typeface="Arial" charset="0"/>
                <a:cs typeface="Arial" charset="0"/>
              </a:rPr>
              <a:t>URL</a:t>
            </a:r>
            <a:r>
              <a:rPr lang="he-IL" dirty="0" smtClean="0">
                <a:latin typeface="Arial" charset="0"/>
                <a:cs typeface="Arial" charset="0"/>
              </a:rPr>
              <a:t> של </a:t>
            </a:r>
            <a:r>
              <a:rPr lang="en-US" dirty="0" smtClean="0">
                <a:latin typeface="Arial" charset="0"/>
                <a:cs typeface="Arial" charset="0"/>
              </a:rPr>
              <a:t>JSP</a:t>
            </a:r>
            <a:r>
              <a:rPr lang="he-IL" dirty="0" smtClean="0">
                <a:latin typeface="Arial" charset="0"/>
                <a:cs typeface="Arial" charset="0"/>
              </a:rPr>
              <a:t> מתרגם אותו ל- </a:t>
            </a:r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שבתוכו השיטה </a:t>
            </a:r>
            <a:r>
              <a:rPr lang="en-US" dirty="0" smtClean="0">
                <a:latin typeface="Arial" charset="0"/>
                <a:cs typeface="Arial" charset="0"/>
              </a:rPr>
              <a:t>_</a:t>
            </a:r>
            <a:r>
              <a:rPr lang="en-US" dirty="0" err="1" smtClean="0">
                <a:latin typeface="Arial" charset="0"/>
                <a:cs typeface="Arial" charset="0"/>
              </a:rPr>
              <a:t>jspService</a:t>
            </a:r>
            <a:r>
              <a:rPr lang="he-IL" dirty="0" smtClean="0">
                <a:latin typeface="Arial" charset="0"/>
                <a:cs typeface="Arial" charset="0"/>
              </a:rPr>
              <a:t> ומריץ אותו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989138"/>
            <a:ext cx="8964612" cy="64770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636838"/>
            <a:ext cx="8656637" cy="64770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3284538"/>
            <a:ext cx="5545137" cy="342265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08175" y="1989138"/>
            <a:ext cx="576263" cy="215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1550" y="2636838"/>
            <a:ext cx="2160588" cy="2873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04048" y="4005064"/>
            <a:ext cx="38164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 err="1" smtClean="0">
                <a:sym typeface="Wingdings" pitchFamily="2" charset="2"/>
              </a:rPr>
              <a:t>Servlet</a:t>
            </a:r>
            <a:r>
              <a:rPr lang="he-IL" b="1" dirty="0" smtClean="0">
                <a:sym typeface="Wingdings" pitchFamily="2" charset="2"/>
              </a:rPr>
              <a:t> הוא קוד </a:t>
            </a:r>
            <a:r>
              <a:rPr lang="en-US" b="1" dirty="0" smtClean="0">
                <a:sym typeface="Wingdings" pitchFamily="2" charset="2"/>
              </a:rPr>
              <a:t>JAVA </a:t>
            </a:r>
            <a:r>
              <a:rPr lang="he-IL" b="1" dirty="0" smtClean="0">
                <a:sym typeface="Wingdings" pitchFamily="2" charset="2"/>
              </a:rPr>
              <a:t> המכיל המייצר בתוכו קוד </a:t>
            </a:r>
            <a:r>
              <a:rPr lang="en-US" b="1" dirty="0" smtClean="0">
                <a:sym typeface="Wingdings" pitchFamily="2" charset="2"/>
              </a:rPr>
              <a:t>HTML</a:t>
            </a:r>
            <a:endParaRPr lang="he-IL" b="1" dirty="0" smtClean="0"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4048" y="4797152"/>
            <a:ext cx="3824808" cy="51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 smtClean="0">
                <a:sym typeface="Wingdings" pitchFamily="2" charset="2"/>
              </a:rPr>
              <a:t>JSP</a:t>
            </a:r>
            <a:r>
              <a:rPr lang="he-IL" b="1" dirty="0" smtClean="0">
                <a:sym typeface="Wingdings" pitchFamily="2" charset="2"/>
              </a:rPr>
              <a:t> הוא </a:t>
            </a:r>
            <a:r>
              <a:rPr lang="en-US" b="1" dirty="0" smtClean="0">
                <a:sym typeface="Wingdings" pitchFamily="2" charset="2"/>
              </a:rPr>
              <a:t>HTML</a:t>
            </a:r>
            <a:r>
              <a:rPr lang="he-IL" b="1" dirty="0" smtClean="0">
                <a:sym typeface="Wingdings" pitchFamily="2" charset="2"/>
              </a:rPr>
              <a:t> המכיל בתוכו קוד </a:t>
            </a:r>
            <a:r>
              <a:rPr lang="en-US" b="1" dirty="0" smtClean="0">
                <a:sym typeface="Wingdings" pitchFamily="2" charset="2"/>
              </a:rPr>
              <a:t>JAVA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כתיבת המחשבון תוך שימוש ב- </a:t>
            </a:r>
            <a:r>
              <a:rPr lang="en-US" dirty="0" smtClean="0"/>
              <a:t>bean</a:t>
            </a:r>
            <a:endParaRPr lang="he-IL" dirty="0" smtClean="0"/>
          </a:p>
          <a:p>
            <a:r>
              <a:rPr lang="he-IL" dirty="0" smtClean="0"/>
              <a:t>כתיבת המחשבון תוך שימוש ב- </a:t>
            </a:r>
            <a:r>
              <a:rPr lang="en-US" dirty="0" err="1" smtClean="0"/>
              <a:t>Taglib</a:t>
            </a:r>
            <a:endParaRPr lang="en-US" dirty="0" smtClean="0"/>
          </a:p>
          <a:p>
            <a:r>
              <a:rPr lang="he-IL" dirty="0" smtClean="0"/>
              <a:t>כתיבת המחשבון תוך שימוש ב- </a:t>
            </a:r>
            <a:r>
              <a:rPr lang="en-US" dirty="0" err="1" smtClean="0"/>
              <a:t>TagFile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7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771" name="Content Placeholder 8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מהו </a:t>
            </a:r>
            <a:r>
              <a:rPr lang="en-US" dirty="0" smtClean="0">
                <a:latin typeface="Arial" charset="0"/>
                <a:cs typeface="Arial" charset="0"/>
              </a:rPr>
              <a:t>JSP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מאחורי הקלעים של </a:t>
            </a:r>
            <a:r>
              <a:rPr lang="en-US" dirty="0" smtClean="0">
                <a:latin typeface="Arial" charset="0"/>
                <a:cs typeface="Arial" charset="0"/>
              </a:rPr>
              <a:t>JSP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רכיבי </a:t>
            </a:r>
            <a:r>
              <a:rPr lang="en-US" dirty="0" smtClean="0">
                <a:latin typeface="Arial" charset="0"/>
                <a:cs typeface="Arial" charset="0"/>
              </a:rPr>
              <a:t>JSP</a:t>
            </a:r>
            <a:r>
              <a:rPr lang="he-IL" dirty="0" smtClean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dirty="0" err="1" smtClean="0">
                <a:latin typeface="Arial" charset="0"/>
                <a:cs typeface="Arial" charset="0"/>
              </a:rPr>
              <a:t>scriptlets</a:t>
            </a:r>
            <a:r>
              <a:rPr lang="en-US" dirty="0" smtClean="0">
                <a:latin typeface="Arial" charset="0"/>
                <a:cs typeface="Arial" charset="0"/>
              </a:rPr>
              <a:t> elements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directives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actions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init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destroy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קונפיגורציית ה- </a:t>
            </a:r>
            <a:r>
              <a:rPr lang="en-US" dirty="0" smtClean="0">
                <a:latin typeface="Arial" charset="0"/>
                <a:cs typeface="Arial" charset="0"/>
              </a:rPr>
              <a:t>web.xml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Beans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Tag </a:t>
            </a:r>
            <a:r>
              <a:rPr lang="en-US" dirty="0" err="1" smtClean="0">
                <a:latin typeface="Arial" charset="0"/>
                <a:cs typeface="Arial" charset="0"/>
              </a:rPr>
              <a:t>Libs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Tag Files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רכיבים בדף </a:t>
            </a:r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endParaRPr lang="he-IL" dirty="0" smtClean="0"/>
          </a:p>
          <a:p>
            <a:r>
              <a:rPr lang="he-IL" dirty="0" smtClean="0"/>
              <a:t>דף </a:t>
            </a:r>
            <a:r>
              <a:rPr lang="en-US" dirty="0" smtClean="0"/>
              <a:t>JSP</a:t>
            </a:r>
            <a:r>
              <a:rPr lang="he-IL" dirty="0" smtClean="0"/>
              <a:t> מורכב מ- 3 סוגי רכיבים:</a:t>
            </a:r>
            <a:endParaRPr lang="en-US" dirty="0" smtClean="0"/>
          </a:p>
          <a:p>
            <a:endParaRPr lang="he-IL" dirty="0" smtClean="0"/>
          </a:p>
          <a:p>
            <a:pPr marL="776288" lvl="1" indent="-457200">
              <a:buFont typeface="+mj-lt"/>
              <a:buAutoNum type="arabicPeriod"/>
            </a:pPr>
            <a:r>
              <a:rPr lang="he-IL" b="1" dirty="0" smtClean="0"/>
              <a:t>רכיבי תסריט (</a:t>
            </a:r>
            <a:r>
              <a:rPr lang="en-US" b="1" dirty="0" smtClean="0"/>
              <a:t>script element</a:t>
            </a:r>
            <a:r>
              <a:rPr lang="he-IL" b="1" dirty="0" smtClean="0"/>
              <a:t>): </a:t>
            </a:r>
            <a:r>
              <a:rPr lang="he-IL" dirty="0" smtClean="0"/>
              <a:t>באמצעותם מייצרים קוד </a:t>
            </a:r>
            <a:r>
              <a:rPr lang="en-US" dirty="0" smtClean="0"/>
              <a:t>JAVA</a:t>
            </a:r>
            <a:r>
              <a:rPr lang="he-IL" dirty="0" smtClean="0"/>
              <a:t> ב- </a:t>
            </a:r>
            <a:r>
              <a:rPr lang="en-US" dirty="0" smtClean="0"/>
              <a:t>JSP</a:t>
            </a:r>
          </a:p>
          <a:p>
            <a:pPr marL="776288" lvl="1" indent="-457200">
              <a:buFont typeface="+mj-lt"/>
              <a:buAutoNum type="arabicPeriod"/>
            </a:pPr>
            <a:endParaRPr lang="he-IL" dirty="0" smtClean="0"/>
          </a:p>
          <a:p>
            <a:pPr marL="776288" lvl="1" indent="-457200">
              <a:buFont typeface="+mj-lt"/>
              <a:buAutoNum type="arabicPeriod"/>
            </a:pPr>
            <a:r>
              <a:rPr lang="he-IL" b="1" dirty="0" smtClean="0"/>
              <a:t>הנחיות (</a:t>
            </a:r>
            <a:r>
              <a:rPr lang="en-US" b="1" dirty="0" smtClean="0"/>
              <a:t>directives</a:t>
            </a:r>
            <a:r>
              <a:rPr lang="he-IL" b="1" dirty="0" smtClean="0"/>
              <a:t>): </a:t>
            </a:r>
            <a:r>
              <a:rPr lang="he-IL" dirty="0" smtClean="0"/>
              <a:t>מכיל הגדרות כלליות על ה-  </a:t>
            </a:r>
            <a:r>
              <a:rPr lang="en-US" dirty="0" err="1" smtClean="0"/>
              <a:t>sevlet</a:t>
            </a:r>
            <a:r>
              <a:rPr lang="he-IL" dirty="0" smtClean="0"/>
              <a:t> שנוצר (האם לייצר </a:t>
            </a:r>
            <a:r>
              <a:rPr lang="en-US" dirty="0" smtClean="0"/>
              <a:t>session</a:t>
            </a:r>
            <a:r>
              <a:rPr lang="he-IL" dirty="0" smtClean="0"/>
              <a:t> חדש,</a:t>
            </a:r>
            <a:r>
              <a:rPr lang="en-US" dirty="0" smtClean="0"/>
              <a:t>import </a:t>
            </a:r>
            <a:r>
              <a:rPr lang="he-IL" dirty="0" smtClean="0"/>
              <a:t> לספריות, פעולות </a:t>
            </a:r>
            <a:r>
              <a:rPr lang="en-US" dirty="0" smtClean="0"/>
              <a:t>include/forward</a:t>
            </a:r>
            <a:r>
              <a:rPr lang="he-IL" dirty="0" smtClean="0"/>
              <a:t> ועוד)</a:t>
            </a:r>
            <a:endParaRPr lang="en-US" dirty="0" smtClean="0"/>
          </a:p>
          <a:p>
            <a:pPr marL="776288" lvl="1" indent="-457200">
              <a:buFont typeface="+mj-lt"/>
              <a:buAutoNum type="arabicPeriod"/>
            </a:pPr>
            <a:endParaRPr lang="he-IL" dirty="0" smtClean="0"/>
          </a:p>
          <a:p>
            <a:pPr marL="776288" lvl="1" indent="-457200">
              <a:buFont typeface="+mj-lt"/>
              <a:buAutoNum type="arabicPeriod"/>
            </a:pPr>
            <a:r>
              <a:rPr lang="he-IL" b="1" dirty="0" smtClean="0"/>
              <a:t>פעולות (</a:t>
            </a:r>
            <a:r>
              <a:rPr lang="en-US" b="1" dirty="0" smtClean="0"/>
              <a:t>action</a:t>
            </a:r>
            <a:r>
              <a:rPr lang="he-IL" b="1" dirty="0" smtClean="0"/>
              <a:t>): </a:t>
            </a:r>
            <a:r>
              <a:rPr lang="he-IL" dirty="0" smtClean="0"/>
              <a:t>מאפשרות שימוש/הפניה בקבצים קיימים</a:t>
            </a:r>
          </a:p>
          <a:p>
            <a:pPr lvl="1"/>
            <a:endParaRPr lang="he-IL" dirty="0" smtClean="0">
              <a:solidFill>
                <a:srgbClr val="FF0000"/>
              </a:solidFill>
            </a:endParaRPr>
          </a:p>
          <a:p>
            <a:endParaRPr lang="he-IL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רכיבי תסריט (</a:t>
            </a:r>
            <a:r>
              <a:rPr lang="en-US" dirty="0" smtClean="0"/>
              <a:t>script elements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76288" lvl="1" indent="-457200">
              <a:buFont typeface="+mj-lt"/>
              <a:buAutoNum type="arabicPeriod"/>
            </a:pPr>
            <a:r>
              <a:rPr lang="he-IL" dirty="0" smtClean="0"/>
              <a:t>הערות (</a:t>
            </a:r>
            <a:r>
              <a:rPr lang="en-US" dirty="0" smtClean="0"/>
              <a:t>comments</a:t>
            </a:r>
            <a:r>
              <a:rPr lang="he-IL" dirty="0" smtClean="0"/>
              <a:t>) </a:t>
            </a:r>
            <a:endParaRPr lang="en-US" dirty="0" smtClean="0"/>
          </a:p>
          <a:p>
            <a:pPr marL="776288" lvl="1" indent="-45720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&lt;%--</a:t>
            </a:r>
            <a:r>
              <a:rPr lang="en-US" dirty="0" smtClean="0"/>
              <a:t> </a:t>
            </a:r>
            <a:r>
              <a:rPr lang="en-US" i="1" dirty="0" smtClean="0"/>
              <a:t>comment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--%&gt;</a:t>
            </a:r>
          </a:p>
          <a:p>
            <a:pPr marL="776288" lvl="1" indent="-457200" algn="ctr">
              <a:buNone/>
            </a:pPr>
            <a:endParaRPr lang="he-IL" dirty="0" smtClean="0"/>
          </a:p>
          <a:p>
            <a:pPr marL="776288" lvl="1" indent="-457200">
              <a:buFont typeface="+mj-lt"/>
              <a:buAutoNum type="arabicPeriod" startAt="2"/>
            </a:pPr>
            <a:r>
              <a:rPr lang="he-IL" dirty="0" smtClean="0"/>
              <a:t>ביטויים (</a:t>
            </a:r>
            <a:r>
              <a:rPr lang="en-US" dirty="0" smtClean="0"/>
              <a:t>expressions</a:t>
            </a:r>
            <a:r>
              <a:rPr lang="he-IL" dirty="0" smtClean="0"/>
              <a:t>) </a:t>
            </a:r>
            <a:endParaRPr lang="en-US" dirty="0" smtClean="0"/>
          </a:p>
          <a:p>
            <a:pPr marL="776288" lvl="1" indent="-45720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&lt;%=</a:t>
            </a:r>
            <a:r>
              <a:rPr lang="en-US" dirty="0" smtClean="0"/>
              <a:t>  </a:t>
            </a:r>
            <a:r>
              <a:rPr lang="en-US" i="1" dirty="0" smtClean="0"/>
              <a:t>the expression </a:t>
            </a:r>
            <a:r>
              <a:rPr lang="en-US" dirty="0" smtClean="0">
                <a:solidFill>
                  <a:srgbClr val="FF0000"/>
                </a:solidFill>
              </a:rPr>
              <a:t>%&gt;</a:t>
            </a:r>
          </a:p>
          <a:p>
            <a:pPr marL="776288" lvl="1" indent="-457200"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776288" lvl="1" indent="-457200">
              <a:buFont typeface="+mj-lt"/>
              <a:buAutoNum type="arabicPeriod" startAt="3"/>
            </a:pPr>
            <a:r>
              <a:rPr lang="he-IL" dirty="0" smtClean="0"/>
              <a:t>הצהרות </a:t>
            </a:r>
            <a:r>
              <a:rPr lang="en-US" dirty="0" smtClean="0"/>
              <a:t>(declarations)</a:t>
            </a:r>
            <a:r>
              <a:rPr lang="he-IL" dirty="0" smtClean="0"/>
              <a:t>: הקוד יתורגם לקוד בתוך המחלקה (הגדרת תכונות ומתודות)</a:t>
            </a:r>
            <a:endParaRPr lang="en-US" dirty="0" smtClean="0"/>
          </a:p>
          <a:p>
            <a:pPr marL="776288" lvl="1" indent="-45720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&lt;%!</a:t>
            </a:r>
            <a:r>
              <a:rPr lang="en-US" dirty="0" smtClean="0"/>
              <a:t> </a:t>
            </a:r>
            <a:r>
              <a:rPr lang="en-US" i="1" dirty="0" smtClean="0"/>
              <a:t>the declared variable/method </a:t>
            </a:r>
            <a:r>
              <a:rPr lang="en-US" dirty="0" smtClean="0">
                <a:solidFill>
                  <a:srgbClr val="FF0000"/>
                </a:solidFill>
              </a:rPr>
              <a:t>%&gt;</a:t>
            </a:r>
            <a:endParaRPr lang="he-IL" dirty="0" smtClean="0">
              <a:solidFill>
                <a:srgbClr val="FF0000"/>
              </a:solidFill>
            </a:endParaRPr>
          </a:p>
          <a:p>
            <a:pPr marL="776288" lvl="1" indent="-457200" algn="ctr">
              <a:buNone/>
            </a:pPr>
            <a:endParaRPr lang="he-IL" dirty="0" smtClean="0"/>
          </a:p>
          <a:p>
            <a:pPr marL="776288" lvl="1" indent="-457200">
              <a:buFont typeface="+mj-lt"/>
              <a:buAutoNum type="arabicPeriod" startAt="4"/>
            </a:pPr>
            <a:r>
              <a:rPr lang="he-IL" dirty="0" smtClean="0"/>
              <a:t>ישומוני תסריט (</a:t>
            </a:r>
            <a:r>
              <a:rPr lang="en-US" dirty="0" err="1" smtClean="0"/>
              <a:t>scriplet</a:t>
            </a:r>
            <a:r>
              <a:rPr lang="he-IL" dirty="0" smtClean="0"/>
              <a:t>): הרצת פקודות </a:t>
            </a:r>
            <a:r>
              <a:rPr lang="en-US" dirty="0" smtClean="0"/>
              <a:t>JAVA</a:t>
            </a:r>
            <a:r>
              <a:rPr lang="he-IL" dirty="0" smtClean="0"/>
              <a:t>: הקוד יתורגם לתוך המתודה </a:t>
            </a:r>
            <a:r>
              <a:rPr lang="en-US" dirty="0" err="1" smtClean="0"/>
              <a:t>doGet</a:t>
            </a:r>
            <a:r>
              <a:rPr lang="en-US" dirty="0" smtClean="0"/>
              <a:t> / </a:t>
            </a:r>
            <a:r>
              <a:rPr lang="en-US" dirty="0" err="1" smtClean="0"/>
              <a:t>doPost</a:t>
            </a:r>
            <a:r>
              <a:rPr lang="en-US" dirty="0" smtClean="0"/>
              <a:t> / </a:t>
            </a:r>
            <a:r>
              <a:rPr lang="en-US" dirty="0" err="1" smtClean="0"/>
              <a:t>processRequest</a:t>
            </a:r>
            <a:endParaRPr lang="en-US" dirty="0" smtClean="0"/>
          </a:p>
          <a:p>
            <a:pPr marL="776288" lvl="1" indent="-45720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&lt;%</a:t>
            </a:r>
            <a:r>
              <a:rPr lang="en-US" dirty="0" smtClean="0"/>
              <a:t>  </a:t>
            </a:r>
            <a:r>
              <a:rPr lang="en-US" i="1" dirty="0" smtClean="0"/>
              <a:t>statements to run </a:t>
            </a:r>
            <a:r>
              <a:rPr lang="en-US" dirty="0" smtClean="0">
                <a:solidFill>
                  <a:srgbClr val="FF0000"/>
                </a:solidFill>
              </a:rPr>
              <a:t>%&gt;</a:t>
            </a:r>
          </a:p>
          <a:p>
            <a:pPr marL="776288" lvl="1" indent="-457200" algn="ctr">
              <a:buNone/>
            </a:pPr>
            <a:endParaRPr lang="he-IL" dirty="0" smtClean="0"/>
          </a:p>
          <a:p>
            <a:pPr marL="776288" lvl="1" indent="-457200">
              <a:buFont typeface="+mj-lt"/>
              <a:buAutoNum type="arabicPeriod" startAt="2"/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Scriptlets</a:t>
            </a:r>
            <a:r>
              <a:rPr lang="he-IL" dirty="0" smtClean="0"/>
              <a:t> </a:t>
            </a:r>
            <a:r>
              <a:rPr lang="he-IL" sz="3600" dirty="0" smtClean="0"/>
              <a:t>(ישומוני תסריט)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מאפשרים הגדרת משתנים לוקאליים במתודה והרצת פקודות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700808"/>
            <a:ext cx="7907395" cy="48817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522" y="2132856"/>
            <a:ext cx="4171950" cy="1638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331640" y="4869160"/>
            <a:ext cx="6840760" cy="10081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6228184" y="4725144"/>
            <a:ext cx="2664370" cy="360040"/>
          </a:xfrm>
          <a:prstGeom prst="wedgeRectCallout">
            <a:avLst>
              <a:gd name="adj1" fmla="val -76923"/>
              <a:gd name="adj2" fmla="val 56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הגדרת משתנים לוקאליים</a:t>
            </a:r>
            <a:endParaRPr lang="he-IL" b="1" dirty="0"/>
          </a:p>
        </p:txBody>
      </p:sp>
      <p:sp>
        <p:nvSpPr>
          <p:cNvPr id="14" name="Rectangular Callout 13"/>
          <p:cNvSpPr/>
          <p:nvPr/>
        </p:nvSpPr>
        <p:spPr>
          <a:xfrm>
            <a:off x="6588224" y="6021288"/>
            <a:ext cx="2304330" cy="648072"/>
          </a:xfrm>
          <a:prstGeom prst="wedgeRectCallout">
            <a:avLst>
              <a:gd name="adj1" fmla="val -149772"/>
              <a:gd name="adj2" fmla="val -34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שימוש במשתנים שהוגדרו ב- </a:t>
            </a:r>
            <a:r>
              <a:rPr lang="en-US" b="1" dirty="0" err="1" smtClean="0"/>
              <a:t>scriptlet</a:t>
            </a:r>
            <a:endParaRPr lang="he-IL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228184" y="5373216"/>
            <a:ext cx="2664370" cy="584448"/>
          </a:xfrm>
          <a:prstGeom prst="wedgeRectCallout">
            <a:avLst>
              <a:gd name="adj1" fmla="val -68778"/>
              <a:gd name="adj2" fmla="val -27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הדפסה דרך ה- </a:t>
            </a:r>
            <a:r>
              <a:rPr lang="en-US" b="1" dirty="0" err="1" smtClean="0"/>
              <a:t>scriplet</a:t>
            </a:r>
            <a:r>
              <a:rPr lang="he-IL" b="1" dirty="0" smtClean="0"/>
              <a:t> באמצעות </a:t>
            </a:r>
            <a:r>
              <a:rPr lang="en-US" b="1" dirty="0" smtClean="0"/>
              <a:t>out</a:t>
            </a:r>
            <a:r>
              <a:rPr lang="he-IL" b="1" dirty="0" smtClean="0"/>
              <a:t> (לא מומלץ)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7848872" cy="41760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Exprssions</a:t>
            </a:r>
            <a:r>
              <a:rPr lang="he-IL" dirty="0" smtClean="0"/>
              <a:t>: שימוש בביטויים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ניתן להשתמש בביטויי</a:t>
            </a:r>
            <a:r>
              <a:rPr lang="en-US" dirty="0" smtClean="0"/>
              <a:t>JAVA </a:t>
            </a:r>
            <a:r>
              <a:rPr lang="he-IL" dirty="0" smtClean="0"/>
              <a:t> ב- </a:t>
            </a:r>
            <a:r>
              <a:rPr lang="en-US" dirty="0" smtClean="0"/>
              <a:t>JSP</a:t>
            </a:r>
            <a:r>
              <a:rPr lang="he-IL" dirty="0" smtClean="0"/>
              <a:t> באופן הבא: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076056" y="5688632"/>
            <a:ext cx="3888432" cy="836712"/>
          </a:xfrm>
          <a:prstGeom prst="wedgeRectCallout">
            <a:avLst>
              <a:gd name="adj1" fmla="val -67213"/>
              <a:gd name="adj2" fmla="val -71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מטרת ה- </a:t>
            </a:r>
            <a:r>
              <a:rPr lang="en-US" b="1" dirty="0" smtClean="0"/>
              <a:t>expression</a:t>
            </a:r>
            <a:r>
              <a:rPr lang="he-IL" b="1" dirty="0" smtClean="0"/>
              <a:t> להכניס ערך באופן ישיר לפלט והשימוש יתבצע בתוך </a:t>
            </a:r>
          </a:p>
          <a:p>
            <a:pPr algn="ctr">
              <a:defRPr/>
            </a:pPr>
            <a:r>
              <a:rPr lang="en-US" b="1" dirty="0" smtClean="0"/>
              <a:t>&lt;%</a:t>
            </a:r>
            <a:r>
              <a:rPr lang="he-IL" b="1" dirty="0" smtClean="0"/>
              <a:t>=</a:t>
            </a:r>
            <a:r>
              <a:rPr lang="en-US" b="1" dirty="0" smtClean="0"/>
              <a:t> … %&gt;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4427984" y="5157192"/>
            <a:ext cx="2376264" cy="360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132856"/>
            <a:ext cx="6086475" cy="1362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7829</TotalTime>
  <Words>1315</Words>
  <Application>Microsoft Office PowerPoint</Application>
  <PresentationFormat>On-screen Show (4:3)</PresentationFormat>
  <Paragraphs>319</Paragraphs>
  <Slides>51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Franklin Gothic Book</vt:lpstr>
      <vt:lpstr>Lucida Sans Unicode</vt:lpstr>
      <vt:lpstr>Wingdings</vt:lpstr>
      <vt:lpstr>Wingdings 2</vt:lpstr>
      <vt:lpstr>Equity</vt:lpstr>
      <vt:lpstr>Package</vt:lpstr>
      <vt:lpstr>JSP</vt:lpstr>
      <vt:lpstr>ביחידה זו נלמד:</vt:lpstr>
      <vt:lpstr>רקע</vt:lpstr>
      <vt:lpstr>דוגמא ל- JSP</vt:lpstr>
      <vt:lpstr>מה קורה מאחורי הקלעים?</vt:lpstr>
      <vt:lpstr>רכיבים בדף JSP</vt:lpstr>
      <vt:lpstr>רכיבי תסריט (script elements)</vt:lpstr>
      <vt:lpstr>Scriptlets (ישומוני תסריט)</vt:lpstr>
      <vt:lpstr>Exprssions: שימוש בביטויים</vt:lpstr>
      <vt:lpstr>Declaration: הצהרת תכונות ושיטות Expressions: שימוש בביטויים</vt:lpstr>
      <vt:lpstr>דוגמא להצהרת מתודות ושימוש בהן</vt:lpstr>
      <vt:lpstr>תרגום מ- JSP ל- servlet</vt:lpstr>
      <vt:lpstr>Implicit Objects: משתנים המוגדרים מראש</vt:lpstr>
      <vt:lpstr>הגדרת ויצירת ה- Implicit Objects</vt:lpstr>
      <vt:lpstr>הנחיות (directives)</vt:lpstr>
      <vt:lpstr>דוגמא לשימוש ב-Directive  Page</vt:lpstr>
      <vt:lpstr>תכונות וערכים ל- Page Directive</vt:lpstr>
      <vt:lpstr>תכונות וערכים ל-  Page Directive(2)</vt:lpstr>
      <vt:lpstr>תכונות וערכים ל-  Page Directive(3)</vt:lpstr>
      <vt:lpstr>Include Directive</vt:lpstr>
      <vt:lpstr>פעולות (actions)</vt:lpstr>
      <vt:lpstr>jsp:include דוגמא</vt:lpstr>
      <vt:lpstr>קנפיגורציית ה- JSP ב- web.xml</vt:lpstr>
      <vt:lpstr>קריאת פרמטרים מה- web.xml</vt:lpstr>
      <vt:lpstr>דריסת jspInit ו- jspDestroy</vt:lpstr>
      <vt:lpstr>דוגמא</vt:lpstr>
      <vt:lpstr>תרגיל</vt:lpstr>
      <vt:lpstr>Bean</vt:lpstr>
      <vt:lpstr>יצירת מחלקת bean</vt:lpstr>
      <vt:lpstr>דוגמא – מחלקת bean</vt:lpstr>
      <vt:lpstr>דוגמא</vt:lpstr>
      <vt:lpstr>דוגמא</vt:lpstr>
      <vt:lpstr>הפלט</vt:lpstr>
      <vt:lpstr>העברת נתונים מה- request ל- bean</vt:lpstr>
      <vt:lpstr>שימוש ב- getProperty</vt:lpstr>
      <vt:lpstr>taglib</vt:lpstr>
      <vt:lpstr>Tag Handler</vt:lpstr>
      <vt:lpstr>דוגמא</vt:lpstr>
      <vt:lpstr>קובץ tld</vt:lpstr>
      <vt:lpstr>שימוש ב- taglib</vt:lpstr>
      <vt:lpstr>תרגום ה- JSP ל- servlet</vt:lpstr>
      <vt:lpstr>taglib המקבל פרמטרים</vt:lpstr>
      <vt:lpstr>שימוש ב- taglib עם פרמטרים</vt:lpstr>
      <vt:lpstr>Tag  File</vt:lpstr>
      <vt:lpstr>דוגמאת שימוש ב- Tag File</vt:lpstr>
      <vt:lpstr>Tag File המקבל פרמטרים</vt:lpstr>
      <vt:lpstr>JSP Expression Language (EL)</vt:lpstr>
      <vt:lpstr>דוגמא פשוטה לשימוש ב- EL</vt:lpstr>
      <vt:lpstr>רשימה חלקית של האובייקטים שבשימוש ה- EL</vt:lpstr>
      <vt:lpstr>תרגיל</vt:lpstr>
      <vt:lpstr>ביחידה זו למדנו:</vt:lpstr>
    </vt:vector>
  </TitlesOfParts>
  <Company>KerenK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מכוון עצמים ושפת JAVA</dc:title>
  <dc:creator>Keren</dc:creator>
  <cp:lastModifiedBy>RePack by Diakov</cp:lastModifiedBy>
  <cp:revision>69</cp:revision>
  <dcterms:created xsi:type="dcterms:W3CDTF">2010-10-16T15:19:56Z</dcterms:created>
  <dcterms:modified xsi:type="dcterms:W3CDTF">2015-05-07T15:53:00Z</dcterms:modified>
</cp:coreProperties>
</file>