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4"/>
  </p:notesMasterIdLst>
  <p:sldIdLst>
    <p:sldId id="256" r:id="rId2"/>
    <p:sldId id="261" r:id="rId3"/>
    <p:sldId id="262" r:id="rId4"/>
    <p:sldId id="265" r:id="rId5"/>
    <p:sldId id="266" r:id="rId6"/>
    <p:sldId id="269" r:id="rId7"/>
    <p:sldId id="267" r:id="rId8"/>
    <p:sldId id="289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5" r:id="rId18"/>
    <p:sldId id="277" r:id="rId19"/>
    <p:sldId id="278" r:id="rId20"/>
    <p:sldId id="290" r:id="rId21"/>
    <p:sldId id="291" r:id="rId22"/>
    <p:sldId id="292" r:id="rId23"/>
    <p:sldId id="293" r:id="rId24"/>
    <p:sldId id="294" r:id="rId25"/>
    <p:sldId id="264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6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6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6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B8D60-4FA3-4AB3-A4DB-037AE06E586B}" type="datetimeFigureOut">
              <a:rPr lang="en-US" smtClean="0"/>
              <a:pPr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252A3-69B1-4982-A2A5-E020340134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 rtl="1">
              <a:buNone/>
              <a:defRPr sz="2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 rtl="1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7812088" y="0"/>
            <a:ext cx="1368425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EF907-4F59-484B-BFAC-F3ADCEFF51F6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B7284-0E8F-4B65-8BAB-5A44241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C3B78-E9B1-4E90-BE95-EB7C22AAD64F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75ED1-4573-4FBC-843B-691C7CEE3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120C6-B5BE-49E0-96EE-F910908D144E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C413C-D5CD-486A-AAD9-6CA299C4D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5B5D0-2C42-4E71-8D51-2FFF7DA9CC3D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80D86-2726-4981-9289-062C9DF17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7A14A2-CA91-420A-95CA-B12FB9E655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D72D818-8F43-490B-AE39-DA33EE709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3A37DBF-0D2F-4FEA-B2D7-785EB9117E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E22CAB3-8D61-40BD-8DA3-78C9C8EB3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F34C12-5880-42A7-B43D-056B15F307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3AB647-0D20-4E35-AD6C-E466A8000F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79388" y="1889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CDC2B30-0977-4FA5-9FFB-DA2F068D535C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539750" y="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8C7544-9E94-4BFB-BBC6-4409486D37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1427234-B4C7-46B4-8F24-D5545A7465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B65D23-C88A-4849-BCB0-76C102DA1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27EDB4-E1FE-408B-BBF1-3CC1757734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7362BB-906D-4FB6-AD1C-DDC73BB75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6BEEBF8-5814-4C44-B74B-E68E5BA27E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E439249-3C67-475A-A61B-ABA0B18C5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1A4C37-7A21-4454-A101-A892CA5EBE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E445E5D-416A-4A1C-9288-65A65B949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A152A0-0929-4048-B205-382380F405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u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32440" y="623731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4CDC2B30-0977-4FA5-9FFB-DA2F068D535C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55085" y="6356176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D7C5F5-35D5-4B8B-A5EC-2511045CA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9750" y="0"/>
            <a:ext cx="1658938" cy="457200"/>
          </a:xfr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1"/>
          </p:nvPr>
        </p:nvSpPr>
        <p:spPr>
          <a:xfrm>
            <a:off x="153988" y="163513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9E0F319-4310-4A04-BEDF-8E9F1ACB9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Master bu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8532813" y="6237288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2B2D1DBD-64C7-4375-93AD-9D4574539AB3}" type="slidenum">
              <a:rPr lang="en-US" sz="1400" smtClean="0">
                <a:solidFill>
                  <a:srgbClr val="FFFFFF"/>
                </a:solidFill>
                <a:latin typeface="Arial" pitchFamily="34" charset="0"/>
                <a:ea typeface="+mj-ea"/>
                <a:cs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08850" y="6356350"/>
            <a:ext cx="1249363" cy="4572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/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©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Keren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Kalif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0609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8712968" cy="5472608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34373-8545-465F-BDE2-10F578267D1D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C109A-8450-48FA-8630-5D275DEE4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3B505-0926-4BEF-A325-DE40EA3C6C8A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1155-B8D4-418E-9851-8D7FD973E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9883-369A-4B48-869D-98ABDA73B462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29861-85F9-4EC8-839F-9682DB669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2BEC6-ACC8-4D4E-B229-EBA9930D9F5F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568E-2F6B-4BEC-A0BD-D1C7CDE0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3D36-F3C8-4A5D-A10F-7FCFF62B949A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09F8F-2174-4BA0-A379-BFA9CD59C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FF0413-55F6-4358-B9E3-1AA38C64F34D}" type="datetimeFigureOut">
              <a:rPr lang="en-US"/>
              <a:pPr>
                <a:defRPr/>
              </a:pPr>
              <a:t>4/26/2012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4F1B2E1-D4E2-4B61-9C37-D5B6D04F6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79" r:id="rId3"/>
    <p:sldLayoutId id="2147484057" r:id="rId4"/>
    <p:sldLayoutId id="2147484058" r:id="rId5"/>
    <p:sldLayoutId id="2147484049" r:id="rId6"/>
    <p:sldLayoutId id="2147484050" r:id="rId7"/>
    <p:sldLayoutId id="2147484051" r:id="rId8"/>
    <p:sldLayoutId id="2147484052" r:id="rId9"/>
    <p:sldLayoutId id="2147484059" r:id="rId10"/>
    <p:sldLayoutId id="2147484060" r:id="rId11"/>
    <p:sldLayoutId id="2147484053" r:id="rId12"/>
    <p:sldLayoutId id="2147484054" r:id="rId13"/>
    <p:sldLayoutId id="2147484061" r:id="rId14"/>
    <p:sldLayoutId id="2147484062" r:id="rId15"/>
    <p:sldLayoutId id="2147484063" r:id="rId16"/>
    <p:sldLayoutId id="2147484064" r:id="rId17"/>
    <p:sldLayoutId id="2147484065" r:id="rId18"/>
    <p:sldLayoutId id="2147484066" r:id="rId19"/>
    <p:sldLayoutId id="2147484067" r:id="rId20"/>
    <p:sldLayoutId id="2147484068" r:id="rId21"/>
    <p:sldLayoutId id="2147484069" r:id="rId22"/>
    <p:sldLayoutId id="2147484070" r:id="rId23"/>
    <p:sldLayoutId id="2147484071" r:id="rId24"/>
    <p:sldLayoutId id="2147484072" r:id="rId25"/>
    <p:sldLayoutId id="2147484073" r:id="rId26"/>
    <p:sldLayoutId id="2147484074" r:id="rId27"/>
    <p:sldLayoutId id="2147484075" r:id="rId28"/>
    <p:sldLayoutId id="2147484076" r:id="rId29"/>
    <p:sldLayoutId id="2147484077" r:id="rId30"/>
    <p:sldLayoutId id="2147484078" r:id="rId3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D8AFB9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DE6C36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sflessons.blogspot.com/2009/03/templating-in-facelets.html&#1492;&#1514;&#1502;&#1493;&#1504;&#1492;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קרן כליף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662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dirty="0" smtClean="0">
                <a:latin typeface="Arial" charset="0"/>
                <a:cs typeface="Arial" charset="0"/>
              </a:rPr>
              <a:t>JSF</a:t>
            </a:r>
            <a:r>
              <a:rPr lang="en-US" dirty="0" smtClean="0">
                <a:latin typeface="Arial" charset="0"/>
                <a:cs typeface="Arial" charset="0"/>
              </a:rPr>
              <a:t> + </a:t>
            </a:r>
            <a:r>
              <a:rPr lang="en-US" dirty="0" err="1" smtClean="0">
                <a:latin typeface="Arial" charset="0"/>
                <a:cs typeface="Arial" charset="0"/>
              </a:rPr>
              <a:t>Facelets</a:t>
            </a:r>
            <a:endParaRPr dirty="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0"/>
          </p:nvPr>
        </p:nvSpPr>
        <p:spPr bwMode="auto">
          <a:xfrm>
            <a:off x="7739063" y="44450"/>
            <a:ext cx="165735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הפלט</a:t>
            </a:r>
            <a:endParaRPr lang="en-US" dirty="0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9513" y="5774692"/>
            <a:ext cx="8712968" cy="8984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0928"/>
            <a:ext cx="6392168" cy="285076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052736"/>
            <a:ext cx="6392168" cy="255686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139952" y="4941168"/>
            <a:ext cx="2232248" cy="648072"/>
          </a:xfrm>
          <a:prstGeom prst="wedgeRectCallout">
            <a:avLst>
              <a:gd name="adj1" fmla="val -81097"/>
              <a:gd name="adj2" fmla="val 14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לאחר הקלדת הנתונים ולחיצה על </a:t>
            </a:r>
            <a:r>
              <a:rPr lang="en-US" b="1" dirty="0" smtClean="0"/>
              <a:t>Send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51520" y="5301208"/>
            <a:ext cx="2520280" cy="3600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1600" y="6381328"/>
            <a:ext cx="792088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הפלט כאשר יש טעות בפורמט הנתונים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6840358" cy="28083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ular Callout 4"/>
          <p:cNvSpPr/>
          <p:nvPr/>
        </p:nvSpPr>
        <p:spPr>
          <a:xfrm>
            <a:off x="755576" y="1988840"/>
            <a:ext cx="7524328" cy="1224136"/>
          </a:xfrm>
          <a:prstGeom prst="wedgeRectCallout">
            <a:avLst>
              <a:gd name="adj1" fmla="val -49500"/>
              <a:gd name="adj2" fmla="val -7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מאחר ופורמט הנתון בתאריך אינו תקין, בעקבות לחיצה על הכפתור </a:t>
            </a:r>
            <a:r>
              <a:rPr lang="en-US" b="1" dirty="0" smtClean="0"/>
              <a:t>Send </a:t>
            </a:r>
            <a:r>
              <a:rPr lang="he-IL" b="1" dirty="0" smtClean="0"/>
              <a:t> לא הופעלה המתודה </a:t>
            </a:r>
            <a:r>
              <a:rPr lang="en-US" b="1" dirty="0" err="1" smtClean="0"/>
              <a:t>submitDetails</a:t>
            </a:r>
            <a:r>
              <a:rPr lang="he-IL" b="1" dirty="0" smtClean="0"/>
              <a:t>. </a:t>
            </a:r>
          </a:p>
          <a:p>
            <a:pPr algn="ctr" rtl="1"/>
            <a:r>
              <a:rPr lang="he-IL" b="1" dirty="0" smtClean="0"/>
              <a:t>(ההוכחה לכך היא שאין הדפסה בקונסול של השרת)</a:t>
            </a:r>
          </a:p>
          <a:p>
            <a:pPr algn="ctr" rtl="1"/>
            <a:r>
              <a:rPr lang="he-IL" b="1" dirty="0" smtClean="0"/>
              <a:t>לכן ערך השדה </a:t>
            </a:r>
            <a:r>
              <a:rPr lang="en-US" b="1" dirty="0" err="1" smtClean="0"/>
              <a:t>hasDetails</a:t>
            </a:r>
            <a:r>
              <a:rPr lang="he-IL" b="1" dirty="0" smtClean="0"/>
              <a:t> נשאר </a:t>
            </a:r>
            <a:r>
              <a:rPr lang="en-US" b="1" dirty="0" smtClean="0"/>
              <a:t>false</a:t>
            </a:r>
            <a:r>
              <a:rPr lang="he-IL" b="1" dirty="0" smtClean="0"/>
              <a:t> ולא מוצגת ההודעה בתחתית הדף.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63688" y="5733256"/>
            <a:ext cx="1080120" cy="3600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התכונות </a:t>
            </a:r>
            <a:r>
              <a:rPr lang="en-US" sz="3600" dirty="0" smtClean="0"/>
              <a:t>required</a:t>
            </a:r>
            <a:r>
              <a:rPr lang="he-IL" sz="3600" dirty="0" smtClean="0"/>
              <a:t> </a:t>
            </a:r>
            <a:r>
              <a:rPr lang="he-IL" dirty="0" smtClean="0"/>
              <a:t>ו- </a:t>
            </a:r>
            <a:r>
              <a:rPr lang="en-US" sz="3600" dirty="0" err="1" smtClean="0"/>
              <a:t>requiredMessage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63823"/>
            <a:ext cx="8496944" cy="56116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11760" y="4149080"/>
            <a:ext cx="4392488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7664" y="5661248"/>
            <a:ext cx="288032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563888" y="6093296"/>
            <a:ext cx="2664296" cy="360040"/>
          </a:xfrm>
          <a:prstGeom prst="wedgeRectCallout">
            <a:avLst>
              <a:gd name="adj1" fmla="val -83146"/>
              <a:gd name="adj2" fmla="val -83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פה יופיעו הודעות השגיאה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80728"/>
            <a:ext cx="4376911" cy="27768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0152" y="5229200"/>
            <a:ext cx="29523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וכמובן לא הופעלה המתודה </a:t>
            </a:r>
            <a:r>
              <a:rPr lang="en-US" b="1" dirty="0" err="1" smtClean="0"/>
              <a:t>submitDetails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שדה </a:t>
            </a:r>
            <a:r>
              <a:rPr lang="en-US" dirty="0" smtClean="0"/>
              <a:t>validation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80728"/>
            <a:ext cx="8790264" cy="518457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79712" y="3645024"/>
            <a:ext cx="2880320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8064" y="3861048"/>
            <a:ext cx="3744416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0032" y="3645024"/>
            <a:ext cx="2592288" cy="216024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4077072"/>
            <a:ext cx="6552728" cy="216024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4504181"/>
            <a:ext cx="4150593" cy="218767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292080" y="2276872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בדיקות התקינות פשוטות ונמצאות ברמת פיתוח ממשק המשתמש.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שדה </a:t>
            </a:r>
            <a:r>
              <a:rPr lang="en-US" dirty="0" err="1" smtClean="0"/>
              <a:t>converterMessage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78507"/>
            <a:ext cx="7200800" cy="57908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484784"/>
            <a:ext cx="4320480" cy="188832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67744" y="4293096"/>
            <a:ext cx="460851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ראינו שכאשר לוחצים על כפתור, מופעלת הפעולה המוגדרת בתכונה </a:t>
            </a:r>
            <a:r>
              <a:rPr lang="en-US" dirty="0" smtClean="0"/>
              <a:t>action</a:t>
            </a:r>
            <a:r>
              <a:rPr lang="he-IL" dirty="0" smtClean="0"/>
              <a:t> </a:t>
            </a:r>
          </a:p>
          <a:p>
            <a:r>
              <a:rPr lang="he-IL" dirty="0" smtClean="0"/>
              <a:t>ראינו ששיטה זו מחזירה מחרוזת אך התעלמנו ממנה</a:t>
            </a:r>
          </a:p>
          <a:p>
            <a:r>
              <a:rPr lang="he-IL" dirty="0" smtClean="0"/>
              <a:t>החזרת מחרוזת היא הדרך לקבל תשובה, ובפרט להחליט מהו הדף אליו נעבור ע"י קונפיגורציה ב- </a:t>
            </a:r>
            <a:r>
              <a:rPr lang="en-US" dirty="0" smtClean="0"/>
              <a:t>faces-</a:t>
            </a:r>
            <a:r>
              <a:rPr lang="en-US" dirty="0" err="1" smtClean="0"/>
              <a:t>config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תזכורת למתודה המופעלת באובייקט עם לחיצת הכפתור: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941168"/>
            <a:ext cx="5236877" cy="151216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293096"/>
            <a:ext cx="6717215" cy="55711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קינפוג ה- </a:t>
            </a:r>
            <a:r>
              <a:rPr lang="en-US" sz="3600" dirty="0" smtClean="0"/>
              <a:t>navigation</a:t>
            </a:r>
            <a:r>
              <a:rPr lang="he-IL" sz="3600" dirty="0" smtClean="0"/>
              <a:t> </a:t>
            </a:r>
            <a:r>
              <a:rPr lang="he-IL" dirty="0" smtClean="0"/>
              <a:t>ב- </a:t>
            </a:r>
            <a:r>
              <a:rPr lang="en-US" sz="3600" dirty="0" smtClean="0"/>
              <a:t>faces-</a:t>
            </a:r>
            <a:r>
              <a:rPr lang="en-US" sz="3600" dirty="0" err="1" smtClean="0"/>
              <a:t>config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63662"/>
            <a:ext cx="6408712" cy="550211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87624" y="4005064"/>
            <a:ext cx="5472608" cy="230425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516216" y="4005064"/>
            <a:ext cx="2376264" cy="360040"/>
          </a:xfrm>
          <a:prstGeom prst="wedgeRectCallout">
            <a:avLst>
              <a:gd name="adj1" fmla="val -114983"/>
              <a:gd name="adj2" fmla="val 12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הדף ממנו רוצים לעבור</a:t>
            </a:r>
            <a:endParaRPr lang="en-US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228184" y="4941168"/>
            <a:ext cx="2664296" cy="504056"/>
          </a:xfrm>
          <a:prstGeom prst="wedgeRectCallout">
            <a:avLst>
              <a:gd name="adj1" fmla="val -122589"/>
              <a:gd name="adj2" fmla="val 50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הדף אליו נעבור בהינתן תשובה מסויימת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652120" y="1484784"/>
            <a:ext cx="33123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לכל </a:t>
            </a:r>
            <a:r>
              <a:rPr lang="en-US" b="1" dirty="0" smtClean="0"/>
              <a:t>navigation rule</a:t>
            </a:r>
            <a:r>
              <a:rPr lang="he-IL" b="1" dirty="0" smtClean="0"/>
              <a:t> ניתן להגדיר </a:t>
            </a:r>
            <a:r>
              <a:rPr lang="en-US" b="1" dirty="0" smtClean="0"/>
              <a:t>navigation case</a:t>
            </a:r>
            <a:r>
              <a:rPr lang="he-IL" b="1" dirty="0" smtClean="0"/>
              <a:t> רבים ובכך לשלוט על הזרימה.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499992" y="2636912"/>
            <a:ext cx="446449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המחלקה מגדירה את התשובה והקונפיגורציה (ברמת ה- </a:t>
            </a:r>
            <a:r>
              <a:rPr lang="en-US" b="1" dirty="0" smtClean="0"/>
              <a:t>UI</a:t>
            </a:r>
            <a:r>
              <a:rPr lang="he-IL" b="1" dirty="0" smtClean="0"/>
              <a:t>)</a:t>
            </a:r>
            <a:r>
              <a:rPr lang="en-US" b="1" dirty="0" smtClean="0"/>
              <a:t> </a:t>
            </a:r>
            <a:r>
              <a:rPr lang="he-IL" b="1" dirty="0" smtClean="0"/>
              <a:t>מגדירה כיצד תראה התשובה.</a:t>
            </a:r>
          </a:p>
          <a:p>
            <a:pPr algn="ctr" rtl="1"/>
            <a:r>
              <a:rPr lang="he-IL" b="1" dirty="0" smtClean="0"/>
              <a:t>הפרדה מעולה בין </a:t>
            </a:r>
            <a:r>
              <a:rPr lang="en-US" b="1" dirty="0" smtClean="0"/>
              <a:t>BL </a:t>
            </a:r>
            <a:r>
              <a:rPr lang="he-IL" b="1" dirty="0" smtClean="0"/>
              <a:t>ל- </a:t>
            </a:r>
            <a:r>
              <a:rPr lang="en-US" b="1" dirty="0" smtClean="0"/>
              <a:t>UI</a:t>
            </a:r>
            <a:r>
              <a:rPr lang="he-IL" b="1" dirty="0" smtClean="0"/>
              <a:t>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ניתן לראות את הקונפיגורציה גם כך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229656" cy="42484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4271"/>
            <a:ext cx="7344816" cy="649239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112" y="188640"/>
            <a:ext cx="3312368" cy="79208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הדף אליו נעבור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804248" y="5013176"/>
            <a:ext cx="2088232" cy="648072"/>
          </a:xfrm>
          <a:prstGeom prst="wedgeRectCallout">
            <a:avLst>
              <a:gd name="adj1" fmla="val -179685"/>
              <a:gd name="adj2" fmla="val -174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הערכים המתקבלים מה- </a:t>
            </a:r>
            <a:r>
              <a:rPr lang="en-US" b="1" dirty="0" smtClean="0"/>
              <a:t>bean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דוגמת פלט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473019" cy="29987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4104456" cy="308253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635896" y="2636912"/>
            <a:ext cx="108012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572000" y="6165304"/>
            <a:ext cx="1800200" cy="360040"/>
          </a:xfrm>
          <a:prstGeom prst="wedgeRectCallout">
            <a:avLst>
              <a:gd name="adj1" fmla="val -100840"/>
              <a:gd name="adj2" fmla="val -15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נשים לב לפורמט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JSF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Validations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Converter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Page Navigation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קבצי משאבים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Internationalization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JSF Life Cycle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Facelets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Template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Component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395536" y="5301208"/>
          <a:ext cx="2637259" cy="1305827"/>
        </p:xfrm>
        <a:graphic>
          <a:graphicData uri="http://schemas.openxmlformats.org/presentationml/2006/ole">
            <p:oleObj spid="_x0000_s17410" name="Package" r:id="rId3" imgW="981000" imgH="4856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</a:t>
            </a:r>
            <a:r>
              <a:rPr lang="en-US" dirty="0" err="1" smtClean="0"/>
              <a:t>Handaling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ראינו כי לחיצה על פקד מקושרת לפעולה המקונפגת בתכונה </a:t>
            </a:r>
            <a:r>
              <a:rPr lang="en-US" dirty="0" smtClean="0"/>
              <a:t>action</a:t>
            </a:r>
            <a:r>
              <a:rPr lang="he-IL" dirty="0" smtClean="0"/>
              <a:t> בפקד </a:t>
            </a:r>
            <a:r>
              <a:rPr lang="en-US" dirty="0" smtClean="0"/>
              <a:t>Button</a:t>
            </a:r>
            <a:r>
              <a:rPr lang="he-IL" dirty="0" smtClean="0"/>
              <a:t>, כלומר, הפעלת פעולה בשרת ב- </a:t>
            </a:r>
            <a:r>
              <a:rPr lang="en-US" dirty="0" smtClean="0"/>
              <a:t>backing-</a:t>
            </a:r>
            <a:endParaRPr lang="he-IL" dirty="0" smtClean="0"/>
          </a:p>
          <a:p>
            <a:pPr>
              <a:buNone/>
            </a:pPr>
            <a:r>
              <a:rPr lang="he-IL" dirty="0" smtClean="0"/>
              <a:t>	</a:t>
            </a:r>
            <a:r>
              <a:rPr lang="en-US" dirty="0" smtClean="0"/>
              <a:t>bean</a:t>
            </a: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pPr>
              <a:buNone/>
            </a:pPr>
            <a:endParaRPr lang="he-IL" dirty="0" smtClean="0"/>
          </a:p>
          <a:p>
            <a:r>
              <a:rPr lang="he-IL" dirty="0" smtClean="0"/>
              <a:t>דרך נוספת היא מימוש </a:t>
            </a:r>
            <a:r>
              <a:rPr lang="en-US" dirty="0" smtClean="0"/>
              <a:t>event listener</a:t>
            </a:r>
            <a:r>
              <a:rPr lang="he-IL" dirty="0" smtClean="0"/>
              <a:t> ב- </a:t>
            </a:r>
            <a:r>
              <a:rPr lang="en-US" dirty="0" smtClean="0"/>
              <a:t>backing bean</a:t>
            </a:r>
            <a:endParaRPr lang="he-IL" dirty="0" smtClean="0"/>
          </a:p>
          <a:p>
            <a:r>
              <a:rPr lang="he-IL" dirty="0" smtClean="0"/>
              <a:t>ישנם 3 סוגים של </a:t>
            </a:r>
            <a:r>
              <a:rPr lang="en-US" dirty="0" err="1" smtClean="0"/>
              <a:t>EventListener</a:t>
            </a:r>
            <a:r>
              <a:rPr lang="he-IL" dirty="0" smtClean="0"/>
              <a:t>:</a:t>
            </a:r>
          </a:p>
          <a:p>
            <a:pPr marL="1050925" lvl="2" indent="-457200">
              <a:buFont typeface="+mj-lt"/>
              <a:buAutoNum type="arabicPeriod"/>
            </a:pPr>
            <a:r>
              <a:rPr lang="en-US" dirty="0" err="1" smtClean="0"/>
              <a:t>ActionEvent</a:t>
            </a:r>
            <a:r>
              <a:rPr lang="he-IL" dirty="0" smtClean="0"/>
              <a:t> – יופעל בלחיצה על כפתור או קישור</a:t>
            </a:r>
          </a:p>
          <a:p>
            <a:pPr marL="1050925" lvl="2" indent="-457200">
              <a:buFont typeface="+mj-lt"/>
              <a:buAutoNum type="arabicPeriod"/>
            </a:pPr>
            <a:r>
              <a:rPr lang="en-US" dirty="0" err="1" smtClean="0"/>
              <a:t>ValueChangedEvent</a:t>
            </a:r>
            <a:r>
              <a:rPr lang="he-IL" dirty="0" smtClean="0"/>
              <a:t> – יופעל בשינוי ערך של פקד</a:t>
            </a:r>
          </a:p>
          <a:p>
            <a:pPr marL="1050925" lvl="2" indent="-457200">
              <a:buFont typeface="+mj-lt"/>
              <a:buAutoNum type="arabicPeriod"/>
            </a:pPr>
            <a:r>
              <a:rPr lang="en-US" dirty="0" err="1" smtClean="0"/>
              <a:t>DataModelEvent</a:t>
            </a:r>
            <a:r>
              <a:rPr lang="he-IL" dirty="0" smtClean="0"/>
              <a:t> – יופעלו בעת שינוי במודל</a:t>
            </a:r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61753"/>
            <a:ext cx="8061523" cy="10672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80511"/>
            <a:ext cx="8064896" cy="57888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err="1" smtClean="0"/>
              <a:t>ValueChangedEvent</a:t>
            </a:r>
            <a:r>
              <a:rPr lang="he-IL" dirty="0" smtClean="0"/>
              <a:t>- שימוש ב- </a:t>
            </a:r>
            <a:r>
              <a:rPr lang="en-US" sz="3600" dirty="0" smtClean="0"/>
              <a:t>JSF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55976" y="3933056"/>
            <a:ext cx="331236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635896" y="2996952"/>
            <a:ext cx="3456384" cy="576064"/>
          </a:xfrm>
          <a:prstGeom prst="wedgeRectCallout">
            <a:avLst>
              <a:gd name="adj1" fmla="val 64677"/>
              <a:gd name="adj2" fmla="val 96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שינוי בערך הפקד יפעיל בעת לחיצה על הכפתור גם את המתודה הזו.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31640" y="5085184"/>
            <a:ext cx="4536504" cy="64807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076056" y="5517232"/>
            <a:ext cx="3808040" cy="576064"/>
          </a:xfrm>
          <a:prstGeom prst="wedgeRectCallout">
            <a:avLst>
              <a:gd name="adj1" fmla="val -65061"/>
              <a:gd name="adj2" fmla="val -53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מיקום הצגת הודעת השגיאה, המקושרת למשתנה ב- </a:t>
            </a:r>
            <a:r>
              <a:rPr lang="en-US" b="1" dirty="0" smtClean="0"/>
              <a:t>bean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499992" y="1772816"/>
            <a:ext cx="43924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ובאופן דומה ניתן להגדיר את התכונה </a:t>
            </a:r>
            <a:r>
              <a:rPr lang="en-US" b="1" dirty="0" err="1" smtClean="0"/>
              <a:t>actionListener</a:t>
            </a:r>
            <a:r>
              <a:rPr lang="he-IL" b="1" dirty="0" smtClean="0"/>
              <a:t> שתקושר לכפתור או לקישור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3744416" cy="706090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2800" dirty="0" err="1" smtClean="0"/>
              <a:t>ValueChangedEv</a:t>
            </a:r>
            <a:r>
              <a:rPr lang="en-US" sz="2400" dirty="0" err="1" smtClean="0"/>
              <a:t>ent</a:t>
            </a:r>
            <a:r>
              <a:rPr lang="he-IL" sz="2800" dirty="0" smtClean="0"/>
              <a:t> </a:t>
            </a:r>
            <a:br>
              <a:rPr lang="he-IL" sz="2800" dirty="0" smtClean="0"/>
            </a:br>
            <a:r>
              <a:rPr lang="he-IL" sz="2800" dirty="0" smtClean="0"/>
              <a:t>מימוש ב- </a:t>
            </a:r>
            <a:r>
              <a:rPr lang="en-US" sz="2400" dirty="0" smtClean="0"/>
              <a:t>bean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97360"/>
            <a:ext cx="5400600" cy="5760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27584" y="3501008"/>
            <a:ext cx="4176464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508104" y="3573016"/>
            <a:ext cx="3375992" cy="1224136"/>
          </a:xfrm>
          <a:prstGeom prst="wedgeRectCallout">
            <a:avLst>
              <a:gd name="adj1" fmla="val -63848"/>
              <a:gd name="adj2" fmla="val -39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/>
              <a:t>המתודה תהייה: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en-US" b="1" dirty="0" smtClean="0"/>
              <a:t>public</a:t>
            </a:r>
            <a:endParaRPr lang="he-IL" b="1" dirty="0" smtClean="0"/>
          </a:p>
          <a:p>
            <a:pPr marL="342900" indent="-342900" algn="r" rtl="1">
              <a:buFont typeface="+mj-lt"/>
              <a:buAutoNum type="arabicPeriod"/>
            </a:pPr>
            <a:r>
              <a:rPr lang="he-IL" b="1" dirty="0" smtClean="0"/>
              <a:t>תחזיר </a:t>
            </a:r>
            <a:r>
              <a:rPr lang="en-US" b="1" dirty="0" smtClean="0"/>
              <a:t>void</a:t>
            </a:r>
            <a:r>
              <a:rPr lang="he-IL" b="1" dirty="0" smtClean="0"/>
              <a:t>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b="1" dirty="0" smtClean="0"/>
              <a:t>תקבל  </a:t>
            </a:r>
            <a:r>
              <a:rPr lang="en-US" b="1" dirty="0" err="1" smtClean="0"/>
              <a:t>ValueChangedEvent</a:t>
            </a:r>
            <a:endParaRPr lang="en-US" b="1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88640"/>
            <a:ext cx="4826496" cy="32137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187624" y="2924944"/>
            <a:ext cx="100811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67536" y="2348880"/>
            <a:ext cx="3780928" cy="8640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err="1" smtClean="0"/>
              <a:t>ValueChangedEvent</a:t>
            </a:r>
            <a:r>
              <a:rPr lang="he-IL" dirty="0" smtClean="0"/>
              <a:t>- דוגמת פלט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5065913" cy="16241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24944"/>
            <a:ext cx="8820472" cy="7782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833038"/>
            <a:ext cx="5007907" cy="19722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4211960" y="2132856"/>
            <a:ext cx="108012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</a:t>
            </a:r>
            <a:r>
              <a:rPr lang="en-US" dirty="0" smtClean="0"/>
              <a:t>listener</a:t>
            </a:r>
            <a:r>
              <a:rPr lang="he-IL" dirty="0" smtClean="0"/>
              <a:t> ע"י ממשק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במחלקת ה- </a:t>
            </a:r>
            <a:r>
              <a:rPr lang="en-US" dirty="0" smtClean="0"/>
              <a:t>bean</a:t>
            </a:r>
            <a:r>
              <a:rPr lang="he-IL" dirty="0" smtClean="0"/>
              <a:t>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ב- </a:t>
            </a:r>
            <a:r>
              <a:rPr lang="en-US" dirty="0" smtClean="0"/>
              <a:t>JSF</a:t>
            </a:r>
            <a:r>
              <a:rPr lang="he-IL" dirty="0" smtClean="0"/>
              <a:t>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46" y="1672860"/>
            <a:ext cx="8695742" cy="3812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66538"/>
            <a:ext cx="6862201" cy="12344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4426574"/>
            <a:ext cx="8640961" cy="17387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11560" y="5517232"/>
            <a:ext cx="756084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נשים לב: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ה- </a:t>
            </a:r>
            <a:r>
              <a:rPr lang="en-US" dirty="0" smtClean="0"/>
              <a:t>event</a:t>
            </a:r>
            <a:r>
              <a:rPr lang="he-IL" dirty="0" smtClean="0"/>
              <a:t> יופעל רק אם היה שינוי בערכים לעומת הפעם הקודמת: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780725" cy="155694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5275282" cy="2619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97152"/>
            <a:ext cx="4359434" cy="17767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067944" y="2708920"/>
            <a:ext cx="108012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292080" y="3789040"/>
            <a:ext cx="3528392" cy="432048"/>
          </a:xfrm>
          <a:prstGeom prst="wedgeRectCallout">
            <a:avLst>
              <a:gd name="adj1" fmla="val -53683"/>
              <a:gd name="adj2" fmla="val 197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ניתן לראות כי ה- </a:t>
            </a:r>
            <a:r>
              <a:rPr lang="en-US" b="1" dirty="0" smtClean="0"/>
              <a:t>event</a:t>
            </a:r>
            <a:r>
              <a:rPr lang="he-IL" b="1" dirty="0" smtClean="0"/>
              <a:t> לא רץ שוב!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קבצי משאבים </a:t>
            </a:r>
            <a:r>
              <a:rPr lang="he-IL" sz="3200" dirty="0" smtClean="0"/>
              <a:t>(</a:t>
            </a:r>
            <a:r>
              <a:rPr lang="en-US" sz="3200" dirty="0" smtClean="0"/>
              <a:t>Resource Bundle</a:t>
            </a:r>
            <a:r>
              <a:rPr lang="he-IL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עד כה הטקסט שרצינו להציג הוגדר בקובץ ה- </a:t>
            </a:r>
            <a:r>
              <a:rPr lang="en-US" dirty="0" smtClean="0"/>
              <a:t>JSP</a:t>
            </a:r>
            <a:endParaRPr lang="he-IL" dirty="0" smtClean="0"/>
          </a:p>
          <a:p>
            <a:r>
              <a:rPr lang="he-IL" dirty="0" smtClean="0"/>
              <a:t>במערכות רציניות, הטקסט אמור לעבור ביקורת אצל כתבים טכניים</a:t>
            </a:r>
          </a:p>
          <a:p>
            <a:r>
              <a:rPr lang="he-IL" dirty="0" smtClean="0"/>
              <a:t>כתבים טכניים אינם אמורים לדעת לקרוא קוד</a:t>
            </a:r>
          </a:p>
          <a:p>
            <a:r>
              <a:rPr lang="he-IL" dirty="0" smtClean="0"/>
              <a:t>לכן עובדים עם קבצי משאבים ובהם המגדירים זוגות </a:t>
            </a:r>
            <a:r>
              <a:rPr lang="en-US" dirty="0" smtClean="0"/>
              <a:t>key</a:t>
            </a:r>
            <a:r>
              <a:rPr lang="he-IL" dirty="0" smtClean="0"/>
              <a:t> ו-</a:t>
            </a:r>
            <a:r>
              <a:rPr lang="en-US" dirty="0" smtClean="0"/>
              <a:t> value</a:t>
            </a:r>
            <a:endParaRPr lang="he-IL" dirty="0" smtClean="0"/>
          </a:p>
          <a:p>
            <a:r>
              <a:rPr lang="he-IL" dirty="0" smtClean="0"/>
              <a:t>הכתבים הטכניים יכתבו את הערכים והמפתחים ישתמשו בקובץ זה במקום לכתוב את הטקסט ותוכן ההודעות בעצמם</a:t>
            </a:r>
          </a:p>
          <a:p>
            <a:r>
              <a:rPr lang="he-IL" dirty="0" smtClean="0"/>
              <a:t>שינוי בטקסט לא יגרור שינוי בקוד</a:t>
            </a:r>
          </a:p>
          <a:p>
            <a:r>
              <a:rPr lang="he-IL" dirty="0" smtClean="0"/>
              <a:t>ניתן להחליף את שפת התצוגה בקלות</a:t>
            </a:r>
          </a:p>
          <a:p>
            <a:r>
              <a:rPr lang="he-IL" dirty="0" smtClean="0">
                <a:sym typeface="Wingdings" pitchFamily="2" charset="2"/>
              </a:rPr>
              <a:t> </a:t>
            </a:r>
            <a:r>
              <a:rPr lang="he-IL" dirty="0" smtClean="0"/>
              <a:t>הפרדה נוספת בין שכבות הפרוייקט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קבצי משאבים </a:t>
            </a:r>
            <a:r>
              <a:rPr lang="he-IL" sz="3200" dirty="0" smtClean="0"/>
              <a:t>(2)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קובץ משאבים צריך לשבת תחת תיקיית ה- </a:t>
            </a:r>
            <a:r>
              <a:rPr lang="en-US" dirty="0" err="1" smtClean="0"/>
              <a:t>src</a:t>
            </a:r>
            <a:r>
              <a:rPr lang="he-IL" dirty="0" smtClean="0"/>
              <a:t> וסיומו יהיה </a:t>
            </a:r>
            <a:r>
              <a:rPr lang="en-US" dirty="0" smtClean="0"/>
              <a:t>properties</a:t>
            </a:r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דוגמא לקובץ משאבים: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3750716" cy="294070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369" y="4797152"/>
            <a:ext cx="3415727" cy="180520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67744" y="2348880"/>
            <a:ext cx="3456384" cy="93610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עבודה עם קבצי משאבים </a:t>
            </a:r>
            <a:r>
              <a:rPr lang="he-IL" sz="3200" dirty="0" smtClean="0"/>
              <a:t>(3)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כדי שהאפליקציה תדע לעבוד איתו צריך להוסיף ל- </a:t>
            </a:r>
            <a:r>
              <a:rPr lang="en-US" dirty="0" smtClean="0"/>
              <a:t>faces-</a:t>
            </a:r>
            <a:r>
              <a:rPr lang="en-US" dirty="0" err="1" smtClean="0"/>
              <a:t>config</a:t>
            </a:r>
            <a:r>
              <a:rPr lang="he-IL" dirty="0" smtClean="0"/>
              <a:t> את הבלוק הבא: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4824536" cy="442663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95736" y="4653136"/>
            <a:ext cx="4032448" cy="144016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732240" y="4365104"/>
            <a:ext cx="2088232" cy="432048"/>
          </a:xfrm>
          <a:prstGeom prst="wedgeRectCallout">
            <a:avLst>
              <a:gd name="adj1" fmla="val -171189"/>
              <a:gd name="adj2" fmla="val 144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שם קובץ המשאבים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652120" y="5805264"/>
            <a:ext cx="3168352" cy="648072"/>
          </a:xfrm>
          <a:prstGeom prst="wedgeRectCallout">
            <a:avLst>
              <a:gd name="adj1" fmla="val -118206"/>
              <a:gd name="adj2" fmla="val -84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השם באמצעותו ניגש למפתחות שבקובץ מתוך ה- </a:t>
            </a:r>
            <a:r>
              <a:rPr lang="en-US" b="1" dirty="0" smtClean="0"/>
              <a:t>JSF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33245"/>
            <a:ext cx="6840760" cy="645866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02630"/>
            <a:ext cx="8496944" cy="634082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שימוש בקובץ המשאבים ב- </a:t>
            </a:r>
            <a:r>
              <a:rPr lang="en-US" sz="3600" dirty="0" smtClean="0"/>
              <a:t>JSF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7864" y="2924944"/>
            <a:ext cx="115212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7864" y="3429000"/>
            <a:ext cx="115212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7864" y="3861048"/>
            <a:ext cx="115212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052736"/>
            <a:ext cx="2876175" cy="152005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645024"/>
            <a:ext cx="3667497" cy="24989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5508104" y="1916832"/>
            <a:ext cx="1512168" cy="2880320"/>
          </a:xfrm>
          <a:prstGeom prst="straightConnector1">
            <a:avLst/>
          </a:prstGeom>
          <a:ln w="412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2120" y="2276872"/>
            <a:ext cx="1520552" cy="2880320"/>
          </a:xfrm>
          <a:prstGeom prst="straightConnector1">
            <a:avLst/>
          </a:prstGeom>
          <a:ln w="412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812904" y="2564904"/>
            <a:ext cx="1495400" cy="2952329"/>
          </a:xfrm>
          <a:prstGeom prst="straightConnector1">
            <a:avLst/>
          </a:prstGeom>
          <a:ln w="412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JSF</a:t>
            </a:r>
            <a:r>
              <a:rPr lang="he-IL" dirty="0" smtClean="0">
                <a:latin typeface="Arial" charset="0"/>
                <a:cs typeface="Arial" charset="0"/>
              </a:rPr>
              <a:t>?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JavaServer</a:t>
            </a:r>
            <a:r>
              <a:rPr lang="en-US" dirty="0" smtClean="0">
                <a:latin typeface="Arial" charset="0"/>
                <a:cs typeface="Arial" charset="0"/>
              </a:rPr>
              <a:t> Faces</a:t>
            </a:r>
            <a:r>
              <a:rPr lang="he-IL" dirty="0" smtClean="0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אוסף תגיות לשימוש ב- </a:t>
            </a:r>
            <a:r>
              <a:rPr lang="en-US" dirty="0" smtClean="0">
                <a:latin typeface="Arial" charset="0"/>
                <a:cs typeface="Arial" charset="0"/>
              </a:rPr>
              <a:t>JSP</a:t>
            </a:r>
            <a:r>
              <a:rPr lang="he-IL" dirty="0" smtClean="0">
                <a:latin typeface="Arial" charset="0"/>
                <a:cs typeface="Arial" charset="0"/>
              </a:rPr>
              <a:t> לצרכי </a:t>
            </a:r>
            <a:r>
              <a:rPr lang="en-US" dirty="0" smtClean="0">
                <a:latin typeface="Arial" charset="0"/>
                <a:cs typeface="Arial" charset="0"/>
              </a:rPr>
              <a:t>UI</a:t>
            </a:r>
            <a:r>
              <a:rPr lang="he-IL" dirty="0" smtClean="0">
                <a:latin typeface="Arial" charset="0"/>
                <a:cs typeface="Arial" charset="0"/>
              </a:rPr>
              <a:t> המאפשרים להכניס לתוכן לוגיקה כמו ולידציות והמרות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לכן הפיתוח הגרפי הופך לפשוט יחסית לעומת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מאחר ואין צורך ב- </a:t>
            </a:r>
            <a:r>
              <a:rPr lang="en-US" dirty="0" smtClean="0">
                <a:latin typeface="Arial" charset="0"/>
                <a:cs typeface="Arial" charset="0"/>
              </a:rPr>
              <a:t>JavaScript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dirty="0" smtClean="0">
                <a:latin typeface="Arial" charset="0"/>
                <a:cs typeface="Arial" charset="0"/>
                <a:sym typeface="Wingdings" pitchFamily="2" charset="2"/>
              </a:rPr>
              <a:t></a:t>
            </a:r>
            <a:r>
              <a:rPr lang="he-IL" dirty="0" smtClean="0">
                <a:latin typeface="Arial" charset="0"/>
                <a:cs typeface="Arial" charset="0"/>
              </a:rPr>
              <a:t> ולידציות מובנות בתגיות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ראינו כי באמצעות קבצי </a:t>
            </a:r>
            <a:r>
              <a:rPr lang="en-US" dirty="0" smtClean="0"/>
              <a:t>properties</a:t>
            </a:r>
            <a:r>
              <a:rPr lang="he-IL" dirty="0" smtClean="0"/>
              <a:t> ניתן לקבוע את הטקסט שיופיע בתוכנה </a:t>
            </a:r>
          </a:p>
          <a:p>
            <a:r>
              <a:rPr lang="he-IL" dirty="0" smtClean="0"/>
              <a:t>בהתבסס על תשתית זו ניתן לכתוב תוכנה שתוצג בקלות בשפות שונות</a:t>
            </a:r>
          </a:p>
          <a:p>
            <a:pPr lvl="1"/>
            <a:r>
              <a:rPr lang="he-IL" dirty="0" smtClean="0"/>
              <a:t>המושג נקרא </a:t>
            </a:r>
            <a:r>
              <a:rPr lang="en-US" dirty="0" smtClean="0"/>
              <a:t>I18N</a:t>
            </a:r>
            <a:r>
              <a:rPr lang="he-IL" dirty="0" smtClean="0"/>
              <a:t> (מתחיל באות </a:t>
            </a:r>
            <a:r>
              <a:rPr lang="en-US" dirty="0" err="1" smtClean="0"/>
              <a:t>i</a:t>
            </a:r>
            <a:r>
              <a:rPr lang="he-IL" dirty="0" smtClean="0"/>
              <a:t>, 18 תווים ובסוף </a:t>
            </a:r>
            <a:r>
              <a:rPr lang="en-US" dirty="0" smtClean="0"/>
              <a:t>n</a:t>
            </a:r>
            <a:r>
              <a:rPr lang="he-IL" dirty="0" smtClean="0"/>
              <a:t>)</a:t>
            </a:r>
          </a:p>
          <a:p>
            <a:r>
              <a:rPr lang="he-IL" dirty="0" smtClean="0"/>
              <a:t>כמו כן, ניתן יהיה להציג מידע נוסף באופן שונה, למשל תאריך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המנגנון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אפליקציה התומכת בשפות שונות מורכבת מ- 2 חלקים: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i="1" dirty="0" smtClean="0"/>
              <a:t>Internationalization</a:t>
            </a:r>
            <a:r>
              <a:rPr lang="he-IL" dirty="0" smtClean="0"/>
              <a:t>: הקוד שתומך בריבוי שפות והחלפתן. מתבסס על עבודה עם קבצי משאבים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i="1" dirty="0" smtClean="0"/>
              <a:t>Localization</a:t>
            </a:r>
            <a:r>
              <a:rPr lang="he-IL" dirty="0" smtClean="0"/>
              <a:t>: הצגת המידע בפורמט המקומי: תרבות, צבעים מקובלים, סגנון הצגת תאריכים, מספרים וכד'</a:t>
            </a:r>
          </a:p>
          <a:p>
            <a:pPr marL="776288" lvl="1" indent="-457200">
              <a:buFont typeface="+mj-lt"/>
              <a:buAutoNum type="arabicPeriod"/>
            </a:pPr>
            <a:endParaRPr lang="he-IL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he-IL" sz="2600" dirty="0" smtClean="0"/>
              <a:t>בפרקטיקה: נגדיר קובץ </a:t>
            </a:r>
            <a:r>
              <a:rPr lang="en-US" sz="2600" dirty="0" smtClean="0"/>
              <a:t>properties</a:t>
            </a:r>
            <a:r>
              <a:rPr lang="he-IL" sz="2600" dirty="0" smtClean="0"/>
              <a:t> לכל שפה בה נתמוך כך שהמפתחות יהיו זהים אך הערכים שונים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365104"/>
            <a:ext cx="3876152" cy="22322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27984" y="5085184"/>
            <a:ext cx="33843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כדי להוסיף תמיכה בשפה נוספת: </a:t>
            </a:r>
          </a:p>
          <a:p>
            <a:pPr algn="ctr" rtl="1"/>
            <a:r>
              <a:rPr lang="he-IL" b="1" dirty="0" smtClean="0"/>
              <a:t>לעמוד על אחד מקבצי ה- </a:t>
            </a:r>
          </a:p>
          <a:p>
            <a:pPr algn="ctr" rtl="1"/>
            <a:r>
              <a:rPr lang="en-US" b="1" dirty="0" smtClean="0"/>
              <a:t>properties</a:t>
            </a:r>
            <a:r>
              <a:rPr lang="he-IL" b="1" dirty="0" smtClean="0"/>
              <a:t> </a:t>
            </a:r>
            <a:r>
              <a:rPr lang="he-IL" b="1" dirty="0" smtClean="0">
                <a:sym typeface="Wingdings" pitchFamily="2" charset="2"/>
              </a:rPr>
              <a:t> </a:t>
            </a:r>
            <a:r>
              <a:rPr lang="en-US" b="1" dirty="0" smtClean="0">
                <a:sym typeface="Wingdings" pitchFamily="2" charset="2"/>
              </a:rPr>
              <a:t>Add</a:t>
            </a:r>
            <a:r>
              <a:rPr lang="he-IL" b="1" dirty="0" smtClean="0">
                <a:sym typeface="Wingdings" pitchFamily="2" charset="2"/>
              </a:rPr>
              <a:t>  </a:t>
            </a:r>
            <a:r>
              <a:rPr lang="en-US" b="1" dirty="0" smtClean="0">
                <a:sym typeface="Wingdings" pitchFamily="2" charset="2"/>
              </a:rPr>
              <a:t>Locale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הגדרת ה- </a:t>
            </a:r>
            <a:r>
              <a:rPr lang="en-US" sz="3600" dirty="0" smtClean="0"/>
              <a:t>locale</a:t>
            </a:r>
            <a:r>
              <a:rPr lang="he-IL" sz="3600" dirty="0" smtClean="0"/>
              <a:t> </a:t>
            </a:r>
            <a:r>
              <a:rPr lang="he-IL" dirty="0" smtClean="0"/>
              <a:t>ב- </a:t>
            </a:r>
            <a:r>
              <a:rPr lang="en-US" sz="3600" dirty="0" smtClean="0"/>
              <a:t>faces-</a:t>
            </a:r>
            <a:r>
              <a:rPr lang="en-US" sz="3600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להוסיף ב- </a:t>
            </a:r>
            <a:r>
              <a:rPr lang="en-US" dirty="0" smtClean="0"/>
              <a:t>faces-</a:t>
            </a:r>
            <a:r>
              <a:rPr lang="en-US" dirty="0" err="1" smtClean="0"/>
              <a:t>config</a:t>
            </a:r>
            <a:r>
              <a:rPr lang="he-IL" dirty="0" smtClean="0"/>
              <a:t> לאילו </a:t>
            </a:r>
            <a:r>
              <a:rPr lang="en-US" dirty="0" smtClean="0"/>
              <a:t>locale</a:t>
            </a:r>
            <a:r>
              <a:rPr lang="he-IL" dirty="0" smtClean="0"/>
              <a:t> יש תמיכה: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72816"/>
            <a:ext cx="6981372" cy="388672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11760" y="3573016"/>
            <a:ext cx="5688632" cy="172819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locale</a:t>
            </a:r>
            <a:r>
              <a:rPr lang="he-IL" dirty="0" smtClean="0"/>
              <a:t> המוגדר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נוסיף למחלקת ה- </a:t>
            </a:r>
            <a:r>
              <a:rPr lang="en-US" dirty="0" smtClean="0"/>
              <a:t>bean</a:t>
            </a:r>
            <a:r>
              <a:rPr lang="he-IL" dirty="0" smtClean="0"/>
              <a:t> שיטה שיודעת לקרוא את ה- </a:t>
            </a:r>
            <a:r>
              <a:rPr lang="en-US" dirty="0" smtClean="0"/>
              <a:t>locale</a:t>
            </a:r>
            <a:r>
              <a:rPr lang="he-IL" dirty="0" smtClean="0"/>
              <a:t> של ה- </a:t>
            </a:r>
            <a:r>
              <a:rPr lang="en-US" dirty="0" smtClean="0"/>
              <a:t>request</a:t>
            </a:r>
            <a:r>
              <a:rPr lang="he-IL" dirty="0" smtClean="0"/>
              <a:t> (נקבע ע"י ה- </a:t>
            </a:r>
            <a:r>
              <a:rPr lang="en-US" dirty="0" smtClean="0"/>
              <a:t>browser</a:t>
            </a:r>
            <a:r>
              <a:rPr lang="he-IL" dirty="0" smtClean="0"/>
              <a:t>):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נידע את ה- </a:t>
            </a:r>
            <a:r>
              <a:rPr lang="en-US" dirty="0" smtClean="0"/>
              <a:t>JSF </a:t>
            </a:r>
            <a:r>
              <a:rPr lang="he-IL" dirty="0" smtClean="0"/>
              <a:t> מהו ה- </a:t>
            </a:r>
            <a:r>
              <a:rPr lang="en-US" dirty="0" smtClean="0"/>
              <a:t>locale</a:t>
            </a:r>
            <a:r>
              <a:rPr lang="he-IL" dirty="0" smtClean="0"/>
              <a:t>: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263"/>
            <a:ext cx="7632848" cy="20888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3" y="5280194"/>
            <a:ext cx="6048671" cy="5970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21088"/>
            <a:ext cx="4952604" cy="19277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908720"/>
            <a:ext cx="2930814" cy="25860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8666" y="1108273"/>
            <a:ext cx="3777144" cy="19277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3645024"/>
            <a:ext cx="2852450" cy="258601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48064" y="2852936"/>
            <a:ext cx="136815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48064" y="5589240"/>
            <a:ext cx="2016224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90662"/>
            <a:ext cx="8712968" cy="706090"/>
          </a:xfrm>
        </p:spPr>
        <p:txBody>
          <a:bodyPr/>
          <a:lstStyle/>
          <a:p>
            <a:r>
              <a:rPr lang="he-IL" dirty="0" smtClean="0"/>
              <a:t>מעגל החיים של בקשת </a:t>
            </a:r>
            <a:r>
              <a:rPr lang="en-US" dirty="0" smtClean="0"/>
              <a:t>JSF</a:t>
            </a:r>
            <a:r>
              <a:rPr lang="he-IL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he-IL" sz="2800" dirty="0" smtClean="0"/>
              <a:t>(</a:t>
            </a:r>
            <a:r>
              <a:rPr lang="en-US" sz="2800" dirty="0" smtClean="0"/>
              <a:t>(JSF Request Life Cycle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15816" y="1484784"/>
            <a:ext cx="0" cy="51125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Client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059832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Server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84482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Request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67744" y="1988840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5567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בקשת הדף ללא נתונים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1960" y="1340768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בשרת נבנה ה- </a:t>
            </a:r>
            <a:r>
              <a:rPr lang="en-US" dirty="0" smtClean="0"/>
              <a:t>view</a:t>
            </a:r>
            <a:r>
              <a:rPr lang="he-IL" dirty="0" smtClean="0"/>
              <a:t> עבור הדף ונשמר ב- </a:t>
            </a:r>
            <a:r>
              <a:rPr lang="en-US" dirty="0" err="1" smtClean="0"/>
              <a:t>FacesContext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267744" y="2924944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7704" y="220486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ה- </a:t>
            </a:r>
            <a:r>
              <a:rPr lang="en-US" dirty="0" smtClean="0"/>
              <a:t>response</a:t>
            </a:r>
            <a:r>
              <a:rPr lang="he-IL" dirty="0" smtClean="0"/>
              <a:t> הוא דף המכיל את ה- </a:t>
            </a:r>
            <a:r>
              <a:rPr lang="en-US" dirty="0" smtClean="0"/>
              <a:t>view </a:t>
            </a:r>
            <a:r>
              <a:rPr lang="he-IL" dirty="0" smtClean="0"/>
              <a:t> ללא ערכים</a:t>
            </a:r>
            <a:endParaRPr lang="en-US" dirty="0"/>
          </a:p>
        </p:txBody>
      </p:sp>
      <p:sp>
        <p:nvSpPr>
          <p:cNvPr id="38" name="Curved Down Arrow 37"/>
          <p:cNvSpPr/>
          <p:nvPr/>
        </p:nvSpPr>
        <p:spPr>
          <a:xfrm>
            <a:off x="2339752" y="3789040"/>
            <a:ext cx="1944216" cy="36004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07704" y="31409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err="1" smtClean="0"/>
              <a:t>postback</a:t>
            </a:r>
            <a:r>
              <a:rPr lang="he-IL" dirty="0" smtClean="0"/>
              <a:t>: שליחת הדף עם ערכים</a:t>
            </a:r>
            <a:endParaRPr lang="en-US" dirty="0"/>
          </a:p>
        </p:txBody>
      </p:sp>
      <p:sp>
        <p:nvSpPr>
          <p:cNvPr id="40" name="Curved Down Arrow 39"/>
          <p:cNvSpPr/>
          <p:nvPr/>
        </p:nvSpPr>
        <p:spPr>
          <a:xfrm rot="10800000">
            <a:off x="2339753" y="4365103"/>
            <a:ext cx="1890210" cy="36004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11960" y="3501008"/>
            <a:ext cx="23762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הפעלת </a:t>
            </a:r>
            <a:r>
              <a:rPr lang="en-US" dirty="0" smtClean="0"/>
              <a:t>validations</a:t>
            </a:r>
            <a:r>
              <a:rPr lang="he-IL" dirty="0" smtClean="0"/>
              <a:t> ו-</a:t>
            </a:r>
            <a:r>
              <a:rPr lang="en-US" dirty="0" smtClean="0"/>
              <a:t> conversions</a:t>
            </a:r>
            <a:r>
              <a:rPr lang="he-IL" dirty="0" smtClean="0"/>
              <a:t> בהתאם למצויין ב- </a:t>
            </a:r>
            <a:r>
              <a:rPr lang="en-US" dirty="0" smtClean="0"/>
              <a:t>JSF</a:t>
            </a:r>
            <a:r>
              <a:rPr lang="he-IL" dirty="0" smtClean="0"/>
              <a:t>. אם שניהם עברו בהצלחה יופעלו ה- </a:t>
            </a:r>
            <a:r>
              <a:rPr lang="en-US" dirty="0" smtClean="0"/>
              <a:t>events</a:t>
            </a:r>
            <a:r>
              <a:rPr lang="he-IL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4" y="3573016"/>
            <a:ext cx="23762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כל עוד התקבלה דף עם שגיאות לאחר ה- </a:t>
            </a:r>
            <a:r>
              <a:rPr lang="en-US" dirty="0" smtClean="0"/>
              <a:t>validations, conversions</a:t>
            </a:r>
            <a:r>
              <a:rPr lang="he-IL" dirty="0" smtClean="0"/>
              <a:t> ו- </a:t>
            </a:r>
            <a:r>
              <a:rPr lang="en-US" dirty="0" smtClean="0"/>
              <a:t>events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267744" y="5445224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9512" y="5097958"/>
            <a:ext cx="22322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לאחר קבלת דף ללא שגיאות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79712" y="479889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dirty="0" err="1" smtClean="0"/>
              <a:t>postback</a:t>
            </a:r>
            <a:r>
              <a:rPr lang="he-IL" dirty="0" smtClean="0"/>
              <a:t>: שליחת הדף עם ערכים תקינים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5219908"/>
            <a:ext cx="27363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שמירת הנתונים ב- </a:t>
            </a:r>
            <a:r>
              <a:rPr lang="en-US" dirty="0" smtClean="0"/>
              <a:t>bean</a:t>
            </a:r>
            <a:r>
              <a:rPr lang="he-IL" dirty="0" smtClean="0"/>
              <a:t>, הפעלת ה- </a:t>
            </a:r>
            <a:r>
              <a:rPr lang="en-US" dirty="0" smtClean="0"/>
              <a:t>BL</a:t>
            </a:r>
            <a:r>
              <a:rPr lang="he-IL" dirty="0" smtClean="0"/>
              <a:t> ויצירת התשובה שתוחזר ללקוח (תוך שימוש ב- </a:t>
            </a:r>
            <a:r>
              <a:rPr lang="en-US" dirty="0" smtClean="0"/>
              <a:t>navigation</a:t>
            </a:r>
            <a:r>
              <a:rPr lang="he-IL" dirty="0" smtClean="0"/>
              <a:t> שב- </a:t>
            </a:r>
            <a:r>
              <a:rPr lang="en-US" dirty="0" smtClean="0"/>
              <a:t>faces-</a:t>
            </a:r>
            <a:r>
              <a:rPr lang="en-US" dirty="0" err="1" smtClean="0"/>
              <a:t>config</a:t>
            </a:r>
            <a:r>
              <a:rPr lang="he-IL" dirty="0" smtClean="0"/>
              <a:t>)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267744" y="6309320"/>
            <a:ext cx="19442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9512" y="6084004"/>
            <a:ext cx="2232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התקבל דף התשובה</a:t>
            </a:r>
            <a:endParaRPr lang="en-US" dirty="0"/>
          </a:p>
        </p:txBody>
      </p:sp>
      <p:sp>
        <p:nvSpPr>
          <p:cNvPr id="52" name="Right Brace 51"/>
          <p:cNvSpPr/>
          <p:nvPr/>
        </p:nvSpPr>
        <p:spPr>
          <a:xfrm>
            <a:off x="7020272" y="1268760"/>
            <a:ext cx="360040" cy="3744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236296" y="24208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1- Restore View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7984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2- Apply Request Values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56" name="Straight Arrow Connector 55"/>
          <p:cNvCxnSpPr>
            <a:endCxn id="54" idx="1"/>
          </p:cNvCxnSpPr>
          <p:nvPr/>
        </p:nvCxnSpPr>
        <p:spPr>
          <a:xfrm flipV="1">
            <a:off x="4211960" y="3109610"/>
            <a:ext cx="216024" cy="10336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16216" y="40770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3- Process Validations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6256" y="522920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4- Update Model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76256" y="557994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5- Invoke Application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39752" y="58772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6- Render Response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/>
      <p:bldP spid="38" grpId="0" animBg="1"/>
      <p:bldP spid="38" grpId="1" animBg="1"/>
      <p:bldP spid="39" grpId="0"/>
      <p:bldP spid="40" grpId="0" animBg="1"/>
      <p:bldP spid="40" grpId="1" animBg="1"/>
      <p:bldP spid="41" grpId="0" animBg="1"/>
      <p:bldP spid="42" grpId="0" animBg="1"/>
      <p:bldP spid="44" grpId="0" animBg="1"/>
      <p:bldP spid="45" grpId="0"/>
      <p:bldP spid="46" grpId="0" animBg="1"/>
      <p:bldP spid="48" grpId="0" animBg="1"/>
      <p:bldP spid="52" grpId="0" animBg="1"/>
      <p:bldP spid="53" grpId="0"/>
      <p:bldP spid="54" grpId="0"/>
      <p:bldP spid="57" grpId="0"/>
      <p:bldP spid="58" grpId="0"/>
      <p:bldP spid="59" grpId="0"/>
      <p:bldP spid="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Facelets</a:t>
            </a:r>
            <a:r>
              <a:rPr lang="he-IL" dirty="0" smtClean="0"/>
              <a:t> - מוטיבציה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JSF</a:t>
            </a:r>
            <a:r>
              <a:rPr lang="he-IL" dirty="0" smtClean="0"/>
              <a:t> ממומש בתוך </a:t>
            </a:r>
            <a:r>
              <a:rPr lang="en-US" dirty="0" smtClean="0"/>
              <a:t>JSP</a:t>
            </a:r>
            <a:r>
              <a:rPr lang="he-IL" dirty="0" smtClean="0"/>
              <a:t> בעוד שמעגל החיים שלהם שונה, מה שעלול לגרום להתנגשויות ולתוצאות בלתי צפויות</a:t>
            </a:r>
          </a:p>
          <a:p>
            <a:pPr lvl="1"/>
            <a:r>
              <a:rPr lang="he-IL" dirty="0" smtClean="0"/>
              <a:t>ה- </a:t>
            </a:r>
            <a:r>
              <a:rPr lang="en-US" dirty="0" smtClean="0"/>
              <a:t>JSF </a:t>
            </a:r>
            <a:r>
              <a:rPr lang="he-IL" dirty="0" smtClean="0"/>
              <a:t> בונה את עץ הרכיבים בעוד שה- </a:t>
            </a:r>
            <a:r>
              <a:rPr lang="en-US" dirty="0" smtClean="0"/>
              <a:t>JSP</a:t>
            </a:r>
            <a:r>
              <a:rPr lang="he-IL" dirty="0" smtClean="0"/>
              <a:t> בונה אותם לפי הסדר</a:t>
            </a:r>
          </a:p>
          <a:p>
            <a:r>
              <a:rPr lang="he-IL" dirty="0" smtClean="0"/>
              <a:t>הכלים הסטנדרטים של מעצבי האתרים אינם מאפשרים להם לצפות בקלות בדפי </a:t>
            </a:r>
            <a:r>
              <a:rPr lang="en-US" dirty="0" smtClean="0"/>
              <a:t>JSF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טכנולוגיית ה- </a:t>
            </a:r>
            <a:r>
              <a:rPr lang="en-US" dirty="0" err="1" smtClean="0"/>
              <a:t>facelets</a:t>
            </a:r>
            <a:r>
              <a:rPr lang="he-IL" dirty="0" smtClean="0"/>
              <a:t> באה להחליף את ה- </a:t>
            </a:r>
            <a:r>
              <a:rPr lang="en-US" dirty="0" smtClean="0"/>
              <a:t>JSF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מממשת כ- </a:t>
            </a:r>
            <a:r>
              <a:rPr lang="en-US" dirty="0" smtClean="0"/>
              <a:t>JSF </a:t>
            </a:r>
            <a:r>
              <a:rPr lang="en-US" dirty="0" err="1" smtClean="0"/>
              <a:t>ViewHandler</a:t>
            </a:r>
            <a:endParaRPr lang="he-IL" dirty="0" smtClean="0"/>
          </a:p>
          <a:p>
            <a:pPr lvl="1"/>
            <a:r>
              <a:rPr lang="he-IL" dirty="0" smtClean="0"/>
              <a:t>מאפשרת קינפוג פקדים פעם אחת ושימוש חוזר</a:t>
            </a:r>
          </a:p>
          <a:p>
            <a:pPr lvl="1"/>
            <a:r>
              <a:rPr lang="en-US" dirty="0" smtClean="0"/>
              <a:t>JSP</a:t>
            </a:r>
            <a:r>
              <a:rPr lang="he-IL" dirty="0" smtClean="0"/>
              <a:t> אינה תומכת בתגיות חדשות של </a:t>
            </a:r>
            <a:r>
              <a:rPr lang="en-US" dirty="0" smtClean="0"/>
              <a:t>JSF</a:t>
            </a:r>
            <a:endParaRPr lang="he-IL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sz="3600" dirty="0" smtClean="0"/>
              <a:t>Templates</a:t>
            </a:r>
            <a:r>
              <a:rPr lang="he-IL" sz="3600" dirty="0" smtClean="0"/>
              <a:t> </a:t>
            </a:r>
            <a:r>
              <a:rPr lang="he-IL" dirty="0" smtClean="0"/>
              <a:t>ע"י </a:t>
            </a:r>
            <a:r>
              <a:rPr lang="en-US" sz="3600" dirty="0" err="1" smtClean="0"/>
              <a:t>Facelets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כאשר נרצה שדפים באפליקציה שלנו יראו זהים נשתמש במנגנון ה- </a:t>
            </a:r>
            <a:r>
              <a:rPr lang="en-US" dirty="0" smtClean="0"/>
              <a:t>template</a:t>
            </a:r>
            <a:endParaRPr lang="he-IL" dirty="0" smtClean="0"/>
          </a:p>
          <a:p>
            <a:r>
              <a:rPr lang="he-IL" dirty="0" smtClean="0"/>
              <a:t>למשל נייצר דף מסגרת לאתר שלנו (כותרת עליונה ותפריט) ובאמצע יהיה התוכן</a:t>
            </a:r>
          </a:p>
          <a:p>
            <a:r>
              <a:rPr lang="he-IL" dirty="0" smtClean="0"/>
              <a:t>כל דף האתר יתבסס על התבנית שהכנו ויוסיף רק את החלק האמצעי של הדף</a:t>
            </a:r>
          </a:p>
          <a:p>
            <a:endParaRPr lang="he-IL" dirty="0" smtClean="0"/>
          </a:p>
          <a:p>
            <a:r>
              <a:rPr lang="he-IL" dirty="0" smtClean="0"/>
              <a:t>שקול להורשת טפסים ב- </a:t>
            </a:r>
            <a:r>
              <a:rPr lang="en-US" dirty="0" smtClean="0"/>
              <a:t>C</a:t>
            </a:r>
            <a:r>
              <a:rPr lang="he-IL" dirty="0" smtClean="0"/>
              <a:t>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5602"/>
            <a:ext cx="6552728" cy="57470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לדף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76256" y="1052736"/>
            <a:ext cx="2016224" cy="5472608"/>
          </a:xfrm>
        </p:spPr>
        <p:txBody>
          <a:bodyPr/>
          <a:lstStyle/>
          <a:p>
            <a:r>
              <a:rPr lang="he-IL" dirty="0" smtClean="0"/>
              <a:t>נוסיף קובץ מטיפוס </a:t>
            </a:r>
            <a:r>
              <a:rPr lang="en-US" dirty="0" err="1" smtClean="0"/>
              <a:t>Facelets</a:t>
            </a:r>
            <a:r>
              <a:rPr lang="en-US" dirty="0" smtClean="0"/>
              <a:t> Template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780928"/>
            <a:ext cx="2834803" cy="20313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051720" y="2996952"/>
            <a:ext cx="4032448" cy="7200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278092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שם העיצוב ב- 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1600" y="1988840"/>
            <a:ext cx="5472608" cy="43204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3648" y="3789040"/>
            <a:ext cx="1728192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347864" y="4221088"/>
            <a:ext cx="2592288" cy="576064"/>
          </a:xfrm>
          <a:prstGeom prst="wedgeRectCallout">
            <a:avLst>
              <a:gd name="adj1" fmla="val -86953"/>
              <a:gd name="adj2" fmla="val -85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הכנסת איזור לתוך ה- </a:t>
            </a:r>
            <a:r>
              <a:rPr lang="en-US" b="1" dirty="0" smtClean="0"/>
              <a:t>template</a:t>
            </a:r>
            <a:r>
              <a:rPr lang="he-IL" b="1" dirty="0" smtClean="0"/>
              <a:t> ומתן שם זיהוי</a:t>
            </a:r>
            <a:endParaRPr lang="en-US" b="1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0122" y="4869135"/>
            <a:ext cx="2800350" cy="18002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בדף ה-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50330"/>
            <a:ext cx="4968552" cy="568899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798626"/>
            <a:ext cx="4287536" cy="279494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15616" y="3356992"/>
            <a:ext cx="4032448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788024" y="2564904"/>
            <a:ext cx="2664296" cy="648072"/>
          </a:xfrm>
          <a:prstGeom prst="wedgeRectCallout">
            <a:avLst>
              <a:gd name="adj1" fmla="val -108467"/>
              <a:gd name="adj2" fmla="val 72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ה- </a:t>
            </a:r>
            <a:r>
              <a:rPr lang="en-US" b="1" dirty="0" smtClean="0"/>
              <a:t>template</a:t>
            </a:r>
            <a:r>
              <a:rPr lang="he-IL" b="1" dirty="0" smtClean="0"/>
              <a:t> עליו אנו מתבססים בדף זה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331640" y="3789040"/>
            <a:ext cx="2088232" cy="79208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771800" y="4149080"/>
            <a:ext cx="2160240" cy="648072"/>
          </a:xfrm>
          <a:prstGeom prst="wedgeRectCallout">
            <a:avLst>
              <a:gd name="adj1" fmla="val -47817"/>
              <a:gd name="adj2" fmla="val -61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שתילת התוכן באיזור הנקרא  </a:t>
            </a:r>
            <a:r>
              <a:rPr lang="en-US" b="1" dirty="0" smtClean="0"/>
              <a:t>title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פרוייקט </a:t>
            </a:r>
            <a:r>
              <a:rPr lang="en-US" dirty="0" smtClean="0"/>
              <a:t>JSF</a:t>
            </a:r>
            <a:r>
              <a:rPr lang="he-IL" dirty="0" smtClean="0"/>
              <a:t> ב- </a:t>
            </a:r>
            <a:r>
              <a:rPr lang="en-US" dirty="0" err="1" smtClean="0"/>
              <a:t>NetBeans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נייצר פרויקט חדש ובמסך בחירת ה- </a:t>
            </a:r>
            <a:r>
              <a:rPr lang="en-US" dirty="0" smtClean="0"/>
              <a:t>Framework</a:t>
            </a:r>
            <a:r>
              <a:rPr lang="he-IL" dirty="0" smtClean="0"/>
              <a:t> נבחר: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74485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131840" y="2564904"/>
            <a:ext cx="180020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התגיות: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בשימוש ב- </a:t>
            </a:r>
            <a:r>
              <a:rPr lang="en-US" dirty="0" smtClean="0"/>
              <a:t>template</a:t>
            </a:r>
            <a:r>
              <a:rPr lang="he-IL" dirty="0" smtClean="0"/>
              <a:t>:</a:t>
            </a:r>
          </a:p>
          <a:p>
            <a:pPr lvl="1"/>
            <a:r>
              <a:rPr lang="en-US" dirty="0" err="1" smtClean="0"/>
              <a:t>ui:insert</a:t>
            </a:r>
            <a:r>
              <a:rPr lang="he-IL" dirty="0" smtClean="0"/>
              <a:t> – להכנסת איזור בדף ה- </a:t>
            </a:r>
            <a:r>
              <a:rPr lang="en-US" dirty="0" smtClean="0"/>
              <a:t>template</a:t>
            </a:r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בשימוש ב- </a:t>
            </a:r>
            <a:r>
              <a:rPr lang="en-US" dirty="0" smtClean="0"/>
              <a:t>template client</a:t>
            </a:r>
            <a:r>
              <a:rPr lang="he-IL" dirty="0" smtClean="0"/>
              <a:t>:</a:t>
            </a:r>
          </a:p>
          <a:p>
            <a:pPr lvl="1"/>
            <a:r>
              <a:rPr lang="en-US" dirty="0" err="1" smtClean="0"/>
              <a:t>ui:composition</a:t>
            </a:r>
            <a:r>
              <a:rPr lang="he-IL" dirty="0" smtClean="0"/>
              <a:t> – הגדרת שף המתבסס על דף </a:t>
            </a:r>
            <a:r>
              <a:rPr lang="en-US" dirty="0" smtClean="0"/>
              <a:t>template</a:t>
            </a:r>
            <a:r>
              <a:rPr lang="he-IL" dirty="0" smtClean="0"/>
              <a:t> </a:t>
            </a:r>
          </a:p>
          <a:p>
            <a:pPr lvl="1"/>
            <a:r>
              <a:rPr lang="en-US" dirty="0" err="1" smtClean="0"/>
              <a:t>ui:define</a:t>
            </a:r>
            <a:r>
              <a:rPr lang="he-IL" dirty="0" smtClean="0"/>
              <a:t> – הכנסת ערכים לאיזור מסויים ב- </a:t>
            </a:r>
            <a:r>
              <a:rPr lang="en-US" dirty="0" smtClean="0"/>
              <a:t>template</a:t>
            </a:r>
          </a:p>
          <a:p>
            <a:pPr lvl="1"/>
            <a:endParaRPr lang="en-US" dirty="0" smtClean="0"/>
          </a:p>
          <a:p>
            <a:r>
              <a:rPr lang="he-IL" dirty="0" smtClean="0"/>
              <a:t>צריכה להיות  התאמה בשם בין השימוש ב- </a:t>
            </a:r>
            <a:r>
              <a:rPr lang="en-US" dirty="0" err="1" smtClean="0"/>
              <a:t>ui:insert</a:t>
            </a:r>
            <a:r>
              <a:rPr lang="he-IL" dirty="0" smtClean="0"/>
              <a:t> ב- </a:t>
            </a:r>
            <a:r>
              <a:rPr lang="en-US" dirty="0" smtClean="0"/>
              <a:t>template</a:t>
            </a:r>
            <a:r>
              <a:rPr lang="he-IL" dirty="0" smtClean="0"/>
              <a:t> לבין השם בשימוש ה- </a:t>
            </a:r>
            <a:r>
              <a:rPr lang="en-US" dirty="0" err="1" smtClean="0"/>
              <a:t>ui:define</a:t>
            </a:r>
            <a:r>
              <a:rPr lang="he-IL" dirty="0" smtClean="0"/>
              <a:t> ב- </a:t>
            </a:r>
            <a:r>
              <a:rPr lang="en-US" dirty="0" smtClean="0"/>
              <a:t>template 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המחשה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334"/>
            <a:ext cx="8424936" cy="544915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6300028"/>
            <a:ext cx="846043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http://jsflessons.blogspot.com/2009/03/templating-in-facelets.html</a:t>
            </a:r>
            <a:r>
              <a:rPr lang="he-IL" dirty="0" smtClean="0"/>
              <a:t>התמונה לקוחה מ: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sz="3200" dirty="0" smtClean="0"/>
              <a:t>XHTML</a:t>
            </a:r>
            <a:r>
              <a:rPr lang="he-IL" sz="3200" dirty="0" smtClean="0"/>
              <a:t> </a:t>
            </a:r>
            <a:r>
              <a:rPr lang="he-IL" dirty="0" smtClean="0"/>
              <a:t>אחר באחד האיזורים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נגדיר קובץ </a:t>
            </a:r>
            <a:r>
              <a:rPr lang="en-US" dirty="0" err="1" smtClean="0"/>
              <a:t>xhtml</a:t>
            </a:r>
            <a:r>
              <a:rPr lang="he-IL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89178"/>
            <a:ext cx="8208912" cy="49361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sz="3200" dirty="0" smtClean="0"/>
              <a:t>XHTML</a:t>
            </a:r>
            <a:r>
              <a:rPr lang="he-IL" sz="3200" dirty="0" smtClean="0"/>
              <a:t> </a:t>
            </a:r>
            <a:r>
              <a:rPr lang="he-IL" dirty="0" smtClean="0"/>
              <a:t>אחר באחד האיזורים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7996795" cy="56166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484784"/>
            <a:ext cx="5115048" cy="207414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23728" y="4365104"/>
            <a:ext cx="6120680" cy="576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300192" y="5085184"/>
            <a:ext cx="2592288" cy="576064"/>
          </a:xfrm>
          <a:prstGeom prst="wedgeRectCallout">
            <a:avLst>
              <a:gd name="adj1" fmla="val -101694"/>
              <a:gd name="adj2" fmla="val -78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במקום </a:t>
            </a:r>
            <a:r>
              <a:rPr lang="en-US" b="1" dirty="0" err="1" smtClean="0"/>
              <a:t>ui:insert</a:t>
            </a:r>
            <a:r>
              <a:rPr lang="he-IL" b="1" dirty="0" smtClean="0"/>
              <a:t> משתמשים ב- </a:t>
            </a:r>
            <a:r>
              <a:rPr lang="en-US" b="1" dirty="0" err="1" smtClean="0"/>
              <a:t>ui:include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הוראות מחוץ לתג </a:t>
            </a:r>
            <a:r>
              <a:rPr lang="en-US" dirty="0" err="1" smtClean="0"/>
              <a:t>ui:composition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5816131" cy="554461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301208"/>
            <a:ext cx="4981575" cy="10477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87624" y="2996952"/>
            <a:ext cx="3744416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652120" y="2564904"/>
            <a:ext cx="2592288" cy="576064"/>
          </a:xfrm>
          <a:prstGeom prst="wedgeRectCallout">
            <a:avLst>
              <a:gd name="adj1" fmla="val -79056"/>
              <a:gd name="adj2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מתעלם מהגדרות שמחוץ  לתג </a:t>
            </a:r>
            <a:r>
              <a:rPr lang="en-US" b="1" dirty="0" err="1" smtClean="0"/>
              <a:t>ui:composition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התג </a:t>
            </a:r>
            <a:r>
              <a:rPr lang="en-US" dirty="0" err="1" smtClean="0"/>
              <a:t>ui:decorate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556"/>
            <a:ext cx="5112568" cy="560390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517232"/>
            <a:ext cx="56388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15616" y="3429000"/>
            <a:ext cx="3456384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292080" y="2996952"/>
            <a:ext cx="2592288" cy="576064"/>
          </a:xfrm>
          <a:prstGeom prst="wedgeRectCallout">
            <a:avLst>
              <a:gd name="adj1" fmla="val -79056"/>
              <a:gd name="adj2" fmla="val 23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מתייחס להגדרות שמחוץ  לתג </a:t>
            </a:r>
            <a:r>
              <a:rPr lang="en-US" b="1" dirty="0" err="1" smtClean="0"/>
              <a:t>ui:decorate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580112" y="1052736"/>
            <a:ext cx="3312368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התגיות </a:t>
            </a:r>
            <a:r>
              <a:rPr lang="en-US" b="1" dirty="0" err="1" smtClean="0"/>
              <a:t>ui:composition</a:t>
            </a:r>
            <a:r>
              <a:rPr lang="he-IL" b="1" dirty="0" smtClean="0"/>
              <a:t> ו- </a:t>
            </a:r>
            <a:r>
              <a:rPr lang="en-US" b="1" dirty="0" err="1" smtClean="0"/>
              <a:t>ui:decorate</a:t>
            </a:r>
            <a:r>
              <a:rPr lang="he-IL" b="1" dirty="0" smtClean="0"/>
              <a:t> זהות בשימושן פרט לכך שהראשונה מתעלמת מתוכן שמחוץ לה והשניה לא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34402"/>
            <a:ext cx="7992888" cy="574187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יצירת </a:t>
            </a:r>
            <a:r>
              <a:rPr lang="en-US" sz="3600" dirty="0" smtClean="0"/>
              <a:t>component </a:t>
            </a:r>
            <a:r>
              <a:rPr lang="he-IL" sz="3600" dirty="0" smtClean="0"/>
              <a:t> </a:t>
            </a:r>
            <a:r>
              <a:rPr lang="he-IL" dirty="0" smtClean="0"/>
              <a:t>מותאם אישית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24128" y="2276872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he-IL" b="1" dirty="0" smtClean="0"/>
              <a:t>- הגדרת </a:t>
            </a:r>
            <a:r>
              <a:rPr lang="en-US" b="1" dirty="0" smtClean="0"/>
              <a:t>html</a:t>
            </a:r>
            <a:r>
              <a:rPr lang="he-IL" b="1" dirty="0" smtClean="0"/>
              <a:t> ללא </a:t>
            </a:r>
            <a:r>
              <a:rPr lang="en-US" b="1" dirty="0" smtClean="0"/>
              <a:t>body</a:t>
            </a:r>
            <a:endParaRPr lang="he-IL" b="1" dirty="0" smtClean="0"/>
          </a:p>
          <a:p>
            <a:pPr algn="r" rtl="1"/>
            <a:r>
              <a:rPr lang="he-IL" b="1" dirty="0" smtClean="0"/>
              <a:t>- הרכיב אותו אנו מגדירים נמצא      </a:t>
            </a:r>
          </a:p>
          <a:p>
            <a:pPr algn="r" rtl="1"/>
            <a:r>
              <a:rPr lang="he-IL" b="1" dirty="0" smtClean="0"/>
              <a:t>  בתגית  </a:t>
            </a:r>
            <a:r>
              <a:rPr lang="en-US" b="1" dirty="0" err="1" smtClean="0"/>
              <a:t>ui:component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sz="3600" dirty="0" smtClean="0"/>
              <a:t>component</a:t>
            </a:r>
            <a:r>
              <a:rPr lang="he-IL" sz="3600" dirty="0" smtClean="0"/>
              <a:t> </a:t>
            </a:r>
            <a:r>
              <a:rPr lang="he-IL" dirty="0" smtClean="0"/>
              <a:t>מותאם אישית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6336704" cy="568273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03648" y="4005064"/>
            <a:ext cx="2736304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196752"/>
            <a:ext cx="3497560" cy="147350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780928"/>
            <a:ext cx="3448983" cy="131158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ui:fragment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משמש כמו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en-US" dirty="0" err="1" smtClean="0"/>
              <a:t>ui:component</a:t>
            </a:r>
            <a:endParaRPr lang="en-US" dirty="0" smtClean="0"/>
          </a:p>
          <a:p>
            <a:r>
              <a:rPr lang="he-IL" dirty="0" smtClean="0"/>
              <a:t>ההבדל:</a:t>
            </a:r>
          </a:p>
          <a:p>
            <a:pPr lvl="1"/>
            <a:r>
              <a:rPr lang="en-US" dirty="0" err="1" smtClean="0"/>
              <a:t>ui:component</a:t>
            </a:r>
            <a:r>
              <a:rPr lang="he-IL" dirty="0" smtClean="0"/>
              <a:t> מתעלם מהתוכן שמחוץ לו</a:t>
            </a:r>
          </a:p>
          <a:p>
            <a:pPr lvl="1"/>
            <a:r>
              <a:rPr lang="en-US" dirty="0" err="1" smtClean="0"/>
              <a:t>ui:fragment</a:t>
            </a:r>
            <a:r>
              <a:rPr lang="he-IL" dirty="0" smtClean="0"/>
              <a:t> מתייחס לתוכן שמחוץ לו 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בדיוק כמו </a:t>
            </a:r>
            <a:r>
              <a:rPr lang="en-US" dirty="0" err="1" smtClean="0"/>
              <a:t>ui:composition</a:t>
            </a:r>
            <a:r>
              <a:rPr lang="he-IL" dirty="0" smtClean="0"/>
              <a:t> ו- </a:t>
            </a:r>
            <a:r>
              <a:rPr lang="en-US" dirty="0" err="1" smtClean="0"/>
              <a:t>ui:decorate</a:t>
            </a:r>
            <a:r>
              <a:rPr lang="he-IL" dirty="0" smtClean="0"/>
              <a:t> בהתאמה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ui:param</a:t>
            </a:r>
            <a:r>
              <a:rPr lang="he-IL" dirty="0" smtClean="0"/>
              <a:t> – להעברת נתונים בין </a:t>
            </a:r>
            <a:r>
              <a:rPr lang="en-US" sz="3600" dirty="0" err="1" smtClean="0"/>
              <a:t>facelets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9316"/>
            <a:ext cx="7920880" cy="571400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067944" y="5733256"/>
            <a:ext cx="115212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220072" y="6093296"/>
            <a:ext cx="1440160" cy="360040"/>
          </a:xfrm>
          <a:prstGeom prst="wedgeRectCallout">
            <a:avLst>
              <a:gd name="adj1" fmla="val -87585"/>
              <a:gd name="adj2" fmla="val -82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שם הפרמטר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קובץ הקונפיגורציה </a:t>
            </a:r>
            <a:r>
              <a:rPr lang="en-US" dirty="0" smtClean="0"/>
              <a:t>faces-config.xml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תחת </a:t>
            </a:r>
            <a:r>
              <a:rPr lang="en-US" dirty="0" smtClean="0"/>
              <a:t>WEB-INF</a:t>
            </a:r>
            <a:r>
              <a:rPr lang="he-IL" dirty="0" smtClean="0"/>
              <a:t> יש לייצר את הקובץ </a:t>
            </a:r>
            <a:r>
              <a:rPr lang="en-US" dirty="0" smtClean="0"/>
              <a:t>faces-config.xml</a:t>
            </a:r>
            <a:endParaRPr lang="he-IL" dirty="0" smtClean="0"/>
          </a:p>
          <a:p>
            <a:pPr lvl="1"/>
            <a:r>
              <a:rPr lang="he-IL" dirty="0" smtClean="0"/>
              <a:t>יש לבחור באופציה </a:t>
            </a:r>
            <a:r>
              <a:rPr lang="en-US" dirty="0" smtClean="0"/>
              <a:t>JSF Faces Configuration</a:t>
            </a:r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endParaRPr lang="he-IL" dirty="0" smtClean="0"/>
          </a:p>
          <a:p>
            <a:pPr lvl="1"/>
            <a:r>
              <a:rPr lang="he-IL" dirty="0" smtClean="0"/>
              <a:t>בקובץ זה יוגדרו בהמשך:</a:t>
            </a:r>
          </a:p>
          <a:p>
            <a:pPr lvl="2"/>
            <a:r>
              <a:rPr lang="he-IL" dirty="0" smtClean="0"/>
              <a:t>מחלקות ה- </a:t>
            </a:r>
            <a:r>
              <a:rPr lang="en-US" dirty="0" smtClean="0"/>
              <a:t>bean</a:t>
            </a:r>
            <a:r>
              <a:rPr lang="he-IL" dirty="0" smtClean="0"/>
              <a:t> איתן נעבוד</a:t>
            </a:r>
          </a:p>
          <a:p>
            <a:pPr lvl="2"/>
            <a:r>
              <a:rPr lang="he-IL" dirty="0" smtClean="0"/>
              <a:t>קונפיגורצית </a:t>
            </a:r>
            <a:r>
              <a:rPr lang="en-US" dirty="0" smtClean="0"/>
              <a:t>navigation</a:t>
            </a:r>
            <a:r>
              <a:rPr lang="he-IL" dirty="0" smtClean="0"/>
              <a:t> בין דפים</a:t>
            </a:r>
          </a:p>
          <a:p>
            <a:pPr lvl="2"/>
            <a:r>
              <a:rPr lang="he-IL" dirty="0" smtClean="0"/>
              <a:t>תמיכה בעבודה עם קבצי משאבים, למשל לצורך תמיכה בשפות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39"/>
            <a:ext cx="3384376" cy="222401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ui:param</a:t>
            </a:r>
            <a:r>
              <a:rPr lang="he-IL" dirty="0" smtClean="0"/>
              <a:t> – העברת פרמטרים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7391399" cy="547260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7704" y="3212976"/>
            <a:ext cx="3816424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יש לכתוב אפליקציה ובה 3 דפים בעלי עיצוב זהה:</a:t>
            </a:r>
          </a:p>
          <a:p>
            <a:pPr lvl="1"/>
            <a:r>
              <a:rPr lang="he-IL" dirty="0" smtClean="0"/>
              <a:t>הדף מחולק ל- 3 חלקים: עליון, שמאלי ומרכז</a:t>
            </a:r>
          </a:p>
          <a:p>
            <a:pPr lvl="1"/>
            <a:r>
              <a:rPr lang="he-IL" dirty="0" smtClean="0"/>
              <a:t>בחלק העליון תהיה כותרת שתורכב מ- </a:t>
            </a:r>
            <a:r>
              <a:rPr lang="en-US" dirty="0" smtClean="0"/>
              <a:t>Hello</a:t>
            </a:r>
            <a:r>
              <a:rPr lang="he-IL" dirty="0" smtClean="0"/>
              <a:t> ושם שיקרא מקובץ משאבים</a:t>
            </a:r>
          </a:p>
          <a:p>
            <a:pPr lvl="1"/>
            <a:r>
              <a:rPr lang="he-IL" dirty="0" smtClean="0"/>
              <a:t>בחלק השמאלי תהייה אפשרות להקליד גובה ומשקל וכפתור לחישוב</a:t>
            </a:r>
          </a:p>
          <a:p>
            <a:pPr lvl="1"/>
            <a:r>
              <a:rPr lang="he-IL" dirty="0" smtClean="0"/>
              <a:t>התוצאה תופיע בחלק המרכזי בדף</a:t>
            </a:r>
          </a:p>
          <a:p>
            <a:pPr lvl="1"/>
            <a:r>
              <a:rPr lang="he-IL" dirty="0" smtClean="0"/>
              <a:t>התוצאה תכלול את ערך ה- </a:t>
            </a:r>
            <a:r>
              <a:rPr lang="en-US" dirty="0" smtClean="0"/>
              <a:t>BMI</a:t>
            </a:r>
            <a:r>
              <a:rPr lang="he-IL" dirty="0" smtClean="0"/>
              <a:t> שהוזנו וכן הודעה בפורמט הבא:</a:t>
            </a:r>
          </a:p>
          <a:p>
            <a:pPr lvl="2"/>
            <a:r>
              <a:rPr lang="he-IL" dirty="0" smtClean="0"/>
              <a:t>אם ה- </a:t>
            </a:r>
            <a:r>
              <a:rPr lang="en-US" dirty="0" smtClean="0"/>
              <a:t>BMI</a:t>
            </a:r>
            <a:r>
              <a:rPr lang="he-IL" dirty="0" smtClean="0"/>
              <a:t> מתחת ל- 25 הרקע יהיה ירוק והודעה כי המשקל תקין</a:t>
            </a:r>
          </a:p>
          <a:p>
            <a:pPr lvl="2"/>
            <a:r>
              <a:rPr lang="he-IL" dirty="0" smtClean="0"/>
              <a:t>אחרת, הרקע יהיה אדום והודעה כי המשקל אינו תקין</a:t>
            </a:r>
          </a:p>
          <a:p>
            <a:pPr lvl="1"/>
            <a:r>
              <a:rPr lang="he-IL" dirty="0" smtClean="0"/>
              <a:t>יש לוודא כי הגובה הוא בין 1.50-2.10 מ'</a:t>
            </a:r>
          </a:p>
          <a:p>
            <a:pPr lvl="1"/>
            <a:r>
              <a:rPr lang="he-IL" dirty="0" smtClean="0"/>
              <a:t>יש לוודא כי המשקל בין 30-250 ק"ג</a:t>
            </a:r>
          </a:p>
          <a:p>
            <a:pPr lvl="1"/>
            <a:r>
              <a:rPr lang="he-IL" dirty="0" smtClean="0"/>
              <a:t>במידה ואחד הנתונים שהוזנו חסר או אינו תקין, יש להציג הודעה מתאימה</a:t>
            </a:r>
          </a:p>
          <a:p>
            <a:pPr lvl="1"/>
            <a:r>
              <a:rPr lang="he-IL" dirty="0" smtClean="0"/>
              <a:t>יש לתמוך באפליקציה גם באנגלית וגם בעברית ע"י לחיצה על כפתור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7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8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smtClean="0">
                <a:latin typeface="Arial" charset="0"/>
                <a:cs typeface="Arial" charset="0"/>
              </a:rPr>
              <a:t>JSF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Validations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Converter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Page Navigation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קבצי משאבים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Internationalization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JSF Life Cycle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Facelets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Template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Component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4248472" cy="1354162"/>
          </a:xfrm>
        </p:spPr>
        <p:txBody>
          <a:bodyPr/>
          <a:lstStyle/>
          <a:p>
            <a:r>
              <a:rPr lang="he-IL" dirty="0" smtClean="0"/>
              <a:t>דוגמא – </a:t>
            </a:r>
            <a:r>
              <a:rPr lang="he-IL" sz="2800" dirty="0" smtClean="0"/>
              <a:t>מחלקת ה- </a:t>
            </a:r>
            <a:r>
              <a:rPr lang="en-US" sz="2800" dirty="0" smtClean="0"/>
              <a:t>bean</a:t>
            </a:r>
            <a:r>
              <a:rPr lang="he-IL" sz="2800" dirty="0" smtClean="0"/>
              <a:t> איתה נעבוד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88640"/>
            <a:ext cx="4396730" cy="651536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64088" y="5661248"/>
            <a:ext cx="136815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</a:t>
            </a:r>
            <a:r>
              <a:rPr lang="he-IL" sz="3200" dirty="0" smtClean="0"/>
              <a:t>- יצירת ה- </a:t>
            </a:r>
            <a:r>
              <a:rPr lang="en-US" sz="3200" dirty="0" smtClean="0"/>
              <a:t>bean</a:t>
            </a:r>
            <a:r>
              <a:rPr lang="he-IL" sz="3200" dirty="0" smtClean="0"/>
              <a:t> בקונפיגורציה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4912"/>
            <a:ext cx="7704856" cy="542804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259632" y="4797152"/>
            <a:ext cx="6624736" cy="151216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572000" y="6093296"/>
            <a:ext cx="4320480" cy="576064"/>
          </a:xfrm>
          <a:prstGeom prst="wedgeRectCallout">
            <a:avLst>
              <a:gd name="adj1" fmla="val -60635"/>
              <a:gd name="adj2" fmla="val -72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ציון היכן ישמרו הנתונים. כמובן שניתן גם על ה- </a:t>
            </a:r>
            <a:r>
              <a:rPr lang="en-US" b="1" dirty="0" smtClean="0"/>
              <a:t>session / page / application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6479704" y="4653136"/>
            <a:ext cx="2412776" cy="360040"/>
          </a:xfrm>
          <a:prstGeom prst="wedgeRectCallout">
            <a:avLst>
              <a:gd name="adj1" fmla="val -134169"/>
              <a:gd name="adj2" fmla="val 86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שם המשתנה (</a:t>
            </a:r>
            <a:r>
              <a:rPr lang="en-US" b="1" dirty="0" smtClean="0"/>
              <a:t>bean</a:t>
            </a:r>
            <a:r>
              <a:rPr lang="he-IL" b="1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/>
              <a:t>הגדרת ה- </a:t>
            </a:r>
            <a:r>
              <a:rPr lang="en-US" sz="3200" dirty="0" smtClean="0"/>
              <a:t>bean</a:t>
            </a:r>
            <a:r>
              <a:rPr lang="he-IL" sz="3200" dirty="0" smtClean="0"/>
              <a:t> </a:t>
            </a:r>
            <a:r>
              <a:rPr lang="he-IL" sz="3600" dirty="0" smtClean="0"/>
              <a:t>במחלקה במקום בקונפיגורציה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284984"/>
            <a:ext cx="3389595" cy="24879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221088"/>
            <a:ext cx="3990704" cy="23042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484784"/>
            <a:ext cx="7747642" cy="1653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732240" y="1124744"/>
            <a:ext cx="2232248" cy="648072"/>
          </a:xfrm>
          <a:prstGeom prst="wedgeRectCallout">
            <a:avLst>
              <a:gd name="adj1" fmla="val -85377"/>
              <a:gd name="adj2" fmla="val 54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הגדרת ה- </a:t>
            </a:r>
            <a:r>
              <a:rPr lang="en-US" b="1" dirty="0" smtClean="0"/>
              <a:t>bean</a:t>
            </a:r>
            <a:r>
              <a:rPr lang="he-IL" b="1" dirty="0" smtClean="0"/>
              <a:t> ב- </a:t>
            </a:r>
            <a:r>
              <a:rPr lang="en-US" b="1" dirty="0" smtClean="0"/>
              <a:t>faces-</a:t>
            </a:r>
            <a:r>
              <a:rPr lang="en-US" b="1" dirty="0" err="1" smtClean="0"/>
              <a:t>config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3275856" y="3212976"/>
            <a:ext cx="5688632" cy="648072"/>
          </a:xfrm>
          <a:prstGeom prst="wedgeRectCallout">
            <a:avLst>
              <a:gd name="adj1" fmla="val -61386"/>
              <a:gd name="adj2" fmla="val 1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לחילופין, ניתן להגדירו ע"י </a:t>
            </a:r>
            <a:r>
              <a:rPr lang="en-US" b="1" dirty="0" smtClean="0"/>
              <a:t>annotation</a:t>
            </a:r>
            <a:r>
              <a:rPr lang="he-IL" b="1" dirty="0" smtClean="0"/>
              <a:t>.</a:t>
            </a:r>
          </a:p>
          <a:p>
            <a:pPr algn="ctr" rtl="1"/>
            <a:r>
              <a:rPr lang="he-IL" b="1" dirty="0" smtClean="0"/>
              <a:t>כב"מ שמו יהיה כשם המחלקה כאשר האות הראשונה קטנה.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6444208" y="4581128"/>
            <a:ext cx="2520280" cy="576064"/>
          </a:xfrm>
          <a:prstGeom prst="wedgeRectCallout">
            <a:avLst>
              <a:gd name="adj1" fmla="val -27881"/>
              <a:gd name="adj2" fmla="val -65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ניתן להגדיר באופן מפורש את שם ה- </a:t>
            </a:r>
            <a:r>
              <a:rPr lang="en-US" b="1" dirty="0" smtClean="0"/>
              <a:t>bean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8052"/>
            <a:ext cx="6552728" cy="64793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188640"/>
            <a:ext cx="3456384" cy="1152128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דוגמא – </a:t>
            </a:r>
            <a:r>
              <a:rPr lang="he-IL" sz="3200" dirty="0" smtClean="0"/>
              <a:t>שימוש ב- </a:t>
            </a:r>
            <a:r>
              <a:rPr lang="en-US" sz="3200" dirty="0" smtClean="0"/>
              <a:t>bean</a:t>
            </a:r>
            <a:r>
              <a:rPr lang="he-IL" sz="3200" dirty="0" smtClean="0"/>
              <a:t> ב- </a:t>
            </a:r>
            <a:r>
              <a:rPr lang="en-US" sz="3200" dirty="0" smtClean="0"/>
              <a:t>JSP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55576" y="1124744"/>
            <a:ext cx="4104456" cy="50405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5508104" y="1340768"/>
            <a:ext cx="3420888" cy="936104"/>
          </a:xfrm>
          <a:prstGeom prst="wedgeRectCallout">
            <a:avLst>
              <a:gd name="adj1" fmla="val -71932"/>
              <a:gd name="adj2" fmla="val -60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הספריה המיוצגת ע"י </a:t>
            </a:r>
            <a:r>
              <a:rPr lang="en-US" b="1" dirty="0" smtClean="0"/>
              <a:t>f</a:t>
            </a:r>
            <a:r>
              <a:rPr lang="he-IL" b="1" dirty="0" smtClean="0"/>
              <a:t> מייבאת את התגיות הנוספות של ה- </a:t>
            </a:r>
            <a:r>
              <a:rPr lang="en-US" b="1" dirty="0" smtClean="0"/>
              <a:t>JSF</a:t>
            </a:r>
            <a:r>
              <a:rPr lang="he-IL" b="1" dirty="0" smtClean="0"/>
              <a:t> עבור בניית התצוגה, ולידציות והמרות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220072" y="2348880"/>
            <a:ext cx="3707904" cy="936104"/>
          </a:xfrm>
          <a:prstGeom prst="wedgeRectCallout">
            <a:avLst>
              <a:gd name="adj1" fmla="val -130455"/>
              <a:gd name="adj2" fmla="val -1320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הספריה המיוצגת ע"י </a:t>
            </a:r>
            <a:r>
              <a:rPr lang="en-US" b="1" dirty="0" smtClean="0"/>
              <a:t>h</a:t>
            </a:r>
            <a:r>
              <a:rPr lang="he-IL" b="1" dirty="0" smtClean="0"/>
              <a:t> מייבאת את התגיות המכילות את הפקדים שיכולים להשתמש בתוספים מהספריה </a:t>
            </a:r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2267744" y="2708920"/>
            <a:ext cx="2808312" cy="584448"/>
          </a:xfrm>
          <a:prstGeom prst="wedgeRectCallout">
            <a:avLst>
              <a:gd name="adj1" fmla="val -66424"/>
              <a:gd name="adj2" fmla="val 17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תגית </a:t>
            </a:r>
            <a:r>
              <a:rPr lang="en-US" b="1" dirty="0" smtClean="0"/>
              <a:t>JSF</a:t>
            </a:r>
            <a:r>
              <a:rPr lang="he-IL" b="1" dirty="0" smtClean="0"/>
              <a:t> שבתוכה נבנה את היררכית הפקדים בתצוגה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6732240" y="3356992"/>
            <a:ext cx="2232248" cy="792088"/>
          </a:xfrm>
          <a:prstGeom prst="wedgeRectCallout">
            <a:avLst>
              <a:gd name="adj1" fmla="val -72538"/>
              <a:gd name="adj2" fmla="val -27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יצירת פקד  </a:t>
            </a:r>
            <a:r>
              <a:rPr lang="en-US" b="1" dirty="0" smtClean="0"/>
              <a:t>input</a:t>
            </a:r>
            <a:r>
              <a:rPr lang="he-IL" b="1" dirty="0" smtClean="0"/>
              <a:t> שנתוניו ישמרו בתכונה </a:t>
            </a:r>
            <a:r>
              <a:rPr lang="en-US" b="1" dirty="0" smtClean="0"/>
              <a:t>name</a:t>
            </a:r>
            <a:r>
              <a:rPr lang="he-IL" b="1" dirty="0" smtClean="0"/>
              <a:t> שב- </a:t>
            </a:r>
            <a:r>
              <a:rPr lang="en-US" b="1" dirty="0" smtClean="0"/>
              <a:t>bean</a:t>
            </a:r>
            <a:endParaRPr lang="en-US" b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6084168" y="4581128"/>
            <a:ext cx="2880320" cy="576064"/>
          </a:xfrm>
          <a:prstGeom prst="wedgeRectCallout">
            <a:avLst>
              <a:gd name="adj1" fmla="val -110918"/>
              <a:gd name="adj2" fmla="val -13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הפעלת המתודה </a:t>
            </a:r>
            <a:r>
              <a:rPr lang="en-US" b="1" dirty="0" err="1" smtClean="0"/>
              <a:t>submitDetails</a:t>
            </a:r>
            <a:r>
              <a:rPr lang="he-IL" b="1" dirty="0" smtClean="0"/>
              <a:t> שב- </a:t>
            </a:r>
            <a:r>
              <a:rPr lang="en-US" b="1" dirty="0" smtClean="0"/>
              <a:t>bean</a:t>
            </a:r>
            <a:endParaRPr lang="en-US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0112" y="5517232"/>
            <a:ext cx="3384376" cy="576064"/>
          </a:xfrm>
          <a:prstGeom prst="wedgeRectCallout">
            <a:avLst>
              <a:gd name="adj1" fmla="val -79817"/>
              <a:gd name="adj2" fmla="val -107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הערך יוצג רק אם ערך הביטוי שבתכונה </a:t>
            </a:r>
            <a:r>
              <a:rPr lang="en-US" b="1" dirty="0" smtClean="0"/>
              <a:t>rendered</a:t>
            </a:r>
            <a:r>
              <a:rPr lang="he-IL" b="1" dirty="0" smtClean="0"/>
              <a:t> יהיה  </a:t>
            </a:r>
            <a:r>
              <a:rPr lang="en-US" b="1" dirty="0" smtClean="0"/>
              <a:t>true</a:t>
            </a:r>
            <a:endParaRPr lang="en-US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6660232" y="4221088"/>
            <a:ext cx="2304256" cy="288032"/>
          </a:xfrm>
          <a:prstGeom prst="wedgeRectCallout">
            <a:avLst>
              <a:gd name="adj1" fmla="val -93149"/>
              <a:gd name="adj2" fmla="val -250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פורמט הנתונים הדרוש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115616" y="2996952"/>
            <a:ext cx="720080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79712" y="3429000"/>
            <a:ext cx="316835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23728" y="4797152"/>
            <a:ext cx="2232248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11760" y="5013176"/>
            <a:ext cx="2088232" cy="21602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6094</TotalTime>
  <Words>1464</Words>
  <Application>Microsoft Office PowerPoint</Application>
  <PresentationFormat>On-screen Show (4:3)</PresentationFormat>
  <Paragraphs>263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Equity</vt:lpstr>
      <vt:lpstr>Package</vt:lpstr>
      <vt:lpstr>JSF + Facelets</vt:lpstr>
      <vt:lpstr>ביחידה זו נלמד:</vt:lpstr>
      <vt:lpstr>מהו JSF?</vt:lpstr>
      <vt:lpstr>יצירת פרוייקט JSF ב- NetBeans</vt:lpstr>
      <vt:lpstr>קובץ הקונפיגורציה faces-config.xml</vt:lpstr>
      <vt:lpstr>דוגמא – מחלקת ה- bean איתה נעבוד</vt:lpstr>
      <vt:lpstr>דוגמא - יצירת ה- bean בקונפיגורציה</vt:lpstr>
      <vt:lpstr>הגדרת ה- bean במחלקה במקום בקונפיגורציה</vt:lpstr>
      <vt:lpstr>דוגמא – שימוש ב- bean ב- JSP</vt:lpstr>
      <vt:lpstr>הפלט</vt:lpstr>
      <vt:lpstr>הפלט כאשר יש טעות בפורמט הנתונים</vt:lpstr>
      <vt:lpstr>התכונות required ו- requiredMessage</vt:lpstr>
      <vt:lpstr>שדה validation</vt:lpstr>
      <vt:lpstr>שדה converterMessage</vt:lpstr>
      <vt:lpstr>Page Navigation</vt:lpstr>
      <vt:lpstr>קינפוג ה- navigation ב- faces-config</vt:lpstr>
      <vt:lpstr>ניתן לראות את הקונפיגורציה גם כך</vt:lpstr>
      <vt:lpstr>הדף אליו נעבור</vt:lpstr>
      <vt:lpstr>דוגמת פלט</vt:lpstr>
      <vt:lpstr>Event Handaling</vt:lpstr>
      <vt:lpstr> ValueChangedEvent- שימוש ב- JSF</vt:lpstr>
      <vt:lpstr> ValueChangedEvent  מימוש ב- bean</vt:lpstr>
      <vt:lpstr> ValueChangedEvent- דוגמת פלט</vt:lpstr>
      <vt:lpstr>מימוש listener ע"י ממשק</vt:lpstr>
      <vt:lpstr>נשים לב:</vt:lpstr>
      <vt:lpstr>עבודה עם קבצי משאבים (Resource Bundle)</vt:lpstr>
      <vt:lpstr>עבודה עם קבצי משאבים (2)</vt:lpstr>
      <vt:lpstr>עבודה עם קבצי משאבים (3)</vt:lpstr>
      <vt:lpstr>שימוש בקובץ המשאבים ב- JSF</vt:lpstr>
      <vt:lpstr>Internationalization</vt:lpstr>
      <vt:lpstr>המנגנון</vt:lpstr>
      <vt:lpstr>הגדרת ה- locale ב- faces-config</vt:lpstr>
      <vt:lpstr>שימוש ב- locale המוגדר</vt:lpstr>
      <vt:lpstr>דוגמאות</vt:lpstr>
      <vt:lpstr>מעגל החיים של בקשת JSF  ((JSF Request Life Cycle</vt:lpstr>
      <vt:lpstr>Facelets - מוטיבציה</vt:lpstr>
      <vt:lpstr>שימוש ב- Templates ע"י Facelets</vt:lpstr>
      <vt:lpstr>דוגמא לדף template</vt:lpstr>
      <vt:lpstr>שימוש בדף ה- template</vt:lpstr>
      <vt:lpstr>סיכום התגיות:</vt:lpstr>
      <vt:lpstr>המחשה</vt:lpstr>
      <vt:lpstr>שימוש ב- XHTML אחר באחד האיזורים</vt:lpstr>
      <vt:lpstr>שימוש ב- XHTML אחר באחד האיזורים</vt:lpstr>
      <vt:lpstr>הוראות מחוץ לתג ui:composition</vt:lpstr>
      <vt:lpstr>התג ui:decorate</vt:lpstr>
      <vt:lpstr>יצירת component  מותאם אישית</vt:lpstr>
      <vt:lpstr>שימוש ב- component מותאם אישית</vt:lpstr>
      <vt:lpstr>ui:fragment</vt:lpstr>
      <vt:lpstr>ui:param – להעברת נתונים בין facelets</vt:lpstr>
      <vt:lpstr>ui:param – העברת פרמטרים</vt:lpstr>
      <vt:lpstr>תרגיל</vt:lpstr>
      <vt:lpstr>ביחידה זו למדנו:</vt:lpstr>
    </vt:vector>
  </TitlesOfParts>
  <Company>KerenK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מכוון עצמים ושפת JAVA</dc:title>
  <dc:creator>Keren</dc:creator>
  <cp:lastModifiedBy>Keren</cp:lastModifiedBy>
  <cp:revision>55</cp:revision>
  <dcterms:created xsi:type="dcterms:W3CDTF">2010-10-16T15:19:56Z</dcterms:created>
  <dcterms:modified xsi:type="dcterms:W3CDTF">2012-04-26T18:45:44Z</dcterms:modified>
</cp:coreProperties>
</file>