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2" r:id="rId4"/>
    <p:sldId id="263" r:id="rId5"/>
    <p:sldId id="267" r:id="rId6"/>
    <p:sldId id="264" r:id="rId7"/>
    <p:sldId id="268" r:id="rId8"/>
    <p:sldId id="270" r:id="rId9"/>
    <p:sldId id="269" r:id="rId10"/>
    <p:sldId id="265" r:id="rId11"/>
    <p:sldId id="266" r:id="rId12"/>
    <p:sldId id="272" r:id="rId13"/>
    <p:sldId id="273" r:id="rId14"/>
    <p:sldId id="289" r:id="rId15"/>
    <p:sldId id="278" r:id="rId16"/>
    <p:sldId id="288" r:id="rId17"/>
    <p:sldId id="277" r:id="rId18"/>
    <p:sldId id="290" r:id="rId19"/>
    <p:sldId id="291" r:id="rId20"/>
    <p:sldId id="292" r:id="rId21"/>
    <p:sldId id="295" r:id="rId22"/>
    <p:sldId id="293" r:id="rId23"/>
    <p:sldId id="296" r:id="rId24"/>
    <p:sldId id="283" r:id="rId25"/>
    <p:sldId id="284" r:id="rId26"/>
    <p:sldId id="26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8490-B1C8-433C-BE1A-2A90532935D6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694B2-C7D7-4E82-8B0A-1D8844859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1EF64-5523-4C22-9BA1-127D7DE26252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5871D-816F-48EB-B98A-B093EC26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C3741-E2DE-4473-AEA4-62A4B3AD19CF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4C85-97B3-4312-9CA0-A622E686D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AA6E30-4A04-4A58-84E9-3B252872DD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2D3598-768F-4FE8-B7E6-E03530AFC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8E28B7-0027-4E00-A34E-4243312EF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E1BF0F-88E2-4A95-9E7E-5BFC1514D1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839357-4E8B-4865-AA8B-77B1A6E39B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CA0FD6-AD58-4C9C-8C7F-A3981B774F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EFC034-415B-4FFE-BAB9-0BBF7BD22B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79388" y="1889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7F76E3D-8EDC-42DE-8765-1DC9B64F9C78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539750" y="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80CB05-0084-4A09-A2E9-36510FC7A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179DDD-1070-4872-BA0E-7B8645CCA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BC898E-85E8-4F06-998A-E2779C1A6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765555-1EA1-49B9-8813-D041D25F07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CEAEE0-22F7-4A00-B41D-7AF1332B6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467683-1E71-43E0-9507-D4C3905EB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3245A4-7E50-4DD8-B4D5-6D5C05D00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273013-2C0A-401B-AE46-916509B70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6C00DD-E858-492B-8ACA-604CE2923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F39B1A-47B9-4E6D-B79B-AD5ED9A22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 bu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888F886-FCDD-45AB-AF35-9149E4A8AF1B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08850" y="635635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8D98CD-873B-46A0-BA67-BD30362AE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EBC57-8FA5-441B-8EA5-0C073B43CC8C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CDD3B-45AF-462B-8129-D3B931EC4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E614-8E8B-455B-A97C-3CF5FC697077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43CB3-9091-45F2-9DE6-BA366E137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F2CA-5FC3-47E2-A81F-FA95082FF606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7596-F9F1-4A30-A47D-E1B12A330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0591E-2362-4FD5-AF34-BEFADF3B282C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802C1-3DC1-4E30-BA71-F322B4EEB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4B51-10FD-43EB-B05C-40D4C8AA021A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AE1CF-D119-4E24-96DF-794BB251D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A089-7EDE-42DC-B6E8-FBDA8E98C448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5FC7-5FB9-491E-A708-20853635C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8D10A5-6142-4B8D-AF7A-E2E3FE75591F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94DBE47-9A96-47BE-99DC-24E9F2D1F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49" r:id="rId5"/>
    <p:sldLayoutId id="2147484050" r:id="rId6"/>
    <p:sldLayoutId id="2147484051" r:id="rId7"/>
    <p:sldLayoutId id="2147484052" r:id="rId8"/>
    <p:sldLayoutId id="2147484059" r:id="rId9"/>
    <p:sldLayoutId id="2147484060" r:id="rId10"/>
    <p:sldLayoutId id="2147484053" r:id="rId11"/>
    <p:sldLayoutId id="2147484054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  <p:sldLayoutId id="2147484068" r:id="rId20"/>
    <p:sldLayoutId id="2147484069" r:id="rId21"/>
    <p:sldLayoutId id="2147484070" r:id="rId22"/>
    <p:sldLayoutId id="2147484071" r:id="rId23"/>
    <p:sldLayoutId id="2147484072" r:id="rId24"/>
    <p:sldLayoutId id="2147484073" r:id="rId25"/>
    <p:sldLayoutId id="2147484074" r:id="rId26"/>
    <p:sldLayoutId id="2147484075" r:id="rId27"/>
    <p:sldLayoutId id="2147484076" r:id="rId28"/>
    <p:sldLayoutId id="2147484077" r:id="rId29"/>
    <p:sldLayoutId id="2147484078" r:id="rId3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forasp.net/codebank/system_xml_schema/buildschema/buildxmlschema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קרן כליף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dirty="0" smtClean="0">
                <a:latin typeface="Arial" charset="0"/>
                <a:cs typeface="Arial" charset="0"/>
              </a:rPr>
              <a:t>JAXB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332656"/>
            <a:ext cx="4761169" cy="626469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14866"/>
            <a:ext cx="4533131" cy="365436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976664" cy="70609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המעטפת לשימוש ב- </a:t>
            </a: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2090" y="1484784"/>
            <a:ext cx="409039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64029" y="836712"/>
            <a:ext cx="2900459" cy="669816"/>
          </a:xfrm>
          <a:prstGeom prst="wedgeRectCallout">
            <a:avLst>
              <a:gd name="adj1" fmla="val -84242"/>
              <a:gd name="adj2" fmla="val 47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יצירת אובייקט המייצג את האובייקט הראשי כ- </a:t>
            </a:r>
            <a:r>
              <a:rPr lang="en-US" b="1" dirty="0" smtClean="0"/>
              <a:t>XML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7380312" y="2606784"/>
            <a:ext cx="1512168" cy="318160"/>
          </a:xfrm>
          <a:prstGeom prst="wedgeRectCallout">
            <a:avLst>
              <a:gd name="adj1" fmla="val -83340"/>
              <a:gd name="adj2" fmla="val 8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כתיבה למסך</a:t>
            </a:r>
            <a:endParaRPr lang="en-US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7380312" y="3398872"/>
            <a:ext cx="1512168" cy="318160"/>
          </a:xfrm>
          <a:prstGeom prst="wedgeRectCallout">
            <a:avLst>
              <a:gd name="adj1" fmla="val -85145"/>
              <a:gd name="adj2" fmla="val -7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כתיבה לקובץ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4764336" cy="32169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5334428" cy="196817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645024"/>
            <a:ext cx="5741636" cy="200889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0123"/>
            <a:ext cx="7128792" cy="65495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980728"/>
            <a:ext cx="5830857" cy="23804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941168"/>
            <a:ext cx="2511682" cy="12021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7344816" cy="576064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err="1" smtClean="0"/>
              <a:t>unmarshal</a:t>
            </a:r>
            <a:r>
              <a:rPr lang="he-IL" dirty="0" smtClean="0"/>
              <a:t>: טעינת ה- </a:t>
            </a:r>
            <a:r>
              <a:rPr lang="en-US" sz="3200" dirty="0" smtClean="0"/>
              <a:t>XML</a:t>
            </a:r>
            <a:r>
              <a:rPr lang="he-IL" sz="3200" dirty="0" smtClean="0"/>
              <a:t> </a:t>
            </a:r>
            <a:r>
              <a:rPr lang="he-IL" dirty="0" smtClean="0"/>
              <a:t>לאובייקט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7984" y="3789040"/>
            <a:ext cx="28803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804248" y="3212976"/>
            <a:ext cx="1944216" cy="525800"/>
          </a:xfrm>
          <a:prstGeom prst="wedgeRectCallout">
            <a:avLst>
              <a:gd name="adj1" fmla="val -90560"/>
              <a:gd name="adj2" fmla="val 60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ה- </a:t>
            </a:r>
            <a:r>
              <a:rPr lang="en-US" b="1" dirty="0" smtClean="0"/>
              <a:t>package</a:t>
            </a:r>
            <a:r>
              <a:rPr lang="he-IL" b="1" dirty="0" smtClean="0"/>
              <a:t> בו מוגדרת המחלקה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he-IL" dirty="0" smtClean="0"/>
              <a:t>אם ב- </a:t>
            </a:r>
            <a:r>
              <a:rPr lang="en-US" dirty="0" err="1" smtClean="0"/>
              <a:t>xsd</a:t>
            </a:r>
            <a:r>
              <a:rPr lang="he-IL" dirty="0" smtClean="0"/>
              <a:t> יש הגבלת ערכים, מידע זה נאבד בתרגום למחלקה</a:t>
            </a:r>
          </a:p>
          <a:p>
            <a:r>
              <a:rPr lang="he-IL" dirty="0" smtClean="0"/>
              <a:t>דוגמא: עבור ה- </a:t>
            </a:r>
            <a:r>
              <a:rPr lang="en-US" dirty="0" smtClean="0"/>
              <a:t>XML</a:t>
            </a:r>
            <a:r>
              <a:rPr lang="he-IL" dirty="0" smtClean="0"/>
              <a:t> וה- </a:t>
            </a:r>
            <a:r>
              <a:rPr lang="en-US" dirty="0" smtClean="0"/>
              <a:t>XSD </a:t>
            </a:r>
            <a:r>
              <a:rPr lang="he-IL" dirty="0" smtClean="0"/>
              <a:t> הבאים: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4"/>
            <a:ext cx="6144870" cy="35371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3227349" cy="4905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028755"/>
            <a:ext cx="3119239" cy="4462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31640" y="5373216"/>
            <a:ext cx="38164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8144" y="5589240"/>
            <a:ext cx="288032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בדיקת תקינות המידע מול ה-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he-IL" sz="2800" dirty="0" smtClean="0"/>
              <a:t>עד גרסאת </a:t>
            </a:r>
            <a:r>
              <a:rPr lang="en-US" sz="2800" dirty="0" err="1" smtClean="0"/>
              <a:t>jaxb</a:t>
            </a:r>
            <a:r>
              <a:rPr lang="en-US" sz="2800" dirty="0" smtClean="0"/>
              <a:t> 2.0 </a:t>
            </a:r>
            <a:r>
              <a:rPr lang="he-IL" sz="2800" dirty="0" smtClean="0"/>
              <a:t> היה ניתן להשתמש באבייקט </a:t>
            </a:r>
            <a:r>
              <a:rPr lang="en-US" sz="2800" dirty="0" err="1" smtClean="0"/>
              <a:t>Validator</a:t>
            </a:r>
            <a:r>
              <a:rPr lang="he-IL" sz="2800" dirty="0" smtClean="0"/>
              <a:t> כדי לבדוק תקינות של אובייקט מול הסכימה</a:t>
            </a:r>
          </a:p>
          <a:p>
            <a:endParaRPr lang="en-US" sz="2800" dirty="0" smtClean="0"/>
          </a:p>
          <a:p>
            <a:r>
              <a:rPr lang="he-IL" sz="2800" dirty="0" smtClean="0"/>
              <a:t>טיפוס ה- </a:t>
            </a:r>
            <a:r>
              <a:rPr lang="en-US" sz="2800" dirty="0" err="1" smtClean="0"/>
              <a:t>Validator</a:t>
            </a:r>
            <a:r>
              <a:rPr lang="he-IL" sz="2800" dirty="0" smtClean="0"/>
              <a:t> אינו זמין בגרסא 2.0 </a:t>
            </a:r>
            <a:r>
              <a:rPr lang="en-US" sz="2800" dirty="0" smtClean="0"/>
              <a:t>JAXB</a:t>
            </a:r>
            <a:r>
              <a:rPr lang="he-IL" sz="2800" dirty="0" smtClean="0"/>
              <a:t> </a:t>
            </a:r>
            <a:r>
              <a:rPr lang="en-US" sz="2800" dirty="0" smtClean="0"/>
              <a:t>(deprecated)</a:t>
            </a:r>
            <a:endParaRPr lang="he-IL" sz="2800" dirty="0" smtClean="0"/>
          </a:p>
          <a:p>
            <a:endParaRPr lang="en-US" sz="2800" dirty="0" smtClean="0"/>
          </a:p>
          <a:p>
            <a:r>
              <a:rPr lang="he-IL" sz="2800" dirty="0" smtClean="0"/>
              <a:t>הולידציה מתאפשרת רק בזמן ה- </a:t>
            </a:r>
            <a:r>
              <a:rPr lang="en-US" sz="2800" dirty="0" smtClean="0"/>
              <a:t>marshal</a:t>
            </a:r>
            <a:r>
              <a:rPr lang="he-IL" sz="2800" dirty="0" smtClean="0"/>
              <a:t> וה- </a:t>
            </a:r>
            <a:r>
              <a:rPr lang="en-US" sz="2800" dirty="0" err="1" smtClean="0"/>
              <a:t>unmarshal</a:t>
            </a:r>
            <a:endParaRPr lang="he-IL" sz="2800" dirty="0" smtClean="0"/>
          </a:p>
          <a:p>
            <a:endParaRPr lang="he-I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בדיקת תקינות ה- </a:t>
            </a:r>
            <a:r>
              <a:rPr lang="en-US" dirty="0" smtClean="0"/>
              <a:t>xml</a:t>
            </a:r>
            <a:r>
              <a:rPr lang="he-IL" dirty="0" smtClean="0"/>
              <a:t> מול ה- </a:t>
            </a:r>
            <a:r>
              <a:rPr lang="en-US" dirty="0" err="1" smtClean="0"/>
              <a:t>xsd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70706"/>
            <a:ext cx="7488832" cy="5596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80728"/>
            <a:ext cx="3893418" cy="6540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5256" y="5589240"/>
            <a:ext cx="4545374" cy="10827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87624" y="3356992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788024" y="3140968"/>
            <a:ext cx="2304256" cy="576064"/>
          </a:xfrm>
          <a:prstGeom prst="wedgeRectCallout">
            <a:avLst>
              <a:gd name="adj1" fmla="val -120767"/>
              <a:gd name="adj2" fmla="val -6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הסכימה מולה יש לבצע ולידציות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87624" y="3717032"/>
            <a:ext cx="64807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7956376" y="3717032"/>
            <a:ext cx="936104" cy="336036"/>
          </a:xfrm>
          <a:prstGeom prst="wedgeRectCallout">
            <a:avLst>
              <a:gd name="adj1" fmla="val -137943"/>
              <a:gd name="adj2" fmla="val -2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החריגה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/>
          <a:lstStyle/>
          <a:p>
            <a:r>
              <a:rPr lang="he-IL" dirty="0" smtClean="0"/>
              <a:t>בדיקת תקינות אובייקט מול ה- </a:t>
            </a:r>
            <a:r>
              <a:rPr lang="en-US" dirty="0" err="1" smtClean="0"/>
              <a:t>xsd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7280988" cy="56886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114" y="762025"/>
            <a:ext cx="4545374" cy="10827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87624" y="4077072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7624" y="4941168"/>
            <a:ext cx="26642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יתכן ויהיו ב- </a:t>
            </a:r>
            <a:r>
              <a:rPr lang="en-US" dirty="0" smtClean="0"/>
              <a:t>xml</a:t>
            </a:r>
            <a:r>
              <a:rPr lang="he-IL" dirty="0" smtClean="0"/>
              <a:t> אלמנטים שערכם חוזרים על עצמם כמה פעמים</a:t>
            </a:r>
          </a:p>
          <a:p>
            <a:r>
              <a:rPr lang="he-IL" dirty="0" smtClean="0"/>
              <a:t>למשל, כמה אנשים שגרים באותה כתובת: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כרגע, עבור כל </a:t>
            </a:r>
            <a:r>
              <a:rPr lang="en-US" dirty="0" smtClean="0"/>
              <a:t>Person</a:t>
            </a:r>
            <a:r>
              <a:rPr lang="he-IL" dirty="0" smtClean="0"/>
              <a:t> ישמר אובייקט </a:t>
            </a:r>
            <a:r>
              <a:rPr lang="en-US" dirty="0" smtClean="0"/>
              <a:t>Address</a:t>
            </a:r>
            <a:endParaRPr lang="he-IL" dirty="0" smtClean="0"/>
          </a:p>
          <a:p>
            <a:r>
              <a:rPr lang="he-IL" dirty="0" smtClean="0"/>
              <a:t>לעיתים נרצה להשתמש בהפניות, כך שאלמנטים המייצגים אובייקטים זהים, יוגדרו פעם אחת ב- </a:t>
            </a:r>
            <a:r>
              <a:rPr lang="en-US" dirty="0" smtClean="0"/>
              <a:t>xml</a:t>
            </a:r>
            <a:r>
              <a:rPr lang="he-IL" dirty="0" smtClean="0"/>
              <a:t>, במקום שכפול המידע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613" y="1988840"/>
            <a:ext cx="7993835" cy="280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18" y="1052736"/>
            <a:ext cx="8678362" cy="53285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err="1" smtClean="0"/>
              <a:t>xsd</a:t>
            </a:r>
            <a:r>
              <a:rPr lang="he-IL" dirty="0" smtClean="0"/>
              <a:t> לדוגמת האנשים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3861048"/>
            <a:ext cx="23042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146526" cy="56166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err="1" smtClean="0"/>
              <a:t>xsd</a:t>
            </a:r>
            <a:r>
              <a:rPr lang="he-IL" dirty="0" smtClean="0"/>
              <a:t> עם הפניות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3645024"/>
            <a:ext cx="532859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9792" y="5301208"/>
            <a:ext cx="25922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JAXB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יצירת מחלקות באמצעות </a:t>
            </a:r>
            <a:r>
              <a:rPr lang="en-US" dirty="0" smtClean="0">
                <a:latin typeface="Arial" charset="0"/>
                <a:cs typeface="Arial" charset="0"/>
              </a:rPr>
              <a:t>JAXB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טעינת אובייקטים מ- </a:t>
            </a:r>
            <a:r>
              <a:rPr lang="en-US" dirty="0" smtClean="0">
                <a:latin typeface="Arial" charset="0"/>
                <a:cs typeface="Arial" charset="0"/>
              </a:rPr>
              <a:t>XML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39552" y="5301208"/>
          <a:ext cx="2589157" cy="1178991"/>
        </p:xfrm>
        <a:graphic>
          <a:graphicData uri="http://schemas.openxmlformats.org/presentationml/2006/ole">
            <p:oleObj spid="_x0000_s11266" name="Package" r:id="rId3" imgW="1066680" imgH="4856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 </a:t>
            </a:r>
            <a:r>
              <a:rPr lang="he-IL" dirty="0" smtClean="0"/>
              <a:t>שנוצרו - </a:t>
            </a:r>
            <a:r>
              <a:rPr lang="en-US" dirty="0" err="1" smtClean="0"/>
              <a:t>PersonType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6042887" cy="5106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980728"/>
            <a:ext cx="3172743" cy="39806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32240" y="2348880"/>
            <a:ext cx="194421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7624" y="2060848"/>
            <a:ext cx="388843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9632" y="4365104"/>
            <a:ext cx="4752528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 שנוצרו - </a:t>
            </a:r>
            <a:r>
              <a:rPr lang="en-US" dirty="0" err="1" smtClean="0"/>
              <a:t>AddressType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178798" cy="53285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31640" y="3573016"/>
            <a:ext cx="381642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084168" y="3789040"/>
            <a:ext cx="2304256" cy="576064"/>
          </a:xfrm>
          <a:prstGeom prst="wedgeRectCallout">
            <a:avLst>
              <a:gd name="adj1" fmla="val -120767"/>
              <a:gd name="adj2" fmla="val -6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שדה שהוגדר בסכימה כ- </a:t>
            </a:r>
            <a:r>
              <a:rPr lang="en-US" b="1" dirty="0" smtClean="0"/>
              <a:t>ID </a:t>
            </a:r>
            <a:r>
              <a:rPr lang="he-IL" b="1" dirty="0" smtClean="0"/>
              <a:t>ישמר כ- </a:t>
            </a:r>
            <a:r>
              <a:rPr lang="en-US" b="1" dirty="0" smtClean="0"/>
              <a:t>String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7600290" cy="56886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עדכון ה-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360040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2924944"/>
            <a:ext cx="4392488" cy="3312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he-IL" dirty="0" smtClean="0"/>
              <a:t>שימוש והפלט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7394638" cy="33123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17032"/>
            <a:ext cx="7200800" cy="29100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87624" y="5157192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קוסטומיזציה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7514176" cy="56886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71600" y="1556792"/>
            <a:ext cx="309634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283968" y="1340768"/>
            <a:ext cx="1944216" cy="525800"/>
          </a:xfrm>
          <a:prstGeom prst="wedgeRectCallout">
            <a:avLst>
              <a:gd name="adj1" fmla="val -90560"/>
              <a:gd name="adj2" fmla="val 60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לשינוי שם המחלקה שתיווצר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940152" y="3284984"/>
            <a:ext cx="1944216" cy="381784"/>
          </a:xfrm>
          <a:prstGeom prst="wedgeRectCallout">
            <a:avLst>
              <a:gd name="adj1" fmla="val -90560"/>
              <a:gd name="adj2" fmla="val 60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לשינוי שם התכונה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47664" y="2996952"/>
            <a:ext cx="381642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656" y="5157192"/>
            <a:ext cx="367240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940152" y="3284984"/>
            <a:ext cx="1944216" cy="381784"/>
          </a:xfrm>
          <a:prstGeom prst="wedgeRectCallout">
            <a:avLst>
              <a:gd name="adj1" fmla="val -113725"/>
              <a:gd name="adj2" fmla="val 542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לשינוי שם התכונה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 שנוצרו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6186978" cy="3816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91680" y="3284984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4293096"/>
            <a:ext cx="10801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1800" y="5445224"/>
            <a:ext cx="56166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באמצעות הקוסטימיזציות ניתן להתאים ולשנות את השמות.</a:t>
            </a:r>
          </a:p>
          <a:p>
            <a:pPr algn="ctr" rtl="1"/>
            <a:r>
              <a:rPr lang="he-IL" b="1" dirty="0" smtClean="0"/>
              <a:t>לשימוש כאשר יש שמות שמורים או שכבר בשימוש כמו </a:t>
            </a:r>
            <a:r>
              <a:rPr lang="en-US" b="1" dirty="0" smtClean="0"/>
              <a:t>Class, List</a:t>
            </a:r>
            <a:r>
              <a:rPr lang="he-IL" b="1" dirty="0" smtClean="0"/>
              <a:t> וכד' ב- </a:t>
            </a:r>
            <a:r>
              <a:rPr lang="en-US" b="1" dirty="0" err="1" smtClean="0"/>
              <a:t>xsd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7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8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JAXB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יצירת מחלקות באמצעות </a:t>
            </a:r>
            <a:r>
              <a:rPr lang="en-US" dirty="0" smtClean="0">
                <a:latin typeface="Arial" charset="0"/>
                <a:cs typeface="Arial" charset="0"/>
              </a:rPr>
              <a:t>JAXB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טעינת אובייקטים מ- </a:t>
            </a:r>
            <a:r>
              <a:rPr lang="en-US" dirty="0" smtClean="0">
                <a:latin typeface="Arial" charset="0"/>
                <a:cs typeface="Arial" charset="0"/>
              </a:rPr>
              <a:t>XML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מבוא ל- </a:t>
            </a:r>
            <a:r>
              <a:rPr lang="en-US" sz="3600" dirty="0" smtClean="0">
                <a:latin typeface="Arial" charset="0"/>
                <a:cs typeface="Arial" charset="0"/>
              </a:rPr>
              <a:t>JAX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  <a:noFill/>
        </p:spPr>
        <p:txBody>
          <a:bodyPr/>
          <a:lstStyle/>
          <a:p>
            <a:r>
              <a:rPr lang="en-US" sz="2800" b="1" dirty="0" smtClean="0">
                <a:latin typeface="Arial" charset="0"/>
                <a:cs typeface="Arial" charset="0"/>
              </a:rPr>
              <a:t>J</a:t>
            </a:r>
            <a:r>
              <a:rPr lang="en-US" sz="2800" dirty="0" smtClean="0">
                <a:latin typeface="Arial" charset="0"/>
                <a:cs typeface="Arial" charset="0"/>
              </a:rPr>
              <a:t>ava </a:t>
            </a:r>
            <a:r>
              <a:rPr lang="en-US" sz="2800" b="1" dirty="0" smtClean="0">
                <a:latin typeface="Arial" charset="0"/>
                <a:cs typeface="Arial" charset="0"/>
              </a:rPr>
              <a:t>A</a:t>
            </a:r>
            <a:r>
              <a:rPr lang="en-US" sz="2800" dirty="0" smtClean="0">
                <a:latin typeface="Arial" charset="0"/>
                <a:cs typeface="Arial" charset="0"/>
              </a:rPr>
              <a:t>rchitecture for </a:t>
            </a:r>
            <a:r>
              <a:rPr lang="en-US" sz="2800" b="1" dirty="0" smtClean="0">
                <a:latin typeface="Arial" charset="0"/>
                <a:cs typeface="Arial" charset="0"/>
              </a:rPr>
              <a:t>X</a:t>
            </a:r>
            <a:r>
              <a:rPr lang="en-US" sz="2800" dirty="0" smtClean="0">
                <a:latin typeface="Arial" charset="0"/>
                <a:cs typeface="Arial" charset="0"/>
              </a:rPr>
              <a:t>ml </a:t>
            </a:r>
            <a:r>
              <a:rPr lang="en-US" sz="2800" b="1" dirty="0" smtClean="0">
                <a:latin typeface="Arial" charset="0"/>
                <a:cs typeface="Arial" charset="0"/>
              </a:rPr>
              <a:t>B</a:t>
            </a:r>
            <a:r>
              <a:rPr lang="en-US" sz="2800" dirty="0" smtClean="0">
                <a:latin typeface="Arial" charset="0"/>
                <a:cs typeface="Arial" charset="0"/>
              </a:rPr>
              <a:t>inding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endParaRPr lang="he-IL" sz="2800" dirty="0" smtClean="0">
              <a:latin typeface="Arial" charset="0"/>
              <a:cs typeface="Arial" charset="0"/>
            </a:endParaRPr>
          </a:p>
          <a:p>
            <a:r>
              <a:rPr lang="he-IL" sz="2800" dirty="0" smtClean="0">
                <a:latin typeface="Arial" charset="0"/>
                <a:cs typeface="Arial" charset="0"/>
              </a:rPr>
              <a:t>תשתית לקריאה וכתיבת </a:t>
            </a:r>
            <a:r>
              <a:rPr lang="en-US" sz="2800" dirty="0" smtClean="0">
                <a:latin typeface="Arial" charset="0"/>
                <a:cs typeface="Arial" charset="0"/>
              </a:rPr>
              <a:t>XML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endParaRPr lang="he-IL" sz="2800" dirty="0" smtClean="0">
              <a:latin typeface="Arial" charset="0"/>
              <a:cs typeface="Arial" charset="0"/>
            </a:endParaRPr>
          </a:p>
          <a:p>
            <a:r>
              <a:rPr lang="he-IL" sz="2800" dirty="0" smtClean="0">
                <a:latin typeface="Arial" charset="0"/>
                <a:cs typeface="Arial" charset="0"/>
              </a:rPr>
              <a:t>באה להחליף את המנגנון של </a:t>
            </a:r>
            <a:r>
              <a:rPr lang="en-US" sz="2800" dirty="0" smtClean="0">
                <a:latin typeface="Arial" charset="0"/>
                <a:cs typeface="Arial" charset="0"/>
              </a:rPr>
              <a:t>DOM</a:t>
            </a:r>
            <a:r>
              <a:rPr lang="he-IL" sz="2800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he-IL" sz="2800" dirty="0" smtClean="0">
                <a:latin typeface="Arial" charset="0"/>
                <a:cs typeface="Arial" charset="0"/>
              </a:rPr>
              <a:t>ב- </a:t>
            </a:r>
            <a:r>
              <a:rPr lang="en-US" sz="2800" dirty="0" smtClean="0">
                <a:latin typeface="Arial" charset="0"/>
                <a:cs typeface="Arial" charset="0"/>
              </a:rPr>
              <a:t>DOM</a:t>
            </a:r>
            <a:r>
              <a:rPr lang="he-IL" sz="2800" dirty="0" smtClean="0">
                <a:latin typeface="Arial" charset="0"/>
                <a:cs typeface="Arial" charset="0"/>
              </a:rPr>
              <a:t> כל המידע היה שמור בעץ של </a:t>
            </a:r>
            <a:r>
              <a:rPr lang="en-US" sz="2800" dirty="0" smtClean="0">
                <a:latin typeface="Arial" charset="0"/>
                <a:cs typeface="Arial" charset="0"/>
              </a:rPr>
              <a:t>element</a:t>
            </a:r>
            <a:r>
              <a:rPr lang="he-IL" sz="2800" dirty="0" smtClean="0">
                <a:latin typeface="Arial" charset="0"/>
                <a:cs typeface="Arial" charset="0"/>
              </a:rPr>
              <a:t> ולא היו אובייקטים ספציפיים למידע</a:t>
            </a:r>
          </a:p>
          <a:p>
            <a:pPr lvl="1"/>
            <a:r>
              <a:rPr lang="he-IL" sz="2800" dirty="0" smtClean="0">
                <a:latin typeface="Arial" charset="0"/>
                <a:cs typeface="Arial" charset="0"/>
              </a:rPr>
              <a:t>באמצעות </a:t>
            </a:r>
            <a:r>
              <a:rPr lang="en-US" sz="2800" dirty="0" smtClean="0">
                <a:latin typeface="Arial" charset="0"/>
                <a:cs typeface="Arial" charset="0"/>
              </a:rPr>
              <a:t>JAXB</a:t>
            </a:r>
            <a:r>
              <a:rPr lang="he-IL" sz="2800" dirty="0" smtClean="0">
                <a:latin typeface="Arial" charset="0"/>
                <a:cs typeface="Arial" charset="0"/>
              </a:rPr>
              <a:t> ניתן לייצר מחלקות עבור האלמנטים השונים המוגדרים ב- </a:t>
            </a:r>
            <a:r>
              <a:rPr lang="en-US" sz="2800" dirty="0" err="1" smtClean="0">
                <a:latin typeface="Arial" charset="0"/>
                <a:cs typeface="Arial" charset="0"/>
              </a:rPr>
              <a:t>xsd</a:t>
            </a:r>
            <a:r>
              <a:rPr lang="he-IL" sz="2800" dirty="0" smtClean="0">
                <a:latin typeface="Arial" charset="0"/>
                <a:cs typeface="Arial" charset="0"/>
              </a:rPr>
              <a:t>, ולכן העבודה יותר פשוטה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קובץ ה- </a:t>
            </a:r>
            <a:r>
              <a:rPr lang="en-US" dirty="0" smtClean="0"/>
              <a:t>xml</a:t>
            </a:r>
            <a:r>
              <a:rPr lang="he-IL" dirty="0" smtClean="0"/>
              <a:t> שאיתו נעבוד והסכימה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908720"/>
            <a:ext cx="3456384" cy="3638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2342432"/>
            <a:ext cx="6048672" cy="42817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קובץ ה- </a:t>
            </a:r>
            <a:r>
              <a:rPr lang="en-US" dirty="0" err="1" smtClean="0"/>
              <a:t>xsd</a:t>
            </a:r>
            <a:r>
              <a:rPr lang="he-IL" dirty="0" smtClean="0"/>
              <a:t> המתאים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7272808" cy="56528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03648" y="1628800"/>
            <a:ext cx="410445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28184" y="1412776"/>
            <a:ext cx="2592288" cy="936104"/>
          </a:xfrm>
          <a:prstGeom prst="wedgeRectCallout">
            <a:avLst>
              <a:gd name="adj1" fmla="val -78745"/>
              <a:gd name="adj2" fmla="val -27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לשים לב שתג זה קיים, אחרת ה-</a:t>
            </a:r>
            <a:r>
              <a:rPr lang="en-US" b="1" dirty="0" smtClean="0"/>
              <a:t>JAVA </a:t>
            </a:r>
            <a:r>
              <a:rPr lang="he-IL" b="1" dirty="0" smtClean="0"/>
              <a:t> לא ידע לייצר ממנו את המחלקות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237312"/>
            <a:ext cx="849694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chemeClr val="bg1"/>
                </a:solidFill>
              </a:rPr>
              <a:t>כלי נוח ליצירת  </a:t>
            </a:r>
            <a:r>
              <a:rPr lang="en-US" dirty="0" err="1" smtClean="0">
                <a:solidFill>
                  <a:schemeClr val="bg1"/>
                </a:solidFill>
              </a:rPr>
              <a:t>xsd</a:t>
            </a:r>
            <a:r>
              <a:rPr lang="he-IL" dirty="0" smtClean="0">
                <a:solidFill>
                  <a:schemeClr val="bg1"/>
                </a:solidFill>
              </a:rPr>
              <a:t> מ-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  <a:r>
              <a:rPr lang="he-IL" dirty="0" smtClean="0">
                <a:solidFill>
                  <a:schemeClr val="bg1"/>
                </a:solidFill>
              </a:rPr>
              <a:t>: </a:t>
            </a:r>
            <a:r>
              <a:rPr lang="en-US" sz="1100" dirty="0" smtClean="0">
                <a:hlinkClick r:id="rId3"/>
              </a:rPr>
              <a:t>http://www.xmlforasp.net/codebank/system_xml_schema/buildschema/buildxmlschema.aspx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לייצר </a:t>
            </a:r>
            <a:r>
              <a:rPr lang="en-US" dirty="0" smtClean="0"/>
              <a:t>JAXB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72200" y="1052736"/>
            <a:ext cx="2520280" cy="5472608"/>
          </a:xfrm>
        </p:spPr>
        <p:txBody>
          <a:bodyPr/>
          <a:lstStyle/>
          <a:p>
            <a:r>
              <a:rPr lang="he-IL" dirty="0" smtClean="0"/>
              <a:t>כדי לייצר מחלקות מהסכימה בפרוייקט:</a:t>
            </a:r>
          </a:p>
          <a:p>
            <a:pPr>
              <a:buNone/>
            </a:pPr>
            <a:r>
              <a:rPr lang="he-IL" dirty="0" smtClean="0"/>
              <a:t>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</a:t>
            </a:r>
            <a:endParaRPr lang="he-IL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JAXB Binding</a:t>
            </a:r>
            <a:endParaRPr lang="he-IL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651822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347864" y="1700808"/>
            <a:ext cx="108012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3808" y="2780928"/>
            <a:ext cx="108012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 שנוצרו </a:t>
            </a:r>
            <a:r>
              <a:rPr lang="he-IL" sz="3200" dirty="0" smtClean="0"/>
              <a:t>(1)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5"/>
            <a:ext cx="3096344" cy="552810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2204864"/>
            <a:ext cx="2808312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052736"/>
            <a:ext cx="4824536" cy="550050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99992" y="1988840"/>
            <a:ext cx="360040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996952"/>
            <a:ext cx="352839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 שנוצרו </a:t>
            </a:r>
            <a:r>
              <a:rPr lang="he-IL" sz="3200" dirty="0" smtClean="0"/>
              <a:t>(2)</a:t>
            </a:r>
            <a:endParaRPr lang="en-US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176464" cy="648482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9592" y="2132856"/>
            <a:ext cx="23762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4263878" cy="496855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548680"/>
            <a:ext cx="6508777" cy="616558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232" y="274638"/>
            <a:ext cx="2232248" cy="1282154"/>
          </a:xfrm>
        </p:spPr>
        <p:txBody>
          <a:bodyPr/>
          <a:lstStyle/>
          <a:p>
            <a:r>
              <a:rPr lang="he-IL" dirty="0" smtClean="0"/>
              <a:t>המחלקות שנוצרו </a:t>
            </a:r>
            <a:r>
              <a:rPr lang="he-IL" sz="3200" dirty="0" smtClean="0"/>
              <a:t>(3)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3310" y="2060848"/>
            <a:ext cx="4067162" cy="367240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635896" y="764704"/>
            <a:ext cx="2736304" cy="864096"/>
          </a:xfrm>
          <a:prstGeom prst="wedgeRectCallout">
            <a:avLst>
              <a:gd name="adj1" fmla="val -84730"/>
              <a:gd name="adj2" fmla="val 21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באמצעות אובייקט ממחלקה זו נייצר אובייקטים מהטיפוסים שנוצרו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27584" y="5877272"/>
            <a:ext cx="23762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347864" y="4725144"/>
            <a:ext cx="1719808" cy="872480"/>
          </a:xfrm>
          <a:prstGeom prst="wedgeRectCallout">
            <a:avLst>
              <a:gd name="adj1" fmla="val -99808"/>
              <a:gd name="adj2" fmla="val 82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מחזיר את ה-</a:t>
            </a:r>
            <a:endParaRPr lang="en-US" b="1" dirty="0" smtClean="0"/>
          </a:p>
          <a:p>
            <a:pPr algn="ctr" rtl="1"/>
            <a:r>
              <a:rPr lang="en-US" b="1" dirty="0" smtClean="0"/>
              <a:t>root element</a:t>
            </a:r>
          </a:p>
          <a:p>
            <a:pPr algn="ctr" rtl="1"/>
            <a:r>
              <a:rPr lang="he-IL" b="1" dirty="0" smtClean="0"/>
              <a:t>מה- </a:t>
            </a:r>
            <a:r>
              <a:rPr lang="en-US" b="1" dirty="0" smtClean="0"/>
              <a:t>xml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11412</TotalTime>
  <Words>389</Words>
  <Application>Microsoft Office PowerPoint</Application>
  <PresentationFormat>On-screen Show (4:3)</PresentationFormat>
  <Paragraphs>80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Equity</vt:lpstr>
      <vt:lpstr>Package</vt:lpstr>
      <vt:lpstr>JAXB</vt:lpstr>
      <vt:lpstr>ביחידה זו נלמד:</vt:lpstr>
      <vt:lpstr>מבוא ל- JAX</vt:lpstr>
      <vt:lpstr>קובץ ה- xml שאיתו נעבוד והסכימה</vt:lpstr>
      <vt:lpstr>קובץ ה- xsd המתאים</vt:lpstr>
      <vt:lpstr>לייצר JAXB Binding</vt:lpstr>
      <vt:lpstr>המחלקות שנוצרו (1)</vt:lpstr>
      <vt:lpstr>המחלקות שנוצרו (2)</vt:lpstr>
      <vt:lpstr>המחלקות שנוצרו (3)</vt:lpstr>
      <vt:lpstr>המעטפת לשימוש ב- factory</vt:lpstr>
      <vt:lpstr>דוגמא ל- main</vt:lpstr>
      <vt:lpstr>unmarshal: טעינת ה- XML לאובייקט</vt:lpstr>
      <vt:lpstr>Validations</vt:lpstr>
      <vt:lpstr>בדיקת תקינות המידע מול ה- xsd</vt:lpstr>
      <vt:lpstr>בדיקת תקינות ה- xml מול ה- xsd</vt:lpstr>
      <vt:lpstr>בדיקת תקינות אובייקט מול ה- xsd</vt:lpstr>
      <vt:lpstr>הפניות</vt:lpstr>
      <vt:lpstr>ה- xsd לדוגמת האנשים</vt:lpstr>
      <vt:lpstr>ה- xsd עם הפניות</vt:lpstr>
      <vt:lpstr>המחלקות שנוצרו - PersonType</vt:lpstr>
      <vt:lpstr>המחלקות שנוצרו - AddressType</vt:lpstr>
      <vt:lpstr>עדכון ה- manager</vt:lpstr>
      <vt:lpstr>השימוש והפלט</vt:lpstr>
      <vt:lpstr>קוסטומיזציה</vt:lpstr>
      <vt:lpstr>המחלקות שנוצרו</vt:lpstr>
      <vt:lpstr>ביחידה זו למדנו:</vt:lpstr>
    </vt:vector>
  </TitlesOfParts>
  <Company>KerenK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Keren</cp:lastModifiedBy>
  <cp:revision>63</cp:revision>
  <dcterms:created xsi:type="dcterms:W3CDTF">2010-10-16T15:19:56Z</dcterms:created>
  <dcterms:modified xsi:type="dcterms:W3CDTF">2012-05-20T07:10:25Z</dcterms:modified>
</cp:coreProperties>
</file>