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43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341" r:id="rId12"/>
    <p:sldId id="269" r:id="rId13"/>
    <p:sldId id="270" r:id="rId14"/>
    <p:sldId id="293" r:id="rId15"/>
    <p:sldId id="294" r:id="rId16"/>
    <p:sldId id="271" r:id="rId17"/>
    <p:sldId id="275" r:id="rId18"/>
    <p:sldId id="276" r:id="rId19"/>
    <p:sldId id="272" r:id="rId20"/>
    <p:sldId id="274" r:id="rId21"/>
    <p:sldId id="277" r:id="rId22"/>
    <p:sldId id="273" r:id="rId23"/>
    <p:sldId id="278" r:id="rId24"/>
    <p:sldId id="301" r:id="rId25"/>
    <p:sldId id="302" r:id="rId26"/>
    <p:sldId id="279" r:id="rId27"/>
    <p:sldId id="280" r:id="rId28"/>
    <p:sldId id="281" r:id="rId29"/>
    <p:sldId id="283" r:id="rId30"/>
    <p:sldId id="284" r:id="rId31"/>
    <p:sldId id="296" r:id="rId32"/>
    <p:sldId id="297" r:id="rId33"/>
    <p:sldId id="29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1" autoAdjust="0"/>
    <p:restoredTop sz="82384" autoAdjust="0"/>
  </p:normalViewPr>
  <p:slideViewPr>
    <p:cSldViewPr>
      <p:cViewPr>
        <p:scale>
          <a:sx n="60" d="100"/>
          <a:sy n="60" d="100"/>
        </p:scale>
        <p:origin x="-20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F2168CE-140D-4D2A-86FD-5EE6E326F725}" type="datetimeFigureOut">
              <a:rPr lang="he-IL" smtClean="0"/>
              <a:t>ו'/אייר/תשע"ז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260CC0F-D7D7-4B2B-BEE6-DB0EE9DCFB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582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https://en.wikipedia.org/wiki/Imperative_programming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0CC0F-D7D7-4B2B-BEE6-DB0EE9DCFB5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606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*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precisely, Java is compiled to “bytecode”, which is then interpreted.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0CC0F-D7D7-4B2B-BEE6-DB0EE9DCFB5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8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Notice that</a:t>
            </a:r>
            <a:r>
              <a:rPr lang="en-US" baseline="0" dirty="0" smtClean="0"/>
              <a:t> the last statement in the left example square…creates a new list 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leaving squares unchanged!</a:t>
            </a:r>
          </a:p>
          <a:p>
            <a:pPr algn="l" rtl="0"/>
            <a:r>
              <a:rPr lang="en-US" baseline="0" dirty="0" smtClean="0"/>
              <a:t>Meaning: list_1 + list_2 -----&gt; </a:t>
            </a:r>
            <a:r>
              <a:rPr lang="en-US" baseline="0" dirty="0" err="1" smtClean="0"/>
              <a:t>new_list</a:t>
            </a:r>
            <a:endParaRPr lang="en-US" baseline="0" dirty="0" smtClean="0"/>
          </a:p>
          <a:p>
            <a:pPr algn="l" rtl="0"/>
            <a:r>
              <a:rPr lang="en-US" baseline="0" dirty="0" smtClean="0"/>
              <a:t>While: list_1.extend(list_2) -----&gt; list_1, which will contain list_2 at the end of it without any new list created.</a:t>
            </a:r>
          </a:p>
          <a:p>
            <a:pPr algn="l" rtl="0"/>
            <a:endParaRPr lang="en-US" baseline="0" dirty="0" smtClean="0"/>
          </a:p>
          <a:p>
            <a:pPr algn="l" rtl="0"/>
            <a:r>
              <a:rPr lang="en-US" baseline="0" dirty="0" smtClean="0"/>
              <a:t>The same goes with the += operator for the previous wanted outcomes…</a:t>
            </a:r>
          </a:p>
          <a:p>
            <a:pPr algn="l" rtl="0"/>
            <a:endParaRPr lang="en-US" baseline="0" dirty="0" smtClean="0"/>
          </a:p>
          <a:p>
            <a:pPr algn="l" rtl="0"/>
            <a:r>
              <a:rPr lang="en-US" baseline="0" dirty="0" smtClean="0"/>
              <a:t>This is the difference when saying you do an </a:t>
            </a:r>
            <a:r>
              <a:rPr lang="en-US" baseline="0" dirty="0" err="1" smtClean="0"/>
              <a:t>inplace</a:t>
            </a:r>
            <a:r>
              <a:rPr lang="en-US" baseline="0" dirty="0" smtClean="0"/>
              <a:t> change when using extend(…)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0CC0F-D7D7-4B2B-BEE6-DB0EE9DCFB5C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992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רץ</a:t>
            </a:r>
            <a:r>
              <a:rPr lang="he-IL" baseline="0" dirty="0" smtClean="0"/>
              <a:t> עד לרשימה הקצרה מביניהם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0CC0F-D7D7-4B2B-BEE6-DB0EE9DCFB5C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59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0CC0F-D7D7-4B2B-BEE6-DB0EE9DCFB5C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2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Implicit casting : list(‘123456’) = [‘1’, ’2’, ’3’, ’4’, ’5’]</a:t>
            </a:r>
          </a:p>
          <a:p>
            <a:pPr algn="l" rtl="0"/>
            <a:r>
              <a:rPr lang="en-US" dirty="0" smtClean="0"/>
              <a:t>a = [700, 800, 900]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a+=‘8’ -</a:t>
            </a:r>
            <a:r>
              <a:rPr lang="en-US" dirty="0" smtClean="0">
                <a:sym typeface="Wingdings" pitchFamily="2" charset="2"/>
              </a:rPr>
              <a:t>---&gt;</a:t>
            </a:r>
            <a:r>
              <a:rPr lang="en-US" baseline="0" dirty="0" smtClean="0">
                <a:sym typeface="Wingdings" pitchFamily="2" charset="2"/>
              </a:rPr>
              <a:t> a = [700, 800, 900, </a:t>
            </a:r>
            <a:r>
              <a:rPr lang="en-US" dirty="0" smtClean="0"/>
              <a:t>‘1’, ’2’, ’3’, ’4’, ’5’</a:t>
            </a:r>
            <a:r>
              <a:rPr lang="en-US" baseline="0" dirty="0" smtClean="0">
                <a:sym typeface="Wingdings" pitchFamily="2" charset="2"/>
              </a:rPr>
              <a:t>]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itchFamily="2" charset="2"/>
              </a:rPr>
              <a:t>complexity inefficient new memory is assigned to a and contents is copied accordingly, should be used with extend(…) meaning </a:t>
            </a:r>
            <a:r>
              <a:rPr lang="en-US" baseline="0" dirty="0" err="1" smtClean="0">
                <a:sym typeface="Wingdings" pitchFamily="2" charset="2"/>
              </a:rPr>
              <a:t>inplace</a:t>
            </a:r>
            <a:r>
              <a:rPr lang="en-US" baseline="0" dirty="0" smtClean="0">
                <a:sym typeface="Wingdings" pitchFamily="2" charset="2"/>
              </a:rPr>
              <a:t> operation is done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itchFamily="2" charset="2"/>
              </a:rPr>
              <a:t>a.append([‘8’]) ----&gt; a = [700, 800, 900, [‘8’]]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0CC0F-D7D7-4B2B-BEE6-DB0EE9DCFB5C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972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145EEE-DA7C-405E-900C-4651B801C607}" type="datetime1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D4C7D-3442-43FB-AB63-BCE7C9B2E8D7}" type="datetime1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C593AB-C1D0-400D-9E70-B5C10906950A}" type="datetime1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DFFFCC-A7E5-453A-8587-897D9532FCD8}" type="datetime1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85E776-F3B4-46D3-B31E-A672C38E6826}" type="datetime1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35561-8057-49F8-BEB3-5EC75B05B63C}" type="datetime1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8DFF6A-2001-4039-BD9C-562FC38F6CA6}" type="datetime1">
              <a:rPr lang="en-US" smtClean="0"/>
              <a:t>02-May-17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AC303-E21B-453D-8AEF-94F3A21E2014}" type="datetime1">
              <a:rPr lang="en-US" smtClean="0"/>
              <a:t>02-May-17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000C3-C00C-4916-9F1A-DC9F37D17E64}" type="datetime1">
              <a:rPr lang="en-US" smtClean="0"/>
              <a:t>02-May-17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F47BA-EB81-4D64-AD53-B66FBA80FDFF}" type="datetime1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F84C3-38A5-496A-A29A-D6AE8EB87D5E}" type="datetime1">
              <a:rPr lang="en-US" smtClean="0"/>
              <a:t>02-May-17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E08D228-4537-41AD-9E2E-9859D53E7BF4}" type="datetime1">
              <a:rPr lang="en-US" smtClean="0"/>
              <a:t>02-May-17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r" rtl="1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Python Part I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0"/>
            <a:ext cx="7854696" cy="3172264"/>
          </a:xfrm>
        </p:spPr>
        <p:txBody>
          <a:bodyPr/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Intro: Motivation + Design Philosophies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The Interpreter &amp; Dynamic Typing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Basic Syntax &amp; Usage:</a:t>
            </a:r>
            <a:endParaRPr lang="en-US" dirty="0"/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/>
              <a:t>Basic Variable Types: Numeric, Strings, Lists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/>
              <a:t>Conditions &amp; Loops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/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Numerical &amp; Logical Operators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00200"/>
            <a:ext cx="6934200" cy="14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4495800" cy="111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572000"/>
            <a:ext cx="838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Common logical operators and keywords: </a:t>
            </a:r>
          </a:p>
          <a:p>
            <a:pPr lvl="1" algn="l" rtl="0"/>
            <a:r>
              <a:rPr lang="en-US" b="1" dirty="0" smtClean="0"/>
              <a:t>and, or, not, True, False </a:t>
            </a:r>
          </a:p>
          <a:p>
            <a:pPr lvl="1" algn="l" rtl="0"/>
            <a:r>
              <a:rPr lang="en-US" b="1" dirty="0" smtClean="0"/>
              <a:t>==, !=, &lt;=, &gt;=</a:t>
            </a:r>
          </a:p>
          <a:p>
            <a:pPr algn="l" rtl="0"/>
            <a:r>
              <a:rPr lang="en-US" b="1" dirty="0" smtClean="0"/>
              <a:t>A and B and C</a:t>
            </a:r>
            <a:r>
              <a:rPr lang="en-US" dirty="0" smtClean="0"/>
              <a:t>: If B is false, C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39723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Python </a:t>
            </a:r>
            <a:r>
              <a:rPr lang="en-US" dirty="0" smtClean="0"/>
              <a:t>supports </a:t>
            </a:r>
            <a:r>
              <a:rPr lang="en-US" b="1" dirty="0" smtClean="0"/>
              <a:t>dynamic </a:t>
            </a:r>
            <a:r>
              <a:rPr lang="en-US" b="1" dirty="0"/>
              <a:t>typing </a:t>
            </a:r>
            <a:r>
              <a:rPr lang="en-US" dirty="0"/>
              <a:t>– no need to declare variable types, and they can also change in runtime!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799"/>
            <a:ext cx="3733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799"/>
            <a:ext cx="4284314" cy="329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3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441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5800" y="1442883"/>
            <a:ext cx="430956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135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4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6200" y="1600200"/>
            <a:ext cx="72545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9448800" cy="642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9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smtClean="0">
                <a:sym typeface="Wingdings" panose="05000000000000000000" pitchFamily="2" charset="2"/>
              </a:rPr>
              <a:t>Strings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String </a:t>
            </a:r>
            <a:r>
              <a:rPr lang="en-US" dirty="0" smtClean="0">
                <a:sym typeface="Wingdings" panose="05000000000000000000" pitchFamily="2" charset="2"/>
              </a:rPr>
              <a:t> List, the naïve way: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String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List, the smarter way, with </a:t>
            </a:r>
            <a:r>
              <a:rPr lang="en-US" i="1" dirty="0" smtClean="0">
                <a:sym typeface="Wingdings" panose="05000000000000000000" pitchFamily="2" charset="2"/>
              </a:rPr>
              <a:t>split</a:t>
            </a:r>
            <a:r>
              <a:rPr lang="en-US" dirty="0" smtClean="0">
                <a:sym typeface="Wingdings" panose="05000000000000000000" pitchFamily="2" charset="2"/>
              </a:rPr>
              <a:t>():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List </a:t>
            </a:r>
            <a:r>
              <a:rPr lang="en-US" dirty="0" smtClean="0">
                <a:sym typeface="Wingdings" panose="05000000000000000000" pitchFamily="2" charset="2"/>
              </a:rPr>
              <a:t> String: </a:t>
            </a:r>
            <a:r>
              <a:rPr lang="en-US" i="1" dirty="0" smtClean="0"/>
              <a:t>join</a:t>
            </a:r>
            <a:r>
              <a:rPr lang="en-US" dirty="0" smtClean="0"/>
              <a:t>() does the opposite 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408680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77608"/>
            <a:ext cx="843003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38046"/>
            <a:ext cx="7663964" cy="58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3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r>
              <a:rPr lang="en-US" dirty="0" smtClean="0"/>
              <a:t>Python Variables &amp; Assignments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Python variables are </a:t>
            </a:r>
            <a:r>
              <a:rPr lang="en-US" b="1" dirty="0" smtClean="0"/>
              <a:t>pointers</a:t>
            </a:r>
          </a:p>
          <a:p>
            <a:pPr lvl="1" algn="l" rtl="0"/>
            <a:r>
              <a:rPr lang="en-US" dirty="0" smtClean="0"/>
              <a:t>Assignments of immutable vs. mutable variables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We can use slicing from start to end to make a copy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799"/>
            <a:ext cx="2514600" cy="17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29908"/>
            <a:ext cx="2514600" cy="135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799"/>
            <a:ext cx="1682262" cy="168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3048000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vs.</a:t>
            </a:r>
            <a:endParaRPr lang="he-IL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07" y="2661093"/>
            <a:ext cx="2581539" cy="172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91907" y="3047999"/>
            <a:ext cx="68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vs.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1032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05000"/>
            <a:ext cx="4114800" cy="4389437"/>
          </a:xfrm>
        </p:spPr>
        <p:txBody>
          <a:bodyPr/>
          <a:lstStyle/>
          <a:p>
            <a:pPr algn="l" rtl="0"/>
            <a:r>
              <a:rPr lang="en-US" dirty="0" smtClean="0"/>
              <a:t>condition &amp; indentation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 err="1" smtClean="0"/>
              <a:t>elif</a:t>
            </a:r>
            <a:r>
              <a:rPr lang="en-US" dirty="0" smtClean="0"/>
              <a:t> keyword</a:t>
            </a:r>
          </a:p>
          <a:p>
            <a:pPr algn="l" rtl="0"/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3" y="2455618"/>
            <a:ext cx="3962767" cy="158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3" y="4800599"/>
            <a:ext cx="3962767" cy="143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191000" y="1905000"/>
            <a:ext cx="441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while loop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Note the double assignment</a:t>
            </a:r>
          </a:p>
          <a:p>
            <a:pPr algn="l" rtl="0"/>
            <a:r>
              <a:rPr lang="en-US" dirty="0" smtClean="0"/>
              <a:t>Note the empty line. Why?</a:t>
            </a:r>
          </a:p>
          <a:p>
            <a:pPr algn="l" rtl="0"/>
            <a:r>
              <a:rPr lang="en-US" dirty="0" smtClean="0"/>
              <a:t>What would be the output?</a:t>
            </a:r>
            <a:endParaRPr lang="he-I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362200"/>
            <a:ext cx="480059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8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For loops iterate over a sequence (list, string)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We don’t mention the start &amp; end point of an iterator</a:t>
            </a:r>
          </a:p>
          <a:p>
            <a:pPr algn="l" rtl="0"/>
            <a:r>
              <a:rPr lang="en-US" dirty="0" smtClean="0"/>
              <a:t>Instead we use the ‘in’ keyword</a:t>
            </a:r>
          </a:p>
          <a:p>
            <a:pPr lvl="1" algn="l" rtl="0"/>
            <a:r>
              <a:rPr lang="en-US" dirty="0" smtClean="0"/>
              <a:t>It brings us the value itself, not the current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20" y="2438400"/>
            <a:ext cx="5243880" cy="187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5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Changing the loop’s sequence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If we want to </a:t>
            </a:r>
            <a:r>
              <a:rPr lang="en-US" b="1" dirty="0" smtClean="0"/>
              <a:t>change the loop’s sequence inside the loop</a:t>
            </a:r>
            <a:r>
              <a:rPr lang="en-US" dirty="0" smtClean="0"/>
              <a:t>, we should </a:t>
            </a:r>
            <a:r>
              <a:rPr lang="en-US" b="1" dirty="0" smtClean="0"/>
              <a:t>iterate over a copy </a:t>
            </a:r>
            <a:r>
              <a:rPr lang="en-US" dirty="0" smtClean="0"/>
              <a:t>of the sequence</a:t>
            </a:r>
          </a:p>
          <a:p>
            <a:pPr lvl="1" algn="l" rtl="0"/>
            <a:r>
              <a:rPr lang="en-US" dirty="0" smtClean="0"/>
              <a:t>Again, slicing is helpful here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r>
              <a:rPr lang="en-US" dirty="0" smtClean="0"/>
              <a:t>What will happen if we replace words[:] with words?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3" y="3124200"/>
            <a:ext cx="52891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4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range</a:t>
            </a:r>
            <a:r>
              <a:rPr lang="en-US" dirty="0" smtClean="0"/>
              <a:t>()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8767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i="1" dirty="0" smtClean="0"/>
              <a:t>range</a:t>
            </a:r>
            <a:r>
              <a:rPr lang="en-US" dirty="0" smtClean="0"/>
              <a:t>() function produces a numerical sequence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What about going backwards?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6858000" cy="365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562601" y="3212486"/>
            <a:ext cx="1524000" cy="1283314"/>
          </a:xfrm>
          <a:prstGeom prst="wedgeEllipseCallout">
            <a:avLst>
              <a:gd name="adj1" fmla="val -204574"/>
              <a:gd name="adj2" fmla="val -3328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dirty="0" smtClean="0"/>
              <a:t>The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parameter is the step value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907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Intro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534400" cy="4389437"/>
          </a:xfrm>
        </p:spPr>
        <p:txBody>
          <a:bodyPr/>
          <a:lstStyle/>
          <a:p>
            <a:pPr algn="l" rtl="0"/>
            <a:r>
              <a:rPr lang="en-US" dirty="0" smtClean="0"/>
              <a:t>Python is a general-purpose high-level language</a:t>
            </a:r>
          </a:p>
          <a:p>
            <a:pPr algn="l" rtl="0"/>
            <a:r>
              <a:rPr lang="en-US" dirty="0" smtClean="0"/>
              <a:t>It supports multiple programming paradigms &amp; concepts</a:t>
            </a:r>
          </a:p>
          <a:p>
            <a:pPr lvl="1" algn="l" rtl="0"/>
            <a:r>
              <a:rPr lang="en-US" dirty="0" smtClean="0"/>
              <a:t>Imperative Programming</a:t>
            </a:r>
          </a:p>
          <a:p>
            <a:pPr lvl="1" algn="l" rtl="0"/>
            <a:r>
              <a:rPr lang="en-US" dirty="0" smtClean="0"/>
              <a:t>Functional Programming</a:t>
            </a:r>
          </a:p>
          <a:p>
            <a:pPr lvl="1" algn="l" rtl="0"/>
            <a:r>
              <a:rPr lang="en-US" dirty="0" smtClean="0"/>
              <a:t>Object Oriented Programming</a:t>
            </a:r>
          </a:p>
          <a:p>
            <a:pPr lvl="1" algn="l" rtl="0"/>
            <a:r>
              <a:rPr lang="en-US" dirty="0" smtClean="0"/>
              <a:t>Dynamic Typing – </a:t>
            </a:r>
            <a:r>
              <a:rPr lang="he-IL" sz="1800" dirty="0" smtClean="0"/>
              <a:t>הטיפוס לא מוגדר ולמעשה יכול להשתנות במהלך הריצה</a:t>
            </a:r>
            <a:endParaRPr lang="en-US" sz="1800" dirty="0" smtClean="0"/>
          </a:p>
          <a:p>
            <a:pPr lvl="1" algn="l" rtl="0"/>
            <a:r>
              <a:rPr lang="en-US" dirty="0" smtClean="0"/>
              <a:t>Scripting Language</a:t>
            </a:r>
          </a:p>
          <a:p>
            <a:pPr lvl="1" algn="l" rtl="0"/>
            <a:r>
              <a:rPr lang="en-US" dirty="0" smtClean="0"/>
              <a:t>Interpreted Code</a:t>
            </a:r>
          </a:p>
          <a:p>
            <a:pPr algn="l" rtl="0"/>
            <a:r>
              <a:rPr lang="en-US" dirty="0" smtClean="0"/>
              <a:t>Sources: tutorial on </a:t>
            </a:r>
            <a:r>
              <a:rPr lang="en-US" dirty="0" smtClean="0">
                <a:hlinkClick r:id="rId3"/>
              </a:rPr>
              <a:t>python.org</a:t>
            </a:r>
            <a:r>
              <a:rPr lang="en-US" dirty="0" smtClean="0"/>
              <a:t> , dive into Python book</a:t>
            </a:r>
          </a:p>
          <a:p>
            <a:pPr lvl="1" algn="l" rtl="0"/>
            <a:endParaRPr lang="en-US" dirty="0" smtClean="0"/>
          </a:p>
          <a:p>
            <a:pPr lvl="1"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Descending Sequence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If start index &gt; end index the loop is not entered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To force descending we use negative progression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39878"/>
            <a:ext cx="3318321" cy="8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384701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4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Iterating with </a:t>
            </a:r>
            <a:r>
              <a:rPr lang="en-US" i="1" dirty="0" smtClean="0"/>
              <a:t>range</a:t>
            </a:r>
            <a:r>
              <a:rPr lang="en-US" dirty="0" smtClean="0"/>
              <a:t>() &amp; </a:t>
            </a:r>
            <a:r>
              <a:rPr lang="en-US" i="1" dirty="0" err="1" smtClean="0"/>
              <a:t>len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With </a:t>
            </a:r>
            <a:r>
              <a:rPr lang="en-US" b="1" dirty="0" smtClean="0"/>
              <a:t>range</a:t>
            </a:r>
            <a:r>
              <a:rPr lang="en-US" dirty="0" smtClean="0"/>
              <a:t>() &amp; </a:t>
            </a:r>
            <a:r>
              <a:rPr lang="en-US" b="1" dirty="0" err="1" smtClean="0"/>
              <a:t>len</a:t>
            </a:r>
            <a:r>
              <a:rPr lang="en-US" dirty="0" smtClean="0"/>
              <a:t>() we can also iterate over a sequence by using a location index: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range() itself does not return a list, it return an </a:t>
            </a:r>
            <a:r>
              <a:rPr lang="en-US" i="1" dirty="0" err="1" smtClean="0"/>
              <a:t>iterable</a:t>
            </a:r>
            <a:endParaRPr lang="en-US" i="1" dirty="0" smtClean="0"/>
          </a:p>
          <a:p>
            <a:pPr algn="l" rtl="0"/>
            <a:endParaRPr lang="en-US" i="1" dirty="0"/>
          </a:p>
          <a:p>
            <a:pPr algn="l" rtl="0"/>
            <a:r>
              <a:rPr lang="en-US" i="1" dirty="0" smtClean="0"/>
              <a:t>iterable</a:t>
            </a:r>
            <a:r>
              <a:rPr lang="en-US" dirty="0" smtClean="0"/>
              <a:t> items are useful for many functions, like </a:t>
            </a:r>
            <a:r>
              <a:rPr lang="en-US" i="1" dirty="0" smtClean="0"/>
              <a:t>list()</a:t>
            </a:r>
            <a:r>
              <a:rPr lang="en-US" dirty="0" smtClean="0"/>
              <a:t>:</a:t>
            </a:r>
          </a:p>
          <a:p>
            <a:pPr algn="l" rtl="0"/>
            <a:endParaRPr lang="en-US" i="1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9" y="4688380"/>
            <a:ext cx="2561491" cy="47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8" y="5715000"/>
            <a:ext cx="2678722" cy="60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8" y="2349012"/>
            <a:ext cx="6340332" cy="16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8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for…else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39" y="1518994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An else clause following a loop is executed:</a:t>
            </a:r>
          </a:p>
          <a:p>
            <a:pPr lvl="1" algn="l" rtl="0"/>
            <a:r>
              <a:rPr lang="en-US" dirty="0" smtClean="0"/>
              <a:t>When we traverse the entire range (for loop)</a:t>
            </a:r>
          </a:p>
          <a:p>
            <a:pPr lvl="1" algn="l" rtl="0"/>
            <a:r>
              <a:rPr lang="en-US" dirty="0" smtClean="0"/>
              <a:t>When the loop’s condition becomes false (while loop)</a:t>
            </a:r>
          </a:p>
          <a:p>
            <a:pPr lvl="1" algn="l" rtl="0"/>
            <a:r>
              <a:rPr lang="en-US" dirty="0" smtClean="0"/>
              <a:t>In both cases when we did not hit break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429000"/>
            <a:ext cx="812923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Loop Variables Scope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Python, variables live outside the loop’s scope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What would be the output of the following code?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4" y="2479432"/>
            <a:ext cx="4783016" cy="13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" y="4419600"/>
            <a:ext cx="553390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6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rtl="0"/>
            <a:r>
              <a:rPr lang="en-US" sz="4400" dirty="0" smtClean="0"/>
              <a:t>Iterating Indexes &amp; Values Together</a:t>
            </a:r>
            <a:endParaRPr lang="he-IL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We can iterate the </a:t>
            </a:r>
            <a:r>
              <a:rPr lang="en-US" b="1" dirty="0" smtClean="0"/>
              <a:t>values</a:t>
            </a:r>
            <a:r>
              <a:rPr lang="en-US" dirty="0" smtClean="0"/>
              <a:t> using </a:t>
            </a:r>
            <a:r>
              <a:rPr lang="en-US" b="1" dirty="0" smtClean="0"/>
              <a:t>in</a:t>
            </a:r>
          </a:p>
          <a:p>
            <a:pPr algn="l" rtl="0"/>
            <a:r>
              <a:rPr lang="en-US" dirty="0" smtClean="0"/>
              <a:t>We can iterate the </a:t>
            </a:r>
            <a:r>
              <a:rPr lang="en-US" b="1" dirty="0" smtClean="0"/>
              <a:t>indices</a:t>
            </a:r>
            <a:r>
              <a:rPr lang="en-US" dirty="0" smtClean="0"/>
              <a:t> using </a:t>
            </a:r>
            <a:r>
              <a:rPr lang="en-US" b="1" dirty="0" smtClean="0"/>
              <a:t>range</a:t>
            </a:r>
            <a:r>
              <a:rPr lang="en-US" dirty="0" smtClean="0"/>
              <a:t>() &amp; </a:t>
            </a:r>
            <a:r>
              <a:rPr lang="en-US" b="1" dirty="0" err="1" smtClean="0"/>
              <a:t>len</a:t>
            </a:r>
            <a:r>
              <a:rPr lang="en-US" dirty="0" smtClean="0"/>
              <a:t>()</a:t>
            </a:r>
          </a:p>
          <a:p>
            <a:pPr lvl="1" algn="l" rtl="0"/>
            <a:r>
              <a:rPr lang="en-US" dirty="0" smtClean="0"/>
              <a:t>And access the values with </a:t>
            </a:r>
            <a:r>
              <a:rPr lang="en-US" dirty="0" err="1" smtClean="0"/>
              <a:t>lst</a:t>
            </a:r>
            <a:r>
              <a:rPr lang="en-US" dirty="0" smtClean="0"/>
              <a:t>[index]</a:t>
            </a:r>
          </a:p>
          <a:p>
            <a:pPr algn="l" rtl="0"/>
            <a:r>
              <a:rPr lang="en-US" b="1" dirty="0" smtClean="0"/>
              <a:t>enumerate</a:t>
            </a:r>
            <a:r>
              <a:rPr lang="en-US" dirty="0" smtClean="0"/>
              <a:t> brings the indices and values together: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1"/>
            <a:ext cx="5562600" cy="108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405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Multiple Sequences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zip</a:t>
            </a:r>
            <a:r>
              <a:rPr lang="en-US" dirty="0" smtClean="0"/>
              <a:t>() allows iterating multiple sequences in one loop</a:t>
            </a:r>
          </a:p>
          <a:p>
            <a:pPr algn="l" rtl="0"/>
            <a:r>
              <a:rPr lang="en-US" dirty="0" smtClean="0"/>
              <a:t>It returns </a:t>
            </a:r>
            <a:r>
              <a:rPr lang="en-US" dirty="0"/>
              <a:t>an </a:t>
            </a:r>
            <a:r>
              <a:rPr lang="en-US" b="1" dirty="0"/>
              <a:t>iterator of tuples</a:t>
            </a:r>
            <a:r>
              <a:rPr lang="en-US" dirty="0"/>
              <a:t>, where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tuple contains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element from each </a:t>
            </a:r>
            <a:r>
              <a:rPr lang="en-US" dirty="0" smtClean="0"/>
              <a:t>sequence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505200"/>
            <a:ext cx="806026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0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191000" cy="4389437"/>
          </a:xfrm>
        </p:spPr>
        <p:txBody>
          <a:bodyPr/>
          <a:lstStyle/>
          <a:p>
            <a:pPr algn="l" rtl="0"/>
            <a:r>
              <a:rPr lang="en-US" dirty="0" smtClean="0"/>
              <a:t>Functions defined by </a:t>
            </a:r>
            <a:r>
              <a:rPr lang="en-US" i="1" dirty="0" err="1" smtClean="0"/>
              <a:t>def</a:t>
            </a:r>
            <a:endParaRPr lang="en-US" dirty="0"/>
          </a:p>
          <a:p>
            <a:pPr algn="l" rtl="0"/>
            <a:r>
              <a:rPr lang="en-US" dirty="0" smtClean="0"/>
              <a:t>The first line (that starts with “““) is the </a:t>
            </a:r>
            <a:r>
              <a:rPr lang="en-US" i="1" dirty="0" err="1" smtClean="0"/>
              <a:t>docstring</a:t>
            </a:r>
            <a:endParaRPr lang="en-US" i="1" dirty="0" smtClean="0"/>
          </a:p>
          <a:p>
            <a:pPr algn="l" rtl="0"/>
            <a:r>
              <a:rPr lang="en-US" dirty="0" smtClean="0"/>
              <a:t>Functions can return values (or </a:t>
            </a:r>
            <a:r>
              <a:rPr lang="en-US" i="1" dirty="0" smtClean="0"/>
              <a:t>None === void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In Python, functions are </a:t>
            </a:r>
            <a:r>
              <a:rPr lang="en-US" i="1" dirty="0" smtClean="0"/>
              <a:t>objects</a:t>
            </a:r>
            <a:r>
              <a:rPr lang="en-US" dirty="0" smtClean="0"/>
              <a:t> of class </a:t>
            </a:r>
            <a:r>
              <a:rPr lang="en-US" i="1" dirty="0" smtClean="0"/>
              <a:t>function</a:t>
            </a:r>
          </a:p>
          <a:p>
            <a:pPr algn="l" rtl="0"/>
            <a:r>
              <a:rPr lang="en-US" dirty="0" smtClean="0"/>
              <a:t>This allows us to assign function as variables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00" y="1981200"/>
            <a:ext cx="431650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Functions Scoping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810000" cy="4389437"/>
          </a:xfrm>
        </p:spPr>
        <p:txBody>
          <a:bodyPr/>
          <a:lstStyle/>
          <a:p>
            <a:pPr algn="l" rtl="0"/>
            <a:r>
              <a:rPr lang="en-US" dirty="0" smtClean="0"/>
              <a:t>Variable </a:t>
            </a:r>
            <a:r>
              <a:rPr lang="en-US" b="1" dirty="0" smtClean="0"/>
              <a:t>lookup</a:t>
            </a:r>
            <a:r>
              <a:rPr lang="en-US" dirty="0" smtClean="0"/>
              <a:t> is done by the LEGB rule</a:t>
            </a:r>
          </a:p>
          <a:p>
            <a:pPr lvl="1" algn="l" rtl="0"/>
            <a:r>
              <a:rPr lang="en-US" dirty="0" smtClean="0"/>
              <a:t>Local, Enclosing, Global, Built-in</a:t>
            </a:r>
          </a:p>
          <a:p>
            <a:pPr algn="l" rtl="0"/>
            <a:r>
              <a:rPr lang="en-US" b="1" dirty="0" smtClean="0"/>
              <a:t>Assignment</a:t>
            </a:r>
            <a:r>
              <a:rPr lang="en-US" dirty="0" smtClean="0"/>
              <a:t> to variables automatically considered local</a:t>
            </a:r>
          </a:p>
          <a:p>
            <a:pPr lvl="1" algn="l" rtl="0"/>
            <a:r>
              <a:rPr lang="en-US" dirty="0" smtClean="0"/>
              <a:t>Unless the </a:t>
            </a:r>
            <a:r>
              <a:rPr lang="en-US" i="1" dirty="0" smtClean="0"/>
              <a:t>global</a:t>
            </a:r>
            <a:r>
              <a:rPr lang="en-US" dirty="0" smtClean="0"/>
              <a:t> keyword is used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76046"/>
            <a:ext cx="2895600" cy="478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8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Passing Arguments to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389437"/>
          </a:xfrm>
        </p:spPr>
        <p:txBody>
          <a:bodyPr/>
          <a:lstStyle/>
          <a:p>
            <a:pPr marL="273050" lvl="1" indent="-273050" algn="l" rtl="0">
              <a:buClr>
                <a:srgbClr val="0BD0D9"/>
              </a:buClr>
              <a:buSzPct val="95000"/>
            </a:pPr>
            <a:r>
              <a:rPr lang="en-US" dirty="0" smtClean="0"/>
              <a:t>In Python we </a:t>
            </a:r>
            <a:r>
              <a:rPr lang="en-US" dirty="0"/>
              <a:t>cannot choose </a:t>
            </a:r>
            <a:r>
              <a:rPr lang="en-US" dirty="0" smtClean="0"/>
              <a:t>between </a:t>
            </a:r>
            <a:r>
              <a:rPr lang="en-US" i="1" dirty="0" smtClean="0"/>
              <a:t>by value </a:t>
            </a:r>
            <a:r>
              <a:rPr lang="en-US" dirty="0" smtClean="0"/>
              <a:t>or </a:t>
            </a:r>
            <a:r>
              <a:rPr lang="en-US" i="1" dirty="0" smtClean="0"/>
              <a:t>by reference</a:t>
            </a:r>
            <a:endParaRPr lang="en-US" dirty="0" smtClean="0"/>
          </a:p>
          <a:p>
            <a:pPr algn="l" rtl="0"/>
            <a:r>
              <a:rPr lang="en-US" dirty="0" smtClean="0"/>
              <a:t>Arguments are passed </a:t>
            </a:r>
            <a:r>
              <a:rPr lang="en-US" i="1" dirty="0" smtClean="0"/>
              <a:t>by</a:t>
            </a:r>
            <a:r>
              <a:rPr lang="en-US" dirty="0" smtClean="0"/>
              <a:t> </a:t>
            </a:r>
            <a:r>
              <a:rPr lang="en-US" i="1" dirty="0" smtClean="0"/>
              <a:t>object-reference</a:t>
            </a:r>
          </a:p>
          <a:p>
            <a:pPr lvl="1" algn="l" rtl="0"/>
            <a:r>
              <a:rPr lang="en-US" dirty="0" smtClean="0"/>
              <a:t>Mutable variables (like lists): passed by reference</a:t>
            </a:r>
          </a:p>
          <a:p>
            <a:pPr lvl="1" algn="l" rtl="0"/>
            <a:r>
              <a:rPr lang="en-US" dirty="0" smtClean="0"/>
              <a:t>Immutable variables (numbers, strings): passed by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5105400" cy="299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Lists Manipulations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19600" cy="4389437"/>
          </a:xfrm>
        </p:spPr>
        <p:txBody>
          <a:bodyPr/>
          <a:lstStyle/>
          <a:p>
            <a:pPr algn="l" rtl="0"/>
            <a:r>
              <a:rPr lang="en-US" dirty="0" smtClean="0"/>
              <a:t>Lists can contain different data types</a:t>
            </a:r>
          </a:p>
          <a:p>
            <a:pPr algn="l" rtl="0"/>
            <a:r>
              <a:rPr lang="en-US" dirty="0" smtClean="0"/>
              <a:t>We can concatenate lists using +=</a:t>
            </a:r>
          </a:p>
          <a:p>
            <a:pPr algn="l" rtl="0"/>
            <a:r>
              <a:rPr lang="en-US" dirty="0" smtClean="0"/>
              <a:t>We can access &amp; change the lists items by index</a:t>
            </a:r>
          </a:p>
          <a:p>
            <a:pPr algn="l" rtl="0"/>
            <a:r>
              <a:rPr lang="en-US" dirty="0" smtClean="0"/>
              <a:t>Class list also has useful built-in functions: </a:t>
            </a:r>
            <a:r>
              <a:rPr lang="en-US" b="1" i="1" dirty="0" smtClean="0"/>
              <a:t>append, extend, insert, remove</a:t>
            </a:r>
          </a:p>
          <a:p>
            <a:pPr lvl="1" algn="l" rtl="0"/>
            <a:r>
              <a:rPr lang="en-US" dirty="0" smtClean="0"/>
              <a:t>Will a += ‘8’ work?, </a:t>
            </a:r>
          </a:p>
          <a:p>
            <a:pPr lvl="1" algn="l" rtl="0"/>
            <a:r>
              <a:rPr lang="en-US" dirty="0" smtClean="0"/>
              <a:t>What will a.append([8])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248" y="1447800"/>
            <a:ext cx="8886551" cy="506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Why Python?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495800"/>
          </a:xfrm>
        </p:spPr>
        <p:txBody>
          <a:bodyPr/>
          <a:lstStyle/>
          <a:p>
            <a:pPr marL="374526" algn="l" rtl="0"/>
            <a:r>
              <a:rPr lang="en-GB" dirty="0" smtClean="0"/>
              <a:t>Cross Platform – runs almost anywhere</a:t>
            </a:r>
          </a:p>
          <a:p>
            <a:pPr marL="374526" algn="l" rtl="0"/>
            <a:r>
              <a:rPr lang="en-US" dirty="0" smtClean="0"/>
              <a:t>Ideal for </a:t>
            </a:r>
            <a:r>
              <a:rPr lang="en-US" dirty="0"/>
              <a:t>scripting and rapid application </a:t>
            </a:r>
            <a:r>
              <a:rPr lang="en-US" dirty="0" smtClean="0"/>
              <a:t>development</a:t>
            </a:r>
          </a:p>
          <a:p>
            <a:pPr lvl="0" algn="l" rtl="0">
              <a:lnSpc>
                <a:spcPct val="100000"/>
              </a:lnSpc>
            </a:pPr>
            <a:r>
              <a:rPr lang="en-GB" dirty="0"/>
              <a:t>Designed to be easy to learn and </a:t>
            </a:r>
            <a:r>
              <a:rPr lang="en-GB" dirty="0" smtClean="0"/>
              <a:t>code</a:t>
            </a:r>
            <a:endParaRPr lang="en-GB" dirty="0"/>
          </a:p>
          <a:p>
            <a:pPr marL="741239" lvl="1" algn="l" rtl="0">
              <a:lnSpc>
                <a:spcPct val="100000"/>
              </a:lnSpc>
            </a:pPr>
            <a:r>
              <a:rPr lang="en-GB" dirty="0"/>
              <a:t>Clean, clear </a:t>
            </a:r>
            <a:r>
              <a:rPr lang="en-GB" dirty="0" smtClean="0"/>
              <a:t>and simple syntax</a:t>
            </a:r>
            <a:endParaRPr lang="en-GB" dirty="0"/>
          </a:p>
          <a:p>
            <a:pPr marL="741239" lvl="1" algn="l" rtl="0"/>
            <a:r>
              <a:rPr lang="en-GB" dirty="0"/>
              <a:t>Much shorter </a:t>
            </a:r>
            <a:r>
              <a:rPr lang="en-GB" dirty="0" smtClean="0"/>
              <a:t>code than C/C++ and Java</a:t>
            </a:r>
          </a:p>
          <a:p>
            <a:pPr marL="741239" lvl="1" algn="l" rtl="0">
              <a:lnSpc>
                <a:spcPct val="100000"/>
              </a:lnSpc>
            </a:pPr>
            <a:r>
              <a:rPr lang="en-GB" dirty="0" smtClean="0"/>
              <a:t>Much easier to read, write &amp; understand python code then other scripting languages</a:t>
            </a:r>
          </a:p>
          <a:p>
            <a:pPr marL="374526" algn="l" rtl="0"/>
            <a:r>
              <a:rPr lang="en-GB" dirty="0" smtClean="0"/>
              <a:t>Has an extensive standard library</a:t>
            </a:r>
          </a:p>
          <a:p>
            <a:pPr marL="374526" algn="l" rtl="0"/>
            <a:r>
              <a:rPr lang="en-GB" dirty="0" smtClean="0"/>
              <a:t>Everything is open source</a:t>
            </a:r>
            <a:endParaRPr lang="en-US" dirty="0" smtClean="0"/>
          </a:p>
          <a:p>
            <a:pPr marL="374526" algn="l" rtl="0"/>
            <a:r>
              <a:rPr lang="en-US" b="1" dirty="0" smtClean="0"/>
              <a:t>Very popular in the industry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More Useful List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l" rtl="0"/>
            <a:r>
              <a:rPr lang="en-US" b="1" i="1" dirty="0" smtClean="0"/>
              <a:t>remove(x)</a:t>
            </a:r>
            <a:r>
              <a:rPr lang="en-US" i="1" dirty="0" smtClean="0"/>
              <a:t> </a:t>
            </a:r>
            <a:r>
              <a:rPr lang="en-US" dirty="0" smtClean="0"/>
              <a:t>raises an exception if x isn’t available</a:t>
            </a:r>
          </a:p>
          <a:p>
            <a:pPr lvl="1" algn="l" rtl="0"/>
            <a:r>
              <a:rPr lang="en-US" dirty="0" smtClean="0"/>
              <a:t>so does </a:t>
            </a:r>
            <a:r>
              <a:rPr lang="en-US" b="1" i="1" dirty="0" smtClean="0"/>
              <a:t>index</a:t>
            </a:r>
            <a:r>
              <a:rPr lang="en-US" i="1" dirty="0" smtClean="0"/>
              <a:t>(x)</a:t>
            </a:r>
            <a:endParaRPr lang="en-US" dirty="0" smtClean="0"/>
          </a:p>
          <a:p>
            <a:pPr algn="l" rtl="0"/>
            <a:r>
              <a:rPr lang="en-US" b="1" i="1" dirty="0" smtClean="0"/>
              <a:t>count</a:t>
            </a:r>
            <a:r>
              <a:rPr lang="en-US" i="1" dirty="0" smtClean="0"/>
              <a:t>(x) </a:t>
            </a:r>
            <a:r>
              <a:rPr lang="en-US" dirty="0" smtClean="0"/>
              <a:t>counts </a:t>
            </a:r>
            <a:r>
              <a:rPr lang="en-US" dirty="0"/>
              <a:t>the appearances of </a:t>
            </a:r>
            <a:r>
              <a:rPr lang="en-US" dirty="0" smtClean="0"/>
              <a:t>x</a:t>
            </a:r>
          </a:p>
          <a:p>
            <a:pPr lvl="1" algn="l" rtl="0"/>
            <a:r>
              <a:rPr lang="en-US" dirty="0" smtClean="0"/>
              <a:t>and can also tell us if x is in the list</a:t>
            </a:r>
            <a:endParaRPr lang="en-US" i="1" dirty="0" smtClean="0"/>
          </a:p>
          <a:p>
            <a:pPr algn="l" rtl="0"/>
            <a:r>
              <a:rPr lang="en-US" dirty="0" smtClean="0"/>
              <a:t>Use </a:t>
            </a:r>
            <a:r>
              <a:rPr lang="en-US" b="1" i="1" dirty="0" smtClean="0"/>
              <a:t>insert</a:t>
            </a:r>
            <a:r>
              <a:rPr lang="en-US" i="1" dirty="0" smtClean="0"/>
              <a:t>(</a:t>
            </a:r>
            <a:r>
              <a:rPr lang="en-US" i="1" dirty="0" err="1" smtClean="0"/>
              <a:t>i,x</a:t>
            </a:r>
            <a:r>
              <a:rPr lang="en-US" i="1" dirty="0" smtClean="0"/>
              <a:t>)</a:t>
            </a:r>
            <a:r>
              <a:rPr lang="en-US" dirty="0" smtClean="0"/>
              <a:t> to insert item x at index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 algn="l" rtl="0"/>
            <a:r>
              <a:rPr lang="en-US" dirty="0" smtClean="0"/>
              <a:t>What does </a:t>
            </a:r>
            <a:r>
              <a:rPr lang="en-US" i="1" dirty="0" err="1" smtClean="0"/>
              <a:t>a.</a:t>
            </a:r>
            <a:r>
              <a:rPr lang="en-US" b="1" i="1" dirty="0" err="1" smtClean="0"/>
              <a:t>insert</a:t>
            </a:r>
            <a:r>
              <a:rPr lang="en-US" i="1" dirty="0" smtClean="0"/>
              <a:t>(</a:t>
            </a:r>
            <a:r>
              <a:rPr lang="en-US" i="1" dirty="0" err="1" smtClean="0"/>
              <a:t>len</a:t>
            </a:r>
            <a:r>
              <a:rPr lang="en-US" i="1" dirty="0" smtClean="0"/>
              <a:t>(a),x) </a:t>
            </a:r>
            <a:r>
              <a:rPr lang="en-US" dirty="0" smtClean="0"/>
              <a:t>do?</a:t>
            </a:r>
          </a:p>
          <a:p>
            <a:pPr lvl="1" algn="l" rtl="0"/>
            <a:r>
              <a:rPr lang="en-US" dirty="0" smtClean="0"/>
              <a:t>What other way can you do the same? - </a:t>
            </a:r>
            <a:r>
              <a:rPr lang="en-US" i="1" dirty="0" smtClean="0"/>
              <a:t>a.</a:t>
            </a:r>
            <a:r>
              <a:rPr lang="en-US" b="1" i="1" dirty="0" smtClean="0"/>
              <a:t>append</a:t>
            </a:r>
            <a:r>
              <a:rPr lang="en-US" i="1" dirty="0" smtClean="0"/>
              <a:t>(x</a:t>
            </a:r>
            <a:r>
              <a:rPr lang="en-US" dirty="0" smtClean="0"/>
              <a:t>)</a:t>
            </a:r>
            <a:endParaRPr lang="en-US" dirty="0" smtClean="0"/>
          </a:p>
          <a:p>
            <a:pPr algn="l" rtl="0"/>
            <a:r>
              <a:rPr lang="en-US" dirty="0" smtClean="0"/>
              <a:t>Other (obvious) functions: </a:t>
            </a:r>
            <a:r>
              <a:rPr lang="en-US" b="1" i="1" dirty="0" smtClean="0"/>
              <a:t>clear, sort, reverse, copy</a:t>
            </a:r>
          </a:p>
          <a:p>
            <a:pPr algn="l" rtl="0"/>
            <a:r>
              <a:rPr lang="en-US" b="1" i="1" dirty="0" smtClean="0"/>
              <a:t>sorted</a:t>
            </a:r>
            <a:r>
              <a:rPr lang="en-US" dirty="0" smtClean="0"/>
              <a:t> returns a sorted copy of the list</a:t>
            </a:r>
          </a:p>
          <a:p>
            <a:pPr lvl="1" algn="l" rtl="0"/>
            <a:r>
              <a:rPr lang="en-US" dirty="0" smtClean="0"/>
              <a:t>Useful when we want to iterate over a sorted copy without changing the original list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63"/>
            <a:ext cx="8229600" cy="4389437"/>
          </a:xfrm>
        </p:spPr>
        <p:txBody>
          <a:bodyPr/>
          <a:lstStyle/>
          <a:p>
            <a:pPr algn="l" rtl="0"/>
            <a:r>
              <a:rPr lang="en-US" dirty="0"/>
              <a:t>Define a function overlapping() that takes two lists and returns a list of all the members they have in common. Do the </a:t>
            </a:r>
            <a:r>
              <a:rPr lang="en-US" dirty="0" smtClean="0"/>
              <a:t>exercise twice:</a:t>
            </a:r>
            <a:endParaRPr lang="en-US" dirty="0"/>
          </a:p>
          <a:p>
            <a:pPr lvl="1" algn="l" rtl="0"/>
            <a:r>
              <a:rPr lang="en-US" dirty="0" smtClean="0"/>
              <a:t>With </a:t>
            </a:r>
            <a:r>
              <a:rPr lang="en-US" dirty="0"/>
              <a:t>two nested for </a:t>
            </a:r>
            <a:r>
              <a:rPr lang="en-US" dirty="0" smtClean="0"/>
              <a:t>loops</a:t>
            </a:r>
            <a:endParaRPr lang="en-US" dirty="0"/>
          </a:p>
          <a:p>
            <a:pPr lvl="1" algn="l" rtl="0"/>
            <a:r>
              <a:rPr lang="en-US" dirty="0" smtClean="0"/>
              <a:t>With </a:t>
            </a:r>
            <a:r>
              <a:rPr lang="en-US" dirty="0"/>
              <a:t>a single loop </a:t>
            </a:r>
            <a:r>
              <a:rPr lang="en-US" dirty="0" smtClean="0"/>
              <a:t>using </a:t>
            </a:r>
            <a:r>
              <a:rPr lang="en-US" dirty="0"/>
              <a:t>the ‘in’ operator inside </a:t>
            </a:r>
            <a:r>
              <a:rPr lang="en-US" dirty="0" smtClean="0"/>
              <a:t>the loop</a:t>
            </a:r>
          </a:p>
          <a:p>
            <a:pPr algn="l" rtl="0"/>
            <a:r>
              <a:rPr lang="en-US" dirty="0" smtClean="0"/>
              <a:t>Define </a:t>
            </a:r>
            <a:r>
              <a:rPr lang="en-US" dirty="0"/>
              <a:t>a function </a:t>
            </a:r>
            <a:r>
              <a:rPr lang="en-US" dirty="0" err="1"/>
              <a:t>is_palindrome</a:t>
            </a:r>
            <a:r>
              <a:rPr lang="en-US" dirty="0"/>
              <a:t>() that recognizes palindromes </a:t>
            </a:r>
            <a:r>
              <a:rPr lang="en-US" dirty="0" smtClean="0"/>
              <a:t>(words </a:t>
            </a:r>
            <a:r>
              <a:rPr lang="en-US" dirty="0"/>
              <a:t>that look the same </a:t>
            </a:r>
            <a:r>
              <a:rPr lang="en-US" dirty="0" smtClean="0"/>
              <a:t>backwards).</a:t>
            </a:r>
          </a:p>
          <a:p>
            <a:pPr lvl="1" algn="l" rtl="0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is_palindrome</a:t>
            </a:r>
            <a:r>
              <a:rPr lang="en-US" dirty="0"/>
              <a:t>("radar") should return </a:t>
            </a:r>
            <a:r>
              <a:rPr lang="en-US" dirty="0" smtClean="0"/>
              <a:t>True.</a:t>
            </a:r>
            <a:endParaRPr lang="en-US" dirty="0"/>
          </a:p>
          <a:p>
            <a:pPr lvl="1" algn="l" rtl="0"/>
            <a:r>
              <a:rPr lang="en-US" dirty="0" smtClean="0"/>
              <a:t>Try </a:t>
            </a:r>
            <a:r>
              <a:rPr lang="en-US" dirty="0"/>
              <a:t>to use only one index in your loop.</a:t>
            </a: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05800" cy="4389437"/>
          </a:xfrm>
        </p:spPr>
        <p:txBody>
          <a:bodyPr/>
          <a:lstStyle/>
          <a:p>
            <a:pPr algn="l" rtl="0"/>
            <a:r>
              <a:rPr lang="en-US" dirty="0"/>
              <a:t>Write a program which will find all such numbers which are divisible by </a:t>
            </a:r>
            <a:r>
              <a:rPr lang="en-US" dirty="0">
                <a:latin typeface="Arial (Body)"/>
              </a:rPr>
              <a:t>7</a:t>
            </a:r>
            <a:r>
              <a:rPr lang="en-US" dirty="0"/>
              <a:t> but are not a multiple of </a:t>
            </a:r>
            <a:r>
              <a:rPr lang="en-US" dirty="0" smtClean="0">
                <a:latin typeface="Arial (Body)"/>
                <a:cs typeface="+mj-cs"/>
              </a:rPr>
              <a:t>5</a:t>
            </a:r>
            <a:r>
              <a:rPr lang="en-US" dirty="0" smtClean="0"/>
              <a:t>, between </a:t>
            </a:r>
            <a:r>
              <a:rPr lang="en-US" dirty="0">
                <a:latin typeface="Arial (Body)"/>
              </a:rPr>
              <a:t>2000</a:t>
            </a:r>
            <a:r>
              <a:rPr lang="en-US" dirty="0"/>
              <a:t> and </a:t>
            </a:r>
            <a:r>
              <a:rPr lang="en-US" dirty="0">
                <a:latin typeface="Arial (Body)"/>
              </a:rPr>
              <a:t>3200</a:t>
            </a:r>
            <a:r>
              <a:rPr lang="en-US" dirty="0"/>
              <a:t> (both included</a:t>
            </a:r>
            <a:r>
              <a:rPr lang="en-US" dirty="0" smtClean="0"/>
              <a:t>). The </a:t>
            </a:r>
            <a:r>
              <a:rPr lang="en-US" dirty="0"/>
              <a:t>numbers obtained should be printed in a comma-separated sequence on a single </a:t>
            </a:r>
            <a:r>
              <a:rPr lang="en-US" dirty="0" smtClean="0"/>
              <a:t>line (hint: use the join function).</a:t>
            </a:r>
          </a:p>
          <a:p>
            <a:pPr algn="l" rtl="0"/>
            <a:r>
              <a:rPr lang="en-US" dirty="0"/>
              <a:t>Write a </a:t>
            </a:r>
            <a:r>
              <a:rPr lang="en-US" dirty="0" smtClean="0"/>
              <a:t>function encrypt() that gets a string and returns a translated string by doubling </a:t>
            </a:r>
            <a:r>
              <a:rPr lang="en-US" dirty="0"/>
              <a:t>every </a:t>
            </a:r>
            <a:r>
              <a:rPr lang="en-US" b="1" dirty="0" smtClean="0"/>
              <a:t>consonant </a:t>
            </a:r>
            <a:r>
              <a:rPr lang="en-US" dirty="0" smtClean="0"/>
              <a:t>(and not a vowel). </a:t>
            </a:r>
            <a:r>
              <a:rPr lang="en-US" dirty="0" err="1" smtClean="0"/>
              <a:t>E.g</a:t>
            </a:r>
            <a:r>
              <a:rPr lang="en-US" dirty="0" smtClean="0"/>
              <a:t>, "</a:t>
            </a:r>
            <a:r>
              <a:rPr lang="en-US" dirty="0"/>
              <a:t>this is </a:t>
            </a:r>
            <a:r>
              <a:rPr lang="en-US" dirty="0" smtClean="0"/>
              <a:t>so fun" </a:t>
            </a:r>
            <a:r>
              <a:rPr lang="en-US" dirty="0"/>
              <a:t>should </a:t>
            </a:r>
            <a:r>
              <a:rPr lang="en-US" dirty="0" smtClean="0"/>
              <a:t>be translated to "</a:t>
            </a:r>
            <a:r>
              <a:rPr lang="en-US" dirty="0" err="1" smtClean="0"/>
              <a:t>tthhiss</a:t>
            </a:r>
            <a:r>
              <a:rPr lang="en-US" dirty="0" smtClean="0"/>
              <a:t> </a:t>
            </a:r>
            <a:r>
              <a:rPr lang="en-US" dirty="0" err="1" smtClean="0"/>
              <a:t>iss</a:t>
            </a:r>
            <a:r>
              <a:rPr lang="en-US" dirty="0" smtClean="0"/>
              <a:t> </a:t>
            </a:r>
            <a:r>
              <a:rPr lang="en-US" dirty="0" err="1" smtClean="0"/>
              <a:t>sso</a:t>
            </a:r>
            <a:r>
              <a:rPr lang="en-US" dirty="0" smtClean="0"/>
              <a:t> </a:t>
            </a:r>
            <a:r>
              <a:rPr lang="en-US" dirty="0" err="1" smtClean="0"/>
              <a:t>ffunn</a:t>
            </a:r>
            <a:r>
              <a:rPr lang="en-US" dirty="0" smtClean="0"/>
              <a:t>".</a:t>
            </a:r>
          </a:p>
          <a:p>
            <a:pPr algn="l" rtl="0"/>
            <a:r>
              <a:rPr lang="en-US" dirty="0" smtClean="0"/>
              <a:t>Write the opposite function </a:t>
            </a:r>
            <a:r>
              <a:rPr lang="en-US" dirty="0" err="1" smtClean="0"/>
              <a:t>decrpyt</a:t>
            </a:r>
            <a:r>
              <a:rPr lang="en-US" dirty="0" smtClean="0"/>
              <a:t>()</a:t>
            </a: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05000"/>
            <a:ext cx="8839200" cy="4389437"/>
          </a:xfrm>
        </p:spPr>
        <p:txBody>
          <a:bodyPr/>
          <a:lstStyle/>
          <a:p>
            <a:pPr algn="l" rtl="0"/>
            <a:r>
              <a:rPr lang="en-US" dirty="0" smtClean="0"/>
              <a:t>Write a recursive function that takes a number and prints the “</a:t>
            </a:r>
            <a:r>
              <a:rPr lang="en-US" dirty="0" smtClean="0">
                <a:latin typeface="Arial (Body)"/>
                <a:cs typeface="+mj-cs"/>
              </a:rPr>
              <a:t>99</a:t>
            </a:r>
            <a:r>
              <a:rPr lang="en-US" dirty="0" smtClean="0"/>
              <a:t> bottles” song with the following format:</a:t>
            </a:r>
          </a:p>
          <a:p>
            <a:pPr lvl="1" algn="l" rtl="0"/>
            <a:r>
              <a:rPr lang="en-US" dirty="0" smtClean="0">
                <a:latin typeface="Arial (Body)"/>
              </a:rPr>
              <a:t>99</a:t>
            </a:r>
            <a:r>
              <a:rPr lang="en-US" dirty="0" smtClean="0"/>
              <a:t> </a:t>
            </a:r>
            <a:r>
              <a:rPr lang="en-US" dirty="0"/>
              <a:t>bottles of beer on the wall, </a:t>
            </a:r>
            <a:r>
              <a:rPr lang="en-US" dirty="0">
                <a:latin typeface="Arial (Body)"/>
              </a:rPr>
              <a:t>99</a:t>
            </a:r>
            <a:r>
              <a:rPr lang="en-US" dirty="0"/>
              <a:t> bottles of beer.</a:t>
            </a:r>
            <a:br>
              <a:rPr lang="en-US" dirty="0"/>
            </a:br>
            <a:r>
              <a:rPr lang="en-US" dirty="0"/>
              <a:t>Take one down, pass it around, </a:t>
            </a:r>
            <a:r>
              <a:rPr lang="en-US" dirty="0">
                <a:latin typeface="Arial (Body)"/>
                <a:cs typeface="+mj-cs"/>
              </a:rPr>
              <a:t>98</a:t>
            </a:r>
            <a:r>
              <a:rPr lang="en-US" dirty="0"/>
              <a:t> bottles of beer on the wall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Write a function that gets a list of strings and </a:t>
            </a:r>
            <a:r>
              <a:rPr lang="en-US" dirty="0" smtClean="0"/>
              <a:t>returns </a:t>
            </a:r>
            <a:r>
              <a:rPr lang="en-US" dirty="0"/>
              <a:t>the longest </a:t>
            </a:r>
            <a:r>
              <a:rPr lang="en-US" dirty="0" smtClean="0"/>
              <a:t>string. The </a:t>
            </a:r>
            <a:r>
              <a:rPr lang="en-US" dirty="0"/>
              <a:t>list can also contain </a:t>
            </a:r>
            <a:r>
              <a:rPr lang="en-US" dirty="0" smtClean="0"/>
              <a:t>inner lists </a:t>
            </a:r>
            <a:r>
              <a:rPr lang="en-US" dirty="0"/>
              <a:t>of strings, so you need to look </a:t>
            </a:r>
            <a:r>
              <a:rPr lang="en-US" dirty="0" smtClean="0"/>
              <a:t>inside those </a:t>
            </a:r>
            <a:r>
              <a:rPr lang="en-US" dirty="0"/>
              <a:t>lists as well.</a:t>
            </a:r>
          </a:p>
          <a:p>
            <a:pPr lvl="1" algn="l" rtl="0"/>
            <a:r>
              <a:rPr lang="en-US" dirty="0" smtClean="0"/>
              <a:t>Hint</a:t>
            </a:r>
            <a:r>
              <a:rPr lang="en-US" dirty="0"/>
              <a:t>: Use the </a:t>
            </a:r>
            <a:r>
              <a:rPr lang="en-US" i="1" dirty="0" err="1" smtClean="0"/>
              <a:t>isinstance</a:t>
            </a:r>
            <a:r>
              <a:rPr lang="en-US" dirty="0" smtClean="0"/>
              <a:t>() </a:t>
            </a:r>
            <a:r>
              <a:rPr lang="en-US" dirty="0"/>
              <a:t>function.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IN" dirty="0"/>
              <a:t>Design Philosophy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35162"/>
            <a:ext cx="3581400" cy="41427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i="0" u="none" strike="noStrike" baseline="0" dirty="0" smtClean="0">
                <a:ln>
                  <a:noFill/>
                </a:ln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Beautiful </a:t>
            </a:r>
            <a:r>
              <a:rPr lang="en-IN" sz="1800" i="0" u="none" strike="noStrike" baseline="0" dirty="0">
                <a:ln>
                  <a:noFill/>
                </a:ln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is better than ugly.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i="0" u="none" strike="noStrike" baseline="0" dirty="0">
                <a:ln>
                  <a:noFill/>
                </a:ln>
                <a:ea typeface="Bitstream Vera Sans" pitchFamily="2"/>
                <a:cs typeface="Bitstream Vera Sans" pitchFamily="2"/>
              </a:rPr>
              <a:t>Explicit is better than implicit.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i="0" u="none" strike="noStrike" baseline="0" dirty="0">
                <a:ln>
                  <a:noFill/>
                </a:ln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Simple is better than complex.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i="0" u="none" strike="noStrike" baseline="0" dirty="0">
                <a:ln>
                  <a:noFill/>
                </a:ln>
                <a:ea typeface="Bitstream Vera Sans" pitchFamily="2"/>
                <a:cs typeface="Bitstream Vera Sans" pitchFamily="2"/>
              </a:rPr>
              <a:t>Complex is better </a:t>
            </a:r>
            <a:r>
              <a:rPr lang="en-IN" sz="1800" i="0" u="none" strike="noStrike" baseline="0" dirty="0" smtClean="0">
                <a:ln>
                  <a:noFill/>
                </a:ln>
                <a:ea typeface="Bitstream Vera Sans" pitchFamily="2"/>
                <a:cs typeface="Bitstream Vera Sans" pitchFamily="2"/>
              </a:rPr>
              <a:t>than complicated</a:t>
            </a:r>
            <a:r>
              <a:rPr lang="en-IN" sz="1800" i="0" u="none" strike="noStrike" baseline="0" dirty="0">
                <a:ln>
                  <a:noFill/>
                </a:ln>
                <a:ea typeface="Bitstream Vera Sans" pitchFamily="2"/>
                <a:cs typeface="Bitstream Vera Sans" pitchFamily="2"/>
              </a:rPr>
              <a:t>.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i="0" u="none" strike="noStrike" baseline="0" dirty="0">
                <a:ln>
                  <a:noFill/>
                </a:ln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Flat is better than nested.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i="0" u="none" strike="noStrike" baseline="0" dirty="0">
                <a:ln>
                  <a:noFill/>
                </a:ln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Sparse is better than dense.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i="0" u="none" strike="noStrike" baseline="0" dirty="0">
                <a:ln>
                  <a:noFill/>
                </a:ln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Readability counts.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i="0" u="none" strike="noStrike" baseline="0" dirty="0">
                <a:ln>
                  <a:noFill/>
                </a:ln>
                <a:ea typeface="Bitstream Vera Sans" pitchFamily="2"/>
                <a:cs typeface="Bitstream Vera Sans" pitchFamily="2"/>
              </a:rPr>
              <a:t>Special cases aren't special enough to break the rules.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i="0" u="none" strike="noStrike" baseline="0" dirty="0">
                <a:ln>
                  <a:noFill/>
                </a:ln>
                <a:ea typeface="Bitstream Vera Sans" pitchFamily="2"/>
                <a:cs typeface="Bitstream Vera Sans" pitchFamily="2"/>
              </a:rPr>
              <a:t>Although practicality beats purity</a:t>
            </a:r>
            <a:r>
              <a:rPr lang="en-IN" sz="1800" i="0" u="none" strike="noStrike" baseline="0" dirty="0" smtClean="0">
                <a:ln>
                  <a:noFill/>
                </a:ln>
                <a:ea typeface="Bitstream Vera Sans" pitchFamily="2"/>
                <a:cs typeface="Bitstream Vera Sans" pitchFamily="2"/>
              </a:rPr>
              <a:t>.</a:t>
            </a:r>
          </a:p>
          <a:p>
            <a:pPr marL="342720" lvl="0" indent="-342720" algn="l" rtl="0"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dirty="0">
                <a:ea typeface="Bitstream Vera Sans" pitchFamily="2"/>
                <a:cs typeface="Bitstream Vera Sans" pitchFamily="2"/>
              </a:rPr>
              <a:t>Errors should never pass silently.</a:t>
            </a:r>
          </a:p>
          <a:p>
            <a:pPr marL="342720" lvl="0" indent="-342720" algn="l" rtl="0"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dirty="0">
                <a:ea typeface="Bitstream Vera Sans" pitchFamily="2"/>
                <a:cs typeface="Bitstream Vera Sans" pitchFamily="2"/>
              </a:rPr>
              <a:t>Unless explicitly silenced</a:t>
            </a:r>
            <a:r>
              <a:rPr lang="en-IN" sz="1800" dirty="0" smtClean="0">
                <a:ea typeface="Bitstream Vera Sans" pitchFamily="2"/>
                <a:cs typeface="Bitstream Vera Sans" pitchFamily="2"/>
              </a:rPr>
              <a:t>.</a:t>
            </a:r>
            <a:endParaRPr lang="en-IN" sz="1800" dirty="0">
              <a:ea typeface="Bitstream Vera Sans" pitchFamily="2"/>
              <a:cs typeface="Bitstream Vera Sans" pitchFamily="2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243754" y="1870583"/>
            <a:ext cx="4671646" cy="49112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525">
            <a:noFill/>
            <a:prstDash val="solid"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0">
            <a:prstTxWarp prst="textNoShape">
              <a:avLst/>
            </a:prstTxWarp>
            <a:spAutoFit/>
          </a:bodyPr>
          <a:lstStyle>
            <a:lvl1pPr marL="273050" indent="-2730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20" lvl="0" indent="-342720" algn="l" rtl="0"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dirty="0" smtClean="0">
                <a:ea typeface="Bitstream Vera Sans" pitchFamily="2"/>
                <a:cs typeface="Bitstream Vera Sans" pitchFamily="2"/>
              </a:rPr>
              <a:t>In </a:t>
            </a:r>
            <a:r>
              <a:rPr lang="en-IN" sz="1800" dirty="0">
                <a:ea typeface="Bitstream Vera Sans" pitchFamily="2"/>
                <a:cs typeface="Bitstream Vera Sans" pitchFamily="2"/>
              </a:rPr>
              <a:t>the face of ambiguity, refuse </a:t>
            </a:r>
            <a:r>
              <a:rPr lang="en-IN" sz="1800" dirty="0" smtClean="0">
                <a:ea typeface="Bitstream Vera Sans" pitchFamily="2"/>
                <a:cs typeface="Bitstream Vera Sans" pitchFamily="2"/>
              </a:rPr>
              <a:t>the temptation </a:t>
            </a:r>
            <a:r>
              <a:rPr lang="en-IN" sz="1800" dirty="0">
                <a:ea typeface="Bitstream Vera Sans" pitchFamily="2"/>
                <a:cs typeface="Bitstream Vera Sans" pitchFamily="2"/>
              </a:rPr>
              <a:t>to guess.</a:t>
            </a:r>
          </a:p>
          <a:p>
            <a:pPr marL="342720" lvl="0" indent="-342720" algn="l" rtl="0"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dirty="0"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There should be </a:t>
            </a:r>
            <a:r>
              <a:rPr lang="en-IN" sz="1800" dirty="0" smtClean="0"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one – and preferably </a:t>
            </a:r>
            <a:r>
              <a:rPr lang="en-IN" sz="1800" dirty="0"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only one </a:t>
            </a:r>
            <a:r>
              <a:rPr lang="en-IN" sz="1800" dirty="0" smtClean="0"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obvious </a:t>
            </a:r>
            <a:r>
              <a:rPr lang="en-IN" sz="1800" dirty="0"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way to do it.</a:t>
            </a:r>
          </a:p>
          <a:p>
            <a:pPr marL="342720" lvl="0" indent="-342720" algn="l" rtl="0"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dirty="0">
                <a:ea typeface="Bitstream Vera Sans" pitchFamily="2"/>
                <a:cs typeface="Bitstream Vera Sans" pitchFamily="2"/>
              </a:rPr>
              <a:t>Although that way may not be obvious at first unless you're Dutch.</a:t>
            </a:r>
          </a:p>
          <a:p>
            <a:pPr marL="342720" lvl="0" indent="-342720" algn="l" rtl="0"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dirty="0">
                <a:ea typeface="Bitstream Vera Sans" pitchFamily="2"/>
                <a:cs typeface="Bitstream Vera Sans" pitchFamily="2"/>
              </a:rPr>
              <a:t>Now is better than never.</a:t>
            </a:r>
          </a:p>
          <a:p>
            <a:pPr marL="342720" lvl="0" indent="-342720" algn="l" rtl="0"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dirty="0">
                <a:ea typeface="Bitstream Vera Sans" pitchFamily="2"/>
                <a:cs typeface="Bitstream Vera Sans" pitchFamily="2"/>
              </a:rPr>
              <a:t>Although never is often better than *right* now.</a:t>
            </a:r>
          </a:p>
          <a:p>
            <a:pPr marL="342720" lvl="0" indent="-342720" algn="l" rtl="0"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dirty="0">
                <a:solidFill>
                  <a:schemeClr val="accent1"/>
                </a:solidFill>
                <a:ea typeface="Bitstream Vera Sans" pitchFamily="2"/>
                <a:cs typeface="Bitstream Vera Sans" pitchFamily="2"/>
              </a:rPr>
              <a:t>If the implementation is hard to explain, it's a bad idea.</a:t>
            </a:r>
          </a:p>
          <a:p>
            <a:pPr marL="342720" lvl="0" indent="-342720" algn="l" rtl="0"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dirty="0">
                <a:ea typeface="Bitstream Vera Sans" pitchFamily="2"/>
                <a:cs typeface="Bitstream Vera Sans" pitchFamily="2"/>
              </a:rPr>
              <a:t>If the implementation is easy to explain, it may be a good idea.</a:t>
            </a:r>
          </a:p>
          <a:p>
            <a:pPr marL="342720" lvl="0" indent="-342720" algn="l" rtl="0">
              <a:spcBef>
                <a:spcPts val="298"/>
              </a:spcBef>
              <a:spcAft>
                <a:spcPts val="0"/>
              </a:spcAft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r>
              <a:rPr lang="en-IN" sz="1800" dirty="0">
                <a:ea typeface="Bitstream Vera Sans" pitchFamily="2"/>
                <a:cs typeface="Bitstream Vera Sans" pitchFamily="2"/>
              </a:rPr>
              <a:t>Namespaces are one honking great idea -- let's do more of those!</a:t>
            </a:r>
          </a:p>
          <a:p>
            <a:pPr marL="342720" indent="-342720" algn="l" rtl="0">
              <a:spcBef>
                <a:spcPts val="298"/>
              </a:spcBef>
              <a:spcAft>
                <a:spcPts val="0"/>
              </a:spcAft>
              <a:buFont typeface="Wingdings 2" pitchFamily="18" charset="2"/>
              <a:buNone/>
              <a:tabLst>
                <a:tab pos="342720" algn="l"/>
                <a:tab pos="791639" algn="l"/>
                <a:tab pos="1240919" algn="l"/>
                <a:tab pos="1690200" algn="l"/>
                <a:tab pos="2139480" algn="l"/>
                <a:tab pos="2588760" algn="l"/>
                <a:tab pos="3038040" algn="l"/>
                <a:tab pos="3487320" algn="l"/>
                <a:tab pos="3936600" algn="l"/>
                <a:tab pos="4385879" algn="l"/>
                <a:tab pos="4835160" algn="l"/>
                <a:tab pos="5284439" algn="l"/>
                <a:tab pos="5733720" algn="l"/>
                <a:tab pos="6183000" algn="l"/>
                <a:tab pos="6632280" algn="l"/>
                <a:tab pos="7081560" algn="l"/>
                <a:tab pos="7530840" algn="l"/>
                <a:tab pos="7980120" algn="l"/>
                <a:tab pos="8429399" algn="l"/>
                <a:tab pos="8878680" algn="l"/>
                <a:tab pos="9327960" algn="l"/>
              </a:tabLst>
            </a:pPr>
            <a:endParaRPr lang="en-IN" sz="1800" dirty="0">
              <a:ea typeface="Bitstream Vera Sans" pitchFamily="2"/>
              <a:cs typeface="Bitstream Vera Sans" pitchFamily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Compiled vs. Interpreted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The CPU only understands machine code</a:t>
            </a:r>
          </a:p>
          <a:p>
            <a:pPr algn="l" rtl="0"/>
            <a:r>
              <a:rPr lang="en-US" dirty="0" smtClean="0"/>
              <a:t>A high-level language code should be transformed to machine code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There are two ways to do this transformation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6" y="2743199"/>
            <a:ext cx="6529754" cy="28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The Compiler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389437"/>
          </a:xfrm>
        </p:spPr>
        <p:txBody>
          <a:bodyPr/>
          <a:lstStyle/>
          <a:p>
            <a:pPr algn="l" rtl="0"/>
            <a:r>
              <a:rPr lang="en-US" dirty="0"/>
              <a:t>The Compiler translates the </a:t>
            </a:r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smtClean="0"/>
              <a:t>program to machine code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Compiled Languages examples?</a:t>
            </a:r>
          </a:p>
          <a:p>
            <a:pPr lvl="1" algn="l" rtl="0"/>
            <a:r>
              <a:rPr lang="en-US" dirty="0" smtClean="0"/>
              <a:t>C/C++, Java*, Fortran, Haskell, Pascal, Ruby, many others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0" y="2209800"/>
            <a:ext cx="5800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The Interpreter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4343400" cy="4389437"/>
          </a:xfrm>
        </p:spPr>
        <p:txBody>
          <a:bodyPr/>
          <a:lstStyle/>
          <a:p>
            <a:pPr algn="l" rtl="0"/>
            <a:r>
              <a:rPr lang="en-US" dirty="0"/>
              <a:t>The interpreter </a:t>
            </a:r>
            <a:r>
              <a:rPr lang="en-US" dirty="0" smtClean="0"/>
              <a:t>interprets and executes </a:t>
            </a:r>
            <a:r>
              <a:rPr lang="en-US" dirty="0"/>
              <a:t>the </a:t>
            </a:r>
            <a:r>
              <a:rPr lang="en-US" dirty="0" smtClean="0"/>
              <a:t>program </a:t>
            </a:r>
            <a:r>
              <a:rPr lang="en-US" b="1" dirty="0" smtClean="0"/>
              <a:t>line </a:t>
            </a:r>
            <a:r>
              <a:rPr lang="en-US" b="1" dirty="0"/>
              <a:t>by line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r>
              <a:rPr lang="en-US" b="1" dirty="0" smtClean="0"/>
              <a:t>Scripting languages </a:t>
            </a:r>
            <a:r>
              <a:rPr lang="en-US" dirty="0" smtClean="0"/>
              <a:t>use interpreters. Examples?</a:t>
            </a:r>
          </a:p>
          <a:p>
            <a:pPr algn="l" rtl="0"/>
            <a:r>
              <a:rPr lang="en-US" dirty="0" smtClean="0"/>
              <a:t>Perl, PHP, JavaScript &amp; </a:t>
            </a:r>
            <a:r>
              <a:rPr lang="en-US" b="1" dirty="0" smtClean="0"/>
              <a:t>Python</a:t>
            </a:r>
          </a:p>
          <a:p>
            <a:pPr algn="l" rtl="0"/>
            <a:endParaRPr lang="en-US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2098430"/>
            <a:ext cx="47244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Interpreter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Download &amp; </a:t>
            </a:r>
            <a:r>
              <a:rPr lang="en-US" dirty="0"/>
              <a:t>install </a:t>
            </a: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 algn="l" rtl="0"/>
            <a:r>
              <a:rPr lang="en-US" dirty="0"/>
              <a:t>All the necessary documentation is also there</a:t>
            </a:r>
          </a:p>
          <a:p>
            <a:pPr lvl="1" algn="l" rtl="0"/>
            <a:r>
              <a:rPr lang="en-US" dirty="0" smtClean="0"/>
              <a:t>Python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3.4.1</a:t>
            </a:r>
            <a:r>
              <a:rPr lang="en-US" dirty="0" smtClean="0"/>
              <a:t> is already installed on lab computers</a:t>
            </a:r>
          </a:p>
          <a:p>
            <a:pPr algn="l" rtl="0"/>
            <a:r>
              <a:rPr lang="en-US" dirty="0" smtClean="0"/>
              <a:t>Invoke the python interpreter from the start menu or the installation folder (usually c:\Python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r>
              <a:rPr lang="en-US" dirty="0" smtClean="0"/>
              <a:t>)</a:t>
            </a:r>
          </a:p>
          <a:p>
            <a:pPr algn="l" rtl="0"/>
            <a:endParaRPr lang="he-I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" y="4419600"/>
            <a:ext cx="772654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Interpreter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You can also run it from the DOS command line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To run the </a:t>
            </a:r>
            <a:r>
              <a:rPr lang="en-US" i="1" dirty="0" smtClean="0"/>
              <a:t>python</a:t>
            </a:r>
            <a:r>
              <a:rPr lang="en-US" dirty="0" smtClean="0"/>
              <a:t> command from anywhere in the file system, you need to set the %PATH% environment variable (during or after the installation)</a:t>
            </a:r>
            <a:endParaRPr lang="en-US" dirty="0"/>
          </a:p>
          <a:p>
            <a:pPr algn="l" rtl="0"/>
            <a:r>
              <a:rPr lang="en-US" dirty="0" smtClean="0"/>
              <a:t>Let’s do some simple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37922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98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ce Blu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Nice Blue</Template>
  <TotalTime>13917</TotalTime>
  <Words>1671</Words>
  <Application>Microsoft Office PowerPoint</Application>
  <PresentationFormat>On-screen Show (4:3)</PresentationFormat>
  <Paragraphs>298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Nice Blue</vt:lpstr>
      <vt:lpstr>Python Part I</vt:lpstr>
      <vt:lpstr>Python – Intro</vt:lpstr>
      <vt:lpstr>Why Python?</vt:lpstr>
      <vt:lpstr>Design Philosophy</vt:lpstr>
      <vt:lpstr>Compiled vs. Interpreted Code</vt:lpstr>
      <vt:lpstr>The Compiler</vt:lpstr>
      <vt:lpstr>The Interpreter</vt:lpstr>
      <vt:lpstr>The Python Interpreter</vt:lpstr>
      <vt:lpstr>The Python Interpreter</vt:lpstr>
      <vt:lpstr>Numerical &amp; Logical Operators</vt:lpstr>
      <vt:lpstr>Dynamic Typing</vt:lpstr>
      <vt:lpstr>Strings</vt:lpstr>
      <vt:lpstr>Lists</vt:lpstr>
      <vt:lpstr>Lists Strings</vt:lpstr>
      <vt:lpstr>Python Variables &amp; Assignments</vt:lpstr>
      <vt:lpstr>Control Structures</vt:lpstr>
      <vt:lpstr>For Loops</vt:lpstr>
      <vt:lpstr>Changing the loop’s sequence</vt:lpstr>
      <vt:lpstr>The range() function</vt:lpstr>
      <vt:lpstr>Descending Sequence</vt:lpstr>
      <vt:lpstr>Iterating with range() &amp; len()</vt:lpstr>
      <vt:lpstr>for…else</vt:lpstr>
      <vt:lpstr>Loop Variables Scope</vt:lpstr>
      <vt:lpstr>Iterating Indexes &amp; Values Together</vt:lpstr>
      <vt:lpstr>Iterating Multiple Sequences</vt:lpstr>
      <vt:lpstr>Functions</vt:lpstr>
      <vt:lpstr>Functions Scoping</vt:lpstr>
      <vt:lpstr>Passing Arguments to Functions</vt:lpstr>
      <vt:lpstr>Lists Manipulations</vt:lpstr>
      <vt:lpstr>More Useful List Functions</vt:lpstr>
      <vt:lpstr>Exercises</vt:lpstr>
      <vt:lpstr>Exercises (2)</vt:lpstr>
      <vt:lpstr>Exercises 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Ronen</dc:creator>
  <cp:lastModifiedBy>Y-PC</cp:lastModifiedBy>
  <cp:revision>371</cp:revision>
  <dcterms:created xsi:type="dcterms:W3CDTF">2006-08-16T00:00:00Z</dcterms:created>
  <dcterms:modified xsi:type="dcterms:W3CDTF">2017-05-02T12:58:20Z</dcterms:modified>
</cp:coreProperties>
</file>