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303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04" autoAdjust="0"/>
    <p:restoredTop sz="88612" autoAdjust="0"/>
  </p:normalViewPr>
  <p:slideViewPr>
    <p:cSldViewPr>
      <p:cViewPr varScale="1">
        <p:scale>
          <a:sx n="65" d="100"/>
          <a:sy n="65" d="100"/>
        </p:scale>
        <p:origin x="-19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3F53AC8-0952-416F-8B6B-215F9C949B0F}" type="datetimeFigureOut">
              <a:rPr lang="he-IL" smtClean="0"/>
              <a:t>כ"ה/תמוז/תשע"ו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6D39EE3C-23BC-4CE8-B9B1-A8DDCE817A2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9930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9EE3C-23BC-4CE8-B9B1-A8DDCE817A2E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6167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מדובר על עבודה עם מחרוזות או בהקשר של מחרוזות!</a:t>
            </a:r>
          </a:p>
          <a:p>
            <a:r>
              <a:rPr lang="he-IL" dirty="0" smtClean="0"/>
              <a:t>לא ניתן להפוך</a:t>
            </a:r>
            <a:r>
              <a:rPr lang="he-IL" baseline="0" dirty="0" smtClean="0"/>
              <a:t> </a:t>
            </a:r>
            <a:r>
              <a:rPr lang="en-US" baseline="0" dirty="0" smtClean="0"/>
              <a:t>set</a:t>
            </a:r>
            <a:r>
              <a:rPr lang="he-IL" baseline="0" dirty="0" smtClean="0"/>
              <a:t> או </a:t>
            </a:r>
            <a:r>
              <a:rPr lang="en-US" baseline="0" dirty="0" smtClean="0"/>
              <a:t>tuple</a:t>
            </a:r>
            <a:r>
              <a:rPr lang="he-IL" baseline="0" dirty="0" smtClean="0"/>
              <a:t> למחרוזת אם היא לא הכילה מחרוזות!!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9EE3C-23BC-4CE8-B9B1-A8DDCE817A2E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7544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8405B6-9BE2-4EE6-A679-94340AFA9951}" type="datetime1">
              <a:rPr lang="en-US" smtClean="0"/>
              <a:t>31-Jul-16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9916A4-7082-4C8A-8D5C-CAE9AC149450}" type="datetime1">
              <a:rPr lang="en-US" smtClean="0"/>
              <a:t>31-Jul-16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5756B0-29A0-4B24-88C8-9CC86F4F9050}" type="datetime1">
              <a:rPr lang="en-US" smtClean="0"/>
              <a:t>31-Jul-16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126985-0160-4789-9F4C-F45F65718BE2}" type="datetime1">
              <a:rPr lang="en-US" smtClean="0"/>
              <a:t>31-Jul-16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E2AFAB-2A40-4786-BFE5-BF4E266449BB}" type="datetime1">
              <a:rPr lang="en-US" smtClean="0"/>
              <a:t>31-Jul-16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E115EF-DD0C-4EAC-B459-326C4FFD426C}" type="datetime1">
              <a:rPr lang="en-US" smtClean="0"/>
              <a:t>31-Jul-16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BB616E-AE51-4310-8824-1EA79B89DAFD}" type="datetime1">
              <a:rPr lang="en-US" smtClean="0"/>
              <a:t>31-Jul-16</a:t>
            </a:fld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CF799D-01AF-4AC3-9D25-01A31574A602}" type="datetime1">
              <a:rPr lang="en-US" smtClean="0"/>
              <a:t>31-Jul-16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2C098B-FF31-42B0-8049-B1FD96802BDE}" type="datetime1">
              <a:rPr lang="en-US" smtClean="0"/>
              <a:t>31-Jul-16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DFFD88-0987-49C6-9329-6222529D54DD}" type="datetime1">
              <a:rPr lang="en-US" smtClean="0"/>
              <a:t>31-Jul-16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8AED88-7F31-4386-975E-0AF574F49967}" type="datetime1">
              <a:rPr lang="en-US" smtClean="0"/>
              <a:t>31-Jul-16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fld id="{58BDA6FB-E641-4F90-8310-41C3B757D570}" type="datetime1">
              <a:rPr lang="en-US" smtClean="0"/>
              <a:t>31-Jul-16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rtl="0">
              <a:defRPr sz="1200">
                <a:solidFill>
                  <a:srgbClr val="045C75"/>
                </a:solidFill>
                <a:latin typeface="Constantia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l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l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rtl="1" eaLnBrk="1" fontAlgn="base" hangingPunct="1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1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1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1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1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1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1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1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1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r" rtl="1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r" rtl="1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r" rtl="1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r" rtl="1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r" rtl="1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r" rtl="1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r" rtl="1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r" rtl="1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r" rtl="1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600200"/>
            <a:ext cx="7851648" cy="1828800"/>
          </a:xfrm>
        </p:spPr>
        <p:txBody>
          <a:bodyPr>
            <a:noAutofit/>
          </a:bodyPr>
          <a:lstStyle/>
          <a:p>
            <a:pPr algn="ctr"/>
            <a:r>
              <a:rPr lang="en-US" sz="5200" dirty="0" smtClean="0"/>
              <a:t>Python Part II: More on </a:t>
            </a:r>
            <a:r>
              <a:rPr lang="en-US" sz="5200" dirty="0"/>
              <a:t>Lists &amp; Other Data </a:t>
            </a:r>
            <a:r>
              <a:rPr lang="en-US" sz="5200" dirty="0" smtClean="0"/>
              <a:t>Structures</a:t>
            </a:r>
            <a:endParaRPr lang="he-IL" sz="5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962400"/>
            <a:ext cx="7854696" cy="2133600"/>
          </a:xfrm>
        </p:spPr>
        <p:txBody>
          <a:bodyPr/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dirty="0" smtClean="0"/>
              <a:t>Stacks &amp; Queues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 smtClean="0"/>
              <a:t>List Comprehensions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 smtClean="0"/>
              <a:t>Tuples &amp; Sets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 smtClean="0"/>
              <a:t>Dictionaries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59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/>
              <a:t>Casting Data Structures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5623055"/>
              </p:ext>
            </p:extLst>
          </p:nvPr>
        </p:nvGraphicFramePr>
        <p:xfrm>
          <a:off x="266700" y="1916430"/>
          <a:ext cx="8458200" cy="275621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497624"/>
                <a:gridCol w="1611922"/>
                <a:gridCol w="2069124"/>
                <a:gridCol w="2157046"/>
                <a:gridCol w="1122484"/>
              </a:tblGrid>
              <a:tr h="367962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Set****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Tuple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List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String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From/To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/>
                </a:tc>
              </a:tr>
              <a:tr h="799107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set(myStr) *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tuple(myStr) *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list(myStr)*</a:t>
                      </a:r>
                    </a:p>
                    <a:p>
                      <a:pPr algn="l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myStr.split(sep)***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String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/>
                </a:tc>
              </a:tr>
              <a:tr h="499977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set(myList)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tuple(myList)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sep.join(myList)**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List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/>
                </a:tc>
              </a:tr>
              <a:tr h="499977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set(myTuple)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list(myTuple)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 err="1">
                          <a:effectLst/>
                        </a:rPr>
                        <a:t>sep.join</a:t>
                      </a:r>
                      <a:r>
                        <a:rPr lang="en-US" sz="1800" dirty="0">
                          <a:effectLst/>
                        </a:rPr>
                        <a:t>(</a:t>
                      </a:r>
                      <a:r>
                        <a:rPr lang="en-US" sz="1800" dirty="0" err="1">
                          <a:effectLst/>
                        </a:rPr>
                        <a:t>myTuple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  <a:r>
                        <a:rPr lang="en-US" sz="1600" dirty="0">
                          <a:effectLst/>
                        </a:rPr>
                        <a:t>**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Tuple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/>
                </a:tc>
              </a:tr>
              <a:tr h="499977">
                <a:tc>
                  <a:txBody>
                    <a:bodyPr/>
                    <a:lstStyle/>
                    <a:p>
                      <a:pPr rtl="1"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tuple(</a:t>
                      </a:r>
                      <a:r>
                        <a:rPr lang="en-US" sz="1800" dirty="0" err="1">
                          <a:effectLst/>
                        </a:rPr>
                        <a:t>mySet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list(mySet)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sep.join(mySet)**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Set****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28600" y="4922222"/>
            <a:ext cx="89154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* splits by char</a:t>
            </a:r>
            <a:endParaRPr kumimoji="0" lang="en-US" altLang="he-I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** joins by </a:t>
            </a:r>
            <a:r>
              <a:rPr kumimoji="0" lang="en-US" altLang="he-IL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sep</a:t>
            </a:r>
            <a:endParaRPr kumimoji="0" lang="en-US" altLang="he-I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*** splits by </a:t>
            </a:r>
            <a:r>
              <a:rPr kumimoji="0" lang="en-US" altLang="he-IL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sep</a:t>
            </a:r>
            <a:endParaRPr kumimoji="0" lang="en-US" altLang="he-I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**** In all castings from/to sets the order is not guaranteed</a:t>
            </a:r>
            <a:endParaRPr kumimoji="0" lang="en-US" altLang="he-I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00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Tuples &amp; Sets Exercises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534400" cy="4876800"/>
          </a:xfrm>
        </p:spPr>
        <p:txBody>
          <a:bodyPr/>
          <a:lstStyle/>
          <a:p>
            <a:pPr algn="l" rtl="0"/>
            <a:r>
              <a:rPr lang="en-US" dirty="0" smtClean="0"/>
              <a:t>Create a program that reads triplets of inputs from the user until the value </a:t>
            </a:r>
            <a:r>
              <a:rPr lang="en-US" dirty="0" smtClean="0">
                <a:latin typeface="Arial (Body)"/>
              </a:rPr>
              <a:t>0</a:t>
            </a:r>
            <a:r>
              <a:rPr lang="en-US" dirty="0" smtClean="0"/>
              <a:t> is read. The program will create a list of tuples representing cubes and will print that list. Then it will create a list of the cube’s volumes and print that list as well. </a:t>
            </a:r>
            <a:r>
              <a:rPr lang="en-US" dirty="0"/>
              <a:t>Try to write the shortest code when creating tuples and reading their values.</a:t>
            </a:r>
            <a:endParaRPr lang="en-US" dirty="0" smtClean="0"/>
          </a:p>
          <a:p>
            <a:pPr algn="l" rtl="0"/>
            <a:r>
              <a:rPr lang="en-US" dirty="0"/>
              <a:t>Create a program that reads </a:t>
            </a:r>
            <a:r>
              <a:rPr lang="en-US" dirty="0">
                <a:latin typeface="Arial (Body)"/>
              </a:rPr>
              <a:t>5</a:t>
            </a:r>
            <a:r>
              <a:rPr lang="en-US" dirty="0"/>
              <a:t> </a:t>
            </a:r>
            <a:r>
              <a:rPr lang="en-US" b="1" dirty="0"/>
              <a:t>different</a:t>
            </a:r>
            <a:r>
              <a:rPr lang="en-US" dirty="0"/>
              <a:t> words from the user. Then the program will print a few empty lines and ask the user to provide the same words again </a:t>
            </a:r>
            <a:r>
              <a:rPr lang="en-US" dirty="0" smtClean="0"/>
              <a:t>from </a:t>
            </a:r>
            <a:r>
              <a:rPr lang="en-US" dirty="0"/>
              <a:t>memory, not necessarily in the same order. The program will print out the words that the user remembered, the words that he forgot, and the excessive words.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7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305800" cy="4389437"/>
          </a:xfrm>
        </p:spPr>
        <p:txBody>
          <a:bodyPr/>
          <a:lstStyle/>
          <a:p>
            <a:pPr algn="l" rtl="0"/>
            <a:r>
              <a:rPr lang="en-US" dirty="0" smtClean="0"/>
              <a:t>Dictionaries are </a:t>
            </a:r>
            <a:r>
              <a:rPr lang="en-US" dirty="0"/>
              <a:t>mapping </a:t>
            </a:r>
            <a:r>
              <a:rPr lang="en-US" dirty="0" smtClean="0"/>
              <a:t>constructs</a:t>
            </a:r>
          </a:p>
          <a:p>
            <a:pPr lvl="1" algn="l" rtl="0"/>
            <a:r>
              <a:rPr lang="en-US" dirty="0" smtClean="0"/>
              <a:t>Consisting </a:t>
            </a:r>
            <a:r>
              <a:rPr lang="en-US" dirty="0"/>
              <a:t>of </a:t>
            </a:r>
            <a:r>
              <a:rPr lang="en-US" dirty="0" smtClean="0"/>
              <a:t>key-value pairs</a:t>
            </a:r>
          </a:p>
          <a:p>
            <a:pPr lvl="1" algn="l" rtl="0"/>
            <a:r>
              <a:rPr lang="en-US" dirty="0" smtClean="0"/>
              <a:t>Also called associative arrays or hash maps</a:t>
            </a:r>
          </a:p>
          <a:p>
            <a:pPr algn="l" rtl="0"/>
            <a:r>
              <a:rPr lang="en-US" dirty="0" smtClean="0"/>
              <a:t>Keys can only be immutable: numbers, strings &amp; tuples</a:t>
            </a:r>
          </a:p>
          <a:p>
            <a:pPr lvl="1" algn="l" rtl="0"/>
            <a:r>
              <a:rPr lang="en-US" dirty="0" smtClean="0"/>
              <a:t>Tuples keys can only contain </a:t>
            </a:r>
            <a:r>
              <a:rPr lang="en-US" dirty="0"/>
              <a:t>numbers, </a:t>
            </a:r>
            <a:r>
              <a:rPr lang="en-US" dirty="0" smtClean="0"/>
              <a:t>strings </a:t>
            </a:r>
            <a:r>
              <a:rPr lang="en-US" dirty="0"/>
              <a:t>&amp; </a:t>
            </a:r>
            <a:r>
              <a:rPr lang="en-US" dirty="0" smtClean="0"/>
              <a:t>tuples</a:t>
            </a:r>
          </a:p>
          <a:p>
            <a:pPr algn="l" rtl="0"/>
            <a:r>
              <a:rPr lang="en-US" dirty="0" smtClean="0"/>
              <a:t>Creating dictionaries:</a:t>
            </a:r>
          </a:p>
          <a:p>
            <a:pPr lvl="1" algn="l" rtl="0"/>
            <a:r>
              <a:rPr lang="en-US" dirty="0" smtClean="0"/>
              <a:t>An empty dictionary: d = {}</a:t>
            </a:r>
          </a:p>
          <a:p>
            <a:pPr lvl="2" algn="l" rtl="0"/>
            <a:r>
              <a:rPr lang="en-US" dirty="0" smtClean="0"/>
              <a:t>Not to be mistaken with an empty set, which defined s </a:t>
            </a:r>
            <a:r>
              <a:rPr lang="en-US" dirty="0"/>
              <a:t>= set</a:t>
            </a:r>
            <a:r>
              <a:rPr lang="en-US" dirty="0" smtClean="0"/>
              <a:t>()</a:t>
            </a:r>
          </a:p>
          <a:p>
            <a:pPr lvl="1" algn="l" rtl="0"/>
            <a:r>
              <a:rPr lang="en-US" dirty="0" smtClean="0"/>
              <a:t>A non-empty dictionary: </a:t>
            </a:r>
            <a:r>
              <a:rPr lang="pt-BR" dirty="0"/>
              <a:t>d = {"alpha" </a:t>
            </a:r>
            <a:r>
              <a:rPr lang="pt-BR" dirty="0">
                <a:solidFill>
                  <a:srgbClr val="FF0000"/>
                </a:solidFill>
              </a:rPr>
              <a:t>:</a:t>
            </a:r>
            <a:r>
              <a:rPr lang="pt-BR" dirty="0"/>
              <a:t> "A", "beta" </a:t>
            </a:r>
            <a:r>
              <a:rPr lang="pt-BR" dirty="0">
                <a:solidFill>
                  <a:srgbClr val="FF0000"/>
                </a:solidFill>
              </a:rPr>
              <a:t>:</a:t>
            </a:r>
            <a:r>
              <a:rPr lang="pt-BR" dirty="0"/>
              <a:t> "B"}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6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 (2)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Other ways to create dictionaries:</a:t>
            </a:r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r>
              <a:rPr lang="en-US" dirty="0" smtClean="0"/>
              <a:t>Accessing, </a:t>
            </a:r>
            <a:r>
              <a:rPr lang="en-US" smtClean="0"/>
              <a:t>changing and adding values </a:t>
            </a:r>
            <a:r>
              <a:rPr lang="en-US" dirty="0" smtClean="0"/>
              <a:t>in a dictionary</a:t>
            </a:r>
          </a:p>
          <a:p>
            <a:pPr algn="l" rtl="0"/>
            <a:endParaRPr lang="he-I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2438400"/>
            <a:ext cx="6577781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4343400"/>
            <a:ext cx="3671248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647" y="4572000"/>
            <a:ext cx="4728754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6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 (3)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Accessing a non-existent key</a:t>
            </a:r>
          </a:p>
          <a:p>
            <a:pPr marL="0" indent="0" algn="l" rtl="0">
              <a:buNone/>
            </a:pPr>
            <a:endParaRPr lang="en-US" dirty="0" smtClean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 smtClean="0"/>
          </a:p>
          <a:p>
            <a:pPr algn="l" rtl="0"/>
            <a:r>
              <a:rPr lang="en-US" dirty="0" smtClean="0"/>
              <a:t>The </a:t>
            </a:r>
            <a:r>
              <a:rPr lang="en-US" b="1" dirty="0" smtClean="0"/>
              <a:t>del </a:t>
            </a:r>
            <a:r>
              <a:rPr lang="en-US" dirty="0" smtClean="0"/>
              <a:t>command deletes a </a:t>
            </a:r>
            <a:r>
              <a:rPr lang="en-US" dirty="0" smtClean="0"/>
              <a:t>key-value: </a:t>
            </a:r>
            <a:r>
              <a:rPr lang="en-US" b="1" dirty="0"/>
              <a:t>del </a:t>
            </a:r>
            <a:r>
              <a:rPr lang="en-US" dirty="0"/>
              <a:t>d['one</a:t>
            </a:r>
            <a:r>
              <a:rPr lang="en-US" b="1" dirty="0"/>
              <a:t>'</a:t>
            </a:r>
            <a:r>
              <a:rPr lang="en-US" dirty="0"/>
              <a:t>]</a:t>
            </a:r>
            <a:endParaRPr lang="en-US" dirty="0" smtClean="0"/>
          </a:p>
          <a:p>
            <a:pPr algn="l" rtl="0"/>
            <a:r>
              <a:rPr lang="en-US" dirty="0" smtClean="0"/>
              <a:t>The </a:t>
            </a:r>
            <a:r>
              <a:rPr lang="en-US" b="1" dirty="0" smtClean="0"/>
              <a:t>get()</a:t>
            </a:r>
            <a:r>
              <a:rPr lang="en-US" dirty="0" smtClean="0"/>
              <a:t> function returns a value for key and does not fail for a non-existent key</a:t>
            </a:r>
            <a:endParaRPr lang="he-I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38400"/>
            <a:ext cx="172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587" y="2471737"/>
            <a:ext cx="1534583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587" y="3109912"/>
            <a:ext cx="1803013" cy="18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5334000"/>
            <a:ext cx="3124201" cy="581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2857860"/>
            <a:ext cx="2615655" cy="87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7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6412" y="533400"/>
            <a:ext cx="8229600" cy="762000"/>
          </a:xfrm>
        </p:spPr>
        <p:txBody>
          <a:bodyPr/>
          <a:lstStyle/>
          <a:p>
            <a:r>
              <a:rPr lang="en-US" dirty="0" smtClean="0"/>
              <a:t>Dictionaries (4)</a:t>
            </a:r>
            <a:endParaRPr lang="he-IL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601" y="3200400"/>
            <a:ext cx="1815525" cy="358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991" y="2184210"/>
            <a:ext cx="2442881" cy="330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601" y="3657600"/>
            <a:ext cx="4381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601" y="4285785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601" y="4910253"/>
            <a:ext cx="5619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601" y="5943600"/>
            <a:ext cx="184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44143"/>
            <a:ext cx="3429000" cy="5118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460" y="2715217"/>
            <a:ext cx="4886825" cy="206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715217"/>
            <a:ext cx="2133601" cy="240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6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 (5)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The </a:t>
            </a:r>
            <a:r>
              <a:rPr lang="en-US" b="1" dirty="0" smtClean="0"/>
              <a:t>update()</a:t>
            </a:r>
            <a:r>
              <a:rPr lang="en-US" dirty="0" smtClean="0"/>
              <a:t> function updates keys &amp; values from another dictionary</a:t>
            </a:r>
          </a:p>
          <a:p>
            <a:pPr lvl="1" algn="l" rtl="0"/>
            <a:r>
              <a:rPr lang="en-US" dirty="0" smtClean="0"/>
              <a:t>Values of colliding keys are overwritten</a:t>
            </a:r>
          </a:p>
          <a:p>
            <a:pPr lvl="1" algn="l" rtl="0"/>
            <a:endParaRPr lang="en-US" dirty="0"/>
          </a:p>
          <a:p>
            <a:pPr lvl="1"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r>
              <a:rPr lang="en-US" b="1" dirty="0" err="1" smtClean="0"/>
              <a:t>dict</a:t>
            </a:r>
            <a:r>
              <a:rPr lang="en-US" b="1" dirty="0" smtClean="0"/>
              <a:t> comprehensions</a:t>
            </a:r>
            <a:r>
              <a:rPr lang="en-US" dirty="0" smtClean="0"/>
              <a:t> create key value pairs:</a:t>
            </a:r>
          </a:p>
          <a:p>
            <a:pPr algn="l" rtl="0"/>
            <a:endParaRPr lang="en-US" dirty="0"/>
          </a:p>
          <a:p>
            <a:pPr lvl="1" algn="l" rtl="0"/>
            <a:endParaRPr lang="en-US" dirty="0"/>
          </a:p>
          <a:p>
            <a:pPr lvl="1" algn="l" rtl="0"/>
            <a:r>
              <a:rPr lang="en-US" dirty="0" smtClean="0"/>
              <a:t>Note that there are also </a:t>
            </a:r>
            <a:r>
              <a:rPr lang="en-US" b="1" dirty="0" smtClean="0"/>
              <a:t>set comprehensions</a:t>
            </a: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352800"/>
            <a:ext cx="3429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181600"/>
            <a:ext cx="489284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4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 Exercises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Write a function </a:t>
            </a:r>
            <a:r>
              <a:rPr lang="en-US" dirty="0" err="1"/>
              <a:t>numberToDict</a:t>
            </a:r>
            <a:r>
              <a:rPr lang="en-US" dirty="0"/>
              <a:t>() that gets a number and returns a dictionary mapping its digits location to their value, going from right to left. Then write the opposite function </a:t>
            </a:r>
            <a:r>
              <a:rPr lang="en-US" dirty="0" err="1"/>
              <a:t>dictToNumber</a:t>
            </a:r>
            <a:r>
              <a:rPr lang="en-US" dirty="0"/>
              <a:t>.</a:t>
            </a:r>
          </a:p>
          <a:p>
            <a:pPr algn="l" rtl="0"/>
            <a:r>
              <a:rPr lang="en-US" dirty="0" smtClean="0"/>
              <a:t>Write </a:t>
            </a:r>
            <a:r>
              <a:rPr lang="en-US" dirty="0"/>
              <a:t>a function </a:t>
            </a:r>
            <a:r>
              <a:rPr lang="en-US" dirty="0" err="1"/>
              <a:t>char_freq</a:t>
            </a:r>
            <a:r>
              <a:rPr lang="en-US" dirty="0"/>
              <a:t>() that takes a string and builds a frequency listing of the characters contained in it. Represent the frequency listing as a Python dictionary. Try it with something like </a:t>
            </a:r>
            <a:r>
              <a:rPr lang="en-US" dirty="0" err="1"/>
              <a:t>char_freq</a:t>
            </a:r>
            <a:r>
              <a:rPr lang="en-US" dirty="0"/>
              <a:t>("</a:t>
            </a:r>
            <a:r>
              <a:rPr lang="en-US" dirty="0" err="1"/>
              <a:t>abbabcbdbabdbdbabababcbcbab</a:t>
            </a:r>
            <a:r>
              <a:rPr lang="en-US" smtClean="0"/>
              <a:t>").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1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/>
              <a:t>Stacks and Queues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4267200" cy="4389437"/>
          </a:xfrm>
        </p:spPr>
        <p:txBody>
          <a:bodyPr/>
          <a:lstStyle/>
          <a:p>
            <a:pPr algn="l" rtl="0"/>
            <a:r>
              <a:rPr lang="en-US" dirty="0" smtClean="0"/>
              <a:t>Lists can easily be used as stacks with </a:t>
            </a:r>
            <a:r>
              <a:rPr lang="en-US" b="1" i="1" dirty="0" smtClean="0"/>
              <a:t>append</a:t>
            </a:r>
            <a:r>
              <a:rPr lang="en-US" dirty="0" smtClean="0"/>
              <a:t> &amp; </a:t>
            </a:r>
            <a:r>
              <a:rPr lang="en-US" b="1" i="1" dirty="0" smtClean="0"/>
              <a:t>pop</a:t>
            </a:r>
          </a:p>
          <a:p>
            <a:pPr algn="l" rtl="0"/>
            <a:r>
              <a:rPr lang="en-US" dirty="0" smtClean="0"/>
              <a:t>We </a:t>
            </a:r>
            <a:r>
              <a:rPr lang="en-US" i="1" dirty="0" smtClean="0"/>
              <a:t>can</a:t>
            </a:r>
            <a:r>
              <a:rPr lang="en-US" dirty="0" smtClean="0"/>
              <a:t> use lists as queues as well..</a:t>
            </a:r>
          </a:p>
          <a:p>
            <a:pPr algn="l" rtl="0"/>
            <a:r>
              <a:rPr lang="en-US" dirty="0" smtClean="0"/>
              <a:t>But it’s inefficient (shifting all elements)</a:t>
            </a:r>
          </a:p>
          <a:p>
            <a:pPr algn="l" rtl="0"/>
            <a:r>
              <a:rPr lang="en-US" dirty="0" smtClean="0"/>
              <a:t>Better use the </a:t>
            </a:r>
            <a:r>
              <a:rPr lang="en-US" i="1" dirty="0" err="1" smtClean="0"/>
              <a:t>deque</a:t>
            </a:r>
            <a:r>
              <a:rPr lang="en-US" dirty="0" smtClean="0"/>
              <a:t> object</a:t>
            </a:r>
          </a:p>
          <a:p>
            <a:pPr algn="l" rtl="0"/>
            <a:r>
              <a:rPr lang="en-US" dirty="0" smtClean="0"/>
              <a:t>It has fast pops from both ends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828800"/>
            <a:ext cx="3200400" cy="454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488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Sequences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4267200" cy="4389437"/>
          </a:xfrm>
        </p:spPr>
        <p:txBody>
          <a:bodyPr/>
          <a:lstStyle/>
          <a:p>
            <a:pPr algn="l" rtl="0"/>
            <a:r>
              <a:rPr lang="en-US" dirty="0" smtClean="0"/>
              <a:t>Lists and other built-in classes support </a:t>
            </a:r>
            <a:r>
              <a:rPr lang="en-US" i="1" dirty="0" smtClean="0"/>
              <a:t>operator overloading</a:t>
            </a:r>
          </a:p>
          <a:p>
            <a:pPr algn="l" rtl="0"/>
            <a:r>
              <a:rPr lang="en-US" dirty="0" smtClean="0"/>
              <a:t>We can compare lists using </a:t>
            </a:r>
            <a:r>
              <a:rPr lang="en-US" i="1" dirty="0" smtClean="0"/>
              <a:t>&lt;, ==, is</a:t>
            </a:r>
          </a:p>
          <a:p>
            <a:pPr algn="l" rtl="0"/>
            <a:r>
              <a:rPr lang="en-US" dirty="0" smtClean="0"/>
              <a:t>We can also compare other sequences </a:t>
            </a:r>
            <a:endParaRPr lang="en-US" dirty="0" smtClean="0"/>
          </a:p>
          <a:p>
            <a:pPr algn="l" rtl="0"/>
            <a:r>
              <a:rPr lang="en-US" dirty="0" smtClean="0"/>
              <a:t>and </a:t>
            </a:r>
            <a:r>
              <a:rPr lang="en-US" dirty="0" smtClean="0"/>
              <a:t>all classes that implement __</a:t>
            </a:r>
            <a:r>
              <a:rPr lang="en-US" i="1" dirty="0" err="1" smtClean="0"/>
              <a:t>lt</a:t>
            </a:r>
            <a:r>
              <a:rPr lang="en-US" dirty="0" smtClean="0"/>
              <a:t>__()</a:t>
            </a:r>
          </a:p>
          <a:p>
            <a:pPr marL="0" indent="0" algn="l" rtl="0">
              <a:buNone/>
            </a:pPr>
            <a:r>
              <a:rPr lang="en-US" dirty="0" smtClean="0"/>
              <a:t>  </a:t>
            </a:r>
            <a:r>
              <a:rPr lang="en-US" dirty="0" smtClean="0">
                <a:solidFill>
                  <a:srgbClr val="7030A0"/>
                </a:solidFill>
              </a:rPr>
              <a:t>(when using the list sort)</a:t>
            </a:r>
            <a:endParaRPr lang="en-US" dirty="0" smtClean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597" y="2057400"/>
            <a:ext cx="304300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458" y="3153507"/>
            <a:ext cx="3037141" cy="2299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578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del Statement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i="1" dirty="0" smtClean="0"/>
              <a:t>del</a:t>
            </a:r>
            <a:r>
              <a:rPr lang="en-US" dirty="0" smtClean="0"/>
              <a:t> removes item(s) from the list by their index</a:t>
            </a:r>
          </a:p>
          <a:p>
            <a:pPr lvl="1" algn="l" rtl="0"/>
            <a:r>
              <a:rPr lang="en-US" dirty="0" smtClean="0"/>
              <a:t>Unlike </a:t>
            </a:r>
            <a:r>
              <a:rPr lang="en-US" i="1" dirty="0" smtClean="0"/>
              <a:t>remove</a:t>
            </a:r>
            <a:r>
              <a:rPr lang="en-US" dirty="0" smtClean="0"/>
              <a:t> that searches for a value</a:t>
            </a:r>
          </a:p>
          <a:p>
            <a:pPr lvl="1" algn="l" rtl="0"/>
            <a:r>
              <a:rPr lang="en-US" dirty="0" smtClean="0"/>
              <a:t>Unlike </a:t>
            </a:r>
            <a:r>
              <a:rPr lang="en-US" i="1" dirty="0" smtClean="0"/>
              <a:t>pop</a:t>
            </a:r>
            <a:r>
              <a:rPr lang="en-US" dirty="0" smtClean="0"/>
              <a:t> that returns a value</a:t>
            </a:r>
          </a:p>
          <a:p>
            <a:pPr lvl="1" algn="l" rtl="0"/>
            <a:endParaRPr lang="en-US" dirty="0"/>
          </a:p>
          <a:p>
            <a:pPr lvl="1" algn="l" rtl="0"/>
            <a:endParaRPr lang="en-US" dirty="0" smtClean="0"/>
          </a:p>
          <a:p>
            <a:pPr lvl="1" algn="l" rtl="0"/>
            <a:endParaRPr lang="en-US" dirty="0"/>
          </a:p>
          <a:p>
            <a:pPr lvl="1" algn="l" rtl="0"/>
            <a:endParaRPr lang="en-US" dirty="0" smtClean="0"/>
          </a:p>
          <a:p>
            <a:pPr lvl="1" algn="l" rtl="0"/>
            <a:endParaRPr lang="en-US" dirty="0"/>
          </a:p>
          <a:p>
            <a:pPr lvl="1" algn="l" rtl="0"/>
            <a:endParaRPr lang="en-US" dirty="0" smtClean="0"/>
          </a:p>
          <a:p>
            <a:pPr algn="l" rtl="0"/>
            <a:r>
              <a:rPr lang="en-US" dirty="0" smtClean="0"/>
              <a:t>del can also delete the entire list: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96695"/>
            <a:ext cx="4953000" cy="2418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914" y="6019800"/>
            <a:ext cx="1306286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630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" y="1896268"/>
            <a:ext cx="4114799" cy="4389437"/>
          </a:xfrm>
        </p:spPr>
        <p:txBody>
          <a:bodyPr/>
          <a:lstStyle/>
          <a:p>
            <a:pPr algn="l" rtl="0"/>
            <a:r>
              <a:rPr lang="en-US" dirty="0" smtClean="0"/>
              <a:t>We can create lists using loops</a:t>
            </a:r>
          </a:p>
          <a:p>
            <a:pPr algn="l" rtl="0"/>
            <a:r>
              <a:rPr lang="en-US" dirty="0" smtClean="0"/>
              <a:t>We can also use </a:t>
            </a:r>
            <a:endParaRPr lang="en-US" dirty="0" smtClean="0"/>
          </a:p>
          <a:p>
            <a:pPr marL="0" indent="0" algn="l" rtl="0">
              <a:buNone/>
            </a:pPr>
            <a:r>
              <a:rPr lang="en-US" dirty="0" smtClean="0"/>
              <a:t>    list </a:t>
            </a:r>
            <a:r>
              <a:rPr lang="en-US" dirty="0" smtClean="0"/>
              <a:t>comprehensions for </a:t>
            </a:r>
            <a:endParaRPr lang="en-US" dirty="0" smtClean="0"/>
          </a:p>
          <a:p>
            <a:pPr marL="0" indent="0" algn="l" rtl="0">
              <a:buNone/>
            </a:pPr>
            <a:r>
              <a:rPr lang="en-US" dirty="0" smtClean="0"/>
              <a:t>    shorter syntax</a:t>
            </a:r>
          </a:p>
          <a:p>
            <a:pPr algn="l" rtl="0"/>
            <a:r>
              <a:rPr lang="en-US" dirty="0" smtClean="0"/>
              <a:t>We can also nest other  for and if statements</a:t>
            </a:r>
          </a:p>
          <a:p>
            <a:pPr algn="l" rtl="0"/>
            <a:r>
              <a:rPr lang="en-US" dirty="0" smtClean="0"/>
              <a:t>The </a:t>
            </a:r>
            <a:r>
              <a:rPr lang="en-US" dirty="0" smtClean="0"/>
              <a:t>equivalence is longer</a:t>
            </a:r>
          </a:p>
          <a:p>
            <a:pPr algn="l" rtl="0"/>
            <a:r>
              <a:rPr lang="en-US" dirty="0" smtClean="0"/>
              <a:t>List comprehensions is usually  very clear, but try not to reduce readability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199" y="1981198"/>
            <a:ext cx="4191001" cy="1413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463802"/>
            <a:ext cx="4268540" cy="26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886200"/>
            <a:ext cx="505777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199" y="4495800"/>
            <a:ext cx="374854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395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227330"/>
          </a:xfrm>
        </p:spPr>
        <p:txBody>
          <a:bodyPr/>
          <a:lstStyle/>
          <a:p>
            <a:r>
              <a:rPr lang="en-US" dirty="0" smtClean="0"/>
              <a:t>List Comprehensions Exercises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7513"/>
            <a:ext cx="8229600" cy="4713287"/>
          </a:xfrm>
        </p:spPr>
        <p:txBody>
          <a:bodyPr/>
          <a:lstStyle/>
          <a:p>
            <a:pPr algn="l" rtl="0"/>
            <a:r>
              <a:rPr lang="en-US" dirty="0"/>
              <a:t>Write a single-line </a:t>
            </a:r>
            <a:r>
              <a:rPr lang="en-US" dirty="0" smtClean="0"/>
              <a:t>command that </a:t>
            </a:r>
            <a:r>
              <a:rPr lang="en-US" dirty="0"/>
              <a:t>maps a list of words into a list of integers representing the lengths of the </a:t>
            </a:r>
            <a:r>
              <a:rPr lang="en-US" dirty="0" smtClean="0"/>
              <a:t>corresponding words.</a:t>
            </a:r>
          </a:p>
          <a:p>
            <a:pPr algn="l" rtl="0"/>
            <a:r>
              <a:rPr lang="en-US" dirty="0" smtClean="0"/>
              <a:t>Now take another list of words and create a list by concatenating each element in the first list with each element in the second list.</a:t>
            </a:r>
          </a:p>
          <a:p>
            <a:pPr lvl="0" algn="l" rtl="0"/>
            <a:r>
              <a:rPr lang="en-US" dirty="0"/>
              <a:t>Write a single-line function </a:t>
            </a:r>
            <a:r>
              <a:rPr lang="en-US" i="1" dirty="0" err="1"/>
              <a:t>twoLetterSubs</a:t>
            </a:r>
            <a:r>
              <a:rPr lang="en-US" dirty="0"/>
              <a:t> that gets a list of words and returns a list of all two-letter substrings that appear in those </a:t>
            </a:r>
            <a:r>
              <a:rPr lang="en-US" dirty="0" smtClean="0"/>
              <a:t>words.</a:t>
            </a:r>
          </a:p>
          <a:p>
            <a:pPr lvl="1" algn="l" rtl="0"/>
            <a:r>
              <a:rPr lang="en-US" dirty="0" smtClean="0"/>
              <a:t>For </a:t>
            </a:r>
            <a:r>
              <a:rPr lang="en-US" dirty="0"/>
              <a:t>example: </a:t>
            </a:r>
            <a:r>
              <a:rPr lang="en-US" dirty="0" err="1"/>
              <a:t>twoLetterSubs</a:t>
            </a:r>
            <a:r>
              <a:rPr lang="en-US" dirty="0"/>
              <a:t>(['</a:t>
            </a:r>
            <a:r>
              <a:rPr lang="en-US" dirty="0" err="1"/>
              <a:t>hello','world</a:t>
            </a:r>
            <a:r>
              <a:rPr lang="en-US" dirty="0"/>
              <a:t>']) should return ['he', 'el', 'll', 'lo', 'wo', 'or', '</a:t>
            </a:r>
            <a:r>
              <a:rPr lang="en-US" dirty="0" err="1"/>
              <a:t>rl</a:t>
            </a:r>
            <a:r>
              <a:rPr lang="en-US" dirty="0"/>
              <a:t>', '</a:t>
            </a:r>
            <a:r>
              <a:rPr lang="en-US" dirty="0" err="1"/>
              <a:t>ld</a:t>
            </a:r>
            <a:r>
              <a:rPr lang="en-US" dirty="0" smtClean="0"/>
              <a:t>'].</a:t>
            </a:r>
          </a:p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229600" cy="1143000"/>
          </a:xfrm>
        </p:spPr>
        <p:txBody>
          <a:bodyPr/>
          <a:lstStyle/>
          <a:p>
            <a:pPr rtl="0"/>
            <a:r>
              <a:rPr lang="en-US" sz="4800" dirty="0" smtClean="0"/>
              <a:t>Tuples &amp; Sets</a:t>
            </a:r>
            <a:endParaRPr lang="he-IL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2763"/>
            <a:ext cx="8229600" cy="4389437"/>
          </a:xfrm>
        </p:spPr>
        <p:txBody>
          <a:bodyPr/>
          <a:lstStyle/>
          <a:p>
            <a:pPr algn="l" rtl="0"/>
            <a:r>
              <a:rPr lang="en-US" dirty="0" smtClean="0"/>
              <a:t>We already met </a:t>
            </a:r>
            <a:r>
              <a:rPr lang="en-US" i="1" dirty="0" smtClean="0"/>
              <a:t>strings </a:t>
            </a:r>
            <a:r>
              <a:rPr lang="en-US" dirty="0" smtClean="0"/>
              <a:t>“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123</a:t>
            </a:r>
            <a:r>
              <a:rPr lang="en-US" dirty="0" smtClean="0"/>
              <a:t>” and </a:t>
            </a:r>
            <a:r>
              <a:rPr lang="en-US" i="1" dirty="0" smtClean="0"/>
              <a:t>lists </a:t>
            </a:r>
            <a:r>
              <a:rPr lang="en-US" dirty="0" smtClean="0"/>
              <a:t>[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1,2,3</a:t>
            </a:r>
            <a:r>
              <a:rPr lang="en-US" dirty="0" smtClean="0"/>
              <a:t>]</a:t>
            </a:r>
            <a:endParaRPr lang="en-US" i="1" dirty="0" smtClean="0"/>
          </a:p>
          <a:p>
            <a:pPr algn="l" rtl="0"/>
            <a:r>
              <a:rPr lang="en-US" i="1" dirty="0"/>
              <a:t>tuples</a:t>
            </a:r>
            <a:r>
              <a:rPr lang="en-US" dirty="0"/>
              <a:t>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1,2,3</a:t>
            </a:r>
            <a:r>
              <a:rPr lang="en-US" dirty="0"/>
              <a:t>) and </a:t>
            </a:r>
            <a:r>
              <a:rPr lang="en-US" i="1" dirty="0"/>
              <a:t>sets </a:t>
            </a:r>
            <a:r>
              <a:rPr lang="en-US" dirty="0"/>
              <a:t>{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1,2,3</a:t>
            </a:r>
            <a:r>
              <a:rPr lang="en-US" dirty="0"/>
              <a:t>} </a:t>
            </a:r>
            <a:r>
              <a:rPr lang="en-US" dirty="0" smtClean="0"/>
              <a:t>are two other data structures</a:t>
            </a:r>
          </a:p>
          <a:p>
            <a:pPr algn="l" rtl="0"/>
            <a:r>
              <a:rPr lang="en-US" dirty="0" smtClean="0"/>
              <a:t>A </a:t>
            </a:r>
            <a:r>
              <a:rPr lang="en-US" b="1" dirty="0" smtClean="0"/>
              <a:t>Tuple</a:t>
            </a:r>
            <a:r>
              <a:rPr lang="en-US" dirty="0" smtClean="0"/>
              <a:t> is an immutable sequence</a:t>
            </a:r>
          </a:p>
          <a:p>
            <a:pPr lvl="1" algn="l" rtl="0"/>
            <a:r>
              <a:rPr lang="en-US" dirty="0"/>
              <a:t>It is not possible to assign </a:t>
            </a:r>
            <a:r>
              <a:rPr lang="en-US" dirty="0" smtClean="0"/>
              <a:t>values to items </a:t>
            </a:r>
            <a:r>
              <a:rPr lang="en-US" dirty="0"/>
              <a:t>of a </a:t>
            </a:r>
            <a:r>
              <a:rPr lang="en-US" dirty="0" smtClean="0"/>
              <a:t>tuple</a:t>
            </a:r>
          </a:p>
          <a:p>
            <a:pPr lvl="1" algn="l" rtl="0"/>
            <a:r>
              <a:rPr lang="en-US" dirty="0" smtClean="0"/>
              <a:t>They support easy </a:t>
            </a:r>
            <a:r>
              <a:rPr lang="en-US" b="1" dirty="0" smtClean="0"/>
              <a:t>unpacking</a:t>
            </a:r>
          </a:p>
          <a:p>
            <a:pPr algn="l" rtl="0"/>
            <a:r>
              <a:rPr lang="en-US" b="1" dirty="0" smtClean="0"/>
              <a:t>Sets</a:t>
            </a:r>
            <a:r>
              <a:rPr lang="en-US" dirty="0" smtClean="0"/>
              <a:t> are unordered with no duplicate elements</a:t>
            </a:r>
          </a:p>
          <a:p>
            <a:pPr lvl="1" algn="l" rtl="0"/>
            <a:r>
              <a:rPr lang="en-US" dirty="0" smtClean="0"/>
              <a:t>They are good for membership checking</a:t>
            </a:r>
          </a:p>
          <a:p>
            <a:pPr lvl="1" algn="l" rtl="0"/>
            <a:r>
              <a:rPr lang="en-US" dirty="0" smtClean="0"/>
              <a:t>They support </a:t>
            </a:r>
            <a:r>
              <a:rPr lang="en-US" dirty="0"/>
              <a:t>groups </a:t>
            </a:r>
            <a:r>
              <a:rPr lang="en-US" dirty="0" smtClean="0"/>
              <a:t>operations like union, intersection and difference</a:t>
            </a:r>
            <a:endParaRPr lang="en-US" b="1" dirty="0" smtClean="0"/>
          </a:p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Creation of Sequences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r>
              <a:rPr lang="en-US" dirty="0" smtClean="0"/>
              <a:t>Tuple unpacking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19654"/>
            <a:ext cx="8229600" cy="278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314950"/>
            <a:ext cx="49530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020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498" y="304800"/>
            <a:ext cx="8229600" cy="1143000"/>
          </a:xfrm>
        </p:spPr>
        <p:txBody>
          <a:bodyPr/>
          <a:lstStyle/>
          <a:p>
            <a:r>
              <a:rPr lang="en-US" dirty="0" smtClean="0"/>
              <a:t>Set Operations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8496196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"/>
          </a:xfrm>
        </p:spPr>
        <p:txBody>
          <a:bodyPr/>
          <a:lstStyle/>
          <a:p>
            <a:pPr algn="l" rtl="0"/>
            <a:r>
              <a:rPr lang="en-US" dirty="0" smtClean="0"/>
              <a:t>mySet = </a:t>
            </a:r>
            <a:r>
              <a:rPr lang="en-US" dirty="0" smtClean="0"/>
              <a:t>set</a:t>
            </a:r>
            <a:r>
              <a:rPr lang="en-US" dirty="0"/>
              <a:t>(</a:t>
            </a:r>
            <a:r>
              <a:rPr lang="en-US" dirty="0" smtClean="0"/>
              <a:t>) </a:t>
            </a:r>
            <a:r>
              <a:rPr lang="en-US" dirty="0" smtClean="0"/>
              <a:t>#creates an empty set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60960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r" rtl="1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r" rtl="1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r" rtl="1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 smtClean="0"/>
              <a:t>What will basket[</a:t>
            </a:r>
            <a:r>
              <a:rPr lang="en-US" dirty="0" smtClean="0">
                <a:latin typeface="Arial (Body)"/>
                <a:cs typeface="+mj-cs"/>
              </a:rPr>
              <a:t>2</a:t>
            </a:r>
            <a:r>
              <a:rPr lang="en-US" dirty="0" smtClean="0"/>
              <a:t>] return</a:t>
            </a:r>
            <a:r>
              <a:rPr lang="en-US" dirty="0" smtClean="0"/>
              <a:t>? </a:t>
            </a:r>
            <a:endParaRPr lang="en-US" dirty="0" smtClean="0">
              <a:solidFill>
                <a:srgbClr val="7030A0"/>
              </a:solidFill>
            </a:endParaRPr>
          </a:p>
          <a:p>
            <a:pPr marL="0" indent="0" algn="l" rtl="0">
              <a:buNone/>
            </a:pPr>
            <a:r>
              <a:rPr lang="en-US" sz="1800" dirty="0" smtClean="0">
                <a:solidFill>
                  <a:srgbClr val="7030A0"/>
                </a:solidFill>
              </a:rPr>
              <a:t>      </a:t>
            </a:r>
            <a:r>
              <a:rPr lang="en-US" sz="1800" dirty="0" err="1" smtClean="0">
                <a:solidFill>
                  <a:srgbClr val="7030A0"/>
                </a:solidFill>
              </a:rPr>
              <a:t>TypeError</a:t>
            </a:r>
            <a:r>
              <a:rPr lang="en-US" sz="1800" dirty="0">
                <a:solidFill>
                  <a:srgbClr val="7030A0"/>
                </a:solidFill>
              </a:rPr>
              <a:t>: 'set' object does not support indexing</a:t>
            </a:r>
            <a:endParaRPr lang="en-US" sz="1800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31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ice Blu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Nice Blue</Template>
  <TotalTime>9875</TotalTime>
  <Words>885</Words>
  <Application>Microsoft Office PowerPoint</Application>
  <PresentationFormat>On-screen Show (4:3)</PresentationFormat>
  <Paragraphs>150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Nice Blue</vt:lpstr>
      <vt:lpstr>Python Part II: More on Lists &amp; Other Data Structures</vt:lpstr>
      <vt:lpstr>Stacks and Queues</vt:lpstr>
      <vt:lpstr>Comparing Sequences</vt:lpstr>
      <vt:lpstr>The del Statement</vt:lpstr>
      <vt:lpstr>List Comprehensions</vt:lpstr>
      <vt:lpstr>List Comprehensions Exercises</vt:lpstr>
      <vt:lpstr>Tuples &amp; Sets</vt:lpstr>
      <vt:lpstr>Creation of Sequences</vt:lpstr>
      <vt:lpstr>Set Operations</vt:lpstr>
      <vt:lpstr>Casting Data Structures</vt:lpstr>
      <vt:lpstr>Tuples &amp; Sets Exercises</vt:lpstr>
      <vt:lpstr>Dictionaries</vt:lpstr>
      <vt:lpstr>Dictionaries (2)</vt:lpstr>
      <vt:lpstr>Dictionaries (3)</vt:lpstr>
      <vt:lpstr>Dictionaries (4)</vt:lpstr>
      <vt:lpstr>Dictionaries (5)</vt:lpstr>
      <vt:lpstr>Dictionaries Exercises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Dictionaries</dc:title>
  <dc:creator>Ronen</dc:creator>
  <cp:lastModifiedBy>Y-PC</cp:lastModifiedBy>
  <cp:revision>311</cp:revision>
  <dcterms:created xsi:type="dcterms:W3CDTF">2006-08-16T00:00:00Z</dcterms:created>
  <dcterms:modified xsi:type="dcterms:W3CDTF">2016-07-31T20:15:16Z</dcterms:modified>
</cp:coreProperties>
</file>