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20" autoAdjust="0"/>
    <p:restoredTop sz="80605" autoAdjust="0"/>
  </p:normalViewPr>
  <p:slideViewPr>
    <p:cSldViewPr>
      <p:cViewPr varScale="1">
        <p:scale>
          <a:sx n="59" d="100"/>
          <a:sy n="59" d="100"/>
        </p:scale>
        <p:origin x="-21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BB01BA9-05A8-4FFC-9ADC-D3684D940DE8}" type="datetimeFigureOut">
              <a:rPr lang="he-IL" smtClean="0"/>
              <a:t>ד'/אייר/תשע"ז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4CFD40-BFFC-42A1-94FF-BDE9FF3635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14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הערה: </a:t>
            </a:r>
            <a:r>
              <a:rPr lang="en-US" dirty="0" smtClean="0"/>
              <a:t>map</a:t>
            </a:r>
            <a:r>
              <a:rPr lang="he-IL" dirty="0" smtClean="0"/>
              <a:t> בגירסאות מתקדמות </a:t>
            </a:r>
            <a:r>
              <a:rPr lang="he-IL" smtClean="0"/>
              <a:t>של </a:t>
            </a:r>
            <a:r>
              <a:rPr lang="he-IL" smtClean="0"/>
              <a:t>פייתון </a:t>
            </a:r>
            <a:r>
              <a:rPr lang="he-IL" dirty="0" smtClean="0"/>
              <a:t>מחזיר אובייקט מסוג </a:t>
            </a:r>
            <a:r>
              <a:rPr lang="en-US" dirty="0" smtClean="0"/>
              <a:t>map</a:t>
            </a:r>
            <a:r>
              <a:rPr lang="he-IL" dirty="0" smtClean="0"/>
              <a:t> ולא </a:t>
            </a:r>
            <a:r>
              <a:rPr lang="en-US" dirty="0" smtClean="0"/>
              <a:t>list</a:t>
            </a:r>
            <a:r>
              <a:rPr lang="he-IL" dirty="0" smtClean="0"/>
              <a:t> ולכן נצטרך לעשות </a:t>
            </a:r>
            <a:r>
              <a:rPr lang="en-US" dirty="0" smtClean="0"/>
              <a:t>casting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CFD40-BFFC-42A1-94FF-BDE9FF3635D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5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 smtClean="0"/>
              <a:t>פונקציה</a:t>
            </a:r>
            <a:r>
              <a:rPr lang="he-IL" b="1" baseline="0" dirty="0" smtClean="0"/>
              <a:t> מסתורית בודקת האם המספר ראשוני או לא.</a:t>
            </a:r>
          </a:p>
          <a:p>
            <a:r>
              <a:rPr lang="he-IL" b="1" baseline="0" dirty="0" smtClean="0"/>
              <a:t>נשים לב ש-0 נחשב לערך שקרי כאשר מדובר בפעולה בוליאנית/לוגית כמו </a:t>
            </a:r>
            <a:r>
              <a:rPr lang="en-US" b="1" baseline="0" dirty="0" err="1" smtClean="0"/>
              <a:t>and,or</a:t>
            </a:r>
            <a:r>
              <a:rPr lang="he-IL" b="1" baseline="0" dirty="0" smtClean="0"/>
              <a:t> וכולי סביר להניח שכל ערך אחר לאמת...  לדוגמא:</a:t>
            </a:r>
          </a:p>
          <a:p>
            <a:pPr algn="l"/>
            <a:r>
              <a:rPr lang="en-US" b="1" baseline="0" dirty="0" smtClean="0"/>
              <a:t>1and2 = True ---&gt;1</a:t>
            </a:r>
          </a:p>
          <a:p>
            <a:pPr algn="l"/>
            <a:r>
              <a:rPr lang="en-US" b="1" baseline="0" dirty="0" smtClean="0"/>
              <a:t>5and3 = True</a:t>
            </a:r>
          </a:p>
          <a:p>
            <a:pPr algn="l"/>
            <a:r>
              <a:rPr lang="en-US" b="1" baseline="0" dirty="0" smtClean="0"/>
              <a:t>1and0 or 0and5 = False or False = False ---&gt;0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CFD40-BFFC-42A1-94FF-BDE9FF3635D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70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הגיוני לבנות את "אינסוף" הפרמטרים ב-</a:t>
            </a:r>
            <a:r>
              <a:rPr lang="en-US" dirty="0" smtClean="0"/>
              <a:t>tuple</a:t>
            </a:r>
            <a:r>
              <a:rPr lang="he-IL" dirty="0" smtClean="0"/>
              <a:t> מאחר ולרוב לא נרצה לשנות</a:t>
            </a:r>
            <a:r>
              <a:rPr lang="he-IL" baseline="0" dirty="0" smtClean="0"/>
              <a:t> את הפרמטרים לפונקצייה</a:t>
            </a:r>
          </a:p>
          <a:p>
            <a:r>
              <a:rPr lang="he-IL" baseline="0" dirty="0" smtClean="0"/>
              <a:t>דוגמא לפונקצייה מוכרת שממשת את הרעיון היא </a:t>
            </a:r>
            <a:r>
              <a:rPr lang="en-US" baseline="0" dirty="0" smtClean="0"/>
              <a:t>print</a:t>
            </a:r>
            <a:r>
              <a:rPr lang="he-IL" baseline="0" smtClean="0"/>
              <a:t> , אגב כמעט בכל השפות המימוש הינו כזה...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CFD40-BFFC-42A1-94FF-BDE9FF3635D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2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6EBBF-0DF9-425E-BA22-0F0C2C9D796D}" type="datetime1">
              <a:rPr lang="en-US" smtClean="0"/>
              <a:t>30-Apr-17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B6A57-EB4C-4DA5-8AC6-5DE28E27FEEF}" type="datetime1">
              <a:rPr lang="en-US" smtClean="0"/>
              <a:t>30-Apr-17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E44DE-02B4-4F53-AAE8-39E32002AFE0}" type="datetime1">
              <a:rPr lang="en-US" smtClean="0"/>
              <a:t>30-Apr-17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1A9971-8A84-4319-90A5-F63A49151B08}" type="datetime1">
              <a:rPr lang="en-US" smtClean="0"/>
              <a:t>30-Apr-17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31EFE-A0FC-40FD-8A28-648BCF75FD94}" type="datetime1">
              <a:rPr lang="en-US" smtClean="0"/>
              <a:t>30-Apr-17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C1956-280C-467E-BF98-08FE25343925}" type="datetime1">
              <a:rPr lang="en-US" smtClean="0"/>
              <a:t>30-Apr-17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2F8D1-A04C-406A-9779-7C2C83C138F6}" type="datetime1">
              <a:rPr lang="en-US" smtClean="0"/>
              <a:t>30-Apr-17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213C4-6C5A-46DC-9174-4D358D425E61}" type="datetime1">
              <a:rPr lang="en-US" smtClean="0"/>
              <a:t>30-Apr-17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C356F-8EAF-46D4-8A1F-C283179E6281}" type="datetime1">
              <a:rPr lang="en-US" smtClean="0"/>
              <a:t>30-Apr-17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992D7-B784-4024-BD25-30C8CA019737}" type="datetime1">
              <a:rPr lang="en-US" smtClean="0"/>
              <a:t>30-Apr-17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C74AA-7053-40BB-BF57-76A535872016}" type="datetime1">
              <a:rPr lang="en-US" smtClean="0"/>
              <a:t>30-Apr-17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D5450422-88E0-47B4-9930-45AD94279B96}" type="datetime1">
              <a:rPr lang="en-US" smtClean="0"/>
              <a:t>30-Apr-17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1828800"/>
          </a:xfrm>
        </p:spPr>
        <p:txBody>
          <a:bodyPr>
            <a:noAutofit/>
          </a:bodyPr>
          <a:lstStyle/>
          <a:p>
            <a:pPr algn="l"/>
            <a:r>
              <a:rPr lang="en-US" sz="5000" dirty="0"/>
              <a:t>Python Part </a:t>
            </a:r>
            <a:r>
              <a:rPr lang="en-US" sz="5000" dirty="0" smtClean="0"/>
              <a:t>III: More on Functions</a:t>
            </a:r>
            <a:endParaRPr lang="he-IL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1264"/>
          </a:xfrm>
        </p:spPr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Lambda Expressions &amp; Higher Order Functions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Dynamic Function Definitions: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Default Arguments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Keyword Arguments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Functions with Arbitrary Number of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Arbitrary Number of Arguments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13"/>
            <a:ext cx="8229600" cy="4389437"/>
          </a:xfrm>
        </p:spPr>
        <p:txBody>
          <a:bodyPr/>
          <a:lstStyle/>
          <a:p>
            <a:pPr algn="l" rtl="0"/>
            <a:r>
              <a:rPr lang="en-US" b="1" dirty="0" smtClean="0"/>
              <a:t>Python’s dynamic function definition</a:t>
            </a:r>
            <a:r>
              <a:rPr lang="en-US" dirty="0" smtClean="0"/>
              <a:t>: Functions </a:t>
            </a:r>
            <a:r>
              <a:rPr lang="en-US" dirty="0"/>
              <a:t>can be called with </a:t>
            </a:r>
            <a:r>
              <a:rPr lang="en-US" dirty="0" smtClean="0"/>
              <a:t>an </a:t>
            </a:r>
            <a:r>
              <a:rPr lang="en-US" u="sng" dirty="0" smtClean="0"/>
              <a:t>arbitrary number </a:t>
            </a:r>
            <a:r>
              <a:rPr lang="en-US" u="sng" dirty="0"/>
              <a:t>of </a:t>
            </a:r>
            <a:r>
              <a:rPr lang="en-US" u="sng" dirty="0" smtClean="0"/>
              <a:t>arguments</a:t>
            </a:r>
          </a:p>
          <a:p>
            <a:pPr lvl="1" algn="l" rtl="0"/>
            <a:r>
              <a:rPr lang="en-US" dirty="0" smtClean="0"/>
              <a:t>They appear as a single argument prefixed by * </a:t>
            </a:r>
            <a:r>
              <a:rPr lang="en-US" sz="2000" dirty="0" smtClean="0"/>
              <a:t>(i.e. </a:t>
            </a:r>
            <a:r>
              <a:rPr lang="en-US" sz="2000" i="1" dirty="0" smtClean="0"/>
              <a:t>*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They are wrapped in a </a:t>
            </a:r>
            <a:r>
              <a:rPr lang="en-US" b="1" dirty="0"/>
              <a:t>tuple</a:t>
            </a:r>
            <a:r>
              <a:rPr lang="en-US" dirty="0"/>
              <a:t> </a:t>
            </a:r>
            <a:r>
              <a:rPr lang="en-US" dirty="0" smtClean="0"/>
              <a:t>accessible in the function</a:t>
            </a:r>
            <a:endParaRPr lang="en-US" i="1" dirty="0" smtClean="0"/>
          </a:p>
          <a:p>
            <a:pPr algn="l" rtl="0"/>
            <a:r>
              <a:rPr lang="en-US" dirty="0" smtClean="0"/>
              <a:t>Before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, positional arguments may occur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After </a:t>
            </a:r>
            <a:r>
              <a:rPr lang="en-US" i="1" dirty="0" smtClean="0"/>
              <a:t>*</a:t>
            </a:r>
            <a:r>
              <a:rPr lang="en-US" i="1" dirty="0" err="1"/>
              <a:t>args</a:t>
            </a:r>
            <a:r>
              <a:rPr lang="en-US" dirty="0"/>
              <a:t>, </a:t>
            </a:r>
            <a:r>
              <a:rPr lang="en-US" dirty="0" smtClean="0"/>
              <a:t>only keyword arguments may occur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5334000" cy="46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486063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1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Arbitrary Number of </a:t>
            </a:r>
            <a:r>
              <a:rPr lang="en-US" sz="4500" dirty="0" smtClean="0"/>
              <a:t>Arguments (2)</a:t>
            </a:r>
            <a:endParaRPr lang="he-IL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7"/>
          </a:xfrm>
        </p:spPr>
        <p:txBody>
          <a:bodyPr/>
          <a:lstStyle/>
          <a:p>
            <a:pPr algn="l" rtl="0"/>
            <a:r>
              <a:rPr lang="en-US" b="1" i="1" dirty="0" smtClean="0"/>
              <a:t>*</a:t>
            </a:r>
            <a:r>
              <a:rPr lang="en-US" b="1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wraps all </a:t>
            </a:r>
            <a:r>
              <a:rPr lang="en-US" b="1" dirty="0" smtClean="0"/>
              <a:t>positional</a:t>
            </a:r>
            <a:r>
              <a:rPr lang="en-US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pPr algn="l" rtl="0"/>
            <a:r>
              <a:rPr lang="en-US" dirty="0" smtClean="0"/>
              <a:t>Similarly, </a:t>
            </a:r>
            <a:r>
              <a:rPr lang="en-US" b="1" i="1" dirty="0" smtClean="0"/>
              <a:t>**keywords</a:t>
            </a:r>
            <a:r>
              <a:rPr lang="en-US" b="1" dirty="0" smtClean="0"/>
              <a:t> </a:t>
            </a:r>
            <a:r>
              <a:rPr lang="en-US" dirty="0" smtClean="0"/>
              <a:t>wraps all </a:t>
            </a:r>
            <a:r>
              <a:rPr lang="en-US" b="1" dirty="0" smtClean="0"/>
              <a:t>keyword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pPr lvl="1" algn="l" rtl="0"/>
            <a:r>
              <a:rPr lang="en-US" dirty="0"/>
              <a:t>They are wrapped in a </a:t>
            </a:r>
            <a:r>
              <a:rPr lang="en-US" b="1" dirty="0" smtClean="0"/>
              <a:t>dictionary</a:t>
            </a:r>
            <a:endParaRPr lang="en-US" b="1" i="1" dirty="0"/>
          </a:p>
          <a:p>
            <a:pPr algn="l" rtl="0"/>
            <a:r>
              <a:rPr lang="en-US" dirty="0" smtClean="0"/>
              <a:t>Since positional </a:t>
            </a:r>
            <a:r>
              <a:rPr lang="en-US" dirty="0" err="1" smtClean="0"/>
              <a:t>args</a:t>
            </a:r>
            <a:r>
              <a:rPr lang="en-US" dirty="0" smtClean="0"/>
              <a:t> must precede keywords </a:t>
            </a:r>
            <a:r>
              <a:rPr lang="en-US" dirty="0" err="1" smtClean="0"/>
              <a:t>args</a:t>
            </a:r>
            <a:r>
              <a:rPr lang="en-US" dirty="0" smtClean="0"/>
              <a:t>, then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must precede </a:t>
            </a:r>
            <a:r>
              <a:rPr lang="en-US" i="1" dirty="0" smtClean="0"/>
              <a:t>**keywords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264199"/>
            <a:ext cx="5948531" cy="22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2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Arbitrary Number of Arguments </a:t>
            </a:r>
            <a:r>
              <a:rPr lang="en-US" sz="4500" dirty="0" smtClean="0"/>
              <a:t>(3)</a:t>
            </a:r>
            <a:endParaRPr lang="he-IL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 err="1" smtClean="0"/>
              <a:t>cheeseshop</a:t>
            </a:r>
            <a:r>
              <a:rPr lang="en-US" dirty="0" smtClean="0"/>
              <a:t>() function can be called like this: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And will print: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4125"/>
            <a:ext cx="610452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419600"/>
            <a:ext cx="46886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Argument 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572000" cy="4389437"/>
          </a:xfrm>
        </p:spPr>
        <p:txBody>
          <a:bodyPr/>
          <a:lstStyle/>
          <a:p>
            <a:pPr algn="l" rtl="0"/>
            <a:r>
              <a:rPr lang="en-US" dirty="0" smtClean="0"/>
              <a:t>If our </a:t>
            </a:r>
            <a:r>
              <a:rPr lang="en-US" dirty="0" err="1" smtClean="0"/>
              <a:t>args</a:t>
            </a:r>
            <a:r>
              <a:rPr lang="en-US" dirty="0" smtClean="0"/>
              <a:t> are already in a list, we can call the function with the list prefixed with *</a:t>
            </a:r>
          </a:p>
          <a:p>
            <a:pPr lvl="1" algn="l" rtl="0"/>
            <a:r>
              <a:rPr lang="en-US" dirty="0" smtClean="0"/>
              <a:t>This will unpack the list elements to positional </a:t>
            </a:r>
            <a:r>
              <a:rPr lang="en-US" dirty="0" err="1" smtClean="0"/>
              <a:t>args</a:t>
            </a:r>
            <a:endParaRPr lang="en-US" dirty="0" smtClean="0"/>
          </a:p>
          <a:p>
            <a:pPr algn="l" rtl="0"/>
            <a:r>
              <a:rPr lang="en-US" dirty="0" smtClean="0"/>
              <a:t>Similarly, we can call the function with a dictionary prefixed with ** to unpack the keyword </a:t>
            </a:r>
            <a:r>
              <a:rPr lang="en-US" dirty="0" err="1" smtClean="0"/>
              <a:t>args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89437"/>
          </a:xfrm>
        </p:spPr>
        <p:txBody>
          <a:bodyPr/>
          <a:lstStyle/>
          <a:p>
            <a:pPr algn="l" rtl="0"/>
            <a:r>
              <a:rPr lang="en-US" dirty="0" smtClean="0"/>
              <a:t>Lambda expressions are used to return a function object</a:t>
            </a:r>
          </a:p>
          <a:p>
            <a:pPr lvl="1" algn="l" rtl="0"/>
            <a:r>
              <a:rPr lang="en-US" dirty="0" smtClean="0"/>
              <a:t>This concept correlates with higher-order functions</a:t>
            </a:r>
          </a:p>
          <a:p>
            <a:pPr lvl="1" algn="l" rtl="0"/>
            <a:r>
              <a:rPr lang="en-US" dirty="0" smtClean="0"/>
              <a:t>It is similar to </a:t>
            </a:r>
            <a:r>
              <a:rPr lang="en-US" dirty="0"/>
              <a:t>function pointers (C++), delegates (C#), </a:t>
            </a:r>
            <a:r>
              <a:rPr lang="en-US" dirty="0" smtClean="0"/>
              <a:t>and </a:t>
            </a:r>
            <a:r>
              <a:rPr lang="en-US" dirty="0"/>
              <a:t>event handlers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79118"/>
            <a:ext cx="4343400" cy="276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Higher Order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map</a:t>
            </a:r>
            <a:r>
              <a:rPr lang="en-US" dirty="0" smtClean="0"/>
              <a:t>() takes a function and a list, and returns a new list by running the function on all the list members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It can also be shorter with lambda expressions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If the function gets </a:t>
            </a:r>
            <a:r>
              <a:rPr lang="en-US" dirty="0" smtClean="0">
                <a:latin typeface="Arial (Body)"/>
              </a:rPr>
              <a:t>2</a:t>
            </a:r>
            <a:r>
              <a:rPr lang="en-US" dirty="0" smtClean="0"/>
              <a:t> parameters, then map expects </a:t>
            </a:r>
            <a:r>
              <a:rPr lang="en-US" dirty="0" smtClean="0">
                <a:latin typeface="Arial (Body)"/>
              </a:rPr>
              <a:t>2</a:t>
            </a:r>
            <a:r>
              <a:rPr lang="en-US" dirty="0" smtClean="0"/>
              <a:t> lists to be provided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429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55477"/>
            <a:ext cx="39788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549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99100"/>
            <a:ext cx="304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9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</a:t>
            </a:r>
            <a:r>
              <a:rPr lang="en-US" dirty="0" smtClean="0"/>
              <a:t>Functions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pPr algn="l" rtl="0"/>
            <a:r>
              <a:rPr lang="en-US" b="1" dirty="0" smtClean="0"/>
              <a:t>reduce</a:t>
            </a:r>
            <a:r>
              <a:rPr lang="en-US" dirty="0" smtClean="0"/>
              <a:t>() shrinks a list into a single element by calling a function on the lists members:</a:t>
            </a:r>
          </a:p>
          <a:p>
            <a:pPr lvl="1" algn="l" rtl="0"/>
            <a:r>
              <a:rPr lang="en-US" dirty="0" smtClean="0"/>
              <a:t>The function starts its execution on the first </a:t>
            </a:r>
            <a:r>
              <a:rPr lang="en-US" dirty="0" smtClean="0">
                <a:latin typeface="Arial (Body)"/>
              </a:rPr>
              <a:t>2</a:t>
            </a:r>
            <a:r>
              <a:rPr lang="en-US" dirty="0" smtClean="0"/>
              <a:t> elements</a:t>
            </a:r>
          </a:p>
          <a:p>
            <a:pPr lvl="1" algn="l" rtl="0"/>
            <a:r>
              <a:rPr lang="en-US" dirty="0" smtClean="0"/>
              <a:t>Then it executes on the result with the third element, …</a:t>
            </a:r>
          </a:p>
          <a:p>
            <a:pPr marL="393700" lvl="1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filter</a:t>
            </a:r>
            <a:r>
              <a:rPr lang="en-US" dirty="0" smtClean="0"/>
              <a:t>() filters a list according to a boolean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" y="3810000"/>
            <a:ext cx="557250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32131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" y="5257800"/>
            <a:ext cx="5008685" cy="51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30" y="5498354"/>
            <a:ext cx="1863408" cy="27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1143000"/>
          </a:xfrm>
        </p:spPr>
        <p:txBody>
          <a:bodyPr/>
          <a:lstStyle/>
          <a:p>
            <a:r>
              <a:rPr lang="en-US" sz="4800" dirty="0"/>
              <a:t>Higher Order </a:t>
            </a:r>
            <a:r>
              <a:rPr lang="en-US" sz="4800" dirty="0" smtClean="0"/>
              <a:t>Functions Exercises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lvl="1" algn="l" rtl="0"/>
            <a:r>
              <a:rPr lang="en-US" dirty="0" smtClean="0"/>
              <a:t>What will be the output?</a:t>
            </a:r>
          </a:p>
          <a:p>
            <a:pPr lvl="1" algn="l" rtl="0"/>
            <a:r>
              <a:rPr lang="en-US" dirty="0" smtClean="0"/>
              <a:t>What does mystery() do?</a:t>
            </a:r>
          </a:p>
          <a:p>
            <a:pPr algn="l" rtl="0"/>
            <a:r>
              <a:rPr lang="en-US" dirty="0"/>
              <a:t>Write a function </a:t>
            </a:r>
            <a:r>
              <a:rPr lang="en-US" i="1" dirty="0" err="1"/>
              <a:t>filter_long_words</a:t>
            </a:r>
            <a:r>
              <a:rPr lang="en-US" dirty="0"/>
              <a:t>() that takes a list of words and an integer n and returns the list of words that are longer than n.</a:t>
            </a:r>
          </a:p>
          <a:p>
            <a:pPr algn="l" rtl="0"/>
            <a:r>
              <a:rPr lang="en-US" dirty="0"/>
              <a:t>Write a function </a:t>
            </a:r>
            <a:r>
              <a:rPr lang="en-US" i="1" dirty="0" err="1"/>
              <a:t>find_longest_word</a:t>
            </a:r>
            <a:r>
              <a:rPr lang="en-US" dirty="0"/>
              <a:t>() that takes a list of words and returns the length of the longest one. Use only higher order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54213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Default Arguments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algn="l" rtl="0"/>
            <a:r>
              <a:rPr lang="en-US" dirty="0" smtClean="0"/>
              <a:t>Function arguments can contain </a:t>
            </a:r>
            <a:r>
              <a:rPr lang="en-US" b="1" dirty="0" smtClean="0"/>
              <a:t>default values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first arg is mandatory, and order is important</a:t>
            </a:r>
          </a:p>
          <a:p>
            <a:pPr lvl="1" algn="l" rtl="0"/>
            <a:r>
              <a:rPr lang="en-US" dirty="0" err="1" smtClean="0"/>
              <a:t>ask_ok</a:t>
            </a:r>
            <a:r>
              <a:rPr lang="en-US" dirty="0"/>
              <a:t>('Do you really want to quit?')</a:t>
            </a:r>
          </a:p>
          <a:p>
            <a:pPr lvl="1" algn="l" rtl="0"/>
            <a:r>
              <a:rPr lang="en-US" dirty="0" err="1" smtClean="0"/>
              <a:t>ask_ok</a:t>
            </a:r>
            <a:r>
              <a:rPr lang="en-US" dirty="0"/>
              <a:t>('OK to overwrite the file?', </a:t>
            </a:r>
            <a:r>
              <a:rPr lang="en-US" dirty="0">
                <a:latin typeface="Arial (Body)"/>
                <a:cs typeface="+mj-cs"/>
              </a:rPr>
              <a:t>2</a:t>
            </a:r>
            <a:r>
              <a:rPr lang="en-US" dirty="0"/>
              <a:t>)</a:t>
            </a:r>
          </a:p>
          <a:p>
            <a:pPr lvl="1" algn="l" rtl="0"/>
            <a:r>
              <a:rPr lang="en-US" dirty="0" err="1" smtClean="0"/>
              <a:t>ask_ok</a:t>
            </a:r>
            <a:r>
              <a:rPr lang="en-US" dirty="0"/>
              <a:t>('OK to overwrite the file?', </a:t>
            </a:r>
            <a:r>
              <a:rPr lang="en-US" dirty="0">
                <a:latin typeface="Arial (Body)"/>
                <a:cs typeface="+mj-cs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‘Just yes </a:t>
            </a:r>
            <a:r>
              <a:rPr lang="en-US" dirty="0"/>
              <a:t>or no!')</a:t>
            </a:r>
          </a:p>
          <a:p>
            <a:pPr lvl="1"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4" y="1981200"/>
            <a:ext cx="663013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Default Arguments </a:t>
            </a:r>
            <a:r>
              <a:rPr lang="en-US" dirty="0" smtClean="0"/>
              <a:t>Values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4876800" cy="4789487"/>
          </a:xfrm>
        </p:spPr>
        <p:txBody>
          <a:bodyPr/>
          <a:lstStyle/>
          <a:p>
            <a:pPr algn="l" rtl="0"/>
            <a:r>
              <a:rPr lang="en-US" dirty="0" smtClean="0"/>
              <a:t>Default  values </a:t>
            </a:r>
            <a:r>
              <a:rPr lang="en-US" dirty="0"/>
              <a:t>are evaluated </a:t>
            </a:r>
            <a:r>
              <a:rPr lang="en-US" dirty="0" smtClean="0"/>
              <a:t>when the function is defined</a:t>
            </a:r>
          </a:p>
          <a:p>
            <a:pPr algn="l" rtl="0"/>
            <a:endParaRPr lang="en-US" dirty="0" smtClean="0">
              <a:latin typeface="Arial (Body)"/>
            </a:endParaRPr>
          </a:p>
          <a:p>
            <a:pPr algn="l" rtl="0"/>
            <a:endParaRPr lang="en-US" dirty="0" smtClean="0">
              <a:latin typeface="Arial (Body)"/>
            </a:endParaRPr>
          </a:p>
          <a:p>
            <a:pPr algn="l" rtl="0"/>
            <a:r>
              <a:rPr lang="en-US" dirty="0" smtClean="0"/>
              <a:t>Default  values are evaluated only once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To avoid the </a:t>
            </a:r>
            <a:r>
              <a:rPr lang="en-US" dirty="0"/>
              <a:t>default </a:t>
            </a:r>
            <a:r>
              <a:rPr lang="en-US" dirty="0" smtClean="0"/>
              <a:t> value from being </a:t>
            </a:r>
            <a:r>
              <a:rPr lang="en-US" dirty="0"/>
              <a:t>shared between </a:t>
            </a:r>
            <a:r>
              <a:rPr lang="en-US" dirty="0" smtClean="0"/>
              <a:t>calls</a:t>
            </a:r>
            <a:r>
              <a:rPr lang="en-US" dirty="0"/>
              <a:t>, </a:t>
            </a:r>
            <a:r>
              <a:rPr lang="en-US" dirty="0" smtClean="0"/>
              <a:t>rewrite the </a:t>
            </a:r>
            <a:r>
              <a:rPr lang="en-US" dirty="0"/>
              <a:t>function </a:t>
            </a:r>
            <a:r>
              <a:rPr lang="en-US" dirty="0" smtClean="0"/>
              <a:t>like this: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1661"/>
            <a:ext cx="1447800" cy="141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09950"/>
            <a:ext cx="1589210" cy="14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03" y="3672060"/>
            <a:ext cx="1039690" cy="114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03" y="2553772"/>
            <a:ext cx="1291371" cy="2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58822" y="28164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Arial (Body)"/>
              </a:rPr>
              <a:t>5</a:t>
            </a:r>
            <a:endParaRPr lang="he-IL" sz="1400" dirty="0">
              <a:solidFill>
                <a:prstClr val="black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5162550"/>
            <a:ext cx="1641597" cy="96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Keyword Arguments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62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Functions can also be called using </a:t>
            </a:r>
            <a:r>
              <a:rPr lang="en-US" i="1" dirty="0"/>
              <a:t>keyword arguments</a:t>
            </a:r>
            <a:r>
              <a:rPr lang="en-US" dirty="0"/>
              <a:t> of the form </a:t>
            </a:r>
            <a:r>
              <a:rPr lang="en-US" i="1" dirty="0"/>
              <a:t>kwarg=value</a:t>
            </a:r>
            <a:r>
              <a:rPr lang="en-US" dirty="0"/>
              <a:t>. For </a:t>
            </a:r>
            <a:r>
              <a:rPr lang="en-US" dirty="0" smtClean="0"/>
              <a:t>instance: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i="1" dirty="0" smtClean="0"/>
          </a:p>
          <a:p>
            <a:pPr algn="l" rtl="0"/>
            <a:r>
              <a:rPr lang="en-US" i="1" dirty="0" smtClean="0"/>
              <a:t>parrot</a:t>
            </a:r>
            <a:r>
              <a:rPr lang="en-US" dirty="0" smtClean="0"/>
              <a:t>() accepts one </a:t>
            </a:r>
            <a:r>
              <a:rPr lang="en-US" dirty="0"/>
              <a:t>required argument (voltage) and three optional arguments (state, action, and </a:t>
            </a:r>
            <a:r>
              <a:rPr lang="en-US" dirty="0" smtClean="0"/>
              <a:t>type)</a:t>
            </a:r>
          </a:p>
          <a:p>
            <a:pPr algn="l" rtl="0"/>
            <a:r>
              <a:rPr lang="en-US" dirty="0" smtClean="0"/>
              <a:t>It can </a:t>
            </a:r>
            <a:r>
              <a:rPr lang="en-US" dirty="0"/>
              <a:t>be called in any of the following ways: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" y="2483155"/>
            <a:ext cx="8610600" cy="11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" y="5181600"/>
            <a:ext cx="8147539" cy="12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8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1143000"/>
          </a:xfrm>
        </p:spPr>
        <p:txBody>
          <a:bodyPr/>
          <a:lstStyle/>
          <a:p>
            <a:r>
              <a:rPr lang="en-US" dirty="0" smtClean="0"/>
              <a:t>Keyword Arguments Rules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Keyword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must follow positional </a:t>
            </a:r>
            <a:r>
              <a:rPr lang="en-US" dirty="0" err="1" smtClean="0"/>
              <a:t>args</a:t>
            </a:r>
            <a:endParaRPr lang="en-US" dirty="0"/>
          </a:p>
          <a:p>
            <a:pPr algn="l" rtl="0"/>
            <a:r>
              <a:rPr lang="en-US" dirty="0"/>
              <a:t>The order of keyword </a:t>
            </a:r>
            <a:r>
              <a:rPr lang="en-US" dirty="0" err="1"/>
              <a:t>args</a:t>
            </a:r>
            <a:r>
              <a:rPr lang="en-US" dirty="0"/>
              <a:t> is not important</a:t>
            </a:r>
          </a:p>
          <a:p>
            <a:pPr lvl="1" algn="l" rtl="0"/>
            <a:r>
              <a:rPr lang="en-US" dirty="0"/>
              <a:t>Unless called as positional </a:t>
            </a:r>
            <a:r>
              <a:rPr lang="en-US" dirty="0" err="1"/>
              <a:t>args</a:t>
            </a:r>
            <a:endParaRPr lang="en-US" dirty="0"/>
          </a:p>
          <a:p>
            <a:pPr algn="l" rtl="0"/>
            <a:r>
              <a:rPr lang="en-US" dirty="0" smtClean="0"/>
              <a:t>Only </a:t>
            </a:r>
            <a:r>
              <a:rPr lang="en-US" dirty="0" err="1" smtClean="0"/>
              <a:t>args</a:t>
            </a:r>
            <a:r>
              <a:rPr lang="en-US" dirty="0" smtClean="0"/>
              <a:t> declared by the function are accepted</a:t>
            </a:r>
          </a:p>
          <a:p>
            <a:pPr algn="l" rtl="0"/>
            <a:r>
              <a:rPr lang="en-US" dirty="0" smtClean="0"/>
              <a:t>Positional </a:t>
            </a:r>
            <a:r>
              <a:rPr lang="en-US" dirty="0" err="1" smtClean="0"/>
              <a:t>args</a:t>
            </a:r>
            <a:r>
              <a:rPr lang="en-US" dirty="0" smtClean="0"/>
              <a:t> can be called as keyword </a:t>
            </a:r>
            <a:r>
              <a:rPr lang="en-US" dirty="0" err="1" smtClean="0"/>
              <a:t>args</a:t>
            </a:r>
            <a:endParaRPr lang="en-US" dirty="0" smtClean="0"/>
          </a:p>
          <a:p>
            <a:pPr algn="l" rtl="0"/>
            <a:r>
              <a:rPr lang="en-US" dirty="0"/>
              <a:t>No </a:t>
            </a:r>
            <a:r>
              <a:rPr lang="en-US" dirty="0" smtClean="0"/>
              <a:t>arg </a:t>
            </a:r>
            <a:r>
              <a:rPr lang="en-US" dirty="0"/>
              <a:t>may receive a value more than once</a:t>
            </a:r>
            <a:endParaRPr lang="en-US" dirty="0" smtClean="0"/>
          </a:p>
          <a:p>
            <a:pPr algn="l" rtl="0"/>
            <a:r>
              <a:rPr lang="en-US" dirty="0" smtClean="0"/>
              <a:t>The following calls to </a:t>
            </a:r>
            <a:r>
              <a:rPr lang="en-US" i="1" dirty="0" smtClean="0"/>
              <a:t>parrot</a:t>
            </a:r>
            <a:r>
              <a:rPr lang="en-US" dirty="0" smtClean="0"/>
              <a:t>() are invalid: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847898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2138</TotalTime>
  <Words>726</Words>
  <Application>Microsoft Office PowerPoint</Application>
  <PresentationFormat>On-screen Show (4:3)</PresentationFormat>
  <Paragraphs>111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Nice Blue</vt:lpstr>
      <vt:lpstr>Python Part III: More on Functions</vt:lpstr>
      <vt:lpstr>Lambda Expressions</vt:lpstr>
      <vt:lpstr>Higher Order Functions</vt:lpstr>
      <vt:lpstr>Higher Order Functions (2)</vt:lpstr>
      <vt:lpstr>Higher Order Functions Exercises</vt:lpstr>
      <vt:lpstr>Default Arguments Values</vt:lpstr>
      <vt:lpstr>Default Arguments Values (2)</vt:lpstr>
      <vt:lpstr>Keyword Arguments</vt:lpstr>
      <vt:lpstr>Keyword Arguments Rules</vt:lpstr>
      <vt:lpstr>Arbitrary Number of Arguments</vt:lpstr>
      <vt:lpstr>Arbitrary Number of Arguments (2)</vt:lpstr>
      <vt:lpstr>Arbitrary Number of Arguments (3)</vt:lpstr>
      <vt:lpstr>Unpacking Argument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III: More on Functions</dc:title>
  <dc:creator>Ronen</dc:creator>
  <cp:lastModifiedBy>Y-PC</cp:lastModifiedBy>
  <cp:revision>35</cp:revision>
  <dcterms:created xsi:type="dcterms:W3CDTF">2006-08-16T00:00:00Z</dcterms:created>
  <dcterms:modified xsi:type="dcterms:W3CDTF">2017-04-30T16:53:23Z</dcterms:modified>
</cp:coreProperties>
</file>