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9146" autoAdjust="0"/>
  </p:normalViewPr>
  <p:slideViewPr>
    <p:cSldViewPr>
      <p:cViewPr varScale="1">
        <p:scale>
          <a:sx n="65" d="100"/>
          <a:sy n="65" d="100"/>
        </p:scale>
        <p:origin x="-19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C2FD0C7-6200-4BC7-B4FD-F3EC7161833A}" type="datetimeFigureOut">
              <a:rPr lang="he-IL" smtClean="0"/>
              <a:t>כ"ה/תשרי/תשע"ז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F48065B-F1EF-4108-9494-3039BCCBFF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176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נשים לב שאלו שני קווים תחתונים מופרדים,</a:t>
            </a:r>
            <a:r>
              <a:rPr lang="he-IL" baseline="0" dirty="0" smtClean="0"/>
              <a:t> ברצף, לפני ואחרי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8065B-F1EF-4108-9494-3039BCCBFFC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434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OTOH – on</a:t>
            </a:r>
            <a:r>
              <a:rPr lang="en-US" baseline="0" dirty="0" smtClean="0"/>
              <a:t> the other hand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8065B-F1EF-4108-9494-3039BCCBFFC6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482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Sys.path</a:t>
            </a:r>
            <a:endParaRPr lang="en-US" dirty="0" smtClean="0"/>
          </a:p>
          <a:p>
            <a:endParaRPr lang="he-IL" dirty="0" smtClean="0"/>
          </a:p>
          <a:p>
            <a:r>
              <a:rPr lang="he-IL" dirty="0" smtClean="0"/>
              <a:t>נותן את כל ה"מקומות" שבהן מתבצע חיפוש עבור מודלים(או קבצים</a:t>
            </a:r>
            <a:r>
              <a:rPr lang="he-IL" baseline="0" dirty="0" smtClean="0"/>
              <a:t> אחרים אולי</a:t>
            </a:r>
            <a:r>
              <a:rPr lang="he-IL" dirty="0" smtClean="0"/>
              <a:t>) בין אם אלו מודלים מובנים בשפה או מודלים שאנחנו יצרנו.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8065B-F1EF-4108-9494-3039BCCBFFC6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526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mtClean="0"/>
              <a:t>https://docs.python.org/3.5/tutorial/modules.html#packages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8065B-F1EF-4108-9494-3039BCCBFFC6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6809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כאשר</a:t>
            </a:r>
            <a:r>
              <a:rPr lang="he-IL" baseline="0" dirty="0" smtClean="0"/>
              <a:t> נייבא מודלים שמכילים שמות זהים</a:t>
            </a:r>
            <a:r>
              <a:rPr lang="en-US" baseline="0" dirty="0" smtClean="0"/>
              <a:t> </a:t>
            </a:r>
            <a:r>
              <a:rPr lang="he-IL" baseline="0" dirty="0" smtClean="0"/>
              <a:t> ולא נקרא להם בעזרת שם המודל.   ,  המפרש יתייחס רק למודול האחרון שיובא !!!</a:t>
            </a:r>
          </a:p>
          <a:p>
            <a:r>
              <a:rPr lang="he-IL" baseline="0" dirty="0" smtClean="0"/>
              <a:t>למשל:</a:t>
            </a:r>
          </a:p>
          <a:p>
            <a:r>
              <a:rPr lang="he-IL" baseline="0" dirty="0" smtClean="0"/>
              <a:t>ייבאנו שני מודולים, מודל_1 ו- מודל_2  בסדר הזה! אם לשניהם יש פונקציה שקוראים לה למשל </a:t>
            </a:r>
            <a:r>
              <a:rPr lang="en-US" baseline="0" dirty="0" smtClean="0"/>
              <a:t>foo</a:t>
            </a:r>
            <a:r>
              <a:rPr lang="he-IL" baseline="0" dirty="0" smtClean="0"/>
              <a:t> שמדפיסה את שם המודול/</a:t>
            </a:r>
            <a:r>
              <a:rPr lang="en-US" baseline="0" dirty="0" smtClean="0"/>
              <a:t>namespace</a:t>
            </a:r>
            <a:r>
              <a:rPr lang="he-IL" baseline="0" dirty="0" smtClean="0"/>
              <a:t> העכשווי וייבאנו אותה גם אז</a:t>
            </a:r>
          </a:p>
          <a:p>
            <a:r>
              <a:rPr lang="he-IL" baseline="0" dirty="0" smtClean="0"/>
              <a:t>בקריאה לפוקנציה זו יודפס מודל_2.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8065B-F1EF-4108-9494-3039BCCBFFC6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2935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https://docs.python.org/3/tutorial/errors.html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8065B-F1EF-4108-9494-3039BCCBFFC6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007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27-Oct-16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27-Oct-16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27-Oct-16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27-Oct-16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27-Oct-16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27-Oct-16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27-Oct-16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27-Oct-16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27-Oct-16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27-Oct-16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27-Oct-16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r" rtl="1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r" rtl="1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r" rtl="1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r" rtl="1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Python Part IV</a:t>
            </a:r>
            <a:endParaRPr lang="he-I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7854696" cy="2133600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/>
              <a:t>Modules &amp; Packages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/>
              <a:t>Namespaces &amp; Scopes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/>
              <a:t>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Packages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90" y="1371600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Packages are a </a:t>
            </a:r>
            <a:r>
              <a:rPr lang="en-US" dirty="0"/>
              <a:t>modules </a:t>
            </a:r>
            <a:r>
              <a:rPr lang="en-US" dirty="0" smtClean="0"/>
              <a:t>hierarchy  with “dotted names”</a:t>
            </a:r>
          </a:p>
          <a:p>
            <a:pPr lvl="1" algn="l" rtl="0"/>
            <a:r>
              <a:rPr lang="en-US" dirty="0"/>
              <a:t>A.B designates a submodule </a:t>
            </a:r>
            <a:r>
              <a:rPr lang="en-US" dirty="0" smtClean="0"/>
              <a:t>B </a:t>
            </a:r>
            <a:r>
              <a:rPr lang="en-US" dirty="0"/>
              <a:t>in a package </a:t>
            </a:r>
            <a:r>
              <a:rPr lang="en-US" dirty="0" smtClean="0"/>
              <a:t>A</a:t>
            </a:r>
          </a:p>
          <a:p>
            <a:pPr algn="l" rtl="0"/>
            <a:r>
              <a:rPr lang="en-US" dirty="0" smtClean="0"/>
              <a:t>Consider the following structure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66896"/>
            <a:ext cx="62769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</a:t>
            </a:r>
            <a:r>
              <a:rPr lang="en-US" i="1" dirty="0"/>
              <a:t>__init__.py </a:t>
            </a:r>
            <a:r>
              <a:rPr lang="en-US" dirty="0"/>
              <a:t>files are required to make Python treat the directories </a:t>
            </a:r>
            <a:r>
              <a:rPr lang="en-US" dirty="0" smtClean="0"/>
              <a:t> as </a:t>
            </a:r>
            <a:r>
              <a:rPr lang="en-US" dirty="0"/>
              <a:t>containing </a:t>
            </a:r>
            <a:r>
              <a:rPr lang="en-US" dirty="0" smtClean="0"/>
              <a:t>packages</a:t>
            </a:r>
          </a:p>
          <a:p>
            <a:pPr lvl="1" algn="l" rtl="0"/>
            <a:r>
              <a:rPr lang="en-US" dirty="0" smtClean="0"/>
              <a:t>They can be empty, or contain initialization code</a:t>
            </a:r>
          </a:p>
          <a:p>
            <a:pPr algn="l" rtl="0"/>
            <a:r>
              <a:rPr lang="en-US" dirty="0" smtClean="0"/>
              <a:t>Examples for loading modules and functions:</a:t>
            </a:r>
          </a:p>
          <a:p>
            <a:pPr lvl="1" algn="l" rtl="0"/>
            <a:r>
              <a:rPr lang="en-US" dirty="0" smtClean="0"/>
              <a:t>Loading a submodule</a:t>
            </a:r>
          </a:p>
          <a:p>
            <a:pPr lvl="1" algn="l" rtl="0"/>
            <a:r>
              <a:rPr lang="en-US" dirty="0" smtClean="0"/>
              <a:t>Calling its function</a:t>
            </a:r>
          </a:p>
          <a:p>
            <a:pPr lvl="1" algn="l" rtl="0"/>
            <a:r>
              <a:rPr lang="en-US" dirty="0" smtClean="0"/>
              <a:t>Loading the actual submodule</a:t>
            </a:r>
          </a:p>
          <a:p>
            <a:pPr lvl="1" algn="l" rtl="0"/>
            <a:r>
              <a:rPr lang="en-US" dirty="0" smtClean="0"/>
              <a:t>Calling its function</a:t>
            </a:r>
          </a:p>
          <a:p>
            <a:pPr lvl="1" algn="l" rtl="0"/>
            <a:r>
              <a:rPr lang="en-US" dirty="0" smtClean="0"/>
              <a:t>Loading the function itself</a:t>
            </a:r>
          </a:p>
          <a:p>
            <a:pPr lvl="1" algn="l" rtl="0"/>
            <a:r>
              <a:rPr lang="en-US" dirty="0" smtClean="0"/>
              <a:t>Calling the function directly</a:t>
            </a:r>
            <a:endParaRPr lang="he-I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10000"/>
            <a:ext cx="377952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52" y="4248615"/>
            <a:ext cx="534202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724400"/>
            <a:ext cx="3657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52" y="5181600"/>
            <a:ext cx="2857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643562"/>
            <a:ext cx="37433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61" y="6019800"/>
            <a:ext cx="265853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(3)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i="1" dirty="0" smtClean="0"/>
              <a:t>from </a:t>
            </a:r>
            <a:r>
              <a:rPr lang="en-US" i="1" dirty="0" err="1" smtClean="0"/>
              <a:t>sound.effects</a:t>
            </a:r>
            <a:r>
              <a:rPr lang="en-US" i="1" dirty="0"/>
              <a:t> </a:t>
            </a:r>
            <a:r>
              <a:rPr lang="en-US" i="1" dirty="0" smtClean="0"/>
              <a:t>import *</a:t>
            </a:r>
            <a:r>
              <a:rPr lang="en-US" dirty="0" smtClean="0"/>
              <a:t> does not load all the submodules in the package</a:t>
            </a:r>
          </a:p>
          <a:p>
            <a:pPr lvl="1" algn="l" rtl="0"/>
            <a:r>
              <a:rPr lang="en-US" dirty="0" smtClean="0"/>
              <a:t>It only loads the submodules’ names and other names defined in the package and runs the code in </a:t>
            </a:r>
            <a:r>
              <a:rPr lang="en-US" i="1" dirty="0" smtClean="0"/>
              <a:t>__init__.py</a:t>
            </a:r>
          </a:p>
          <a:p>
            <a:pPr lvl="1" algn="l" rtl="0"/>
            <a:r>
              <a:rPr lang="en-US" dirty="0" smtClean="0"/>
              <a:t>If </a:t>
            </a:r>
            <a:r>
              <a:rPr lang="en-US" i="1" dirty="0" smtClean="0"/>
              <a:t>__init__.py </a:t>
            </a:r>
            <a:r>
              <a:rPr lang="en-US" dirty="0" smtClean="0"/>
              <a:t>includes the following code: </a:t>
            </a:r>
          </a:p>
          <a:p>
            <a:pPr lvl="1" algn="l" rtl="0"/>
            <a:r>
              <a:rPr lang="en-US" i="1" dirty="0" smtClean="0"/>
              <a:t>__</a:t>
            </a:r>
            <a:r>
              <a:rPr lang="en-US" i="1" dirty="0"/>
              <a:t>all__ = ["echo", "surround", "reverse</a:t>
            </a:r>
            <a:r>
              <a:rPr lang="en-US" i="1" dirty="0" smtClean="0"/>
              <a:t>"]</a:t>
            </a:r>
          </a:p>
          <a:p>
            <a:pPr lvl="1" algn="l" rtl="0"/>
            <a:r>
              <a:rPr lang="en-US" dirty="0" smtClean="0"/>
              <a:t>Then the submodules listed on </a:t>
            </a:r>
            <a:r>
              <a:rPr lang="en-US" i="1" dirty="0" smtClean="0"/>
              <a:t>__all__ </a:t>
            </a:r>
            <a:r>
              <a:rPr lang="en-US" dirty="0" smtClean="0"/>
              <a:t>are also loaded</a:t>
            </a:r>
          </a:p>
          <a:p>
            <a:pPr algn="l" rtl="0"/>
            <a:r>
              <a:rPr lang="en-US" b="1" dirty="0" smtClean="0"/>
              <a:t>It is usually best </a:t>
            </a:r>
            <a:r>
              <a:rPr lang="en-US" dirty="0" smtClean="0"/>
              <a:t>to load the </a:t>
            </a:r>
            <a:r>
              <a:rPr lang="en-US" b="1" dirty="0" smtClean="0"/>
              <a:t>specific </a:t>
            </a:r>
            <a:r>
              <a:rPr lang="en-US" dirty="0" smtClean="0"/>
              <a:t>modules you need from a package</a:t>
            </a:r>
            <a:endParaRPr lang="en-US" dirty="0"/>
          </a:p>
          <a:p>
            <a:pPr lvl="1" algn="l" rt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algn="l" rtl="0"/>
            <a:r>
              <a:rPr lang="en-US" dirty="0"/>
              <a:t>A </a:t>
            </a:r>
            <a:r>
              <a:rPr lang="en-US" i="1" dirty="0"/>
              <a:t>namespace</a:t>
            </a:r>
            <a:r>
              <a:rPr lang="en-US" dirty="0"/>
              <a:t> is a mapping from names to </a:t>
            </a:r>
            <a:r>
              <a:rPr lang="en-US" dirty="0" smtClean="0"/>
              <a:t>objects</a:t>
            </a:r>
          </a:p>
          <a:p>
            <a:pPr lvl="1" algn="l" rtl="0"/>
            <a:r>
              <a:rPr lang="en-US" dirty="0" smtClean="0"/>
              <a:t>Example: x=</a:t>
            </a:r>
            <a:r>
              <a:rPr lang="en-US" dirty="0" smtClean="0">
                <a:latin typeface="Arial (body)"/>
              </a:rPr>
              <a:t>4</a:t>
            </a:r>
            <a:r>
              <a:rPr lang="en-US" dirty="0" smtClean="0"/>
              <a:t>. Name: ‘x’, Object: an integer.</a:t>
            </a:r>
          </a:p>
          <a:p>
            <a:pPr algn="l" rtl="0"/>
            <a:r>
              <a:rPr lang="en-US" dirty="0" smtClean="0"/>
              <a:t>Namespaces samples:</a:t>
            </a:r>
          </a:p>
          <a:p>
            <a:pPr lvl="1" algn="l" rtl="0"/>
            <a:r>
              <a:rPr lang="en-US" dirty="0" smtClean="0"/>
              <a:t>The </a:t>
            </a:r>
            <a:r>
              <a:rPr lang="en-US" dirty="0"/>
              <a:t>set of built-in </a:t>
            </a:r>
            <a:r>
              <a:rPr lang="en-US" dirty="0" smtClean="0"/>
              <a:t>names (</a:t>
            </a:r>
            <a:r>
              <a:rPr lang="en-US" i="1" dirty="0" err="1" smtClean="0"/>
              <a:t>dir</a:t>
            </a:r>
            <a:r>
              <a:rPr lang="en-US" i="1" dirty="0" smtClean="0"/>
              <a:t>(</a:t>
            </a:r>
            <a:r>
              <a:rPr lang="en-US" i="1" dirty="0" err="1" smtClean="0"/>
              <a:t>builtins</a:t>
            </a:r>
            <a:r>
              <a:rPr lang="en-US" i="1" dirty="0" smtClean="0"/>
              <a:t>) </a:t>
            </a:r>
            <a:r>
              <a:rPr lang="en-US" dirty="0" smtClean="0"/>
              <a:t>lists all of them)</a:t>
            </a:r>
          </a:p>
          <a:p>
            <a:pPr lvl="1" algn="l" rtl="0"/>
            <a:r>
              <a:rPr lang="en-US" dirty="0" smtClean="0"/>
              <a:t>The </a:t>
            </a:r>
            <a:r>
              <a:rPr lang="en-US" dirty="0"/>
              <a:t>global names in a </a:t>
            </a:r>
            <a:r>
              <a:rPr lang="en-US" dirty="0" smtClean="0"/>
              <a:t>module</a:t>
            </a:r>
          </a:p>
          <a:p>
            <a:pPr lvl="1" algn="l" rtl="0"/>
            <a:r>
              <a:rPr lang="en-US" dirty="0" smtClean="0"/>
              <a:t>The local names </a:t>
            </a:r>
            <a:r>
              <a:rPr lang="en-US" dirty="0"/>
              <a:t>in a function </a:t>
            </a:r>
            <a:r>
              <a:rPr lang="en-US" dirty="0" smtClean="0"/>
              <a:t>call</a:t>
            </a:r>
          </a:p>
          <a:p>
            <a:pPr lvl="1" algn="l" rtl="0"/>
            <a:r>
              <a:rPr lang="en-US" dirty="0" smtClean="0"/>
              <a:t>The set of attributes (methods &amp; data) of an object</a:t>
            </a:r>
          </a:p>
          <a:p>
            <a:pPr algn="l" rtl="0"/>
            <a:r>
              <a:rPr lang="en-US" dirty="0"/>
              <a:t>The important thing to know about </a:t>
            </a:r>
            <a:r>
              <a:rPr lang="en-US" dirty="0" smtClean="0"/>
              <a:t>namespaces: there </a:t>
            </a:r>
            <a:r>
              <a:rPr lang="en-US" dirty="0"/>
              <a:t>is </a:t>
            </a:r>
            <a:r>
              <a:rPr lang="en-US" dirty="0" smtClean="0"/>
              <a:t>no </a:t>
            </a:r>
            <a:r>
              <a:rPr lang="en-US" dirty="0"/>
              <a:t>relation between </a:t>
            </a:r>
            <a:r>
              <a:rPr lang="en-US" dirty="0" smtClean="0"/>
              <a:t>names in </a:t>
            </a:r>
            <a:r>
              <a:rPr lang="en-US" dirty="0"/>
              <a:t>different </a:t>
            </a:r>
            <a:r>
              <a:rPr lang="en-US" dirty="0" smtClean="0"/>
              <a:t>namespaces</a:t>
            </a:r>
          </a:p>
          <a:p>
            <a:pPr lvl="1" algn="l" rtl="0"/>
            <a:r>
              <a:rPr lang="en-US" dirty="0"/>
              <a:t>for instance, two different modules may both define a function </a:t>
            </a:r>
            <a:r>
              <a:rPr lang="en-US" i="1" dirty="0" smtClean="0"/>
              <a:t>maximize()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Namespaces Lifetime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437"/>
          </a:xfrm>
        </p:spPr>
        <p:txBody>
          <a:bodyPr/>
          <a:lstStyle/>
          <a:p>
            <a:pPr algn="l" rtl="0"/>
            <a:r>
              <a:rPr lang="en-US" dirty="0"/>
              <a:t>Namespaces are created at different moments and have different </a:t>
            </a:r>
            <a:r>
              <a:rPr lang="en-US" dirty="0" smtClean="0"/>
              <a:t>lifetimes</a:t>
            </a:r>
          </a:p>
          <a:p>
            <a:pPr lvl="1" algn="l" rtl="0"/>
            <a:r>
              <a:rPr lang="en-US" dirty="0" smtClean="0"/>
              <a:t>The </a:t>
            </a:r>
            <a:r>
              <a:rPr lang="en-US" i="1" dirty="0" err="1" smtClean="0"/>
              <a:t>builtin</a:t>
            </a:r>
            <a:r>
              <a:rPr lang="en-US" dirty="0" smtClean="0"/>
              <a:t> namespace is created when the interpreter starts-up and is never deleted</a:t>
            </a:r>
          </a:p>
          <a:p>
            <a:pPr lvl="1" algn="l" rtl="0"/>
            <a:r>
              <a:rPr lang="en-US" dirty="0"/>
              <a:t>The global namespace for a module is created when the module definition is read </a:t>
            </a:r>
            <a:r>
              <a:rPr lang="en-US" dirty="0" smtClean="0"/>
              <a:t>in and normally never deleted</a:t>
            </a:r>
          </a:p>
          <a:p>
            <a:pPr lvl="1" algn="l" rtl="0"/>
            <a:r>
              <a:rPr lang="en-US" dirty="0" smtClean="0"/>
              <a:t>Statements executed within __</a:t>
            </a:r>
            <a:r>
              <a:rPr lang="en-US" i="1" dirty="0" smtClean="0"/>
              <a:t>main</a:t>
            </a:r>
            <a:r>
              <a:rPr lang="en-US" dirty="0" smtClean="0"/>
              <a:t>__ have their own global namespace</a:t>
            </a:r>
          </a:p>
          <a:p>
            <a:pPr lvl="1" algn="l" rtl="0"/>
            <a:r>
              <a:rPr lang="en-US" dirty="0"/>
              <a:t>The local namespace for a function is created when the function is called, and deleted when </a:t>
            </a:r>
            <a:r>
              <a:rPr lang="en-US" dirty="0" smtClean="0"/>
              <a:t>it returns</a:t>
            </a:r>
          </a:p>
          <a:p>
            <a:pPr lvl="2" algn="l" rtl="0"/>
            <a:r>
              <a:rPr lang="en-US" dirty="0"/>
              <a:t>recursive invocations each have their own local namespace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Scopes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4389437"/>
          </a:xfrm>
        </p:spPr>
        <p:txBody>
          <a:bodyPr/>
          <a:lstStyle/>
          <a:p>
            <a:pPr algn="l" rtl="0"/>
            <a:r>
              <a:rPr lang="en-US" dirty="0"/>
              <a:t>A </a:t>
            </a:r>
            <a:r>
              <a:rPr lang="en-US" i="1" dirty="0"/>
              <a:t>scope</a:t>
            </a:r>
            <a:r>
              <a:rPr lang="en-US" dirty="0"/>
              <a:t> is a textual region of a Python program where a namespace is directly </a:t>
            </a:r>
            <a:r>
              <a:rPr lang="en-US" dirty="0" smtClean="0"/>
              <a:t>accessible</a:t>
            </a:r>
          </a:p>
          <a:p>
            <a:pPr algn="l" rtl="0"/>
            <a:r>
              <a:rPr lang="en-US" dirty="0"/>
              <a:t>At any time during execution, </a:t>
            </a:r>
            <a:r>
              <a:rPr lang="en-US" dirty="0" smtClean="0"/>
              <a:t>the following scopes’ namespaces </a:t>
            </a:r>
            <a:r>
              <a:rPr lang="en-US" dirty="0"/>
              <a:t>are directly </a:t>
            </a:r>
            <a:r>
              <a:rPr lang="en-US" dirty="0" smtClean="0"/>
              <a:t>accessible (in this order):</a:t>
            </a:r>
          </a:p>
          <a:p>
            <a:pPr lvl="1" algn="l" rtl="0"/>
            <a:r>
              <a:rPr lang="en-US" b="1" dirty="0" smtClean="0"/>
              <a:t>L</a:t>
            </a:r>
            <a:r>
              <a:rPr lang="en-US" dirty="0"/>
              <a:t>: the innermost scope, </a:t>
            </a:r>
            <a:r>
              <a:rPr lang="en-US" dirty="0" smtClean="0"/>
              <a:t>contains </a:t>
            </a:r>
            <a:r>
              <a:rPr lang="en-US" dirty="0"/>
              <a:t>the local names</a:t>
            </a:r>
            <a:endParaRPr lang="en-US" dirty="0" smtClean="0"/>
          </a:p>
          <a:p>
            <a:pPr lvl="1" algn="l" rtl="0"/>
            <a:r>
              <a:rPr lang="en-US" b="1" dirty="0" smtClean="0"/>
              <a:t>E</a:t>
            </a:r>
            <a:r>
              <a:rPr lang="en-US" dirty="0"/>
              <a:t>: the scopes of any enclosing functions, which are searched starting with the nearest enclosing scope, contains non-local, but also non-global names</a:t>
            </a:r>
            <a:endParaRPr lang="en-US" dirty="0" smtClean="0"/>
          </a:p>
          <a:p>
            <a:pPr lvl="1" algn="l" rtl="0"/>
            <a:r>
              <a:rPr lang="en-US" b="1" dirty="0" smtClean="0"/>
              <a:t>G</a:t>
            </a:r>
            <a:r>
              <a:rPr lang="en-US" dirty="0"/>
              <a:t>: the </a:t>
            </a:r>
            <a:r>
              <a:rPr lang="en-US" dirty="0" smtClean="0"/>
              <a:t>scope containing </a:t>
            </a:r>
            <a:r>
              <a:rPr lang="en-US" dirty="0"/>
              <a:t>the current module’s global names</a:t>
            </a:r>
            <a:endParaRPr lang="en-US" dirty="0" smtClean="0"/>
          </a:p>
          <a:p>
            <a:pPr lvl="1" algn="l" rtl="0"/>
            <a:r>
              <a:rPr lang="en-US" b="1" dirty="0" smtClean="0"/>
              <a:t>B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namespace containing built-in names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Detailed Example</a:t>
            </a:r>
            <a:endParaRPr lang="he-IL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5181600" cy="433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9400"/>
            <a:ext cx="486294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5105400"/>
          </a:xfrm>
        </p:spPr>
        <p:txBody>
          <a:bodyPr/>
          <a:lstStyle/>
          <a:p>
            <a:pPr algn="l" rtl="0"/>
            <a:r>
              <a:rPr lang="en-US" dirty="0"/>
              <a:t>Python uses </a:t>
            </a:r>
            <a:r>
              <a:rPr lang="en-US" i="1" dirty="0"/>
              <a:t>try</a:t>
            </a:r>
            <a:r>
              <a:rPr lang="en-US" dirty="0"/>
              <a:t> </a:t>
            </a:r>
            <a:r>
              <a:rPr lang="en-US" dirty="0" smtClean="0"/>
              <a:t>blocks </a:t>
            </a:r>
            <a:r>
              <a:rPr lang="en-US" dirty="0"/>
              <a:t>to enable exception </a:t>
            </a:r>
            <a:r>
              <a:rPr lang="en-US" dirty="0" smtClean="0"/>
              <a:t>handling</a:t>
            </a:r>
          </a:p>
          <a:p>
            <a:pPr algn="l" rtl="0"/>
            <a:r>
              <a:rPr lang="en-US" dirty="0" smtClean="0"/>
              <a:t>After the </a:t>
            </a:r>
            <a:r>
              <a:rPr lang="en-US" i="1" dirty="0" smtClean="0"/>
              <a:t>try</a:t>
            </a:r>
            <a:r>
              <a:rPr lang="en-US" dirty="0" smtClean="0"/>
              <a:t> block we can add </a:t>
            </a:r>
            <a:r>
              <a:rPr lang="en-US" dirty="0" smtClean="0">
                <a:latin typeface="Arial (body)"/>
              </a:rPr>
              <a:t>1+</a:t>
            </a:r>
            <a:r>
              <a:rPr lang="en-US" dirty="0" smtClean="0"/>
              <a:t> </a:t>
            </a:r>
            <a:r>
              <a:rPr lang="en-US" i="1" dirty="0" smtClean="0"/>
              <a:t>except</a:t>
            </a:r>
            <a:r>
              <a:rPr lang="en-US" dirty="0" smtClean="0"/>
              <a:t> blocks</a:t>
            </a:r>
          </a:p>
          <a:p>
            <a:pPr algn="l" rtl="0"/>
            <a:r>
              <a:rPr lang="en-US" dirty="0" smtClean="0"/>
              <a:t>Each </a:t>
            </a:r>
            <a:r>
              <a:rPr lang="en-US" i="1" dirty="0" smtClean="0"/>
              <a:t>except</a:t>
            </a:r>
            <a:r>
              <a:rPr lang="en-US" dirty="0" smtClean="0"/>
              <a:t> block can specify the exceptions it handles</a:t>
            </a:r>
          </a:p>
          <a:p>
            <a:pPr lvl="1" algn="l" rtl="0"/>
            <a:r>
              <a:rPr lang="en-US" i="1" dirty="0" smtClean="0"/>
              <a:t>except ExeptionType</a:t>
            </a:r>
            <a:r>
              <a:rPr lang="en-US" i="1" dirty="0" smtClean="0">
                <a:latin typeface="Arial (body)"/>
              </a:rPr>
              <a:t>1</a:t>
            </a:r>
            <a:r>
              <a:rPr lang="en-US" i="1" dirty="0" smtClean="0"/>
              <a:t> :</a:t>
            </a:r>
          </a:p>
          <a:p>
            <a:pPr lvl="1" algn="l" rtl="0"/>
            <a:r>
              <a:rPr lang="en-US" i="1" dirty="0" smtClean="0"/>
              <a:t>except (ExeptionType</a:t>
            </a:r>
            <a:r>
              <a:rPr lang="en-US" i="1" dirty="0" smtClean="0">
                <a:latin typeface="Arial (body)"/>
              </a:rPr>
              <a:t>1</a:t>
            </a:r>
            <a:r>
              <a:rPr lang="en-US" i="1" dirty="0" smtClean="0"/>
              <a:t>, ExeptionType</a:t>
            </a:r>
            <a:r>
              <a:rPr lang="en-US" i="1" dirty="0" smtClean="0">
                <a:latin typeface="Arial (body)"/>
              </a:rPr>
              <a:t>2</a:t>
            </a:r>
            <a:r>
              <a:rPr lang="en-US" i="1" dirty="0" smtClean="0"/>
              <a:t>, …) :</a:t>
            </a:r>
          </a:p>
          <a:p>
            <a:pPr lvl="1" algn="l" rtl="0"/>
            <a:r>
              <a:rPr lang="en-US" i="1" dirty="0" smtClean="0"/>
              <a:t>except : </a:t>
            </a:r>
            <a:r>
              <a:rPr lang="en-US" dirty="0" smtClean="0"/>
              <a:t># excepts all exception types</a:t>
            </a:r>
          </a:p>
          <a:p>
            <a:pPr algn="l" rtl="0"/>
            <a:r>
              <a:rPr lang="en-US" dirty="0" smtClean="0"/>
              <a:t>An optional </a:t>
            </a:r>
            <a:r>
              <a:rPr lang="en-US" i="1" dirty="0" smtClean="0"/>
              <a:t>else</a:t>
            </a:r>
            <a:r>
              <a:rPr lang="en-US" dirty="0" smtClean="0"/>
              <a:t> block is called when no exception raised</a:t>
            </a:r>
            <a:endParaRPr lang="en-US" i="1" dirty="0" smtClean="0"/>
          </a:p>
          <a:p>
            <a:pPr algn="l" rtl="0"/>
            <a:r>
              <a:rPr lang="en-US" dirty="0" smtClean="0"/>
              <a:t>We can use a </a:t>
            </a:r>
            <a:r>
              <a:rPr lang="en-US" i="1" dirty="0" smtClean="0"/>
              <a:t>finally</a:t>
            </a:r>
            <a:r>
              <a:rPr lang="en-US" dirty="0" smtClean="0"/>
              <a:t> block which executes regardless of whether an exception has occurred</a:t>
            </a:r>
          </a:p>
          <a:p>
            <a:pPr lvl="1" algn="l" rtl="0"/>
            <a:r>
              <a:rPr lang="en-US" dirty="0" smtClean="0"/>
              <a:t>If we use </a:t>
            </a:r>
            <a:r>
              <a:rPr lang="en-US" i="1" dirty="0" smtClean="0"/>
              <a:t>finally</a:t>
            </a:r>
            <a:r>
              <a:rPr lang="en-US" dirty="0" smtClean="0"/>
              <a:t>, there cannot be any </a:t>
            </a:r>
            <a:r>
              <a:rPr lang="en-US" i="1" dirty="0" smtClean="0"/>
              <a:t>except</a:t>
            </a:r>
            <a:r>
              <a:rPr lang="en-US" dirty="0" smtClean="0"/>
              <a:t> blocks</a:t>
            </a:r>
          </a:p>
          <a:p>
            <a:pPr algn="l" rtl="0"/>
            <a:r>
              <a:rPr lang="en-US" dirty="0" smtClean="0"/>
              <a:t>Raising exceptions: </a:t>
            </a:r>
            <a:r>
              <a:rPr lang="en-US" i="1" dirty="0" smtClean="0"/>
              <a:t>raise </a:t>
            </a:r>
            <a:r>
              <a:rPr lang="en-US" i="1" dirty="0" err="1" smtClean="0"/>
              <a:t>expceptName</a:t>
            </a:r>
            <a:r>
              <a:rPr lang="en-US" i="1" dirty="0" smtClean="0"/>
              <a:t>(“description…”)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Sample</a:t>
            </a:r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43589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If you exit the interpreter after defining functions and variables, they are lost</a:t>
            </a:r>
          </a:p>
          <a:p>
            <a:pPr algn="l" rtl="0"/>
            <a:r>
              <a:rPr lang="en-US" dirty="0" smtClean="0"/>
              <a:t>Instead, you can save them in a file an run the file’s content as input to the interpreter</a:t>
            </a:r>
          </a:p>
          <a:p>
            <a:pPr lvl="1" algn="l" rtl="0"/>
            <a:r>
              <a:rPr lang="en-US" dirty="0" smtClean="0"/>
              <a:t>This is known as a </a:t>
            </a:r>
            <a:r>
              <a:rPr lang="en-US" b="1" dirty="0" smtClean="0"/>
              <a:t>script</a:t>
            </a:r>
          </a:p>
          <a:p>
            <a:pPr algn="l" rtl="0"/>
            <a:r>
              <a:rPr lang="en-US" dirty="0" smtClean="0"/>
              <a:t>You can also reuse functions across multiple programs</a:t>
            </a:r>
          </a:p>
          <a:p>
            <a:pPr lvl="1" algn="l" rtl="0"/>
            <a:r>
              <a:rPr lang="en-US" dirty="0" smtClean="0"/>
              <a:t>You save the functions definitions in a *.</a:t>
            </a:r>
            <a:r>
              <a:rPr lang="en-US" dirty="0" err="1" smtClean="0"/>
              <a:t>py</a:t>
            </a:r>
            <a:r>
              <a:rPr lang="en-US" dirty="0" smtClean="0"/>
              <a:t> file</a:t>
            </a:r>
          </a:p>
          <a:p>
            <a:pPr lvl="1" algn="l" rtl="0"/>
            <a:r>
              <a:rPr lang="en-US" dirty="0" smtClean="0"/>
              <a:t>Such file is called a </a:t>
            </a:r>
            <a:r>
              <a:rPr lang="en-US" b="1" dirty="0" smtClean="0"/>
              <a:t>module, </a:t>
            </a:r>
            <a:r>
              <a:rPr lang="en-US" dirty="0" smtClean="0"/>
              <a:t>and it’s named after the file</a:t>
            </a:r>
            <a:endParaRPr lang="en-US" b="1" dirty="0" smtClean="0"/>
          </a:p>
          <a:p>
            <a:pPr lvl="1" algn="l" rtl="0"/>
            <a:r>
              <a:rPr lang="en-US" dirty="0" smtClean="0"/>
              <a:t>You can </a:t>
            </a:r>
            <a:r>
              <a:rPr lang="en-US" b="1" dirty="0" smtClean="0"/>
              <a:t>import </a:t>
            </a:r>
            <a:r>
              <a:rPr lang="en-US" dirty="0" smtClean="0"/>
              <a:t>the module into other files or into the interpreter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Names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 module’s name can be accessed by a global variable of that module called </a:t>
            </a:r>
            <a:r>
              <a:rPr lang="en-US" b="1" dirty="0" smtClean="0"/>
              <a:t>__name__</a:t>
            </a:r>
          </a:p>
          <a:p>
            <a:pPr algn="l" rtl="0"/>
            <a:r>
              <a:rPr lang="en-US" dirty="0" smtClean="0"/>
              <a:t>Calling __name__ in the interpreter results in: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This is </a:t>
            </a:r>
            <a:r>
              <a:rPr lang="en-US" dirty="0"/>
              <a:t>the </a:t>
            </a:r>
            <a:r>
              <a:rPr lang="en-US" dirty="0" smtClean="0"/>
              <a:t>module </a:t>
            </a:r>
            <a:r>
              <a:rPr lang="en-US" dirty="0"/>
              <a:t>the Python interpreter </a:t>
            </a:r>
            <a:r>
              <a:rPr lang="en-US" dirty="0" smtClean="0"/>
              <a:t> works in</a:t>
            </a:r>
            <a:endParaRPr lang="en-US" dirty="0"/>
          </a:p>
          <a:p>
            <a:pPr algn="l" rtl="0"/>
            <a:r>
              <a:rPr lang="en-US" dirty="0" smtClean="0"/>
              <a:t>If you create a module called hello.py you can import it and check for it’s name: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09241"/>
            <a:ext cx="1465413" cy="42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81600"/>
            <a:ext cx="262466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Using Modules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389437"/>
          </a:xfrm>
        </p:spPr>
        <p:txBody>
          <a:bodyPr/>
          <a:lstStyle/>
          <a:p>
            <a:pPr algn="l" rtl="0"/>
            <a:r>
              <a:rPr lang="en-US" dirty="0" smtClean="0"/>
              <a:t>Importing a </a:t>
            </a:r>
            <a:r>
              <a:rPr lang="en-US" dirty="0"/>
              <a:t>module </a:t>
            </a:r>
            <a:r>
              <a:rPr lang="en-US" dirty="0" smtClean="0"/>
              <a:t>does not </a:t>
            </a:r>
            <a:r>
              <a:rPr lang="en-US" dirty="0"/>
              <a:t>enter the </a:t>
            </a:r>
            <a:r>
              <a:rPr lang="en-US" dirty="0" smtClean="0"/>
              <a:t>function names defined </a:t>
            </a:r>
            <a:r>
              <a:rPr lang="en-US" dirty="0"/>
              <a:t>in </a:t>
            </a:r>
            <a:r>
              <a:rPr lang="en-US" dirty="0" smtClean="0"/>
              <a:t>it </a:t>
            </a:r>
            <a:r>
              <a:rPr lang="en-US" dirty="0"/>
              <a:t>directly </a:t>
            </a:r>
            <a:r>
              <a:rPr lang="en-US" dirty="0" smtClean="0"/>
              <a:t>to the </a:t>
            </a:r>
            <a:r>
              <a:rPr lang="en-US" dirty="0"/>
              <a:t>current symbol </a:t>
            </a:r>
            <a:r>
              <a:rPr lang="en-US" dirty="0" smtClean="0"/>
              <a:t>table</a:t>
            </a:r>
          </a:p>
          <a:p>
            <a:pPr lvl="1" algn="l" rtl="0"/>
            <a:r>
              <a:rPr lang="en-US" dirty="0" smtClean="0"/>
              <a:t>It only enters the module’s name there</a:t>
            </a:r>
          </a:p>
          <a:p>
            <a:pPr lvl="1" algn="l" rtl="0"/>
            <a:r>
              <a:rPr lang="en-US" dirty="0" smtClean="0"/>
              <a:t>Use the module’s name as prefix to call </a:t>
            </a:r>
            <a:r>
              <a:rPr lang="en-US" dirty="0"/>
              <a:t>its </a:t>
            </a:r>
            <a:r>
              <a:rPr lang="en-US" dirty="0" smtClean="0"/>
              <a:t>functions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algn="l" rtl="0"/>
            <a:r>
              <a:rPr lang="en-US" dirty="0" smtClean="0"/>
              <a:t>If you intend to use a function often you can assign it a local name:</a:t>
            </a:r>
          </a:p>
          <a:p>
            <a:pPr lvl="1" algn="l" rtl="0"/>
            <a:r>
              <a:rPr lang="en-US" dirty="0" err="1" smtClean="0"/>
              <a:t>mySqrt</a:t>
            </a:r>
            <a:r>
              <a:rPr lang="en-US" dirty="0" smtClean="0"/>
              <a:t> = </a:t>
            </a:r>
            <a:r>
              <a:rPr lang="en-US" dirty="0" err="1" smtClean="0"/>
              <a:t>math.sqrt</a:t>
            </a:r>
            <a:endParaRPr lang="en-US" dirty="0" smtClean="0"/>
          </a:p>
          <a:p>
            <a:pPr lvl="1" algn="l" rtl="0"/>
            <a:r>
              <a:rPr lang="en-US" dirty="0" err="1" smtClean="0"/>
              <a:t>mySqrt</a:t>
            </a:r>
            <a:r>
              <a:rPr lang="en-US" dirty="0" smtClean="0"/>
              <a:t>(</a:t>
            </a:r>
            <a:r>
              <a:rPr lang="en-US" dirty="0" smtClean="0">
                <a:latin typeface="Arial (body)"/>
              </a:rPr>
              <a:t>4</a:t>
            </a:r>
            <a:r>
              <a:rPr lang="en-US" dirty="0" smtClean="0"/>
              <a:t>)	</a:t>
            </a:r>
            <a:r>
              <a:rPr lang="en-US" dirty="0" smtClean="0">
                <a:latin typeface="Arial (body)"/>
              </a:rPr>
              <a:t>2.0</a:t>
            </a:r>
            <a:endParaRPr lang="he-IL" dirty="0">
              <a:latin typeface="Arial (body)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80" y="3352800"/>
            <a:ext cx="4902820" cy="125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Modules’ Symbol Table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algn="l" rtl="0"/>
            <a:r>
              <a:rPr lang="en-US" dirty="0" smtClean="0"/>
              <a:t>Each module has </a:t>
            </a:r>
            <a:r>
              <a:rPr lang="en-US" dirty="0"/>
              <a:t>its own private symbol </a:t>
            </a:r>
            <a:r>
              <a:rPr lang="en-US" dirty="0" smtClean="0"/>
              <a:t>table</a:t>
            </a:r>
          </a:p>
          <a:p>
            <a:pPr algn="l" rtl="0"/>
            <a:r>
              <a:rPr lang="en-US" dirty="0" smtClean="0"/>
              <a:t>The author of a module can define and assign values to global variables inside the module</a:t>
            </a:r>
          </a:p>
          <a:p>
            <a:pPr lvl="1" algn="l" rtl="0"/>
            <a:r>
              <a:rPr lang="en-US" dirty="0" smtClean="0"/>
              <a:t>No clash with global variables from other modules</a:t>
            </a:r>
          </a:p>
          <a:p>
            <a:pPr algn="l" rtl="0"/>
            <a:r>
              <a:rPr lang="en-US" dirty="0" smtClean="0"/>
              <a:t>Importing scripts can access modules’ global variables:</a:t>
            </a:r>
          </a:p>
          <a:p>
            <a:pPr lvl="1" algn="l" rtl="0"/>
            <a:r>
              <a:rPr lang="en-US" dirty="0" smtClean="0">
                <a:latin typeface="Trebuchet MS" panose="020B0603020202020204" pitchFamily="34" charset="0"/>
              </a:rPr>
              <a:t>module_name.variable_name</a:t>
            </a:r>
          </a:p>
          <a:p>
            <a:pPr algn="l" rtl="0"/>
            <a:r>
              <a:rPr lang="en-US" dirty="0" smtClean="0"/>
              <a:t>Modules can import other modules</a:t>
            </a:r>
          </a:p>
          <a:p>
            <a:pPr lvl="1" algn="l" rtl="0"/>
            <a:r>
              <a:rPr lang="en-US" dirty="0"/>
              <a:t>The imported </a:t>
            </a:r>
            <a:r>
              <a:rPr lang="en-US" dirty="0" smtClean="0"/>
              <a:t>modules </a:t>
            </a:r>
            <a:r>
              <a:rPr lang="en-US" dirty="0"/>
              <a:t>names are placed in the importing module’s global symbol </a:t>
            </a:r>
            <a:r>
              <a:rPr lang="en-US" dirty="0" smtClean="0"/>
              <a:t>table</a:t>
            </a:r>
          </a:p>
          <a:p>
            <a:pPr lvl="1" algn="l" rtl="0"/>
            <a:r>
              <a:rPr lang="en-US" dirty="0" smtClean="0"/>
              <a:t>It </a:t>
            </a:r>
            <a:r>
              <a:rPr lang="en-US" dirty="0"/>
              <a:t>is customary but not required to place all </a:t>
            </a:r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/>
              <a:t>statements at the beginning of a module (or </a:t>
            </a:r>
            <a:r>
              <a:rPr lang="en-US" dirty="0" smtClean="0"/>
              <a:t>script)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14" y="457200"/>
            <a:ext cx="8229600" cy="1143000"/>
          </a:xfrm>
        </p:spPr>
        <p:txBody>
          <a:bodyPr/>
          <a:lstStyle/>
          <a:p>
            <a:r>
              <a:rPr lang="en-US" sz="4800" dirty="0" smtClean="0"/>
              <a:t>Importing to Local Symbol Table</a:t>
            </a:r>
            <a:endParaRPr lang="he-I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14" y="1676400"/>
            <a:ext cx="8319586" cy="4876800"/>
          </a:xfrm>
        </p:spPr>
        <p:txBody>
          <a:bodyPr/>
          <a:lstStyle/>
          <a:p>
            <a:pPr algn="l" rtl="0"/>
            <a:r>
              <a:rPr lang="en-US" dirty="0" smtClean="0"/>
              <a:t>We can import specific functions to the local symbol table and call them directly</a:t>
            </a:r>
          </a:p>
          <a:p>
            <a:pPr algn="l" rtl="0"/>
            <a:r>
              <a:rPr lang="en-US" dirty="0" smtClean="0"/>
              <a:t>This does not import the module itself and we cannot call </a:t>
            </a:r>
            <a:r>
              <a:rPr lang="en-US" i="1" dirty="0" smtClean="0"/>
              <a:t>module. function</a:t>
            </a:r>
            <a:r>
              <a:rPr lang="en-US" dirty="0" smtClean="0"/>
              <a:t>()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b="1" dirty="0" smtClean="0"/>
              <a:t>from math import *</a:t>
            </a:r>
            <a:r>
              <a:rPr lang="en-US" dirty="0" smtClean="0"/>
              <a:t> is possible but not recommended</a:t>
            </a:r>
          </a:p>
          <a:p>
            <a:pPr lvl="1" algn="l" rtl="0"/>
            <a:r>
              <a:rPr lang="en-US" dirty="0"/>
              <a:t>it </a:t>
            </a:r>
            <a:r>
              <a:rPr lang="en-US" dirty="0" smtClean="0"/>
              <a:t>brings </a:t>
            </a:r>
            <a:r>
              <a:rPr lang="en-US" dirty="0"/>
              <a:t>an unknown set of names into the interpreter, possibly hiding </a:t>
            </a:r>
            <a:r>
              <a:rPr lang="en-US" dirty="0" smtClean="0"/>
              <a:t>your own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2438400" cy="157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3630028" cy="25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381000" cy="23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855949"/>
            <a:ext cx="2500814" cy="22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Executing Modules as Scripts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Let’s define a file called printer.py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If we import the file, </a:t>
            </a:r>
            <a:r>
              <a:rPr lang="en-US" i="1" dirty="0" err="1" smtClean="0"/>
              <a:t>myPrint</a:t>
            </a:r>
            <a:r>
              <a:rPr lang="en-US" i="1" dirty="0" smtClean="0"/>
              <a:t>(“hello”)</a:t>
            </a:r>
            <a:r>
              <a:rPr lang="en-US" dirty="0" smtClean="0"/>
              <a:t> will execute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We can alter the executable code in printer.py to be:</a:t>
            </a:r>
          </a:p>
          <a:p>
            <a:pPr algn="l" rtl="0"/>
            <a:endParaRPr lang="en-US" dirty="0"/>
          </a:p>
          <a:p>
            <a:pPr lvl="1" algn="l" rtl="0"/>
            <a:r>
              <a:rPr lang="en-US" dirty="0" smtClean="0"/>
              <a:t>This way, if we import printer.py the code won’t run</a:t>
            </a:r>
          </a:p>
          <a:p>
            <a:pPr lvl="1" algn="l" rtl="0"/>
            <a:r>
              <a:rPr lang="en-US" dirty="0" smtClean="0"/>
              <a:t>OTOH, if we run printer.py itself the code will run</a:t>
            </a:r>
          </a:p>
          <a:p>
            <a:pPr algn="l" rtl="0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08" y="2100146"/>
            <a:ext cx="6708422" cy="71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7" y="3429000"/>
            <a:ext cx="3971692" cy="47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08" y="4419600"/>
            <a:ext cx="2371492" cy="40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Standard Modules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35" y="1600200"/>
            <a:ext cx="8229600" cy="4389437"/>
          </a:xfrm>
        </p:spPr>
        <p:txBody>
          <a:bodyPr/>
          <a:lstStyle/>
          <a:p>
            <a:pPr algn="l" rtl="0"/>
            <a:r>
              <a:rPr lang="en-US" dirty="0"/>
              <a:t>Python comes with a library of standard </a:t>
            </a:r>
            <a:r>
              <a:rPr lang="en-US" dirty="0" smtClean="0"/>
              <a:t>modules</a:t>
            </a:r>
          </a:p>
          <a:p>
            <a:pPr algn="l" rtl="0"/>
            <a:r>
              <a:rPr lang="en-US" dirty="0"/>
              <a:t>Some modules are built into the </a:t>
            </a:r>
            <a:r>
              <a:rPr lang="en-US" dirty="0" smtClean="0"/>
              <a:t>interpreter</a:t>
            </a:r>
          </a:p>
          <a:p>
            <a:pPr lvl="1" algn="l" rtl="0"/>
            <a:r>
              <a:rPr lang="en-US" dirty="0" smtClean="0"/>
              <a:t>They provide </a:t>
            </a:r>
            <a:r>
              <a:rPr lang="en-US" dirty="0"/>
              <a:t>access to </a:t>
            </a:r>
            <a:r>
              <a:rPr lang="en-US" dirty="0" smtClean="0"/>
              <a:t>operations that </a:t>
            </a:r>
            <a:r>
              <a:rPr lang="en-US" dirty="0"/>
              <a:t>are not part of the core of the language but are nevertheless </a:t>
            </a:r>
            <a:r>
              <a:rPr lang="en-US" dirty="0" smtClean="0"/>
              <a:t>built-in</a:t>
            </a:r>
          </a:p>
          <a:p>
            <a:pPr lvl="2" algn="l" rtl="0"/>
            <a:r>
              <a:rPr lang="en-US" dirty="0" smtClean="0"/>
              <a:t>for </a:t>
            </a:r>
            <a:r>
              <a:rPr lang="en-US" dirty="0"/>
              <a:t>efficiency </a:t>
            </a:r>
            <a:r>
              <a:rPr lang="en-US" dirty="0" smtClean="0"/>
              <a:t>reasons</a:t>
            </a:r>
          </a:p>
          <a:p>
            <a:pPr lvl="2" algn="l" rtl="0"/>
            <a:r>
              <a:rPr lang="en-US" dirty="0" smtClean="0"/>
              <a:t>To support OS primitives such as system calls</a:t>
            </a:r>
          </a:p>
          <a:p>
            <a:pPr lvl="1" algn="l" rtl="0"/>
            <a:r>
              <a:rPr lang="en-US" dirty="0" smtClean="0"/>
              <a:t>Some are system dependent, e.g. : </a:t>
            </a:r>
            <a:r>
              <a:rPr lang="en-US" b="1" dirty="0" err="1" smtClean="0"/>
              <a:t>winreg</a:t>
            </a:r>
            <a:r>
              <a:rPr lang="en-US" dirty="0" smtClean="0"/>
              <a:t> for windows</a:t>
            </a:r>
          </a:p>
          <a:p>
            <a:pPr algn="l" rtl="0"/>
            <a:r>
              <a:rPr lang="en-US" dirty="0" smtClean="0"/>
              <a:t>The </a:t>
            </a:r>
            <a:r>
              <a:rPr lang="en-US" b="1" dirty="0" smtClean="0"/>
              <a:t>sys</a:t>
            </a:r>
            <a:r>
              <a:rPr lang="en-US" dirty="0" smtClean="0"/>
              <a:t> module is built-into  every Python interpreter</a:t>
            </a:r>
          </a:p>
          <a:p>
            <a:pPr lvl="1" algn="l" rtl="0"/>
            <a:r>
              <a:rPr lang="en-US" i="1" dirty="0" err="1" smtClean="0"/>
              <a:t>sys.path</a:t>
            </a:r>
            <a:r>
              <a:rPr lang="en-US" dirty="0" smtClean="0"/>
              <a:t> </a:t>
            </a:r>
            <a:r>
              <a:rPr lang="en-US" dirty="0"/>
              <a:t>is a list of </a:t>
            </a:r>
            <a:r>
              <a:rPr lang="en-US" dirty="0" smtClean="0"/>
              <a:t>search paths </a:t>
            </a:r>
            <a:r>
              <a:rPr lang="en-US" dirty="0"/>
              <a:t>for modules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62600"/>
            <a:ext cx="2819400" cy="86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dir</a:t>
            </a:r>
            <a:r>
              <a:rPr lang="en-US" dirty="0" smtClean="0"/>
              <a:t>()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563"/>
            <a:ext cx="8229600" cy="4770437"/>
          </a:xfrm>
        </p:spPr>
        <p:txBody>
          <a:bodyPr/>
          <a:lstStyle/>
          <a:p>
            <a:pPr algn="l" rtl="0"/>
            <a:r>
              <a:rPr lang="en-US" i="1" dirty="0" err="1" smtClean="0"/>
              <a:t>dir</a:t>
            </a:r>
            <a:r>
              <a:rPr lang="en-US" i="1" dirty="0" smtClean="0"/>
              <a:t>(module)</a:t>
            </a:r>
            <a:r>
              <a:rPr lang="en-US" dirty="0" smtClean="0"/>
              <a:t> returns all the names </a:t>
            </a:r>
            <a:r>
              <a:rPr lang="en-US" i="1" dirty="0" smtClean="0"/>
              <a:t>module</a:t>
            </a:r>
            <a:r>
              <a:rPr lang="en-US" dirty="0" smtClean="0"/>
              <a:t> defines</a:t>
            </a:r>
          </a:p>
          <a:p>
            <a:pPr lvl="1" algn="l" rtl="0"/>
            <a:r>
              <a:rPr lang="en-US" dirty="0" smtClean="0"/>
              <a:t>It lists all the objects, functions, variables, and modules</a:t>
            </a:r>
          </a:p>
          <a:p>
            <a:pPr algn="l" rtl="0"/>
            <a:r>
              <a:rPr lang="en-US" i="1" dirty="0" err="1" smtClean="0"/>
              <a:t>dir</a:t>
            </a:r>
            <a:r>
              <a:rPr lang="en-US" i="1" dirty="0" smtClean="0"/>
              <a:t>()</a:t>
            </a:r>
            <a:r>
              <a:rPr lang="en-US" dirty="0" smtClean="0"/>
              <a:t> lists </a:t>
            </a:r>
            <a:r>
              <a:rPr lang="en-US" dirty="0"/>
              <a:t>the names </a:t>
            </a:r>
            <a:r>
              <a:rPr lang="en-US" dirty="0" smtClean="0"/>
              <a:t>currently defined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i="1" dirty="0" err="1" smtClean="0"/>
              <a:t>dir</a:t>
            </a:r>
            <a:r>
              <a:rPr lang="en-US" i="1" dirty="0" smtClean="0"/>
              <a:t>()</a:t>
            </a:r>
            <a:r>
              <a:rPr lang="en-US" dirty="0" smtClean="0"/>
              <a:t> does </a:t>
            </a:r>
            <a:r>
              <a:rPr lang="en-US" dirty="0"/>
              <a:t>not list </a:t>
            </a:r>
            <a:r>
              <a:rPr lang="en-US" dirty="0" smtClean="0"/>
              <a:t>built-in </a:t>
            </a:r>
            <a:r>
              <a:rPr lang="en-US" dirty="0"/>
              <a:t>functions and </a:t>
            </a:r>
            <a:r>
              <a:rPr lang="en-US" dirty="0" smtClean="0"/>
              <a:t>variables</a:t>
            </a:r>
          </a:p>
          <a:p>
            <a:pPr lvl="1" algn="l" rtl="0"/>
            <a:r>
              <a:rPr lang="en-US" dirty="0" smtClean="0"/>
              <a:t>they </a:t>
            </a:r>
            <a:r>
              <a:rPr lang="en-US" dirty="0"/>
              <a:t>are defined in the standard </a:t>
            </a:r>
            <a:r>
              <a:rPr lang="en-US" dirty="0" smtClean="0"/>
              <a:t>module </a:t>
            </a:r>
            <a:r>
              <a:rPr lang="en-US" i="1" dirty="0" err="1" smtClean="0"/>
              <a:t>builtins</a:t>
            </a:r>
            <a:endParaRPr lang="en-US" i="1" dirty="0" smtClean="0"/>
          </a:p>
          <a:p>
            <a:pPr lvl="1" algn="l" rtl="0"/>
            <a:endParaRPr lang="en-US" i="1" dirty="0"/>
          </a:p>
          <a:p>
            <a:pPr algn="l" rtl="0"/>
            <a:r>
              <a:rPr lang="en-US" dirty="0" smtClean="0"/>
              <a:t>We can also call </a:t>
            </a:r>
            <a:r>
              <a:rPr lang="en-US" i="1" dirty="0" err="1" smtClean="0"/>
              <a:t>dir</a:t>
            </a:r>
            <a:r>
              <a:rPr lang="en-US" i="1" dirty="0" smtClean="0"/>
              <a:t>() </a:t>
            </a:r>
            <a:r>
              <a:rPr lang="en-US" dirty="0" smtClean="0"/>
              <a:t>on any object or class</a:t>
            </a:r>
          </a:p>
          <a:p>
            <a:pPr lvl="1" algn="l" rtl="0"/>
            <a:endParaRPr lang="he-IL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8" y="3276600"/>
            <a:ext cx="887984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5410200"/>
            <a:ext cx="2362200" cy="49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ce Blu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Nice Blue</Template>
  <TotalTime>977</TotalTime>
  <Words>1201</Words>
  <Application>Microsoft Office PowerPoint</Application>
  <PresentationFormat>On-screen Show (4:3)</PresentationFormat>
  <Paragraphs>169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Nice Blue</vt:lpstr>
      <vt:lpstr>Python Part IV</vt:lpstr>
      <vt:lpstr>Modules</vt:lpstr>
      <vt:lpstr>Modules Names</vt:lpstr>
      <vt:lpstr>Using Modules</vt:lpstr>
      <vt:lpstr>Modules’ Symbol Table</vt:lpstr>
      <vt:lpstr>Importing to Local Symbol Table</vt:lpstr>
      <vt:lpstr>Executing Modules as Scripts</vt:lpstr>
      <vt:lpstr>Standard Modules</vt:lpstr>
      <vt:lpstr>The dir() function</vt:lpstr>
      <vt:lpstr>Packages</vt:lpstr>
      <vt:lpstr>Packages (2)</vt:lpstr>
      <vt:lpstr>Packages (3)</vt:lpstr>
      <vt:lpstr>Namespaces</vt:lpstr>
      <vt:lpstr>Namespaces Lifetime</vt:lpstr>
      <vt:lpstr>Scopes</vt:lpstr>
      <vt:lpstr>Scopes Detailed Example</vt:lpstr>
      <vt:lpstr>Exceptions</vt:lpstr>
      <vt:lpstr>Exceptions Sample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Part IV</dc:title>
  <dc:creator>Ronen</dc:creator>
  <cp:lastModifiedBy>Y-PC</cp:lastModifiedBy>
  <cp:revision>28</cp:revision>
  <dcterms:created xsi:type="dcterms:W3CDTF">2006-08-16T00:00:00Z</dcterms:created>
  <dcterms:modified xsi:type="dcterms:W3CDTF">2016-10-26T23:12:50Z</dcterms:modified>
</cp:coreProperties>
</file>