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83" r:id="rId21"/>
    <p:sldId id="281" r:id="rId22"/>
    <p:sldId id="284" r:id="rId23"/>
    <p:sldId id="285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011" autoAdjust="0"/>
  </p:normalViewPr>
  <p:slideViewPr>
    <p:cSldViewPr>
      <p:cViewPr varScale="1">
        <p:scale>
          <a:sx n="64" d="100"/>
          <a:sy n="64" d="100"/>
        </p:scale>
        <p:origin x="-19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77C391-32B9-4FFA-8642-DC95F017A6FC}" type="datetimeFigureOut">
              <a:rPr lang="he-IL" smtClean="0"/>
              <a:t>כ"א/אב/תשע"ו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017CC29-FE0B-4515-BD4A-69FFE26317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87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תזכורת</a:t>
            </a:r>
            <a:r>
              <a:rPr lang="he-IL" baseline="0" smtClean="0"/>
              <a:t> מתודות וירטואליות הן כאלו שעבורן בזמן ריצה יימצא המימוש המדוייק ביותר, כלומר אם בשרשרת הורשה יש לכולם אותה מתודה אז המפרש ימצא את המימוש עבור האובייקט שטיפוסו ידוע בזמן הריצה.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06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The difference between static and not static method is if its first</a:t>
            </a:r>
            <a:r>
              <a:rPr lang="en-US" baseline="0" dirty="0" smtClean="0"/>
              <a:t> argument is “self”.</a:t>
            </a:r>
          </a:p>
          <a:p>
            <a:pPr algn="l"/>
            <a:r>
              <a:rPr lang="en-US" baseline="0" dirty="0" smtClean="0"/>
              <a:t>In newer versions of </a:t>
            </a:r>
            <a:r>
              <a:rPr lang="en-US" baseline="0" dirty="0" err="1" smtClean="0"/>
              <a:t>pycharm</a:t>
            </a:r>
            <a:r>
              <a:rPr lang="en-US" baseline="0" dirty="0" smtClean="0"/>
              <a:t> we need to add: @</a:t>
            </a:r>
            <a:r>
              <a:rPr lang="en-US" baseline="0" dirty="0" err="1" smtClean="0"/>
              <a:t>staticmethd</a:t>
            </a:r>
            <a:r>
              <a:rPr lang="en-US" baseline="0" dirty="0" smtClean="0"/>
              <a:t> above the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block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49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ההדפסה</a:t>
            </a:r>
            <a:r>
              <a:rPr lang="he-IL" baseline="0" dirty="0" smtClean="0"/>
              <a:t> תישאר זהה! מאחר וללא הקידומת של :</a:t>
            </a:r>
            <a:r>
              <a:rPr lang="en-US" baseline="0" dirty="0" smtClean="0"/>
              <a:t> self</a:t>
            </a:r>
            <a:r>
              <a:rPr lang="he-IL" baseline="0" dirty="0" smtClean="0"/>
              <a:t> או שם המחלקה המשתנה </a:t>
            </a:r>
            <a:r>
              <a:rPr lang="en-US" baseline="0" dirty="0" err="1" smtClean="0"/>
              <a:t>i</a:t>
            </a:r>
            <a:r>
              <a:rPr lang="he-IL" baseline="0" dirty="0" smtClean="0"/>
              <a:t>  הינו לוקאלי!!! במתודה </a:t>
            </a:r>
            <a:r>
              <a:rPr lang="en-US" baseline="0" dirty="0" smtClean="0"/>
              <a:t>f(…)</a:t>
            </a:r>
            <a:r>
              <a:rPr lang="he-IL" baseline="0" dirty="0" smtClean="0"/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36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סדר</a:t>
            </a:r>
            <a:r>
              <a:rPr lang="he-IL" baseline="0" dirty="0" smtClean="0"/>
              <a:t> ההריסה אקראי!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22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נשים לב שישנה הפנייה לאותו אובייקט</a:t>
            </a:r>
            <a:r>
              <a:rPr lang="he-IL" baseline="0" dirty="0" smtClean="0"/>
              <a:t> בכל פעם.</a:t>
            </a:r>
          </a:p>
          <a:p>
            <a:r>
              <a:rPr lang="he-IL" baseline="0" dirty="0" smtClean="0"/>
              <a:t>כאשר האובייקט מקבל הפנייה חדשה, ההפנייה הקודמת מושמדת כלומר נכנסת ל- </a:t>
            </a:r>
            <a:r>
              <a:rPr lang="en-US" baseline="0" dirty="0" smtClean="0"/>
              <a:t>__del__</a:t>
            </a:r>
            <a:r>
              <a:rPr lang="he-IL" baseline="0" dirty="0" smtClean="0"/>
              <a:t> שלה בהתאמה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25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הערה קטנה: אין צורך לתפוס את החריגה , הלולאה עושה זאת בשבילנו! אפשר</a:t>
            </a:r>
            <a:r>
              <a:rPr lang="he-IL" baseline="0" dirty="0" smtClean="0"/>
              <a:t> לומר שזאת חריגה מיוחדת עבור ריצה בלולאות על מבני נתונים שונים.</a:t>
            </a:r>
          </a:p>
          <a:p>
            <a:r>
              <a:rPr lang="he-IL" baseline="0" dirty="0" smtClean="0"/>
              <a:t>מה שכן עלינו להקפיד לזרוק חריגה זו בשלב כלשהו בלוגיקה של האיטרטור שאנחנו כותבים במתודה </a:t>
            </a:r>
            <a:r>
              <a:rPr lang="en-US" baseline="0" dirty="0" smtClean="0"/>
              <a:t>__next__()</a:t>
            </a:r>
            <a:r>
              <a:rPr lang="he-IL" baseline="0" dirty="0" smtClean="0"/>
              <a:t> 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CC29-FE0B-4515-BD4A-69FFE263173F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68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CFCD38-0775-4B0A-BA74-872A8B928C45}" type="datetime1">
              <a:rPr lang="en-US" smtClean="0"/>
              <a:t>25-Aug-16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DF3013-8D7C-4A4F-9D0C-E11FC521C305}" type="datetime1">
              <a:rPr lang="en-US" smtClean="0"/>
              <a:t>25-Aug-16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682BB-D428-4958-B8AF-F0CF0260D4EC}" type="datetime1">
              <a:rPr lang="en-US" smtClean="0"/>
              <a:t>25-Aug-16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C4D3CE-AE15-479C-894D-08AAFFE9639C}" type="datetime1">
              <a:rPr lang="en-US" smtClean="0"/>
              <a:t>25-Aug-16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D75E8-7BC4-493C-822F-17282BEC1B29}" type="datetime1">
              <a:rPr lang="en-US" smtClean="0"/>
              <a:t>25-Aug-16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B613C-9944-4FCB-BC55-A138397DE33C}" type="datetime1">
              <a:rPr lang="en-US" smtClean="0"/>
              <a:t>25-Aug-16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5D7272-3974-47C8-BA06-9F7792983D35}" type="datetime1">
              <a:rPr lang="en-US" smtClean="0"/>
              <a:t>25-Aug-16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FEA330-ACA4-4B70-90C8-482CFFE5CDDB}" type="datetime1">
              <a:rPr lang="en-US" smtClean="0"/>
              <a:t>25-Aug-16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06F6D2-A574-4663-883B-32C97BA7F638}" type="datetime1">
              <a:rPr lang="en-US" smtClean="0"/>
              <a:t>25-Aug-16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9FA82-13EA-4D8A-B477-FAC0FFDB4951}" type="datetime1">
              <a:rPr lang="en-US" smtClean="0"/>
              <a:t>25-Aug-16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5316C1-4CF8-41E6-AA38-16482758F54A}" type="datetime1">
              <a:rPr lang="en-US" smtClean="0"/>
              <a:t>25-Aug-16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fld id="{84A81EAD-CAFD-4D08-833E-BA32733F1752}" type="datetime1">
              <a:rPr lang="en-US" smtClean="0"/>
              <a:t>25-Aug-16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r" rtl="1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r" rtl="1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/>
          </a:bodyPr>
          <a:lstStyle/>
          <a:p>
            <a:pPr algn="l"/>
            <a:r>
              <a:rPr lang="en-US" sz="5500" dirty="0"/>
              <a:t>Python Part </a:t>
            </a:r>
            <a:r>
              <a:rPr lang="en-US" sz="5500" dirty="0" smtClean="0"/>
              <a:t>V: Object Oriented Programming</a:t>
            </a:r>
            <a:endParaRPr lang="he-IL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99936"/>
            <a:ext cx="7854696" cy="2943664"/>
          </a:xfrm>
        </p:spPr>
        <p:txBody>
          <a:bodyPr/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Class Definitions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Data Members &amp; Methods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Class vs. Instance Variables, Static Methods</a:t>
            </a:r>
          </a:p>
          <a:p>
            <a:pPr marL="914400" lvl="1" indent="-457200" algn="l" rtl="0"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Multiple Inheritance &amp; The Diamond Problem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super()</a:t>
            </a:r>
            <a:r>
              <a:rPr lang="en-US" dirty="0" smtClean="0"/>
              <a:t> Method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/>
              <a:t>Iterators &amp; Generators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20" y="381000"/>
            <a:ext cx="8229600" cy="1143000"/>
          </a:xfrm>
        </p:spPr>
        <p:txBody>
          <a:bodyPr/>
          <a:lstStyle/>
          <a:p>
            <a:r>
              <a:rPr lang="en-US" dirty="0" smtClean="0"/>
              <a:t>Static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426" y="1524000"/>
            <a:ext cx="8229600" cy="1600200"/>
          </a:xfrm>
        </p:spPr>
        <p:txBody>
          <a:bodyPr/>
          <a:lstStyle/>
          <a:p>
            <a:pPr algn="l" rtl="0"/>
            <a:r>
              <a:rPr lang="en-US" sz="2200" dirty="0" smtClean="0"/>
              <a:t>We can define </a:t>
            </a:r>
            <a:r>
              <a:rPr lang="en-US" sz="2200" b="1" dirty="0" smtClean="0"/>
              <a:t>static</a:t>
            </a:r>
            <a:r>
              <a:rPr lang="en-US" sz="2200" dirty="0" smtClean="0"/>
              <a:t> </a:t>
            </a:r>
            <a:r>
              <a:rPr lang="en-US" sz="2200" b="1" dirty="0" smtClean="0"/>
              <a:t>methods</a:t>
            </a:r>
            <a:r>
              <a:rPr lang="en-US" sz="2200" dirty="0" smtClean="0"/>
              <a:t> by omitting the </a:t>
            </a:r>
            <a:r>
              <a:rPr lang="en-US" sz="2200" i="1" dirty="0" smtClean="0"/>
              <a:t>self</a:t>
            </a:r>
            <a:r>
              <a:rPr lang="en-US" sz="2200" dirty="0" smtClean="0"/>
              <a:t> argument</a:t>
            </a:r>
            <a:endParaRPr lang="en-US" sz="2200" i="1" dirty="0" smtClean="0"/>
          </a:p>
          <a:p>
            <a:pPr lvl="1" algn="l" rtl="0"/>
            <a:r>
              <a:rPr lang="en-US" sz="2000" dirty="0"/>
              <a:t>Static methods cannot be called via instances </a:t>
            </a:r>
            <a:r>
              <a:rPr lang="en-US" sz="2000" i="1" strike="sngStrike" dirty="0" err="1"/>
              <a:t>x.getCnt_static</a:t>
            </a:r>
            <a:r>
              <a:rPr lang="en-US" sz="2000" i="1" dirty="0"/>
              <a:t>()</a:t>
            </a:r>
            <a:endParaRPr lang="he-IL" sz="2000" i="1" dirty="0"/>
          </a:p>
          <a:p>
            <a:pPr algn="l" rtl="0"/>
            <a:r>
              <a:rPr lang="en-US" sz="2200" dirty="0" smtClean="0"/>
              <a:t>Creating an instance in order to avoid using the static method has a different effect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5" y="3124200"/>
            <a:ext cx="567402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600"/>
            <a:ext cx="3088913" cy="106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algn="l" rtl="0"/>
            <a:r>
              <a:rPr lang="en-US" dirty="0" smtClean="0"/>
              <a:t>Derived class definition: </a:t>
            </a:r>
            <a:r>
              <a:rPr lang="en-US" i="1" dirty="0" smtClean="0"/>
              <a:t>class Derived(Base)</a:t>
            </a:r>
          </a:p>
          <a:p>
            <a:pPr lvl="1" algn="l" rtl="0"/>
            <a:r>
              <a:rPr lang="en-US" i="1" dirty="0" smtClean="0"/>
              <a:t>class Derived(</a:t>
            </a:r>
            <a:r>
              <a:rPr lang="en-US" i="1" dirty="0" err="1" smtClean="0"/>
              <a:t>modulename.Base</a:t>
            </a:r>
            <a:r>
              <a:rPr lang="en-US" i="1" dirty="0" smtClean="0"/>
              <a:t>) </a:t>
            </a:r>
            <a:r>
              <a:rPr lang="en-US" dirty="0" smtClean="0"/>
              <a:t>is also valid</a:t>
            </a:r>
          </a:p>
          <a:p>
            <a:pPr algn="l" rtl="0"/>
            <a:r>
              <a:rPr lang="en-US" dirty="0" smtClean="0"/>
              <a:t>Attributes lookup (both data &amp; methods) of derived classes instances go up the chain of inheritance</a:t>
            </a:r>
          </a:p>
          <a:p>
            <a:pPr algn="l" rtl="0"/>
            <a:r>
              <a:rPr lang="en-US" dirty="0" smtClean="0"/>
              <a:t>Python inheritance supports method overriding</a:t>
            </a:r>
          </a:p>
          <a:p>
            <a:pPr algn="l" rtl="0"/>
            <a:r>
              <a:rPr lang="en-US" dirty="0" smtClean="0"/>
              <a:t>When extending a method instead of </a:t>
            </a:r>
            <a:r>
              <a:rPr lang="en-US" dirty="0"/>
              <a:t>overriding it, we can use </a:t>
            </a:r>
            <a:r>
              <a:rPr lang="en-US" i="1" dirty="0" err="1" smtClean="0"/>
              <a:t>Base.methodname</a:t>
            </a:r>
            <a:r>
              <a:rPr lang="en-US" i="1" dirty="0" smtClean="0"/>
              <a:t>(self</a:t>
            </a:r>
            <a:r>
              <a:rPr lang="en-US" i="1" dirty="0"/>
              <a:t>, arguments</a:t>
            </a:r>
            <a:r>
              <a:rPr lang="en-US" i="1" dirty="0" smtClean="0"/>
              <a:t>)</a:t>
            </a:r>
          </a:p>
          <a:p>
            <a:pPr algn="l" rtl="0"/>
            <a:r>
              <a:rPr lang="en-US" i="1" dirty="0" err="1" smtClean="0"/>
              <a:t>issubclass</a:t>
            </a:r>
            <a:r>
              <a:rPr lang="en-US" i="1" dirty="0" smtClean="0"/>
              <a:t>(</a:t>
            </a:r>
            <a:r>
              <a:rPr lang="en-US" i="1" dirty="0" err="1" smtClean="0"/>
              <a:t>derived,base</a:t>
            </a:r>
            <a:r>
              <a:rPr lang="en-US" i="1" dirty="0" smtClean="0"/>
              <a:t>)</a:t>
            </a:r>
            <a:r>
              <a:rPr lang="en-US" dirty="0" smtClean="0"/>
              <a:t> checks inheritance</a:t>
            </a:r>
            <a:endParaRPr lang="en-US" i="1" dirty="0" smtClean="0"/>
          </a:p>
          <a:p>
            <a:pPr algn="l" rtl="0"/>
            <a:r>
              <a:rPr lang="en-US" i="1" dirty="0" err="1" smtClean="0"/>
              <a:t>isinstance</a:t>
            </a:r>
            <a:r>
              <a:rPr lang="en-US" i="1" dirty="0" smtClean="0"/>
              <a:t>(</a:t>
            </a:r>
            <a:r>
              <a:rPr lang="en-US" i="1" dirty="0" err="1" smtClean="0"/>
              <a:t>object,type</a:t>
            </a:r>
            <a:r>
              <a:rPr lang="en-US" i="1" dirty="0" smtClean="0"/>
              <a:t>)</a:t>
            </a:r>
            <a:r>
              <a:rPr lang="en-US" dirty="0" smtClean="0"/>
              <a:t> returns true if </a:t>
            </a:r>
            <a:r>
              <a:rPr lang="en-US" i="1" dirty="0" smtClean="0"/>
              <a:t>object</a:t>
            </a:r>
            <a:r>
              <a:rPr lang="en-US" dirty="0" smtClean="0"/>
              <a:t> is of type </a:t>
            </a:r>
            <a:r>
              <a:rPr lang="en-US" i="1" dirty="0" err="1" smtClean="0"/>
              <a:t>type</a:t>
            </a:r>
            <a:r>
              <a:rPr lang="en-US" dirty="0" smtClean="0"/>
              <a:t> or derived from </a:t>
            </a:r>
            <a:r>
              <a:rPr lang="en-US" i="1" dirty="0" smtClean="0"/>
              <a:t>type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Class Variables and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Class variables are inherited to derived classes</a:t>
            </a:r>
          </a:p>
          <a:p>
            <a:pPr algn="l" rtl="0"/>
            <a:r>
              <a:rPr lang="en-US" dirty="0" smtClean="0"/>
              <a:t>The base and derived class variables are same until the derived class variable assigned a new value</a:t>
            </a:r>
          </a:p>
          <a:p>
            <a:pPr lvl="1" algn="l" rtl="0"/>
            <a:r>
              <a:rPr lang="en-US" dirty="0" smtClean="0"/>
              <a:t>Similar to the way instance variables change from class variables when given a new value</a:t>
            </a:r>
            <a:endParaRPr lang="en-US" dirty="0"/>
          </a:p>
          <a:p>
            <a:pPr lvl="1" algn="l" rtl="0"/>
            <a:endParaRPr lang="he-I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5" y="3810000"/>
            <a:ext cx="2667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Classes Exercise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953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2000" dirty="0"/>
              <a:t>Define a class called </a:t>
            </a:r>
            <a:r>
              <a:rPr lang="en-US" sz="2000" i="1" dirty="0"/>
              <a:t>Shape</a:t>
            </a:r>
            <a:r>
              <a:rPr lang="en-US" sz="2000" dirty="0"/>
              <a:t> that gets a length in its constructor. The class will have the following methods: </a:t>
            </a:r>
            <a:r>
              <a:rPr lang="en-US" sz="2000" i="1" dirty="0" smtClean="0"/>
              <a:t>__</a:t>
            </a:r>
            <a:r>
              <a:rPr lang="en-US" sz="2000" i="1" dirty="0" err="1" smtClean="0"/>
              <a:t>str</a:t>
            </a:r>
            <a:r>
              <a:rPr lang="en-US" sz="2000" i="1" dirty="0" smtClean="0"/>
              <a:t>__</a:t>
            </a:r>
            <a:r>
              <a:rPr lang="en-US" sz="2000" dirty="0"/>
              <a:t>(), __</a:t>
            </a:r>
            <a:r>
              <a:rPr lang="en-US" sz="2000" i="1" dirty="0" err="1"/>
              <a:t>lt</a:t>
            </a:r>
            <a:r>
              <a:rPr lang="en-US" sz="2000" dirty="0" smtClean="0"/>
              <a:t>__() and </a:t>
            </a:r>
            <a:r>
              <a:rPr lang="en-US" sz="2000" i="1" dirty="0" err="1" smtClean="0"/>
              <a:t>CalcArea</a:t>
            </a:r>
            <a:r>
              <a:rPr lang="en-US" sz="2000" dirty="0" smtClean="0"/>
              <a:t>(). </a:t>
            </a:r>
          </a:p>
          <a:p>
            <a:pPr marL="0" indent="0" algn="l" rtl="0">
              <a:buNone/>
            </a:pPr>
            <a:r>
              <a:rPr lang="en-US" sz="2000" dirty="0" smtClean="0"/>
              <a:t>__</a:t>
            </a:r>
            <a:r>
              <a:rPr lang="en-US" sz="2000" i="1" dirty="0" err="1" smtClean="0"/>
              <a:t>str</a:t>
            </a:r>
            <a:r>
              <a:rPr lang="en-US" sz="2000" dirty="0" smtClean="0"/>
              <a:t>__() should return a string with all the shape’s properties. </a:t>
            </a:r>
          </a:p>
          <a:p>
            <a:pPr marL="0" indent="0" algn="l" rtl="0">
              <a:buNone/>
            </a:pPr>
            <a:r>
              <a:rPr lang="en-US" sz="2000" dirty="0" smtClean="0"/>
              <a:t>This allows us to call </a:t>
            </a:r>
            <a:r>
              <a:rPr lang="en-US" sz="2000" i="1" dirty="0" smtClean="0"/>
              <a:t>print</a:t>
            </a:r>
            <a:r>
              <a:rPr lang="en-US" sz="2000" dirty="0" smtClean="0"/>
              <a:t>() on a </a:t>
            </a:r>
            <a:r>
              <a:rPr lang="en-US" sz="2000" i="1" dirty="0" smtClean="0"/>
              <a:t>Shape</a:t>
            </a:r>
            <a:r>
              <a:rPr lang="en-US" sz="2000" dirty="0" smtClean="0"/>
              <a:t> object.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Define </a:t>
            </a:r>
            <a:r>
              <a:rPr lang="en-US" sz="2000" dirty="0">
                <a:latin typeface="Arial (body)"/>
              </a:rPr>
              <a:t>3</a:t>
            </a:r>
            <a:r>
              <a:rPr lang="en-US" sz="2000" dirty="0"/>
              <a:t> derived classes to </a:t>
            </a:r>
            <a:r>
              <a:rPr lang="en-US" sz="2000" i="1" dirty="0"/>
              <a:t>Shape</a:t>
            </a:r>
            <a:r>
              <a:rPr lang="en-US" sz="2000" dirty="0"/>
              <a:t>: </a:t>
            </a:r>
            <a:r>
              <a:rPr lang="en-US" sz="2000" i="1" dirty="0"/>
              <a:t>Square</a:t>
            </a:r>
            <a:r>
              <a:rPr lang="en-US" sz="2000" dirty="0"/>
              <a:t>, </a:t>
            </a:r>
            <a:r>
              <a:rPr lang="en-US" sz="2000" i="1" dirty="0"/>
              <a:t>Rectangle </a:t>
            </a:r>
            <a:r>
              <a:rPr lang="en-US" sz="2000" dirty="0"/>
              <a:t>and </a:t>
            </a:r>
            <a:r>
              <a:rPr lang="en-US" sz="2000" i="1" dirty="0"/>
              <a:t>Circle</a:t>
            </a:r>
            <a:r>
              <a:rPr lang="en-US" sz="2000" dirty="0"/>
              <a:t>. Decide whether or not they need to receive more arguments in their constructors. </a:t>
            </a:r>
            <a:endParaRPr lang="en-US" sz="2000" dirty="0" smtClean="0"/>
          </a:p>
          <a:p>
            <a:pPr marL="0" indent="0" algn="l" rtl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should also decide which methods are implemented at </a:t>
            </a:r>
            <a:r>
              <a:rPr lang="en-US" sz="2000" i="1" dirty="0"/>
              <a:t>Shape</a:t>
            </a:r>
            <a:r>
              <a:rPr lang="en-US" sz="2000" dirty="0"/>
              <a:t>, which at its sons, and which should be </a:t>
            </a:r>
            <a:r>
              <a:rPr lang="en-US" sz="2000" dirty="0" smtClean="0"/>
              <a:t>overridden. </a:t>
            </a:r>
          </a:p>
          <a:p>
            <a:pPr marL="0" indent="0" algn="l" rtl="0">
              <a:buNone/>
            </a:pPr>
            <a:r>
              <a:rPr lang="en-US" sz="2000" dirty="0" smtClean="0"/>
              <a:t>Each </a:t>
            </a:r>
            <a:r>
              <a:rPr lang="en-US" sz="2000" dirty="0"/>
              <a:t>shape should print its unique properties including its area in a readable way.</a:t>
            </a:r>
          </a:p>
          <a:p>
            <a:pPr marL="0" indent="0" algn="l" rtl="0">
              <a:buNone/>
            </a:pPr>
            <a:r>
              <a:rPr lang="en-US" sz="2000" dirty="0"/>
              <a:t>The comparison between shapes should be based on the </a:t>
            </a:r>
            <a:r>
              <a:rPr lang="en-US" sz="2000" dirty="0" smtClean="0"/>
              <a:t>area using the </a:t>
            </a:r>
            <a:r>
              <a:rPr lang="en-US" sz="2000" dirty="0" err="1" smtClean="0"/>
              <a:t>CalcArea</a:t>
            </a:r>
            <a:r>
              <a:rPr lang="en-US" sz="2000" dirty="0" smtClean="0"/>
              <a:t>() and __</a:t>
            </a:r>
            <a:r>
              <a:rPr lang="en-US" sz="2000" dirty="0" err="1" smtClean="0"/>
              <a:t>lt</a:t>
            </a:r>
            <a:r>
              <a:rPr lang="en-US" sz="2000" dirty="0" smtClean="0"/>
              <a:t>__() method.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i="1" dirty="0"/>
              <a:t>Shape</a:t>
            </a:r>
            <a:r>
              <a:rPr lang="en-US" sz="2000" dirty="0"/>
              <a:t> should also include a class variable called </a:t>
            </a:r>
            <a:r>
              <a:rPr lang="en-US" sz="2000" i="1" dirty="0"/>
              <a:t>shapes</a:t>
            </a:r>
            <a:r>
              <a:rPr lang="en-US" sz="2000" dirty="0"/>
              <a:t>, which is a list that holds all the existing shapes, and a static function called </a:t>
            </a:r>
            <a:r>
              <a:rPr lang="en-US" sz="2000" i="1" dirty="0" err="1"/>
              <a:t>PrintShapes</a:t>
            </a:r>
            <a:r>
              <a:rPr lang="en-US" sz="2000" dirty="0"/>
              <a:t>() that prints all the shapes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Exercise: __main__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should be the __</a:t>
            </a:r>
            <a:r>
              <a:rPr lang="en-US" i="1" dirty="0" smtClean="0"/>
              <a:t>main</a:t>
            </a:r>
            <a:r>
              <a:rPr lang="en-US" dirty="0" smtClean="0"/>
              <a:t>__ part of your program:</a:t>
            </a:r>
            <a:endParaRPr lang="he-IL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6999"/>
            <a:ext cx="3505200" cy="264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Multiple Inheritance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7513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A class can inherit from multiple parents</a:t>
            </a:r>
          </a:p>
          <a:p>
            <a:pPr lvl="1" algn="l" rtl="0"/>
            <a:r>
              <a:rPr lang="en-US" i="1" dirty="0"/>
              <a:t>class DerivedClassName(Base</a:t>
            </a:r>
            <a:r>
              <a:rPr lang="en-US" i="1" dirty="0">
                <a:latin typeface="Arial (body)"/>
              </a:rPr>
              <a:t>1</a:t>
            </a:r>
            <a:r>
              <a:rPr lang="en-US" i="1" dirty="0"/>
              <a:t>, Base</a:t>
            </a:r>
            <a:r>
              <a:rPr lang="en-US" i="1" dirty="0">
                <a:latin typeface="Arial (body)"/>
              </a:rPr>
              <a:t>2</a:t>
            </a:r>
            <a:r>
              <a:rPr lang="en-US" i="1" dirty="0"/>
              <a:t>, Base</a:t>
            </a:r>
            <a:r>
              <a:rPr lang="en-US" i="1" dirty="0">
                <a:latin typeface="Arial (body)"/>
              </a:rPr>
              <a:t>3</a:t>
            </a:r>
            <a:r>
              <a:rPr lang="en-US" i="1" dirty="0" smtClean="0"/>
              <a:t>)</a:t>
            </a:r>
          </a:p>
          <a:p>
            <a:pPr lvl="1" algn="l" rtl="0"/>
            <a:r>
              <a:rPr lang="en-US" dirty="0" smtClean="0"/>
              <a:t>Attributes lookup is done left-to-right, breadth-first</a:t>
            </a:r>
          </a:p>
          <a:p>
            <a:pPr lvl="1" algn="l" rtl="0"/>
            <a:r>
              <a:rPr lang="en-US" dirty="0" smtClean="0"/>
              <a:t>First look at Base</a:t>
            </a:r>
            <a:r>
              <a:rPr lang="en-US" dirty="0" smtClean="0">
                <a:latin typeface="Arial (body)"/>
              </a:rPr>
              <a:t>1, </a:t>
            </a:r>
            <a:r>
              <a:rPr lang="en-US" dirty="0"/>
              <a:t>then </a:t>
            </a:r>
            <a:r>
              <a:rPr lang="en-US" dirty="0" smtClean="0"/>
              <a:t>at Base</a:t>
            </a:r>
            <a:r>
              <a:rPr lang="en-US" dirty="0" smtClean="0">
                <a:latin typeface="Arial (body)"/>
              </a:rPr>
              <a:t>2, </a:t>
            </a:r>
            <a:r>
              <a:rPr lang="en-US" dirty="0" smtClean="0"/>
              <a:t>then at Base</a:t>
            </a:r>
            <a:r>
              <a:rPr lang="en-US" dirty="0" smtClean="0">
                <a:latin typeface="Arial (body)"/>
              </a:rPr>
              <a:t>3</a:t>
            </a:r>
            <a:r>
              <a:rPr lang="en-US" dirty="0" smtClean="0"/>
              <a:t>, then at Base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’s parents, Base</a:t>
            </a:r>
            <a:r>
              <a:rPr lang="en-US" dirty="0" smtClean="0">
                <a:latin typeface="Arial (body)"/>
              </a:rPr>
              <a:t>2</a:t>
            </a:r>
            <a:r>
              <a:rPr lang="en-US" dirty="0" smtClean="0"/>
              <a:t>’s parents, and so on</a:t>
            </a:r>
          </a:p>
          <a:p>
            <a:pPr lvl="1" algn="l" rtl="0"/>
            <a:r>
              <a:rPr lang="en-US" dirty="0" smtClean="0"/>
              <a:t>This is known as </a:t>
            </a:r>
            <a:r>
              <a:rPr lang="en-US" b="1" dirty="0" smtClean="0"/>
              <a:t>Method Resolution Order (MRO)</a:t>
            </a:r>
            <a:endParaRPr lang="en-US" dirty="0" smtClean="0"/>
          </a:p>
          <a:p>
            <a:pPr algn="l" rtl="0"/>
            <a:r>
              <a:rPr lang="en-US" dirty="0" smtClean="0"/>
              <a:t>In case of collisions, the first occurrence according to the lookup prevails</a:t>
            </a:r>
          </a:p>
          <a:p>
            <a:pPr lvl="1" algn="l" rtl="0"/>
            <a:r>
              <a:rPr lang="en-US" dirty="0" smtClean="0"/>
              <a:t>We will examine the diamond problem</a:t>
            </a:r>
            <a:endParaRPr lang="he-I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07294"/>
            <a:ext cx="2286000" cy="168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Multiple Inheritance Sample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498" y="1545116"/>
            <a:ext cx="4572000" cy="5008084"/>
          </a:xfrm>
        </p:spPr>
        <p:txBody>
          <a:bodyPr/>
          <a:lstStyle/>
          <a:p>
            <a:pPr algn="l" rtl="0"/>
            <a:r>
              <a:rPr lang="en-US" dirty="0" smtClean="0"/>
              <a:t>Suppose Base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 and Base</a:t>
            </a:r>
            <a:r>
              <a:rPr lang="en-US" dirty="0" smtClean="0">
                <a:latin typeface="Arial (body)"/>
                <a:cs typeface="+mj-cs"/>
              </a:rPr>
              <a:t>2</a:t>
            </a:r>
            <a:r>
              <a:rPr lang="en-US" dirty="0" smtClean="0"/>
              <a:t> had both a member named </a:t>
            </a:r>
            <a:r>
              <a:rPr lang="en-US" i="1" dirty="0" smtClean="0"/>
              <a:t>data</a:t>
            </a:r>
            <a:r>
              <a:rPr lang="en-US" dirty="0" smtClean="0"/>
              <a:t>. What would be the output of </a:t>
            </a:r>
            <a:r>
              <a:rPr lang="en-US" i="1" dirty="0" smtClean="0"/>
              <a:t>print (d.data)</a:t>
            </a:r>
            <a:r>
              <a:rPr lang="en-US" dirty="0" smtClean="0"/>
              <a:t>?</a:t>
            </a:r>
            <a:endParaRPr lang="en-US" dirty="0"/>
          </a:p>
          <a:p>
            <a:pPr algn="l" rtl="0"/>
            <a:r>
              <a:rPr lang="en-US" dirty="0"/>
              <a:t>Suppose Base</a:t>
            </a:r>
            <a:r>
              <a:rPr lang="en-US" dirty="0">
                <a:latin typeface="Arial (body)"/>
              </a:rPr>
              <a:t>1</a:t>
            </a:r>
            <a:r>
              <a:rPr lang="en-US" dirty="0"/>
              <a:t> and Base</a:t>
            </a:r>
            <a:r>
              <a:rPr lang="en-US" dirty="0">
                <a:latin typeface="Arial (body)"/>
              </a:rPr>
              <a:t>2</a:t>
            </a:r>
            <a:r>
              <a:rPr lang="en-US" dirty="0"/>
              <a:t> had both a </a:t>
            </a:r>
            <a:r>
              <a:rPr lang="en-US" dirty="0" smtClean="0"/>
              <a:t>method </a:t>
            </a:r>
            <a:r>
              <a:rPr lang="en-US" dirty="0"/>
              <a:t>named </a:t>
            </a:r>
            <a:r>
              <a:rPr lang="en-US" i="1" dirty="0" smtClean="0"/>
              <a:t>present</a:t>
            </a:r>
            <a:r>
              <a:rPr lang="en-US" dirty="0" smtClean="0"/>
              <a:t>(). </a:t>
            </a:r>
            <a:r>
              <a:rPr lang="en-US" dirty="0"/>
              <a:t>What would be the output of </a:t>
            </a:r>
            <a:r>
              <a:rPr lang="en-US" i="1" dirty="0" smtClean="0"/>
              <a:t>d.present()</a:t>
            </a:r>
            <a:r>
              <a:rPr lang="en-US" dirty="0" smtClean="0"/>
              <a:t>?</a:t>
            </a:r>
          </a:p>
          <a:p>
            <a:pPr lvl="1" algn="l" rtl="0"/>
            <a:r>
              <a:rPr lang="en-US" dirty="0" smtClean="0"/>
              <a:t>And if we changed the order of inheritance to </a:t>
            </a:r>
            <a:r>
              <a:rPr lang="en-US" i="1" dirty="0" smtClean="0"/>
              <a:t>Derived(Base</a:t>
            </a:r>
            <a:r>
              <a:rPr lang="en-US" i="1" dirty="0" smtClean="0">
                <a:latin typeface="Arial (body)"/>
              </a:rPr>
              <a:t>2</a:t>
            </a:r>
            <a:r>
              <a:rPr lang="en-US" i="1" dirty="0" smtClean="0"/>
              <a:t>,Base</a:t>
            </a:r>
            <a:r>
              <a:rPr lang="en-US" i="1" dirty="0" smtClean="0">
                <a:latin typeface="Arial (body)"/>
              </a:rPr>
              <a:t>1</a:t>
            </a:r>
            <a:r>
              <a:rPr lang="en-US" i="1" dirty="0" smtClean="0"/>
              <a:t>)</a:t>
            </a:r>
            <a:r>
              <a:rPr lang="en-US" dirty="0" smtClean="0"/>
              <a:t>?</a:t>
            </a:r>
            <a:endParaRPr lang="en-US" dirty="0"/>
          </a:p>
          <a:p>
            <a:pPr algn="l" rtl="0"/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397340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9600" y="2798285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(body)"/>
              </a:rPr>
              <a:t>200</a:t>
            </a:r>
            <a:endParaRPr lang="he-IL" dirty="0">
              <a:solidFill>
                <a:schemeClr val="accent1"/>
              </a:solidFill>
              <a:latin typeface="Arial (body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44958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(body)"/>
              </a:rPr>
              <a:t>100</a:t>
            </a:r>
            <a:endParaRPr lang="he-IL" dirty="0">
              <a:solidFill>
                <a:schemeClr val="accent1"/>
              </a:solidFill>
              <a:latin typeface="Arial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57150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Arial (body)"/>
              </a:rPr>
              <a:t>200</a:t>
            </a:r>
            <a:endParaRPr lang="he-IL" dirty="0">
              <a:solidFill>
                <a:schemeClr val="accent1"/>
              </a:solidFill>
              <a:latin typeface="Arial (body)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 in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i="1" dirty="0" smtClean="0"/>
              <a:t>__bases__</a:t>
            </a:r>
            <a:r>
              <a:rPr lang="en-US" dirty="0" smtClean="0"/>
              <a:t> return all of a derived class’ bases</a:t>
            </a:r>
          </a:p>
          <a:p>
            <a:pPr algn="l" rtl="0"/>
            <a:r>
              <a:rPr lang="en-US" dirty="0" smtClean="0"/>
              <a:t>All classes derive from class </a:t>
            </a:r>
            <a:r>
              <a:rPr lang="en-US" i="1" dirty="0" smtClean="0"/>
              <a:t>object</a:t>
            </a:r>
          </a:p>
          <a:p>
            <a:pPr algn="l" rtl="0"/>
            <a:r>
              <a:rPr lang="en-US" dirty="0"/>
              <a:t>Now it is clear where all the </a:t>
            </a:r>
            <a:r>
              <a:rPr lang="en-US" i="1" dirty="0"/>
              <a:t>__&lt;</a:t>
            </a:r>
            <a:r>
              <a:rPr lang="en-US" i="1" dirty="0" err="1"/>
              <a:t>attr</a:t>
            </a:r>
            <a:r>
              <a:rPr lang="en-US" i="1" dirty="0"/>
              <a:t>&gt;__ </a:t>
            </a:r>
            <a:r>
              <a:rPr lang="en-US" dirty="0" smtClean="0"/>
              <a:t>came </a:t>
            </a:r>
            <a:r>
              <a:rPr lang="en-US" dirty="0"/>
              <a:t>from</a:t>
            </a:r>
            <a:endParaRPr lang="he-IL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9000"/>
            <a:ext cx="815067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52578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96728" y="5791200"/>
            <a:ext cx="762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The Diamond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752599"/>
            <a:ext cx="5486400" cy="4572001"/>
          </a:xfrm>
        </p:spPr>
        <p:txBody>
          <a:bodyPr/>
          <a:lstStyle/>
          <a:p>
            <a:pPr algn="l" rtl="0"/>
            <a:r>
              <a:rPr lang="en-US" dirty="0" smtClean="0"/>
              <a:t>Suppose </a:t>
            </a:r>
            <a:r>
              <a:rPr lang="en-US" i="1" dirty="0" smtClean="0"/>
              <a:t>class B(A)</a:t>
            </a:r>
            <a:r>
              <a:rPr lang="en-US" dirty="0" smtClean="0"/>
              <a:t> was defined by </a:t>
            </a:r>
            <a:r>
              <a:rPr lang="en-US" i="1" dirty="0" smtClean="0"/>
              <a:t>pass</a:t>
            </a:r>
            <a:r>
              <a:rPr lang="en-US" dirty="0" smtClean="0"/>
              <a:t>, and we called </a:t>
            </a:r>
            <a:r>
              <a:rPr lang="en-US" i="1" dirty="0" smtClean="0"/>
              <a:t>d.f() </a:t>
            </a:r>
            <a:r>
              <a:rPr lang="en-US" sz="1600" dirty="0" smtClean="0">
                <a:solidFill>
                  <a:srgbClr val="7030A0"/>
                </a:solidFill>
              </a:rPr>
              <a:t>MRO</a:t>
            </a:r>
          </a:p>
          <a:p>
            <a:pPr algn="l" rtl="0"/>
            <a:r>
              <a:rPr lang="en-US" dirty="0" smtClean="0"/>
              <a:t>In this case Python will not find a definition for </a:t>
            </a:r>
            <a:r>
              <a:rPr lang="en-US" i="1" dirty="0" smtClean="0"/>
              <a:t>f()</a:t>
            </a:r>
            <a:r>
              <a:rPr lang="en-US" dirty="0" smtClean="0"/>
              <a:t> in </a:t>
            </a:r>
            <a:r>
              <a:rPr lang="en-US" i="1" dirty="0" smtClean="0"/>
              <a:t>B</a:t>
            </a:r>
            <a:endParaRPr lang="en-US" dirty="0" smtClean="0"/>
          </a:p>
          <a:p>
            <a:pPr algn="l" rtl="0"/>
            <a:r>
              <a:rPr lang="en-US" dirty="0" smtClean="0"/>
              <a:t>Where will Python continue its search? C? A?</a:t>
            </a:r>
          </a:p>
          <a:p>
            <a:pPr lvl="1" algn="l" rtl="0"/>
            <a:r>
              <a:rPr lang="en-US" dirty="0" smtClean="0"/>
              <a:t>Since the search is BFS then C</a:t>
            </a:r>
          </a:p>
          <a:p>
            <a:pPr lvl="1" algn="l" rtl="0"/>
            <a:r>
              <a:rPr lang="en-US" dirty="0" smtClean="0">
                <a:solidFill>
                  <a:srgbClr val="7030A0"/>
                </a:solidFill>
              </a:rPr>
              <a:t>If he don’t find anything in C he will continue to B’s parents i.e. A</a:t>
            </a:r>
          </a:p>
          <a:p>
            <a:pPr marL="393700" lvl="1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(with s possibility to continue to</a:t>
            </a:r>
          </a:p>
          <a:p>
            <a:pPr marL="393700" lvl="1" indent="0" algn="l" rtl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class </a:t>
            </a:r>
            <a:r>
              <a:rPr lang="en-US" dirty="0">
                <a:solidFill>
                  <a:srgbClr val="7030A0"/>
                </a:solidFill>
              </a:rPr>
              <a:t>object and stop there)</a:t>
            </a:r>
            <a:endParaRPr lang="he-IL" dirty="0">
              <a:solidFill>
                <a:srgbClr val="7030A0"/>
              </a:solidFill>
            </a:endParaRPr>
          </a:p>
          <a:p>
            <a:pPr marL="393700" lvl="1" indent="0" algn="l" rtl="0">
              <a:buNone/>
            </a:pPr>
            <a:endParaRPr lang="he-I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599"/>
            <a:ext cx="2514600" cy="49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4000" dirty="0" smtClean="0"/>
              <a:t>The Diamond Problem – </a:t>
            </a:r>
            <a:br>
              <a:rPr lang="en-US" sz="4000" dirty="0" smtClean="0"/>
            </a:br>
            <a:r>
              <a:rPr lang="en-US" sz="4000" dirty="0" smtClean="0"/>
              <a:t>Duplicate Method Calls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011363"/>
            <a:ext cx="5486400" cy="2789237"/>
          </a:xfrm>
        </p:spPr>
        <p:txBody>
          <a:bodyPr/>
          <a:lstStyle/>
          <a:p>
            <a:pPr algn="l" rtl="0"/>
            <a:r>
              <a:rPr lang="en-US" dirty="0" smtClean="0"/>
              <a:t>A prints something in method </a:t>
            </a:r>
            <a:r>
              <a:rPr lang="en-US" i="1" dirty="0" smtClean="0"/>
              <a:t>m</a:t>
            </a:r>
          </a:p>
          <a:p>
            <a:pPr algn="l" rtl="0"/>
            <a:r>
              <a:rPr lang="en-US" dirty="0" smtClean="0"/>
              <a:t>B &amp; C extend </a:t>
            </a:r>
            <a:r>
              <a:rPr lang="en-US" i="1" dirty="0" smtClean="0"/>
              <a:t>m</a:t>
            </a:r>
            <a:r>
              <a:rPr lang="en-US" dirty="0" smtClean="0"/>
              <a:t> by printing something extra</a:t>
            </a:r>
          </a:p>
          <a:p>
            <a:pPr algn="l" rtl="0"/>
            <a:r>
              <a:rPr lang="en-US" dirty="0" smtClean="0"/>
              <a:t>We want D to print what A,B,C prints + something extra</a:t>
            </a:r>
          </a:p>
          <a:p>
            <a:pPr algn="l" rtl="0"/>
            <a:r>
              <a:rPr lang="en-US" dirty="0" smtClean="0"/>
              <a:t>What’s the problem here?</a:t>
            </a:r>
          </a:p>
          <a:p>
            <a:pPr marL="0" indent="0" algn="l" rtl="0">
              <a:buNone/>
            </a:pP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sz="2000" dirty="0" smtClean="0">
                <a:solidFill>
                  <a:srgbClr val="7030A0"/>
                </a:solidFill>
              </a:rPr>
              <a:t>A’s m method will be called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    		twice ,once by B and once by C    </a:t>
            </a:r>
            <a:endParaRPr lang="he-IL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3000375" cy="401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1465839" cy="155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algn="l" rtl="0"/>
            <a:r>
              <a:rPr lang="en-US" dirty="0" smtClean="0"/>
              <a:t>All methods and data members of an object are </a:t>
            </a:r>
            <a:r>
              <a:rPr lang="en-US" b="1" dirty="0" smtClean="0"/>
              <a:t>public</a:t>
            </a:r>
          </a:p>
          <a:p>
            <a:pPr algn="l" rtl="0"/>
            <a:r>
              <a:rPr lang="en-US" dirty="0" smtClean="0"/>
              <a:t>All methods are </a:t>
            </a:r>
            <a:r>
              <a:rPr lang="en-US" b="1" dirty="0" smtClean="0"/>
              <a:t>virtual </a:t>
            </a:r>
            <a:r>
              <a:rPr lang="en-US" dirty="0" smtClean="0"/>
              <a:t>(C++ terminology)</a:t>
            </a:r>
          </a:p>
          <a:p>
            <a:pPr algn="l" rtl="0"/>
            <a:r>
              <a:rPr lang="en-US" dirty="0" smtClean="0"/>
              <a:t>It is customary to call class members as </a:t>
            </a:r>
            <a:r>
              <a:rPr lang="en-US" b="1" dirty="0" smtClean="0"/>
              <a:t>attributes</a:t>
            </a:r>
          </a:p>
          <a:p>
            <a:pPr algn="l" rtl="0"/>
            <a:r>
              <a:rPr lang="en-US" b="1" dirty="0" smtClean="0"/>
              <a:t>methods</a:t>
            </a:r>
            <a:r>
              <a:rPr lang="en-US" dirty="0" smtClean="0"/>
              <a:t> are class functions, </a:t>
            </a:r>
            <a:r>
              <a:rPr lang="en-US" b="1" dirty="0" smtClean="0"/>
              <a:t>functions </a:t>
            </a:r>
            <a:r>
              <a:rPr lang="en-US" dirty="0" smtClean="0"/>
              <a:t>are global</a:t>
            </a:r>
          </a:p>
          <a:p>
            <a:pPr algn="l" rtl="0"/>
            <a:r>
              <a:rPr lang="en-US" dirty="0" smtClean="0"/>
              <a:t>Inside a class definition, a new namespace is created</a:t>
            </a:r>
          </a:p>
          <a:p>
            <a:pPr lvl="1" algn="l" rtl="0"/>
            <a:r>
              <a:rPr lang="en-US" sz="2200" dirty="0" smtClean="0"/>
              <a:t>All local variables assignment and functions (methods) definitions bind to this namespace</a:t>
            </a:r>
          </a:p>
          <a:p>
            <a:pPr algn="l" rtl="0"/>
            <a:r>
              <a:rPr lang="en-US" dirty="0" smtClean="0"/>
              <a:t>After the class definition terminates, the original local scope is returned and a </a:t>
            </a:r>
            <a:r>
              <a:rPr lang="en-US" u="sng" dirty="0" smtClean="0"/>
              <a:t>class object</a:t>
            </a:r>
            <a:r>
              <a:rPr lang="en-US" dirty="0" smtClean="0"/>
              <a:t> is created</a:t>
            </a:r>
          </a:p>
          <a:p>
            <a:pPr lvl="1" algn="l" rtl="0"/>
            <a:r>
              <a:rPr lang="en-US" sz="2200" dirty="0" smtClean="0">
                <a:solidFill>
                  <a:srgbClr val="C00000"/>
                </a:solidFill>
              </a:rPr>
              <a:t>Not to be confused with an instance of the class!</a:t>
            </a:r>
          </a:p>
          <a:p>
            <a:pPr lvl="1" algn="l" rtl="0"/>
            <a:r>
              <a:rPr lang="en-US" sz="2200" dirty="0" smtClean="0"/>
              <a:t>The attributes and methods can be accessed with the class name prefix, without creating an instance </a:t>
            </a:r>
            <a:endParaRPr lang="he-I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4000" dirty="0" smtClean="0"/>
              <a:t>Avoiding Duplicate Method Calls-sol </a:t>
            </a:r>
            <a:r>
              <a:rPr lang="en-US" sz="4000" dirty="0"/>
              <a:t>1 </a:t>
            </a:r>
            <a:endParaRPr lang="he-I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5029200"/>
          </a:xfrm>
        </p:spPr>
        <p:txBody>
          <a:bodyPr/>
          <a:lstStyle/>
          <a:p>
            <a:pPr algn="l" rtl="0"/>
            <a:r>
              <a:rPr lang="en-US" dirty="0" smtClean="0"/>
              <a:t>One way to avoid duplicate methods calls is to split the method in subclasses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Splitting methods works – but this is the “non-</a:t>
            </a:r>
            <a:r>
              <a:rPr lang="en-US" dirty="0" err="1" smtClean="0"/>
              <a:t>Pythonic</a:t>
            </a:r>
            <a:r>
              <a:rPr lang="en-US" dirty="0" smtClean="0"/>
              <a:t>” way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2938462" cy="482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600200" cy="149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1400" y="4571999"/>
            <a:ext cx="1600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Can be shortened to:</a:t>
            </a:r>
          </a:p>
          <a:p>
            <a:endParaRPr lang="en-US" dirty="0" smtClean="0"/>
          </a:p>
          <a:p>
            <a:r>
              <a:rPr lang="en-US" dirty="0" err="1" smtClean="0"/>
              <a:t>B._m</a:t>
            </a:r>
            <a:r>
              <a:rPr lang="en-US" dirty="0" smtClean="0"/>
              <a:t>(self)</a:t>
            </a:r>
          </a:p>
          <a:p>
            <a:r>
              <a:rPr lang="en-US" dirty="0" err="1" smtClean="0"/>
              <a:t>C.m</a:t>
            </a:r>
            <a:r>
              <a:rPr lang="en-US" dirty="0" smtClean="0"/>
              <a:t>(self)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4572000" y="5867400"/>
            <a:ext cx="15240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6096000" y="5310663"/>
            <a:ext cx="1295400" cy="93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super()</a:t>
            </a:r>
            <a:r>
              <a:rPr lang="en-US" dirty="0" smtClean="0"/>
              <a:t> Method – sol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33800" cy="4389437"/>
          </a:xfrm>
        </p:spPr>
        <p:txBody>
          <a:bodyPr/>
          <a:lstStyle/>
          <a:p>
            <a:pPr algn="l" rtl="0"/>
            <a:r>
              <a:rPr lang="en-US" dirty="0" smtClean="0"/>
              <a:t>Suppose we have a hierarchy of points for geographical layers</a:t>
            </a:r>
          </a:p>
          <a:p>
            <a:pPr algn="l" rtl="0"/>
            <a:r>
              <a:rPr lang="en-US" dirty="0" smtClean="0"/>
              <a:t>We want to add another layer between </a:t>
            </a:r>
            <a:r>
              <a:rPr lang="en-US" i="1" dirty="0" smtClean="0"/>
              <a:t>GroundSurfacePoint</a:t>
            </a:r>
            <a:r>
              <a:rPr lang="en-US" dirty="0" smtClean="0"/>
              <a:t> &amp; </a:t>
            </a:r>
            <a:r>
              <a:rPr lang="en-US" i="1" dirty="0" smtClean="0"/>
              <a:t>InfrastructurePoint</a:t>
            </a:r>
          </a:p>
          <a:p>
            <a:pPr algn="l" rtl="0"/>
            <a:r>
              <a:rPr lang="en-US" dirty="0" smtClean="0"/>
              <a:t>We’ll have to change __</a:t>
            </a:r>
            <a:r>
              <a:rPr lang="en-US" i="1" dirty="0" smtClean="0"/>
              <a:t>init</a:t>
            </a:r>
            <a:r>
              <a:rPr lang="en-US" dirty="0" smtClean="0"/>
              <a:t>__ on InfrastructurePoint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953000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super()</a:t>
            </a:r>
            <a:r>
              <a:rPr lang="en-US" dirty="0"/>
              <a:t> </a:t>
            </a:r>
            <a:r>
              <a:rPr lang="en-US" dirty="0" smtClean="0"/>
              <a:t>Method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610600" cy="4389437"/>
          </a:xfrm>
        </p:spPr>
        <p:txBody>
          <a:bodyPr/>
          <a:lstStyle/>
          <a:p>
            <a:pPr algn="l" rtl="0"/>
            <a:r>
              <a:rPr lang="en-US" dirty="0" smtClean="0"/>
              <a:t>For this, we can use </a:t>
            </a:r>
            <a:r>
              <a:rPr lang="en-US" i="1" dirty="0" smtClean="0"/>
              <a:t>super</a:t>
            </a:r>
            <a:r>
              <a:rPr lang="en-US" dirty="0" smtClean="0"/>
              <a:t>() which </a:t>
            </a:r>
            <a:r>
              <a:rPr lang="en-US" dirty="0"/>
              <a:t>returns </a:t>
            </a:r>
            <a:r>
              <a:rPr lang="en-US" dirty="0" smtClean="0"/>
              <a:t>a </a:t>
            </a:r>
            <a:r>
              <a:rPr lang="en-US" dirty="0"/>
              <a:t>proxy object that delegates method calls to a parent </a:t>
            </a:r>
            <a:r>
              <a:rPr lang="en-US" dirty="0" smtClean="0"/>
              <a:t>class</a:t>
            </a:r>
          </a:p>
          <a:p>
            <a:pPr lvl="1" algn="l" rtl="0"/>
            <a:r>
              <a:rPr lang="en-US" i="1" dirty="0" smtClean="0"/>
              <a:t>super().__init__() instead </a:t>
            </a:r>
            <a:r>
              <a:rPr lang="en-US" dirty="0" smtClean="0"/>
              <a:t>of </a:t>
            </a:r>
            <a:r>
              <a:rPr lang="en-US" i="1" dirty="0" err="1" smtClean="0"/>
              <a:t>GroundSurfacePoint</a:t>
            </a:r>
            <a:r>
              <a:rPr lang="en-US" i="1" dirty="0" err="1"/>
              <a:t>.__init</a:t>
            </a:r>
            <a:r>
              <a:rPr lang="en-US" i="1" dirty="0" smtClean="0"/>
              <a:t>__()</a:t>
            </a:r>
          </a:p>
          <a:p>
            <a:pPr algn="l" rtl="0"/>
            <a:r>
              <a:rPr lang="en-US" dirty="0"/>
              <a:t>In a class </a:t>
            </a:r>
            <a:r>
              <a:rPr lang="en-US" dirty="0" smtClean="0"/>
              <a:t>hierarchy, </a:t>
            </a:r>
            <a:r>
              <a:rPr lang="en-US" i="1" dirty="0" smtClean="0"/>
              <a:t>super()</a:t>
            </a:r>
            <a:r>
              <a:rPr lang="en-US" dirty="0" smtClean="0"/>
              <a:t> </a:t>
            </a:r>
            <a:r>
              <a:rPr lang="en-US" dirty="0"/>
              <a:t>can be used to refer to parent classes without naming them </a:t>
            </a:r>
            <a:r>
              <a:rPr lang="en-US" dirty="0" smtClean="0"/>
              <a:t>explicitly</a:t>
            </a:r>
          </a:p>
          <a:p>
            <a:pPr lvl="1" algn="l" rtl="0"/>
            <a:r>
              <a:rPr lang="en-US" dirty="0" smtClean="0"/>
              <a:t>This makes </a:t>
            </a:r>
            <a:r>
              <a:rPr lang="en-US" dirty="0"/>
              <a:t>the code more </a:t>
            </a:r>
            <a:r>
              <a:rPr lang="en-US" dirty="0" smtClean="0"/>
              <a:t>maintainable</a:t>
            </a:r>
          </a:p>
          <a:p>
            <a:pPr algn="l" rtl="0"/>
            <a:r>
              <a:rPr lang="en-US" i="1" dirty="0" smtClean="0"/>
              <a:t>super()</a:t>
            </a:r>
            <a:r>
              <a:rPr lang="en-US" dirty="0" smtClean="0"/>
              <a:t> also supports </a:t>
            </a:r>
            <a:r>
              <a:rPr lang="en-US" dirty="0"/>
              <a:t>cooperative multiple inheritance </a:t>
            </a:r>
            <a:r>
              <a:rPr lang="en-US" dirty="0" smtClean="0"/>
              <a:t>that automatically overcomes the diamond problem </a:t>
            </a:r>
          </a:p>
          <a:p>
            <a:pPr lvl="1" algn="l" rtl="0"/>
            <a:r>
              <a:rPr lang="en-US" dirty="0" smtClean="0"/>
              <a:t>This use </a:t>
            </a:r>
            <a:r>
              <a:rPr lang="en-US" dirty="0"/>
              <a:t>case is unique to Python and is not found in statically compiled </a:t>
            </a:r>
            <a:r>
              <a:rPr lang="en-US" dirty="0" smtClean="0"/>
              <a:t>languages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super()</a:t>
            </a:r>
            <a:r>
              <a:rPr lang="en-US" dirty="0"/>
              <a:t> Method </a:t>
            </a:r>
            <a:r>
              <a:rPr lang="en-US" dirty="0" smtClean="0"/>
              <a:t>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11313"/>
            <a:ext cx="5486400" cy="4389437"/>
          </a:xfrm>
        </p:spPr>
        <p:txBody>
          <a:bodyPr/>
          <a:lstStyle/>
          <a:p>
            <a:pPr algn="l" rtl="0"/>
            <a:r>
              <a:rPr lang="en-US" dirty="0" smtClean="0"/>
              <a:t>Suppose we want something to be done upon object creation, without duplicates</a:t>
            </a:r>
          </a:p>
          <a:p>
            <a:pPr algn="l" rtl="0"/>
            <a:r>
              <a:rPr lang="en-US" dirty="0" smtClean="0"/>
              <a:t>This code produces:</a:t>
            </a:r>
          </a:p>
          <a:p>
            <a:pPr algn="l" rtl="0"/>
            <a:r>
              <a:rPr lang="en-US" dirty="0" smtClean="0"/>
              <a:t>Why isn’t </a:t>
            </a:r>
            <a:r>
              <a:rPr lang="en-US" i="1" dirty="0" err="1" smtClean="0"/>
              <a:t>A.__init</a:t>
            </a:r>
            <a:r>
              <a:rPr lang="en-US" i="1" dirty="0" smtClean="0"/>
              <a:t>__</a:t>
            </a:r>
            <a:r>
              <a:rPr lang="en-US" dirty="0" smtClean="0"/>
              <a:t> printed twice?</a:t>
            </a:r>
          </a:p>
          <a:p>
            <a:pPr algn="l" rtl="0"/>
            <a:r>
              <a:rPr lang="en-US" i="1" dirty="0" smtClean="0">
                <a:solidFill>
                  <a:srgbClr val="C00000"/>
                </a:solidFill>
              </a:rPr>
              <a:t>super</a:t>
            </a:r>
            <a:r>
              <a:rPr lang="en-US" dirty="0" smtClean="0">
                <a:solidFill>
                  <a:srgbClr val="C00000"/>
                </a:solidFill>
              </a:rPr>
              <a:t>() calls follow the caller’s MRO and avoids duplicate calls</a:t>
            </a:r>
          </a:p>
          <a:p>
            <a:pPr lvl="1" algn="l" rtl="0"/>
            <a:r>
              <a:rPr lang="en-US" dirty="0" smtClean="0"/>
              <a:t>Thus it is D</a:t>
            </a:r>
            <a:r>
              <a:rPr lang="en-US" dirty="0" smtClean="0">
                <a:sym typeface="Wingdings" panose="05000000000000000000" pitchFamily="2" charset="2"/>
              </a:rPr>
              <a:t>BCA</a:t>
            </a: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We can check a class’ MRO using </a:t>
            </a:r>
            <a:r>
              <a:rPr lang="en-US" i="1" dirty="0" err="1" smtClean="0">
                <a:sym typeface="Wingdings" panose="05000000000000000000" pitchFamily="2" charset="2"/>
              </a:rPr>
              <a:t>mro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  <a:endParaRPr lang="he-I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75" y="1600200"/>
            <a:ext cx="2946825" cy="428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06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6" y="6019800"/>
            <a:ext cx="906222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Iterators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algn="l" rtl="0"/>
            <a:r>
              <a:rPr lang="en-US" dirty="0" smtClean="0"/>
              <a:t>By now we’ve seen several ways to iterate sequences:</a:t>
            </a:r>
          </a:p>
          <a:p>
            <a:pPr algn="l" rtl="0"/>
            <a:r>
              <a:rPr lang="en-US" dirty="0" smtClean="0"/>
              <a:t>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What happens behind</a:t>
            </a:r>
          </a:p>
          <a:p>
            <a:pPr algn="l" rtl="0"/>
            <a:r>
              <a:rPr lang="en-US" dirty="0" smtClean="0">
                <a:solidFill>
                  <a:schemeClr val="accent1"/>
                </a:solidFill>
              </a:rPr>
              <a:t>                                        the scenes?</a:t>
            </a:r>
            <a:endParaRPr lang="en-US" dirty="0">
              <a:solidFill>
                <a:schemeClr val="accent1"/>
              </a:solidFill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statement calls </a:t>
            </a:r>
            <a:r>
              <a:rPr lang="en-US" i="1" dirty="0" err="1" smtClean="0"/>
              <a:t>iter</a:t>
            </a:r>
            <a:r>
              <a:rPr lang="en-US" i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on the container </a:t>
            </a:r>
            <a:r>
              <a:rPr lang="en-US" dirty="0" smtClean="0"/>
              <a:t>object</a:t>
            </a:r>
          </a:p>
          <a:p>
            <a:pPr algn="l" rtl="0"/>
            <a:r>
              <a:rPr lang="en-US" i="1" dirty="0" err="1" smtClean="0"/>
              <a:t>iter</a:t>
            </a:r>
            <a:r>
              <a:rPr lang="en-US" i="1" dirty="0" smtClean="0"/>
              <a:t>()</a:t>
            </a:r>
            <a:r>
              <a:rPr lang="en-US" dirty="0" smtClean="0"/>
              <a:t> returns an iterator object that defines </a:t>
            </a:r>
            <a:r>
              <a:rPr lang="en-US" i="1" dirty="0" smtClean="0"/>
              <a:t>__next__()</a:t>
            </a:r>
          </a:p>
          <a:p>
            <a:pPr algn="l" rtl="0"/>
            <a:r>
              <a:rPr lang="en-US" i="1" dirty="0" smtClean="0"/>
              <a:t>__next__()</a:t>
            </a:r>
            <a:r>
              <a:rPr lang="en-US" dirty="0" smtClean="0"/>
              <a:t> accesses the container elements one by one</a:t>
            </a:r>
          </a:p>
          <a:p>
            <a:pPr algn="l" rtl="0"/>
            <a:r>
              <a:rPr lang="en-US" dirty="0" smtClean="0"/>
              <a:t>When __next__() finishes it raises a </a:t>
            </a:r>
            <a:r>
              <a:rPr lang="en-US" i="1" dirty="0" smtClean="0"/>
              <a:t>StopIteration </a:t>
            </a:r>
            <a:r>
              <a:rPr lang="en-US" dirty="0" smtClean="0"/>
              <a:t>exception, which tells the </a:t>
            </a:r>
            <a:r>
              <a:rPr lang="en-US" i="1" dirty="0" smtClean="0"/>
              <a:t>for</a:t>
            </a:r>
            <a:r>
              <a:rPr lang="en-US" dirty="0" smtClean="0"/>
              <a:t> loop to terminate</a:t>
            </a:r>
          </a:p>
          <a:p>
            <a:pPr algn="l" rtl="0"/>
            <a:r>
              <a:rPr lang="en-US" dirty="0" smtClean="0"/>
              <a:t>Calling </a:t>
            </a:r>
            <a:r>
              <a:rPr lang="en-US" i="1" dirty="0" smtClean="0"/>
              <a:t>next(</a:t>
            </a:r>
            <a:r>
              <a:rPr lang="en-US" i="1" dirty="0" err="1" smtClean="0"/>
              <a:t>iter</a:t>
            </a:r>
            <a:r>
              <a:rPr lang="en-US" i="1" dirty="0" smtClean="0"/>
              <a:t>)</a:t>
            </a:r>
            <a:r>
              <a:rPr lang="en-US" dirty="0" smtClean="0"/>
              <a:t> is equivalent to </a:t>
            </a:r>
            <a:r>
              <a:rPr lang="en-US" i="1" dirty="0" err="1" smtClean="0"/>
              <a:t>iter</a:t>
            </a:r>
            <a:r>
              <a:rPr lang="en-US" i="1" dirty="0" smtClean="0"/>
              <a:t>.__next__()</a:t>
            </a:r>
            <a:endParaRPr lang="he-IL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17392"/>
            <a:ext cx="3352800" cy="174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Iterator Example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5181600" cy="440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Creating Our Own Iterator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algn="l" rtl="0"/>
            <a:r>
              <a:rPr lang="en-US" dirty="0" smtClean="0"/>
              <a:t>Here is how we can add iteration to our own classes:</a:t>
            </a:r>
          </a:p>
          <a:p>
            <a:pPr algn="l" rtl="0"/>
            <a:r>
              <a:rPr lang="en-US" dirty="0" smtClean="0"/>
              <a:t>We </a:t>
            </a:r>
            <a:r>
              <a:rPr lang="en-US" dirty="0"/>
              <a:t>define an </a:t>
            </a:r>
            <a:r>
              <a:rPr lang="en-US" dirty="0" smtClean="0"/>
              <a:t>__</a:t>
            </a:r>
            <a:r>
              <a:rPr lang="en-US" i="1" dirty="0" err="1" smtClean="0"/>
              <a:t>iter</a:t>
            </a:r>
            <a:r>
              <a:rPr lang="en-US" dirty="0" smtClean="0"/>
              <a:t>__() method </a:t>
            </a:r>
            <a:r>
              <a:rPr lang="en-US" dirty="0"/>
              <a:t>which returns an object with a </a:t>
            </a:r>
            <a:r>
              <a:rPr lang="en-US" dirty="0" smtClean="0"/>
              <a:t>__</a:t>
            </a:r>
            <a:r>
              <a:rPr lang="en-US" i="1" dirty="0" smtClean="0"/>
              <a:t>next</a:t>
            </a:r>
            <a:r>
              <a:rPr lang="en-US" dirty="0" smtClean="0"/>
              <a:t>__() method</a:t>
            </a:r>
          </a:p>
          <a:p>
            <a:pPr algn="l" rtl="0"/>
            <a:r>
              <a:rPr lang="en-US" dirty="0" smtClean="0"/>
              <a:t>We can implement __</a:t>
            </a:r>
            <a:r>
              <a:rPr lang="en-US" i="1" dirty="0" smtClean="0"/>
              <a:t>next</a:t>
            </a:r>
            <a:r>
              <a:rPr lang="en-US" dirty="0" smtClean="0"/>
              <a:t>__() inside the class, and simply return </a:t>
            </a:r>
            <a:r>
              <a:rPr lang="en-US" i="1" dirty="0" smtClean="0"/>
              <a:t>self</a:t>
            </a:r>
            <a:r>
              <a:rPr lang="en-US" dirty="0" smtClean="0"/>
              <a:t> as the iterator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80324"/>
            <a:ext cx="4034009" cy="239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40" y="4080324"/>
            <a:ext cx="421015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Generators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590800"/>
          </a:xfrm>
        </p:spPr>
        <p:txBody>
          <a:bodyPr/>
          <a:lstStyle/>
          <a:p>
            <a:pPr algn="l" rtl="0"/>
            <a:r>
              <a:rPr lang="en-US" dirty="0" smtClean="0"/>
              <a:t>A generator is a function that returns an iterator</a:t>
            </a:r>
          </a:p>
          <a:p>
            <a:pPr algn="l" rtl="0"/>
            <a:r>
              <a:rPr lang="en-US" dirty="0"/>
              <a:t>It looks like a normal function except that </a:t>
            </a:r>
            <a:r>
              <a:rPr lang="en-US" dirty="0" smtClean="0"/>
              <a:t>it uses </a:t>
            </a:r>
            <a:r>
              <a:rPr lang="en-US" i="1" dirty="0" smtClean="0"/>
              <a:t>yield</a:t>
            </a:r>
            <a:r>
              <a:rPr lang="en-US" dirty="0" smtClean="0"/>
              <a:t> whenever it wants </a:t>
            </a:r>
            <a:r>
              <a:rPr lang="en-US" dirty="0"/>
              <a:t>to return </a:t>
            </a:r>
            <a:r>
              <a:rPr lang="en-US" dirty="0" smtClean="0"/>
              <a:t>data(</a:t>
            </a:r>
            <a:r>
              <a:rPr lang="en-US" dirty="0" smtClean="0">
                <a:solidFill>
                  <a:srgbClr val="7030A0"/>
                </a:solidFill>
              </a:rPr>
              <a:t>instead of return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When </a:t>
            </a:r>
            <a:r>
              <a:rPr lang="en-US" i="1" dirty="0" smtClean="0"/>
              <a:t>next()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called on it (from a </a:t>
            </a:r>
            <a:r>
              <a:rPr lang="en-US" i="1" dirty="0" smtClean="0"/>
              <a:t>for</a:t>
            </a:r>
            <a:r>
              <a:rPr lang="en-US" dirty="0" smtClean="0"/>
              <a:t> loop), </a:t>
            </a:r>
            <a:r>
              <a:rPr lang="en-US" dirty="0"/>
              <a:t>the generator resumes </a:t>
            </a:r>
            <a:r>
              <a:rPr lang="en-US" dirty="0" smtClean="0"/>
              <a:t>from where </a:t>
            </a:r>
            <a:r>
              <a:rPr lang="en-US" dirty="0"/>
              <a:t>it left </a:t>
            </a:r>
            <a:r>
              <a:rPr lang="en-US" dirty="0" smtClean="0"/>
              <a:t>off</a:t>
            </a:r>
          </a:p>
          <a:p>
            <a:pPr lvl="1" algn="l" rtl="0"/>
            <a:r>
              <a:rPr lang="en-US" dirty="0" smtClean="0"/>
              <a:t>It </a:t>
            </a:r>
            <a:r>
              <a:rPr lang="en-US" dirty="0"/>
              <a:t>remembers </a:t>
            </a:r>
            <a:r>
              <a:rPr lang="en-US" dirty="0" smtClean="0"/>
              <a:t>data </a:t>
            </a:r>
            <a:r>
              <a:rPr lang="en-US" dirty="0"/>
              <a:t>values </a:t>
            </a:r>
            <a:r>
              <a:rPr lang="en-US" dirty="0" smtClean="0"/>
              <a:t>&amp; the last executed statement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0" y="4229100"/>
            <a:ext cx="599746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0" y="5235537"/>
            <a:ext cx="416323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235537"/>
            <a:ext cx="30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Generators Expressions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2179637"/>
          </a:xfrm>
        </p:spPr>
        <p:txBody>
          <a:bodyPr/>
          <a:lstStyle/>
          <a:p>
            <a:pPr algn="l" rtl="0"/>
            <a:r>
              <a:rPr lang="en-US" dirty="0" smtClean="0"/>
              <a:t>We can write short generators expressions</a:t>
            </a:r>
          </a:p>
          <a:p>
            <a:pPr lvl="1" algn="l" rtl="0"/>
            <a:r>
              <a:rPr lang="en-US" dirty="0" smtClean="0"/>
              <a:t>The syntax is similar to list comprehensions</a:t>
            </a:r>
          </a:p>
          <a:p>
            <a:pPr lvl="1" algn="l" rtl="0"/>
            <a:r>
              <a:rPr lang="en-US" dirty="0" smtClean="0"/>
              <a:t>But with ( ) instead of [ ]</a:t>
            </a:r>
          </a:p>
          <a:p>
            <a:pPr algn="l" rtl="0"/>
            <a:r>
              <a:rPr lang="en-US" dirty="0" smtClean="0"/>
              <a:t>The expressions are designed to be used right away by an enclosing function that expects an </a:t>
            </a:r>
            <a:r>
              <a:rPr lang="en-US" i="1" dirty="0" err="1" smtClean="0"/>
              <a:t>iterable</a:t>
            </a:r>
            <a:r>
              <a:rPr lang="en-US" i="1" dirty="0" smtClean="0"/>
              <a:t> </a:t>
            </a:r>
            <a:r>
              <a:rPr lang="en-US" dirty="0" smtClean="0"/>
              <a:t>object</a:t>
            </a:r>
            <a:endParaRPr lang="he-IL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751332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0"/>
            <a:ext cx="37440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57400" y="41148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r>
              <a:rPr lang="en-US" dirty="0" smtClean="0"/>
              <a:t>Iterators &amp; Generators Exercises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Write a generator that gets a number n and traverses through all the even numbers between </a:t>
            </a:r>
            <a:r>
              <a:rPr lang="en-US" dirty="0">
                <a:latin typeface="Arial  (Body)"/>
                <a:cs typeface="+mj-cs"/>
              </a:rPr>
              <a:t>0</a:t>
            </a:r>
            <a:r>
              <a:rPr lang="en-US" dirty="0"/>
              <a:t>-n.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Then </a:t>
            </a:r>
            <a:r>
              <a:rPr lang="en-US" dirty="0"/>
              <a:t>use this generator to create a list of all </a:t>
            </a:r>
            <a:r>
              <a:rPr lang="en-US" dirty="0" smtClean="0"/>
              <a:t>single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digit </a:t>
            </a:r>
            <a:r>
              <a:rPr lang="en-US" dirty="0"/>
              <a:t>even numbers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Write a class iterator called </a:t>
            </a:r>
            <a:r>
              <a:rPr lang="en-US" i="1" dirty="0"/>
              <a:t>Spiral</a:t>
            </a:r>
            <a:r>
              <a:rPr lang="en-US" dirty="0"/>
              <a:t> that traverses a list in a spiral way going from the edges towards the center. If the list has n items, it traverses in the following order: </a:t>
            </a:r>
            <a:r>
              <a:rPr lang="en-US" dirty="0">
                <a:latin typeface="Arial  (Body)"/>
              </a:rPr>
              <a:t>0</a:t>
            </a:r>
            <a:r>
              <a:rPr lang="en-US" dirty="0"/>
              <a:t>, n-</a:t>
            </a:r>
            <a:r>
              <a:rPr lang="en-US" dirty="0">
                <a:latin typeface="Arial  (Body)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Arial  (Body)"/>
              </a:rPr>
              <a:t>1</a:t>
            </a:r>
            <a:r>
              <a:rPr lang="en-US" dirty="0"/>
              <a:t>, n-</a:t>
            </a:r>
            <a:r>
              <a:rPr lang="en-US" dirty="0">
                <a:latin typeface="Arial  (Body)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AutoShape 2" descr="תוצאת תמונה עבור ‪spiral‬‏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5" name="AutoShape 4" descr="תוצאת תמונה עבור ‪spiral‬‏"/>
          <p:cNvSpPr>
            <a:spLocks noChangeAspect="1" noChangeArrowheads="1"/>
          </p:cNvSpPr>
          <p:nvPr/>
        </p:nvSpPr>
        <p:spPr bwMode="auto">
          <a:xfrm>
            <a:off x="9075738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9" name="Picture 5" descr="C:\Users\Ronen\Google Drive\Professional\קורות חיים והמלצות\spi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029200"/>
            <a:ext cx="1333029" cy="13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Class Definition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l" rtl="0"/>
            <a:r>
              <a:rPr lang="en-US" dirty="0" smtClean="0"/>
              <a:t>In Python, variables declared in the class definition are </a:t>
            </a:r>
            <a:r>
              <a:rPr lang="en-US" b="1" dirty="0" smtClean="0"/>
              <a:t>class variables</a:t>
            </a:r>
            <a:r>
              <a:rPr lang="en-US" dirty="0" smtClean="0"/>
              <a:t>, not </a:t>
            </a:r>
            <a:r>
              <a:rPr lang="en-US" b="1" dirty="0" smtClean="0"/>
              <a:t>instance  variables</a:t>
            </a:r>
            <a:r>
              <a:rPr lang="en-US" dirty="0" smtClean="0"/>
              <a:t> (members)</a:t>
            </a:r>
          </a:p>
          <a:p>
            <a:pPr algn="l" rtl="0"/>
            <a:r>
              <a:rPr lang="en-US" dirty="0" smtClean="0"/>
              <a:t>Members declared in:</a:t>
            </a:r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(optional) constructor </a:t>
            </a:r>
            <a:r>
              <a:rPr lang="en-US" dirty="0" smtClean="0"/>
              <a:t>called </a:t>
            </a:r>
            <a:r>
              <a:rPr lang="en-US" b="1" dirty="0"/>
              <a:t>__</a:t>
            </a:r>
            <a:r>
              <a:rPr lang="en-US" i="1" dirty="0" smtClean="0"/>
              <a:t>init</a:t>
            </a:r>
            <a:r>
              <a:rPr lang="en-US" b="1" dirty="0" smtClean="0"/>
              <a:t>__()</a:t>
            </a:r>
          </a:p>
          <a:p>
            <a:pPr lvl="1" algn="l" rtl="0"/>
            <a:r>
              <a:rPr lang="en-US" dirty="0" smtClean="0"/>
              <a:t>All other methods of the class</a:t>
            </a:r>
            <a:endParaRPr lang="en-US" dirty="0"/>
          </a:p>
          <a:p>
            <a:pPr lvl="1" algn="l" rtl="0"/>
            <a:r>
              <a:rPr lang="en-US" dirty="0" smtClean="0"/>
              <a:t>Outside the class definition by referencing an instance</a:t>
            </a:r>
          </a:p>
          <a:p>
            <a:pPr algn="l" rtl="0"/>
            <a:r>
              <a:rPr lang="en-US" dirty="0" smtClean="0"/>
              <a:t>The current object is called </a:t>
            </a:r>
            <a:r>
              <a:rPr lang="en-US" i="1" dirty="0"/>
              <a:t>self</a:t>
            </a:r>
            <a:r>
              <a:rPr lang="en-US" dirty="0"/>
              <a:t> </a:t>
            </a:r>
            <a:r>
              <a:rPr lang="en-US" dirty="0" smtClean="0"/>
              <a:t>(like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dirty="0" smtClean="0"/>
              <a:t> in C++)</a:t>
            </a:r>
          </a:p>
          <a:p>
            <a:pPr lvl="1" algn="l" rtl="0"/>
            <a:r>
              <a:rPr lang="en-US" dirty="0" smtClean="0"/>
              <a:t>Every </a:t>
            </a:r>
            <a:r>
              <a:rPr lang="en-US" dirty="0"/>
              <a:t>method is declared with </a:t>
            </a:r>
            <a:r>
              <a:rPr lang="en-US" dirty="0" smtClean="0"/>
              <a:t>the first argument as self</a:t>
            </a:r>
          </a:p>
          <a:p>
            <a:pPr lvl="1" algn="l" rtl="0"/>
            <a:r>
              <a:rPr lang="en-US" dirty="0" smtClean="0"/>
              <a:t>In calls to methods we skip this argument</a:t>
            </a:r>
          </a:p>
          <a:p>
            <a:pPr lvl="1" algn="l" rtl="0"/>
            <a:r>
              <a:rPr lang="en-US" dirty="0"/>
              <a:t>We cannot reference data </a:t>
            </a:r>
            <a:r>
              <a:rPr lang="en-US" dirty="0" smtClean="0"/>
              <a:t>attributes (or members) inside methods without the self prefix (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i="1" dirty="0" err="1" smtClean="0"/>
              <a:t>self.member</a:t>
            </a:r>
            <a:r>
              <a:rPr lang="en-US" dirty="0" smtClean="0"/>
              <a:t>)</a:t>
            </a:r>
          </a:p>
          <a:p>
            <a:pPr marL="393700" lvl="1" indent="0" algn="l" rtl="0">
              <a:buNone/>
            </a:pPr>
            <a:r>
              <a:rPr lang="en-US" dirty="0" smtClean="0">
                <a:solidFill>
                  <a:srgbClr val="7030A0"/>
                </a:solidFill>
              </a:rPr>
              <a:t>(Or the Class name prefix) </a:t>
            </a:r>
            <a:endParaRPr lang="en-US" dirty="0">
              <a:solidFill>
                <a:srgbClr val="7030A0"/>
              </a:solidFill>
            </a:endParaRPr>
          </a:p>
          <a:p>
            <a:pPr lvl="1"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Custom Exception Classes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33804"/>
            <a:ext cx="5105400" cy="4389437"/>
          </a:xfrm>
        </p:spPr>
        <p:txBody>
          <a:bodyPr/>
          <a:lstStyle/>
          <a:p>
            <a:pPr algn="l" rtl="0"/>
            <a:r>
              <a:rPr lang="en-US" dirty="0" smtClean="0"/>
              <a:t>We can create custom exception classes derived from </a:t>
            </a:r>
            <a:r>
              <a:rPr lang="en-US" i="1" dirty="0" smtClean="0"/>
              <a:t>Exception</a:t>
            </a:r>
          </a:p>
          <a:p>
            <a:pPr algn="l" rtl="0"/>
            <a:r>
              <a:rPr lang="en-US" dirty="0" smtClean="0"/>
              <a:t>We can create a hierarchy of exception classes</a:t>
            </a:r>
          </a:p>
          <a:p>
            <a:pPr algn="l" rtl="0"/>
            <a:r>
              <a:rPr lang="en-US" i="1" dirty="0" smtClean="0"/>
              <a:t>except</a:t>
            </a:r>
            <a:r>
              <a:rPr lang="en-US" dirty="0" smtClean="0"/>
              <a:t> blocks excepts exceptions that are of their type </a:t>
            </a:r>
          </a:p>
          <a:p>
            <a:pPr lvl="1" algn="l" rtl="0"/>
            <a:r>
              <a:rPr lang="en-US" dirty="0" smtClean="0"/>
              <a:t>Including inherited types </a:t>
            </a:r>
          </a:p>
          <a:p>
            <a:pPr lvl="1" algn="l" rtl="0"/>
            <a:r>
              <a:rPr lang="en-US" dirty="0" smtClean="0"/>
              <a:t>But not the opposite</a:t>
            </a:r>
          </a:p>
          <a:p>
            <a:pPr algn="l" rtl="0"/>
            <a:endParaRPr lang="he-IL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98320"/>
            <a:ext cx="3352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93884" y="390906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/>
          <p:nvPr/>
        </p:nvSpPr>
        <p:spPr>
          <a:xfrm>
            <a:off x="5638341" y="5565354"/>
            <a:ext cx="102548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83" y="381000"/>
            <a:ext cx="8229600" cy="1143000"/>
          </a:xfrm>
        </p:spPr>
        <p:txBody>
          <a:bodyPr/>
          <a:lstStyle/>
          <a:p>
            <a:r>
              <a:rPr lang="en-US" dirty="0" smtClean="0"/>
              <a:t>Basic Class Sample</a:t>
            </a:r>
            <a:endParaRPr lang="he-I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3999"/>
            <a:ext cx="3352800" cy="505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19400"/>
            <a:ext cx="4062046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29025"/>
            <a:ext cx="228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0"/>
            <a:ext cx="610844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867400"/>
            <a:ext cx="609600" cy="21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20" y="6327162"/>
            <a:ext cx="3573605" cy="26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3886200"/>
            <a:ext cx="5364957" cy="22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Callout 14"/>
          <p:cNvSpPr/>
          <p:nvPr/>
        </p:nvSpPr>
        <p:spPr>
          <a:xfrm>
            <a:off x="6088780" y="1066800"/>
            <a:ext cx="2042532" cy="1906267"/>
          </a:xfrm>
          <a:prstGeom prst="wedgeEllipseCallout">
            <a:avLst>
              <a:gd name="adj1" fmla="val -185643"/>
              <a:gd name="adj2" fmla="val 19832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400" dirty="0" smtClean="0"/>
              <a:t>What will be printed here if we added 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smtClean="0">
                <a:latin typeface="Arial (body)"/>
              </a:rPr>
              <a:t>3</a:t>
            </a:r>
            <a:r>
              <a:rPr lang="en-US" sz="1400" dirty="0" smtClean="0"/>
              <a:t> at the end of f()’s definition?</a:t>
            </a:r>
            <a:endParaRPr lang="he-IL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rtl="0"/>
            <a:r>
              <a:rPr lang="en-US" dirty="0" smtClean="0"/>
              <a:t>Notes on Class Attributes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761572" cy="3048000"/>
          </a:xfrm>
        </p:spPr>
        <p:txBody>
          <a:bodyPr/>
          <a:lstStyle/>
          <a:p>
            <a:pPr algn="l" rtl="0"/>
            <a:r>
              <a:rPr lang="en-US" sz="2400" dirty="0" smtClean="0"/>
              <a:t>We’ve seen that we can add members outside </a:t>
            </a:r>
            <a:r>
              <a:rPr lang="en-US" sz="2400" dirty="0"/>
              <a:t>the </a:t>
            </a:r>
            <a:r>
              <a:rPr lang="en-US" sz="2400" dirty="0" smtClean="0"/>
              <a:t>class</a:t>
            </a:r>
          </a:p>
          <a:p>
            <a:pPr algn="l" rtl="0"/>
            <a:r>
              <a:rPr lang="en-US" sz="2400" dirty="0" smtClean="0"/>
              <a:t>We </a:t>
            </a:r>
            <a:r>
              <a:rPr lang="en-US" sz="2400" dirty="0"/>
              <a:t>can </a:t>
            </a:r>
            <a:r>
              <a:rPr lang="en-US" sz="2400" dirty="0" smtClean="0"/>
              <a:t>also add methods</a:t>
            </a:r>
          </a:p>
          <a:p>
            <a:pPr algn="l" rtl="0"/>
            <a:r>
              <a:rPr lang="en-US" sz="2400" dirty="0" smtClean="0"/>
              <a:t>We </a:t>
            </a:r>
            <a:r>
              <a:rPr lang="en-US" sz="2400" dirty="0"/>
              <a:t>can also define different </a:t>
            </a:r>
            <a:r>
              <a:rPr lang="en-US" sz="2400" dirty="0" smtClean="0"/>
              <a:t>members </a:t>
            </a:r>
            <a:r>
              <a:rPr lang="en-US" sz="2400" dirty="0"/>
              <a:t>in __</a:t>
            </a:r>
            <a:r>
              <a:rPr lang="en-US" sz="2400" i="1" dirty="0" smtClean="0"/>
              <a:t>init</a:t>
            </a:r>
            <a:r>
              <a:rPr lang="en-US" sz="2400" dirty="0" smtClean="0"/>
              <a:t>__()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pPr algn="l" rtl="0"/>
            <a:r>
              <a:rPr lang="en-US" sz="2400" dirty="0" smtClean="0"/>
              <a:t>All of those are radically different from C++/Java</a:t>
            </a:r>
            <a:endParaRPr lang="he-IL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65" y="1447800"/>
            <a:ext cx="4427035" cy="289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3730" y="4343504"/>
            <a:ext cx="8701670" cy="228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 smtClean="0"/>
              <a:t>To avoid confusion, one must carefully think before </a:t>
            </a:r>
            <a:r>
              <a:rPr lang="en-US" sz="2200" dirty="0" smtClean="0"/>
              <a:t>adding members/methods (possibly overriding existing </a:t>
            </a:r>
            <a:r>
              <a:rPr lang="en-US" sz="2200" dirty="0"/>
              <a:t>members/methods) </a:t>
            </a:r>
            <a:r>
              <a:rPr lang="en-US" sz="2200" dirty="0" smtClean="0"/>
              <a:t>and changing the values of data members (since they are public)</a:t>
            </a:r>
          </a:p>
          <a:p>
            <a:pPr algn="l" rtl="0"/>
            <a:r>
              <a:rPr lang="en-US" sz="2400" dirty="0" smtClean="0"/>
              <a:t>It is advised to stick to </a:t>
            </a:r>
            <a:r>
              <a:rPr lang="en-US" sz="2400" b="1" dirty="0" smtClean="0"/>
              <a:t>coding conventions</a:t>
            </a:r>
            <a:r>
              <a:rPr lang="en-US" sz="2400" dirty="0" smtClean="0"/>
              <a:t>, like: </a:t>
            </a:r>
            <a:r>
              <a:rPr lang="en-US" sz="2200" dirty="0" smtClean="0"/>
              <a:t>Capitalized first word letters for methods (</a:t>
            </a:r>
            <a:r>
              <a:rPr lang="en-US" sz="2200" dirty="0" err="1" smtClean="0"/>
              <a:t>CalcGrade</a:t>
            </a:r>
            <a:r>
              <a:rPr lang="en-US" sz="2200" dirty="0" smtClean="0"/>
              <a:t>) and </a:t>
            </a:r>
          </a:p>
          <a:p>
            <a:pPr marL="0" indent="0" algn="l" rtl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meaningful names, verbs in methods vs. nouns in members,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53" y="457200"/>
            <a:ext cx="8229600" cy="1143000"/>
          </a:xfrm>
        </p:spPr>
        <p:txBody>
          <a:bodyPr/>
          <a:lstStyle/>
          <a:p>
            <a:r>
              <a:rPr lang="en-US" dirty="0" smtClean="0"/>
              <a:t>Class &amp; Instance Variables</a:t>
            </a:r>
            <a:endParaRPr lang="he-I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556976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55" y="1793683"/>
            <a:ext cx="984633" cy="32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554" y="2121893"/>
            <a:ext cx="3107445" cy="13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1793683"/>
            <a:ext cx="3276600" cy="1714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5984731" y="3810000"/>
            <a:ext cx="2736038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u="sng" dirty="0" smtClean="0"/>
              <a:t>Explanation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At start, </a:t>
            </a:r>
            <a:r>
              <a:rPr lang="en-US" dirty="0" err="1" smtClean="0"/>
              <a:t>x.classVar</a:t>
            </a:r>
            <a:r>
              <a:rPr lang="en-US" dirty="0" smtClean="0"/>
              <a:t> points to the value of the class variable (</a:t>
            </a:r>
            <a:r>
              <a:rPr lang="en-US" dirty="0" err="1" smtClean="0"/>
              <a:t>X.classVar</a:t>
            </a:r>
            <a:r>
              <a:rPr lang="en-US" dirty="0" smtClean="0"/>
              <a:t>).  When we assign (+=) it a value, it points to a new value, so after the call to f</a:t>
            </a:r>
            <a:r>
              <a:rPr lang="en-US" dirty="0" smtClean="0">
                <a:latin typeface="Arial (body)"/>
              </a:rPr>
              <a:t>1</a:t>
            </a:r>
            <a:r>
              <a:rPr lang="en-US" dirty="0" smtClean="0"/>
              <a:t>(), the two variables point to different values.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Mutable Class &amp; Instance Variables</a:t>
            </a:r>
            <a:endParaRPr lang="he-IL" sz="4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05000"/>
            <a:ext cx="741107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181600"/>
            <a:ext cx="3810001" cy="56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302250"/>
            <a:ext cx="10668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5181600"/>
            <a:ext cx="3200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This is like the following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we used </a:t>
            </a:r>
            <a:r>
              <a:rPr lang="en-US" dirty="0" err="1" smtClean="0">
                <a:sym typeface="Wingdings" panose="05000000000000000000" pitchFamily="2" charset="2"/>
              </a:rPr>
              <a:t>self.classlist</a:t>
            </a:r>
            <a:r>
              <a:rPr lang="en-US" dirty="0" smtClean="0">
                <a:sym typeface="Wingdings" panose="05000000000000000000" pitchFamily="2" charset="2"/>
              </a:rPr>
              <a:t> = [</a:t>
            </a:r>
            <a:r>
              <a:rPr lang="en-US" dirty="0" smtClean="0">
                <a:latin typeface="Arial (body)"/>
                <a:sym typeface="Wingdings" panose="05000000000000000000" pitchFamily="2" charset="2"/>
              </a:rPr>
              <a:t>x</a:t>
            </a:r>
            <a:r>
              <a:rPr lang="en-US" dirty="0" smtClean="0">
                <a:sym typeface="Wingdings" panose="05000000000000000000" pitchFamily="2" charset="2"/>
              </a:rPr>
              <a:t>] instead of append, it would have pointed to a different list.</a:t>
            </a:r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4343400" y="5105400"/>
            <a:ext cx="42672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83" y="381000"/>
            <a:ext cx="8229600" cy="1143000"/>
          </a:xfrm>
        </p:spPr>
        <p:txBody>
          <a:bodyPr/>
          <a:lstStyle/>
          <a:p>
            <a:r>
              <a:rPr lang="en-US" sz="4600" dirty="0" smtClean="0"/>
              <a:t>Reference Counting &amp; Destructors</a:t>
            </a:r>
            <a:endParaRPr lang="he-IL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82" y="1447800"/>
            <a:ext cx="8229600" cy="4389437"/>
          </a:xfrm>
        </p:spPr>
        <p:txBody>
          <a:bodyPr/>
          <a:lstStyle/>
          <a:p>
            <a:pPr algn="l" rtl="0"/>
            <a:r>
              <a:rPr lang="en-US" dirty="0" smtClean="0"/>
              <a:t>Class variables are similar to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variables</a:t>
            </a:r>
            <a:r>
              <a:rPr lang="en-US" dirty="0" smtClean="0"/>
              <a:t> in C++</a:t>
            </a:r>
          </a:p>
          <a:p>
            <a:pPr algn="l" rtl="0"/>
            <a:r>
              <a:rPr lang="en-US" dirty="0" smtClean="0"/>
              <a:t>We can use class variables for reference counting</a:t>
            </a:r>
          </a:p>
          <a:p>
            <a:pPr algn="l" rtl="0"/>
            <a:r>
              <a:rPr lang="en-US" dirty="0" smtClean="0"/>
              <a:t>Destructors are defined by __</a:t>
            </a:r>
            <a:r>
              <a:rPr lang="en-US" i="1" dirty="0" smtClean="0"/>
              <a:t>del</a:t>
            </a:r>
            <a:r>
              <a:rPr lang="en-US" dirty="0" smtClean="0"/>
              <a:t>__()</a:t>
            </a:r>
            <a:endParaRPr lang="he-I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4287"/>
            <a:ext cx="6098617" cy="335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236146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4217" y="4202668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 smtClean="0"/>
              <a:t>Output</a:t>
            </a:r>
            <a:r>
              <a:rPr lang="en-US" dirty="0" smtClean="0"/>
              <a:t>: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would be the output of the following code:</a:t>
            </a:r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283" y="609600"/>
            <a:ext cx="8229600" cy="1143000"/>
          </a:xfrm>
        </p:spPr>
        <p:txBody>
          <a:bodyPr/>
          <a:lstStyle/>
          <a:p>
            <a:r>
              <a:rPr lang="en-US" sz="4600" dirty="0" smtClean="0"/>
              <a:t>Reference Counting &amp; Destructors</a:t>
            </a:r>
            <a:endParaRPr lang="he-IL" sz="4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1945"/>
            <a:ext cx="3884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22990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ce Blu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Nice Blue</Template>
  <TotalTime>958</TotalTime>
  <Words>1914</Words>
  <Application>Microsoft Office PowerPoint</Application>
  <PresentationFormat>On-screen Show (4:3)</PresentationFormat>
  <Paragraphs>224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Nice Blue</vt:lpstr>
      <vt:lpstr>Python Part V: Object Oriented Programming</vt:lpstr>
      <vt:lpstr>Object Oriented Programming</vt:lpstr>
      <vt:lpstr>Class Definition</vt:lpstr>
      <vt:lpstr>Basic Class Sample</vt:lpstr>
      <vt:lpstr>Notes on Class Attributes</vt:lpstr>
      <vt:lpstr>Class &amp; Instance Variables</vt:lpstr>
      <vt:lpstr>Mutable Class &amp; Instance Variables</vt:lpstr>
      <vt:lpstr>Reference Counting &amp; Destructors</vt:lpstr>
      <vt:lpstr>Reference Counting &amp; Destructors</vt:lpstr>
      <vt:lpstr>Static Methods</vt:lpstr>
      <vt:lpstr>Inheritance</vt:lpstr>
      <vt:lpstr>Class Variables and Inheritance</vt:lpstr>
      <vt:lpstr>Classes Exercise</vt:lpstr>
      <vt:lpstr>Classes Exercise: __main__</vt:lpstr>
      <vt:lpstr>Multiple Inheritance</vt:lpstr>
      <vt:lpstr>Multiple Inheritance Sample</vt:lpstr>
      <vt:lpstr>Object Class in Python</vt:lpstr>
      <vt:lpstr>The Diamond Problem</vt:lpstr>
      <vt:lpstr>The Diamond Problem –  Duplicate Method Calls</vt:lpstr>
      <vt:lpstr>Avoiding Duplicate Method Calls-sol 1 </vt:lpstr>
      <vt:lpstr>The super() Method – sol 2</vt:lpstr>
      <vt:lpstr>The super() Method (2)</vt:lpstr>
      <vt:lpstr>The super() Method (3)</vt:lpstr>
      <vt:lpstr>Iterators</vt:lpstr>
      <vt:lpstr>String Iterator Example</vt:lpstr>
      <vt:lpstr>Creating Our Own Iterator</vt:lpstr>
      <vt:lpstr>Generators</vt:lpstr>
      <vt:lpstr>Generators Expressions</vt:lpstr>
      <vt:lpstr>Iterators &amp; Generators Exercises</vt:lpstr>
      <vt:lpstr>Custom Exception Classes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Part V: Object Oriented Programming</dc:title>
  <dc:creator>Ronen</dc:creator>
  <cp:lastModifiedBy>Y-PC</cp:lastModifiedBy>
  <cp:revision>94</cp:revision>
  <dcterms:created xsi:type="dcterms:W3CDTF">2006-08-16T00:00:00Z</dcterms:created>
  <dcterms:modified xsi:type="dcterms:W3CDTF">2016-08-25T11:11:16Z</dcterms:modified>
</cp:coreProperties>
</file>