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0" r:id="rId10"/>
    <p:sldId id="269" r:id="rId11"/>
    <p:sldId id="284" r:id="rId12"/>
    <p:sldId id="285" r:id="rId13"/>
    <p:sldId id="268" r:id="rId14"/>
    <p:sldId id="291" r:id="rId15"/>
    <p:sldId id="272" r:id="rId16"/>
    <p:sldId id="277" r:id="rId17"/>
    <p:sldId id="278" r:id="rId18"/>
    <p:sldId id="270" r:id="rId19"/>
    <p:sldId id="276" r:id="rId20"/>
    <p:sldId id="292" r:id="rId21"/>
    <p:sldId id="271" r:id="rId22"/>
    <p:sldId id="273" r:id="rId23"/>
    <p:sldId id="287" r:id="rId24"/>
    <p:sldId id="286" r:id="rId25"/>
    <p:sldId id="279" r:id="rId26"/>
    <p:sldId id="280" r:id="rId27"/>
    <p:sldId id="281" r:id="rId28"/>
    <p:sldId id="282" r:id="rId29"/>
    <p:sldId id="283" r:id="rId30"/>
    <p:sldId id="274" r:id="rId31"/>
    <p:sldId id="275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898D42-115B-46D3-A7EE-5B5A3BC9548A}">
          <p14:sldIdLst>
            <p14:sldId id="256"/>
          </p14:sldIdLst>
        </p14:section>
        <p14:section name="Untitled Section" id="{EE23ABE1-75E6-45C1-8BC3-66B393618F3C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90"/>
            <p14:sldId id="269"/>
            <p14:sldId id="284"/>
            <p14:sldId id="285"/>
          </p14:sldIdLst>
        </p14:section>
        <p14:section name="Untitled Section" id="{2261B9B2-C160-4344-A3AC-9AF24E348C34}">
          <p14:sldIdLst>
            <p14:sldId id="268"/>
            <p14:sldId id="291"/>
            <p14:sldId id="272"/>
            <p14:sldId id="277"/>
            <p14:sldId id="278"/>
            <p14:sldId id="270"/>
            <p14:sldId id="276"/>
            <p14:sldId id="292"/>
            <p14:sldId id="271"/>
            <p14:sldId id="273"/>
            <p14:sldId id="287"/>
            <p14:sldId id="286"/>
          </p14:sldIdLst>
        </p14:section>
        <p14:section name="Untitled Section" id="{4C756647-46BB-4BDE-BE2B-1DE0A71863C1}">
          <p14:sldIdLst>
            <p14:sldId id="279"/>
            <p14:sldId id="280"/>
            <p14:sldId id="281"/>
            <p14:sldId id="282"/>
            <p14:sldId id="283"/>
            <p14:sldId id="274"/>
            <p14:sldId id="275"/>
            <p14:sldId id="288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7378" autoAdjust="0"/>
    <p:restoredTop sz="83630" autoAdjust="0"/>
  </p:normalViewPr>
  <p:slideViewPr>
    <p:cSldViewPr>
      <p:cViewPr varScale="1">
        <p:scale>
          <a:sx n="61" d="100"/>
          <a:sy n="61" d="100"/>
        </p:scale>
        <p:origin x="-20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32B4CAE-A374-4CA3-9D3D-035DA01CE02D}" type="datetimeFigureOut">
              <a:rPr lang="he-IL" smtClean="0"/>
              <a:t>ו'/אייר/תשע"ז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AA92FE1-D4E2-4EBB-BC9A-B553DD5AD6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999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92FE1-D4E2-4EBB-BC9A-B553DD5AD627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20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נקודה נחשבת כתו!, למשל:</a:t>
            </a:r>
          </a:p>
          <a:p>
            <a:r>
              <a:rPr lang="he-IL" dirty="0" smtClean="0"/>
              <a:t>3.14-</a:t>
            </a:r>
            <a:r>
              <a:rPr lang="he-IL" baseline="0" dirty="0" smtClean="0"/>
              <a:t> נספרים 5 תוים + 2תוים הם אפסים מובילים.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92FE1-D4E2-4EBB-BC9A-B553DD5AD627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3574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%2.3f</a:t>
            </a:r>
            <a:r>
              <a:rPr lang="he-IL" dirty="0" smtClean="0"/>
              <a:t> -  הכוונה למספרים בתבנית/צורה</a:t>
            </a:r>
            <a:r>
              <a:rPr lang="he-IL" baseline="0" dirty="0" smtClean="0"/>
              <a:t> הזו!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92FE1-D4E2-4EBB-BC9A-B553DD5AD627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744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smtClean="0"/>
              <a:t>re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 =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r"Silvester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cat eats spam on the: 05\06\2017 and Boxer the dog eats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dogly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the: 09\12\2006"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p = </a:t>
            </a:r>
            <a:r>
              <a:rPr lang="en-US" dirty="0" err="1" smtClean="0"/>
              <a:t>re.compile</a:t>
            </a:r>
            <a:r>
              <a:rPr lang="en-US" dirty="0" smtClean="0"/>
              <a:t>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r"(\d\d\\\d\d\\\d\d\d\d)+"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m = </a:t>
            </a:r>
            <a:r>
              <a:rPr lang="en-US" dirty="0" err="1" smtClean="0"/>
              <a:t>p.findall</a:t>
            </a:r>
            <a:r>
              <a:rPr lang="en-US" dirty="0" smtClean="0"/>
              <a:t>(s)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dirty="0" smtClean="0"/>
              <a:t>match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dirty="0" smtClean="0"/>
              <a:t>m: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 smtClean="0"/>
              <a:t>(match)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92FE1-D4E2-4EBB-BC9A-B553DD5AD627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4057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כולל</a:t>
            </a:r>
            <a:r>
              <a:rPr lang="he-IL" baseline="0" dirty="0" smtClean="0"/>
              <a:t> מציאת שליליים והדפסתם עם הסימן מינוס.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92FE1-D4E2-4EBB-BC9A-B553DD5AD627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1123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http://pythoncentral.io/how-to-sort-a-list-tuple-or-object-with-sorted-in-python/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92FE1-D4E2-4EBB-BC9A-B553DD5AD627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1535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https://en.wikipedia.org/wiki/Web_crawler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92FE1-D4E2-4EBB-BC9A-B553DD5AD627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19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0461C7-341E-4607-BAE6-737A75EBC916}" type="datetime1">
              <a:rPr lang="en-US" smtClean="0"/>
              <a:t>02-May-17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9D9FAA-89FD-4443-A303-4B6FBE09CD42}" type="datetime1">
              <a:rPr lang="en-US" smtClean="0"/>
              <a:t>02-May-17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93C3AA-C24C-468D-9087-AE89EFA4EDFB}" type="datetime1">
              <a:rPr lang="en-US" smtClean="0"/>
              <a:t>02-May-17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22664F-A474-4D17-9E52-0416BBCFFEDF}" type="datetime1">
              <a:rPr lang="en-US" smtClean="0"/>
              <a:t>02-May-17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70EE5A-EE02-4A13-917A-0A9FD26AF7EB}" type="datetime1">
              <a:rPr lang="en-US" smtClean="0"/>
              <a:t>02-May-17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5DE225-2271-4D40-A316-A739AA899E12}" type="datetime1">
              <a:rPr lang="en-US" smtClean="0"/>
              <a:t>02-May-17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1726A8-2181-4BE5-B40B-BB3EDA58B060}" type="datetime1">
              <a:rPr lang="en-US" smtClean="0"/>
              <a:t>02-May-17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5565AA-EB4A-457F-B027-51B5E6C1BB7C}" type="datetime1">
              <a:rPr lang="en-US" smtClean="0"/>
              <a:t>02-May-17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858A5B-AB49-40C1-A3BD-72D083C41202}" type="datetime1">
              <a:rPr lang="en-US" smtClean="0"/>
              <a:t>02-May-17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A4C034-57FD-4509-A656-57EA89F053D5}" type="datetime1">
              <a:rPr lang="en-US" smtClean="0"/>
              <a:t>02-May-17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1970B-6A81-4280-B9F3-48B591941F5F}" type="datetime1">
              <a:rPr lang="en-US" smtClean="0"/>
              <a:t>02-May-17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fld id="{3A0C1F33-D9A0-4CD0-BA1A-22585B669E27}" type="datetime1">
              <a:rPr lang="en-US" smtClean="0"/>
              <a:t>02-May-17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rtl="0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1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r" rtl="1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r" rtl="1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r" rtl="1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r" rtl="1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r" rtl="1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name@company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uzzlers.org/pub/wordlists/unixdict.t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851648" cy="1828800"/>
          </a:xfrm>
        </p:spPr>
        <p:txBody>
          <a:bodyPr/>
          <a:lstStyle/>
          <a:p>
            <a:pPr algn="ctr"/>
            <a:r>
              <a:rPr lang="en-US" dirty="0" smtClean="0"/>
              <a:t>Handling Texts in Python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rtl="0"/>
            <a:r>
              <a:rPr lang="en-US" dirty="0" smtClean="0"/>
              <a:t>Output Formatting</a:t>
            </a:r>
          </a:p>
          <a:p>
            <a:pPr algn="just" rtl="0"/>
            <a:r>
              <a:rPr lang="en-US" dirty="0" smtClean="0"/>
              <a:t>Pattern Matching &amp; Parsing</a:t>
            </a:r>
          </a:p>
          <a:p>
            <a:pPr algn="just" rtl="0"/>
            <a:r>
              <a:rPr lang="en-US" dirty="0"/>
              <a:t>Reading &amp; Writing from/to Files</a:t>
            </a:r>
          </a:p>
          <a:p>
            <a:pPr algn="just" rtl="0"/>
            <a:r>
              <a:rPr lang="en-US" dirty="0" smtClean="0"/>
              <a:t>Reading from the Internet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String Methods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i="1" dirty="0"/>
              <a:t>find(sub[, start[, end</a:t>
            </a:r>
            <a:r>
              <a:rPr lang="en-US" i="1" dirty="0" smtClean="0"/>
              <a:t>]])</a:t>
            </a:r>
            <a:r>
              <a:rPr lang="en-US" dirty="0" smtClean="0"/>
              <a:t>: returns the first index of sub in the string, -</a:t>
            </a:r>
            <a:r>
              <a:rPr lang="en-US" dirty="0" smtClean="0">
                <a:latin typeface="Arial (Body)"/>
              </a:rPr>
              <a:t>1</a:t>
            </a:r>
            <a:r>
              <a:rPr lang="en-US" dirty="0" smtClean="0"/>
              <a:t> if not found</a:t>
            </a:r>
          </a:p>
          <a:p>
            <a:pPr algn="l" rtl="0"/>
            <a:r>
              <a:rPr lang="en-US" i="1" dirty="0" smtClean="0"/>
              <a:t>isdigit():</a:t>
            </a:r>
            <a:r>
              <a:rPr lang="en-US" dirty="0" smtClean="0"/>
              <a:t> returns </a:t>
            </a:r>
            <a:r>
              <a:rPr lang="en-US" i="1" dirty="0" smtClean="0"/>
              <a:t>True</a:t>
            </a:r>
            <a:r>
              <a:rPr lang="en-US" dirty="0" smtClean="0"/>
              <a:t> if the string composed of digits</a:t>
            </a:r>
          </a:p>
          <a:p>
            <a:pPr algn="l" rtl="0"/>
            <a:r>
              <a:rPr lang="en-US" i="1" dirty="0" smtClean="0"/>
              <a:t>split(), join()</a:t>
            </a:r>
            <a:r>
              <a:rPr lang="en-US" dirty="0" smtClean="0"/>
              <a:t>: We already met those</a:t>
            </a:r>
          </a:p>
          <a:p>
            <a:pPr algn="l" rtl="0"/>
            <a:r>
              <a:rPr lang="en-US" i="1" dirty="0"/>
              <a:t>replace(old, new[, count</a:t>
            </a:r>
            <a:r>
              <a:rPr lang="en-US" i="1" dirty="0" smtClean="0"/>
              <a:t>])</a:t>
            </a:r>
            <a:r>
              <a:rPr lang="en-US" dirty="0" smtClean="0"/>
              <a:t>: returns </a:t>
            </a:r>
            <a:r>
              <a:rPr lang="en-US" dirty="0"/>
              <a:t>a copy of the string with all occurrences of substring </a:t>
            </a:r>
            <a:r>
              <a:rPr lang="en-US" i="1" dirty="0"/>
              <a:t>old</a:t>
            </a:r>
            <a:r>
              <a:rPr lang="en-US" dirty="0"/>
              <a:t> replaced by </a:t>
            </a:r>
            <a:r>
              <a:rPr lang="en-US" i="1" dirty="0" smtClean="0"/>
              <a:t>new</a:t>
            </a:r>
          </a:p>
          <a:p>
            <a:pPr algn="l" rtl="0"/>
            <a:r>
              <a:rPr lang="en-US" i="1" dirty="0" smtClean="0"/>
              <a:t>splitlines()</a:t>
            </a:r>
            <a:r>
              <a:rPr lang="en-US" dirty="0" smtClean="0"/>
              <a:t>: returns a list of the lines in the string</a:t>
            </a:r>
          </a:p>
          <a:p>
            <a:pPr algn="l" rtl="0"/>
            <a:r>
              <a:rPr lang="en-US" i="1" dirty="0" smtClean="0"/>
              <a:t>startswith(prefix)</a:t>
            </a:r>
          </a:p>
          <a:p>
            <a:pPr algn="l" rtl="0"/>
            <a:r>
              <a:rPr lang="en-US" i="1" dirty="0" smtClean="0"/>
              <a:t>endswith(suffix)</a:t>
            </a:r>
            <a:endParaRPr lang="he-I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5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Formatting Exercise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Write a function </a:t>
            </a:r>
            <a:r>
              <a:rPr lang="en-US" i="1" dirty="0" err="1"/>
              <a:t>DatesPrinter</a:t>
            </a:r>
            <a:r>
              <a:rPr lang="en-US" dirty="0"/>
              <a:t>() that gets a </a:t>
            </a:r>
            <a:r>
              <a:rPr lang="en-US" b="1" dirty="0"/>
              <a:t>list of tuples </a:t>
            </a:r>
            <a:r>
              <a:rPr lang="en-US" dirty="0"/>
              <a:t>containing </a:t>
            </a:r>
            <a:r>
              <a:rPr lang="en-US" dirty="0">
                <a:latin typeface="Arial (Body)"/>
              </a:rPr>
              <a:t>3</a:t>
            </a:r>
            <a:r>
              <a:rPr lang="en-US" dirty="0"/>
              <a:t> numbers (day, month, year). You can assume the numbers are </a:t>
            </a:r>
            <a:r>
              <a:rPr lang="en-US" dirty="0" smtClean="0"/>
              <a:t>valid.</a:t>
            </a:r>
          </a:p>
          <a:p>
            <a:pPr marL="0" indent="0" algn="l" rtl="0">
              <a:buNone/>
            </a:pPr>
            <a:r>
              <a:rPr lang="en-US" dirty="0" smtClean="0"/>
              <a:t>Your </a:t>
            </a:r>
            <a:r>
              <a:rPr lang="en-US" dirty="0"/>
              <a:t>task is to print a table that each row represents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a </a:t>
            </a:r>
            <a:r>
              <a:rPr lang="en-US" dirty="0"/>
              <a:t>date from the </a:t>
            </a:r>
            <a:r>
              <a:rPr lang="en-US" dirty="0" smtClean="0"/>
              <a:t>list.</a:t>
            </a:r>
          </a:p>
          <a:p>
            <a:pPr marL="0" indent="0" algn="l" rtl="0">
              <a:buNone/>
            </a:pPr>
            <a:r>
              <a:rPr lang="en-US" dirty="0" smtClean="0"/>
              <a:t>The </a:t>
            </a:r>
            <a:r>
              <a:rPr lang="en-US" dirty="0"/>
              <a:t>table will have </a:t>
            </a:r>
            <a:r>
              <a:rPr lang="en-US" dirty="0">
                <a:latin typeface="Arial (Body)"/>
              </a:rPr>
              <a:t>4</a:t>
            </a:r>
            <a:r>
              <a:rPr lang="en-US" dirty="0"/>
              <a:t> columns – each representing a different date </a:t>
            </a:r>
            <a:r>
              <a:rPr lang="en-US" dirty="0" smtClean="0"/>
              <a:t>format:</a:t>
            </a:r>
            <a:endParaRPr lang="en-US" dirty="0"/>
          </a:p>
          <a:p>
            <a:pPr lvl="1" algn="l" rtl="0"/>
            <a:r>
              <a:rPr lang="en-US" i="1" dirty="0"/>
              <a:t>padding (</a:t>
            </a:r>
            <a:r>
              <a:rPr lang="en-US" i="1" dirty="0" err="1"/>
              <a:t>dd</a:t>
            </a:r>
            <a:r>
              <a:rPr lang="en-US" i="1" dirty="0"/>
              <a:t>/mm/</a:t>
            </a:r>
            <a:r>
              <a:rPr lang="en-US" i="1" dirty="0" err="1"/>
              <a:t>yyyy</a:t>
            </a:r>
            <a:r>
              <a:rPr lang="en-US" i="1" dirty="0"/>
              <a:t>)</a:t>
            </a:r>
            <a:endParaRPr lang="en-US" dirty="0"/>
          </a:p>
          <a:p>
            <a:pPr lvl="1" algn="l" rtl="0"/>
            <a:r>
              <a:rPr lang="en-US" i="1" dirty="0"/>
              <a:t>non padding (d[d]/m[m]/</a:t>
            </a:r>
            <a:r>
              <a:rPr lang="en-US" i="1" dirty="0" err="1"/>
              <a:t>yyyy</a:t>
            </a:r>
            <a:r>
              <a:rPr lang="en-US" i="1" dirty="0"/>
              <a:t>)</a:t>
            </a:r>
            <a:endParaRPr lang="en-US" dirty="0"/>
          </a:p>
          <a:p>
            <a:pPr lvl="1" algn="l" rtl="0"/>
            <a:r>
              <a:rPr lang="en-US" i="1" dirty="0">
                <a:latin typeface="Arial (Body)"/>
              </a:rPr>
              <a:t>14</a:t>
            </a:r>
            <a:r>
              <a:rPr lang="en-US" i="1" dirty="0"/>
              <a:t> JUN </a:t>
            </a:r>
            <a:r>
              <a:rPr lang="en-US" i="1" dirty="0">
                <a:latin typeface="Arial (Body)"/>
              </a:rPr>
              <a:t>01</a:t>
            </a:r>
            <a:r>
              <a:rPr lang="en-US" i="1" dirty="0"/>
              <a:t> (</a:t>
            </a:r>
            <a:r>
              <a:rPr lang="en-US" i="1" dirty="0" err="1"/>
              <a:t>dd</a:t>
            </a:r>
            <a:r>
              <a:rPr lang="en-US" i="1" dirty="0"/>
              <a:t> &lt;</a:t>
            </a:r>
            <a:r>
              <a:rPr lang="en-US" i="1" dirty="0">
                <a:latin typeface="Arial (Body)"/>
              </a:rPr>
              <a:t>3</a:t>
            </a:r>
            <a:r>
              <a:rPr lang="en-US" i="1" dirty="0"/>
              <a:t>-letters-month&gt; &lt;</a:t>
            </a:r>
            <a:r>
              <a:rPr lang="en-US" i="1" dirty="0">
                <a:latin typeface="Arial (Body)"/>
              </a:rPr>
              <a:t>2</a:t>
            </a:r>
            <a:r>
              <a:rPr lang="en-US" i="1" dirty="0"/>
              <a:t>-digit-year&gt;</a:t>
            </a:r>
            <a:endParaRPr lang="en-US" dirty="0"/>
          </a:p>
          <a:p>
            <a:pPr lvl="1" algn="l" rtl="0"/>
            <a:r>
              <a:rPr lang="en-US" i="1" dirty="0">
                <a:latin typeface="Arial (Body)"/>
              </a:rPr>
              <a:t>7 </a:t>
            </a:r>
            <a:r>
              <a:rPr lang="en-US" i="1" dirty="0"/>
              <a:t>August </a:t>
            </a:r>
            <a:r>
              <a:rPr lang="en-US" i="1" dirty="0">
                <a:latin typeface="Arial (Body)"/>
              </a:rPr>
              <a:t>2015</a:t>
            </a:r>
            <a:r>
              <a:rPr lang="en-US" i="1" dirty="0"/>
              <a:t> (d[d] &lt;full-month-name&gt; &lt;</a:t>
            </a:r>
            <a:r>
              <a:rPr lang="en-US" i="1" dirty="0" smtClean="0">
                <a:latin typeface="Arial (Body)"/>
              </a:rPr>
              <a:t>4</a:t>
            </a:r>
            <a:r>
              <a:rPr lang="en-US" i="1" dirty="0"/>
              <a:t>-digit-year&gt;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4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1" y="3810000"/>
            <a:ext cx="8763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smtClean="0"/>
              <a:t>Exercise – cont’</a:t>
            </a:r>
            <a:endParaRPr lang="he-I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1676400"/>
          </a:xfrm>
        </p:spPr>
        <p:txBody>
          <a:bodyPr/>
          <a:lstStyle/>
          <a:p>
            <a:pPr algn="l" rtl="0"/>
            <a:r>
              <a:rPr lang="en-US" sz="2400" dirty="0" smtClean="0"/>
              <a:t>Whenever </a:t>
            </a:r>
            <a:r>
              <a:rPr lang="en-US" sz="2400" dirty="0"/>
              <a:t>there are spaces you should align to the left according to the </a:t>
            </a:r>
            <a:r>
              <a:rPr lang="en-US" sz="2400" dirty="0" smtClean="0"/>
              <a:t>string</a:t>
            </a:r>
          </a:p>
          <a:p>
            <a:pPr algn="l" rtl="0"/>
            <a:r>
              <a:rPr lang="en-US" sz="2400" dirty="0" smtClean="0"/>
              <a:t>There </a:t>
            </a:r>
            <a:r>
              <a:rPr lang="en-US" sz="2400" dirty="0"/>
              <a:t>should be exactly </a:t>
            </a:r>
            <a:r>
              <a:rPr lang="en-US" sz="2400" dirty="0">
                <a:latin typeface="Arial (Body)"/>
              </a:rPr>
              <a:t>3</a:t>
            </a:r>
            <a:r>
              <a:rPr lang="en-US" sz="2400" dirty="0"/>
              <a:t> spaces between columns (according to the longest string on the left column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6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Pattern Matching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  <a:ln>
            <a:noFill/>
          </a:ln>
        </p:spPr>
        <p:txBody>
          <a:bodyPr/>
          <a:lstStyle/>
          <a:p>
            <a:pPr algn="l" rtl="0"/>
            <a:r>
              <a:rPr lang="en-US" sz="2800" dirty="0"/>
              <a:t>A </a:t>
            </a:r>
            <a:r>
              <a:rPr lang="en-US" sz="2800" b="1" dirty="0" smtClean="0"/>
              <a:t>Regular Expression </a:t>
            </a:r>
            <a:r>
              <a:rPr lang="en-US" sz="2800" dirty="0"/>
              <a:t>(or RE) specifies a pattern that matches </a:t>
            </a:r>
            <a:r>
              <a:rPr lang="en-US" sz="2800" dirty="0" smtClean="0"/>
              <a:t>a set </a:t>
            </a:r>
            <a:r>
              <a:rPr lang="en-US" sz="2800" dirty="0"/>
              <a:t>of </a:t>
            </a:r>
            <a:r>
              <a:rPr lang="en-US" sz="2800" dirty="0" smtClean="0"/>
              <a:t>strings</a:t>
            </a:r>
          </a:p>
          <a:p>
            <a:pPr algn="l" rtl="0"/>
            <a:r>
              <a:rPr lang="en-US" sz="2800" dirty="0" smtClean="0"/>
              <a:t>the functions </a:t>
            </a:r>
            <a:r>
              <a:rPr lang="en-US" sz="2800" dirty="0"/>
              <a:t>in </a:t>
            </a:r>
            <a:r>
              <a:rPr lang="en-US" sz="2800" b="1" dirty="0" smtClean="0"/>
              <a:t>module</a:t>
            </a:r>
            <a:r>
              <a:rPr lang="en-US" sz="2800" dirty="0" smtClean="0"/>
              <a:t> </a:t>
            </a:r>
            <a:r>
              <a:rPr lang="en-US" sz="2800" i="1" dirty="0" smtClean="0"/>
              <a:t>re (import re is needed)</a:t>
            </a:r>
            <a:r>
              <a:rPr lang="en-US" sz="2800" dirty="0" smtClean="0"/>
              <a:t> let you check if a particular string matches a given regular expression, some functions in </a:t>
            </a:r>
            <a:r>
              <a:rPr lang="en-US" sz="2800" b="1" dirty="0"/>
              <a:t>module</a:t>
            </a:r>
            <a:r>
              <a:rPr lang="en-US" sz="2800" dirty="0"/>
              <a:t> </a:t>
            </a:r>
            <a:r>
              <a:rPr lang="en-US" sz="2800" i="1" dirty="0"/>
              <a:t>re</a:t>
            </a:r>
            <a:r>
              <a:rPr lang="en-US" sz="2800" dirty="0" smtClean="0"/>
              <a:t> are:</a:t>
            </a:r>
            <a:endParaRPr lang="en-US" sz="2800" dirty="0"/>
          </a:p>
          <a:p>
            <a:pPr marL="393700" lvl="1" indent="0" algn="l" rtl="0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50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Pattern Matching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  <a:ln>
            <a:noFill/>
          </a:ln>
        </p:spPr>
        <p:txBody>
          <a:bodyPr/>
          <a:lstStyle/>
          <a:p>
            <a:pPr lvl="1" algn="l" rtl="0"/>
            <a:r>
              <a:rPr lang="en-US" i="1" dirty="0" smtClean="0"/>
              <a:t>re.fullmatch(pattern, string</a:t>
            </a:r>
            <a:r>
              <a:rPr lang="en-US" i="1" dirty="0"/>
              <a:t>)</a:t>
            </a:r>
            <a:r>
              <a:rPr lang="en-US" dirty="0"/>
              <a:t>: returns a </a:t>
            </a:r>
            <a:r>
              <a:rPr lang="en-US" b="1" i="1" dirty="0" smtClean="0"/>
              <a:t>match-object</a:t>
            </a:r>
            <a:r>
              <a:rPr lang="en-US" i="1" dirty="0" smtClean="0"/>
              <a:t> </a:t>
            </a:r>
            <a:r>
              <a:rPr lang="en-US" dirty="0"/>
              <a:t>if </a:t>
            </a:r>
            <a:r>
              <a:rPr lang="en-US" i="1" dirty="0"/>
              <a:t>pattern</a:t>
            </a:r>
            <a:r>
              <a:rPr lang="en-US" dirty="0"/>
              <a:t> matches </a:t>
            </a:r>
            <a:r>
              <a:rPr lang="en-US" i="1" dirty="0"/>
              <a:t>string, None </a:t>
            </a:r>
            <a:r>
              <a:rPr lang="en-US" dirty="0"/>
              <a:t>otherwise</a:t>
            </a:r>
          </a:p>
          <a:p>
            <a:pPr lvl="1" algn="l" rtl="0"/>
            <a:r>
              <a:rPr lang="en-US" i="1" dirty="0" err="1"/>
              <a:t>re.match</a:t>
            </a:r>
            <a:r>
              <a:rPr lang="en-US" i="1" dirty="0"/>
              <a:t>(pattern</a:t>
            </a:r>
            <a:r>
              <a:rPr lang="en-US" i="1" dirty="0" smtClean="0"/>
              <a:t>, string</a:t>
            </a:r>
            <a:r>
              <a:rPr lang="en-US" i="1" dirty="0"/>
              <a:t>)</a:t>
            </a:r>
            <a:r>
              <a:rPr lang="en-US" dirty="0"/>
              <a:t>: looks for </a:t>
            </a:r>
            <a:r>
              <a:rPr lang="en-US" i="1" dirty="0"/>
              <a:t>pattern</a:t>
            </a:r>
            <a:r>
              <a:rPr lang="en-US" dirty="0"/>
              <a:t> in the beginning of </a:t>
            </a:r>
            <a:r>
              <a:rPr lang="en-US" i="1" dirty="0"/>
              <a:t>string </a:t>
            </a:r>
            <a:r>
              <a:rPr lang="en-US" dirty="0"/>
              <a:t>and returns a </a:t>
            </a:r>
            <a:r>
              <a:rPr lang="en-US" b="1" i="1" dirty="0" smtClean="0"/>
              <a:t>match-object</a:t>
            </a:r>
            <a:r>
              <a:rPr lang="en-US" i="1" dirty="0" smtClean="0"/>
              <a:t> </a:t>
            </a:r>
            <a:r>
              <a:rPr lang="en-US" dirty="0"/>
              <a:t>or </a:t>
            </a:r>
            <a:r>
              <a:rPr lang="en-US" i="1" dirty="0"/>
              <a:t>None</a:t>
            </a:r>
          </a:p>
          <a:p>
            <a:pPr lvl="1" algn="l" rtl="0"/>
            <a:r>
              <a:rPr lang="en-US" i="1" dirty="0" err="1"/>
              <a:t>re.search</a:t>
            </a:r>
            <a:r>
              <a:rPr lang="en-US" i="1" dirty="0"/>
              <a:t>(pattern</a:t>
            </a:r>
            <a:r>
              <a:rPr lang="en-US" i="1" dirty="0" smtClean="0"/>
              <a:t>, string</a:t>
            </a:r>
            <a:r>
              <a:rPr lang="en-US" i="1" dirty="0"/>
              <a:t>)</a:t>
            </a:r>
            <a:r>
              <a:rPr lang="en-US" dirty="0"/>
              <a:t>: finds the first occurrence of </a:t>
            </a:r>
            <a:r>
              <a:rPr lang="en-US" i="1" dirty="0"/>
              <a:t>pattern</a:t>
            </a:r>
            <a:r>
              <a:rPr lang="en-US" dirty="0"/>
              <a:t> in </a:t>
            </a:r>
            <a:r>
              <a:rPr lang="en-US" i="1" dirty="0"/>
              <a:t>string </a:t>
            </a:r>
            <a:r>
              <a:rPr lang="en-US" dirty="0"/>
              <a:t>and returns a </a:t>
            </a:r>
            <a:r>
              <a:rPr lang="en-US" b="1" i="1" dirty="0" smtClean="0"/>
              <a:t>match-object</a:t>
            </a:r>
            <a:r>
              <a:rPr lang="en-US" i="1" dirty="0" smtClean="0"/>
              <a:t> </a:t>
            </a:r>
            <a:r>
              <a:rPr lang="en-US" dirty="0"/>
              <a:t>or </a:t>
            </a:r>
            <a:r>
              <a:rPr lang="en-US" i="1" dirty="0"/>
              <a:t>None</a:t>
            </a:r>
          </a:p>
          <a:p>
            <a:pPr lvl="1" algn="l" rtl="0"/>
            <a:r>
              <a:rPr lang="en-US" i="1" dirty="0" err="1" smtClean="0"/>
              <a:t>re.findall</a:t>
            </a:r>
            <a:r>
              <a:rPr lang="en-US" i="1" dirty="0" smtClean="0"/>
              <a:t>(pattern ,</a:t>
            </a:r>
            <a:r>
              <a:rPr lang="en-US" i="1" dirty="0"/>
              <a:t>string): r</a:t>
            </a:r>
            <a:r>
              <a:rPr lang="en-US" dirty="0"/>
              <a:t>eturns all non-overlapping matches of </a:t>
            </a:r>
            <a:r>
              <a:rPr lang="en-US" i="1" dirty="0"/>
              <a:t>pattern</a:t>
            </a:r>
            <a:r>
              <a:rPr lang="en-US" dirty="0"/>
              <a:t> in </a:t>
            </a:r>
            <a:r>
              <a:rPr lang="en-US" i="1" dirty="0"/>
              <a:t>string</a:t>
            </a:r>
            <a:r>
              <a:rPr lang="en-US" dirty="0"/>
              <a:t>, as a list of </a:t>
            </a:r>
            <a:r>
              <a:rPr lang="en-US" dirty="0" smtClean="0"/>
              <a:t>strings</a:t>
            </a:r>
          </a:p>
          <a:p>
            <a:pPr lvl="1" algn="l" rtl="0"/>
            <a:r>
              <a:rPr lang="en-US" dirty="0" err="1" smtClean="0"/>
              <a:t>re.finditer</a:t>
            </a:r>
            <a:r>
              <a:rPr lang="en-US" dirty="0" smtClean="0"/>
              <a:t>(</a:t>
            </a:r>
            <a:r>
              <a:rPr lang="en-US" i="1" dirty="0" err="1"/>
              <a:t>pattern,string</a:t>
            </a:r>
            <a:r>
              <a:rPr lang="en-US" dirty="0" smtClean="0"/>
              <a:t>): same as </a:t>
            </a:r>
            <a:r>
              <a:rPr lang="en-US" dirty="0" err="1" smtClean="0"/>
              <a:t>re.findall</a:t>
            </a:r>
            <a:r>
              <a:rPr lang="en-US" dirty="0" smtClean="0"/>
              <a:t>(), </a:t>
            </a:r>
            <a:r>
              <a:rPr lang="en-US" i="1" dirty="0" smtClean="0"/>
              <a:t>r</a:t>
            </a:r>
            <a:r>
              <a:rPr lang="en-US" dirty="0" smtClean="0"/>
              <a:t>eturns </a:t>
            </a:r>
            <a:r>
              <a:rPr lang="en-US" dirty="0"/>
              <a:t>all non-overlapping matches of </a:t>
            </a:r>
            <a:r>
              <a:rPr lang="en-US" i="1" dirty="0"/>
              <a:t>pattern</a:t>
            </a:r>
            <a:r>
              <a:rPr lang="en-US" dirty="0"/>
              <a:t> in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dirty="0" smtClean="0"/>
              <a:t>but returns them as an iterator</a:t>
            </a:r>
            <a:endParaRPr lang="en-US" dirty="0"/>
          </a:p>
          <a:p>
            <a:pPr lvl="1" algn="l"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55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762000"/>
          </a:xfrm>
        </p:spPr>
        <p:txBody>
          <a:bodyPr/>
          <a:lstStyle/>
          <a:p>
            <a:r>
              <a:rPr lang="en-US" dirty="0" smtClean="0"/>
              <a:t>Defining REs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904678"/>
          </a:xfrm>
        </p:spPr>
        <p:txBody>
          <a:bodyPr/>
          <a:lstStyle/>
          <a:p>
            <a:pPr algn="l" rtl="0"/>
            <a:r>
              <a:rPr lang="en-US" dirty="0" smtClean="0"/>
              <a:t>Regular </a:t>
            </a:r>
            <a:r>
              <a:rPr lang="en-US" dirty="0"/>
              <a:t>expressions contain special and ordinary chars</a:t>
            </a:r>
          </a:p>
          <a:p>
            <a:pPr algn="l" rtl="0"/>
            <a:r>
              <a:rPr lang="en-US" dirty="0"/>
              <a:t>Chars like 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dirty="0"/>
              <a:t>', '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', or </a:t>
            </a:r>
            <a:r>
              <a:rPr lang="en-US" dirty="0" smtClean="0"/>
              <a:t>‘</a:t>
            </a:r>
            <a:r>
              <a:rPr lang="en-US" dirty="0" smtClean="0">
                <a:solidFill>
                  <a:schemeClr val="accent1"/>
                </a:solidFill>
                <a:latin typeface="Arial (Body)"/>
              </a:rPr>
              <a:t>6</a:t>
            </a:r>
            <a:r>
              <a:rPr lang="en-US" dirty="0" smtClean="0"/>
              <a:t>' simply </a:t>
            </a:r>
            <a:r>
              <a:rPr lang="en-US" dirty="0"/>
              <a:t>match themselves</a:t>
            </a:r>
          </a:p>
          <a:p>
            <a:pPr algn="l" rtl="0"/>
            <a:r>
              <a:rPr lang="en-US" dirty="0"/>
              <a:t>You can concatenate ordinary chars, </a:t>
            </a:r>
            <a:r>
              <a:rPr lang="en-US" dirty="0" err="1">
                <a:solidFill>
                  <a:schemeClr val="accent1"/>
                </a:solidFill>
              </a:rPr>
              <a:t>abc</a:t>
            </a:r>
            <a:r>
              <a:rPr lang="en-US" dirty="0"/>
              <a:t> matches ‘</a:t>
            </a:r>
            <a:r>
              <a:rPr lang="en-US" dirty="0" err="1"/>
              <a:t>abc</a:t>
            </a:r>
            <a:r>
              <a:rPr lang="en-US" dirty="0"/>
              <a:t>‘</a:t>
            </a:r>
          </a:p>
          <a:p>
            <a:pPr algn="l" rtl="0"/>
            <a:r>
              <a:rPr lang="en-US" dirty="0"/>
              <a:t>Some chars, like </a:t>
            </a:r>
            <a:r>
              <a:rPr lang="en-US" dirty="0" smtClean="0">
                <a:solidFill>
                  <a:schemeClr val="accent1"/>
                </a:solidFill>
              </a:rPr>
              <a:t>|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/>
                </a:solidFill>
              </a:rPr>
              <a:t>\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special</a:t>
            </a:r>
          </a:p>
          <a:p>
            <a:pPr algn="l" rtl="0"/>
            <a:r>
              <a:rPr lang="en-US" dirty="0" smtClean="0"/>
              <a:t>'</a:t>
            </a:r>
            <a:r>
              <a:rPr lang="en-US" dirty="0" smtClean="0">
                <a:solidFill>
                  <a:schemeClr val="accent1"/>
                </a:solidFill>
              </a:rPr>
              <a:t>\</a:t>
            </a:r>
            <a:r>
              <a:rPr lang="en-US" dirty="0"/>
              <a:t>'</a:t>
            </a:r>
            <a:r>
              <a:rPr lang="en-US" dirty="0" smtClean="0"/>
              <a:t> is the escape character:</a:t>
            </a:r>
          </a:p>
          <a:p>
            <a:pPr lvl="1" algn="l" rtl="0"/>
            <a:r>
              <a:rPr lang="en-US" dirty="0" smtClean="0">
                <a:solidFill>
                  <a:schemeClr val="accent1"/>
                </a:solidFill>
              </a:rPr>
              <a:t>\d</a:t>
            </a:r>
            <a:r>
              <a:rPr lang="en-US" dirty="0" smtClean="0"/>
              <a:t> does not mean the char '</a:t>
            </a:r>
            <a:r>
              <a:rPr lang="en-US" dirty="0" smtClean="0">
                <a:solidFill>
                  <a:schemeClr val="accent1"/>
                </a:solidFill>
              </a:rPr>
              <a:t>\</a:t>
            </a:r>
            <a:r>
              <a:rPr lang="en-US" dirty="0"/>
              <a:t>'</a:t>
            </a:r>
            <a:r>
              <a:rPr lang="en-US" dirty="0" smtClean="0"/>
              <a:t> followed by the char '</a:t>
            </a:r>
            <a:r>
              <a:rPr lang="en-US" dirty="0" smtClean="0">
                <a:solidFill>
                  <a:schemeClr val="accent1"/>
                </a:solidFill>
              </a:rPr>
              <a:t>d</a:t>
            </a:r>
            <a:r>
              <a:rPr lang="en-US" dirty="0"/>
              <a:t>'</a:t>
            </a:r>
            <a:endParaRPr lang="en-US" dirty="0" smtClean="0"/>
          </a:p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\d</a:t>
            </a:r>
            <a:r>
              <a:rPr lang="en-US" dirty="0" smtClean="0"/>
              <a:t> matches any digit char , equivalent [0-9]</a:t>
            </a:r>
          </a:p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\D</a:t>
            </a:r>
            <a:r>
              <a:rPr lang="en-US" dirty="0" smtClean="0"/>
              <a:t> </a:t>
            </a:r>
            <a:r>
              <a:rPr lang="en-US" dirty="0"/>
              <a:t>matches any </a:t>
            </a:r>
            <a:r>
              <a:rPr lang="en-US" dirty="0" smtClean="0"/>
              <a:t>char that is not a digit, 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     equivalent[^0-9]</a:t>
            </a:r>
          </a:p>
          <a:p>
            <a:pPr algn="l" rtl="0"/>
            <a:r>
              <a:rPr lang="en-US" dirty="0">
                <a:solidFill>
                  <a:schemeClr val="accent1"/>
                </a:solidFill>
              </a:rPr>
              <a:t>\w</a:t>
            </a:r>
            <a:r>
              <a:rPr lang="en-US" dirty="0"/>
              <a:t> : matches Unicode word chars (digits, letters, '_'),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      equivalent  [</a:t>
            </a:r>
            <a:r>
              <a:rPr lang="en-US" dirty="0"/>
              <a:t>a-zA-Z0-9_]</a:t>
            </a:r>
            <a:endParaRPr lang="en-US" dirty="0" smtClean="0"/>
          </a:p>
          <a:p>
            <a:pPr algn="l" rtl="0"/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>: matches any char except new </a:t>
            </a:r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Samples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\d\d \D\D\D</a:t>
            </a:r>
            <a:r>
              <a:rPr lang="en-US" dirty="0" smtClean="0"/>
              <a:t> matches </a:t>
            </a:r>
            <a:r>
              <a:rPr lang="en-US" dirty="0" smtClean="0">
                <a:solidFill>
                  <a:srgbClr val="FF0000"/>
                </a:solidFill>
                <a:latin typeface="Arial (Body)"/>
              </a:rPr>
              <a:t>22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aaa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  <a:latin typeface="Arial (Body)"/>
              </a:rPr>
              <a:t>34</a:t>
            </a:r>
            <a:r>
              <a:rPr lang="en-US" dirty="0" smtClean="0">
                <a:solidFill>
                  <a:srgbClr val="FF0000"/>
                </a:solidFill>
              </a:rPr>
              <a:t> BC*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  <a:latin typeface="Arial (Body)"/>
              </a:rPr>
              <a:t>60</a:t>
            </a:r>
            <a:r>
              <a:rPr lang="en-US" dirty="0" smtClean="0">
                <a:solidFill>
                  <a:srgbClr val="FF0000"/>
                </a:solidFill>
              </a:rPr>
              <a:t> G$G</a:t>
            </a:r>
          </a:p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\w\w\w-\w\w\w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matches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abc-def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ABC-</a:t>
            </a:r>
            <a:r>
              <a:rPr lang="en-US" dirty="0" smtClean="0">
                <a:solidFill>
                  <a:srgbClr val="FF0000"/>
                </a:solidFill>
                <a:latin typeface="Arial (Body)"/>
              </a:rPr>
              <a:t>321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a_b-</a:t>
            </a:r>
            <a:r>
              <a:rPr lang="en-US" dirty="0" smtClean="0">
                <a:solidFill>
                  <a:srgbClr val="FF0000"/>
                </a:solidFill>
                <a:latin typeface="Arial (Body)"/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  <a:latin typeface="Arial (Body)"/>
              </a:rPr>
              <a:t>6</a:t>
            </a:r>
            <a:endParaRPr lang="en-US" dirty="0">
              <a:solidFill>
                <a:srgbClr val="FF0000"/>
              </a:solidFill>
              <a:latin typeface="Arial (Body)"/>
            </a:endParaRPr>
          </a:p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\d\d.\d\d\d</a:t>
            </a:r>
            <a:r>
              <a:rPr lang="en-US" dirty="0" smtClean="0"/>
              <a:t> is not like %</a:t>
            </a:r>
            <a:r>
              <a:rPr lang="en-US" dirty="0" smtClean="0">
                <a:latin typeface="Arial (Body)"/>
              </a:rPr>
              <a:t>2.3</a:t>
            </a:r>
            <a:r>
              <a:rPr lang="en-US" dirty="0" smtClean="0"/>
              <a:t>f</a:t>
            </a:r>
          </a:p>
          <a:p>
            <a:pPr lvl="1" algn="l" rtl="0"/>
            <a:r>
              <a:rPr lang="en-US" dirty="0" smtClean="0"/>
              <a:t>It matches </a:t>
            </a:r>
            <a:r>
              <a:rPr lang="en-US" dirty="0" smtClean="0">
                <a:solidFill>
                  <a:srgbClr val="FF0000"/>
                </a:solidFill>
                <a:latin typeface="Arial (Body)"/>
              </a:rPr>
              <a:t>23.456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smtClean="0"/>
              <a:t>but also </a:t>
            </a:r>
            <a:r>
              <a:rPr lang="en-US" dirty="0" smtClean="0">
                <a:solidFill>
                  <a:srgbClr val="FF0000"/>
                </a:solidFill>
                <a:latin typeface="Arial (Body)"/>
              </a:rPr>
              <a:t>23h456</a:t>
            </a:r>
            <a:r>
              <a:rPr lang="en-US" dirty="0" smtClean="0">
                <a:latin typeface="Arial (Body)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Arial (Body)"/>
              </a:rPr>
              <a:t>238456 </a:t>
            </a:r>
            <a:r>
              <a:rPr lang="en-US" dirty="0"/>
              <a:t>and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 (Body)"/>
              </a:rPr>
              <a:t>23(456</a:t>
            </a:r>
          </a:p>
          <a:p>
            <a:pPr lvl="1" algn="l" rtl="0"/>
            <a:r>
              <a:rPr lang="en-US" dirty="0" smtClean="0"/>
              <a:t>This is because 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r>
              <a:rPr lang="en-US" dirty="0" smtClean="0"/>
              <a:t> is a special char that matches any char</a:t>
            </a:r>
          </a:p>
          <a:p>
            <a:pPr lvl="1" algn="l" rtl="0"/>
            <a:r>
              <a:rPr lang="en-US" dirty="0" smtClean="0"/>
              <a:t>If we want it to be exactly ‘.’ we add the escape char </a:t>
            </a:r>
            <a:r>
              <a:rPr lang="en-US" dirty="0" smtClean="0">
                <a:solidFill>
                  <a:schemeClr val="accent1"/>
                </a:solidFill>
              </a:rPr>
              <a:t>\</a:t>
            </a:r>
          </a:p>
          <a:p>
            <a:pPr lvl="1" algn="l" rtl="0"/>
            <a:r>
              <a:rPr lang="en-US" dirty="0" smtClean="0">
                <a:solidFill>
                  <a:schemeClr val="accent1"/>
                </a:solidFill>
              </a:rPr>
              <a:t>\d\d\.\d\d\d </a:t>
            </a:r>
            <a:r>
              <a:rPr lang="en-US" sz="2200" dirty="0"/>
              <a:t>matches only numbers like %</a:t>
            </a:r>
            <a:r>
              <a:rPr lang="en-US" sz="2200" dirty="0" smtClean="0">
                <a:latin typeface="Arial (Body)"/>
              </a:rPr>
              <a:t>2.3</a:t>
            </a:r>
            <a:r>
              <a:rPr lang="en-US" sz="2200" dirty="0" smtClean="0"/>
              <a:t>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08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More on Escape Chars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305800" cy="4389437"/>
          </a:xfrm>
        </p:spPr>
        <p:txBody>
          <a:bodyPr/>
          <a:lstStyle/>
          <a:p>
            <a:pPr algn="l" rtl="0"/>
            <a:r>
              <a:rPr lang="en-US" dirty="0" smtClean="0"/>
              <a:t>Suppose we want to match a date format </a:t>
            </a:r>
            <a:r>
              <a:rPr lang="en-US" dirty="0" err="1" smtClean="0"/>
              <a:t>dd</a:t>
            </a:r>
            <a:r>
              <a:rPr lang="en-US" dirty="0" smtClean="0"/>
              <a:t>\mm\</a:t>
            </a:r>
            <a:r>
              <a:rPr lang="en-US" dirty="0" err="1" smtClean="0"/>
              <a:t>yyyy</a:t>
            </a:r>
            <a:endParaRPr lang="en-US" dirty="0" smtClean="0"/>
          </a:p>
          <a:p>
            <a:pPr lvl="1" algn="l" rtl="0"/>
            <a:r>
              <a:rPr lang="en-US" dirty="0" smtClean="0"/>
              <a:t>We need to match the char </a:t>
            </a:r>
            <a:r>
              <a:rPr lang="en-US" dirty="0" smtClean="0">
                <a:solidFill>
                  <a:srgbClr val="FF0000"/>
                </a:solidFill>
              </a:rPr>
              <a:t>\</a:t>
            </a:r>
            <a:r>
              <a:rPr lang="en-US" dirty="0" smtClean="0"/>
              <a:t> which is the escape char</a:t>
            </a:r>
          </a:p>
          <a:p>
            <a:pPr lvl="1" algn="l" rtl="0"/>
            <a:r>
              <a:rPr lang="en-US" dirty="0" smtClean="0"/>
              <a:t>A suitable pattern would be </a:t>
            </a:r>
            <a:r>
              <a:rPr lang="en-US" dirty="0" smtClean="0">
                <a:solidFill>
                  <a:schemeClr val="accent1"/>
                </a:solidFill>
              </a:rPr>
              <a:t>\d\d\\\d\d\\\d\d\d\d</a:t>
            </a:r>
          </a:p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\</a:t>
            </a:r>
            <a:r>
              <a:rPr lang="en-US" dirty="0" smtClean="0"/>
              <a:t> is also the escape char for the Python interpreter</a:t>
            </a:r>
          </a:p>
          <a:p>
            <a:pPr lvl="1" algn="l" rtl="0"/>
            <a:r>
              <a:rPr lang="en-US" dirty="0" smtClean="0"/>
              <a:t>This is how it recognizes </a:t>
            </a:r>
            <a:r>
              <a:rPr lang="en-US" dirty="0" smtClean="0">
                <a:solidFill>
                  <a:srgbClr val="FF0000"/>
                </a:solidFill>
              </a:rPr>
              <a:t>\n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\t</a:t>
            </a:r>
            <a:r>
              <a:rPr lang="en-US" dirty="0" smtClean="0"/>
              <a:t> for example</a:t>
            </a:r>
          </a:p>
          <a:p>
            <a:pPr lvl="1" algn="l" rtl="0"/>
            <a:r>
              <a:rPr lang="en-US" dirty="0" smtClean="0"/>
              <a:t>So actually to escape </a:t>
            </a:r>
            <a:r>
              <a:rPr lang="en-US" dirty="0">
                <a:solidFill>
                  <a:schemeClr val="accent1"/>
                </a:solidFill>
              </a:rPr>
              <a:t>\</a:t>
            </a:r>
            <a:r>
              <a:rPr lang="en-US" dirty="0" smtClean="0"/>
              <a:t> we need </a:t>
            </a:r>
            <a:r>
              <a:rPr lang="en-US" dirty="0">
                <a:solidFill>
                  <a:schemeClr val="accent1"/>
                </a:solidFill>
              </a:rPr>
              <a:t>\\\\</a:t>
            </a:r>
          </a:p>
          <a:p>
            <a:pPr algn="l" rtl="0"/>
            <a:r>
              <a:rPr lang="en-US" dirty="0" smtClean="0"/>
              <a:t>To avoid the collision with the interpreter we use r” ”:</a:t>
            </a:r>
          </a:p>
          <a:p>
            <a:pPr lvl="1" algn="l" rtl="0"/>
            <a:r>
              <a:rPr lang="en-US" dirty="0" smtClean="0"/>
              <a:t>r“\n” matches </a:t>
            </a:r>
            <a:r>
              <a:rPr lang="en-US" dirty="0" smtClean="0">
                <a:solidFill>
                  <a:srgbClr val="FF0000"/>
                </a:solidFill>
              </a:rPr>
              <a:t>\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n </a:t>
            </a:r>
            <a:r>
              <a:rPr lang="en-US" dirty="0" smtClean="0"/>
              <a:t>as two regular chars</a:t>
            </a:r>
          </a:p>
          <a:p>
            <a:pPr lvl="1" algn="l" rtl="0"/>
            <a:r>
              <a:rPr lang="en-US" dirty="0" smtClean="0"/>
              <a:t>We can use </a:t>
            </a:r>
            <a:r>
              <a:rPr lang="en-US" dirty="0" err="1" smtClean="0"/>
              <a:t>r”</a:t>
            </a:r>
            <a:r>
              <a:rPr lang="en-US" dirty="0" err="1" smtClean="0">
                <a:solidFill>
                  <a:schemeClr val="accent1"/>
                </a:solidFill>
              </a:rPr>
              <a:t>RE</a:t>
            </a:r>
            <a:r>
              <a:rPr lang="en-US" dirty="0" smtClean="0"/>
              <a:t>” on every regular expression</a:t>
            </a:r>
          </a:p>
          <a:p>
            <a:pPr lvl="2" algn="l" rtl="0"/>
            <a:r>
              <a:rPr lang="en-US" dirty="0" smtClean="0"/>
              <a:t>This is not a must for every RE, but a good habit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24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4600" dirty="0" smtClean="0"/>
              <a:t>Special Chars </a:t>
            </a:r>
            <a:r>
              <a:rPr lang="en-US" sz="4600" dirty="0"/>
              <a:t>for </a:t>
            </a:r>
            <a:r>
              <a:rPr lang="en-US" sz="4600" dirty="0" smtClean="0"/>
              <a:t>Multiplicity</a:t>
            </a:r>
            <a:endParaRPr lang="he-IL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solidFill>
                  <a:schemeClr val="accent1"/>
                </a:solidFill>
              </a:rPr>
              <a:t>?</a:t>
            </a:r>
            <a:r>
              <a:rPr lang="en-US" dirty="0"/>
              <a:t> : matches </a:t>
            </a:r>
            <a:r>
              <a:rPr lang="en-US" dirty="0">
                <a:latin typeface="Arial (Body)"/>
              </a:rPr>
              <a:t>0</a:t>
            </a:r>
            <a:r>
              <a:rPr lang="en-US" dirty="0"/>
              <a:t> or </a:t>
            </a:r>
            <a:r>
              <a:rPr lang="en-US" dirty="0">
                <a:latin typeface="Arial (Body)"/>
              </a:rPr>
              <a:t>1</a:t>
            </a:r>
            <a:r>
              <a:rPr lang="en-US" dirty="0"/>
              <a:t> repetitions of the previous RE</a:t>
            </a:r>
          </a:p>
          <a:p>
            <a:pPr lvl="1" algn="l" rtl="0"/>
            <a:r>
              <a:rPr lang="en-US" dirty="0">
                <a:solidFill>
                  <a:schemeClr val="accent1"/>
                </a:solidFill>
              </a:rPr>
              <a:t>ab?</a:t>
            </a:r>
            <a:r>
              <a:rPr lang="en-US" dirty="0"/>
              <a:t> matches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ab</a:t>
            </a:r>
          </a:p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*</a:t>
            </a:r>
            <a:r>
              <a:rPr lang="en-US" dirty="0" smtClean="0"/>
              <a:t> : matches </a:t>
            </a:r>
            <a:r>
              <a:rPr lang="en-US" dirty="0" smtClean="0">
                <a:latin typeface="Arial (Body)"/>
              </a:rPr>
              <a:t>0</a:t>
            </a:r>
            <a:r>
              <a:rPr lang="en-US" dirty="0" smtClean="0"/>
              <a:t> or more repetitions of the previous RE</a:t>
            </a:r>
          </a:p>
          <a:p>
            <a:pPr lvl="1" algn="l" rtl="0"/>
            <a:r>
              <a:rPr lang="en-US" dirty="0">
                <a:solidFill>
                  <a:schemeClr val="accent1"/>
                </a:solidFill>
              </a:rPr>
              <a:t>ab*</a:t>
            </a:r>
            <a:r>
              <a:rPr lang="en-US" dirty="0"/>
              <a:t> </a:t>
            </a:r>
            <a:r>
              <a:rPr lang="en-US" dirty="0" smtClean="0"/>
              <a:t>matches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ab</a:t>
            </a:r>
            <a:r>
              <a:rPr lang="en-US" dirty="0" smtClean="0"/>
              <a:t>, </a:t>
            </a:r>
            <a:r>
              <a:rPr lang="en-US" dirty="0"/>
              <a:t>or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followed </a:t>
            </a:r>
            <a:r>
              <a:rPr lang="en-US" dirty="0"/>
              <a:t>by any number of 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dirty="0" err="1" smtClean="0"/>
              <a:t>s</a:t>
            </a:r>
            <a:endParaRPr lang="en-US" dirty="0" smtClean="0"/>
          </a:p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+</a:t>
            </a:r>
            <a:r>
              <a:rPr lang="en-US" dirty="0" smtClean="0"/>
              <a:t> : </a:t>
            </a:r>
            <a:r>
              <a:rPr lang="en-US" dirty="0"/>
              <a:t>matches </a:t>
            </a:r>
            <a:r>
              <a:rPr lang="en-US" dirty="0" smtClean="0">
                <a:latin typeface="Arial (Body)"/>
              </a:rPr>
              <a:t>1</a:t>
            </a:r>
            <a:r>
              <a:rPr lang="en-US" dirty="0" smtClean="0"/>
              <a:t> </a:t>
            </a:r>
            <a:r>
              <a:rPr lang="en-US" dirty="0"/>
              <a:t>or more repetitions of the previous </a:t>
            </a:r>
            <a:r>
              <a:rPr lang="en-US" dirty="0" smtClean="0"/>
              <a:t>RE</a:t>
            </a:r>
          </a:p>
          <a:p>
            <a:pPr lvl="1" algn="l" rtl="0"/>
            <a:r>
              <a:rPr lang="en-US" dirty="0" smtClean="0">
                <a:solidFill>
                  <a:schemeClr val="accent1"/>
                </a:solidFill>
              </a:rPr>
              <a:t>ab+</a:t>
            </a:r>
            <a:r>
              <a:rPr lang="en-US" dirty="0" smtClean="0"/>
              <a:t> </a:t>
            </a:r>
            <a:r>
              <a:rPr lang="en-US" dirty="0"/>
              <a:t>matches </a:t>
            </a:r>
            <a:r>
              <a:rPr lang="en-US" dirty="0" smtClean="0">
                <a:solidFill>
                  <a:srgbClr val="FF0000"/>
                </a:solidFill>
              </a:rPr>
              <a:t>ab</a:t>
            </a:r>
            <a:r>
              <a:rPr lang="en-US" dirty="0"/>
              <a:t>, or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followed by any number of 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dirty="0" err="1" smtClean="0"/>
              <a:t>s</a:t>
            </a:r>
            <a:endParaRPr lang="en-US" dirty="0" smtClean="0"/>
          </a:p>
          <a:p>
            <a:pPr algn="l" rtl="0"/>
            <a:r>
              <a:rPr lang="en-US" dirty="0">
                <a:solidFill>
                  <a:schemeClr val="accent1"/>
                </a:solidFill>
              </a:rPr>
              <a:t>{m}</a:t>
            </a:r>
            <a:r>
              <a:rPr lang="en-US" dirty="0"/>
              <a:t> : Exactly m chars of the previous RE are </a:t>
            </a:r>
            <a:r>
              <a:rPr lang="en-US" dirty="0" smtClean="0"/>
              <a:t>matched</a:t>
            </a:r>
          </a:p>
          <a:p>
            <a:pPr lvl="1" algn="l" rtl="0"/>
            <a:r>
              <a:rPr lang="en-US" dirty="0" smtClean="0">
                <a:solidFill>
                  <a:schemeClr val="accent1"/>
                </a:solidFill>
              </a:rPr>
              <a:t>ab{</a:t>
            </a:r>
            <a:r>
              <a:rPr lang="en-US" dirty="0" smtClean="0">
                <a:solidFill>
                  <a:schemeClr val="accent1"/>
                </a:solidFill>
                <a:latin typeface="Arial (Body)"/>
              </a:rPr>
              <a:t>5</a:t>
            </a:r>
            <a:r>
              <a:rPr lang="en-US" dirty="0" smtClean="0">
                <a:solidFill>
                  <a:schemeClr val="accent1"/>
                </a:solidFill>
              </a:rPr>
              <a:t>}</a:t>
            </a:r>
            <a:r>
              <a:rPr lang="en-US" dirty="0" smtClean="0"/>
              <a:t> </a:t>
            </a:r>
            <a:r>
              <a:rPr lang="en-US" dirty="0"/>
              <a:t>matches </a:t>
            </a:r>
            <a:r>
              <a:rPr lang="en-US" dirty="0" err="1" smtClean="0">
                <a:solidFill>
                  <a:srgbClr val="FF0000"/>
                </a:solidFill>
              </a:rPr>
              <a:t>abbbbb</a:t>
            </a:r>
            <a:endParaRPr lang="en-US" dirty="0"/>
          </a:p>
          <a:p>
            <a:pPr algn="l" rtl="0"/>
            <a:r>
              <a:rPr lang="en-US" dirty="0">
                <a:solidFill>
                  <a:schemeClr val="accent1"/>
                </a:solidFill>
              </a:rPr>
              <a:t>{</a:t>
            </a:r>
            <a:r>
              <a:rPr lang="en-US" dirty="0" err="1">
                <a:solidFill>
                  <a:schemeClr val="accent1"/>
                </a:solidFill>
              </a:rPr>
              <a:t>m,n</a:t>
            </a:r>
            <a:r>
              <a:rPr lang="en-US" dirty="0">
                <a:solidFill>
                  <a:schemeClr val="accent1"/>
                </a:solidFill>
              </a:rPr>
              <a:t>} </a:t>
            </a:r>
            <a:r>
              <a:rPr lang="en-US" dirty="0"/>
              <a:t>: m to n repetitions of the previous </a:t>
            </a:r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9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Chars for Choice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solidFill>
                  <a:schemeClr val="accent1"/>
                </a:solidFill>
              </a:rPr>
              <a:t>[ ]</a:t>
            </a:r>
            <a:r>
              <a:rPr lang="en-US" dirty="0"/>
              <a:t> </a:t>
            </a:r>
            <a:r>
              <a:rPr lang="en-US" dirty="0" smtClean="0"/>
              <a:t>defines a </a:t>
            </a:r>
            <a:r>
              <a:rPr lang="en-US" dirty="0"/>
              <a:t>set of </a:t>
            </a:r>
            <a:r>
              <a:rPr lang="en-US" dirty="0" smtClean="0"/>
              <a:t>chars and matches </a:t>
            </a:r>
            <a:r>
              <a:rPr lang="en-US" u="sng" dirty="0" smtClean="0"/>
              <a:t>one of them</a:t>
            </a:r>
            <a:endParaRPr lang="en-US" u="sng" dirty="0"/>
          </a:p>
          <a:p>
            <a:pPr lvl="1" algn="l" rtl="0"/>
            <a:r>
              <a:rPr lang="en-US" dirty="0">
                <a:solidFill>
                  <a:schemeClr val="accent1"/>
                </a:solidFill>
              </a:rPr>
              <a:t>[</a:t>
            </a:r>
            <a:r>
              <a:rPr lang="en-US" dirty="0" err="1">
                <a:solidFill>
                  <a:schemeClr val="accent1"/>
                </a:solidFill>
              </a:rPr>
              <a:t>amk</a:t>
            </a:r>
            <a:r>
              <a:rPr lang="en-US" dirty="0">
                <a:solidFill>
                  <a:schemeClr val="accent1"/>
                </a:solidFill>
              </a:rPr>
              <a:t>] </a:t>
            </a:r>
            <a:r>
              <a:rPr lang="en-US" dirty="0"/>
              <a:t>matches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  <a:p>
            <a:pPr lvl="1" algn="l" rtl="0"/>
            <a:r>
              <a:rPr lang="en-US" dirty="0">
                <a:solidFill>
                  <a:schemeClr val="accent1"/>
                </a:solidFill>
              </a:rPr>
              <a:t>[</a:t>
            </a:r>
            <a:r>
              <a:rPr lang="en-US" dirty="0">
                <a:solidFill>
                  <a:schemeClr val="accent1"/>
                </a:solidFill>
                <a:latin typeface="Arial (Body)"/>
              </a:rPr>
              <a:t>0-9</a:t>
            </a:r>
            <a:r>
              <a:rPr lang="en-US" dirty="0">
                <a:solidFill>
                  <a:schemeClr val="accent1"/>
                </a:solidFill>
              </a:rPr>
              <a:t>a-zA-Z] </a:t>
            </a:r>
            <a:r>
              <a:rPr lang="en-US" dirty="0"/>
              <a:t>matches </a:t>
            </a:r>
            <a:r>
              <a:rPr lang="en-US" dirty="0" smtClean="0"/>
              <a:t>an alpha-numeric char (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  <a:latin typeface="Arial (Body)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>
                <a:solidFill>
                  <a:schemeClr val="accent1"/>
                </a:solidFill>
              </a:rPr>
              <a:t>A|B</a:t>
            </a:r>
            <a:r>
              <a:rPr lang="en-US" dirty="0"/>
              <a:t> : matches A or B (A and B are REs</a:t>
            </a:r>
            <a:r>
              <a:rPr lang="en-US" dirty="0" smtClean="0"/>
              <a:t>)</a:t>
            </a:r>
          </a:p>
          <a:p>
            <a:pPr lvl="1" algn="l" rtl="0"/>
            <a:r>
              <a:rPr lang="en-US" dirty="0" err="1" smtClean="0">
                <a:solidFill>
                  <a:schemeClr val="accent1"/>
                </a:solidFill>
              </a:rPr>
              <a:t>Hello|Hi</a:t>
            </a:r>
            <a:r>
              <a:rPr lang="en-US" dirty="0" smtClean="0"/>
              <a:t> matches one of those words</a:t>
            </a:r>
          </a:p>
          <a:p>
            <a:pPr lvl="1" algn="l" rtl="0"/>
            <a:r>
              <a:rPr lang="en-US" dirty="0" smtClean="0">
                <a:solidFill>
                  <a:schemeClr val="accent1"/>
                </a:solidFill>
              </a:rPr>
              <a:t>Hello*|Hi* </a:t>
            </a:r>
            <a:r>
              <a:rPr lang="en-US" dirty="0" smtClean="0"/>
              <a:t>matches </a:t>
            </a:r>
            <a:r>
              <a:rPr lang="en-US" dirty="0" err="1" smtClean="0">
                <a:solidFill>
                  <a:srgbClr val="FF0000"/>
                </a:solidFill>
              </a:rPr>
              <a:t>Hellooo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Hellooooo</a:t>
            </a:r>
            <a:r>
              <a:rPr lang="en-US" dirty="0" smtClean="0"/>
              <a:t>, and </a:t>
            </a:r>
            <a:r>
              <a:rPr lang="en-US" dirty="0" err="1" smtClean="0">
                <a:solidFill>
                  <a:srgbClr val="FF0000"/>
                </a:solidFill>
              </a:rPr>
              <a:t>Hiiiiiiiii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9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Formatting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So far we’ve seen two ways to output values</a:t>
            </a:r>
          </a:p>
          <a:p>
            <a:pPr lvl="1" algn="l" rtl="0"/>
            <a:r>
              <a:rPr lang="en-US" dirty="0" smtClean="0"/>
              <a:t>Writing an expression to the interpreter</a:t>
            </a:r>
          </a:p>
          <a:p>
            <a:pPr lvl="1" algn="l" rtl="0"/>
            <a:r>
              <a:rPr lang="en-US" dirty="0" smtClean="0"/>
              <a:t>Using the </a:t>
            </a:r>
            <a:r>
              <a:rPr lang="en-US" i="1" dirty="0" smtClean="0"/>
              <a:t>print()</a:t>
            </a:r>
            <a:r>
              <a:rPr lang="en-US" dirty="0" smtClean="0"/>
              <a:t> function</a:t>
            </a:r>
          </a:p>
          <a:p>
            <a:pPr lvl="2" algn="l" rtl="0"/>
            <a:r>
              <a:rPr lang="en-US" dirty="0" smtClean="0"/>
              <a:t>Built-in objects implement __</a:t>
            </a:r>
            <a:r>
              <a:rPr lang="en-US" i="1" dirty="0" err="1" smtClean="0"/>
              <a:t>str</a:t>
            </a:r>
            <a:r>
              <a:rPr lang="en-US" dirty="0" smtClean="0"/>
              <a:t>__() to print nicely</a:t>
            </a:r>
          </a:p>
          <a:p>
            <a:pPr lvl="2" algn="l" rtl="0"/>
            <a:r>
              <a:rPr lang="en-US" dirty="0" smtClean="0"/>
              <a:t>We can do the same in our classes</a:t>
            </a:r>
          </a:p>
          <a:p>
            <a:pPr lvl="2" algn="l" rtl="0"/>
            <a:r>
              <a:rPr lang="en-US" i="1" dirty="0" smtClean="0"/>
              <a:t>print(obj</a:t>
            </a:r>
            <a:r>
              <a:rPr lang="en-US" i="1" dirty="0" smtClean="0">
                <a:latin typeface="Arial (Body)"/>
              </a:rPr>
              <a:t>1</a:t>
            </a:r>
            <a:r>
              <a:rPr lang="en-US" i="1" dirty="0" smtClean="0"/>
              <a:t>,obj</a:t>
            </a:r>
            <a:r>
              <a:rPr lang="en-US" i="1" dirty="0" smtClean="0">
                <a:latin typeface="Arial (Body)"/>
              </a:rPr>
              <a:t>2</a:t>
            </a:r>
            <a:r>
              <a:rPr lang="en-US" i="1" dirty="0" smtClean="0"/>
              <a:t>,..)</a:t>
            </a:r>
            <a:r>
              <a:rPr lang="en-US" dirty="0" smtClean="0"/>
              <a:t> will print the objects separated by spaces</a:t>
            </a:r>
          </a:p>
          <a:p>
            <a:pPr algn="l" rtl="0"/>
            <a:r>
              <a:rPr lang="en-US" dirty="0" smtClean="0"/>
              <a:t>Often we need more control over the formatting</a:t>
            </a:r>
          </a:p>
          <a:p>
            <a:pPr lvl="1" algn="l" rtl="0"/>
            <a:r>
              <a:rPr lang="en-US" dirty="0" smtClean="0"/>
              <a:t>One option is to handle all strings ourselves</a:t>
            </a:r>
          </a:p>
          <a:p>
            <a:pPr lvl="2" algn="l" rtl="0"/>
            <a:r>
              <a:rPr lang="en-US" dirty="0" smtClean="0"/>
              <a:t>Slicing, concatenation &amp; some useful padding operations</a:t>
            </a:r>
          </a:p>
          <a:p>
            <a:pPr lvl="1" algn="l" rtl="0"/>
            <a:r>
              <a:rPr lang="en-US" dirty="0" smtClean="0"/>
              <a:t>Another option is to use the </a:t>
            </a:r>
            <a:r>
              <a:rPr lang="en-US" i="1" dirty="0" err="1" smtClean="0"/>
              <a:t>str.format</a:t>
            </a:r>
            <a:r>
              <a:rPr lang="en-US" i="1" dirty="0" smtClean="0"/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7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rtl="0"/>
            <a:r>
              <a:rPr lang="en-US" dirty="0" smtClean="0"/>
              <a:t>Grouping REs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257800"/>
          </a:xfrm>
        </p:spPr>
        <p:txBody>
          <a:bodyPr/>
          <a:lstStyle/>
          <a:p>
            <a:pPr algn="l" rtl="0"/>
            <a:r>
              <a:rPr lang="en-US" sz="2400" dirty="0" smtClean="0">
                <a:solidFill>
                  <a:schemeClr val="accent1"/>
                </a:solidFill>
              </a:rPr>
              <a:t>(</a:t>
            </a:r>
            <a:r>
              <a:rPr lang="en-US" sz="2400" dirty="0">
                <a:solidFill>
                  <a:schemeClr val="accent1"/>
                </a:solidFill>
              </a:rPr>
              <a:t>RE</a:t>
            </a:r>
            <a:r>
              <a:rPr lang="en-US" sz="2400" dirty="0" smtClean="0">
                <a:solidFill>
                  <a:schemeClr val="accent1"/>
                </a:solidFill>
              </a:rPr>
              <a:t>)</a:t>
            </a:r>
            <a:r>
              <a:rPr lang="en-US" sz="2400" dirty="0" smtClean="0"/>
              <a:t>: specifies </a:t>
            </a:r>
            <a:r>
              <a:rPr lang="en-US" sz="2400" dirty="0"/>
              <a:t>a group of chars corresponding to </a:t>
            </a:r>
            <a:r>
              <a:rPr lang="en-US" sz="2400" dirty="0" smtClean="0"/>
              <a:t>RE</a:t>
            </a:r>
          </a:p>
          <a:p>
            <a:pPr lvl="1" algn="l" rtl="0"/>
            <a:r>
              <a:rPr lang="en-US" dirty="0" smtClean="0"/>
              <a:t>It can be combined with multiplicity chars</a:t>
            </a:r>
          </a:p>
          <a:p>
            <a:pPr lvl="1" algn="l" rtl="0"/>
            <a:r>
              <a:rPr lang="en-US" dirty="0" smtClean="0">
                <a:solidFill>
                  <a:schemeClr val="accent1"/>
                </a:solidFill>
              </a:rPr>
              <a:t>(\d\D)?-(\D\d)* </a:t>
            </a:r>
            <a:r>
              <a:rPr lang="en-US" dirty="0" smtClean="0"/>
              <a:t>matches </a:t>
            </a:r>
            <a:r>
              <a:rPr lang="en-US" dirty="0" smtClean="0">
                <a:solidFill>
                  <a:srgbClr val="FF0000"/>
                </a:solidFill>
                <a:latin typeface="Arial (Body)"/>
              </a:rPr>
              <a:t>2a-b4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  <a:latin typeface="Arial (Body)"/>
              </a:rPr>
              <a:t>2a-t5y6u7i8</a:t>
            </a:r>
            <a:r>
              <a:rPr lang="en-US" dirty="0" smtClean="0">
                <a:latin typeface="Arial (Body)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Arial (Body)"/>
              </a:rPr>
              <a:t> -t5j6</a:t>
            </a:r>
            <a:r>
              <a:rPr lang="en-US" dirty="0" smtClean="0">
                <a:latin typeface="Arial (Body)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Arial (Body)"/>
              </a:rPr>
              <a:t> -</a:t>
            </a:r>
          </a:p>
          <a:p>
            <a:pPr algn="l" rtl="0"/>
            <a:r>
              <a:rPr lang="en-US" sz="2400" i="1" dirty="0" smtClean="0"/>
              <a:t>re.fullmatch(), </a:t>
            </a:r>
            <a:r>
              <a:rPr lang="en-US" sz="2400" i="1" dirty="0" err="1" smtClean="0"/>
              <a:t>re.match</a:t>
            </a:r>
            <a:r>
              <a:rPr lang="en-US" sz="2400" i="1" dirty="0" smtClean="0"/>
              <a:t>() </a:t>
            </a:r>
            <a:r>
              <a:rPr lang="en-US" sz="2400" dirty="0" smtClean="0"/>
              <a:t>and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re.search</a:t>
            </a:r>
            <a:r>
              <a:rPr lang="en-US" sz="2400" i="1" dirty="0" smtClean="0"/>
              <a:t>() </a:t>
            </a:r>
            <a:r>
              <a:rPr lang="en-US" sz="2400" dirty="0" smtClean="0"/>
              <a:t>return a </a:t>
            </a:r>
            <a:r>
              <a:rPr lang="en-US" sz="2400" i="1" dirty="0" smtClean="0"/>
              <a:t>match-object</a:t>
            </a:r>
          </a:p>
          <a:p>
            <a:pPr algn="l" rtl="0"/>
            <a:r>
              <a:rPr lang="en-US" sz="2400" dirty="0" smtClean="0"/>
              <a:t>We can access groups with </a:t>
            </a:r>
            <a:r>
              <a:rPr lang="en-US" sz="2400" i="1" dirty="0" smtClean="0"/>
              <a:t>match</a:t>
            </a:r>
            <a:r>
              <a:rPr lang="en-US" sz="2400" dirty="0" smtClean="0"/>
              <a:t>’s </a:t>
            </a:r>
            <a:r>
              <a:rPr lang="en-US" sz="2400" dirty="0"/>
              <a:t>method </a:t>
            </a:r>
            <a:r>
              <a:rPr lang="en-US" sz="2400" i="1" dirty="0" smtClean="0"/>
              <a:t>group()</a:t>
            </a:r>
            <a:endParaRPr lang="en-US" sz="2400" dirty="0" smtClean="0"/>
          </a:p>
          <a:p>
            <a:pPr lvl="1" algn="l" rtl="0"/>
            <a:r>
              <a:rPr lang="en-US" i="1" dirty="0" smtClean="0"/>
              <a:t>group(n</a:t>
            </a:r>
            <a:r>
              <a:rPr lang="en-US" i="1" dirty="0"/>
              <a:t>)</a:t>
            </a:r>
            <a:r>
              <a:rPr lang="en-US" dirty="0"/>
              <a:t>: splits the match to subgroups (each is a string)</a:t>
            </a:r>
          </a:p>
          <a:p>
            <a:pPr lvl="2" algn="l" rtl="0"/>
            <a:r>
              <a:rPr lang="en-US" sz="2400" dirty="0"/>
              <a:t>For n=</a:t>
            </a:r>
            <a:r>
              <a:rPr lang="en-US" sz="2400" dirty="0">
                <a:latin typeface="Arial (Body)"/>
              </a:rPr>
              <a:t>0</a:t>
            </a:r>
            <a:r>
              <a:rPr lang="en-US" sz="2400" dirty="0"/>
              <a:t> it </a:t>
            </a:r>
            <a:r>
              <a:rPr lang="en-US" sz="2400" dirty="0" smtClean="0"/>
              <a:t>returns </a:t>
            </a:r>
            <a:r>
              <a:rPr lang="en-US" sz="2400" dirty="0"/>
              <a:t>the entire matching </a:t>
            </a:r>
            <a:r>
              <a:rPr lang="en-US" sz="2400" dirty="0" smtClean="0"/>
              <a:t>string</a:t>
            </a:r>
          </a:p>
          <a:p>
            <a:pPr lvl="2" algn="l" rtl="0"/>
            <a:r>
              <a:rPr lang="en-US" sz="2400" dirty="0" smtClean="0"/>
              <a:t>In </a:t>
            </a:r>
            <a:r>
              <a:rPr lang="en-US" sz="2400" dirty="0" smtClean="0">
                <a:solidFill>
                  <a:srgbClr val="FF0000"/>
                </a:solidFill>
                <a:latin typeface="Arial (Body)"/>
              </a:rPr>
              <a:t>2a-b4</a:t>
            </a:r>
            <a:r>
              <a:rPr lang="en-US" sz="2400" dirty="0" smtClean="0">
                <a:latin typeface="Arial (Body)"/>
              </a:rPr>
              <a:t>:</a:t>
            </a:r>
            <a:r>
              <a:rPr lang="en-US" sz="24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2400" dirty="0" smtClean="0">
                <a:latin typeface="Arial (Body)"/>
              </a:rPr>
              <a:t>group(0) = </a:t>
            </a:r>
            <a:r>
              <a:rPr lang="en-US" sz="2400" dirty="0" smtClean="0">
                <a:solidFill>
                  <a:srgbClr val="FF0000"/>
                </a:solidFill>
                <a:latin typeface="Arial (Body)"/>
              </a:rPr>
              <a:t>2a-b4, </a:t>
            </a:r>
            <a:r>
              <a:rPr lang="en-US" sz="2400" dirty="0" smtClean="0">
                <a:latin typeface="Arial (Body)"/>
              </a:rPr>
              <a:t>group(1) = </a:t>
            </a:r>
            <a:r>
              <a:rPr lang="en-US" sz="2400" dirty="0" smtClean="0">
                <a:solidFill>
                  <a:srgbClr val="FF0000"/>
                </a:solidFill>
                <a:latin typeface="Arial (Body)"/>
              </a:rPr>
              <a:t>2a, </a:t>
            </a:r>
          </a:p>
          <a:p>
            <a:pPr marL="668337" lvl="2" indent="0" algn="l" rtl="0">
              <a:buNone/>
            </a:pPr>
            <a:r>
              <a:rPr lang="en-US" sz="2400" dirty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 (Body)"/>
              </a:rPr>
              <a:t>  </a:t>
            </a:r>
            <a:r>
              <a:rPr lang="en-US" sz="2400" dirty="0" smtClean="0">
                <a:latin typeface="Arial (Body)"/>
              </a:rPr>
              <a:t>group(2) = </a:t>
            </a:r>
            <a:r>
              <a:rPr lang="en-US" sz="2400" dirty="0" smtClean="0">
                <a:solidFill>
                  <a:srgbClr val="FF0000"/>
                </a:solidFill>
                <a:latin typeface="Arial (Body)"/>
              </a:rPr>
              <a:t>b4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537325"/>
            <a:ext cx="304800" cy="24447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rtl="0"/>
            <a:r>
              <a:rPr lang="en-US" dirty="0" smtClean="0"/>
              <a:t>Grouping REs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257800"/>
          </a:xfrm>
        </p:spPr>
        <p:txBody>
          <a:bodyPr/>
          <a:lstStyle/>
          <a:p>
            <a:pPr lvl="1" algn="l" rtl="0"/>
            <a:r>
              <a:rPr lang="en-US" i="1" dirty="0" smtClean="0"/>
              <a:t>groups</a:t>
            </a:r>
            <a:r>
              <a:rPr lang="en-US" i="1" dirty="0"/>
              <a:t>()</a:t>
            </a:r>
            <a:r>
              <a:rPr lang="en-US" dirty="0"/>
              <a:t>: </a:t>
            </a:r>
            <a:r>
              <a:rPr lang="en-US" dirty="0" smtClean="0"/>
              <a:t>returns </a:t>
            </a:r>
            <a:r>
              <a:rPr lang="en-US" dirty="0"/>
              <a:t>a tuple of all the </a:t>
            </a:r>
            <a:r>
              <a:rPr lang="en-US" dirty="0" smtClean="0"/>
              <a:t>subgroups</a:t>
            </a:r>
          </a:p>
          <a:p>
            <a:pPr algn="l" rtl="0"/>
            <a:r>
              <a:rPr lang="en-US" sz="2400" dirty="0" smtClean="0"/>
              <a:t>For RE with groups,  </a:t>
            </a:r>
            <a:r>
              <a:rPr lang="en-US" sz="2400" i="1" dirty="0" err="1" smtClean="0"/>
              <a:t>re.findall</a:t>
            </a:r>
            <a:r>
              <a:rPr lang="en-US" sz="2400" dirty="0" smtClean="0"/>
              <a:t>() returns a </a:t>
            </a:r>
            <a:r>
              <a:rPr lang="en-US" sz="2400" b="1" dirty="0" smtClean="0"/>
              <a:t>list of tuples </a:t>
            </a:r>
            <a:r>
              <a:rPr lang="en-US" sz="2400" dirty="0" smtClean="0"/>
              <a:t>matching the groups in RE.</a:t>
            </a:r>
          </a:p>
          <a:p>
            <a:pPr lvl="1" algn="l" rtl="0"/>
            <a:r>
              <a:rPr lang="en-US" dirty="0" smtClean="0"/>
              <a:t>Use </a:t>
            </a:r>
            <a:r>
              <a:rPr lang="en-US" i="1" dirty="0" err="1" smtClean="0"/>
              <a:t>re.finditer</a:t>
            </a:r>
            <a:r>
              <a:rPr lang="en-US" dirty="0" smtClean="0"/>
              <a:t>() to iterate through complete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537325"/>
            <a:ext cx="304800" cy="24447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Examples</a:t>
            </a:r>
            <a:endParaRPr lang="he-IL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904999"/>
            <a:ext cx="6553201" cy="20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86" y="5413235"/>
            <a:ext cx="8190572" cy="113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114800"/>
            <a:ext cx="5562601" cy="804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21886" y="5040868"/>
            <a:ext cx="82296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If a group matches multiple times, only the last match is accessible</a:t>
            </a:r>
            <a:endParaRPr lang="he-IL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0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Exercises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382000" cy="4389437"/>
          </a:xfrm>
        </p:spPr>
        <p:txBody>
          <a:bodyPr/>
          <a:lstStyle/>
          <a:p>
            <a:pPr algn="l" rtl="0"/>
            <a:r>
              <a:rPr lang="en-US" dirty="0"/>
              <a:t>Write a function that gets a sentence (string) and returns a list of the numbers (</a:t>
            </a:r>
            <a:r>
              <a:rPr lang="en-US" dirty="0" smtClean="0"/>
              <a:t>integers or floats) </a:t>
            </a:r>
            <a:r>
              <a:rPr lang="en-US" dirty="0"/>
              <a:t>in the string. Do the exercise twice – </a:t>
            </a:r>
            <a:r>
              <a:rPr lang="en-US" dirty="0" smtClean="0"/>
              <a:t>once with </a:t>
            </a:r>
            <a:r>
              <a:rPr lang="en-US" i="1" dirty="0" err="1"/>
              <a:t>re.findall</a:t>
            </a:r>
            <a:r>
              <a:rPr lang="en-US" dirty="0"/>
              <a:t>() and </a:t>
            </a:r>
            <a:r>
              <a:rPr lang="en-US" dirty="0" smtClean="0"/>
              <a:t>once with </a:t>
            </a:r>
            <a:r>
              <a:rPr lang="en-US" i="1" dirty="0" err="1"/>
              <a:t>re.finditer</a:t>
            </a:r>
            <a:r>
              <a:rPr lang="en-US" dirty="0"/>
              <a:t>().</a:t>
            </a:r>
          </a:p>
          <a:p>
            <a:pPr lvl="1" algn="l" rtl="0"/>
            <a:r>
              <a:rPr lang="en-US" dirty="0" smtClean="0"/>
              <a:t>Remember that </a:t>
            </a:r>
            <a:r>
              <a:rPr lang="en-US" i="1" dirty="0" err="1" smtClean="0"/>
              <a:t>re.findall</a:t>
            </a:r>
            <a:r>
              <a:rPr lang="en-US" dirty="0" smtClean="0"/>
              <a:t>() returns a list of matches of the groups if your expression contains groups.</a:t>
            </a:r>
          </a:p>
          <a:p>
            <a:pPr lvl="1" algn="l" rtl="0"/>
            <a:r>
              <a:rPr lang="en-US" dirty="0" smtClean="0"/>
              <a:t>For </a:t>
            </a:r>
            <a:r>
              <a:rPr lang="en-US" dirty="0" smtClean="0">
                <a:latin typeface="Arial (Body)"/>
              </a:rPr>
              <a:t>1</a:t>
            </a:r>
            <a:r>
              <a:rPr lang="en-US" dirty="0" smtClean="0"/>
              <a:t> group it returns a list of strings matching that group</a:t>
            </a:r>
          </a:p>
          <a:p>
            <a:pPr lvl="1" algn="l" rtl="0"/>
            <a:r>
              <a:rPr lang="en-US" dirty="0" smtClean="0"/>
              <a:t>For more than </a:t>
            </a:r>
            <a:r>
              <a:rPr lang="en-US" dirty="0" smtClean="0">
                <a:latin typeface="Arial (Body)"/>
              </a:rPr>
              <a:t>1 </a:t>
            </a:r>
            <a:r>
              <a:rPr lang="en-US" dirty="0" smtClean="0"/>
              <a:t>group it returns a </a:t>
            </a:r>
            <a:r>
              <a:rPr lang="en-US" b="1" dirty="0" smtClean="0"/>
              <a:t>list of tuples </a:t>
            </a:r>
            <a:r>
              <a:rPr lang="en-US" dirty="0" smtClean="0"/>
              <a:t>of strings matching those groups.</a:t>
            </a:r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66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Pattern </a:t>
            </a:r>
            <a:r>
              <a:rPr lang="en-US" smtClean="0"/>
              <a:t>Matching Exercises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3200400"/>
          </a:xfrm>
        </p:spPr>
        <p:txBody>
          <a:bodyPr/>
          <a:lstStyle/>
          <a:p>
            <a:pPr algn="l" rtl="0"/>
            <a:r>
              <a:rPr lang="en-US" sz="2100" dirty="0"/>
              <a:t>Write a function </a:t>
            </a:r>
            <a:r>
              <a:rPr lang="en-US" sz="2100" i="1" dirty="0" err="1"/>
              <a:t>ParseEmails</a:t>
            </a:r>
            <a:r>
              <a:rPr lang="en-US" sz="2100" dirty="0"/>
              <a:t>() that gets a list of emails in the form </a:t>
            </a:r>
            <a:r>
              <a:rPr lang="en-US" sz="2100" u="sng" dirty="0">
                <a:hlinkClick r:id="rId3"/>
              </a:rPr>
              <a:t>name@company.com</a:t>
            </a:r>
            <a:r>
              <a:rPr lang="en-US" sz="2100" dirty="0"/>
              <a:t>, where </a:t>
            </a:r>
            <a:r>
              <a:rPr lang="en-US" sz="2100" i="1" dirty="0"/>
              <a:t>name</a:t>
            </a:r>
            <a:r>
              <a:rPr lang="en-US" sz="2100" dirty="0"/>
              <a:t> and </a:t>
            </a:r>
            <a:r>
              <a:rPr lang="en-US" sz="2100" i="1" dirty="0"/>
              <a:t>company</a:t>
            </a:r>
            <a:r>
              <a:rPr lang="en-US" sz="2100" dirty="0"/>
              <a:t> can only contain </a:t>
            </a:r>
            <a:r>
              <a:rPr lang="en-US" sz="2100" dirty="0">
                <a:solidFill>
                  <a:srgbClr val="C00000"/>
                </a:solidFill>
              </a:rPr>
              <a:t>alphanumeric </a:t>
            </a:r>
            <a:r>
              <a:rPr lang="en-US" sz="2100" dirty="0"/>
              <a:t>characters and underscore. The function will return a mapping of the names to their corresponding companies</a:t>
            </a:r>
            <a:r>
              <a:rPr lang="en-US" sz="2100" dirty="0" smtClean="0"/>
              <a:t>.</a:t>
            </a:r>
          </a:p>
          <a:p>
            <a:pPr algn="l" rtl="0"/>
            <a:r>
              <a:rPr lang="en-US" sz="2100" dirty="0"/>
              <a:t>Then write another function </a:t>
            </a:r>
            <a:r>
              <a:rPr lang="en-US" sz="2100" i="1" dirty="0" err="1"/>
              <a:t>PrintProfessionalContacts</a:t>
            </a:r>
            <a:r>
              <a:rPr lang="en-US" sz="2100" dirty="0"/>
              <a:t>() that will get the mapping and will print a table of the names and companies, nicely aligned to the left. Keep </a:t>
            </a:r>
            <a:r>
              <a:rPr lang="en-US" sz="2100" dirty="0">
                <a:latin typeface="Arial (Body)"/>
              </a:rPr>
              <a:t>3</a:t>
            </a:r>
            <a:r>
              <a:rPr lang="en-US" sz="2100" dirty="0"/>
              <a:t> spaces between the columns, make the first letters of names and companies capitalized, and add a title </a:t>
            </a:r>
            <a:r>
              <a:rPr lang="en-US" sz="2100" dirty="0" smtClean="0"/>
              <a:t>aligned </a:t>
            </a:r>
            <a:r>
              <a:rPr lang="en-US" sz="2100" dirty="0"/>
              <a:t>to the center </a:t>
            </a:r>
            <a:r>
              <a:rPr lang="en-US" sz="2100" dirty="0" smtClean="0"/>
              <a:t>with a </a:t>
            </a:r>
            <a:r>
              <a:rPr lang="en-US" sz="2100" dirty="0"/>
              <a:t>title line. Here is a sample output:</a:t>
            </a:r>
          </a:p>
          <a:p>
            <a:pPr marL="0" indent="0" algn="l" rtl="0">
              <a:buNone/>
            </a:pPr>
            <a:endParaRPr lang="en-US" sz="2400" dirty="0" smtClean="0"/>
          </a:p>
          <a:p>
            <a:pPr algn="l" rtl="0"/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95800"/>
            <a:ext cx="7391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88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Opening Files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953000"/>
          </a:xfrm>
        </p:spPr>
        <p:txBody>
          <a:bodyPr/>
          <a:lstStyle/>
          <a:p>
            <a:pPr algn="l" rtl="0"/>
            <a:r>
              <a:rPr lang="en-US" i="1" dirty="0" smtClean="0"/>
              <a:t>open(</a:t>
            </a:r>
            <a:r>
              <a:rPr lang="en-US" i="1" dirty="0" err="1" smtClean="0"/>
              <a:t>filename,mode</a:t>
            </a:r>
            <a:r>
              <a:rPr lang="en-US" i="1" dirty="0" smtClean="0"/>
              <a:t>)</a:t>
            </a:r>
            <a:r>
              <a:rPr lang="en-US" dirty="0" smtClean="0"/>
              <a:t> returns  a  </a:t>
            </a:r>
            <a:r>
              <a:rPr lang="en-US" i="1" dirty="0" smtClean="0"/>
              <a:t>file</a:t>
            </a:r>
            <a:r>
              <a:rPr lang="en-US" dirty="0" smtClean="0"/>
              <a:t> object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Modes can be:</a:t>
            </a:r>
          </a:p>
          <a:p>
            <a:pPr lvl="1" algn="l" rtl="0"/>
            <a:r>
              <a:rPr lang="en-US" b="1" dirty="0" smtClean="0"/>
              <a:t>r</a:t>
            </a:r>
            <a:r>
              <a:rPr lang="en-US" dirty="0" smtClean="0"/>
              <a:t>: only for reading</a:t>
            </a:r>
          </a:p>
          <a:p>
            <a:pPr lvl="1" algn="l" rtl="0"/>
            <a:r>
              <a:rPr lang="en-US" b="1" dirty="0" smtClean="0"/>
              <a:t>w</a:t>
            </a:r>
            <a:r>
              <a:rPr lang="en-US" dirty="0" smtClean="0"/>
              <a:t>: only for writing (an existing file will be replaced)</a:t>
            </a:r>
          </a:p>
          <a:p>
            <a:pPr lvl="1" algn="l" rtl="0"/>
            <a:r>
              <a:rPr lang="en-US" b="1" dirty="0" smtClean="0"/>
              <a:t>a</a:t>
            </a:r>
            <a:r>
              <a:rPr lang="en-US" dirty="0" smtClean="0"/>
              <a:t>: data will be appended at the end of the file</a:t>
            </a:r>
          </a:p>
          <a:p>
            <a:pPr lvl="1" algn="l" rtl="0"/>
            <a:r>
              <a:rPr lang="en-US" b="1" dirty="0" smtClean="0"/>
              <a:t>r+</a:t>
            </a:r>
            <a:r>
              <a:rPr lang="en-US" dirty="0" smtClean="0"/>
              <a:t>: both reading and writing</a:t>
            </a:r>
          </a:p>
          <a:p>
            <a:pPr lvl="1" algn="l" rtl="0"/>
            <a:r>
              <a:rPr lang="en-US" b="1" dirty="0" smtClean="0"/>
              <a:t>Omitted</a:t>
            </a:r>
            <a:r>
              <a:rPr lang="en-US" dirty="0" smtClean="0"/>
              <a:t>: r is assumed</a:t>
            </a:r>
          </a:p>
          <a:p>
            <a:pPr lvl="1" algn="l" rtl="0"/>
            <a:r>
              <a:rPr lang="en-US" b="1" dirty="0"/>
              <a:t>b</a:t>
            </a:r>
            <a:r>
              <a:rPr lang="en-US" dirty="0" smtClean="0"/>
              <a:t>: When appended, the file is opened in binary mode</a:t>
            </a:r>
          </a:p>
          <a:p>
            <a:pPr algn="l" rtl="0"/>
            <a:endParaRPr lang="he-I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97" y="2438400"/>
            <a:ext cx="4145349" cy="34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34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&amp; Writing Files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i="1" dirty="0" err="1" smtClean="0"/>
              <a:t>f.read</a:t>
            </a:r>
            <a:r>
              <a:rPr lang="en-US" i="1" dirty="0" smtClean="0"/>
              <a:t>(size)</a:t>
            </a:r>
            <a:r>
              <a:rPr lang="en-US" dirty="0" smtClean="0"/>
              <a:t> reads </a:t>
            </a:r>
            <a:r>
              <a:rPr lang="en-US" i="1" dirty="0" smtClean="0"/>
              <a:t>size </a:t>
            </a:r>
            <a:r>
              <a:rPr lang="en-US" dirty="0" smtClean="0"/>
              <a:t>bytes of </a:t>
            </a:r>
            <a:r>
              <a:rPr lang="en-US" i="1" dirty="0" smtClean="0"/>
              <a:t>f</a:t>
            </a:r>
            <a:r>
              <a:rPr lang="en-US" dirty="0" smtClean="0"/>
              <a:t> and returns a string</a:t>
            </a:r>
          </a:p>
          <a:p>
            <a:pPr lvl="1" algn="l" rtl="0"/>
            <a:r>
              <a:rPr lang="en-US" dirty="0" smtClean="0"/>
              <a:t>If </a:t>
            </a:r>
            <a:r>
              <a:rPr lang="en-US" i="1" dirty="0" smtClean="0"/>
              <a:t>size</a:t>
            </a:r>
            <a:r>
              <a:rPr lang="en-US" dirty="0" smtClean="0"/>
              <a:t> is omitted it reads the entire file</a:t>
            </a:r>
          </a:p>
          <a:p>
            <a:pPr lvl="1" algn="l" rtl="0"/>
            <a:r>
              <a:rPr lang="en-US" dirty="0" smtClean="0"/>
              <a:t>It’s your problem if the size is twice your PC’s memory!!</a:t>
            </a:r>
          </a:p>
          <a:p>
            <a:pPr algn="l" rtl="0"/>
            <a:r>
              <a:rPr lang="en-US" i="1" dirty="0" smtClean="0"/>
              <a:t>read() </a:t>
            </a:r>
            <a:r>
              <a:rPr lang="en-US" dirty="0" smtClean="0"/>
              <a:t>remembers the current location</a:t>
            </a:r>
          </a:p>
          <a:p>
            <a:pPr algn="l" rtl="0"/>
            <a:r>
              <a:rPr lang="en-US" dirty="0" smtClean="0"/>
              <a:t>If you read past the EOF an empty string is returned</a:t>
            </a:r>
            <a:endParaRPr lang="en-US" dirty="0"/>
          </a:p>
          <a:p>
            <a:pPr algn="l" rtl="0"/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6239256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09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Reading &amp; Writing </a:t>
            </a:r>
            <a:r>
              <a:rPr lang="en-US" dirty="0" smtClean="0"/>
              <a:t>Files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algn="l" rtl="0"/>
            <a:r>
              <a:rPr lang="en-US" i="1" dirty="0" err="1"/>
              <a:t>f.readline</a:t>
            </a:r>
            <a:r>
              <a:rPr lang="en-US" i="1" dirty="0"/>
              <a:t>() </a:t>
            </a:r>
            <a:r>
              <a:rPr lang="en-US" dirty="0"/>
              <a:t>reads a single line from the </a:t>
            </a:r>
            <a:r>
              <a:rPr lang="en-US" dirty="0" smtClean="0"/>
              <a:t>file</a:t>
            </a:r>
          </a:p>
          <a:p>
            <a:pPr lvl="1" algn="l" rtl="0"/>
            <a:r>
              <a:rPr lang="en-US" dirty="0" smtClean="0"/>
              <a:t>It returns a string containing the line with a “\n”, except for the last line of the file</a:t>
            </a:r>
          </a:p>
          <a:p>
            <a:pPr lvl="1" algn="l" rtl="0"/>
            <a:r>
              <a:rPr lang="en-US" dirty="0" smtClean="0"/>
              <a:t>If the file ends in a newline, then the last string is empty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 smtClean="0"/>
          </a:p>
          <a:p>
            <a:pPr lvl="1" algn="l" rtl="0"/>
            <a:endParaRPr lang="en-US" dirty="0"/>
          </a:p>
          <a:p>
            <a:pPr algn="l" rtl="0"/>
            <a:r>
              <a:rPr lang="en-US" dirty="0" smtClean="0"/>
              <a:t>Looping the lines of a file is simple &amp; memory efficient</a:t>
            </a:r>
          </a:p>
          <a:p>
            <a:pPr lvl="1" algn="l" rtl="0"/>
            <a:r>
              <a:rPr lang="en-US" dirty="0" smtClean="0"/>
              <a:t>                                            Why do we use end</a:t>
            </a:r>
            <a:r>
              <a:rPr lang="en-US" dirty="0"/>
              <a:t>= </a:t>
            </a:r>
            <a:r>
              <a:rPr lang="en-US" dirty="0" smtClean="0"/>
              <a:t>' ' here?</a:t>
            </a:r>
          </a:p>
          <a:p>
            <a:pPr algn="l" rtl="0"/>
            <a:r>
              <a:rPr lang="en-US" dirty="0" smtClean="0"/>
              <a:t>00</a:t>
            </a:r>
            <a:endParaRPr lang="he-I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5" y="3352800"/>
            <a:ext cx="4137103" cy="132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81600"/>
            <a:ext cx="3781041" cy="107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94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&amp; Writing Files </a:t>
            </a:r>
            <a:r>
              <a:rPr lang="en-US" dirty="0" smtClean="0"/>
              <a:t>(3)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We can also read the lines of </a:t>
            </a:r>
            <a:r>
              <a:rPr lang="en-US" i="1" dirty="0" smtClean="0"/>
              <a:t>f</a:t>
            </a:r>
            <a:r>
              <a:rPr lang="en-US" dirty="0" smtClean="0"/>
              <a:t> into a list using </a:t>
            </a:r>
            <a:r>
              <a:rPr lang="en-US" i="1" dirty="0" err="1" smtClean="0"/>
              <a:t>f.readlines</a:t>
            </a:r>
            <a:r>
              <a:rPr lang="en-US" i="1" dirty="0" smtClean="0"/>
              <a:t>()</a:t>
            </a:r>
            <a:r>
              <a:rPr lang="en-US" dirty="0" smtClean="0"/>
              <a:t> or simply </a:t>
            </a:r>
            <a:r>
              <a:rPr lang="en-US" i="1" dirty="0" smtClean="0"/>
              <a:t>list(f)</a:t>
            </a:r>
          </a:p>
          <a:p>
            <a:pPr lvl="1" algn="l" rtl="0"/>
            <a:r>
              <a:rPr lang="en-US" dirty="0" smtClean="0">
                <a:solidFill>
                  <a:schemeClr val="accent1"/>
                </a:solidFill>
              </a:rPr>
              <a:t>Isn’t it the simplest way to read a file you’ve ever  seen?</a:t>
            </a:r>
          </a:p>
          <a:p>
            <a:pPr algn="l" rtl="0"/>
            <a:r>
              <a:rPr lang="en-US" i="1" dirty="0" err="1"/>
              <a:t>f.write</a:t>
            </a:r>
            <a:r>
              <a:rPr lang="en-US" i="1" dirty="0"/>
              <a:t>(string)</a:t>
            </a:r>
            <a:r>
              <a:rPr lang="en-US" dirty="0"/>
              <a:t> writes </a:t>
            </a:r>
            <a:r>
              <a:rPr lang="en-US" i="1" dirty="0" smtClean="0"/>
              <a:t>string</a:t>
            </a:r>
            <a:r>
              <a:rPr lang="en-US" dirty="0" smtClean="0"/>
              <a:t> </a:t>
            </a:r>
            <a:r>
              <a:rPr lang="en-US" dirty="0"/>
              <a:t>to the file, returning the number of characters </a:t>
            </a:r>
            <a:r>
              <a:rPr lang="en-US" dirty="0" smtClean="0"/>
              <a:t>written</a:t>
            </a:r>
          </a:p>
          <a:p>
            <a:pPr lvl="1" algn="l" rtl="0"/>
            <a:r>
              <a:rPr lang="en-US" dirty="0" smtClean="0"/>
              <a:t>In order to write non-string values, first convert them to strings (using </a:t>
            </a:r>
            <a:r>
              <a:rPr lang="en-US" i="1" dirty="0" err="1" smtClean="0"/>
              <a:t>str</a:t>
            </a:r>
            <a:r>
              <a:rPr lang="en-US" dirty="0" smtClean="0"/>
              <a:t>(), </a:t>
            </a:r>
            <a:r>
              <a:rPr lang="en-US" i="1" dirty="0" err="1" smtClean="0"/>
              <a:t>repr</a:t>
            </a:r>
            <a:r>
              <a:rPr lang="en-US" dirty="0" smtClean="0"/>
              <a:t>(), </a:t>
            </a:r>
            <a:r>
              <a:rPr lang="en-US" i="1" dirty="0" smtClean="0"/>
              <a:t>format</a:t>
            </a:r>
            <a:r>
              <a:rPr lang="en-US" dirty="0" smtClean="0"/>
              <a:t>(), etc.)</a:t>
            </a:r>
          </a:p>
          <a:p>
            <a:pPr algn="l" rtl="0"/>
            <a:r>
              <a:rPr lang="en-US" i="1" dirty="0" err="1" smtClean="0"/>
              <a:t>f.tell</a:t>
            </a:r>
            <a:r>
              <a:rPr lang="en-US" i="1" dirty="0" smtClean="0"/>
              <a:t>()</a:t>
            </a:r>
            <a:r>
              <a:rPr lang="en-US" dirty="0" smtClean="0"/>
              <a:t> returns the current position, </a:t>
            </a:r>
            <a:r>
              <a:rPr lang="en-US" i="1" dirty="0" err="1" smtClean="0"/>
              <a:t>f.seek</a:t>
            </a:r>
            <a:r>
              <a:rPr lang="en-US" i="1" dirty="0" smtClean="0"/>
              <a:t>()</a:t>
            </a:r>
            <a:r>
              <a:rPr lang="en-US" dirty="0" smtClean="0"/>
              <a:t> changes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10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Properly Freeing Resources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1313"/>
            <a:ext cx="8229600" cy="4389437"/>
          </a:xfrm>
        </p:spPr>
        <p:txBody>
          <a:bodyPr/>
          <a:lstStyle/>
          <a:p>
            <a:pPr algn="l" rtl="0"/>
            <a:r>
              <a:rPr lang="en-US" i="1" dirty="0" err="1" smtClean="0"/>
              <a:t>f.close</a:t>
            </a:r>
            <a:r>
              <a:rPr lang="en-US" i="1" dirty="0"/>
              <a:t>()</a:t>
            </a:r>
            <a:r>
              <a:rPr lang="en-US" dirty="0"/>
              <a:t> closes the file and frees up system </a:t>
            </a:r>
            <a:r>
              <a:rPr lang="en-US" dirty="0" smtClean="0"/>
              <a:t>resources</a:t>
            </a:r>
          </a:p>
          <a:p>
            <a:pPr algn="l" rtl="0"/>
            <a:r>
              <a:rPr lang="en-US" dirty="0" smtClean="0"/>
              <a:t>Some </a:t>
            </a:r>
            <a:r>
              <a:rPr lang="en-US" dirty="0"/>
              <a:t>objects define standard clean-up actions </a:t>
            </a:r>
            <a:r>
              <a:rPr lang="en-US" dirty="0" smtClean="0"/>
              <a:t>when </a:t>
            </a:r>
            <a:r>
              <a:rPr lang="en-US" dirty="0"/>
              <a:t>the object is no longer </a:t>
            </a:r>
            <a:r>
              <a:rPr lang="en-US" dirty="0" smtClean="0"/>
              <a:t>needed</a:t>
            </a:r>
          </a:p>
          <a:p>
            <a:pPr lvl="1" algn="l" rtl="0"/>
            <a:r>
              <a:rPr lang="en-US" dirty="0" smtClean="0"/>
              <a:t>They will also run in case of an exception raised</a:t>
            </a:r>
          </a:p>
          <a:p>
            <a:pPr lvl="1" algn="l" rtl="0"/>
            <a:r>
              <a:rPr lang="en-US" dirty="0" smtClean="0"/>
              <a:t>This is done using the </a:t>
            </a:r>
            <a:r>
              <a:rPr lang="en-US" i="1" dirty="0" smtClean="0"/>
              <a:t>with</a:t>
            </a:r>
            <a:r>
              <a:rPr lang="en-US" dirty="0" smtClean="0"/>
              <a:t> keyword</a:t>
            </a:r>
          </a:p>
          <a:p>
            <a:pPr algn="l" rtl="0"/>
            <a:r>
              <a:rPr lang="en-US" dirty="0" smtClean="0"/>
              <a:t>File objects implement such clean-up actions</a:t>
            </a:r>
          </a:p>
          <a:p>
            <a:pPr algn="l" rtl="0"/>
            <a:r>
              <a:rPr lang="en-US" dirty="0" smtClean="0"/>
              <a:t>The following code:                                            can raise an exception and we might forget to </a:t>
            </a:r>
            <a:r>
              <a:rPr lang="en-US" i="1" dirty="0" smtClean="0"/>
              <a:t>close</a:t>
            </a:r>
            <a:r>
              <a:rPr lang="en-US" dirty="0" smtClean="0"/>
              <a:t>()</a:t>
            </a:r>
          </a:p>
          <a:p>
            <a:pPr algn="l" rtl="0"/>
            <a:r>
              <a:rPr lang="en-US" dirty="0" smtClean="0"/>
              <a:t>Better use this:</a:t>
            </a:r>
          </a:p>
          <a:p>
            <a:pPr lvl="1" algn="l" rtl="0"/>
            <a:r>
              <a:rPr lang="en-US" dirty="0" smtClean="0"/>
              <a:t>It closes  - f </a:t>
            </a:r>
          </a:p>
          <a:p>
            <a:pPr lvl="1" algn="l" rtl="0"/>
            <a:r>
              <a:rPr lang="en-US" dirty="0" smtClean="0"/>
              <a:t>It’s shorter then the equivalent try-finally blocks</a:t>
            </a:r>
          </a:p>
          <a:p>
            <a:pPr algn="l" rtl="0"/>
            <a:endParaRPr lang="he-I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324350"/>
            <a:ext cx="341141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5314950"/>
            <a:ext cx="359979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8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rtl="0"/>
            <a:r>
              <a:rPr lang="en-US" dirty="0" smtClean="0"/>
              <a:t>Converting Values to Strings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pPr algn="l" rtl="0"/>
            <a:r>
              <a:rPr lang="en-US" dirty="0" smtClean="0"/>
              <a:t>Python has </a:t>
            </a:r>
            <a:r>
              <a:rPr lang="en-US" dirty="0" smtClean="0">
                <a:latin typeface="Arial (Body)"/>
              </a:rPr>
              <a:t>2</a:t>
            </a:r>
            <a:r>
              <a:rPr lang="en-US" dirty="0" smtClean="0"/>
              <a:t> functions to convert values to strings:</a:t>
            </a:r>
          </a:p>
          <a:p>
            <a:pPr lvl="1" algn="l" rtl="0"/>
            <a:r>
              <a:rPr lang="en-US" i="1" dirty="0" err="1" smtClean="0"/>
              <a:t>str</a:t>
            </a:r>
            <a:r>
              <a:rPr lang="en-US" i="1" dirty="0" smtClean="0"/>
              <a:t>()</a:t>
            </a:r>
            <a:r>
              <a:rPr lang="en-US" dirty="0" smtClean="0"/>
              <a:t> returns a human-readable representation</a:t>
            </a:r>
          </a:p>
          <a:p>
            <a:pPr lvl="1" algn="l" rtl="0"/>
            <a:r>
              <a:rPr lang="en-US" dirty="0" err="1" smtClean="0"/>
              <a:t>repr</a:t>
            </a:r>
            <a:r>
              <a:rPr lang="en-US" dirty="0" smtClean="0"/>
              <a:t>() returns an interpreter-readable representation</a:t>
            </a:r>
          </a:p>
          <a:p>
            <a:pPr lvl="2" algn="l" rtl="0"/>
            <a:r>
              <a:rPr lang="en-US" dirty="0" smtClean="0"/>
              <a:t>It raises </a:t>
            </a:r>
            <a:r>
              <a:rPr lang="en-US" i="1" dirty="0" err="1" smtClean="0"/>
              <a:t>SyntaxError</a:t>
            </a:r>
            <a:r>
              <a:rPr lang="en-US" dirty="0" smtClean="0"/>
              <a:t> if there is no such representation</a:t>
            </a:r>
          </a:p>
          <a:p>
            <a:pPr algn="l" rtl="0"/>
            <a:r>
              <a:rPr lang="en-US" dirty="0" smtClean="0"/>
              <a:t>For objects with no human-readable representation, </a:t>
            </a:r>
            <a:r>
              <a:rPr lang="en-US" i="1" dirty="0" err="1" smtClean="0"/>
              <a:t>str</a:t>
            </a:r>
            <a:r>
              <a:rPr lang="en-US" i="1" dirty="0" smtClean="0"/>
              <a:t>()</a:t>
            </a:r>
            <a:r>
              <a:rPr lang="en-US" dirty="0" smtClean="0"/>
              <a:t> returns </a:t>
            </a:r>
            <a:r>
              <a:rPr lang="en-US" dirty="0"/>
              <a:t>the same value as </a:t>
            </a:r>
            <a:r>
              <a:rPr lang="en-US" i="1" dirty="0" err="1" smtClean="0"/>
              <a:t>repr</a:t>
            </a:r>
            <a:r>
              <a:rPr lang="en-US" i="1" dirty="0" smtClean="0"/>
              <a:t>()</a:t>
            </a:r>
          </a:p>
          <a:p>
            <a:pPr algn="l" rtl="0"/>
            <a:r>
              <a:rPr lang="en-US" dirty="0" smtClean="0"/>
              <a:t>For many objects (like numbers, lists, dictionaries) the representation is the same</a:t>
            </a:r>
          </a:p>
          <a:p>
            <a:pPr algn="l" rtl="0"/>
            <a:r>
              <a:rPr lang="en-US" dirty="0" smtClean="0"/>
              <a:t>For strings it is different: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222487"/>
            <a:ext cx="2971800" cy="138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9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71" y="609600"/>
            <a:ext cx="8229600" cy="1143000"/>
          </a:xfrm>
        </p:spPr>
        <p:txBody>
          <a:bodyPr/>
          <a:lstStyle/>
          <a:p>
            <a:r>
              <a:rPr lang="en-US" dirty="0" smtClean="0"/>
              <a:t>Internet Access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71" y="1939383"/>
            <a:ext cx="8229600" cy="4537617"/>
          </a:xfrm>
        </p:spPr>
        <p:txBody>
          <a:bodyPr/>
          <a:lstStyle/>
          <a:p>
            <a:pPr algn="l" rtl="0"/>
            <a:r>
              <a:rPr lang="en-US" dirty="0" smtClean="0"/>
              <a:t>There </a:t>
            </a:r>
            <a:r>
              <a:rPr lang="en-US" dirty="0"/>
              <a:t>are a number of modules for accessing the </a:t>
            </a:r>
            <a:r>
              <a:rPr lang="en-US" dirty="0" smtClean="0"/>
              <a:t>Internet </a:t>
            </a:r>
            <a:r>
              <a:rPr lang="en-US" dirty="0"/>
              <a:t>and processing </a:t>
            </a:r>
            <a:r>
              <a:rPr lang="en-US" dirty="0" smtClean="0"/>
              <a:t>Internet protocols</a:t>
            </a:r>
          </a:p>
          <a:p>
            <a:pPr algn="l" rtl="0"/>
            <a:r>
              <a:rPr lang="en-US" dirty="0" smtClean="0"/>
              <a:t>Two </a:t>
            </a:r>
            <a:r>
              <a:rPr lang="en-US" dirty="0"/>
              <a:t>of the simplest are </a:t>
            </a:r>
            <a:r>
              <a:rPr lang="en-US" i="1" dirty="0" err="1" smtClean="0"/>
              <a:t>urllib.request</a:t>
            </a:r>
            <a:r>
              <a:rPr lang="en-US" i="1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retrieving </a:t>
            </a:r>
            <a:r>
              <a:rPr lang="en-US" dirty="0" smtClean="0"/>
              <a:t>web data and </a:t>
            </a:r>
            <a:r>
              <a:rPr lang="en-US" i="1" dirty="0" err="1" smtClean="0"/>
              <a:t>smtplib</a:t>
            </a:r>
            <a:r>
              <a:rPr lang="en-US" dirty="0" smtClean="0"/>
              <a:t> </a:t>
            </a:r>
            <a:r>
              <a:rPr lang="en-US" dirty="0"/>
              <a:t>for sending </a:t>
            </a:r>
            <a:r>
              <a:rPr lang="en-US" dirty="0" smtClean="0"/>
              <a:t>mail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Replace &lt;</a:t>
            </a:r>
            <a:r>
              <a:rPr lang="en-US" dirty="0" err="1" smtClean="0"/>
              <a:t>url</a:t>
            </a:r>
            <a:r>
              <a:rPr lang="en-US" dirty="0" smtClean="0"/>
              <a:t>&gt; with any URL</a:t>
            </a:r>
          </a:p>
          <a:p>
            <a:pPr algn="l" rtl="0"/>
            <a:r>
              <a:rPr lang="en-US" dirty="0" smtClean="0"/>
              <a:t>Let’s play with an online world time server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96591" y="3581400"/>
            <a:ext cx="687100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sz="2000" b="1" dirty="0"/>
              <a:t>from </a:t>
            </a:r>
            <a:r>
              <a:rPr lang="en-US" sz="2000" dirty="0" err="1"/>
              <a:t>urllib.request</a:t>
            </a:r>
            <a:r>
              <a:rPr lang="en-US" sz="2000" dirty="0"/>
              <a:t> </a:t>
            </a:r>
            <a:r>
              <a:rPr lang="en-US" sz="2000" b="1" dirty="0"/>
              <a:t>import </a:t>
            </a:r>
            <a:r>
              <a:rPr lang="en-US" sz="2000" dirty="0" err="1"/>
              <a:t>urlopen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with </a:t>
            </a:r>
            <a:r>
              <a:rPr lang="en-US" sz="2000" dirty="0" err="1"/>
              <a:t>urlopen</a:t>
            </a:r>
            <a:r>
              <a:rPr lang="en-US" sz="2000" dirty="0"/>
              <a:t>(</a:t>
            </a:r>
            <a:r>
              <a:rPr lang="en-US" sz="2000" b="1" dirty="0"/>
              <a:t>'&lt;</a:t>
            </a:r>
            <a:r>
              <a:rPr lang="en-US" sz="2000" b="1" dirty="0" err="1"/>
              <a:t>url</a:t>
            </a:r>
            <a:r>
              <a:rPr lang="en-US" sz="2000" b="1" dirty="0"/>
              <a:t>&gt;'</a:t>
            </a:r>
            <a:r>
              <a:rPr lang="en-US" sz="2000" dirty="0"/>
              <a:t>) </a:t>
            </a:r>
            <a:r>
              <a:rPr lang="en-US" sz="2000" b="1" dirty="0"/>
              <a:t>as </a:t>
            </a:r>
            <a:r>
              <a:rPr lang="en-US" sz="2000" dirty="0"/>
              <a:t>response: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/>
              <a:t>for </a:t>
            </a:r>
            <a:r>
              <a:rPr lang="en-US" sz="2000" dirty="0"/>
              <a:t>line </a:t>
            </a:r>
            <a:r>
              <a:rPr lang="en-US" sz="2000" b="1" dirty="0"/>
              <a:t>in </a:t>
            </a:r>
            <a:r>
              <a:rPr lang="en-US" sz="2000" dirty="0"/>
              <a:t>response:</a:t>
            </a:r>
            <a:br>
              <a:rPr lang="en-US" sz="2000" dirty="0"/>
            </a:br>
            <a:r>
              <a:rPr lang="en-US" sz="2000" dirty="0"/>
              <a:t>        line = </a:t>
            </a:r>
            <a:r>
              <a:rPr lang="en-US" sz="2000" dirty="0" err="1"/>
              <a:t>line.decode</a:t>
            </a:r>
            <a:r>
              <a:rPr lang="en-US" sz="2000" dirty="0"/>
              <a:t>(</a:t>
            </a:r>
            <a:r>
              <a:rPr lang="en-US" sz="2000" b="1" dirty="0"/>
              <a:t>'utf-8'</a:t>
            </a:r>
            <a:r>
              <a:rPr lang="en-US" sz="2000" dirty="0"/>
              <a:t>) </a:t>
            </a:r>
            <a:r>
              <a:rPr lang="en-US" sz="2000" i="1" dirty="0"/>
              <a:t>#Decoding binary data to text</a:t>
            </a:r>
            <a:br>
              <a:rPr lang="en-US" sz="2000" i="1" dirty="0"/>
            </a:br>
            <a:r>
              <a:rPr lang="en-US" sz="2000" i="1" dirty="0"/>
              <a:t>        </a:t>
            </a:r>
            <a:r>
              <a:rPr lang="en-US" sz="2000" dirty="0"/>
              <a:t>print(line, end=</a:t>
            </a:r>
            <a:r>
              <a:rPr lang="en-US" sz="2000" b="1" dirty="0"/>
              <a:t>' </a:t>
            </a:r>
            <a:r>
              <a:rPr lang="en-US" sz="2000" b="1" dirty="0" smtClean="0"/>
              <a:t>'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0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&amp; Parsing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Python is very good for handling texts and parsing – </a:t>
            </a:r>
            <a:r>
              <a:rPr lang="en-US" dirty="0" smtClean="0"/>
              <a:t>why </a:t>
            </a:r>
            <a:r>
              <a:rPr lang="en-US" dirty="0"/>
              <a:t>not use it for the Internet</a:t>
            </a:r>
            <a:r>
              <a:rPr lang="en-US" dirty="0" smtClean="0"/>
              <a:t>?</a:t>
            </a:r>
          </a:p>
          <a:p>
            <a:pPr algn="l" rtl="0"/>
            <a:r>
              <a:rPr lang="en-US" dirty="0" smtClean="0"/>
              <a:t>With </a:t>
            </a:r>
            <a:r>
              <a:rPr lang="en-US" i="1" dirty="0" err="1" smtClean="0"/>
              <a:t>urllib</a:t>
            </a:r>
            <a:r>
              <a:rPr lang="en-US" dirty="0" smtClean="0"/>
              <a:t> we can interact with webservers</a:t>
            </a:r>
          </a:p>
          <a:p>
            <a:pPr algn="l" rtl="0"/>
            <a:r>
              <a:rPr lang="en-US" dirty="0" smtClean="0"/>
              <a:t>We can parse &amp; analyze the responses</a:t>
            </a:r>
          </a:p>
          <a:p>
            <a:pPr algn="l" rtl="0"/>
            <a:r>
              <a:rPr lang="en-US" dirty="0" smtClean="0"/>
              <a:t>This is what </a:t>
            </a:r>
            <a:r>
              <a:rPr lang="en-US" b="1" dirty="0" smtClean="0"/>
              <a:t>web crawlers</a:t>
            </a:r>
            <a:r>
              <a:rPr lang="en-US" dirty="0" smtClean="0"/>
              <a:t> do</a:t>
            </a:r>
          </a:p>
          <a:p>
            <a:pPr lvl="1" algn="l" rtl="0"/>
            <a:r>
              <a:rPr lang="en-US" dirty="0" smtClean="0"/>
              <a:t>Google’s search engine crawlers are written in Python</a:t>
            </a:r>
          </a:p>
          <a:p>
            <a:pPr algn="l" rtl="0"/>
            <a:r>
              <a:rPr lang="en-US" dirty="0" smtClean="0"/>
              <a:t>The </a:t>
            </a:r>
            <a:r>
              <a:rPr lang="en-US" i="1" dirty="0" smtClean="0"/>
              <a:t>html.parser</a:t>
            </a:r>
            <a:r>
              <a:rPr lang="en-US" dirty="0" smtClean="0"/>
              <a:t> module helps us parse html code</a:t>
            </a:r>
          </a:p>
          <a:p>
            <a:pPr algn="l" rtl="0"/>
            <a:r>
              <a:rPr lang="en-US" dirty="0" smtClean="0"/>
              <a:t>The standard library is full of useful Internet modules: XML, AJAX (XML-RPC), JSON, FTP &amp; many more</a:t>
            </a:r>
            <a:endParaRPr lang="en-US" dirty="0"/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09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Files &amp; Internet Exercises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437"/>
          </a:xfrm>
        </p:spPr>
        <p:txBody>
          <a:bodyPr/>
          <a:lstStyle/>
          <a:p>
            <a:pPr algn="l" rtl="0"/>
            <a:r>
              <a:rPr lang="en-US" dirty="0"/>
              <a:t>Write a program that will calculate the average word length of a text stored in a file and will print it with </a:t>
            </a:r>
            <a:r>
              <a:rPr lang="en-US" dirty="0">
                <a:latin typeface="Arial (Body)"/>
              </a:rPr>
              <a:t>2</a:t>
            </a:r>
            <a:r>
              <a:rPr lang="en-US" dirty="0"/>
              <a:t> decimal points.</a:t>
            </a:r>
          </a:p>
          <a:p>
            <a:pPr lvl="1" algn="l" rtl="0"/>
            <a:r>
              <a:rPr lang="en-US" dirty="0"/>
              <a:t>Use the text of this exercise's instructions as </a:t>
            </a:r>
            <a:r>
              <a:rPr lang="en-US" dirty="0" smtClean="0"/>
              <a:t>input. </a:t>
            </a:r>
          </a:p>
          <a:p>
            <a:pPr lvl="1" algn="l" rtl="0"/>
            <a:r>
              <a:rPr lang="en-US" dirty="0" smtClean="0"/>
              <a:t>Don't </a:t>
            </a:r>
            <a:r>
              <a:rPr lang="en-US" dirty="0"/>
              <a:t>forget to ignore punctuations marks and line endings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Write </a:t>
            </a:r>
            <a:r>
              <a:rPr lang="en-US" dirty="0"/>
              <a:t>a program that given a text file will create a new text file containing all the lines from the original file in reversed order.</a:t>
            </a:r>
          </a:p>
          <a:p>
            <a:pPr lvl="1" algn="l" rtl="0"/>
            <a:r>
              <a:rPr lang="en-US" dirty="0"/>
              <a:t>The lines should </a:t>
            </a:r>
            <a:r>
              <a:rPr lang="en-US" dirty="0" smtClean="0"/>
              <a:t>also be numbered</a:t>
            </a:r>
            <a:endParaRPr lang="en-US" dirty="0"/>
          </a:p>
          <a:p>
            <a:pPr lvl="1" algn="l" rtl="0"/>
            <a:r>
              <a:rPr lang="en-US" dirty="0"/>
              <a:t>Use the text of this exercise's instructions as the </a:t>
            </a:r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70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Files &amp; </a:t>
            </a:r>
            <a:r>
              <a:rPr lang="en-US" dirty="0" smtClean="0"/>
              <a:t>Internet Exercises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Gorge, George and Gregory noticed that their names start with a 'g' and contain </a:t>
            </a:r>
            <a:r>
              <a:rPr lang="en-US" dirty="0">
                <a:latin typeface="Arial (Body)"/>
              </a:rPr>
              <a:t>5-7</a:t>
            </a:r>
            <a:r>
              <a:rPr lang="en-US" dirty="0"/>
              <a:t> </a:t>
            </a:r>
            <a:r>
              <a:rPr lang="en-US" dirty="0" smtClean="0"/>
              <a:t>letters. They </a:t>
            </a:r>
            <a:r>
              <a:rPr lang="en-US" dirty="0"/>
              <a:t>made a bet about the number of English words that correspond to those </a:t>
            </a:r>
            <a:r>
              <a:rPr lang="en-US" dirty="0">
                <a:latin typeface="Arial (Body)"/>
              </a:rPr>
              <a:t>2</a:t>
            </a:r>
            <a:r>
              <a:rPr lang="en-US" dirty="0"/>
              <a:t> </a:t>
            </a:r>
            <a:r>
              <a:rPr lang="en-US" dirty="0" smtClean="0"/>
              <a:t>conditions. Write </a:t>
            </a:r>
            <a:r>
              <a:rPr lang="en-US" dirty="0"/>
              <a:t>a program that accesses </a:t>
            </a:r>
            <a:r>
              <a:rPr lang="en-US" u="sng" dirty="0">
                <a:hlinkClick r:id="rId2"/>
              </a:rPr>
              <a:t>http://www.puzzlers.org/pub/wordlists/unixdict.txt</a:t>
            </a:r>
            <a:r>
              <a:rPr lang="en-US" dirty="0"/>
              <a:t>, finds all those words and save them to a file, each in a single line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1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" y="1981200"/>
            <a:ext cx="89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i="1" dirty="0" err="1" smtClean="0"/>
              <a:t>str.rjust</a:t>
            </a:r>
            <a:r>
              <a:rPr lang="en-US" i="1" dirty="0" smtClean="0"/>
              <a:t>(x)</a:t>
            </a:r>
            <a:r>
              <a:rPr lang="en-US" dirty="0" smtClean="0"/>
              <a:t> aligns the output to the right giving it </a:t>
            </a:r>
            <a:r>
              <a:rPr lang="en-US" i="1" dirty="0" smtClean="0"/>
              <a:t>x</a:t>
            </a:r>
            <a:r>
              <a:rPr lang="en-US" dirty="0" smtClean="0"/>
              <a:t> characters, and pads with spaces to the left</a:t>
            </a:r>
          </a:p>
          <a:p>
            <a:pPr algn="l" rtl="0"/>
            <a:r>
              <a:rPr lang="en-US" dirty="0" smtClean="0"/>
              <a:t>Other similar methods: </a:t>
            </a:r>
            <a:r>
              <a:rPr lang="en-US" i="1" dirty="0" err="1" smtClean="0"/>
              <a:t>str.ljust</a:t>
            </a:r>
            <a:r>
              <a:rPr lang="en-US" i="1" dirty="0" smtClean="0"/>
              <a:t>(), </a:t>
            </a:r>
            <a:r>
              <a:rPr lang="en-US" i="1" dirty="0" err="1" smtClean="0"/>
              <a:t>str.center</a:t>
            </a:r>
            <a:r>
              <a:rPr lang="en-US" i="1" dirty="0" smtClean="0"/>
              <a:t>()</a:t>
            </a:r>
          </a:p>
          <a:p>
            <a:pPr algn="l" rtl="0"/>
            <a:r>
              <a:rPr lang="en-US" dirty="0" smtClean="0"/>
              <a:t>Another useful method is </a:t>
            </a:r>
            <a:r>
              <a:rPr lang="en-US" i="1" dirty="0" err="1" smtClean="0"/>
              <a:t>zfill</a:t>
            </a:r>
            <a:r>
              <a:rPr lang="en-US" i="1" dirty="0" smtClean="0"/>
              <a:t>()</a:t>
            </a:r>
            <a:r>
              <a:rPr lang="en-US" dirty="0" smtClean="0"/>
              <a:t> which pads numeric strings with trailing zeros</a:t>
            </a:r>
            <a:endParaRPr lang="en-US" i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4" y="4267200"/>
            <a:ext cx="43049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0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The </a:t>
            </a:r>
            <a:r>
              <a:rPr lang="en-US" i="1" dirty="0" smtClean="0"/>
              <a:t>format()</a:t>
            </a:r>
            <a:r>
              <a:rPr lang="en-US" dirty="0" smtClean="0"/>
              <a:t> Method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35163"/>
            <a:ext cx="8534400" cy="4389437"/>
          </a:xfrm>
        </p:spPr>
        <p:txBody>
          <a:bodyPr/>
          <a:lstStyle/>
          <a:p>
            <a:pPr algn="l" rtl="0"/>
            <a:r>
              <a:rPr lang="en-US" dirty="0" smtClean="0"/>
              <a:t>The </a:t>
            </a:r>
            <a:r>
              <a:rPr lang="en-US" i="1" dirty="0" smtClean="0"/>
              <a:t>format()</a:t>
            </a:r>
            <a:r>
              <a:rPr lang="en-US" dirty="0" smtClean="0"/>
              <a:t> method uses curly brackets &amp; format fields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A </a:t>
            </a:r>
            <a:r>
              <a:rPr lang="en-US" dirty="0"/>
              <a:t>number in the brackets </a:t>
            </a:r>
            <a:r>
              <a:rPr lang="en-US" dirty="0" smtClean="0"/>
              <a:t>refers </a:t>
            </a:r>
            <a:r>
              <a:rPr lang="en-US" dirty="0"/>
              <a:t>to the </a:t>
            </a:r>
            <a:r>
              <a:rPr lang="en-US" dirty="0" smtClean="0"/>
              <a:t>object’s position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We can use keywords in the brackets instead of numbers</a:t>
            </a:r>
            <a:endParaRPr lang="he-I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741405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4949911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64" y="4800600"/>
            <a:ext cx="634064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7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format()</a:t>
            </a:r>
            <a:r>
              <a:rPr lang="en-US" dirty="0"/>
              <a:t> </a:t>
            </a:r>
            <a:r>
              <a:rPr lang="en-US" dirty="0" smtClean="0"/>
              <a:t>Method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We can add </a:t>
            </a:r>
            <a:r>
              <a:rPr lang="en-US" dirty="0"/>
              <a:t>':'</a:t>
            </a:r>
            <a:r>
              <a:rPr lang="en-US" dirty="0" smtClean="0"/>
              <a:t> + format specifier to control the format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/>
              <a:t> </a:t>
            </a:r>
            <a:r>
              <a:rPr lang="en-US" dirty="0" smtClean="0"/>
              <a:t>An integer </a:t>
            </a:r>
            <a:r>
              <a:rPr lang="en-US" dirty="0"/>
              <a:t>after the ':' </a:t>
            </a:r>
            <a:r>
              <a:rPr lang="en-US" dirty="0" smtClean="0"/>
              <a:t>causes the </a:t>
            </a:r>
            <a:r>
              <a:rPr lang="en-US" dirty="0"/>
              <a:t>field to be a minimum number of characters </a:t>
            </a:r>
            <a:r>
              <a:rPr lang="en-US" dirty="0" smtClean="0"/>
              <a:t>wide</a:t>
            </a:r>
          </a:p>
          <a:p>
            <a:pPr lvl="1" algn="l" rtl="0"/>
            <a:r>
              <a:rPr lang="en-US" dirty="0" smtClean="0"/>
              <a:t>This </a:t>
            </a:r>
            <a:r>
              <a:rPr lang="en-US" dirty="0"/>
              <a:t>is useful for </a:t>
            </a:r>
            <a:r>
              <a:rPr lang="en-US" dirty="0" smtClean="0"/>
              <a:t>aligning </a:t>
            </a:r>
            <a:r>
              <a:rPr lang="en-US" dirty="0"/>
              <a:t>tables </a:t>
            </a:r>
            <a:r>
              <a:rPr lang="en-US" dirty="0" smtClean="0"/>
              <a:t>nicely</a:t>
            </a:r>
            <a:endParaRPr lang="he-I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761354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24400"/>
            <a:ext cx="602724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8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format()</a:t>
            </a:r>
            <a:r>
              <a:rPr lang="en-US" dirty="0"/>
              <a:t> Method </a:t>
            </a:r>
            <a:r>
              <a:rPr lang="en-US" dirty="0" smtClean="0"/>
              <a:t>(3)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Instead of specifying multiple format fields, we can use a dictionary as a single field</a:t>
            </a:r>
          </a:p>
          <a:p>
            <a:pPr algn="l" rtl="0"/>
            <a:r>
              <a:rPr lang="en-US" dirty="0" smtClean="0"/>
              <a:t>We’ll use the keys to access the dictionary’s values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/>
              <a:t>This could also be done by passing the table as keyword arguments with the ‘**’ notation</a:t>
            </a:r>
            <a:endParaRPr lang="en-US" i="1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3352800"/>
            <a:ext cx="8201891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5288280"/>
            <a:ext cx="7924800" cy="11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format()</a:t>
            </a:r>
            <a:r>
              <a:rPr lang="en-US" dirty="0"/>
              <a:t> Method </a:t>
            </a:r>
            <a:r>
              <a:rPr lang="en-US" dirty="0" smtClean="0"/>
              <a:t>(4)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An alternative to </a:t>
            </a:r>
            <a:r>
              <a:rPr lang="en-US" i="1" dirty="0"/>
              <a:t>format()</a:t>
            </a:r>
            <a:r>
              <a:rPr lang="en-US" dirty="0"/>
              <a:t> is the operator </a:t>
            </a:r>
            <a:r>
              <a:rPr lang="en-US" i="1" dirty="0"/>
              <a:t>% </a:t>
            </a:r>
            <a:r>
              <a:rPr lang="en-US" dirty="0"/>
              <a:t>which is similar to the functionality of </a:t>
            </a:r>
            <a:r>
              <a:rPr lang="en-US" i="1" dirty="0" smtClean="0"/>
              <a:t>printf</a:t>
            </a:r>
            <a:r>
              <a:rPr lang="en-US" i="1" dirty="0"/>
              <a:t>()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" y="2971800"/>
            <a:ext cx="7924801" cy="803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46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ce Blu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Nice Blue</Template>
  <TotalTime>4156</TotalTime>
  <Words>2271</Words>
  <Application>Microsoft Office PowerPoint</Application>
  <PresentationFormat>On-screen Show (4:3)</PresentationFormat>
  <Paragraphs>271</Paragraphs>
  <Slides>33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Nice Blue</vt:lpstr>
      <vt:lpstr>Handling Texts in Python</vt:lpstr>
      <vt:lpstr>Output Formatting</vt:lpstr>
      <vt:lpstr>Converting Values to Strings</vt:lpstr>
      <vt:lpstr>Padding</vt:lpstr>
      <vt:lpstr>Padding (2)</vt:lpstr>
      <vt:lpstr>The format() Method</vt:lpstr>
      <vt:lpstr>The format() Method (2)</vt:lpstr>
      <vt:lpstr>The format() Method (3)</vt:lpstr>
      <vt:lpstr>The format() Method (4)</vt:lpstr>
      <vt:lpstr>Some Useful String Methods</vt:lpstr>
      <vt:lpstr>Formatting Exercise</vt:lpstr>
      <vt:lpstr>Formatting Exercise – cont’</vt:lpstr>
      <vt:lpstr>Pattern Matching</vt:lpstr>
      <vt:lpstr>Pattern Matching</vt:lpstr>
      <vt:lpstr>Defining REs</vt:lpstr>
      <vt:lpstr>Some Basic Samples</vt:lpstr>
      <vt:lpstr>More on Escape Chars</vt:lpstr>
      <vt:lpstr>Special Chars for Multiplicity</vt:lpstr>
      <vt:lpstr>Special Chars for Choice</vt:lpstr>
      <vt:lpstr>Grouping REs</vt:lpstr>
      <vt:lpstr>Grouping REs</vt:lpstr>
      <vt:lpstr>Regular Expression Examples</vt:lpstr>
      <vt:lpstr>Pattern Matching Exercises</vt:lpstr>
      <vt:lpstr>Pattern Matching Exercises (2)</vt:lpstr>
      <vt:lpstr>Opening Files</vt:lpstr>
      <vt:lpstr>Reading &amp; Writing Files</vt:lpstr>
      <vt:lpstr>Reading &amp; Writing Files (2)</vt:lpstr>
      <vt:lpstr>Reading &amp; Writing Files (3)</vt:lpstr>
      <vt:lpstr>Properly Freeing Resources</vt:lpstr>
      <vt:lpstr>Internet Access</vt:lpstr>
      <vt:lpstr>Internet &amp; Parsing</vt:lpstr>
      <vt:lpstr>Files &amp; Internet Exercises</vt:lpstr>
      <vt:lpstr>Files &amp; Internet Exercises 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Texts in Python</dc:title>
  <dc:creator>Ronen</dc:creator>
  <cp:lastModifiedBy>Y-PC</cp:lastModifiedBy>
  <cp:revision>283</cp:revision>
  <dcterms:created xsi:type="dcterms:W3CDTF">2006-08-16T00:00:00Z</dcterms:created>
  <dcterms:modified xsi:type="dcterms:W3CDTF">2017-05-02T12:25:24Z</dcterms:modified>
</cp:coreProperties>
</file>