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337" r:id="rId3"/>
    <p:sldId id="338" r:id="rId4"/>
    <p:sldId id="343" r:id="rId5"/>
    <p:sldId id="339" r:id="rId6"/>
    <p:sldId id="340" r:id="rId7"/>
    <p:sldId id="33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41" r:id="rId72"/>
    <p:sldId id="320" r:id="rId73"/>
    <p:sldId id="321" r:id="rId74"/>
    <p:sldId id="322" r:id="rId75"/>
    <p:sldId id="323" r:id="rId76"/>
    <p:sldId id="342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60" autoAdjust="0"/>
    <p:restoredTop sz="92527" autoAdjust="0"/>
  </p:normalViewPr>
  <p:slideViewPr>
    <p:cSldViewPr>
      <p:cViewPr varScale="1">
        <p:scale>
          <a:sx n="68" d="100"/>
          <a:sy n="68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663F7-C034-4487-842D-6BBB67A96C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B24D2-C33A-409A-97DD-2963172DA0ED}">
      <dgm:prSet phldrT="[Text]"/>
      <dgm:spPr/>
      <dgm:t>
        <a:bodyPr/>
        <a:lstStyle/>
        <a:p>
          <a:pPr algn="l" rtl="1"/>
          <a:r>
            <a:rPr lang="en-US" dirty="0" smtClean="0"/>
            <a:t>URL</a:t>
          </a:r>
          <a:endParaRPr lang="he-IL" dirty="0"/>
        </a:p>
      </dgm:t>
    </dgm:pt>
    <dgm:pt modelId="{939747A7-114A-4D2A-A911-6F93EAAD5141}" type="parTrans" cxnId="{E5590DB8-B0BE-48C5-A4F4-BBC95F1EE9B2}">
      <dgm:prSet/>
      <dgm:spPr/>
      <dgm:t>
        <a:bodyPr/>
        <a:lstStyle/>
        <a:p>
          <a:pPr rtl="1"/>
          <a:endParaRPr lang="he-IL"/>
        </a:p>
      </dgm:t>
    </dgm:pt>
    <dgm:pt modelId="{E5190B05-37CD-4E95-A79D-4082785B780D}" type="sibTrans" cxnId="{E5590DB8-B0BE-48C5-A4F4-BBC95F1EE9B2}">
      <dgm:prSet/>
      <dgm:spPr/>
      <dgm:t>
        <a:bodyPr/>
        <a:lstStyle/>
        <a:p>
          <a:pPr algn="l" rtl="1"/>
          <a:endParaRPr lang="he-IL"/>
        </a:p>
      </dgm:t>
    </dgm:pt>
    <dgm:pt modelId="{C73059C2-DC82-4232-A850-F13A1ED33179}">
      <dgm:prSet phldrT="[Text]"/>
      <dgm:spPr/>
      <dgm:t>
        <a:bodyPr/>
        <a:lstStyle/>
        <a:p>
          <a:pPr algn="l" rtl="1"/>
          <a:r>
            <a:rPr lang="en-US" dirty="0" smtClean="0"/>
            <a:t>View Function (Python)</a:t>
          </a:r>
          <a:endParaRPr lang="he-IL" dirty="0"/>
        </a:p>
      </dgm:t>
    </dgm:pt>
    <dgm:pt modelId="{30C17285-38E8-4867-B65B-9648684B71E0}" type="parTrans" cxnId="{8C98ACF2-0501-4E97-99D1-4EC395AAA34A}">
      <dgm:prSet/>
      <dgm:spPr/>
      <dgm:t>
        <a:bodyPr/>
        <a:lstStyle/>
        <a:p>
          <a:pPr rtl="1"/>
          <a:endParaRPr lang="he-IL"/>
        </a:p>
      </dgm:t>
    </dgm:pt>
    <dgm:pt modelId="{1BB4827C-E633-4893-B7D6-CBA5143F1460}" type="sibTrans" cxnId="{8C98ACF2-0501-4E97-99D1-4EC395AAA34A}">
      <dgm:prSet/>
      <dgm:spPr/>
      <dgm:t>
        <a:bodyPr/>
        <a:lstStyle/>
        <a:p>
          <a:pPr algn="l" rtl="1"/>
          <a:endParaRPr lang="he-IL"/>
        </a:p>
      </dgm:t>
    </dgm:pt>
    <dgm:pt modelId="{2BC5AD9F-B7A8-40F5-A6DC-F277951590F7}">
      <dgm:prSet phldrT="[Text]"/>
      <dgm:spPr/>
      <dgm:t>
        <a:bodyPr/>
        <a:lstStyle/>
        <a:p>
          <a:pPr algn="l" rtl="1"/>
          <a:r>
            <a:rPr lang="en-US" dirty="0" smtClean="0"/>
            <a:t>URL Dispatcher</a:t>
          </a:r>
          <a:endParaRPr lang="he-IL" dirty="0"/>
        </a:p>
      </dgm:t>
    </dgm:pt>
    <dgm:pt modelId="{CF0CE564-556B-4A8E-9CC5-EC10344739EF}" type="parTrans" cxnId="{A2E8A7D1-ED86-41D8-B0F4-DCF904AE4732}">
      <dgm:prSet/>
      <dgm:spPr/>
      <dgm:t>
        <a:bodyPr/>
        <a:lstStyle/>
        <a:p>
          <a:pPr rtl="1"/>
          <a:endParaRPr lang="he-IL"/>
        </a:p>
      </dgm:t>
    </dgm:pt>
    <dgm:pt modelId="{C8ECE4E4-0D6C-4EB6-B038-DD0685D87611}" type="sibTrans" cxnId="{A2E8A7D1-ED86-41D8-B0F4-DCF904AE4732}">
      <dgm:prSet/>
      <dgm:spPr/>
      <dgm:t>
        <a:bodyPr/>
        <a:lstStyle/>
        <a:p>
          <a:pPr algn="l" rtl="1"/>
          <a:endParaRPr lang="he-IL"/>
        </a:p>
      </dgm:t>
    </dgm:pt>
    <dgm:pt modelId="{DD311C81-FAA7-4DD7-B83B-1AF37DC07CE2}">
      <dgm:prSet phldrT="[Text]"/>
      <dgm:spPr/>
      <dgm:t>
        <a:bodyPr/>
        <a:lstStyle/>
        <a:p>
          <a:pPr algn="l" rtl="1"/>
          <a:r>
            <a:rPr lang="en-US" dirty="0" smtClean="0"/>
            <a:t>Accesses the DB using Models (Python Classes)</a:t>
          </a:r>
          <a:endParaRPr lang="he-IL" dirty="0"/>
        </a:p>
      </dgm:t>
    </dgm:pt>
    <dgm:pt modelId="{BC98B48B-E833-4EAC-A644-0CCBB9A24A09}" type="parTrans" cxnId="{11AFA060-E2EB-4837-B1FE-BEDF7B10627B}">
      <dgm:prSet/>
      <dgm:spPr/>
      <dgm:t>
        <a:bodyPr/>
        <a:lstStyle/>
        <a:p>
          <a:pPr rtl="1"/>
          <a:endParaRPr lang="he-IL"/>
        </a:p>
      </dgm:t>
    </dgm:pt>
    <dgm:pt modelId="{4DDD7AB3-2429-401D-B501-4F91114D7ACE}" type="sibTrans" cxnId="{11AFA060-E2EB-4837-B1FE-BEDF7B10627B}">
      <dgm:prSet/>
      <dgm:spPr/>
      <dgm:t>
        <a:bodyPr/>
        <a:lstStyle/>
        <a:p>
          <a:pPr algn="l" rtl="1"/>
          <a:endParaRPr lang="he-IL"/>
        </a:p>
      </dgm:t>
    </dgm:pt>
    <dgm:pt modelId="{E0C24348-733F-439F-9C2E-CD64A206A3D1}">
      <dgm:prSet phldrT="[Text]"/>
      <dgm:spPr/>
      <dgm:t>
        <a:bodyPr/>
        <a:lstStyle/>
        <a:p>
          <a:pPr algn="l" rtl="1"/>
          <a:r>
            <a:rPr lang="en-US" dirty="0" smtClean="0"/>
            <a:t>View Function processes data &amp; sends it to</a:t>
          </a:r>
          <a:endParaRPr lang="he-IL" dirty="0"/>
        </a:p>
      </dgm:t>
    </dgm:pt>
    <dgm:pt modelId="{EDC7B0BA-1220-42E1-865A-E7FDA6CD9633}" type="parTrans" cxnId="{6E76575F-B254-4D94-8F30-AA2C0F41EE27}">
      <dgm:prSet/>
      <dgm:spPr/>
      <dgm:t>
        <a:bodyPr/>
        <a:lstStyle/>
        <a:p>
          <a:pPr rtl="1"/>
          <a:endParaRPr lang="he-IL"/>
        </a:p>
      </dgm:t>
    </dgm:pt>
    <dgm:pt modelId="{876F8341-B1C1-415C-AD63-7F369ED635F5}" type="sibTrans" cxnId="{6E76575F-B254-4D94-8F30-AA2C0F41EE27}">
      <dgm:prSet/>
      <dgm:spPr/>
      <dgm:t>
        <a:bodyPr/>
        <a:lstStyle/>
        <a:p>
          <a:pPr algn="l" rtl="1"/>
          <a:endParaRPr lang="he-IL"/>
        </a:p>
      </dgm:t>
    </dgm:pt>
    <dgm:pt modelId="{D4751CE8-A790-4A78-86DD-E93409B23045}">
      <dgm:prSet phldrT="[Text]"/>
      <dgm:spPr/>
      <dgm:t>
        <a:bodyPr/>
        <a:lstStyle/>
        <a:p>
          <a:pPr algn="l" rtl="1"/>
          <a:r>
            <a:rPr lang="en-US" dirty="0" smtClean="0"/>
            <a:t> Template (Dynamic HTML page)</a:t>
          </a:r>
          <a:endParaRPr lang="he-IL" dirty="0"/>
        </a:p>
      </dgm:t>
    </dgm:pt>
    <dgm:pt modelId="{1C656DBE-6750-4EAC-9081-F8E2104BF814}" type="parTrans" cxnId="{567FC046-0696-462B-B9F2-8646D8022969}">
      <dgm:prSet/>
      <dgm:spPr/>
      <dgm:t>
        <a:bodyPr/>
        <a:lstStyle/>
        <a:p>
          <a:pPr rtl="1"/>
          <a:endParaRPr lang="he-IL"/>
        </a:p>
      </dgm:t>
    </dgm:pt>
    <dgm:pt modelId="{1456798A-3BBD-40C9-989D-00BC5C51F6C4}" type="sibTrans" cxnId="{567FC046-0696-462B-B9F2-8646D8022969}">
      <dgm:prSet/>
      <dgm:spPr/>
      <dgm:t>
        <a:bodyPr/>
        <a:lstStyle/>
        <a:p>
          <a:pPr rtl="1"/>
          <a:endParaRPr lang="he-IL"/>
        </a:p>
      </dgm:t>
    </dgm:pt>
    <dgm:pt modelId="{F62BB9C6-5109-42F5-B597-4A1F3931CA9A}" type="pres">
      <dgm:prSet presAssocID="{1FC663F7-C034-4487-842D-6BBB67A96CAE}" presName="Name0" presStyleCnt="0">
        <dgm:presLayoutVars>
          <dgm:dir/>
          <dgm:resizeHandles val="exact"/>
        </dgm:presLayoutVars>
      </dgm:prSet>
      <dgm:spPr/>
    </dgm:pt>
    <dgm:pt modelId="{E4C4E4F0-95B4-43B4-8336-A74C0F2125BB}" type="pres">
      <dgm:prSet presAssocID="{89FB24D2-C33A-409A-97DD-2963172DA0E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49E49EB-01F9-4241-88D7-80879E7A238C}" type="pres">
      <dgm:prSet presAssocID="{E5190B05-37CD-4E95-A79D-4082785B780D}" presName="sibTrans" presStyleLbl="sibTrans2D1" presStyleIdx="0" presStyleCnt="5"/>
      <dgm:spPr/>
      <dgm:t>
        <a:bodyPr/>
        <a:lstStyle/>
        <a:p>
          <a:pPr rtl="1"/>
          <a:endParaRPr lang="he-IL"/>
        </a:p>
      </dgm:t>
    </dgm:pt>
    <dgm:pt modelId="{0F93E3BB-1D8C-4DBF-90DD-0AA692756279}" type="pres">
      <dgm:prSet presAssocID="{E5190B05-37CD-4E95-A79D-4082785B780D}" presName="connectorText" presStyleLbl="sibTrans2D1" presStyleIdx="0" presStyleCnt="5"/>
      <dgm:spPr/>
      <dgm:t>
        <a:bodyPr/>
        <a:lstStyle/>
        <a:p>
          <a:pPr rtl="1"/>
          <a:endParaRPr lang="he-IL"/>
        </a:p>
      </dgm:t>
    </dgm:pt>
    <dgm:pt modelId="{68A11C2A-9BCF-420D-AF75-9D15B36E3AF1}" type="pres">
      <dgm:prSet presAssocID="{2BC5AD9F-B7A8-40F5-A6DC-F277951590F7}" presName="node" presStyleLbl="node1" presStyleIdx="1" presStyleCnt="6" custScaleX="10171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57D0857-690F-4AF1-9203-0B882E7DF6D1}" type="pres">
      <dgm:prSet presAssocID="{C8ECE4E4-0D6C-4EB6-B038-DD0685D87611}" presName="sibTrans" presStyleLbl="sibTrans2D1" presStyleIdx="1" presStyleCnt="5"/>
      <dgm:spPr/>
      <dgm:t>
        <a:bodyPr/>
        <a:lstStyle/>
        <a:p>
          <a:pPr rtl="1"/>
          <a:endParaRPr lang="he-IL"/>
        </a:p>
      </dgm:t>
    </dgm:pt>
    <dgm:pt modelId="{94263AEC-4D58-4F6B-9B5E-BAE5686533C4}" type="pres">
      <dgm:prSet presAssocID="{C8ECE4E4-0D6C-4EB6-B038-DD0685D87611}" presName="connectorText" presStyleLbl="sibTrans2D1" presStyleIdx="1" presStyleCnt="5"/>
      <dgm:spPr/>
      <dgm:t>
        <a:bodyPr/>
        <a:lstStyle/>
        <a:p>
          <a:pPr rtl="1"/>
          <a:endParaRPr lang="he-IL"/>
        </a:p>
      </dgm:t>
    </dgm:pt>
    <dgm:pt modelId="{C92185DA-2DAF-4709-88E6-7D1F0847D4B9}" type="pres">
      <dgm:prSet presAssocID="{C73059C2-DC82-4232-A850-F13A1ED3317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C91F5A62-E9DB-4C02-B209-19FFC3BF8D33}" type="pres">
      <dgm:prSet presAssocID="{1BB4827C-E633-4893-B7D6-CBA5143F1460}" presName="sibTrans" presStyleLbl="sibTrans2D1" presStyleIdx="2" presStyleCnt="5"/>
      <dgm:spPr/>
      <dgm:t>
        <a:bodyPr/>
        <a:lstStyle/>
        <a:p>
          <a:pPr rtl="1"/>
          <a:endParaRPr lang="he-IL"/>
        </a:p>
      </dgm:t>
    </dgm:pt>
    <dgm:pt modelId="{F26D3CF2-E312-4AE8-A9BC-F91CFF4D480C}" type="pres">
      <dgm:prSet presAssocID="{1BB4827C-E633-4893-B7D6-CBA5143F1460}" presName="connectorText" presStyleLbl="sibTrans2D1" presStyleIdx="2" presStyleCnt="5"/>
      <dgm:spPr/>
      <dgm:t>
        <a:bodyPr/>
        <a:lstStyle/>
        <a:p>
          <a:pPr rtl="1"/>
          <a:endParaRPr lang="he-IL"/>
        </a:p>
      </dgm:t>
    </dgm:pt>
    <dgm:pt modelId="{FD7F8CC1-CD85-4E1A-B301-1C35C3B4F7F2}" type="pres">
      <dgm:prSet presAssocID="{DD311C81-FAA7-4DD7-B83B-1AF37DC07CE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1AE9771-6B1A-4F05-940F-377864D43A16}" type="pres">
      <dgm:prSet presAssocID="{4DDD7AB3-2429-401D-B501-4F91114D7ACE}" presName="sibTrans" presStyleLbl="sibTrans2D1" presStyleIdx="3" presStyleCnt="5"/>
      <dgm:spPr/>
      <dgm:t>
        <a:bodyPr/>
        <a:lstStyle/>
        <a:p>
          <a:pPr rtl="1"/>
          <a:endParaRPr lang="he-IL"/>
        </a:p>
      </dgm:t>
    </dgm:pt>
    <dgm:pt modelId="{044A3847-8640-44B4-9294-EEFA392C5E16}" type="pres">
      <dgm:prSet presAssocID="{4DDD7AB3-2429-401D-B501-4F91114D7ACE}" presName="connectorText" presStyleLbl="sibTrans2D1" presStyleIdx="3" presStyleCnt="5"/>
      <dgm:spPr/>
      <dgm:t>
        <a:bodyPr/>
        <a:lstStyle/>
        <a:p>
          <a:pPr rtl="1"/>
          <a:endParaRPr lang="he-IL"/>
        </a:p>
      </dgm:t>
    </dgm:pt>
    <dgm:pt modelId="{8457CE09-7C92-44C3-B99D-D5B6B14E95DE}" type="pres">
      <dgm:prSet presAssocID="{E0C24348-733F-439F-9C2E-CD64A206A3D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CD725EC-8492-4788-BA12-2D9472D7A8A7}" type="pres">
      <dgm:prSet presAssocID="{876F8341-B1C1-415C-AD63-7F369ED635F5}" presName="sibTrans" presStyleLbl="sibTrans2D1" presStyleIdx="4" presStyleCnt="5"/>
      <dgm:spPr/>
      <dgm:t>
        <a:bodyPr/>
        <a:lstStyle/>
        <a:p>
          <a:pPr rtl="1"/>
          <a:endParaRPr lang="he-IL"/>
        </a:p>
      </dgm:t>
    </dgm:pt>
    <dgm:pt modelId="{2981FB98-B33B-40CB-925B-73E24489E959}" type="pres">
      <dgm:prSet presAssocID="{876F8341-B1C1-415C-AD63-7F369ED635F5}" presName="connectorText" presStyleLbl="sibTrans2D1" presStyleIdx="4" presStyleCnt="5"/>
      <dgm:spPr/>
      <dgm:t>
        <a:bodyPr/>
        <a:lstStyle/>
        <a:p>
          <a:pPr rtl="1"/>
          <a:endParaRPr lang="he-IL"/>
        </a:p>
      </dgm:t>
    </dgm:pt>
    <dgm:pt modelId="{2252E61D-A838-4590-8160-537241E424BD}" type="pres">
      <dgm:prSet presAssocID="{D4751CE8-A790-4A78-86DD-E93409B2304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B6C9692F-7AF0-4C79-874B-FAECCCB97694}" type="presOf" srcId="{E5190B05-37CD-4E95-A79D-4082785B780D}" destId="{D49E49EB-01F9-4241-88D7-80879E7A238C}" srcOrd="0" destOrd="0" presId="urn:microsoft.com/office/officeart/2005/8/layout/process1"/>
    <dgm:cxn modelId="{BB589774-0A3F-4B55-AEB1-6970D3BE3E2E}" type="presOf" srcId="{E0C24348-733F-439F-9C2E-CD64A206A3D1}" destId="{8457CE09-7C92-44C3-B99D-D5B6B14E95DE}" srcOrd="0" destOrd="0" presId="urn:microsoft.com/office/officeart/2005/8/layout/process1"/>
    <dgm:cxn modelId="{95C1E544-69BA-4944-B720-F0BB066AB097}" type="presOf" srcId="{C73059C2-DC82-4232-A850-F13A1ED33179}" destId="{C92185DA-2DAF-4709-88E6-7D1F0847D4B9}" srcOrd="0" destOrd="0" presId="urn:microsoft.com/office/officeart/2005/8/layout/process1"/>
    <dgm:cxn modelId="{E385DB0A-5644-49E1-816B-145D569A18F2}" type="presOf" srcId="{89FB24D2-C33A-409A-97DD-2963172DA0ED}" destId="{E4C4E4F0-95B4-43B4-8336-A74C0F2125BB}" srcOrd="0" destOrd="0" presId="urn:microsoft.com/office/officeart/2005/8/layout/process1"/>
    <dgm:cxn modelId="{D874F1A8-A396-441B-89F6-946136F8BAE7}" type="presOf" srcId="{2BC5AD9F-B7A8-40F5-A6DC-F277951590F7}" destId="{68A11C2A-9BCF-420D-AF75-9D15B36E3AF1}" srcOrd="0" destOrd="0" presId="urn:microsoft.com/office/officeart/2005/8/layout/process1"/>
    <dgm:cxn modelId="{5FBD0AA6-A3FC-4EBD-B2B0-7627C9424C94}" type="presOf" srcId="{876F8341-B1C1-415C-AD63-7F369ED635F5}" destId="{ECD725EC-8492-4788-BA12-2D9472D7A8A7}" srcOrd="0" destOrd="0" presId="urn:microsoft.com/office/officeart/2005/8/layout/process1"/>
    <dgm:cxn modelId="{E3BE8151-A967-4182-BF6C-7781DA1FAF8C}" type="presOf" srcId="{C8ECE4E4-0D6C-4EB6-B038-DD0685D87611}" destId="{94263AEC-4D58-4F6B-9B5E-BAE5686533C4}" srcOrd="1" destOrd="0" presId="urn:microsoft.com/office/officeart/2005/8/layout/process1"/>
    <dgm:cxn modelId="{E5590DB8-B0BE-48C5-A4F4-BBC95F1EE9B2}" srcId="{1FC663F7-C034-4487-842D-6BBB67A96CAE}" destId="{89FB24D2-C33A-409A-97DD-2963172DA0ED}" srcOrd="0" destOrd="0" parTransId="{939747A7-114A-4D2A-A911-6F93EAAD5141}" sibTransId="{E5190B05-37CD-4E95-A79D-4082785B780D}"/>
    <dgm:cxn modelId="{567FC046-0696-462B-B9F2-8646D8022969}" srcId="{1FC663F7-C034-4487-842D-6BBB67A96CAE}" destId="{D4751CE8-A790-4A78-86DD-E93409B23045}" srcOrd="5" destOrd="0" parTransId="{1C656DBE-6750-4EAC-9081-F8E2104BF814}" sibTransId="{1456798A-3BBD-40C9-989D-00BC5C51F6C4}"/>
    <dgm:cxn modelId="{75CD24A7-9680-4790-B4F6-54C3804A2DC9}" type="presOf" srcId="{E5190B05-37CD-4E95-A79D-4082785B780D}" destId="{0F93E3BB-1D8C-4DBF-90DD-0AA692756279}" srcOrd="1" destOrd="0" presId="urn:microsoft.com/office/officeart/2005/8/layout/process1"/>
    <dgm:cxn modelId="{A2E8A7D1-ED86-41D8-B0F4-DCF904AE4732}" srcId="{1FC663F7-C034-4487-842D-6BBB67A96CAE}" destId="{2BC5AD9F-B7A8-40F5-A6DC-F277951590F7}" srcOrd="1" destOrd="0" parTransId="{CF0CE564-556B-4A8E-9CC5-EC10344739EF}" sibTransId="{C8ECE4E4-0D6C-4EB6-B038-DD0685D87611}"/>
    <dgm:cxn modelId="{ABE2FEDE-DD3E-4760-BAAF-BE103008BFAE}" type="presOf" srcId="{876F8341-B1C1-415C-AD63-7F369ED635F5}" destId="{2981FB98-B33B-40CB-925B-73E24489E959}" srcOrd="1" destOrd="0" presId="urn:microsoft.com/office/officeart/2005/8/layout/process1"/>
    <dgm:cxn modelId="{6429C91E-FD45-469F-8D85-B9F5CD424AC1}" type="presOf" srcId="{4DDD7AB3-2429-401D-B501-4F91114D7ACE}" destId="{31AE9771-6B1A-4F05-940F-377864D43A16}" srcOrd="0" destOrd="0" presId="urn:microsoft.com/office/officeart/2005/8/layout/process1"/>
    <dgm:cxn modelId="{A9DD6359-5902-4894-9AAF-CEE777CA15EB}" type="presOf" srcId="{4DDD7AB3-2429-401D-B501-4F91114D7ACE}" destId="{044A3847-8640-44B4-9294-EEFA392C5E16}" srcOrd="1" destOrd="0" presId="urn:microsoft.com/office/officeart/2005/8/layout/process1"/>
    <dgm:cxn modelId="{6E76575F-B254-4D94-8F30-AA2C0F41EE27}" srcId="{1FC663F7-C034-4487-842D-6BBB67A96CAE}" destId="{E0C24348-733F-439F-9C2E-CD64A206A3D1}" srcOrd="4" destOrd="0" parTransId="{EDC7B0BA-1220-42E1-865A-E7FDA6CD9633}" sibTransId="{876F8341-B1C1-415C-AD63-7F369ED635F5}"/>
    <dgm:cxn modelId="{34E2186B-9526-440A-8535-07000D1DB73B}" type="presOf" srcId="{1FC663F7-C034-4487-842D-6BBB67A96CAE}" destId="{F62BB9C6-5109-42F5-B597-4A1F3931CA9A}" srcOrd="0" destOrd="0" presId="urn:microsoft.com/office/officeart/2005/8/layout/process1"/>
    <dgm:cxn modelId="{8C98ACF2-0501-4E97-99D1-4EC395AAA34A}" srcId="{1FC663F7-C034-4487-842D-6BBB67A96CAE}" destId="{C73059C2-DC82-4232-A850-F13A1ED33179}" srcOrd="2" destOrd="0" parTransId="{30C17285-38E8-4867-B65B-9648684B71E0}" sibTransId="{1BB4827C-E633-4893-B7D6-CBA5143F1460}"/>
    <dgm:cxn modelId="{0B13A7A5-07E5-41F1-AB37-1DF1F3ACBB4E}" type="presOf" srcId="{C8ECE4E4-0D6C-4EB6-B038-DD0685D87611}" destId="{457D0857-690F-4AF1-9203-0B882E7DF6D1}" srcOrd="0" destOrd="0" presId="urn:microsoft.com/office/officeart/2005/8/layout/process1"/>
    <dgm:cxn modelId="{3C05D0B8-102E-408B-A586-6C316CDED997}" type="presOf" srcId="{1BB4827C-E633-4893-B7D6-CBA5143F1460}" destId="{C91F5A62-E9DB-4C02-B209-19FFC3BF8D33}" srcOrd="0" destOrd="0" presId="urn:microsoft.com/office/officeart/2005/8/layout/process1"/>
    <dgm:cxn modelId="{11AFA060-E2EB-4837-B1FE-BEDF7B10627B}" srcId="{1FC663F7-C034-4487-842D-6BBB67A96CAE}" destId="{DD311C81-FAA7-4DD7-B83B-1AF37DC07CE2}" srcOrd="3" destOrd="0" parTransId="{BC98B48B-E833-4EAC-A644-0CCBB9A24A09}" sibTransId="{4DDD7AB3-2429-401D-B501-4F91114D7ACE}"/>
    <dgm:cxn modelId="{23014EAB-A8F2-44C8-8ED8-320C4BF092A7}" type="presOf" srcId="{1BB4827C-E633-4893-B7D6-CBA5143F1460}" destId="{F26D3CF2-E312-4AE8-A9BC-F91CFF4D480C}" srcOrd="1" destOrd="0" presId="urn:microsoft.com/office/officeart/2005/8/layout/process1"/>
    <dgm:cxn modelId="{3514BD1F-E2B0-42FC-8C94-A7929D4EAFBD}" type="presOf" srcId="{D4751CE8-A790-4A78-86DD-E93409B23045}" destId="{2252E61D-A838-4590-8160-537241E424BD}" srcOrd="0" destOrd="0" presId="urn:microsoft.com/office/officeart/2005/8/layout/process1"/>
    <dgm:cxn modelId="{621B7302-B831-44FB-8667-54B698EA53C5}" type="presOf" srcId="{DD311C81-FAA7-4DD7-B83B-1AF37DC07CE2}" destId="{FD7F8CC1-CD85-4E1A-B301-1C35C3B4F7F2}" srcOrd="0" destOrd="0" presId="urn:microsoft.com/office/officeart/2005/8/layout/process1"/>
    <dgm:cxn modelId="{6CB43B36-24DC-46A0-B173-EC3C6FFDEED2}" type="presParOf" srcId="{F62BB9C6-5109-42F5-B597-4A1F3931CA9A}" destId="{E4C4E4F0-95B4-43B4-8336-A74C0F2125BB}" srcOrd="0" destOrd="0" presId="urn:microsoft.com/office/officeart/2005/8/layout/process1"/>
    <dgm:cxn modelId="{EC34EF35-CDDF-4013-82FC-EE20B7B057A0}" type="presParOf" srcId="{F62BB9C6-5109-42F5-B597-4A1F3931CA9A}" destId="{D49E49EB-01F9-4241-88D7-80879E7A238C}" srcOrd="1" destOrd="0" presId="urn:microsoft.com/office/officeart/2005/8/layout/process1"/>
    <dgm:cxn modelId="{D67A8C2F-1B2A-4954-8111-C647C13104EF}" type="presParOf" srcId="{D49E49EB-01F9-4241-88D7-80879E7A238C}" destId="{0F93E3BB-1D8C-4DBF-90DD-0AA692756279}" srcOrd="0" destOrd="0" presId="urn:microsoft.com/office/officeart/2005/8/layout/process1"/>
    <dgm:cxn modelId="{9174663B-EAA2-4B8E-A29E-FE56019E90EE}" type="presParOf" srcId="{F62BB9C6-5109-42F5-B597-4A1F3931CA9A}" destId="{68A11C2A-9BCF-420D-AF75-9D15B36E3AF1}" srcOrd="2" destOrd="0" presId="urn:microsoft.com/office/officeart/2005/8/layout/process1"/>
    <dgm:cxn modelId="{BF6AF37E-BFE3-4B6C-8107-8538B3CF7269}" type="presParOf" srcId="{F62BB9C6-5109-42F5-B597-4A1F3931CA9A}" destId="{457D0857-690F-4AF1-9203-0B882E7DF6D1}" srcOrd="3" destOrd="0" presId="urn:microsoft.com/office/officeart/2005/8/layout/process1"/>
    <dgm:cxn modelId="{DE880525-1976-4092-B5A6-AC37DF9F6E11}" type="presParOf" srcId="{457D0857-690F-4AF1-9203-0B882E7DF6D1}" destId="{94263AEC-4D58-4F6B-9B5E-BAE5686533C4}" srcOrd="0" destOrd="0" presId="urn:microsoft.com/office/officeart/2005/8/layout/process1"/>
    <dgm:cxn modelId="{9EADB4D5-5B93-44DF-91F3-3EC510343249}" type="presParOf" srcId="{F62BB9C6-5109-42F5-B597-4A1F3931CA9A}" destId="{C92185DA-2DAF-4709-88E6-7D1F0847D4B9}" srcOrd="4" destOrd="0" presId="urn:microsoft.com/office/officeart/2005/8/layout/process1"/>
    <dgm:cxn modelId="{C1872C6C-453F-4279-8340-E1D10440D419}" type="presParOf" srcId="{F62BB9C6-5109-42F5-B597-4A1F3931CA9A}" destId="{C91F5A62-E9DB-4C02-B209-19FFC3BF8D33}" srcOrd="5" destOrd="0" presId="urn:microsoft.com/office/officeart/2005/8/layout/process1"/>
    <dgm:cxn modelId="{E9A94825-0476-4D78-BAC6-4829E20A791A}" type="presParOf" srcId="{C91F5A62-E9DB-4C02-B209-19FFC3BF8D33}" destId="{F26D3CF2-E312-4AE8-A9BC-F91CFF4D480C}" srcOrd="0" destOrd="0" presId="urn:microsoft.com/office/officeart/2005/8/layout/process1"/>
    <dgm:cxn modelId="{7CE4782A-180C-4B47-80CD-D7EB8A444AB4}" type="presParOf" srcId="{F62BB9C6-5109-42F5-B597-4A1F3931CA9A}" destId="{FD7F8CC1-CD85-4E1A-B301-1C35C3B4F7F2}" srcOrd="6" destOrd="0" presId="urn:microsoft.com/office/officeart/2005/8/layout/process1"/>
    <dgm:cxn modelId="{79B1EE3B-2F3C-47E9-ABA5-B7F9F80C8053}" type="presParOf" srcId="{F62BB9C6-5109-42F5-B597-4A1F3931CA9A}" destId="{31AE9771-6B1A-4F05-940F-377864D43A16}" srcOrd="7" destOrd="0" presId="urn:microsoft.com/office/officeart/2005/8/layout/process1"/>
    <dgm:cxn modelId="{00B6A082-845D-4B58-9C26-5C8F37BC6E84}" type="presParOf" srcId="{31AE9771-6B1A-4F05-940F-377864D43A16}" destId="{044A3847-8640-44B4-9294-EEFA392C5E16}" srcOrd="0" destOrd="0" presId="urn:microsoft.com/office/officeart/2005/8/layout/process1"/>
    <dgm:cxn modelId="{EFCA712B-F238-4D44-BFCB-1B3F374FC24A}" type="presParOf" srcId="{F62BB9C6-5109-42F5-B597-4A1F3931CA9A}" destId="{8457CE09-7C92-44C3-B99D-D5B6B14E95DE}" srcOrd="8" destOrd="0" presId="urn:microsoft.com/office/officeart/2005/8/layout/process1"/>
    <dgm:cxn modelId="{C9658549-2CD1-4037-954A-694EC51F2D51}" type="presParOf" srcId="{F62BB9C6-5109-42F5-B597-4A1F3931CA9A}" destId="{ECD725EC-8492-4788-BA12-2D9472D7A8A7}" srcOrd="9" destOrd="0" presId="urn:microsoft.com/office/officeart/2005/8/layout/process1"/>
    <dgm:cxn modelId="{645F8676-428D-42CE-B2E6-A9F9AA320074}" type="presParOf" srcId="{ECD725EC-8492-4788-BA12-2D9472D7A8A7}" destId="{2981FB98-B33B-40CB-925B-73E24489E959}" srcOrd="0" destOrd="0" presId="urn:microsoft.com/office/officeart/2005/8/layout/process1"/>
    <dgm:cxn modelId="{218D3E1D-922B-47FC-B69E-3D6E196C4344}" type="presParOf" srcId="{F62BB9C6-5109-42F5-B597-4A1F3931CA9A}" destId="{2252E61D-A838-4590-8160-537241E424B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4E4F0-95B4-43B4-8336-A74C0F2125BB}">
      <dsp:nvSpPr>
        <dsp:cNvPr id="0" name=""/>
        <dsp:cNvSpPr/>
      </dsp:nvSpPr>
      <dsp:spPr>
        <a:xfrm>
          <a:off x="3416" y="573524"/>
          <a:ext cx="1073171" cy="144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</a:t>
          </a:r>
          <a:endParaRPr lang="he-IL" sz="1500" kern="1200" dirty="0"/>
        </a:p>
      </dsp:txBody>
      <dsp:txXfrm>
        <a:off x="34848" y="604956"/>
        <a:ext cx="1010307" cy="1380887"/>
      </dsp:txXfrm>
    </dsp:sp>
    <dsp:sp modelId="{D49E49EB-01F9-4241-88D7-80879E7A238C}">
      <dsp:nvSpPr>
        <dsp:cNvPr id="0" name=""/>
        <dsp:cNvSpPr/>
      </dsp:nvSpPr>
      <dsp:spPr>
        <a:xfrm>
          <a:off x="1183904" y="1162326"/>
          <a:ext cx="227512" cy="266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1183904" y="1215555"/>
        <a:ext cx="159258" cy="159688"/>
      </dsp:txXfrm>
    </dsp:sp>
    <dsp:sp modelId="{68A11C2A-9BCF-420D-AF75-9D15B36E3AF1}">
      <dsp:nvSpPr>
        <dsp:cNvPr id="0" name=""/>
        <dsp:cNvSpPr/>
      </dsp:nvSpPr>
      <dsp:spPr>
        <a:xfrm>
          <a:off x="1505856" y="573524"/>
          <a:ext cx="1091565" cy="144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 Dispatcher</a:t>
          </a:r>
          <a:endParaRPr lang="he-IL" sz="1500" kern="1200" dirty="0"/>
        </a:p>
      </dsp:txBody>
      <dsp:txXfrm>
        <a:off x="1537827" y="605495"/>
        <a:ext cx="1027623" cy="1379809"/>
      </dsp:txXfrm>
    </dsp:sp>
    <dsp:sp modelId="{457D0857-690F-4AF1-9203-0B882E7DF6D1}">
      <dsp:nvSpPr>
        <dsp:cNvPr id="0" name=""/>
        <dsp:cNvSpPr/>
      </dsp:nvSpPr>
      <dsp:spPr>
        <a:xfrm>
          <a:off x="2704739" y="1162326"/>
          <a:ext cx="227512" cy="266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2704739" y="1215555"/>
        <a:ext cx="159258" cy="159688"/>
      </dsp:txXfrm>
    </dsp:sp>
    <dsp:sp modelId="{C92185DA-2DAF-4709-88E6-7D1F0847D4B9}">
      <dsp:nvSpPr>
        <dsp:cNvPr id="0" name=""/>
        <dsp:cNvSpPr/>
      </dsp:nvSpPr>
      <dsp:spPr>
        <a:xfrm>
          <a:off x="3026691" y="573524"/>
          <a:ext cx="1073171" cy="144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View Function (Python)</a:t>
          </a:r>
          <a:endParaRPr lang="he-IL" sz="1500" kern="1200" dirty="0"/>
        </a:p>
      </dsp:txBody>
      <dsp:txXfrm>
        <a:off x="3058123" y="604956"/>
        <a:ext cx="1010307" cy="1380887"/>
      </dsp:txXfrm>
    </dsp:sp>
    <dsp:sp modelId="{C91F5A62-E9DB-4C02-B209-19FFC3BF8D33}">
      <dsp:nvSpPr>
        <dsp:cNvPr id="0" name=""/>
        <dsp:cNvSpPr/>
      </dsp:nvSpPr>
      <dsp:spPr>
        <a:xfrm>
          <a:off x="4207179" y="1162326"/>
          <a:ext cx="227512" cy="266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4207179" y="1215555"/>
        <a:ext cx="159258" cy="159688"/>
      </dsp:txXfrm>
    </dsp:sp>
    <dsp:sp modelId="{FD7F8CC1-CD85-4E1A-B301-1C35C3B4F7F2}">
      <dsp:nvSpPr>
        <dsp:cNvPr id="0" name=""/>
        <dsp:cNvSpPr/>
      </dsp:nvSpPr>
      <dsp:spPr>
        <a:xfrm>
          <a:off x="4529131" y="573524"/>
          <a:ext cx="1073171" cy="144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Accesses the DB using Models (Python Classes)</a:t>
          </a:r>
          <a:endParaRPr lang="he-IL" sz="1500" kern="1200" dirty="0"/>
        </a:p>
      </dsp:txBody>
      <dsp:txXfrm>
        <a:off x="4560563" y="604956"/>
        <a:ext cx="1010307" cy="1380887"/>
      </dsp:txXfrm>
    </dsp:sp>
    <dsp:sp modelId="{31AE9771-6B1A-4F05-940F-377864D43A16}">
      <dsp:nvSpPr>
        <dsp:cNvPr id="0" name=""/>
        <dsp:cNvSpPr/>
      </dsp:nvSpPr>
      <dsp:spPr>
        <a:xfrm>
          <a:off x="5709620" y="1162326"/>
          <a:ext cx="227512" cy="266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5709620" y="1215555"/>
        <a:ext cx="159258" cy="159688"/>
      </dsp:txXfrm>
    </dsp:sp>
    <dsp:sp modelId="{8457CE09-7C92-44C3-B99D-D5B6B14E95DE}">
      <dsp:nvSpPr>
        <dsp:cNvPr id="0" name=""/>
        <dsp:cNvSpPr/>
      </dsp:nvSpPr>
      <dsp:spPr>
        <a:xfrm>
          <a:off x="6031571" y="573524"/>
          <a:ext cx="1073171" cy="144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View Function processes data &amp; sends it to</a:t>
          </a:r>
          <a:endParaRPr lang="he-IL" sz="1500" kern="1200" dirty="0"/>
        </a:p>
      </dsp:txBody>
      <dsp:txXfrm>
        <a:off x="6063003" y="604956"/>
        <a:ext cx="1010307" cy="1380887"/>
      </dsp:txXfrm>
    </dsp:sp>
    <dsp:sp modelId="{ECD725EC-8492-4788-BA12-2D9472D7A8A7}">
      <dsp:nvSpPr>
        <dsp:cNvPr id="0" name=""/>
        <dsp:cNvSpPr/>
      </dsp:nvSpPr>
      <dsp:spPr>
        <a:xfrm>
          <a:off x="7212060" y="1162326"/>
          <a:ext cx="227512" cy="266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/>
        </a:p>
      </dsp:txBody>
      <dsp:txXfrm>
        <a:off x="7212060" y="1215555"/>
        <a:ext cx="159258" cy="159688"/>
      </dsp:txXfrm>
    </dsp:sp>
    <dsp:sp modelId="{2252E61D-A838-4590-8160-537241E424BD}">
      <dsp:nvSpPr>
        <dsp:cNvPr id="0" name=""/>
        <dsp:cNvSpPr/>
      </dsp:nvSpPr>
      <dsp:spPr>
        <a:xfrm>
          <a:off x="7534012" y="573524"/>
          <a:ext cx="1073171" cy="1443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Template (Dynamic HTML page)</a:t>
          </a:r>
          <a:endParaRPr lang="he-IL" sz="1500" kern="1200" dirty="0"/>
        </a:p>
      </dsp:txBody>
      <dsp:txXfrm>
        <a:off x="7565444" y="604956"/>
        <a:ext cx="1010307" cy="1380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8E39F98-1CA1-4DC0-A082-5012E55B6DF5}" type="datetimeFigureOut">
              <a:rPr lang="he-IL" smtClean="0"/>
              <a:t>ו'/אלול/תשע"ו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D4BFA4D-C085-411E-8C46-9B22F523A7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607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http://www.w3schools.com/html/default.asp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799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85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101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CRUD –  create, read, update and 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540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במחשבים</a:t>
            </a:r>
            <a:r>
              <a:rPr lang="he-IL" baseline="0" dirty="0" smtClean="0"/>
              <a:t> של אפקה מותקן פייתון 2.7 ולכן המערכת מזהה אותו לפני פייתון 3.4! .</a:t>
            </a:r>
          </a:p>
          <a:p>
            <a:r>
              <a:rPr lang="he-IL" baseline="0" dirty="0" smtClean="0"/>
              <a:t>נצטרך באופן ידני להסיר את פייתון 2.7 ולהכניס לנתיב/</a:t>
            </a:r>
            <a:r>
              <a:rPr lang="en-US" baseline="0" dirty="0" smtClean="0"/>
              <a:t>PATH</a:t>
            </a:r>
            <a:r>
              <a:rPr lang="he-IL" baseline="0" dirty="0" smtClean="0"/>
              <a:t> את פייתון 3.4 כפי שנאמר בשקף זה.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בעבודה במחשב הביתי, אין צורך מאחר וסביבת העבודה אמורה להיות מוכנה כחלק מההתקנה של פייתון 3.4 ומעלה.</a:t>
            </a:r>
          </a:p>
          <a:p>
            <a:endParaRPr lang="he-IL" baseline="0" dirty="0" smtClean="0"/>
          </a:p>
          <a:p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smtClean="0"/>
              <a:t>*ניתן לפתוח טרמינל(ב"מ ב-</a:t>
            </a:r>
            <a:r>
              <a:rPr lang="en-US" baseline="0" dirty="0" err="1" smtClean="0"/>
              <a:t>pycharm</a:t>
            </a:r>
            <a:r>
              <a:rPr lang="he-IL" baseline="0" dirty="0" smtClean="0"/>
              <a:t> זה ה-</a:t>
            </a:r>
            <a:r>
              <a:rPr lang="en-US" baseline="0" dirty="0" smtClean="0"/>
              <a:t>CMD</a:t>
            </a:r>
            <a:r>
              <a:rPr lang="he-IL" baseline="0" dirty="0" smtClean="0"/>
              <a:t>) ע"י </a:t>
            </a:r>
            <a:r>
              <a:rPr lang="en-US" baseline="0" dirty="0" smtClean="0"/>
              <a:t>ALT-F12</a:t>
            </a:r>
            <a:r>
              <a:rPr lang="he-IL" baseline="0" dirty="0" smtClean="0"/>
              <a:t> , ולעשות את כל הפקודות ממנו בהמשך הפרוייקט.</a:t>
            </a:r>
          </a:p>
          <a:p>
            <a:r>
              <a:rPr lang="he-IL" baseline="0" dirty="0" smtClean="0"/>
              <a:t>*בנוסף אם נעתיק, שים קיצור דרך של </a:t>
            </a:r>
            <a:r>
              <a:rPr lang="en-US" baseline="0" dirty="0" smtClean="0"/>
              <a:t>CMD</a:t>
            </a:r>
            <a:r>
              <a:rPr lang="he-IL" baseline="0" dirty="0" smtClean="0"/>
              <a:t> בתיקייה מסויימת ונפתח אותו משם הנתיב יהיה עד לאותה ספרייה כלומר לא נצטרך לעשות </a:t>
            </a:r>
            <a:r>
              <a:rPr lang="en-US" baseline="0" dirty="0" smtClean="0"/>
              <a:t>CD</a:t>
            </a:r>
            <a:r>
              <a:rPr lang="he-IL" baseline="0" dirty="0" smtClean="0"/>
              <a:t> עד אליה!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14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חלק זה ניתן לעשות דרך ה-</a:t>
            </a:r>
            <a:r>
              <a:rPr lang="en-US" dirty="0" err="1" smtClean="0"/>
              <a:t>pycharm</a:t>
            </a:r>
            <a:r>
              <a:rPr lang="he-IL" dirty="0" smtClean="0"/>
              <a:t> מה שמקל על העבודה עם ה-</a:t>
            </a:r>
            <a:r>
              <a:rPr lang="en-US" dirty="0" err="1" smtClean="0"/>
              <a:t>cmd</a:t>
            </a:r>
            <a:r>
              <a:rPr lang="he-IL" dirty="0" smtClean="0"/>
              <a:t> דהיינו</a:t>
            </a:r>
            <a:r>
              <a:rPr lang="he-IL" baseline="0" dirty="0" smtClean="0"/>
              <a:t> העבודה עם ה-</a:t>
            </a:r>
            <a:r>
              <a:rPr lang="en-US" baseline="0" dirty="0" err="1" smtClean="0"/>
              <a:t>cmd</a:t>
            </a:r>
            <a:r>
              <a:rPr lang="he-IL" baseline="0" dirty="0" smtClean="0"/>
              <a:t> תהיה דרך </a:t>
            </a:r>
            <a:r>
              <a:rPr lang="en-US" baseline="0" dirty="0" err="1" smtClean="0"/>
              <a:t>pycharm</a:t>
            </a:r>
            <a:r>
              <a:rPr lang="he-IL" baseline="0" dirty="0" smtClean="0"/>
              <a:t> והכל יהיה מרוכז, פתיחת טרמינל דרך </a:t>
            </a:r>
            <a:r>
              <a:rPr lang="en-US" baseline="0" dirty="0" err="1" smtClean="0"/>
              <a:t>pycharm</a:t>
            </a:r>
            <a:r>
              <a:rPr lang="he-IL" baseline="0" dirty="0" smtClean="0"/>
              <a:t> אוטומטית תעשה </a:t>
            </a:r>
            <a:r>
              <a:rPr lang="en-US" baseline="0" dirty="0" smtClean="0"/>
              <a:t>cd</a:t>
            </a:r>
            <a:r>
              <a:rPr lang="he-IL" baseline="0" dirty="0" smtClean="0"/>
              <a:t> לתיקיית העבודה הרצויה!</a:t>
            </a:r>
          </a:p>
          <a:p>
            <a:endParaRPr lang="he-IL" baseline="0" dirty="0" smtClean="0"/>
          </a:p>
          <a:p>
            <a:r>
              <a:rPr lang="he-IL" baseline="0" dirty="0" smtClean="0"/>
              <a:t>שלבים:</a:t>
            </a:r>
          </a:p>
          <a:p>
            <a:endParaRPr lang="he-IL" baseline="0" dirty="0" smtClean="0"/>
          </a:p>
          <a:p>
            <a:r>
              <a:rPr lang="he-IL" baseline="0" dirty="0" smtClean="0"/>
              <a:t>-יש ליצור תיקייה לאיחסון הפרוייקט</a:t>
            </a:r>
          </a:p>
          <a:p>
            <a:r>
              <a:rPr lang="he-IL" baseline="0" dirty="0" smtClean="0"/>
              <a:t>-דרך </a:t>
            </a:r>
            <a:r>
              <a:rPr lang="en-US" baseline="0" dirty="0" err="1" smtClean="0"/>
              <a:t>pycharm</a:t>
            </a:r>
            <a:r>
              <a:rPr lang="he-IL" baseline="0" dirty="0" smtClean="0"/>
              <a:t> לפתוח תיקייה זו. אומנם אין בה קבצי פייתון וכולי אבל </a:t>
            </a:r>
            <a:r>
              <a:rPr lang="en-US" baseline="0" dirty="0" err="1" smtClean="0"/>
              <a:t>pycharm</a:t>
            </a:r>
            <a:r>
              <a:rPr lang="he-IL" baseline="0" dirty="0" smtClean="0"/>
              <a:t> פשוט יפתח חלון עבודה חדש</a:t>
            </a:r>
            <a:r>
              <a:rPr lang="en-US" baseline="0" dirty="0" smtClean="0"/>
              <a:t> </a:t>
            </a:r>
            <a:r>
              <a:rPr lang="he-IL" baseline="0" dirty="0" smtClean="0"/>
              <a:t> עם תיקייה זו.</a:t>
            </a:r>
          </a:p>
          <a:p>
            <a:r>
              <a:rPr lang="he-IL" baseline="0" dirty="0" smtClean="0"/>
              <a:t>-</a:t>
            </a:r>
            <a:r>
              <a:rPr lang="en-US" baseline="0" dirty="0" smtClean="0"/>
              <a:t>ALT+F12</a:t>
            </a:r>
            <a:r>
              <a:rPr lang="he-IL" baseline="0" dirty="0" smtClean="0"/>
              <a:t> פותח </a:t>
            </a:r>
            <a:r>
              <a:rPr lang="en-US" baseline="0" dirty="0" err="1" smtClean="0"/>
              <a:t>cmd</a:t>
            </a:r>
            <a:r>
              <a:rPr lang="he-IL" baseline="0" dirty="0" smtClean="0"/>
              <a:t> (ב"מ) שכבר נמצא בתיקייה זו!</a:t>
            </a:r>
          </a:p>
          <a:p>
            <a:r>
              <a:rPr lang="he-IL" baseline="0" dirty="0" smtClean="0"/>
              <a:t>-ניתן להמשיך עם השלבים במצגת דרך הטרמינל ביתר נוחות!!!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99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57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Break connection using: CTRL + 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403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אמרנו</a:t>
            </a:r>
            <a:r>
              <a:rPr lang="he-IL" baseline="0" dirty="0" smtClean="0"/>
              <a:t> שהמחלקות/מודולים של פייתון יעזרו לנו בלהגדיר את הטבלאות של בסיס הנתונים הרצוי דהיינו בעזרת המודולים/מחלקות אנו קובעים את הסכמה/תצורה של הטבלאות ולכן יש לדעת מראש מה מרכיב כל טבלה כלומר מהם שדותיה! זאת הסיבה שנבחר את השדות בתור:</a:t>
            </a:r>
          </a:p>
          <a:p>
            <a:r>
              <a:rPr lang="en-US" baseline="0" dirty="0" smtClean="0"/>
              <a:t>Class variables</a:t>
            </a:r>
          </a:p>
          <a:p>
            <a:r>
              <a:rPr lang="he-IL" baseline="0" dirty="0" smtClean="0"/>
              <a:t>ולא</a:t>
            </a:r>
          </a:p>
          <a:p>
            <a:r>
              <a:rPr lang="en-US" baseline="0" smtClean="0"/>
              <a:t>Instance variables</a:t>
            </a:r>
          </a:p>
          <a:p>
            <a:endParaRPr lang="he-IL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75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RE i.e.</a:t>
            </a:r>
            <a:r>
              <a:rPr lang="en-US" baseline="0" dirty="0" smtClean="0"/>
              <a:t> a regular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48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בהמשך</a:t>
            </a:r>
            <a:r>
              <a:rPr lang="he-IL" baseline="0" dirty="0" smtClean="0"/>
              <a:t> נראה שה-</a:t>
            </a:r>
            <a:r>
              <a:rPr lang="en-US" baseline="0" dirty="0" smtClean="0"/>
              <a:t>request object</a:t>
            </a:r>
            <a:r>
              <a:rPr lang="he-IL" baseline="0" dirty="0" smtClean="0"/>
              <a:t> הוא זה שכולל בתוכו את כל יתר המחרוזת שבאה אחרי ההתאמה לדוגמא, האובייקט יכיל פרמטרים נוספים שנשלחו למשל ב-</a:t>
            </a:r>
            <a:r>
              <a:rPr lang="en-US" baseline="0" dirty="0" smtClean="0"/>
              <a:t>POST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ולכן עבור חלק זה אל לנו לדאוג לאן הם נעלמו משום שהם בתוך האובייקט הנ"ל שישמש אותנו בהמשך.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he-IL" baseline="0" dirty="0" smtClean="0"/>
              <a:t>מאחר ו-</a:t>
            </a:r>
            <a:r>
              <a:rPr lang="en-US" baseline="0" dirty="0" smtClean="0"/>
              <a:t>view</a:t>
            </a:r>
            <a:r>
              <a:rPr lang="he-IL" baseline="0" dirty="0" smtClean="0"/>
              <a:t> הוא </a:t>
            </a:r>
            <a:r>
              <a:rPr lang="en-US" baseline="0" dirty="0" smtClean="0"/>
              <a:t>web page</a:t>
            </a:r>
            <a:r>
              <a:rPr lang="he-IL" baseline="0" dirty="0" smtClean="0"/>
              <a:t> נרצה ב-</a:t>
            </a:r>
            <a:r>
              <a:rPr lang="en-US" baseline="0" dirty="0" smtClean="0"/>
              <a:t>template</a:t>
            </a:r>
            <a:r>
              <a:rPr lang="he-IL" baseline="0" dirty="0" smtClean="0"/>
              <a:t> שלנו להפנות אולי לעמודים אחרים... ולכן נאמר, שהשם שניתן ל-</a:t>
            </a:r>
            <a:r>
              <a:rPr lang="en-US" baseline="0" dirty="0" smtClean="0"/>
              <a:t>view</a:t>
            </a:r>
            <a:r>
              <a:rPr lang="he-IL" baseline="0" dirty="0" smtClean="0"/>
              <a:t> ישמש אותנו להפנייה/התייחסות לעמוד/</a:t>
            </a:r>
            <a:r>
              <a:rPr lang="en-US" baseline="0" dirty="0" smtClean="0"/>
              <a:t>view</a:t>
            </a:r>
            <a:r>
              <a:rPr lang="he-IL" baseline="0" dirty="0" smtClean="0"/>
              <a:t> הרצוי בשמו ללא צורך בקוד שהוא </a:t>
            </a:r>
            <a:r>
              <a:rPr lang="en-US" baseline="0" dirty="0" smtClean="0"/>
              <a:t>hard coded</a:t>
            </a:r>
            <a:r>
              <a:rPr lang="he-IL" baseline="0" dirty="0" smtClean="0"/>
              <a:t> אלא </a:t>
            </a:r>
            <a:r>
              <a:rPr lang="en-US" baseline="0" dirty="0" smtClean="0"/>
              <a:t>loose coupling</a:t>
            </a:r>
            <a:r>
              <a:rPr lang="he-IL" baseline="0" dirty="0" smtClean="0"/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FA4D-C085-411E-8C46-9B22F523A7DE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63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862E70-E2D0-4E60-9EFC-1C7813044C95}" type="datetime1">
              <a:rPr lang="en-US" smtClean="0"/>
              <a:t>09-Sep-16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2D9CD-80D0-44AC-8AD5-2652954244BE}" type="datetime1">
              <a:rPr lang="en-US" smtClean="0"/>
              <a:t>09-Sep-16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8A14C-BA6B-41DE-AA7B-B36E69D520EA}" type="datetime1">
              <a:rPr lang="en-US" smtClean="0"/>
              <a:t>09-Sep-16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2B7E0-2234-433C-A613-B50C2A2BDB74}" type="datetime1">
              <a:rPr lang="en-US" smtClean="0"/>
              <a:t>09-Sep-16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7A0BAC-E0A3-4044-9FB7-6BD2DC0540DA}" type="datetime1">
              <a:rPr lang="en-US" smtClean="0"/>
              <a:t>09-Sep-16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7CD6C-2EBE-4974-9393-66B775F44CBB}" type="datetime1">
              <a:rPr lang="en-US" smtClean="0"/>
              <a:t>09-Sep-16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0215-0D2D-4F1D-AF76-CC91664353CE}" type="datetime1">
              <a:rPr lang="en-US" smtClean="0"/>
              <a:t>09-Sep-16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5EFC1-620C-4D23-998C-A61E59037D25}" type="datetime1">
              <a:rPr lang="en-US" smtClean="0"/>
              <a:t>09-Sep-16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857611-CB72-487A-8935-7ECD359DF29E}" type="datetime1">
              <a:rPr lang="en-US" smtClean="0"/>
              <a:t>09-Sep-16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C0BE22-5D74-4D23-A2E1-BB6774FB7195}" type="datetime1">
              <a:rPr lang="en-US" smtClean="0"/>
              <a:t>09-Sep-16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1CDD5-4C69-403E-82CE-607ECAAF1610}" type="datetime1">
              <a:rPr lang="en-US" smtClean="0"/>
              <a:t>09-Sep-16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1925E39B-5593-474F-B18C-07645CB0D761}" type="datetime1">
              <a:rPr lang="en-US" smtClean="0"/>
              <a:t>09-Sep-16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r" rtl="1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dmi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.com/ME2/Sites/dirmod.asp?sid=&amp;type=gen&amp;mod=Core+Pages&amp;gid=A6CD4967199A42D9B65B1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te.com/newsarchive/%3cyear%3e/%3cmonth%3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poll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myapp/?page=3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localhost:8000/polls/34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ez_setup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polls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dropboxusercontent.com/u/8088655/background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polls/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Django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47536"/>
            <a:ext cx="7854696" cy="3477064"/>
          </a:xfrm>
        </p:spPr>
        <p:txBody>
          <a:bodyPr/>
          <a:lstStyle/>
          <a:p>
            <a:pPr algn="l" rtl="0"/>
            <a:r>
              <a:rPr lang="en-US" dirty="0">
                <a:hlinkClick r:id="rId3"/>
              </a:rPr>
              <a:t>https://www.djangoproject.com/</a:t>
            </a:r>
            <a:endParaRPr lang="en-US" dirty="0"/>
          </a:p>
          <a:p>
            <a:pPr algn="l" rtl="0"/>
            <a:r>
              <a:rPr lang="en-US" dirty="0" smtClean="0"/>
              <a:t>Introduction + Installation</a:t>
            </a:r>
          </a:p>
          <a:p>
            <a:pPr algn="l" rtl="0"/>
            <a:r>
              <a:rPr lang="en-US" dirty="0" smtClean="0"/>
              <a:t>Django Apps and Projects</a:t>
            </a:r>
          </a:p>
          <a:p>
            <a:pPr algn="l" rtl="0"/>
            <a:r>
              <a:rPr lang="en-US" dirty="0" smtClean="0"/>
              <a:t>Models + the DB API</a:t>
            </a:r>
          </a:p>
          <a:p>
            <a:pPr algn="l" rtl="0"/>
            <a:r>
              <a:rPr lang="en-US" dirty="0" smtClean="0"/>
              <a:t>The Admin Site</a:t>
            </a:r>
          </a:p>
          <a:p>
            <a:pPr algn="l" rtl="0"/>
            <a:r>
              <a:rPr lang="en-US" dirty="0" smtClean="0"/>
              <a:t>Views &amp; URLs</a:t>
            </a:r>
          </a:p>
          <a:p>
            <a:pPr algn="l" rtl="0"/>
            <a:r>
              <a:rPr lang="en-US" dirty="0" smtClean="0"/>
              <a:t>Templates +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3"/>
            <a:ext cx="8229600" cy="4389437"/>
          </a:xfrm>
        </p:spPr>
        <p:txBody>
          <a:bodyPr/>
          <a:lstStyle/>
          <a:p>
            <a:pPr algn="l" rtl="0"/>
            <a:r>
              <a:rPr lang="en-US" i="1" dirty="0"/>
              <a:t>mysite/settings.py</a:t>
            </a:r>
            <a:r>
              <a:rPr lang="en-US" dirty="0"/>
              <a:t>: </a:t>
            </a:r>
            <a:r>
              <a:rPr lang="en-US" dirty="0" smtClean="0"/>
              <a:t>project settings, configuration</a:t>
            </a:r>
            <a:endParaRPr lang="en-US" dirty="0"/>
          </a:p>
          <a:p>
            <a:pPr algn="l" rtl="0"/>
            <a:r>
              <a:rPr lang="en-US" i="1" dirty="0"/>
              <a:t>mysite/urls.py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URL declarations for </a:t>
            </a:r>
            <a:r>
              <a:rPr lang="en-US" dirty="0" smtClean="0"/>
              <a:t>the project</a:t>
            </a:r>
          </a:p>
          <a:p>
            <a:pPr lvl="1" algn="l" rtl="0"/>
            <a:r>
              <a:rPr lang="en-US" dirty="0" smtClean="0"/>
              <a:t>It is a </a:t>
            </a:r>
            <a:r>
              <a:rPr lang="en-US" dirty="0"/>
              <a:t>“</a:t>
            </a:r>
            <a:r>
              <a:rPr lang="en-US" b="1" dirty="0"/>
              <a:t>table of contents</a:t>
            </a:r>
            <a:r>
              <a:rPr lang="en-US" dirty="0"/>
              <a:t>” of </a:t>
            </a:r>
            <a:r>
              <a:rPr lang="en-US" dirty="0" smtClean="0"/>
              <a:t>our Django site</a:t>
            </a:r>
            <a:endParaRPr lang="en-US" dirty="0"/>
          </a:p>
          <a:p>
            <a:pPr algn="l" rtl="0"/>
            <a:r>
              <a:rPr lang="en-US" i="1" dirty="0"/>
              <a:t>mysite/wsgi.py</a:t>
            </a:r>
            <a:r>
              <a:rPr lang="en-US" dirty="0"/>
              <a:t>: </a:t>
            </a:r>
            <a:r>
              <a:rPr lang="en-US" dirty="0" smtClean="0"/>
              <a:t>an </a:t>
            </a:r>
            <a:r>
              <a:rPr lang="en-US" dirty="0"/>
              <a:t>entry-point for WSGI-compatible web servers to serve your </a:t>
            </a:r>
            <a:r>
              <a:rPr lang="en-US" dirty="0" smtClean="0"/>
              <a:t>project</a:t>
            </a:r>
          </a:p>
          <a:p>
            <a:pPr lvl="1" algn="l" rtl="0"/>
            <a:r>
              <a:rPr lang="en-US" dirty="0"/>
              <a:t>The </a:t>
            </a:r>
            <a:r>
              <a:rPr lang="en-US" b="1" dirty="0"/>
              <a:t>Web Server Gateway Interface</a:t>
            </a:r>
            <a:r>
              <a:rPr lang="en-US" dirty="0"/>
              <a:t> (</a:t>
            </a:r>
            <a:r>
              <a:rPr lang="en-US" b="1" dirty="0"/>
              <a:t>WSGI</a:t>
            </a:r>
            <a:r>
              <a:rPr lang="en-US" dirty="0"/>
              <a:t>) is a Python </a:t>
            </a:r>
            <a:r>
              <a:rPr lang="en-US" dirty="0" smtClean="0"/>
              <a:t>specification </a:t>
            </a:r>
            <a:r>
              <a:rPr lang="en-US" dirty="0"/>
              <a:t>for </a:t>
            </a:r>
            <a:r>
              <a:rPr lang="en-US" dirty="0" smtClean="0"/>
              <a:t>a universal </a:t>
            </a:r>
            <a:r>
              <a:rPr lang="en-US" dirty="0"/>
              <a:t>interface between web </a:t>
            </a:r>
            <a:r>
              <a:rPr lang="en-US" dirty="0" smtClean="0"/>
              <a:t>servers, web applications, </a:t>
            </a:r>
            <a:r>
              <a:rPr lang="en-US" dirty="0"/>
              <a:t>or </a:t>
            </a:r>
            <a:r>
              <a:rPr lang="en-US" dirty="0" smtClean="0"/>
              <a:t>web frameworks</a:t>
            </a:r>
          </a:p>
          <a:p>
            <a:pPr lvl="1" algn="l" rtl="0"/>
            <a:r>
              <a:rPr lang="en-US" dirty="0" smtClean="0"/>
              <a:t>Django is compatible with this standard</a:t>
            </a:r>
            <a:endParaRPr lang="en-US" dirty="0"/>
          </a:p>
          <a:p>
            <a:pPr algn="l" rtl="0"/>
            <a:endParaRPr lang="he-IL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 Files Structure</a:t>
            </a:r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0"/>
            <a:ext cx="2495550" cy="212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Database Setup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81600"/>
          </a:xfrm>
        </p:spPr>
        <p:txBody>
          <a:bodyPr/>
          <a:lstStyle/>
          <a:p>
            <a:pPr algn="l" rtl="0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i="1" dirty="0" smtClean="0"/>
              <a:t>mysite/settings.py</a:t>
            </a:r>
            <a:r>
              <a:rPr lang="en-US" dirty="0" smtClean="0"/>
              <a:t> &amp; locate the DATABASES </a:t>
            </a:r>
            <a:r>
              <a:rPr lang="en-US" dirty="0" err="1" smtClean="0"/>
              <a:t>dict</a:t>
            </a:r>
            <a:endParaRPr lang="en-US" dirty="0" smtClean="0"/>
          </a:p>
          <a:p>
            <a:pPr algn="l" rtl="0"/>
            <a:r>
              <a:rPr lang="en-US" dirty="0" smtClean="0"/>
              <a:t>Django officially supports </a:t>
            </a:r>
            <a:r>
              <a:rPr lang="en-US" dirty="0" smtClean="0">
                <a:latin typeface="Arial (Body)"/>
              </a:rPr>
              <a:t>3</a:t>
            </a:r>
            <a:r>
              <a:rPr lang="en-US" dirty="0" smtClean="0"/>
              <a:t> database engines: PosrgreSQL, MySQL and SQLite</a:t>
            </a:r>
          </a:p>
          <a:p>
            <a:pPr lvl="1" algn="l" rtl="0"/>
            <a:r>
              <a:rPr lang="en-US" dirty="0" smtClean="0"/>
              <a:t>Other engines, including MS SQL Server, are supported by third-party packages</a:t>
            </a:r>
          </a:p>
          <a:p>
            <a:pPr algn="l" rtl="0"/>
            <a:r>
              <a:rPr lang="en-US" dirty="0" smtClean="0"/>
              <a:t>The ENGINE and NAME keys at </a:t>
            </a:r>
            <a:r>
              <a:rPr lang="en-US" i="1" dirty="0" smtClean="0"/>
              <a:t>default</a:t>
            </a:r>
            <a:r>
              <a:rPr lang="en-US" dirty="0" smtClean="0"/>
              <a:t> defines the DB</a:t>
            </a:r>
          </a:p>
          <a:p>
            <a:pPr algn="l" rtl="0"/>
            <a:r>
              <a:rPr lang="en-US" dirty="0" smtClean="0"/>
              <a:t>SQLite is the easiest choice – it saves the DB as a file on our file system and does not run another process</a:t>
            </a:r>
          </a:p>
          <a:p>
            <a:pPr lvl="1" algn="l" rtl="0"/>
            <a:r>
              <a:rPr lang="en-US" dirty="0" smtClean="0"/>
              <a:t>The NAME is actually the DB filename</a:t>
            </a:r>
          </a:p>
          <a:p>
            <a:pPr lvl="1" algn="l" rtl="0"/>
            <a:r>
              <a:rPr lang="en-US" i="1" dirty="0" err="1"/>
              <a:t>os.path.join</a:t>
            </a:r>
            <a:r>
              <a:rPr lang="en-US" i="1" dirty="0"/>
              <a:t>(BASE_DIR, 'db.sqlite</a:t>
            </a:r>
            <a:r>
              <a:rPr lang="en-US" i="1" dirty="0">
                <a:latin typeface="Arial (Body)"/>
              </a:rPr>
              <a:t>3</a:t>
            </a:r>
            <a:r>
              <a:rPr lang="en-US" i="1" dirty="0" smtClean="0"/>
              <a:t>') </a:t>
            </a:r>
            <a:r>
              <a:rPr lang="en-US" dirty="0" smtClean="0"/>
              <a:t>stores the file </a:t>
            </a:r>
            <a:r>
              <a:rPr lang="en-US" i="1" dirty="0" smtClean="0"/>
              <a:t>db.sqlite</a:t>
            </a:r>
            <a:r>
              <a:rPr lang="en-US" i="1" dirty="0" smtClean="0">
                <a:latin typeface="Arial (Body)"/>
              </a:rPr>
              <a:t>3</a:t>
            </a:r>
            <a:r>
              <a:rPr lang="en-US" dirty="0" smtClean="0"/>
              <a:t> in the project’s directory</a:t>
            </a:r>
          </a:p>
          <a:p>
            <a:pPr lvl="1" algn="l" rtl="0"/>
            <a:r>
              <a:rPr lang="en-US" dirty="0" smtClean="0"/>
              <a:t>SQLite should not be used for production servers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450"/>
            <a:ext cx="8229600" cy="1143000"/>
          </a:xfrm>
        </p:spPr>
        <p:txBody>
          <a:bodyPr/>
          <a:lstStyle/>
          <a:p>
            <a:r>
              <a:rPr lang="en-US" dirty="0" smtClean="0"/>
              <a:t>Installed Apps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41837"/>
          </a:xfrm>
        </p:spPr>
        <p:txBody>
          <a:bodyPr/>
          <a:lstStyle/>
          <a:p>
            <a:pPr algn="l" rtl="0"/>
            <a:r>
              <a:rPr lang="en-US" dirty="0" smtClean="0"/>
              <a:t>While in </a:t>
            </a:r>
            <a:r>
              <a:rPr lang="en-US" i="1" dirty="0" smtClean="0"/>
              <a:t>setting.py</a:t>
            </a:r>
            <a:r>
              <a:rPr lang="en-US" dirty="0" smtClean="0"/>
              <a:t>, change </a:t>
            </a:r>
            <a:r>
              <a:rPr lang="en-US" i="1" dirty="0" smtClean="0"/>
              <a:t>USE_TZ</a:t>
            </a:r>
            <a:r>
              <a:rPr lang="en-US" dirty="0" smtClean="0"/>
              <a:t> to </a:t>
            </a:r>
            <a:r>
              <a:rPr lang="en-US" i="1" dirty="0" smtClean="0"/>
              <a:t>False</a:t>
            </a:r>
            <a:endParaRPr lang="en-US" dirty="0" smtClean="0"/>
          </a:p>
          <a:p>
            <a:pPr lvl="1" algn="l" rtl="0"/>
            <a:r>
              <a:rPr lang="en-US" dirty="0" smtClean="0"/>
              <a:t>On windows we rely on the system’s time zone</a:t>
            </a:r>
          </a:p>
          <a:p>
            <a:pPr algn="l" rtl="0"/>
            <a:r>
              <a:rPr lang="en-US" dirty="0" smtClean="0"/>
              <a:t>Take </a:t>
            </a:r>
            <a:r>
              <a:rPr lang="en-US" dirty="0"/>
              <a:t>a look at the INSTALLED_APPS </a:t>
            </a:r>
            <a:r>
              <a:rPr lang="en-US" dirty="0" smtClean="0"/>
              <a:t>tuple</a:t>
            </a:r>
          </a:p>
          <a:p>
            <a:pPr lvl="1" algn="l" rtl="0"/>
            <a:r>
              <a:rPr lang="en-US" dirty="0" smtClean="0"/>
              <a:t>An “app” is a </a:t>
            </a:r>
            <a:r>
              <a:rPr lang="en-US" dirty="0"/>
              <a:t>reusable </a:t>
            </a:r>
            <a:r>
              <a:rPr lang="en-US" dirty="0" smtClean="0"/>
              <a:t>piece of code</a:t>
            </a:r>
          </a:p>
          <a:p>
            <a:pPr lvl="1" algn="l" rtl="0"/>
            <a:r>
              <a:rPr lang="en-US" dirty="0" smtClean="0"/>
              <a:t>Apps can be reused on many projects</a:t>
            </a:r>
          </a:p>
          <a:p>
            <a:pPr lvl="1" algn="l" rtl="0"/>
            <a:r>
              <a:rPr lang="en-US" dirty="0" smtClean="0"/>
              <a:t>The apps that are listed here are activated in our project</a:t>
            </a:r>
          </a:p>
          <a:p>
            <a:pPr lvl="1" algn="l" rtl="0"/>
            <a:r>
              <a:rPr lang="en-US" dirty="0" smtClean="0"/>
              <a:t>This modularity allows us to create “apps” of our own and reuse them in many projects</a:t>
            </a:r>
          </a:p>
          <a:p>
            <a:pPr lvl="1" algn="l" rtl="0"/>
            <a:r>
              <a:rPr lang="en-US" dirty="0" smtClean="0"/>
              <a:t>Apps can be shared among different developers</a:t>
            </a:r>
          </a:p>
          <a:p>
            <a:pPr lvl="1" algn="l" rtl="0"/>
            <a:r>
              <a:rPr lang="en-US" dirty="0" smtClean="0"/>
              <a:t>Django includes many useful apps built-in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Installed Apps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When we create a project, the following commonly used apps are activated by default:</a:t>
            </a:r>
          </a:p>
          <a:p>
            <a:pPr lvl="1" algn="l" rtl="0"/>
            <a:r>
              <a:rPr lang="en-US" i="1" dirty="0"/>
              <a:t>django.contrib.admin</a:t>
            </a:r>
            <a:r>
              <a:rPr lang="en-US" dirty="0"/>
              <a:t> – The admin </a:t>
            </a:r>
            <a:r>
              <a:rPr lang="en-US" dirty="0" smtClean="0"/>
              <a:t>site</a:t>
            </a:r>
            <a:endParaRPr lang="en-US" dirty="0"/>
          </a:p>
          <a:p>
            <a:pPr lvl="1" algn="l" rtl="0"/>
            <a:r>
              <a:rPr lang="en-US" i="1" dirty="0"/>
              <a:t>django.contrib.auth</a:t>
            </a:r>
            <a:r>
              <a:rPr lang="en-US" dirty="0"/>
              <a:t> – An authentication </a:t>
            </a:r>
            <a:r>
              <a:rPr lang="en-US" dirty="0" smtClean="0"/>
              <a:t>system</a:t>
            </a:r>
            <a:endParaRPr lang="en-US" dirty="0"/>
          </a:p>
          <a:p>
            <a:pPr lvl="1" algn="l" rtl="0"/>
            <a:r>
              <a:rPr lang="en-US" i="1" dirty="0"/>
              <a:t>django.contrib.contenttypes</a:t>
            </a:r>
            <a:r>
              <a:rPr lang="en-US" dirty="0"/>
              <a:t> – A framework for </a:t>
            </a:r>
            <a:r>
              <a:rPr lang="en-US" dirty="0" smtClean="0"/>
              <a:t>http content types</a:t>
            </a:r>
            <a:endParaRPr lang="en-US" dirty="0"/>
          </a:p>
          <a:p>
            <a:pPr lvl="1" algn="l" rtl="0"/>
            <a:r>
              <a:rPr lang="en-US" i="1" dirty="0"/>
              <a:t>django.contrib.sessions</a:t>
            </a:r>
            <a:r>
              <a:rPr lang="en-US" dirty="0"/>
              <a:t> – A session </a:t>
            </a:r>
            <a:r>
              <a:rPr lang="en-US" dirty="0" smtClean="0"/>
              <a:t>framework</a:t>
            </a:r>
            <a:endParaRPr lang="en-US" dirty="0"/>
          </a:p>
          <a:p>
            <a:pPr lvl="1" algn="l" rtl="0"/>
            <a:r>
              <a:rPr lang="en-US" i="1" dirty="0"/>
              <a:t>django.contrib.messages</a:t>
            </a:r>
            <a:r>
              <a:rPr lang="en-US" dirty="0"/>
              <a:t> – A messaging </a:t>
            </a:r>
            <a:r>
              <a:rPr lang="en-US" dirty="0" smtClean="0"/>
              <a:t>framework</a:t>
            </a:r>
            <a:endParaRPr lang="en-US" dirty="0"/>
          </a:p>
          <a:p>
            <a:pPr lvl="1" algn="l" rtl="0"/>
            <a:r>
              <a:rPr lang="en-US" i="1" dirty="0"/>
              <a:t>django.contrib.staticfiles</a:t>
            </a:r>
            <a:r>
              <a:rPr lang="en-US" dirty="0"/>
              <a:t> – A framework for managing static </a:t>
            </a:r>
            <a:r>
              <a:rPr lang="en-US" dirty="0" smtClean="0"/>
              <a:t>files</a:t>
            </a:r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Installed Apps DB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algn="l" rtl="0"/>
            <a:r>
              <a:rPr lang="en-US" dirty="0"/>
              <a:t>Some of these </a:t>
            </a:r>
            <a:r>
              <a:rPr lang="en-US" dirty="0" smtClean="0"/>
              <a:t>apps </a:t>
            </a:r>
            <a:r>
              <a:rPr lang="en-US" dirty="0"/>
              <a:t>make use </a:t>
            </a:r>
            <a:r>
              <a:rPr lang="en-US" dirty="0" smtClean="0"/>
              <a:t>of database tables</a:t>
            </a:r>
          </a:p>
          <a:p>
            <a:pPr lvl="1" algn="l" rtl="0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need to create </a:t>
            </a:r>
            <a:r>
              <a:rPr lang="en-US" dirty="0" smtClean="0"/>
              <a:t>those </a:t>
            </a:r>
            <a:r>
              <a:rPr lang="en-US" dirty="0"/>
              <a:t>tables </a:t>
            </a:r>
            <a:r>
              <a:rPr lang="en-US" dirty="0" smtClean="0"/>
              <a:t>before using them</a:t>
            </a:r>
          </a:p>
          <a:p>
            <a:pPr lvl="1" algn="l" rtl="0"/>
            <a:r>
              <a:rPr lang="en-US" dirty="0" smtClean="0"/>
              <a:t>To </a:t>
            </a:r>
            <a:r>
              <a:rPr lang="en-US" dirty="0"/>
              <a:t>do that, run: </a:t>
            </a:r>
            <a:r>
              <a:rPr lang="en-US" i="1" dirty="0"/>
              <a:t>python manage.py </a:t>
            </a:r>
            <a:r>
              <a:rPr lang="en-US" i="1" dirty="0" smtClean="0"/>
              <a:t>migrate</a:t>
            </a:r>
          </a:p>
          <a:p>
            <a:pPr lvl="1" algn="l" rtl="0"/>
            <a:r>
              <a:rPr lang="en-US" dirty="0"/>
              <a:t>The </a:t>
            </a:r>
            <a:r>
              <a:rPr lang="en-US" i="1" dirty="0"/>
              <a:t>migrate</a:t>
            </a:r>
            <a:r>
              <a:rPr lang="en-US" dirty="0"/>
              <a:t> command creates any necessary DB tables according to </a:t>
            </a:r>
            <a:r>
              <a:rPr lang="en-US" dirty="0" smtClean="0"/>
              <a:t>the settings </a:t>
            </a:r>
            <a:r>
              <a:rPr lang="en-US" dirty="0"/>
              <a:t>in </a:t>
            </a:r>
            <a:r>
              <a:rPr lang="en-US" dirty="0" smtClean="0"/>
              <a:t>our </a:t>
            </a:r>
            <a:r>
              <a:rPr lang="en-US" i="1" dirty="0"/>
              <a:t>mysite/settings.py</a:t>
            </a:r>
            <a:r>
              <a:rPr lang="en-US" dirty="0"/>
              <a:t> file </a:t>
            </a:r>
            <a:endParaRPr lang="en-US" dirty="0" smtClean="0"/>
          </a:p>
          <a:p>
            <a:pPr lvl="1" algn="l" rtl="0"/>
            <a:r>
              <a:rPr lang="en-US" dirty="0" smtClean="0"/>
              <a:t>It might also contain DB migrations (we’ll see this later)</a:t>
            </a:r>
          </a:p>
          <a:p>
            <a:pPr lvl="1" algn="l" rtl="0"/>
            <a:r>
              <a:rPr lang="en-US" dirty="0" smtClean="0"/>
              <a:t>There should be a </a:t>
            </a:r>
            <a:r>
              <a:rPr lang="en-US" dirty="0"/>
              <a:t>message for each migration it </a:t>
            </a:r>
            <a:r>
              <a:rPr lang="en-US" dirty="0" smtClean="0"/>
              <a:t>applies</a:t>
            </a:r>
          </a:p>
          <a:p>
            <a:pPr algn="l" rtl="0"/>
            <a:r>
              <a:rPr lang="en-US" dirty="0" smtClean="0">
                <a:solidFill>
                  <a:srgbClr val="FFC000"/>
                </a:solidFill>
              </a:rPr>
              <a:t>Run </a:t>
            </a:r>
            <a:r>
              <a:rPr lang="en-US" i="1" dirty="0" smtClean="0">
                <a:solidFill>
                  <a:srgbClr val="FFC000"/>
                </a:solidFill>
              </a:rPr>
              <a:t>sqlite</a:t>
            </a:r>
            <a:r>
              <a:rPr lang="en-US" i="1" dirty="0" smtClean="0">
                <a:solidFill>
                  <a:srgbClr val="FFC000"/>
                </a:solidFill>
                <a:latin typeface="Arial (Body)"/>
              </a:rPr>
              <a:t>3 </a:t>
            </a:r>
            <a:r>
              <a:rPr lang="en-US" i="1" dirty="0" smtClean="0">
                <a:solidFill>
                  <a:srgbClr val="FFC000"/>
                </a:solidFill>
              </a:rPr>
              <a:t>db.sqlite</a:t>
            </a:r>
            <a:r>
              <a:rPr lang="en-US" i="1" dirty="0" smtClean="0">
                <a:solidFill>
                  <a:srgbClr val="FFC000"/>
                </a:solidFill>
                <a:latin typeface="Arial (Body)"/>
              </a:rPr>
              <a:t>3</a:t>
            </a:r>
            <a:r>
              <a:rPr lang="en-US" dirty="0" smtClean="0">
                <a:solidFill>
                  <a:srgbClr val="FFC000"/>
                </a:solidFill>
                <a:latin typeface="Arial (Body)"/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to open SQLite’s CLI and run:</a:t>
            </a:r>
          </a:p>
          <a:p>
            <a:pPr lvl="1" algn="l" rtl="0"/>
            <a:r>
              <a:rPr lang="en-US" i="1" dirty="0" smtClean="0">
                <a:solidFill>
                  <a:srgbClr val="FFC000"/>
                </a:solidFill>
              </a:rPr>
              <a:t>.tables </a:t>
            </a:r>
            <a:r>
              <a:rPr lang="en-US" dirty="0" smtClean="0">
                <a:solidFill>
                  <a:srgbClr val="FFC000"/>
                </a:solidFill>
              </a:rPr>
              <a:t>to see all the created tables</a:t>
            </a:r>
          </a:p>
          <a:p>
            <a:pPr lvl="1" algn="l" rtl="0"/>
            <a:r>
              <a:rPr lang="en-US" i="1" dirty="0" smtClean="0">
                <a:solidFill>
                  <a:srgbClr val="FFC000"/>
                </a:solidFill>
              </a:rPr>
              <a:t>.schema </a:t>
            </a:r>
            <a:r>
              <a:rPr lang="en-US" dirty="0" smtClean="0">
                <a:solidFill>
                  <a:srgbClr val="FFC000"/>
                </a:solidFill>
              </a:rPr>
              <a:t>to see the query for creating the DB</a:t>
            </a:r>
          </a:p>
          <a:p>
            <a:pPr lvl="1" algn="l" rtl="0"/>
            <a:r>
              <a:rPr lang="en-US" i="1" dirty="0" smtClean="0">
                <a:solidFill>
                  <a:srgbClr val="FFC000"/>
                </a:solidFill>
              </a:rPr>
              <a:t>.exit </a:t>
            </a:r>
            <a:r>
              <a:rPr lang="en-US" dirty="0" smtClean="0">
                <a:solidFill>
                  <a:srgbClr val="FFC000"/>
                </a:solidFill>
              </a:rPr>
              <a:t>to exit the CLI</a:t>
            </a:r>
            <a:endParaRPr lang="he-IL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The Development Server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963"/>
            <a:ext cx="8229600" cy="5227637"/>
          </a:xfrm>
        </p:spPr>
        <p:txBody>
          <a:bodyPr/>
          <a:lstStyle/>
          <a:p>
            <a:pPr algn="l" rtl="0"/>
            <a:r>
              <a:rPr lang="en-US" dirty="0"/>
              <a:t>Let’s verify </a:t>
            </a:r>
            <a:r>
              <a:rPr lang="en-US" dirty="0" smtClean="0"/>
              <a:t>our </a:t>
            </a:r>
            <a:r>
              <a:rPr lang="en-US" dirty="0"/>
              <a:t>Django project </a:t>
            </a:r>
            <a:r>
              <a:rPr lang="en-US" dirty="0" smtClean="0"/>
              <a:t>works</a:t>
            </a:r>
          </a:p>
          <a:p>
            <a:pPr algn="l" rtl="0"/>
            <a:r>
              <a:rPr lang="en-US" dirty="0"/>
              <a:t>Run </a:t>
            </a:r>
            <a:r>
              <a:rPr lang="en-US" i="1" dirty="0"/>
              <a:t>python manage.py </a:t>
            </a:r>
            <a:r>
              <a:rPr lang="en-US" i="1" dirty="0" smtClean="0"/>
              <a:t>runserver</a:t>
            </a:r>
          </a:p>
          <a:p>
            <a:pPr algn="l" rtl="0"/>
            <a:r>
              <a:rPr lang="en-US" dirty="0"/>
              <a:t>You’ll see the following output on the command line</a:t>
            </a:r>
            <a:r>
              <a:rPr lang="en-US" dirty="0" smtClean="0"/>
              <a:t>:</a:t>
            </a:r>
          </a:p>
          <a:p>
            <a:pPr algn="l" rtl="0"/>
            <a:endParaRPr lang="en-US" i="1" dirty="0"/>
          </a:p>
          <a:p>
            <a:pPr algn="l" rtl="0"/>
            <a:endParaRPr lang="en-US" i="1" dirty="0" smtClean="0"/>
          </a:p>
          <a:p>
            <a:pPr algn="l" rtl="0"/>
            <a:endParaRPr lang="en-US" i="1" dirty="0"/>
          </a:p>
          <a:p>
            <a:pPr algn="l" rtl="0"/>
            <a:r>
              <a:rPr lang="en-US" dirty="0" smtClean="0"/>
              <a:t>It’s </a:t>
            </a:r>
            <a:r>
              <a:rPr lang="en-US" dirty="0"/>
              <a:t>a </a:t>
            </a:r>
            <a:r>
              <a:rPr lang="en-US" dirty="0" smtClean="0"/>
              <a:t>built-in, lightweight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server written </a:t>
            </a:r>
            <a:r>
              <a:rPr lang="en-US" dirty="0" smtClean="0"/>
              <a:t>in Python</a:t>
            </a:r>
          </a:p>
          <a:p>
            <a:pPr algn="l" rtl="0"/>
            <a:r>
              <a:rPr lang="en-US" dirty="0" smtClean="0"/>
              <a:t>It aims to help us develop things fast and save the need to configure a production web server (like Apache, IIS)</a:t>
            </a:r>
          </a:p>
          <a:p>
            <a:pPr algn="l" rtl="0"/>
            <a:r>
              <a:rPr lang="en-US" dirty="0" smtClean="0"/>
              <a:t>Visit </a:t>
            </a:r>
            <a:r>
              <a:rPr lang="en-US" dirty="0">
                <a:hlinkClick r:id="rId3"/>
              </a:rPr>
              <a:t>http://</a:t>
            </a:r>
            <a:r>
              <a:rPr lang="en-US" dirty="0">
                <a:latin typeface="Arial (Body)"/>
                <a:hlinkClick r:id="rId3"/>
              </a:rPr>
              <a:t>127.0.0.1:8000</a:t>
            </a:r>
            <a:r>
              <a:rPr lang="en-US" dirty="0">
                <a:hlinkClick r:id="rId3"/>
              </a:rPr>
              <a:t>/</a:t>
            </a:r>
            <a:r>
              <a:rPr lang="en-US" dirty="0"/>
              <a:t> with your </a:t>
            </a:r>
            <a:r>
              <a:rPr lang="en-US" dirty="0" smtClean="0"/>
              <a:t>web browser</a:t>
            </a:r>
          </a:p>
          <a:p>
            <a:pPr lvl="1" algn="l" rtl="0"/>
            <a:r>
              <a:rPr lang="en-US" dirty="0" smtClean="0"/>
              <a:t>You should </a:t>
            </a:r>
            <a:r>
              <a:rPr lang="en-US" dirty="0"/>
              <a:t>see a “Welcome to Django” page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9748"/>
            <a:ext cx="4419600" cy="145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Apps and Projects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363"/>
            <a:ext cx="8229600" cy="4846637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Now </a:t>
            </a:r>
            <a:r>
              <a:rPr lang="en-US" dirty="0" smtClean="0">
                <a:solidFill>
                  <a:srgbClr val="FF0000"/>
                </a:solidFill>
              </a:rPr>
              <a:t>that our environment, a </a:t>
            </a:r>
            <a:r>
              <a:rPr lang="en-US" b="1" dirty="0" smtClean="0">
                <a:solidFill>
                  <a:srgbClr val="FF0000"/>
                </a:solidFill>
              </a:rPr>
              <a:t>project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is </a:t>
            </a:r>
            <a:r>
              <a:rPr lang="en-US" dirty="0">
                <a:solidFill>
                  <a:srgbClr val="FF0000"/>
                </a:solidFill>
              </a:rPr>
              <a:t>set up, </a:t>
            </a:r>
            <a:r>
              <a:rPr lang="en-US" dirty="0" smtClean="0">
                <a:solidFill>
                  <a:srgbClr val="FF0000"/>
                </a:solidFill>
              </a:rPr>
              <a:t>we’re ready </a:t>
            </a:r>
            <a:r>
              <a:rPr lang="en-US" dirty="0">
                <a:solidFill>
                  <a:srgbClr val="FF0000"/>
                </a:solidFill>
              </a:rPr>
              <a:t>to start </a:t>
            </a:r>
            <a:r>
              <a:rPr lang="en-US" dirty="0" smtClean="0">
                <a:solidFill>
                  <a:srgbClr val="FF0000"/>
                </a:solidFill>
              </a:rPr>
              <a:t>developing</a:t>
            </a:r>
          </a:p>
          <a:p>
            <a:pPr algn="l" rtl="0"/>
            <a:r>
              <a:rPr lang="en-US" dirty="0"/>
              <a:t>Each </a:t>
            </a:r>
            <a:r>
              <a:rPr lang="en-US" b="1" dirty="0" smtClean="0"/>
              <a:t>app</a:t>
            </a:r>
            <a:r>
              <a:rPr lang="en-US" dirty="0" smtClean="0"/>
              <a:t> we write </a:t>
            </a:r>
            <a:r>
              <a:rPr lang="en-US" dirty="0"/>
              <a:t>in Django consists of a </a:t>
            </a:r>
            <a:r>
              <a:rPr lang="en-US" i="1" dirty="0"/>
              <a:t>Python package</a:t>
            </a:r>
            <a:r>
              <a:rPr lang="en-US" dirty="0"/>
              <a:t> that follows a certain </a:t>
            </a:r>
            <a:r>
              <a:rPr lang="en-US" dirty="0" smtClean="0"/>
              <a:t>convention</a:t>
            </a:r>
          </a:p>
          <a:p>
            <a:pPr lvl="1" algn="l" rtl="0"/>
            <a:r>
              <a:rPr lang="en-US" dirty="0" smtClean="0"/>
              <a:t>Django creates the package’s directory structure for us</a:t>
            </a:r>
          </a:p>
          <a:p>
            <a:pPr algn="l" rtl="0"/>
            <a:r>
              <a:rPr lang="en-US" dirty="0"/>
              <a:t>What’s the difference between a </a:t>
            </a:r>
            <a:r>
              <a:rPr lang="en-US" b="1" dirty="0"/>
              <a:t>project </a:t>
            </a:r>
            <a:r>
              <a:rPr lang="en-US" dirty="0"/>
              <a:t>and an </a:t>
            </a:r>
            <a:r>
              <a:rPr lang="en-US" b="1" dirty="0"/>
              <a:t>app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 smtClean="0"/>
              <a:t>An </a:t>
            </a:r>
            <a:r>
              <a:rPr lang="en-US" b="1" dirty="0"/>
              <a:t>app</a:t>
            </a:r>
            <a:r>
              <a:rPr lang="en-US" dirty="0"/>
              <a:t> is a </a:t>
            </a:r>
            <a:r>
              <a:rPr lang="en-US" dirty="0" smtClean="0"/>
              <a:t>web application </a:t>
            </a:r>
            <a:r>
              <a:rPr lang="en-US" dirty="0"/>
              <a:t>that does </a:t>
            </a:r>
            <a:r>
              <a:rPr lang="en-US" dirty="0" smtClean="0"/>
              <a:t>something</a:t>
            </a:r>
          </a:p>
          <a:p>
            <a:pPr lvl="1" algn="l" rtl="0"/>
            <a:r>
              <a:rPr lang="en-US" dirty="0" smtClean="0"/>
              <a:t>A </a:t>
            </a:r>
            <a:r>
              <a:rPr lang="en-US" b="1" dirty="0"/>
              <a:t>project</a:t>
            </a:r>
            <a:r>
              <a:rPr lang="en-US" dirty="0"/>
              <a:t> is a collection of </a:t>
            </a:r>
            <a:r>
              <a:rPr lang="en-US" dirty="0" smtClean="0"/>
              <a:t>configurations </a:t>
            </a:r>
            <a:r>
              <a:rPr lang="en-US" dirty="0"/>
              <a:t>and apps for a particular </a:t>
            </a:r>
            <a:r>
              <a:rPr lang="en-US" dirty="0" smtClean="0"/>
              <a:t>website</a:t>
            </a:r>
          </a:p>
          <a:p>
            <a:pPr lvl="1" algn="l" rtl="0"/>
            <a:r>
              <a:rPr lang="en-US" dirty="0" smtClean="0"/>
              <a:t>A </a:t>
            </a:r>
            <a:r>
              <a:rPr lang="en-US" b="1" dirty="0"/>
              <a:t>project</a:t>
            </a:r>
            <a:r>
              <a:rPr lang="en-US" dirty="0"/>
              <a:t> can contain multiple </a:t>
            </a:r>
            <a:r>
              <a:rPr lang="en-US" b="1" dirty="0" smtClean="0"/>
              <a:t>apps</a:t>
            </a:r>
            <a:endParaRPr lang="en-US" dirty="0" smtClean="0"/>
          </a:p>
          <a:p>
            <a:pPr lvl="1" algn="l" rtl="0"/>
            <a:r>
              <a:rPr lang="en-US" dirty="0" smtClean="0"/>
              <a:t>An </a:t>
            </a:r>
            <a:r>
              <a:rPr lang="en-US" b="1" dirty="0"/>
              <a:t>app </a:t>
            </a:r>
            <a:r>
              <a:rPr lang="en-US" dirty="0"/>
              <a:t>can be </a:t>
            </a:r>
            <a:r>
              <a:rPr lang="en-US" dirty="0" smtClean="0"/>
              <a:t>used in </a:t>
            </a:r>
            <a:r>
              <a:rPr lang="en-US" dirty="0"/>
              <a:t>multiple </a:t>
            </a:r>
            <a:r>
              <a:rPr lang="en-US" b="1" dirty="0" smtClean="0"/>
              <a:t>projects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Creating an App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Apps can be created anywhere in the </a:t>
            </a:r>
            <a:r>
              <a:rPr lang="en-US" i="1" dirty="0" smtClean="0"/>
              <a:t>Python path</a:t>
            </a:r>
          </a:p>
          <a:p>
            <a:pPr algn="l" rtl="0"/>
            <a:r>
              <a:rPr lang="en-US" dirty="0" smtClean="0"/>
              <a:t>We’ll create our </a:t>
            </a:r>
            <a:r>
              <a:rPr lang="en-US" i="1" dirty="0" smtClean="0"/>
              <a:t>polls</a:t>
            </a:r>
            <a:r>
              <a:rPr lang="en-US" dirty="0" smtClean="0"/>
              <a:t> </a:t>
            </a:r>
            <a:r>
              <a:rPr lang="en-US" dirty="0"/>
              <a:t>app right next to </a:t>
            </a:r>
            <a:r>
              <a:rPr lang="en-US" i="1" dirty="0" smtClean="0"/>
              <a:t>manage.py,</a:t>
            </a:r>
            <a:r>
              <a:rPr lang="en-US" dirty="0" smtClean="0"/>
              <a:t> so it could be </a:t>
            </a:r>
            <a:r>
              <a:rPr lang="en-US" dirty="0"/>
              <a:t>imported as </a:t>
            </a:r>
            <a:r>
              <a:rPr lang="en-US" dirty="0" smtClean="0"/>
              <a:t>a top-level </a:t>
            </a:r>
            <a:r>
              <a:rPr lang="en-US" dirty="0"/>
              <a:t>module, rather than a submodule of </a:t>
            </a:r>
            <a:r>
              <a:rPr lang="en-US" dirty="0" smtClean="0"/>
              <a:t>the </a:t>
            </a:r>
            <a:r>
              <a:rPr lang="en-US" i="1" dirty="0" smtClean="0"/>
              <a:t>mysite</a:t>
            </a:r>
            <a:r>
              <a:rPr lang="en-US" dirty="0" smtClean="0"/>
              <a:t> package</a:t>
            </a:r>
          </a:p>
          <a:p>
            <a:pPr algn="l" rtl="0"/>
            <a:r>
              <a:rPr lang="en-US" dirty="0" smtClean="0"/>
              <a:t>Make </a:t>
            </a:r>
            <a:r>
              <a:rPr lang="en-US" dirty="0"/>
              <a:t>sure you’re in the same directory as </a:t>
            </a:r>
            <a:r>
              <a:rPr lang="en-US" i="1" dirty="0" smtClean="0"/>
              <a:t>manage.py</a:t>
            </a:r>
          </a:p>
          <a:p>
            <a:pPr algn="l" rtl="0"/>
            <a:r>
              <a:rPr lang="en-US" dirty="0"/>
              <a:t>Run </a:t>
            </a:r>
            <a:r>
              <a:rPr lang="en-US" i="1" dirty="0"/>
              <a:t>python manage.py </a:t>
            </a:r>
            <a:r>
              <a:rPr lang="en-US" i="1" dirty="0" err="1"/>
              <a:t>startapp</a:t>
            </a:r>
            <a:r>
              <a:rPr lang="en-US" i="1" dirty="0"/>
              <a:t> </a:t>
            </a:r>
            <a:r>
              <a:rPr lang="en-US" i="1" dirty="0" smtClean="0"/>
              <a:t>polls</a:t>
            </a:r>
          </a:p>
          <a:p>
            <a:pPr algn="l" rtl="0"/>
            <a:r>
              <a:rPr lang="en-US" dirty="0" smtClean="0"/>
              <a:t>That’ll </a:t>
            </a:r>
            <a:r>
              <a:rPr lang="en-US" dirty="0"/>
              <a:t>create a directory </a:t>
            </a:r>
            <a:r>
              <a:rPr lang="en-US" dirty="0" smtClean="0"/>
              <a:t>called </a:t>
            </a:r>
            <a:r>
              <a:rPr lang="en-US" i="1" dirty="0" smtClean="0"/>
              <a:t>polls/</a:t>
            </a:r>
          </a:p>
          <a:p>
            <a:pPr algn="l" rtl="0"/>
            <a:r>
              <a:rPr lang="en-US" dirty="0" smtClean="0"/>
              <a:t>It will contain the following files &amp; folders                  for our polls application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91000"/>
            <a:ext cx="2269067" cy="224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4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algn="l" rtl="0"/>
            <a:r>
              <a:rPr lang="en-US" sz="2400" dirty="0" smtClean="0"/>
              <a:t>Models are Python classes that represent the DB layout</a:t>
            </a:r>
          </a:p>
          <a:p>
            <a:pPr lvl="1" algn="l" rtl="0"/>
            <a:r>
              <a:rPr lang="en-US" sz="2000" dirty="0" smtClean="0"/>
              <a:t>Usually a model will have a single DB table</a:t>
            </a:r>
          </a:p>
          <a:p>
            <a:pPr algn="l" rtl="0"/>
            <a:r>
              <a:rPr lang="en-US" sz="2400" dirty="0" smtClean="0"/>
              <a:t>We also define relationships between models (tables):</a:t>
            </a:r>
          </a:p>
          <a:p>
            <a:pPr lvl="1" algn="l" rtl="0"/>
            <a:r>
              <a:rPr lang="en-US" sz="2000" dirty="0" smtClean="0"/>
              <a:t>One-to-One</a:t>
            </a:r>
          </a:p>
          <a:p>
            <a:pPr lvl="1" algn="l" rtl="0"/>
            <a:r>
              <a:rPr lang="en-US" sz="2000" dirty="0" smtClean="0"/>
              <a:t>One-to-Many (a.k.a., Foreign Key)</a:t>
            </a:r>
          </a:p>
          <a:p>
            <a:pPr lvl="1" algn="l" rtl="0"/>
            <a:r>
              <a:rPr lang="en-US" sz="2000" dirty="0" smtClean="0"/>
              <a:t>Many-to-Many</a:t>
            </a:r>
          </a:p>
          <a:p>
            <a:pPr algn="l" rtl="0"/>
            <a:r>
              <a:rPr lang="en-US" sz="2400" dirty="0" smtClean="0"/>
              <a:t>Django creates the DB for us and provides a </a:t>
            </a:r>
            <a:r>
              <a:rPr lang="en-US" sz="2400" b="1" dirty="0" smtClean="0"/>
              <a:t>DB API </a:t>
            </a:r>
            <a:r>
              <a:rPr lang="en-US" sz="2400" dirty="0" smtClean="0"/>
              <a:t>to retrieve, add, change &amp; delete data without using/writing SQL queries </a:t>
            </a:r>
          </a:p>
          <a:p>
            <a:pPr algn="l" rtl="0"/>
            <a:r>
              <a:rPr lang="en-US" sz="2400" dirty="0" smtClean="0"/>
              <a:t>Can we change the DB(type) if we already have </a:t>
            </a:r>
            <a:r>
              <a:rPr lang="en-US" sz="2400" dirty="0"/>
              <a:t>stored </a:t>
            </a:r>
            <a:r>
              <a:rPr lang="en-US" sz="2400" dirty="0" smtClean="0"/>
              <a:t>data?</a:t>
            </a:r>
          </a:p>
          <a:p>
            <a:pPr lvl="1" algn="l" rtl="0"/>
            <a:r>
              <a:rPr lang="en-US" sz="2000" dirty="0" smtClean="0"/>
              <a:t>This is what </a:t>
            </a:r>
            <a:r>
              <a:rPr lang="en-US" sz="2000" i="1" dirty="0" smtClean="0"/>
              <a:t>migrations</a:t>
            </a:r>
            <a:r>
              <a:rPr lang="en-US" sz="2000" dirty="0" smtClean="0"/>
              <a:t> are for!</a:t>
            </a:r>
          </a:p>
          <a:p>
            <a:pPr lvl="1" algn="l" rtl="0"/>
            <a:r>
              <a:rPr lang="en-US" sz="2000" dirty="0" smtClean="0"/>
              <a:t>An automatically generated </a:t>
            </a:r>
            <a:r>
              <a:rPr lang="en-US" sz="2000" dirty="0"/>
              <a:t>history that Django </a:t>
            </a:r>
            <a:r>
              <a:rPr lang="en-US" sz="2000" dirty="0" smtClean="0"/>
              <a:t>uses to </a:t>
            </a:r>
            <a:r>
              <a:rPr lang="en-US" sz="2000" dirty="0"/>
              <a:t>update </a:t>
            </a:r>
            <a:r>
              <a:rPr lang="en-US" sz="2000" dirty="0" smtClean="0"/>
              <a:t>our DB schema </a:t>
            </a:r>
            <a:r>
              <a:rPr lang="en-US" sz="2000" dirty="0"/>
              <a:t>to match </a:t>
            </a:r>
            <a:r>
              <a:rPr lang="en-US" sz="2000" dirty="0" smtClean="0"/>
              <a:t>our </a:t>
            </a:r>
            <a:r>
              <a:rPr lang="en-US" sz="2000" dirty="0"/>
              <a:t>current models</a:t>
            </a:r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Creating Models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963"/>
            <a:ext cx="8229600" cy="2713037"/>
          </a:xfrm>
        </p:spPr>
        <p:txBody>
          <a:bodyPr/>
          <a:lstStyle/>
          <a:p>
            <a:pPr algn="l" rtl="0"/>
            <a:r>
              <a:rPr lang="en-US" dirty="0"/>
              <a:t>In our simple </a:t>
            </a:r>
            <a:r>
              <a:rPr lang="en-US" dirty="0" smtClean="0"/>
              <a:t>polls </a:t>
            </a:r>
            <a:r>
              <a:rPr lang="en-US" dirty="0"/>
              <a:t>app, we’ll create two </a:t>
            </a:r>
            <a:r>
              <a:rPr lang="en-US" dirty="0" smtClean="0"/>
              <a:t>models:</a:t>
            </a:r>
          </a:p>
          <a:p>
            <a:pPr lvl="1" algn="l" rtl="0"/>
            <a:r>
              <a:rPr lang="en-US" dirty="0" smtClean="0"/>
              <a:t>A </a:t>
            </a:r>
            <a:r>
              <a:rPr lang="en-US" i="1" dirty="0"/>
              <a:t>Question</a:t>
            </a:r>
            <a:r>
              <a:rPr lang="en-US" dirty="0"/>
              <a:t> has a question </a:t>
            </a:r>
            <a:r>
              <a:rPr lang="en-US" dirty="0" smtClean="0"/>
              <a:t>text and </a:t>
            </a:r>
            <a:r>
              <a:rPr lang="en-US" dirty="0"/>
              <a:t>a publication </a:t>
            </a:r>
            <a:r>
              <a:rPr lang="en-US" dirty="0" smtClean="0"/>
              <a:t>date</a:t>
            </a:r>
          </a:p>
          <a:p>
            <a:pPr lvl="1" algn="l" rtl="0"/>
            <a:r>
              <a:rPr lang="en-US" dirty="0" smtClean="0"/>
              <a:t>A </a:t>
            </a:r>
            <a:r>
              <a:rPr lang="en-US" i="1" dirty="0"/>
              <a:t>Choice</a:t>
            </a:r>
            <a:r>
              <a:rPr lang="en-US" dirty="0"/>
              <a:t> has </a:t>
            </a:r>
            <a:r>
              <a:rPr lang="en-US" dirty="0" smtClean="0"/>
              <a:t>a choice text and </a:t>
            </a:r>
            <a:r>
              <a:rPr lang="en-US" dirty="0"/>
              <a:t>a </a:t>
            </a:r>
            <a:r>
              <a:rPr lang="en-US" dirty="0" smtClean="0"/>
              <a:t>votes counter</a:t>
            </a:r>
          </a:p>
          <a:p>
            <a:pPr algn="l" rtl="0"/>
            <a:r>
              <a:rPr lang="en-US" dirty="0"/>
              <a:t>Each </a:t>
            </a:r>
            <a:r>
              <a:rPr lang="en-US" i="1" dirty="0"/>
              <a:t>Question </a:t>
            </a:r>
            <a:r>
              <a:rPr lang="en-US" dirty="0"/>
              <a:t>can have multiple </a:t>
            </a:r>
            <a:r>
              <a:rPr lang="en-US" i="1" dirty="0"/>
              <a:t>Choices</a:t>
            </a:r>
          </a:p>
          <a:p>
            <a:pPr algn="l" rtl="0"/>
            <a:r>
              <a:rPr lang="en-US" dirty="0" smtClean="0"/>
              <a:t>Each </a:t>
            </a:r>
            <a:r>
              <a:rPr lang="en-US" i="1" dirty="0"/>
              <a:t>Choice</a:t>
            </a:r>
            <a:r>
              <a:rPr lang="en-US" dirty="0"/>
              <a:t> is associated with a </a:t>
            </a:r>
            <a:r>
              <a:rPr lang="en-US" dirty="0" smtClean="0"/>
              <a:t>single </a:t>
            </a:r>
            <a:r>
              <a:rPr lang="en-US" i="1" dirty="0" smtClean="0"/>
              <a:t>Question</a:t>
            </a:r>
          </a:p>
          <a:p>
            <a:pPr algn="l" rtl="0"/>
            <a:r>
              <a:rPr lang="en-US" dirty="0" smtClean="0"/>
              <a:t>Edit </a:t>
            </a:r>
            <a:r>
              <a:rPr lang="en-US" dirty="0"/>
              <a:t>the </a:t>
            </a:r>
            <a:r>
              <a:rPr lang="en-US" i="1" dirty="0"/>
              <a:t>polls/models.py</a:t>
            </a:r>
            <a:r>
              <a:rPr lang="en-US" dirty="0"/>
              <a:t> file so it looks like </a:t>
            </a:r>
            <a:r>
              <a:rPr lang="en-US" dirty="0" smtClean="0"/>
              <a:t>this: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5943600" cy="2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762000"/>
          </a:xfrm>
        </p:spPr>
        <p:txBody>
          <a:bodyPr/>
          <a:lstStyle/>
          <a:p>
            <a:r>
              <a:rPr lang="en-US" sz="4400" dirty="0" smtClean="0"/>
              <a:t>Intro – Web Applications</a:t>
            </a:r>
            <a:endParaRPr lang="he-IL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8180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3089" y="6046613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800" dirty="0"/>
              <a:t>Figure from http://www.acunetix.com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970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Models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l" rtl="0"/>
            <a:r>
              <a:rPr lang="en-US" dirty="0"/>
              <a:t>Each model </a:t>
            </a:r>
            <a:r>
              <a:rPr lang="en-US" dirty="0" smtClean="0"/>
              <a:t>inherits from </a:t>
            </a:r>
            <a:r>
              <a:rPr lang="en-US" i="1" dirty="0" smtClean="0"/>
              <a:t>django.db.models.Model</a:t>
            </a:r>
          </a:p>
          <a:p>
            <a:pPr algn="l" rtl="0"/>
            <a:r>
              <a:rPr lang="en-US" dirty="0" smtClean="0"/>
              <a:t>Each </a:t>
            </a:r>
            <a:r>
              <a:rPr lang="en-US" dirty="0"/>
              <a:t>model has a number of </a:t>
            </a:r>
            <a:r>
              <a:rPr lang="en-US" b="1" i="1" dirty="0"/>
              <a:t>class </a:t>
            </a:r>
            <a:r>
              <a:rPr lang="en-US" b="1" i="1" dirty="0" smtClean="0"/>
              <a:t>variables </a:t>
            </a:r>
            <a:r>
              <a:rPr lang="en-US" dirty="0" smtClean="0"/>
              <a:t>representing DB fields</a:t>
            </a:r>
          </a:p>
          <a:p>
            <a:pPr lvl="1" algn="l" rtl="0"/>
            <a:r>
              <a:rPr lang="en-US" dirty="0" smtClean="0"/>
              <a:t>Why are these class variables and not instance variables?</a:t>
            </a:r>
          </a:p>
          <a:p>
            <a:pPr algn="l" rtl="0"/>
            <a:r>
              <a:rPr lang="en-US" dirty="0"/>
              <a:t>Each field is represented by an instance of a </a:t>
            </a:r>
            <a:r>
              <a:rPr lang="en-US" i="1" dirty="0"/>
              <a:t>Field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lvl="1" algn="l" rtl="0"/>
            <a:r>
              <a:rPr lang="en-US" i="1" dirty="0" smtClean="0"/>
              <a:t>CharField</a:t>
            </a:r>
            <a:r>
              <a:rPr lang="en-US" dirty="0" smtClean="0"/>
              <a:t> </a:t>
            </a:r>
            <a:r>
              <a:rPr lang="en-US" dirty="0"/>
              <a:t>for character </a:t>
            </a:r>
            <a:r>
              <a:rPr lang="en-US" dirty="0" smtClean="0"/>
              <a:t>fields</a:t>
            </a:r>
          </a:p>
          <a:p>
            <a:pPr lvl="1" algn="l" rtl="0"/>
            <a:r>
              <a:rPr lang="en-US" i="1" dirty="0" smtClean="0"/>
              <a:t>DateTimeField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 smtClean="0"/>
              <a:t>datetimes</a:t>
            </a: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name of each </a:t>
            </a:r>
            <a:r>
              <a:rPr lang="en-US" i="1" dirty="0"/>
              <a:t>Field</a:t>
            </a:r>
            <a:r>
              <a:rPr lang="en-US" dirty="0"/>
              <a:t> instance </a:t>
            </a:r>
            <a:r>
              <a:rPr lang="en-US" dirty="0" smtClean="0"/>
              <a:t>(</a:t>
            </a:r>
            <a:r>
              <a:rPr lang="en-US" dirty="0"/>
              <a:t>e.g. </a:t>
            </a:r>
            <a:r>
              <a:rPr lang="en-US" i="1" dirty="0"/>
              <a:t>question_text</a:t>
            </a:r>
            <a:r>
              <a:rPr lang="en-US" dirty="0"/>
              <a:t> or </a:t>
            </a:r>
            <a:r>
              <a:rPr lang="en-US" i="1" dirty="0"/>
              <a:t>pub_date</a:t>
            </a:r>
            <a:r>
              <a:rPr lang="en-US" dirty="0"/>
              <a:t>) is </a:t>
            </a:r>
            <a:r>
              <a:rPr lang="en-US" dirty="0" smtClean="0"/>
              <a:t>in </a:t>
            </a:r>
            <a:r>
              <a:rPr lang="en-US" dirty="0"/>
              <a:t>machine-friendly </a:t>
            </a:r>
            <a:r>
              <a:rPr lang="en-US" dirty="0" smtClean="0"/>
              <a:t>format</a:t>
            </a:r>
          </a:p>
          <a:p>
            <a:pPr lvl="1" algn="l" rtl="0"/>
            <a:r>
              <a:rPr lang="en-US" dirty="0" smtClean="0"/>
              <a:t>We’ll </a:t>
            </a:r>
            <a:r>
              <a:rPr lang="en-US" dirty="0"/>
              <a:t>use this value in </a:t>
            </a:r>
            <a:r>
              <a:rPr lang="en-US" dirty="0" smtClean="0"/>
              <a:t>our </a:t>
            </a:r>
            <a:r>
              <a:rPr lang="en-US" dirty="0"/>
              <a:t>Python </a:t>
            </a:r>
            <a:r>
              <a:rPr lang="en-US" dirty="0" smtClean="0"/>
              <a:t>code</a:t>
            </a:r>
          </a:p>
          <a:p>
            <a:pPr lvl="1" algn="l" rtl="0"/>
            <a:r>
              <a:rPr lang="en-US" dirty="0" smtClean="0"/>
              <a:t>Our DB will </a:t>
            </a:r>
            <a:r>
              <a:rPr lang="en-US" dirty="0"/>
              <a:t>use it as the column </a:t>
            </a:r>
            <a:r>
              <a:rPr lang="en-US" dirty="0" smtClean="0"/>
              <a:t>name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US" dirty="0"/>
              <a:t>Creating Models </a:t>
            </a:r>
            <a:r>
              <a:rPr lang="en-US" dirty="0" smtClean="0"/>
              <a:t>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algn="l" rtl="0"/>
            <a:r>
              <a:rPr lang="en-US" dirty="0" smtClean="0"/>
              <a:t>We can </a:t>
            </a:r>
            <a:r>
              <a:rPr lang="en-US" dirty="0"/>
              <a:t>use an optional first </a:t>
            </a:r>
            <a:r>
              <a:rPr lang="en-US" dirty="0" smtClean="0"/>
              <a:t>argument </a:t>
            </a:r>
            <a:r>
              <a:rPr lang="en-US" dirty="0"/>
              <a:t>to a </a:t>
            </a:r>
            <a:r>
              <a:rPr lang="en-US" i="1" dirty="0"/>
              <a:t>Field</a:t>
            </a:r>
            <a:r>
              <a:rPr lang="en-US" dirty="0"/>
              <a:t> to designate a human-readable </a:t>
            </a:r>
            <a:r>
              <a:rPr lang="en-US" dirty="0" smtClean="0"/>
              <a:t>name</a:t>
            </a:r>
          </a:p>
          <a:p>
            <a:pPr lvl="1" algn="l" rtl="0"/>
            <a:r>
              <a:rPr lang="en-US" dirty="0" smtClean="0"/>
              <a:t>We’ve </a:t>
            </a:r>
            <a:r>
              <a:rPr lang="en-US" dirty="0"/>
              <a:t>only defined </a:t>
            </a:r>
            <a:r>
              <a:rPr lang="en-US" dirty="0" smtClean="0"/>
              <a:t>it for </a:t>
            </a:r>
            <a:r>
              <a:rPr lang="en-US" i="1" dirty="0" smtClean="0"/>
              <a:t>Question.pub_date</a:t>
            </a:r>
            <a:endParaRPr lang="he-IL" i="1" dirty="0"/>
          </a:p>
          <a:p>
            <a:pPr lvl="1" algn="l" rtl="0"/>
            <a:r>
              <a:rPr lang="en-US" dirty="0" smtClean="0"/>
              <a:t>When not provided</a:t>
            </a:r>
            <a:r>
              <a:rPr lang="en-US" dirty="0"/>
              <a:t>, the machine-readable name </a:t>
            </a:r>
            <a:r>
              <a:rPr lang="en-US" dirty="0" smtClean="0"/>
              <a:t>is used</a:t>
            </a:r>
          </a:p>
          <a:p>
            <a:pPr algn="l" rtl="0"/>
            <a:r>
              <a:rPr lang="en-US" dirty="0"/>
              <a:t>Some </a:t>
            </a:r>
            <a:r>
              <a:rPr lang="en-US" i="1" dirty="0"/>
              <a:t>Field</a:t>
            </a:r>
            <a:r>
              <a:rPr lang="en-US" dirty="0"/>
              <a:t> classes have required </a:t>
            </a:r>
            <a:r>
              <a:rPr lang="en-US" dirty="0" smtClean="0"/>
              <a:t>arguments</a:t>
            </a:r>
          </a:p>
          <a:p>
            <a:pPr lvl="1" algn="l" rtl="0"/>
            <a:r>
              <a:rPr lang="en-US" i="1" dirty="0" smtClean="0"/>
              <a:t>CharField</a:t>
            </a:r>
            <a:r>
              <a:rPr lang="en-US" dirty="0" smtClean="0"/>
              <a:t>, for example, requires a </a:t>
            </a:r>
            <a:r>
              <a:rPr lang="en-US" i="1" dirty="0" err="1" smtClean="0"/>
              <a:t>max_length</a:t>
            </a:r>
            <a:endParaRPr lang="en-US" i="1" dirty="0" smtClean="0"/>
          </a:p>
          <a:p>
            <a:pPr lvl="1" algn="l" rtl="0"/>
            <a:r>
              <a:rPr lang="en-US" dirty="0" smtClean="0"/>
              <a:t>That’s </a:t>
            </a:r>
            <a:r>
              <a:rPr lang="en-US" dirty="0"/>
              <a:t>used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DB schema</a:t>
            </a:r>
            <a:r>
              <a:rPr lang="en-US" dirty="0"/>
              <a:t>, but </a:t>
            </a:r>
            <a:r>
              <a:rPr lang="en-US" dirty="0" smtClean="0"/>
              <a:t>also in validation</a:t>
            </a:r>
          </a:p>
          <a:p>
            <a:pPr algn="l" rtl="0"/>
            <a:r>
              <a:rPr lang="en-US" dirty="0"/>
              <a:t>A </a:t>
            </a:r>
            <a:r>
              <a:rPr lang="en-US" i="1" dirty="0"/>
              <a:t>Field</a:t>
            </a:r>
            <a:r>
              <a:rPr lang="en-US" dirty="0"/>
              <a:t> can also have </a:t>
            </a:r>
            <a:r>
              <a:rPr lang="en-US" dirty="0" smtClean="0"/>
              <a:t>optional arguments</a:t>
            </a:r>
          </a:p>
          <a:p>
            <a:pPr lvl="1" algn="l" rtl="0"/>
            <a:r>
              <a:rPr lang="en-US" dirty="0" smtClean="0"/>
              <a:t>In </a:t>
            </a:r>
            <a:r>
              <a:rPr lang="en-US" dirty="0"/>
              <a:t>this case, we’ve set the </a:t>
            </a:r>
            <a:r>
              <a:rPr lang="en-US" i="1" dirty="0"/>
              <a:t>default</a:t>
            </a:r>
            <a:r>
              <a:rPr lang="en-US" dirty="0"/>
              <a:t> value of </a:t>
            </a:r>
            <a:r>
              <a:rPr lang="en-US" i="1" dirty="0"/>
              <a:t>votes </a:t>
            </a:r>
            <a:r>
              <a:rPr lang="en-US" dirty="0"/>
              <a:t>to </a:t>
            </a:r>
            <a:r>
              <a:rPr lang="en-US" dirty="0" smtClean="0">
                <a:latin typeface="Arial (Body)"/>
              </a:rPr>
              <a:t>0</a:t>
            </a:r>
          </a:p>
          <a:p>
            <a:pPr algn="l" rtl="0"/>
            <a:r>
              <a:rPr lang="en-US" dirty="0"/>
              <a:t>Finally, note </a:t>
            </a:r>
            <a:r>
              <a:rPr lang="en-US" dirty="0" smtClean="0"/>
              <a:t>the </a:t>
            </a:r>
            <a:r>
              <a:rPr lang="en-US" i="1" dirty="0"/>
              <a:t>ForeignKey </a:t>
            </a:r>
            <a:r>
              <a:rPr lang="en-US" dirty="0" smtClean="0"/>
              <a:t>relationship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Activating Models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13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Now, we </a:t>
            </a:r>
            <a:r>
              <a:rPr lang="en-US" dirty="0"/>
              <a:t>need to tell our project that the polls app is </a:t>
            </a:r>
            <a:r>
              <a:rPr lang="en-US" dirty="0" smtClean="0"/>
              <a:t>installed</a:t>
            </a:r>
          </a:p>
          <a:p>
            <a:pPr lvl="1" algn="l" rtl="0"/>
            <a:r>
              <a:rPr lang="en-US" dirty="0"/>
              <a:t>Django apps are “pluggable”: You can use an app in multiple projects, and you can distribute </a:t>
            </a:r>
            <a:r>
              <a:rPr lang="en-US" dirty="0" smtClean="0"/>
              <a:t>apps</a:t>
            </a:r>
          </a:p>
          <a:p>
            <a:pPr algn="l" rtl="0"/>
            <a:r>
              <a:rPr lang="en-US" dirty="0"/>
              <a:t>Edit </a:t>
            </a:r>
            <a:r>
              <a:rPr lang="en-US" i="1" dirty="0" smtClean="0"/>
              <a:t>mysite/settings.py</a:t>
            </a:r>
            <a:r>
              <a:rPr lang="en-US" dirty="0" smtClean="0"/>
              <a:t> by adding </a:t>
            </a:r>
            <a:r>
              <a:rPr lang="en-US" dirty="0"/>
              <a:t>the string </a:t>
            </a:r>
            <a:r>
              <a:rPr lang="en-US" i="1" dirty="0" smtClean="0"/>
              <a:t>polls</a:t>
            </a:r>
            <a:r>
              <a:rPr lang="en-US" dirty="0" smtClean="0"/>
              <a:t> to the INSTALLED_APPS setting, so </a:t>
            </a:r>
            <a:r>
              <a:rPr lang="en-US" dirty="0"/>
              <a:t>it’ll look like this: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24350"/>
            <a:ext cx="3657600" cy="232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914400" y="6153150"/>
            <a:ext cx="1143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Migrations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865687"/>
          </a:xfrm>
        </p:spPr>
        <p:txBody>
          <a:bodyPr/>
          <a:lstStyle/>
          <a:p>
            <a:pPr algn="l" rtl="0"/>
            <a:r>
              <a:rPr lang="en-US" dirty="0"/>
              <a:t>Now run: </a:t>
            </a:r>
            <a:r>
              <a:rPr lang="en-US" i="1" dirty="0"/>
              <a:t>python manage.py </a:t>
            </a:r>
            <a:r>
              <a:rPr lang="en-US" i="1" dirty="0" err="1"/>
              <a:t>makemigrations</a:t>
            </a:r>
            <a:r>
              <a:rPr lang="en-US" i="1" dirty="0"/>
              <a:t> </a:t>
            </a:r>
            <a:r>
              <a:rPr lang="en-US" i="1" dirty="0" smtClean="0"/>
              <a:t>polls</a:t>
            </a:r>
          </a:p>
          <a:p>
            <a:pPr lvl="1" algn="l" rtl="0"/>
            <a:r>
              <a:rPr lang="en-US" dirty="0"/>
              <a:t>You should see something </a:t>
            </a:r>
            <a:r>
              <a:rPr lang="en-US" dirty="0" smtClean="0"/>
              <a:t>like this: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r>
              <a:rPr lang="en-US" dirty="0" smtClean="0"/>
              <a:t>By </a:t>
            </a:r>
            <a:r>
              <a:rPr lang="en-US" dirty="0"/>
              <a:t>running </a:t>
            </a:r>
            <a:r>
              <a:rPr lang="en-US" i="1" dirty="0" err="1"/>
              <a:t>makemigrations</a:t>
            </a:r>
            <a:r>
              <a:rPr lang="en-US" dirty="0"/>
              <a:t>, </a:t>
            </a:r>
            <a:r>
              <a:rPr lang="en-US" dirty="0" smtClean="0"/>
              <a:t>we’re </a:t>
            </a:r>
            <a:r>
              <a:rPr lang="en-US" dirty="0"/>
              <a:t>telling Django that </a:t>
            </a:r>
            <a:r>
              <a:rPr lang="en-US" dirty="0" smtClean="0"/>
              <a:t>we’ve </a:t>
            </a:r>
            <a:r>
              <a:rPr lang="en-US" dirty="0"/>
              <a:t>made </a:t>
            </a:r>
            <a:r>
              <a:rPr lang="en-US" dirty="0" smtClean="0"/>
              <a:t>changes </a:t>
            </a:r>
            <a:r>
              <a:rPr lang="en-US" dirty="0"/>
              <a:t>to </a:t>
            </a:r>
            <a:r>
              <a:rPr lang="en-US" dirty="0" smtClean="0"/>
              <a:t>our models</a:t>
            </a:r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changes </a:t>
            </a:r>
            <a:r>
              <a:rPr lang="en-US" dirty="0" smtClean="0"/>
              <a:t>will be </a:t>
            </a:r>
            <a:r>
              <a:rPr lang="en-US" dirty="0"/>
              <a:t>stored as a </a:t>
            </a:r>
            <a:r>
              <a:rPr lang="en-US" i="1" dirty="0" smtClean="0"/>
              <a:t>migration</a:t>
            </a:r>
          </a:p>
          <a:p>
            <a:pPr algn="l" rtl="0"/>
            <a:r>
              <a:rPr lang="en-US" dirty="0"/>
              <a:t>Migrations are how Django </a:t>
            </a:r>
            <a:r>
              <a:rPr lang="en-US" dirty="0" smtClean="0"/>
              <a:t>changes our DB schema</a:t>
            </a:r>
          </a:p>
          <a:p>
            <a:pPr algn="l" rtl="0"/>
            <a:r>
              <a:rPr lang="en-US" dirty="0" smtClean="0"/>
              <a:t>They are saved in </a:t>
            </a:r>
            <a:r>
              <a:rPr lang="en-US" i="1" dirty="0" smtClean="0"/>
              <a:t>polls/migrations/0001_initial.py</a:t>
            </a:r>
          </a:p>
          <a:p>
            <a:pPr algn="l" rtl="0"/>
            <a:r>
              <a:rPr lang="en-US" dirty="0" smtClean="0"/>
              <a:t>We can </a:t>
            </a:r>
            <a:r>
              <a:rPr lang="en-US" dirty="0"/>
              <a:t>manually tweak how Django changes </a:t>
            </a:r>
            <a:r>
              <a:rPr lang="en-US" dirty="0" smtClean="0"/>
              <a:t>things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38424"/>
            <a:ext cx="3190374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7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SQL Migrations </a:t>
            </a:r>
            <a:r>
              <a:rPr lang="en-US" dirty="0"/>
              <a:t>Commands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389437"/>
          </a:xfrm>
        </p:spPr>
        <p:txBody>
          <a:bodyPr/>
          <a:lstStyle/>
          <a:p>
            <a:pPr algn="l" rtl="0"/>
            <a:r>
              <a:rPr lang="en-US" dirty="0" smtClean="0"/>
              <a:t>We run the migrations with the command </a:t>
            </a:r>
            <a:r>
              <a:rPr lang="en-US" i="1" dirty="0" smtClean="0"/>
              <a:t>migrate</a:t>
            </a:r>
          </a:p>
          <a:p>
            <a:pPr algn="l" rtl="0"/>
            <a:r>
              <a:rPr lang="en-US" dirty="0" smtClean="0"/>
              <a:t>But </a:t>
            </a:r>
            <a:r>
              <a:rPr lang="en-US" dirty="0"/>
              <a:t>first, let’s see what SQL that migration would </a:t>
            </a:r>
            <a:r>
              <a:rPr lang="en-US" dirty="0" smtClean="0"/>
              <a:t>run</a:t>
            </a:r>
          </a:p>
          <a:p>
            <a:pPr algn="l" rtl="0"/>
            <a:r>
              <a:rPr lang="en-US" dirty="0" smtClean="0"/>
              <a:t>Run </a:t>
            </a:r>
            <a:r>
              <a:rPr lang="en-US" i="1" dirty="0" smtClean="0"/>
              <a:t>python</a:t>
            </a:r>
            <a:r>
              <a:rPr lang="en-US" dirty="0" smtClean="0"/>
              <a:t> </a:t>
            </a:r>
            <a:r>
              <a:rPr lang="en-US" i="1" dirty="0" smtClean="0"/>
              <a:t>manage.py </a:t>
            </a:r>
            <a:r>
              <a:rPr lang="en-US" i="1" dirty="0"/>
              <a:t>sqlmigrate polls </a:t>
            </a:r>
            <a:r>
              <a:rPr lang="en-US" i="1" dirty="0" smtClean="0">
                <a:latin typeface="Arial (Body)"/>
              </a:rPr>
              <a:t>0001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7315200" cy="402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SQL Migrations </a:t>
            </a:r>
            <a:r>
              <a:rPr lang="en-US" dirty="0" smtClean="0"/>
              <a:t>Commands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dirty="0"/>
              <a:t>example above is </a:t>
            </a:r>
            <a:r>
              <a:rPr lang="en-US" dirty="0" smtClean="0"/>
              <a:t>for PostgreSQL, ours is different</a:t>
            </a:r>
            <a:endParaRPr lang="en-US" dirty="0"/>
          </a:p>
          <a:p>
            <a:pPr algn="l" rtl="0"/>
            <a:r>
              <a:rPr lang="en-US" dirty="0"/>
              <a:t>Table names are </a:t>
            </a:r>
            <a:r>
              <a:rPr lang="en-US" dirty="0" smtClean="0"/>
              <a:t>generated </a:t>
            </a:r>
            <a:r>
              <a:rPr lang="en-US" dirty="0"/>
              <a:t>by combining the name of the app (</a:t>
            </a:r>
            <a:r>
              <a:rPr lang="en-US" i="1" dirty="0"/>
              <a:t>polls</a:t>
            </a:r>
            <a:r>
              <a:rPr lang="en-US" dirty="0"/>
              <a:t>) and the lowercase name of the model – question and </a:t>
            </a:r>
            <a:r>
              <a:rPr lang="en-US" dirty="0" smtClean="0"/>
              <a:t>choice (this can be overridden)</a:t>
            </a:r>
            <a:endParaRPr lang="en-US" dirty="0"/>
          </a:p>
          <a:p>
            <a:pPr algn="l" rtl="0"/>
            <a:r>
              <a:rPr lang="en-US" dirty="0"/>
              <a:t>Primary keys (IDs) are added </a:t>
            </a:r>
            <a:r>
              <a:rPr lang="en-US" dirty="0" smtClean="0"/>
              <a:t>automatically</a:t>
            </a:r>
          </a:p>
          <a:p>
            <a:pPr algn="l" rtl="0"/>
            <a:r>
              <a:rPr lang="en-US" dirty="0" smtClean="0"/>
              <a:t>Django </a:t>
            </a:r>
            <a:r>
              <a:rPr lang="en-US" dirty="0"/>
              <a:t>appends "_id" to the foreign key field </a:t>
            </a:r>
            <a:r>
              <a:rPr lang="en-US" dirty="0" smtClean="0"/>
              <a:t>name</a:t>
            </a:r>
          </a:p>
          <a:p>
            <a:pPr algn="l" rtl="0"/>
            <a:r>
              <a:rPr lang="en-US" dirty="0" smtClean="0"/>
              <a:t>Database-specific </a:t>
            </a:r>
            <a:r>
              <a:rPr lang="en-US" dirty="0"/>
              <a:t>field types such as </a:t>
            </a:r>
            <a:r>
              <a:rPr lang="en-US" i="1" dirty="0"/>
              <a:t>integer primary key </a:t>
            </a:r>
            <a:r>
              <a:rPr lang="en-US" i="1" dirty="0" err="1"/>
              <a:t>autoincrement</a:t>
            </a:r>
            <a:r>
              <a:rPr lang="en-US" i="1" dirty="0"/>
              <a:t> </a:t>
            </a:r>
            <a:r>
              <a:rPr lang="en-US" dirty="0"/>
              <a:t>(SQLite) </a:t>
            </a:r>
            <a:r>
              <a:rPr lang="en-US" dirty="0" smtClean="0"/>
              <a:t>or </a:t>
            </a:r>
            <a:r>
              <a:rPr lang="en-US" i="1" dirty="0" smtClean="0"/>
              <a:t>serial</a:t>
            </a:r>
            <a:r>
              <a:rPr lang="en-US" dirty="0" smtClean="0"/>
              <a:t> </a:t>
            </a:r>
            <a:r>
              <a:rPr lang="en-US" dirty="0"/>
              <a:t>(PostgreSQL</a:t>
            </a:r>
            <a:r>
              <a:rPr lang="en-US" dirty="0" smtClean="0"/>
              <a:t>) are handled automatically</a:t>
            </a:r>
          </a:p>
          <a:p>
            <a:pPr algn="l" rtl="0"/>
            <a:r>
              <a:rPr lang="en-US" dirty="0" smtClean="0"/>
              <a:t>We can </a:t>
            </a:r>
            <a:r>
              <a:rPr lang="en-US" dirty="0"/>
              <a:t>also run </a:t>
            </a:r>
            <a:r>
              <a:rPr lang="en-US" i="1" dirty="0"/>
              <a:t>python manage.py </a:t>
            </a:r>
            <a:r>
              <a:rPr lang="en-US" i="1" dirty="0" smtClean="0"/>
              <a:t>check</a:t>
            </a:r>
          </a:p>
          <a:p>
            <a:pPr lvl="1" algn="l" rtl="0"/>
            <a:r>
              <a:rPr lang="en-US" dirty="0" smtClean="0"/>
              <a:t>This </a:t>
            </a:r>
            <a:r>
              <a:rPr lang="en-US" dirty="0"/>
              <a:t>checks for </a:t>
            </a:r>
            <a:r>
              <a:rPr lang="en-US" dirty="0" smtClean="0"/>
              <a:t>problems without </a:t>
            </a:r>
            <a:r>
              <a:rPr lang="en-US" dirty="0"/>
              <a:t>making </a:t>
            </a:r>
            <a:r>
              <a:rPr lang="en-US" dirty="0" smtClean="0"/>
              <a:t>migrations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Making Migrations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094287"/>
          </a:xfrm>
        </p:spPr>
        <p:txBody>
          <a:bodyPr/>
          <a:lstStyle/>
          <a:p>
            <a:pPr algn="l" rtl="0"/>
            <a:r>
              <a:rPr lang="en-US" dirty="0"/>
              <a:t>Now, run </a:t>
            </a:r>
            <a:r>
              <a:rPr lang="en-US" i="1" dirty="0"/>
              <a:t>python manage.py </a:t>
            </a:r>
            <a:r>
              <a:rPr lang="en-US" i="1" dirty="0" smtClean="0"/>
              <a:t>migrate</a:t>
            </a:r>
          </a:p>
          <a:p>
            <a:pPr algn="l" rtl="0"/>
            <a:endParaRPr lang="en-US" i="1" dirty="0"/>
          </a:p>
          <a:p>
            <a:pPr algn="l" rtl="0"/>
            <a:endParaRPr lang="en-US" i="1" dirty="0" smtClean="0"/>
          </a:p>
          <a:p>
            <a:pPr algn="l" rtl="0"/>
            <a:endParaRPr lang="en-US" i="1" dirty="0"/>
          </a:p>
          <a:p>
            <a:pPr algn="l" rtl="0"/>
            <a:endParaRPr lang="en-US" i="1" dirty="0" smtClean="0"/>
          </a:p>
          <a:p>
            <a:pPr algn="l" rtl="0"/>
            <a:endParaRPr lang="en-US" dirty="0" smtClean="0"/>
          </a:p>
          <a:p>
            <a:pPr marL="273050" lvl="1" indent="-273050" algn="l" rtl="0">
              <a:buClr>
                <a:srgbClr val="0BD0D9"/>
              </a:buClr>
              <a:buSzPct val="95000"/>
            </a:pPr>
            <a:endParaRPr lang="en-US" dirty="0" smtClean="0"/>
          </a:p>
          <a:p>
            <a:pPr marL="273050" lvl="1" indent="-273050" algn="l" rtl="0">
              <a:buClr>
                <a:srgbClr val="0BD0D9"/>
              </a:buClr>
              <a:buSzPct val="95000"/>
            </a:pPr>
            <a:r>
              <a:rPr lang="en-US" dirty="0" smtClean="0"/>
              <a:t>The </a:t>
            </a:r>
            <a:r>
              <a:rPr lang="en-US" dirty="0"/>
              <a:t>migrate command synchronizes the changes we’ve made to our models with the DB schema</a:t>
            </a:r>
            <a:endParaRPr lang="he-IL" dirty="0"/>
          </a:p>
          <a:p>
            <a:pPr lvl="1" algn="l" rtl="0"/>
            <a:r>
              <a:rPr lang="en-US" dirty="0" smtClean="0"/>
              <a:t>Django </a:t>
            </a:r>
            <a:r>
              <a:rPr lang="en-US" dirty="0"/>
              <a:t>tracks which </a:t>
            </a:r>
            <a:r>
              <a:rPr lang="en-US" dirty="0" smtClean="0"/>
              <a:t>migrations were not applied yet using </a:t>
            </a:r>
            <a:r>
              <a:rPr lang="en-US" dirty="0"/>
              <a:t>a special table in </a:t>
            </a:r>
            <a:r>
              <a:rPr lang="en-US" dirty="0" smtClean="0"/>
              <a:t>our DB </a:t>
            </a:r>
            <a:r>
              <a:rPr lang="en-US" dirty="0"/>
              <a:t>called </a:t>
            </a:r>
            <a:r>
              <a:rPr lang="en-US" i="1" dirty="0" err="1" smtClean="0"/>
              <a:t>django_migrations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7174889" cy="271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5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 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Migrations are very powerful</a:t>
            </a:r>
          </a:p>
          <a:p>
            <a:pPr lvl="1" algn="l" rtl="0"/>
            <a:r>
              <a:rPr lang="en-US" dirty="0"/>
              <a:t>They allow us to change our models over time without the need to delete our DBs or tables and make new ones</a:t>
            </a:r>
            <a:endParaRPr lang="en-US" dirty="0" smtClean="0"/>
          </a:p>
          <a:p>
            <a:pPr lvl="1" algn="l" rtl="0"/>
            <a:r>
              <a:rPr lang="en-US" dirty="0" smtClean="0"/>
              <a:t>They allow us to upgrade our DB without </a:t>
            </a:r>
            <a:r>
              <a:rPr lang="en-US" dirty="0"/>
              <a:t>losing </a:t>
            </a:r>
            <a:r>
              <a:rPr lang="en-US" dirty="0" smtClean="0"/>
              <a:t>data</a:t>
            </a:r>
          </a:p>
          <a:p>
            <a:pPr algn="l" rtl="0"/>
            <a:r>
              <a:rPr lang="en-US" dirty="0" smtClean="0"/>
              <a:t>Remember the </a:t>
            </a:r>
            <a:r>
              <a:rPr lang="en-US" dirty="0" smtClean="0">
                <a:latin typeface="Arial (Body)"/>
              </a:rPr>
              <a:t>3</a:t>
            </a:r>
            <a:r>
              <a:rPr lang="en-US" dirty="0" smtClean="0"/>
              <a:t> steps for making model changes:</a:t>
            </a:r>
          </a:p>
          <a:p>
            <a:pPr lvl="1" algn="l" rtl="0"/>
            <a:r>
              <a:rPr lang="en-US" dirty="0" smtClean="0"/>
              <a:t>Change our </a:t>
            </a:r>
            <a:r>
              <a:rPr lang="en-US" dirty="0"/>
              <a:t>models (in </a:t>
            </a:r>
            <a:r>
              <a:rPr lang="en-US" i="1" dirty="0"/>
              <a:t>models.py</a:t>
            </a:r>
            <a:r>
              <a:rPr lang="en-US" dirty="0" smtClean="0"/>
              <a:t>)</a:t>
            </a:r>
            <a:endParaRPr lang="en-US" dirty="0"/>
          </a:p>
          <a:p>
            <a:pPr lvl="1" algn="l" rtl="0"/>
            <a:r>
              <a:rPr lang="en-US" dirty="0"/>
              <a:t>Run </a:t>
            </a:r>
            <a:r>
              <a:rPr lang="en-US" i="1" dirty="0"/>
              <a:t>python manage.py </a:t>
            </a:r>
            <a:r>
              <a:rPr lang="en-US" i="1" dirty="0" err="1"/>
              <a:t>makemigrations</a:t>
            </a:r>
            <a:r>
              <a:rPr lang="en-US" i="1" dirty="0"/>
              <a:t> </a:t>
            </a:r>
            <a:r>
              <a:rPr lang="en-US" dirty="0"/>
              <a:t>to create migrations for those changes</a:t>
            </a:r>
          </a:p>
          <a:p>
            <a:pPr lvl="1" algn="l" rtl="0"/>
            <a:r>
              <a:rPr lang="en-US" dirty="0"/>
              <a:t>Run </a:t>
            </a:r>
            <a:r>
              <a:rPr lang="en-US" i="1" dirty="0"/>
              <a:t>python manage.py migrate </a:t>
            </a:r>
            <a:r>
              <a:rPr lang="en-US" dirty="0"/>
              <a:t>to apply those </a:t>
            </a:r>
            <a:r>
              <a:rPr lang="en-US" dirty="0" smtClean="0"/>
              <a:t>changes to the DB</a:t>
            </a:r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Playing with the API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Let’s run Django’s interactive Python shell</a:t>
            </a:r>
          </a:p>
          <a:p>
            <a:pPr algn="l" rtl="0"/>
            <a:r>
              <a:rPr lang="en-US" dirty="0" smtClean="0"/>
              <a:t>Run </a:t>
            </a:r>
            <a:r>
              <a:rPr lang="en-US" dirty="0"/>
              <a:t>the </a:t>
            </a:r>
            <a:r>
              <a:rPr lang="en-US" dirty="0" smtClean="0"/>
              <a:t>command: </a:t>
            </a:r>
            <a:r>
              <a:rPr lang="en-US" i="1" dirty="0"/>
              <a:t>python manage.py </a:t>
            </a:r>
            <a:r>
              <a:rPr lang="en-US" i="1" dirty="0" smtClean="0"/>
              <a:t>shell</a:t>
            </a:r>
          </a:p>
          <a:p>
            <a:pPr algn="l" rtl="0"/>
            <a:r>
              <a:rPr lang="en-US" dirty="0" smtClean="0"/>
              <a:t>Inside the shell, run the following code:</a:t>
            </a:r>
          </a:p>
          <a:p>
            <a:pPr algn="l" rtl="0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1"/>
            <a:ext cx="8229600" cy="346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rtl="0"/>
            <a:r>
              <a:rPr lang="en-US" dirty="0"/>
              <a:t>Playing with the </a:t>
            </a:r>
            <a:r>
              <a:rPr lang="en-US" dirty="0" smtClean="0"/>
              <a:t>API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913"/>
            <a:ext cx="8229600" cy="4637087"/>
          </a:xfrm>
        </p:spPr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i="1" dirty="0" smtClean="0"/>
              <a:t>&lt;Question</a:t>
            </a:r>
            <a:r>
              <a:rPr lang="en-US" i="1" dirty="0"/>
              <a:t>: Question object</a:t>
            </a:r>
            <a:r>
              <a:rPr lang="en-US" i="1" dirty="0" smtClean="0"/>
              <a:t>&gt;</a:t>
            </a:r>
            <a:r>
              <a:rPr lang="en-US" dirty="0" smtClean="0"/>
              <a:t>, the </a:t>
            </a:r>
            <a:r>
              <a:rPr lang="en-US" dirty="0"/>
              <a:t>representation </a:t>
            </a:r>
            <a:r>
              <a:rPr lang="en-US" dirty="0" smtClean="0"/>
              <a:t>for Question, is not very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9750"/>
            <a:ext cx="6553200" cy="331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Django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87513"/>
            <a:ext cx="5486400" cy="4389437"/>
          </a:xfrm>
        </p:spPr>
        <p:txBody>
          <a:bodyPr/>
          <a:lstStyle/>
          <a:p>
            <a:pPr algn="l" rtl="0"/>
            <a:r>
              <a:rPr lang="en-US" dirty="0"/>
              <a:t>Django is a High-level Python </a:t>
            </a:r>
            <a:r>
              <a:rPr lang="en-US" dirty="0" smtClean="0"/>
              <a:t>web framework for rapid development</a:t>
            </a:r>
          </a:p>
          <a:p>
            <a:pPr marL="273050" lvl="1" indent="-273050" algn="l" rtl="0">
              <a:buClr>
                <a:srgbClr val="0BD0D9"/>
              </a:buClr>
              <a:buSzPct val="95000"/>
            </a:pPr>
            <a:r>
              <a:rPr lang="en-US" sz="2600" dirty="0"/>
              <a:t>It follows the MVC architecture:</a:t>
            </a:r>
          </a:p>
          <a:p>
            <a:pPr lvl="1" algn="l" rtl="0"/>
            <a:r>
              <a:rPr lang="en-US" sz="2200" b="1" dirty="0"/>
              <a:t>Model</a:t>
            </a:r>
            <a:r>
              <a:rPr lang="en-US" sz="2200" dirty="0"/>
              <a:t>: The data, which defines the app’s objects and relationships</a:t>
            </a:r>
          </a:p>
          <a:p>
            <a:pPr lvl="1" algn="l" rtl="0"/>
            <a:r>
              <a:rPr lang="en-US" sz="2200" b="1" dirty="0"/>
              <a:t>View</a:t>
            </a:r>
            <a:r>
              <a:rPr lang="en-US" sz="2200" dirty="0"/>
              <a:t>: The visual representation of the data. Multiple views of the same information are possible</a:t>
            </a:r>
          </a:p>
          <a:p>
            <a:pPr lvl="1" algn="l" rtl="0"/>
            <a:r>
              <a:rPr lang="en-US" sz="2200" b="1" dirty="0"/>
              <a:t>Controller</a:t>
            </a:r>
            <a:r>
              <a:rPr lang="en-US" sz="2200" dirty="0"/>
              <a:t>: </a:t>
            </a:r>
            <a:r>
              <a:rPr lang="en-US" sz="2200" dirty="0" smtClean="0"/>
              <a:t>Accepts </a:t>
            </a:r>
            <a:r>
              <a:rPr lang="en-US" sz="2200" dirty="0"/>
              <a:t>user </a:t>
            </a:r>
            <a:r>
              <a:rPr lang="en-US" sz="2200" dirty="0" smtClean="0"/>
              <a:t>input and </a:t>
            </a:r>
            <a:r>
              <a:rPr lang="en-US" sz="2200" dirty="0"/>
              <a:t>converts it to commands for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C:\Users\Ronen\Google Drive\Professional\Afeka\Programming Languages\Django\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472" y="1371600"/>
            <a:ext cx="366452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1" y="5791200"/>
            <a:ext cx="853439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Used by </a:t>
            </a:r>
            <a:r>
              <a:rPr lang="en-US" b="1" dirty="0" smtClean="0"/>
              <a:t>Instagram, Pinterest, </a:t>
            </a:r>
            <a:r>
              <a:rPr lang="en-US" b="1" dirty="0" err="1" smtClean="0"/>
              <a:t>Disqus</a:t>
            </a:r>
            <a:r>
              <a:rPr lang="en-US" b="1" dirty="0" smtClean="0"/>
              <a:t>, Mozilla </a:t>
            </a:r>
            <a:r>
              <a:rPr lang="en-US" dirty="0" smtClean="0"/>
              <a:t>&amp; many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07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143000"/>
          </a:xfrm>
        </p:spPr>
        <p:txBody>
          <a:bodyPr/>
          <a:lstStyle/>
          <a:p>
            <a:r>
              <a:rPr lang="en-US" dirty="0" smtClean="0"/>
              <a:t>Adding a Textual Representation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313"/>
            <a:ext cx="8229600" cy="5018087"/>
          </a:xfrm>
        </p:spPr>
        <p:txBody>
          <a:bodyPr/>
          <a:lstStyle/>
          <a:p>
            <a:pPr algn="l" rtl="0"/>
            <a:r>
              <a:rPr lang="en-US" b="1" u="sng" dirty="0" smtClean="0"/>
              <a:t>Exercise</a:t>
            </a:r>
            <a:r>
              <a:rPr lang="en-US" dirty="0" smtClean="0"/>
              <a:t>: Fix the textual representation for Question </a:t>
            </a:r>
            <a:r>
              <a:rPr lang="en-US" dirty="0"/>
              <a:t>and Choice</a:t>
            </a:r>
            <a:endParaRPr lang="he-IL" dirty="0"/>
          </a:p>
          <a:p>
            <a:pPr algn="l" rtl="0"/>
            <a:r>
              <a:rPr lang="en-US" b="1" u="sng" dirty="0" smtClean="0"/>
              <a:t>Solution</a:t>
            </a:r>
            <a:r>
              <a:rPr lang="en-US" dirty="0" smtClean="0"/>
              <a:t>: Add an __</a:t>
            </a:r>
            <a:r>
              <a:rPr lang="en-US" i="1" dirty="0" err="1"/>
              <a:t>str</a:t>
            </a:r>
            <a:r>
              <a:rPr lang="en-US" dirty="0"/>
              <a:t>__() method to </a:t>
            </a:r>
            <a:r>
              <a:rPr lang="en-US" dirty="0" smtClean="0"/>
              <a:t>each of them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It’s </a:t>
            </a:r>
            <a:r>
              <a:rPr lang="en-US" dirty="0" smtClean="0"/>
              <a:t>important </a:t>
            </a:r>
            <a:r>
              <a:rPr lang="en-US" dirty="0"/>
              <a:t>to add __</a:t>
            </a:r>
            <a:r>
              <a:rPr lang="en-US" i="1" dirty="0" err="1"/>
              <a:t>str</a:t>
            </a:r>
            <a:r>
              <a:rPr lang="en-US" dirty="0"/>
              <a:t>__() methods to </a:t>
            </a:r>
            <a:r>
              <a:rPr lang="en-US" dirty="0" smtClean="0"/>
              <a:t>our </a:t>
            </a:r>
            <a:r>
              <a:rPr lang="en-US" dirty="0"/>
              <a:t>models, not only for </a:t>
            </a:r>
            <a:r>
              <a:rPr lang="en-US" dirty="0" smtClean="0"/>
              <a:t>the </a:t>
            </a:r>
            <a:r>
              <a:rPr lang="en-US" dirty="0"/>
              <a:t>interactive prompt, but also </a:t>
            </a:r>
            <a:r>
              <a:rPr lang="en-US" dirty="0" smtClean="0"/>
              <a:t>for the admin app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77272"/>
            <a:ext cx="3048000" cy="220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3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Custom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Let’s add a custom method, just for demonstration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Save your changes to </a:t>
            </a:r>
            <a:r>
              <a:rPr lang="en-US" i="1" dirty="0" smtClean="0"/>
              <a:t>models.py</a:t>
            </a:r>
            <a:endParaRPr lang="en-US" dirty="0"/>
          </a:p>
          <a:p>
            <a:pPr algn="l" rtl="0"/>
            <a:r>
              <a:rPr lang="en-US" dirty="0" smtClean="0"/>
              <a:t>Exit the shell using </a:t>
            </a:r>
            <a:r>
              <a:rPr lang="en-US" i="1" dirty="0" smtClean="0"/>
              <a:t>exit() </a:t>
            </a:r>
            <a:r>
              <a:rPr lang="en-US" dirty="0" smtClean="0"/>
              <a:t>and run it again</a:t>
            </a:r>
          </a:p>
          <a:p>
            <a:pPr lvl="1" algn="l" rtl="0"/>
            <a:r>
              <a:rPr lang="en-US" i="1" dirty="0" smtClean="0"/>
              <a:t>(python </a:t>
            </a:r>
            <a:r>
              <a:rPr lang="en-US" i="1" dirty="0"/>
              <a:t>manage.py </a:t>
            </a:r>
            <a:r>
              <a:rPr lang="en-US" i="1" dirty="0" smtClean="0"/>
              <a:t>shell)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391856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0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" y="0"/>
            <a:ext cx="9129132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4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153400" cy="4313237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2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8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66192"/>
          </a:xfrm>
        </p:spPr>
        <p:txBody>
          <a:bodyPr/>
          <a:lstStyle/>
          <a:p>
            <a:r>
              <a:rPr lang="en-US" dirty="0" smtClean="0"/>
              <a:t>Field Lookups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018087"/>
          </a:xfrm>
        </p:spPr>
        <p:txBody>
          <a:bodyPr/>
          <a:lstStyle/>
          <a:p>
            <a:pPr algn="l" rtl="0"/>
            <a:r>
              <a:rPr lang="en-US" dirty="0"/>
              <a:t>Field lookups are </a:t>
            </a:r>
            <a:r>
              <a:rPr lang="en-US" dirty="0" smtClean="0"/>
              <a:t>the conditions for SQL WHERE</a:t>
            </a:r>
          </a:p>
          <a:p>
            <a:pPr algn="l" rtl="0"/>
            <a:r>
              <a:rPr lang="en-US" dirty="0" smtClean="0"/>
              <a:t>They’re </a:t>
            </a:r>
            <a:r>
              <a:rPr lang="en-US" dirty="0"/>
              <a:t>specified as keyword arguments to the </a:t>
            </a:r>
            <a:r>
              <a:rPr lang="en-US" dirty="0" smtClean="0"/>
              <a:t>methods </a:t>
            </a:r>
            <a:r>
              <a:rPr lang="en-US" i="1" dirty="0"/>
              <a:t>filter</a:t>
            </a:r>
            <a:r>
              <a:rPr lang="en-US" dirty="0"/>
              <a:t>(), </a:t>
            </a:r>
            <a:r>
              <a:rPr lang="en-US" i="1" dirty="0"/>
              <a:t>exclude</a:t>
            </a:r>
            <a:r>
              <a:rPr lang="en-US" dirty="0"/>
              <a:t>() and </a:t>
            </a:r>
            <a:r>
              <a:rPr lang="en-US" i="1" dirty="0"/>
              <a:t>get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/>
              <a:t>They have the form </a:t>
            </a:r>
            <a:r>
              <a:rPr lang="en-US" b="1" dirty="0" err="1"/>
              <a:t>field__</a:t>
            </a:r>
            <a:r>
              <a:rPr lang="en-US" b="1" dirty="0" err="1" smtClean="0"/>
              <a:t>lookuptype</a:t>
            </a:r>
            <a:r>
              <a:rPr lang="en-US" b="1" dirty="0" smtClean="0"/>
              <a:t>=value</a:t>
            </a:r>
          </a:p>
          <a:p>
            <a:pPr lvl="1" algn="l" rtl="0"/>
            <a:r>
              <a:rPr lang="en-US" dirty="0" err="1" smtClean="0"/>
              <a:t>choice_text__startswith</a:t>
            </a:r>
            <a:r>
              <a:rPr lang="en-US" dirty="0" smtClean="0"/>
              <a:t>=‘J’</a:t>
            </a:r>
          </a:p>
          <a:p>
            <a:pPr algn="l" rtl="0"/>
            <a:r>
              <a:rPr lang="en-US" dirty="0" smtClean="0"/>
              <a:t>Common lookups: </a:t>
            </a:r>
            <a:r>
              <a:rPr lang="en-US" i="1" dirty="0" smtClean="0"/>
              <a:t>exact, startswith, endswith, contains</a:t>
            </a:r>
          </a:p>
          <a:p>
            <a:pPr algn="l" rtl="0"/>
            <a:r>
              <a:rPr lang="en-US" dirty="0" smtClean="0"/>
              <a:t>Lookups can span relationships between objects</a:t>
            </a:r>
            <a:r>
              <a:rPr lang="en-US" dirty="0"/>
              <a:t>, </a:t>
            </a:r>
            <a:r>
              <a:rPr lang="en-US" dirty="0" smtClean="0"/>
              <a:t>taking </a:t>
            </a:r>
            <a:r>
              <a:rPr lang="en-US" dirty="0"/>
              <a:t>care of the SQL JOINs </a:t>
            </a:r>
            <a:r>
              <a:rPr lang="en-US" dirty="0" smtClean="0"/>
              <a:t>behind the scenes</a:t>
            </a:r>
          </a:p>
          <a:p>
            <a:pPr algn="l" rtl="0"/>
            <a:r>
              <a:rPr lang="en-US" dirty="0" smtClean="0"/>
              <a:t>Combining lookups with AND: with commas</a:t>
            </a:r>
          </a:p>
          <a:p>
            <a:pPr algn="l" rtl="0"/>
            <a:r>
              <a:rPr lang="en-US" dirty="0" smtClean="0"/>
              <a:t>Combining lookups with OR: with Q objects</a:t>
            </a:r>
          </a:p>
          <a:p>
            <a:pPr lvl="1" algn="l" rtl="0"/>
            <a:r>
              <a:rPr lang="en-US" i="1" dirty="0" smtClean="0"/>
              <a:t>filter(Q(text__contains=“a”) | Q(</a:t>
            </a:r>
            <a:r>
              <a:rPr lang="en-US" i="1" dirty="0"/>
              <a:t>text__contains</a:t>
            </a:r>
            <a:r>
              <a:rPr lang="en-US" i="1" dirty="0" smtClean="0"/>
              <a:t>=“b”))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Admin Site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82000" cy="4389437"/>
          </a:xfrm>
        </p:spPr>
        <p:txBody>
          <a:bodyPr/>
          <a:lstStyle/>
          <a:p>
            <a:pPr algn="l" rtl="0"/>
            <a:r>
              <a:rPr lang="en-US" dirty="0" smtClean="0"/>
              <a:t>Motivation: </a:t>
            </a:r>
          </a:p>
          <a:p>
            <a:pPr lvl="1" algn="l" rtl="0"/>
            <a:r>
              <a:rPr lang="en-US" dirty="0" smtClean="0"/>
              <a:t>Building admin sites to edit content is tedious &amp; boring</a:t>
            </a:r>
          </a:p>
          <a:p>
            <a:pPr lvl="1" algn="l" rtl="0"/>
            <a:r>
              <a:rPr lang="en-US" dirty="0" smtClean="0"/>
              <a:t>It only aims to add/change/delete content from the DB</a:t>
            </a:r>
          </a:p>
          <a:p>
            <a:pPr algn="l" rtl="0"/>
            <a:r>
              <a:rPr lang="en-US" dirty="0" smtClean="0"/>
              <a:t>Django automatically creates an admin site for us</a:t>
            </a:r>
          </a:p>
          <a:p>
            <a:pPr algn="l" rtl="0"/>
            <a:r>
              <a:rPr lang="en-US" dirty="0"/>
              <a:t>Run </a:t>
            </a:r>
            <a:r>
              <a:rPr lang="en-US" i="1" dirty="0"/>
              <a:t>python manage.py </a:t>
            </a:r>
            <a:r>
              <a:rPr lang="en-US" i="1" dirty="0" err="1" smtClean="0"/>
              <a:t>createsuperuser</a:t>
            </a:r>
            <a:endParaRPr lang="en-US" dirty="0"/>
          </a:p>
          <a:p>
            <a:pPr lvl="1" algn="l" rtl="0"/>
            <a:r>
              <a:rPr lang="en-US" dirty="0" smtClean="0"/>
              <a:t>Choose a username &amp; password + email address</a:t>
            </a:r>
          </a:p>
          <a:p>
            <a:pPr algn="l" rtl="0"/>
            <a:r>
              <a:rPr lang="en-US" dirty="0" smtClean="0"/>
              <a:t>Start the </a:t>
            </a:r>
            <a:r>
              <a:rPr lang="en-US" b="1" dirty="0" smtClean="0"/>
              <a:t>dev</a:t>
            </a:r>
            <a:r>
              <a:rPr lang="en-US" dirty="0" smtClean="0"/>
              <a:t> </a:t>
            </a:r>
            <a:r>
              <a:rPr lang="en-US" dirty="0"/>
              <a:t>server </a:t>
            </a:r>
            <a:r>
              <a:rPr lang="en-US" dirty="0" smtClean="0"/>
              <a:t>again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python </a:t>
            </a:r>
            <a:r>
              <a:rPr lang="en-US" i="1" dirty="0"/>
              <a:t>manage.py </a:t>
            </a:r>
            <a:r>
              <a:rPr lang="en-US" i="1" dirty="0" smtClean="0"/>
              <a:t>runserver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latin typeface="Arial (Body)"/>
                <a:hlinkClick r:id="rId2"/>
              </a:rPr>
              <a:t>127.0.0.1:8000</a:t>
            </a:r>
            <a:r>
              <a:rPr lang="en-US" dirty="0">
                <a:hlinkClick r:id="rId2"/>
              </a:rPr>
              <a:t>/admin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login</a:t>
            </a:r>
          </a:p>
          <a:p>
            <a:pPr algn="l" rtl="0"/>
            <a:r>
              <a:rPr lang="en-US" dirty="0" smtClean="0"/>
              <a:t>You should see something like…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The Admin Site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47448"/>
            <a:ext cx="8382000" cy="3529552"/>
          </a:xfrm>
        </p:spPr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i="1" dirty="0" smtClean="0"/>
              <a:t>Users</a:t>
            </a:r>
            <a:r>
              <a:rPr lang="en-US" dirty="0" smtClean="0"/>
              <a:t> and </a:t>
            </a:r>
            <a:r>
              <a:rPr lang="en-US" i="1" dirty="0"/>
              <a:t>Groups </a:t>
            </a:r>
            <a:r>
              <a:rPr lang="en-US" dirty="0"/>
              <a:t>are provided by Django’s authentication </a:t>
            </a:r>
            <a:r>
              <a:rPr lang="en-US" dirty="0" smtClean="0"/>
              <a:t>framework, </a:t>
            </a:r>
            <a:r>
              <a:rPr lang="en-US" i="1" dirty="0" smtClean="0"/>
              <a:t>django.contrib.auth</a:t>
            </a:r>
            <a:endParaRPr lang="en-US" dirty="0" smtClean="0"/>
          </a:p>
          <a:p>
            <a:pPr algn="l" rtl="0"/>
            <a:r>
              <a:rPr lang="en-US" dirty="0"/>
              <a:t>But where’s our poll app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 smtClean="0"/>
              <a:t>We </a:t>
            </a:r>
            <a:r>
              <a:rPr lang="en-US" dirty="0"/>
              <a:t>need to </a:t>
            </a:r>
            <a:r>
              <a:rPr lang="en-US" dirty="0" smtClean="0"/>
              <a:t>define </a:t>
            </a:r>
            <a:r>
              <a:rPr lang="en-US" dirty="0"/>
              <a:t>an admin interface </a:t>
            </a:r>
            <a:r>
              <a:rPr lang="en-US" dirty="0" smtClean="0"/>
              <a:t>to </a:t>
            </a:r>
            <a:r>
              <a:rPr lang="en-US" i="1" dirty="0" smtClean="0"/>
              <a:t>Question</a:t>
            </a:r>
            <a:r>
              <a:rPr lang="en-US" dirty="0" smtClean="0"/>
              <a:t> objects</a:t>
            </a:r>
          </a:p>
          <a:p>
            <a:pPr lvl="1" algn="l" rtl="0"/>
            <a:r>
              <a:rPr lang="en-US" dirty="0" smtClean="0"/>
              <a:t>Edit </a:t>
            </a:r>
            <a:r>
              <a:rPr lang="en-US" i="1" dirty="0" smtClean="0"/>
              <a:t>polls/admin.py</a:t>
            </a:r>
            <a:r>
              <a:rPr lang="en-US" dirty="0" smtClean="0"/>
              <a:t> to </a:t>
            </a:r>
            <a:r>
              <a:rPr lang="en-US" dirty="0"/>
              <a:t>look like this: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1"/>
            <a:ext cx="7315200" cy="142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8" y="5181600"/>
            <a:ext cx="397068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The Admin Site 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l" rtl="0"/>
            <a:r>
              <a:rPr lang="en-US" dirty="0" smtClean="0"/>
              <a:t>Refresh the admin page, and click on </a:t>
            </a:r>
            <a:r>
              <a:rPr lang="en-US" i="1" dirty="0" smtClean="0"/>
              <a:t>Questions</a:t>
            </a:r>
            <a:endParaRPr lang="en-US" dirty="0" smtClean="0"/>
          </a:p>
          <a:p>
            <a:pPr algn="l" rtl="0"/>
            <a:r>
              <a:rPr lang="en-US" dirty="0"/>
              <a:t>This page displays all the questions in the </a:t>
            </a:r>
            <a:r>
              <a:rPr lang="en-US" dirty="0" smtClean="0"/>
              <a:t>DB</a:t>
            </a:r>
          </a:p>
          <a:p>
            <a:pPr algn="l" rtl="0"/>
            <a:r>
              <a:rPr lang="en-US" dirty="0"/>
              <a:t>Click the “What’s up?” question to edit </a:t>
            </a:r>
            <a:r>
              <a:rPr lang="en-US" dirty="0" smtClean="0"/>
              <a:t>it:</a:t>
            </a:r>
          </a:p>
          <a:p>
            <a:pPr lvl="1" algn="l" rtl="0"/>
            <a:r>
              <a:rPr lang="en-US" dirty="0"/>
              <a:t>The form is automatically generated from the </a:t>
            </a:r>
            <a:r>
              <a:rPr lang="en-US" i="1" dirty="0"/>
              <a:t>Question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  <a:p>
            <a:pPr lvl="1" algn="l" rtl="0"/>
            <a:r>
              <a:rPr lang="en-US" dirty="0"/>
              <a:t>The different </a:t>
            </a:r>
            <a:r>
              <a:rPr lang="en-US" dirty="0" smtClean="0"/>
              <a:t>fields (</a:t>
            </a:r>
            <a:r>
              <a:rPr lang="en-US" i="1" dirty="0" smtClean="0"/>
              <a:t>DateTimeField</a:t>
            </a:r>
            <a:r>
              <a:rPr lang="en-US" i="1" dirty="0"/>
              <a:t>, CharField</a:t>
            </a:r>
            <a:r>
              <a:rPr lang="en-US" dirty="0"/>
              <a:t>) correspond to </a:t>
            </a:r>
            <a:r>
              <a:rPr lang="en-US" dirty="0" smtClean="0"/>
              <a:t>appropriate </a:t>
            </a:r>
            <a:r>
              <a:rPr lang="en-US" dirty="0"/>
              <a:t>HTML input </a:t>
            </a:r>
            <a:r>
              <a:rPr lang="en-US" dirty="0" smtClean="0"/>
              <a:t>widgets. </a:t>
            </a:r>
            <a:r>
              <a:rPr lang="en-US" dirty="0"/>
              <a:t>Each type </a:t>
            </a:r>
            <a:r>
              <a:rPr lang="en-US" dirty="0" smtClean="0"/>
              <a:t>knows </a:t>
            </a:r>
            <a:r>
              <a:rPr lang="en-US" dirty="0"/>
              <a:t>how to display itself in the Django </a:t>
            </a:r>
            <a:r>
              <a:rPr lang="en-US" dirty="0" smtClean="0"/>
              <a:t>admin</a:t>
            </a:r>
            <a:endParaRPr lang="en-US" dirty="0"/>
          </a:p>
          <a:p>
            <a:pPr lvl="1" algn="l" rtl="0"/>
            <a:r>
              <a:rPr lang="en-US" dirty="0"/>
              <a:t>Each </a:t>
            </a:r>
            <a:r>
              <a:rPr lang="en-US" i="1" dirty="0"/>
              <a:t>DateTimeField</a:t>
            </a:r>
            <a:r>
              <a:rPr lang="en-US" dirty="0"/>
              <a:t> gets </a:t>
            </a:r>
            <a:r>
              <a:rPr lang="en-US" dirty="0" smtClean="0"/>
              <a:t>JavaScript shortcuts</a:t>
            </a:r>
          </a:p>
          <a:p>
            <a:pPr lvl="2" algn="l" rtl="0"/>
            <a:r>
              <a:rPr lang="en-US" dirty="0" smtClean="0"/>
              <a:t>Dates </a:t>
            </a:r>
            <a:r>
              <a:rPr lang="en-US" dirty="0"/>
              <a:t>get a “Today” shortcut and calendar </a:t>
            </a:r>
            <a:r>
              <a:rPr lang="en-US" dirty="0" smtClean="0"/>
              <a:t>popup</a:t>
            </a:r>
          </a:p>
          <a:p>
            <a:pPr lvl="2" algn="l" rtl="0"/>
            <a:r>
              <a:rPr lang="en-US" dirty="0" smtClean="0"/>
              <a:t>Times </a:t>
            </a:r>
            <a:r>
              <a:rPr lang="en-US" dirty="0"/>
              <a:t>get a “Now” shortcut and a convenient popup that lists commonly entered </a:t>
            </a:r>
            <a:r>
              <a:rPr lang="en-US" dirty="0" smtClean="0"/>
              <a:t>times</a:t>
            </a:r>
            <a:endParaRPr lang="en-US" dirty="0"/>
          </a:p>
          <a:p>
            <a:pPr lvl="1" algn="l" rtl="0"/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Admin Site (4)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Change to “Today</a:t>
            </a:r>
            <a:r>
              <a:rPr lang="en-US" dirty="0"/>
              <a:t>” and “Now</a:t>
            </a:r>
            <a:r>
              <a:rPr lang="en-US" dirty="0" smtClean="0"/>
              <a:t>”, then click </a:t>
            </a:r>
            <a:r>
              <a:rPr lang="en-US" dirty="0"/>
              <a:t>“Save and continue </a:t>
            </a:r>
            <a:r>
              <a:rPr lang="en-US" dirty="0" smtClean="0"/>
              <a:t>editing” </a:t>
            </a:r>
          </a:p>
          <a:p>
            <a:pPr algn="l" rtl="0"/>
            <a:r>
              <a:rPr lang="en-US" dirty="0" smtClean="0"/>
              <a:t>Click </a:t>
            </a:r>
            <a:r>
              <a:rPr lang="en-US" dirty="0"/>
              <a:t>“History” in the upper </a:t>
            </a:r>
            <a:r>
              <a:rPr lang="en-US" dirty="0" smtClean="0"/>
              <a:t>right corner</a:t>
            </a:r>
          </a:p>
          <a:p>
            <a:pPr lvl="1" algn="l" rtl="0"/>
            <a:r>
              <a:rPr lang="en-US" dirty="0" smtClean="0"/>
              <a:t>You’ll </a:t>
            </a:r>
            <a:r>
              <a:rPr lang="en-US" dirty="0"/>
              <a:t>see a page listing all changes made to this object via the Django admin, with the timestamp and username of the person who made the </a:t>
            </a:r>
            <a:r>
              <a:rPr lang="en-US" dirty="0" smtClean="0"/>
              <a:t>change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572000"/>
            <a:ext cx="839242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8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Django Apps Workflow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144058"/>
              </p:ext>
            </p:extLst>
          </p:nvPr>
        </p:nvGraphicFramePr>
        <p:xfrm>
          <a:off x="304800" y="3810000"/>
          <a:ext cx="8610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8321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895600" y="4038600"/>
            <a:ext cx="4876800" cy="2290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6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Customize the Admin Form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63"/>
            <a:ext cx="8458200" cy="4541837"/>
          </a:xfrm>
        </p:spPr>
        <p:txBody>
          <a:bodyPr/>
          <a:lstStyle/>
          <a:p>
            <a:pPr algn="l" rtl="0"/>
            <a:r>
              <a:rPr lang="en-US" dirty="0"/>
              <a:t>By registering the </a:t>
            </a:r>
            <a:r>
              <a:rPr lang="en-US" i="1" dirty="0"/>
              <a:t>Question</a:t>
            </a:r>
            <a:r>
              <a:rPr lang="en-US" dirty="0"/>
              <a:t> </a:t>
            </a:r>
            <a:r>
              <a:rPr lang="en-US" dirty="0" smtClean="0"/>
              <a:t>model, Django constructed </a:t>
            </a:r>
            <a:r>
              <a:rPr lang="en-US" dirty="0"/>
              <a:t>a default form </a:t>
            </a:r>
            <a:r>
              <a:rPr lang="en-US" dirty="0" smtClean="0"/>
              <a:t>representation</a:t>
            </a:r>
          </a:p>
          <a:p>
            <a:pPr algn="l" rtl="0"/>
            <a:r>
              <a:rPr lang="en-US" dirty="0" smtClean="0"/>
              <a:t>Sometimes, we’ll </a:t>
            </a:r>
            <a:r>
              <a:rPr lang="en-US" dirty="0"/>
              <a:t>want to customize how the admin form looks and </a:t>
            </a:r>
            <a:r>
              <a:rPr lang="en-US" dirty="0" smtClean="0"/>
              <a:t>works</a:t>
            </a:r>
          </a:p>
          <a:p>
            <a:pPr algn="l" rtl="0"/>
            <a:r>
              <a:rPr lang="en-US" dirty="0" smtClean="0"/>
              <a:t>We can tell </a:t>
            </a:r>
            <a:r>
              <a:rPr lang="en-US" dirty="0"/>
              <a:t>Django the options </a:t>
            </a:r>
            <a:r>
              <a:rPr lang="en-US" dirty="0" smtClean="0"/>
              <a:t>we want</a:t>
            </a:r>
          </a:p>
          <a:p>
            <a:pPr algn="l" rtl="0"/>
            <a:r>
              <a:rPr lang="en-US" dirty="0" smtClean="0"/>
              <a:t>In </a:t>
            </a:r>
            <a:r>
              <a:rPr lang="en-US" i="1" dirty="0"/>
              <a:t>admin.py</a:t>
            </a:r>
            <a:r>
              <a:rPr lang="en-US" dirty="0"/>
              <a:t>, </a:t>
            </a:r>
            <a:r>
              <a:rPr lang="en-US" dirty="0" smtClean="0"/>
              <a:t>replace </a:t>
            </a:r>
            <a:r>
              <a:rPr lang="en-US" i="1" dirty="0" err="1" smtClean="0"/>
              <a:t>admin.site.register</a:t>
            </a:r>
            <a:r>
              <a:rPr lang="en-US" i="1" dirty="0" smtClean="0"/>
              <a:t>(Question</a:t>
            </a:r>
            <a:r>
              <a:rPr lang="en-US" i="1" dirty="0"/>
              <a:t>)</a:t>
            </a:r>
            <a:r>
              <a:rPr lang="en-US" dirty="0"/>
              <a:t> w</a:t>
            </a:r>
            <a:r>
              <a:rPr lang="en-US" dirty="0" smtClean="0"/>
              <a:t>ith:</a:t>
            </a:r>
          </a:p>
          <a:p>
            <a:pPr algn="l" rtl="0"/>
            <a:r>
              <a:rPr lang="en-US" i="1" dirty="0"/>
              <a:t>class </a:t>
            </a:r>
            <a:r>
              <a:rPr lang="en-US" i="1" dirty="0" err="1"/>
              <a:t>QuestionAdmin</a:t>
            </a:r>
            <a:r>
              <a:rPr lang="en-US" i="1" dirty="0"/>
              <a:t>(</a:t>
            </a:r>
            <a:r>
              <a:rPr lang="en-US" i="1" dirty="0" err="1"/>
              <a:t>admin.ModelAdmin</a:t>
            </a:r>
            <a:r>
              <a:rPr lang="en-US" i="1" dirty="0"/>
              <a:t>): </a:t>
            </a:r>
            <a:endParaRPr lang="en-US" i="1" dirty="0" smtClean="0"/>
          </a:p>
          <a:p>
            <a:pPr lvl="1" algn="l" rtl="0"/>
            <a:r>
              <a:rPr lang="en-US" i="1" dirty="0" smtClean="0"/>
              <a:t>fields </a:t>
            </a:r>
            <a:r>
              <a:rPr lang="en-US" i="1" dirty="0"/>
              <a:t>= ['</a:t>
            </a:r>
            <a:r>
              <a:rPr lang="en-US" i="1" dirty="0" err="1"/>
              <a:t>pub_date</a:t>
            </a:r>
            <a:r>
              <a:rPr lang="en-US" i="1" dirty="0"/>
              <a:t>', '</a:t>
            </a:r>
            <a:r>
              <a:rPr lang="en-US" i="1" dirty="0" err="1"/>
              <a:t>question_text</a:t>
            </a:r>
            <a:r>
              <a:rPr lang="en-US" i="1" dirty="0" smtClean="0"/>
              <a:t>']</a:t>
            </a:r>
          </a:p>
          <a:p>
            <a:pPr algn="l" rtl="0"/>
            <a:r>
              <a:rPr lang="en-US" i="1" dirty="0" err="1" smtClean="0"/>
              <a:t>admin.site.register</a:t>
            </a:r>
            <a:r>
              <a:rPr lang="en-US" i="1" dirty="0" smtClean="0"/>
              <a:t>(Question</a:t>
            </a:r>
            <a:r>
              <a:rPr lang="en-US" i="1" dirty="0"/>
              <a:t>, </a:t>
            </a:r>
            <a:r>
              <a:rPr lang="en-US" i="1" dirty="0" err="1"/>
              <a:t>QuestionAdmin</a:t>
            </a:r>
            <a:r>
              <a:rPr lang="en-US" i="1" dirty="0" smtClean="0"/>
              <a:t>)</a:t>
            </a:r>
          </a:p>
          <a:p>
            <a:pPr algn="l" rtl="0"/>
            <a:r>
              <a:rPr lang="en-US" dirty="0" smtClean="0"/>
              <a:t>This changes the order of </a:t>
            </a:r>
            <a:r>
              <a:rPr lang="en-US" i="1" dirty="0" smtClean="0"/>
              <a:t>pub_date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 </a:t>
            </a:r>
            <a:r>
              <a:rPr lang="en-US" i="1" dirty="0" smtClean="0">
                <a:sym typeface="Wingdings" panose="05000000000000000000" pitchFamily="2" charset="2"/>
              </a:rPr>
              <a:t>question_text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Admin </a:t>
            </a:r>
            <a:r>
              <a:rPr lang="en-US" dirty="0" smtClean="0"/>
              <a:t>Form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pattern</a:t>
            </a:r>
            <a:r>
              <a:rPr lang="en-US" dirty="0"/>
              <a:t>: create a </a:t>
            </a:r>
            <a:r>
              <a:rPr lang="en-US" i="1" dirty="0" err="1" smtClean="0"/>
              <a:t>ModelAdmin</a:t>
            </a:r>
            <a:r>
              <a:rPr lang="en-US" dirty="0" smtClean="0"/>
              <a:t> object, define the fields, and register the model with the </a:t>
            </a:r>
            <a:r>
              <a:rPr lang="en-US" dirty="0" err="1" smtClean="0"/>
              <a:t>ModelAdmin</a:t>
            </a:r>
            <a:endParaRPr lang="en-US" dirty="0"/>
          </a:p>
          <a:p>
            <a:pPr algn="l" rtl="0"/>
            <a:r>
              <a:rPr lang="en-US" dirty="0" smtClean="0"/>
              <a:t>Changing the order to forms with dozens of fields can greatly improve usability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6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Related Objects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about choices? They do not appear in the admin</a:t>
            </a:r>
          </a:p>
          <a:p>
            <a:pPr algn="l" rtl="0"/>
            <a:r>
              <a:rPr lang="en-US" dirty="0" smtClean="0"/>
              <a:t>We can register </a:t>
            </a:r>
            <a:r>
              <a:rPr lang="en-US" i="1" dirty="0" smtClean="0"/>
              <a:t>Choice</a:t>
            </a:r>
            <a:r>
              <a:rPr lang="en-US" dirty="0" smtClean="0"/>
              <a:t> in </a:t>
            </a:r>
            <a:r>
              <a:rPr lang="en-US" i="1" dirty="0" smtClean="0"/>
              <a:t>admin.py</a:t>
            </a:r>
            <a:r>
              <a:rPr lang="en-US" dirty="0" smtClean="0"/>
              <a:t>:</a:t>
            </a:r>
          </a:p>
          <a:p>
            <a:pPr algn="l" rtl="0"/>
            <a:r>
              <a:rPr lang="en-US" i="1" dirty="0"/>
              <a:t>from .models import Choice, Question </a:t>
            </a:r>
            <a:endParaRPr lang="en-US" i="1" dirty="0" smtClean="0"/>
          </a:p>
          <a:p>
            <a:pPr lvl="1" algn="l" rtl="0"/>
            <a:r>
              <a:rPr lang="en-US" i="1" dirty="0" smtClean="0"/>
              <a:t># </a:t>
            </a:r>
            <a:r>
              <a:rPr lang="en-US" i="1" dirty="0"/>
              <a:t>... </a:t>
            </a:r>
            <a:endParaRPr lang="en-US" i="1" dirty="0" smtClean="0"/>
          </a:p>
          <a:p>
            <a:pPr lvl="1" algn="l" rtl="0"/>
            <a:r>
              <a:rPr lang="en-US" i="1" dirty="0" err="1" smtClean="0"/>
              <a:t>admin.site.register</a:t>
            </a:r>
            <a:r>
              <a:rPr lang="en-US" i="1" dirty="0" smtClean="0"/>
              <a:t>(Choice)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Now </a:t>
            </a:r>
            <a:r>
              <a:rPr lang="en-US" i="1" dirty="0" smtClean="0"/>
              <a:t>Choices</a:t>
            </a:r>
            <a:r>
              <a:rPr lang="en-US" dirty="0" smtClean="0"/>
              <a:t> are available at the admin</a:t>
            </a:r>
            <a:endParaRPr lang="en-US" i="1" dirty="0" smtClean="0"/>
          </a:p>
          <a:p>
            <a:pPr algn="l" rtl="0"/>
            <a:r>
              <a:rPr lang="en-US" dirty="0" smtClean="0"/>
              <a:t>We can add a </a:t>
            </a:r>
            <a:r>
              <a:rPr lang="en-US" i="1" dirty="0" smtClean="0"/>
              <a:t>Choice </a:t>
            </a:r>
            <a:r>
              <a:rPr lang="en-US" dirty="0" smtClean="0"/>
              <a:t>and link it to a </a:t>
            </a:r>
            <a:r>
              <a:rPr lang="en-US" i="1" dirty="0" smtClean="0"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40100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8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Related </a:t>
            </a:r>
            <a:r>
              <a:rPr lang="en-US" dirty="0" smtClean="0"/>
              <a:t>Objects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This </a:t>
            </a:r>
            <a:r>
              <a:rPr lang="en-US" dirty="0"/>
              <a:t>is an inefficient way of adding </a:t>
            </a:r>
            <a:r>
              <a:rPr lang="en-US" i="1" dirty="0"/>
              <a:t>Choice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pPr algn="l" rtl="0"/>
            <a:r>
              <a:rPr lang="en-US" dirty="0" smtClean="0"/>
              <a:t>It’d </a:t>
            </a:r>
            <a:r>
              <a:rPr lang="en-US" dirty="0"/>
              <a:t>be better if </a:t>
            </a:r>
            <a:r>
              <a:rPr lang="en-US" dirty="0" smtClean="0"/>
              <a:t>we could </a:t>
            </a:r>
            <a:r>
              <a:rPr lang="en-US" dirty="0"/>
              <a:t>add a bunch of </a:t>
            </a:r>
            <a:r>
              <a:rPr lang="en-US" i="1" dirty="0"/>
              <a:t>Choices </a:t>
            </a:r>
            <a:r>
              <a:rPr lang="en-US" dirty="0"/>
              <a:t>directly when </a:t>
            </a:r>
            <a:r>
              <a:rPr lang="en-US" dirty="0" smtClean="0"/>
              <a:t>we </a:t>
            </a:r>
            <a:r>
              <a:rPr lang="en-US" dirty="0"/>
              <a:t>create the </a:t>
            </a:r>
            <a:r>
              <a:rPr lang="en-US" i="1" dirty="0"/>
              <a:t>Question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  <a:p>
            <a:pPr lvl="1" algn="l" rtl="0"/>
            <a:r>
              <a:rPr lang="en-US" dirty="0"/>
              <a:t>Remove the </a:t>
            </a:r>
            <a:r>
              <a:rPr lang="en-US" i="1" dirty="0"/>
              <a:t>register</a:t>
            </a:r>
            <a:r>
              <a:rPr lang="en-US" dirty="0"/>
              <a:t>() call for the </a:t>
            </a:r>
            <a:r>
              <a:rPr lang="en-US" i="1" dirty="0"/>
              <a:t>Choice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pPr lvl="1" algn="l" rt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the </a:t>
            </a:r>
            <a:r>
              <a:rPr lang="en-US" i="1" dirty="0"/>
              <a:t>Question</a:t>
            </a:r>
            <a:r>
              <a:rPr lang="en-US" dirty="0"/>
              <a:t> registration code to </a:t>
            </a:r>
            <a:r>
              <a:rPr lang="en-US" dirty="0" smtClean="0"/>
              <a:t>include:</a:t>
            </a:r>
          </a:p>
          <a:p>
            <a:pPr lvl="1"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24338"/>
            <a:ext cx="4800600" cy="206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Adding Related Objects </a:t>
            </a:r>
            <a:r>
              <a:rPr lang="en-US" dirty="0" smtClean="0"/>
              <a:t>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4267200" cy="4389437"/>
          </a:xfrm>
        </p:spPr>
        <p:txBody>
          <a:bodyPr/>
          <a:lstStyle/>
          <a:p>
            <a:pPr algn="l" rtl="0"/>
            <a:r>
              <a:rPr lang="en-US" dirty="0"/>
              <a:t>This tells Django: </a:t>
            </a:r>
            <a:r>
              <a:rPr lang="en-US" i="1" dirty="0" smtClean="0"/>
              <a:t>Choice</a:t>
            </a:r>
            <a:r>
              <a:rPr lang="en-US" dirty="0" smtClean="0"/>
              <a:t> </a:t>
            </a:r>
            <a:r>
              <a:rPr lang="en-US" dirty="0"/>
              <a:t>objects are edited on the </a:t>
            </a:r>
            <a:r>
              <a:rPr lang="en-US" i="1" dirty="0"/>
              <a:t>Question </a:t>
            </a:r>
            <a:r>
              <a:rPr lang="en-US" dirty="0"/>
              <a:t>admin </a:t>
            </a:r>
            <a:r>
              <a:rPr lang="en-US" dirty="0" smtClean="0"/>
              <a:t>page</a:t>
            </a:r>
          </a:p>
          <a:p>
            <a:pPr lvl="1" algn="l" rtl="0"/>
            <a:r>
              <a:rPr lang="en-US" dirty="0" smtClean="0"/>
              <a:t>By </a:t>
            </a:r>
            <a:r>
              <a:rPr lang="en-US" dirty="0"/>
              <a:t>default, provide </a:t>
            </a:r>
            <a:r>
              <a:rPr lang="en-US" dirty="0" smtClean="0"/>
              <a:t>the fields </a:t>
            </a:r>
            <a:r>
              <a:rPr lang="en-US" dirty="0"/>
              <a:t>for </a:t>
            </a:r>
            <a:r>
              <a:rPr lang="en-US" dirty="0">
                <a:latin typeface="Arial (Body)"/>
              </a:rPr>
              <a:t>3</a:t>
            </a:r>
            <a:r>
              <a:rPr lang="en-US" dirty="0"/>
              <a:t> </a:t>
            </a:r>
            <a:r>
              <a:rPr lang="en-US" dirty="0" smtClean="0"/>
              <a:t>choices</a:t>
            </a:r>
          </a:p>
          <a:p>
            <a:pPr algn="l" rtl="0"/>
            <a:r>
              <a:rPr lang="en-US" dirty="0" smtClean="0"/>
              <a:t>The “Add Question” page should now look like: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5528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8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Related Objects </a:t>
            </a:r>
            <a:r>
              <a:rPr lang="en-US" dirty="0" smtClean="0"/>
              <a:t>(4)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For a more compact view, we can change </a:t>
            </a:r>
            <a:r>
              <a:rPr lang="en-US" i="1" dirty="0" err="1" smtClean="0"/>
              <a:t>ChoiceInLine</a:t>
            </a:r>
            <a:r>
              <a:rPr lang="en-US" dirty="0" smtClean="0"/>
              <a:t> to </a:t>
            </a:r>
            <a:r>
              <a:rPr lang="en-US" dirty="0"/>
              <a:t>inherit from </a:t>
            </a:r>
            <a:r>
              <a:rPr lang="en-US" i="1" dirty="0" err="1" smtClean="0"/>
              <a:t>admin.TabularInline</a:t>
            </a:r>
            <a:endParaRPr lang="en-US" i="1" dirty="0" smtClean="0"/>
          </a:p>
          <a:p>
            <a:pPr algn="l" rtl="0"/>
            <a:r>
              <a:rPr lang="en-US" dirty="0" smtClean="0"/>
              <a:t>This creates a table view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i="1" dirty="0" smtClean="0"/>
              <a:t>Delete?</a:t>
            </a:r>
            <a:r>
              <a:rPr lang="en-US" dirty="0" smtClean="0"/>
              <a:t> column is for added </a:t>
            </a:r>
            <a:r>
              <a:rPr lang="en-US" i="1" dirty="0" smtClean="0"/>
              <a:t>Choices</a:t>
            </a:r>
            <a:r>
              <a:rPr lang="en-US" dirty="0" smtClean="0"/>
              <a:t> or for values that have already been saved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83831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2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Customize the List Display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313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Let’s go back to the </a:t>
            </a:r>
            <a:r>
              <a:rPr lang="en-US" i="1" dirty="0" smtClean="0"/>
              <a:t>Questions</a:t>
            </a:r>
            <a:r>
              <a:rPr lang="en-US" dirty="0" smtClean="0"/>
              <a:t> page: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Django displays the __</a:t>
            </a:r>
            <a:r>
              <a:rPr lang="en-US" i="1" dirty="0" err="1" smtClean="0"/>
              <a:t>str</a:t>
            </a:r>
            <a:r>
              <a:rPr lang="en-US" dirty="0" smtClean="0"/>
              <a:t>__() of each question</a:t>
            </a:r>
          </a:p>
          <a:p>
            <a:pPr algn="l" rtl="0"/>
            <a:r>
              <a:rPr lang="en-US" dirty="0" smtClean="0"/>
              <a:t>It would be nice to also display other fields in the list</a:t>
            </a:r>
          </a:p>
          <a:p>
            <a:pPr algn="l" rtl="0"/>
            <a:r>
              <a:rPr lang="en-US" dirty="0" smtClean="0"/>
              <a:t>Add the following line to the </a:t>
            </a:r>
            <a:r>
              <a:rPr lang="en-US" i="1" dirty="0" err="1" smtClean="0"/>
              <a:t>QuestionAdmin</a:t>
            </a:r>
            <a:r>
              <a:rPr lang="en-US" dirty="0"/>
              <a:t> </a:t>
            </a:r>
            <a:r>
              <a:rPr lang="en-US" dirty="0" smtClean="0"/>
              <a:t>class:</a:t>
            </a:r>
          </a:p>
          <a:p>
            <a:pPr lvl="1" algn="l" rtl="0"/>
            <a:r>
              <a:rPr lang="en-US" i="1" dirty="0" err="1" smtClean="0"/>
              <a:t>list_display</a:t>
            </a:r>
            <a:r>
              <a:rPr lang="en-US" i="1" dirty="0" smtClean="0"/>
              <a:t> </a:t>
            </a:r>
            <a:r>
              <a:rPr lang="en-US" i="1" dirty="0"/>
              <a:t>= ('</a:t>
            </a:r>
            <a:r>
              <a:rPr lang="en-US" i="1" dirty="0" err="1"/>
              <a:t>question_text</a:t>
            </a:r>
            <a:r>
              <a:rPr lang="en-US" i="1" dirty="0"/>
              <a:t>', '</a:t>
            </a:r>
            <a:r>
              <a:rPr lang="en-US" i="1" dirty="0" err="1"/>
              <a:t>pub_date</a:t>
            </a:r>
            <a:r>
              <a:rPr lang="en-US" i="1" dirty="0"/>
              <a:t>', '</a:t>
            </a:r>
            <a:r>
              <a:rPr lang="en-US" i="1" dirty="0" err="1"/>
              <a:t>was_published_recently</a:t>
            </a:r>
            <a:r>
              <a:rPr lang="en-US" i="1" dirty="0" smtClean="0"/>
              <a:t>')</a:t>
            </a:r>
          </a:p>
          <a:p>
            <a:pPr lvl="1" algn="l" rtl="0"/>
            <a:r>
              <a:rPr lang="en-US" dirty="0" smtClean="0">
                <a:solidFill>
                  <a:srgbClr val="FF0000"/>
                </a:solidFill>
              </a:rPr>
              <a:t>This way we can display values of fields and methods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2642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5985"/>
            <a:ext cx="70675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15000"/>
            <a:ext cx="58483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9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Filters and Search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Add the following line to the </a:t>
            </a:r>
            <a:r>
              <a:rPr lang="en-US" i="1" dirty="0" err="1"/>
              <a:t>QuestionAdmin</a:t>
            </a:r>
            <a:r>
              <a:rPr lang="en-US" dirty="0"/>
              <a:t> class:</a:t>
            </a:r>
          </a:p>
          <a:p>
            <a:pPr lvl="1" algn="l" rtl="0"/>
            <a:r>
              <a:rPr lang="en-US" i="1" dirty="0" err="1"/>
              <a:t>list_filter</a:t>
            </a:r>
            <a:r>
              <a:rPr lang="en-US" i="1" dirty="0"/>
              <a:t> = ['</a:t>
            </a:r>
            <a:r>
              <a:rPr lang="en-US" i="1" dirty="0" err="1"/>
              <a:t>pub_date</a:t>
            </a:r>
            <a:r>
              <a:rPr lang="en-US" i="1" dirty="0" smtClean="0"/>
              <a:t>']</a:t>
            </a:r>
          </a:p>
          <a:p>
            <a:pPr lvl="1" algn="l" rtl="0"/>
            <a:r>
              <a:rPr lang="en-US" dirty="0" smtClean="0"/>
              <a:t>Now we can filter by publication date</a:t>
            </a:r>
          </a:p>
          <a:p>
            <a:pPr algn="l" rtl="0"/>
            <a:r>
              <a:rPr lang="en-US" dirty="0" smtClean="0"/>
              <a:t>We can also sort the list by clicking a column</a:t>
            </a:r>
          </a:p>
          <a:p>
            <a:pPr algn="l" rtl="0"/>
            <a:r>
              <a:rPr lang="en-US" dirty="0" smtClean="0"/>
              <a:t>Add also the following line:</a:t>
            </a:r>
          </a:p>
          <a:p>
            <a:pPr lvl="1" algn="l" rtl="0"/>
            <a:r>
              <a:rPr lang="en-US" i="1" dirty="0" err="1"/>
              <a:t>search_fields</a:t>
            </a:r>
            <a:r>
              <a:rPr lang="en-US" i="1" dirty="0"/>
              <a:t> = ['</a:t>
            </a:r>
            <a:r>
              <a:rPr lang="en-US" i="1" dirty="0" err="1"/>
              <a:t>question_text</a:t>
            </a:r>
            <a:r>
              <a:rPr lang="en-US" i="1" dirty="0" smtClean="0"/>
              <a:t>']</a:t>
            </a:r>
            <a:endParaRPr lang="en-US" dirty="0" smtClean="0"/>
          </a:p>
          <a:p>
            <a:pPr lvl="1" algn="l" rtl="0"/>
            <a:r>
              <a:rPr lang="en-US" dirty="0" smtClean="0"/>
              <a:t>This allows searching the question text</a:t>
            </a:r>
          </a:p>
          <a:p>
            <a:pPr lvl="1" algn="l" rtl="0"/>
            <a:r>
              <a:rPr lang="en-US" dirty="0" smtClean="0"/>
              <a:t>The search performs an </a:t>
            </a:r>
            <a:r>
              <a:rPr lang="en-US" i="1" dirty="0" smtClean="0"/>
              <a:t>SQL Like</a:t>
            </a:r>
            <a:r>
              <a:rPr lang="en-US" dirty="0" smtClean="0"/>
              <a:t> and finds substrings</a:t>
            </a:r>
          </a:p>
          <a:p>
            <a:pPr lvl="1" algn="l" rtl="0"/>
            <a:r>
              <a:rPr lang="en-US" dirty="0" smtClean="0"/>
              <a:t>We can add more fields here to be searched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08663"/>
            <a:ext cx="1981200" cy="184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637087"/>
          </a:xfrm>
        </p:spPr>
        <p:txBody>
          <a:bodyPr/>
          <a:lstStyle/>
          <a:p>
            <a:pPr algn="l" rtl="0"/>
            <a:r>
              <a:rPr lang="en-US" dirty="0"/>
              <a:t>A view is a </a:t>
            </a:r>
            <a:r>
              <a:rPr lang="en-US" dirty="0" smtClean="0"/>
              <a:t>web page that serves </a:t>
            </a:r>
            <a:r>
              <a:rPr lang="en-US" dirty="0"/>
              <a:t>a specific function and has a specific </a:t>
            </a:r>
            <a:r>
              <a:rPr lang="en-US" dirty="0" smtClean="0"/>
              <a:t>template</a:t>
            </a:r>
            <a:endParaRPr lang="en-US" dirty="0"/>
          </a:p>
          <a:p>
            <a:pPr algn="l" rtl="0"/>
            <a:r>
              <a:rPr lang="en-US" b="1" u="sng" dirty="0" smtClean="0"/>
              <a:t>Question</a:t>
            </a:r>
            <a:r>
              <a:rPr lang="en-US" dirty="0" smtClean="0"/>
              <a:t>: What should be the pages and actions for our polls app?</a:t>
            </a:r>
          </a:p>
          <a:p>
            <a:pPr lvl="1" algn="l" rtl="0"/>
            <a:r>
              <a:rPr lang="en-US" b="1" dirty="0" smtClean="0"/>
              <a:t>Questions </a:t>
            </a:r>
            <a:r>
              <a:rPr lang="en-US" b="1" dirty="0"/>
              <a:t>“</a:t>
            </a:r>
            <a:r>
              <a:rPr lang="en-US" b="1" dirty="0" smtClean="0"/>
              <a:t>index” </a:t>
            </a:r>
            <a:r>
              <a:rPr lang="en-US" b="1" dirty="0"/>
              <a:t>page </a:t>
            </a:r>
            <a:r>
              <a:rPr lang="en-US" dirty="0"/>
              <a:t>– displays the latest </a:t>
            </a:r>
            <a:r>
              <a:rPr lang="en-US" dirty="0" smtClean="0"/>
              <a:t>questions</a:t>
            </a:r>
            <a:endParaRPr lang="en-US" dirty="0"/>
          </a:p>
          <a:p>
            <a:pPr lvl="1" algn="l" rtl="0"/>
            <a:r>
              <a:rPr lang="en-US" b="1" dirty="0"/>
              <a:t>Question </a:t>
            </a:r>
            <a:r>
              <a:rPr lang="en-US" b="1" dirty="0" smtClean="0"/>
              <a:t>details </a:t>
            </a:r>
            <a:r>
              <a:rPr lang="en-US" b="1" dirty="0"/>
              <a:t>page </a:t>
            </a:r>
            <a:r>
              <a:rPr lang="en-US" dirty="0"/>
              <a:t>– displays a question text, with no results but with </a:t>
            </a:r>
            <a:r>
              <a:rPr lang="en-US" dirty="0" smtClean="0"/>
              <a:t>all the choices and a </a:t>
            </a:r>
            <a:r>
              <a:rPr lang="en-US" dirty="0"/>
              <a:t>form to </a:t>
            </a:r>
            <a:r>
              <a:rPr lang="en-US" dirty="0" smtClean="0"/>
              <a:t>vote</a:t>
            </a:r>
            <a:endParaRPr lang="en-US" dirty="0"/>
          </a:p>
          <a:p>
            <a:pPr lvl="1" algn="l" rtl="0"/>
            <a:r>
              <a:rPr lang="en-US" b="1" dirty="0" smtClean="0"/>
              <a:t>Question results page</a:t>
            </a:r>
            <a:r>
              <a:rPr lang="en-US" dirty="0" smtClean="0"/>
              <a:t> – displays voting results for a </a:t>
            </a:r>
            <a:r>
              <a:rPr lang="en-US" dirty="0"/>
              <a:t>particular </a:t>
            </a:r>
            <a:r>
              <a:rPr lang="en-US" dirty="0" smtClean="0"/>
              <a:t>question</a:t>
            </a:r>
          </a:p>
          <a:p>
            <a:pPr lvl="1" algn="l" rtl="0"/>
            <a:r>
              <a:rPr lang="en-US" b="1" dirty="0" smtClean="0"/>
              <a:t>Vote </a:t>
            </a:r>
            <a:r>
              <a:rPr lang="en-US" b="1" dirty="0"/>
              <a:t>action </a:t>
            </a:r>
            <a:r>
              <a:rPr lang="en-US" dirty="0"/>
              <a:t>– handles voting for a </a:t>
            </a:r>
            <a:r>
              <a:rPr lang="en-US" dirty="0" smtClean="0"/>
              <a:t>particular choice </a:t>
            </a:r>
            <a:r>
              <a:rPr lang="en-US" dirty="0"/>
              <a:t>in a </a:t>
            </a:r>
            <a:r>
              <a:rPr lang="en-US" dirty="0" smtClean="0"/>
              <a:t>particular question</a:t>
            </a:r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2642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Views and URLs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9487"/>
          </a:xfrm>
        </p:spPr>
        <p:txBody>
          <a:bodyPr/>
          <a:lstStyle/>
          <a:p>
            <a:pPr algn="l" rtl="0"/>
            <a:r>
              <a:rPr lang="en-US" dirty="0" smtClean="0"/>
              <a:t>In Django, views are matched with URLs</a:t>
            </a:r>
          </a:p>
          <a:p>
            <a:pPr lvl="1" algn="l" rtl="0"/>
            <a:r>
              <a:rPr lang="en-US" dirty="0"/>
              <a:t>Each view is represented by a simple </a:t>
            </a:r>
            <a:r>
              <a:rPr lang="en-US" dirty="0" smtClean="0"/>
              <a:t>function/method</a:t>
            </a:r>
          </a:p>
          <a:p>
            <a:pPr lvl="1" algn="l" rtl="0"/>
            <a:r>
              <a:rPr lang="en-US" dirty="0" smtClean="0"/>
              <a:t>According to the requested URL, Django will choose the appropriate view (i.e., function/method)</a:t>
            </a:r>
          </a:p>
          <a:p>
            <a:pPr algn="l" rtl="0"/>
            <a:r>
              <a:rPr lang="en-US" dirty="0" smtClean="0"/>
              <a:t>You must </a:t>
            </a:r>
            <a:r>
              <a:rPr lang="en-US" dirty="0"/>
              <a:t>have noticed </a:t>
            </a:r>
            <a:r>
              <a:rPr lang="en-US" dirty="0" smtClean="0"/>
              <a:t>non-pleasant URLs </a:t>
            </a:r>
            <a:r>
              <a:rPr lang="en-US" dirty="0"/>
              <a:t>like: </a:t>
            </a:r>
            <a:r>
              <a:rPr lang="en-US" dirty="0" smtClean="0">
                <a:hlinkClick r:id="rId3"/>
              </a:rPr>
              <a:t>www.site.com/ME2/Sites/dirmod.asp?sid</a:t>
            </a:r>
            <a:r>
              <a:rPr lang="en-US" dirty="0">
                <a:hlinkClick r:id="rId3"/>
              </a:rPr>
              <a:t>=&amp;</a:t>
            </a:r>
            <a:r>
              <a:rPr lang="en-US" dirty="0" smtClean="0">
                <a:hlinkClick r:id="rId3"/>
              </a:rPr>
              <a:t>type=gen&amp;mod=Core+Pages&amp;gid=A6CD4967199A42D9B65B1B</a:t>
            </a:r>
            <a:endParaRPr lang="en-US" dirty="0" smtClean="0"/>
          </a:p>
          <a:p>
            <a:pPr algn="l" rtl="0"/>
            <a:r>
              <a:rPr lang="en-US" dirty="0"/>
              <a:t>Django allows </a:t>
            </a:r>
            <a:r>
              <a:rPr lang="en-US" dirty="0" smtClean="0"/>
              <a:t>much </a:t>
            </a:r>
            <a:r>
              <a:rPr lang="en-US" dirty="0"/>
              <a:t>more elegant URL </a:t>
            </a:r>
            <a:r>
              <a:rPr lang="en-US" dirty="0" smtClean="0"/>
              <a:t>patterns</a:t>
            </a:r>
          </a:p>
          <a:p>
            <a:pPr lvl="1" algn="l" rtl="0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www.site.com/newsarchive</a:t>
            </a:r>
            <a:r>
              <a:rPr lang="en-US" dirty="0">
                <a:hlinkClick r:id="rId4"/>
              </a:rPr>
              <a:t>/&lt;year&gt;/&lt;month</a:t>
            </a:r>
            <a:r>
              <a:rPr lang="en-US" dirty="0" smtClean="0">
                <a:hlinkClick r:id="rId4"/>
              </a:rPr>
              <a:t>&gt;/</a:t>
            </a:r>
            <a:endParaRPr lang="en-US" dirty="0" smtClean="0"/>
          </a:p>
          <a:p>
            <a:pPr algn="l" rtl="0"/>
            <a:r>
              <a:rPr lang="en-US" dirty="0" smtClean="0"/>
              <a:t>So how </a:t>
            </a:r>
            <a:r>
              <a:rPr lang="en-US" dirty="0"/>
              <a:t>are URLs mapped </a:t>
            </a:r>
            <a:r>
              <a:rPr lang="en-US" dirty="0" smtClean="0"/>
              <a:t>to views? With </a:t>
            </a:r>
            <a:r>
              <a:rPr lang="en-US" i="1" dirty="0" err="1" smtClean="0"/>
              <a:t>URLconfs</a:t>
            </a:r>
            <a:endParaRPr lang="en-US" i="1" dirty="0" smtClean="0"/>
          </a:p>
          <a:p>
            <a:pPr algn="l" rtl="0"/>
            <a:r>
              <a:rPr lang="en-US" dirty="0"/>
              <a:t>A </a:t>
            </a:r>
            <a:r>
              <a:rPr lang="en-US" i="1" dirty="0"/>
              <a:t>URLconf</a:t>
            </a:r>
            <a:r>
              <a:rPr lang="en-US" dirty="0"/>
              <a:t> maps URL patterns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as REs</a:t>
            </a:r>
            <a:r>
              <a:rPr lang="en-US" dirty="0" smtClean="0"/>
              <a:t>) </a:t>
            </a:r>
            <a:r>
              <a:rPr lang="en-US" dirty="0"/>
              <a:t>to views</a:t>
            </a:r>
            <a:endParaRPr lang="en-US" i="1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2642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Philosophies &amp; Concepts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789487"/>
          </a:xfrm>
        </p:spPr>
        <p:txBody>
          <a:bodyPr/>
          <a:lstStyle/>
          <a:p>
            <a:pPr marL="342900" lvl="1" indent="-342900" algn="l" rtl="0">
              <a:buClr>
                <a:srgbClr val="0BD0D9"/>
              </a:buClr>
              <a:buSzPct val="95000"/>
            </a:pPr>
            <a:r>
              <a:rPr lang="en-US" sz="2600" b="1" dirty="0"/>
              <a:t>Loose Coupling</a:t>
            </a:r>
            <a:r>
              <a:rPr lang="en-US" sz="2600" dirty="0"/>
              <a:t>: The framework’s layers shouldn’t “know” about each other unless absolutely </a:t>
            </a:r>
            <a:r>
              <a:rPr lang="en-US" sz="2600" dirty="0" smtClean="0"/>
              <a:t>necessary</a:t>
            </a:r>
          </a:p>
          <a:p>
            <a:pPr lvl="1" algn="l" rtl="0"/>
            <a:r>
              <a:rPr lang="en-US" dirty="0" smtClean="0"/>
              <a:t>MVC supports </a:t>
            </a:r>
            <a:r>
              <a:rPr lang="en-US" dirty="0"/>
              <a:t>loose coupling between the </a:t>
            </a:r>
            <a:r>
              <a:rPr lang="en-US" dirty="0" smtClean="0"/>
              <a:t>layers</a:t>
            </a:r>
          </a:p>
          <a:p>
            <a:pPr lvl="2" algn="l" rtl="0"/>
            <a:r>
              <a:rPr lang="en-US" dirty="0" smtClean="0"/>
              <a:t>The data is separated from the logic that manipulates it</a:t>
            </a:r>
          </a:p>
          <a:p>
            <a:pPr lvl="2" algn="l" rtl="0"/>
            <a:r>
              <a:rPr lang="en-US" dirty="0" smtClean="0"/>
              <a:t>The logic is separated from the UI</a:t>
            </a:r>
          </a:p>
          <a:p>
            <a:pPr lvl="1" algn="l" rtl="0"/>
            <a:r>
              <a:rPr lang="en-US" dirty="0" smtClean="0"/>
              <a:t>Loose coupling between URL structure &amp; functionality</a:t>
            </a:r>
          </a:p>
          <a:p>
            <a:pPr algn="l" rtl="0"/>
            <a:r>
              <a:rPr lang="en-US" b="1" dirty="0" smtClean="0"/>
              <a:t>Less Code, Quick Development</a:t>
            </a:r>
            <a:r>
              <a:rPr lang="en-US" dirty="0" smtClean="0"/>
              <a:t>: Django takes care of most aspects of web development for us</a:t>
            </a:r>
          </a:p>
          <a:p>
            <a:pPr algn="l" rtl="0"/>
            <a:r>
              <a:rPr lang="en-US" b="1" dirty="0" smtClean="0"/>
              <a:t>DRY (Don’t Repeat Yourself)</a:t>
            </a:r>
            <a:r>
              <a:rPr lang="en-US" dirty="0" smtClean="0"/>
              <a:t>: Django allows code reuse, common cases are easily dealt with</a:t>
            </a:r>
          </a:p>
          <a:p>
            <a:pPr lvl="1" algn="l" rtl="0"/>
            <a:r>
              <a:rPr lang="en-US" dirty="0" smtClean="0"/>
              <a:t>Template inheritance removes design redundancy</a:t>
            </a:r>
          </a:p>
          <a:p>
            <a:pPr lvl="1"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Writing Our First 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313"/>
            <a:ext cx="8229600" cy="4389437"/>
          </a:xfrm>
        </p:spPr>
        <p:txBody>
          <a:bodyPr/>
          <a:lstStyle/>
          <a:p>
            <a:pPr algn="l" rtl="0"/>
            <a:r>
              <a:rPr lang="en-US" dirty="0"/>
              <a:t>Open </a:t>
            </a:r>
            <a:r>
              <a:rPr lang="en-US" i="1" dirty="0" smtClean="0"/>
              <a:t>polls/views.py </a:t>
            </a:r>
            <a:r>
              <a:rPr lang="en-US" dirty="0"/>
              <a:t>and put the following </a:t>
            </a:r>
            <a:r>
              <a:rPr lang="en-US" dirty="0" smtClean="0"/>
              <a:t>code </a:t>
            </a:r>
            <a:r>
              <a:rPr lang="en-US" dirty="0"/>
              <a:t>in it: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To </a:t>
            </a:r>
            <a:r>
              <a:rPr lang="en-US" dirty="0"/>
              <a:t>call the view, we need to map it to a </a:t>
            </a:r>
            <a:r>
              <a:rPr lang="en-US" dirty="0" smtClean="0"/>
              <a:t>URL</a:t>
            </a:r>
          </a:p>
          <a:p>
            <a:pPr lvl="1" algn="l" rtl="0"/>
            <a:r>
              <a:rPr lang="en-US" dirty="0" smtClean="0"/>
              <a:t>For </a:t>
            </a:r>
            <a:r>
              <a:rPr lang="en-US" dirty="0"/>
              <a:t>this we need a </a:t>
            </a:r>
            <a:r>
              <a:rPr lang="en-US" dirty="0" smtClean="0"/>
              <a:t>URLconf</a:t>
            </a:r>
          </a:p>
          <a:p>
            <a:pPr algn="l" rtl="0"/>
            <a:r>
              <a:rPr lang="en-US" dirty="0" smtClean="0"/>
              <a:t>Create </a:t>
            </a:r>
            <a:r>
              <a:rPr lang="en-US" dirty="0"/>
              <a:t>a file called </a:t>
            </a:r>
            <a:r>
              <a:rPr lang="en-US" i="1" dirty="0" smtClean="0"/>
              <a:t>urls.py</a:t>
            </a:r>
            <a:r>
              <a:rPr lang="en-US" dirty="0" smtClean="0"/>
              <a:t> in your </a:t>
            </a:r>
            <a:r>
              <a:rPr lang="en-US" dirty="0"/>
              <a:t>app </a:t>
            </a:r>
            <a:r>
              <a:rPr lang="en-US" dirty="0" smtClean="0"/>
              <a:t>directory (</a:t>
            </a:r>
            <a:r>
              <a:rPr lang="en-US" i="1" dirty="0" smtClean="0"/>
              <a:t>polls/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Insert the code: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857750"/>
            <a:ext cx="4343400" cy="178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1" y="2057400"/>
            <a:ext cx="7148689" cy="100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4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Writing Our First </a:t>
            </a:r>
            <a:r>
              <a:rPr lang="en-US" dirty="0" smtClean="0"/>
              <a:t>View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941887"/>
          </a:xfrm>
        </p:spPr>
        <p:txBody>
          <a:bodyPr/>
          <a:lstStyle/>
          <a:p>
            <a:pPr algn="l" rtl="0"/>
            <a:r>
              <a:rPr lang="en-US" dirty="0"/>
              <a:t>The next step is to point the root </a:t>
            </a:r>
            <a:r>
              <a:rPr lang="en-US" i="1" dirty="0"/>
              <a:t>URLconf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i="1" dirty="0" err="1"/>
              <a:t>polls.urls</a:t>
            </a:r>
            <a:r>
              <a:rPr lang="en-US" i="1" dirty="0"/>
              <a:t> </a:t>
            </a:r>
            <a:r>
              <a:rPr lang="en-US" dirty="0" smtClean="0"/>
              <a:t>module we just created</a:t>
            </a:r>
          </a:p>
          <a:p>
            <a:pPr algn="l" rtl="0"/>
            <a:r>
              <a:rPr lang="en-US" dirty="0" smtClean="0"/>
              <a:t>In </a:t>
            </a:r>
            <a:r>
              <a:rPr lang="en-US" i="1" dirty="0"/>
              <a:t>mysite/urls.py</a:t>
            </a:r>
            <a:r>
              <a:rPr lang="en-US" dirty="0"/>
              <a:t> </a:t>
            </a:r>
            <a:r>
              <a:rPr lang="en-US" dirty="0" smtClean="0"/>
              <a:t>insert the following to </a:t>
            </a:r>
            <a:r>
              <a:rPr lang="en-US" i="1" dirty="0" err="1" smtClean="0"/>
              <a:t>urlpatterns</a:t>
            </a:r>
            <a:r>
              <a:rPr lang="en-US" i="1" dirty="0" smtClean="0"/>
              <a:t>:</a:t>
            </a:r>
          </a:p>
          <a:p>
            <a:pPr lvl="1" algn="l" rtl="0"/>
            <a:r>
              <a:rPr lang="en-US" b="1" dirty="0"/>
              <a:t>from </a:t>
            </a:r>
            <a:r>
              <a:rPr lang="en-US" dirty="0" err="1"/>
              <a:t>django.conf.urls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/>
              <a:t>url</a:t>
            </a:r>
            <a:r>
              <a:rPr lang="en-US" dirty="0"/>
              <a:t>, include</a:t>
            </a:r>
            <a:endParaRPr lang="en-US" i="1" dirty="0" smtClean="0"/>
          </a:p>
          <a:p>
            <a:pPr lvl="1" algn="l" rtl="0"/>
            <a:r>
              <a:rPr lang="en-US" i="1" dirty="0" err="1" smtClean="0"/>
              <a:t>url</a:t>
            </a:r>
            <a:r>
              <a:rPr lang="en-US" i="1" dirty="0" smtClean="0"/>
              <a:t>(</a:t>
            </a:r>
            <a:r>
              <a:rPr lang="en-US" i="1" dirty="0" err="1" smtClean="0"/>
              <a:t>r</a:t>
            </a:r>
            <a:r>
              <a:rPr lang="en-US" i="1" dirty="0" err="1"/>
              <a:t>'^polls</a:t>
            </a:r>
            <a:r>
              <a:rPr lang="en-US" i="1" dirty="0"/>
              <a:t>/', include('</a:t>
            </a:r>
            <a:r>
              <a:rPr lang="en-US" i="1" dirty="0" err="1"/>
              <a:t>polls.urls</a:t>
            </a:r>
            <a:r>
              <a:rPr lang="en-US" i="1" dirty="0" smtClean="0"/>
              <a:t>')),</a:t>
            </a:r>
          </a:p>
          <a:p>
            <a:pPr algn="l" rtl="0"/>
            <a:r>
              <a:rPr lang="en-US" dirty="0" smtClean="0"/>
              <a:t>We have </a:t>
            </a:r>
            <a:r>
              <a:rPr lang="en-US" dirty="0"/>
              <a:t>now wired an </a:t>
            </a:r>
            <a:r>
              <a:rPr lang="en-US" i="1" dirty="0"/>
              <a:t>index</a:t>
            </a:r>
            <a:r>
              <a:rPr lang="en-US" dirty="0"/>
              <a:t> view into the </a:t>
            </a:r>
            <a:r>
              <a:rPr lang="en-US" i="1" dirty="0" smtClean="0"/>
              <a:t>URLconf</a:t>
            </a:r>
          </a:p>
          <a:p>
            <a:pPr algn="l" rtl="0"/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http://localhost:</a:t>
            </a:r>
            <a:r>
              <a:rPr lang="en-US" dirty="0">
                <a:latin typeface="Arial (Body)"/>
                <a:cs typeface="+mj-cs"/>
                <a:hlinkClick r:id="rId2"/>
              </a:rPr>
              <a:t>8000</a:t>
            </a:r>
            <a:r>
              <a:rPr lang="en-US" dirty="0">
                <a:hlinkClick r:id="rId2"/>
              </a:rPr>
              <a:t>/polls/</a:t>
            </a:r>
            <a:r>
              <a:rPr lang="en-US" dirty="0"/>
              <a:t> </a:t>
            </a:r>
            <a:r>
              <a:rPr lang="en-US" dirty="0" smtClean="0"/>
              <a:t>and see the “</a:t>
            </a:r>
            <a:r>
              <a:rPr lang="en-US" sz="2000" dirty="0" smtClean="0"/>
              <a:t>Hello,…</a:t>
            </a:r>
            <a:r>
              <a:rPr lang="en-US" dirty="0" smtClean="0"/>
              <a:t>”</a:t>
            </a:r>
          </a:p>
          <a:p>
            <a:pPr algn="l" rtl="0"/>
            <a:r>
              <a:rPr lang="en-US" dirty="0"/>
              <a:t>The </a:t>
            </a:r>
            <a:r>
              <a:rPr lang="en-US" i="1" dirty="0" err="1"/>
              <a:t>url</a:t>
            </a:r>
            <a:r>
              <a:rPr lang="en-US" dirty="0"/>
              <a:t>() function is passed </a:t>
            </a:r>
            <a:r>
              <a:rPr lang="en-US" dirty="0" smtClean="0">
                <a:latin typeface="Arial (Body)"/>
              </a:rPr>
              <a:t>4</a:t>
            </a:r>
            <a:r>
              <a:rPr lang="en-US" dirty="0" smtClean="0"/>
              <a:t> arguments</a:t>
            </a:r>
          </a:p>
          <a:p>
            <a:pPr lvl="1" algn="l" rtl="0"/>
            <a:r>
              <a:rPr lang="en-US" dirty="0" smtClean="0">
                <a:latin typeface="Arial (Body)"/>
              </a:rPr>
              <a:t>2 </a:t>
            </a:r>
            <a:r>
              <a:rPr lang="en-US" dirty="0" smtClean="0"/>
              <a:t>required</a:t>
            </a:r>
            <a:r>
              <a:rPr lang="en-US" dirty="0"/>
              <a:t>: </a:t>
            </a:r>
            <a:r>
              <a:rPr lang="en-US" i="1" dirty="0"/>
              <a:t>regex</a:t>
            </a:r>
            <a:r>
              <a:rPr lang="en-US" dirty="0"/>
              <a:t> and </a:t>
            </a:r>
            <a:r>
              <a:rPr lang="en-US" i="1" dirty="0" smtClean="0"/>
              <a:t>view</a:t>
            </a:r>
          </a:p>
          <a:p>
            <a:pPr lvl="1" algn="l" rtl="0"/>
            <a:r>
              <a:rPr lang="en-US" dirty="0">
                <a:latin typeface="Arial (Body)"/>
              </a:rPr>
              <a:t>2 </a:t>
            </a:r>
            <a:r>
              <a:rPr lang="en-US" dirty="0" smtClean="0"/>
              <a:t>optional</a:t>
            </a:r>
            <a:r>
              <a:rPr lang="en-US" dirty="0"/>
              <a:t>: </a:t>
            </a:r>
            <a:r>
              <a:rPr lang="en-US" i="1" dirty="0" err="1" smtClean="0"/>
              <a:t>kwargs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name</a:t>
            </a:r>
          </a:p>
          <a:p>
            <a:pPr algn="l" rtl="0"/>
            <a:r>
              <a:rPr lang="en-US" dirty="0" smtClean="0"/>
              <a:t>Let’s review what these </a:t>
            </a:r>
            <a:r>
              <a:rPr lang="en-US" dirty="0"/>
              <a:t>arguments are </a:t>
            </a:r>
            <a:r>
              <a:rPr lang="en-US" dirty="0" smtClean="0"/>
              <a:t>used for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 The </a:t>
            </a:r>
            <a:r>
              <a:rPr lang="en-US" i="1" dirty="0" err="1"/>
              <a:t>url</a:t>
            </a:r>
            <a:r>
              <a:rPr lang="en-US" dirty="0"/>
              <a:t>() </a:t>
            </a:r>
            <a:r>
              <a:rPr lang="en-US" dirty="0" smtClean="0"/>
              <a:t>Function </a:t>
            </a:r>
            <a:r>
              <a:rPr lang="en-US" dirty="0" err="1" smtClean="0"/>
              <a:t>Args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60887"/>
          </a:xfrm>
        </p:spPr>
        <p:txBody>
          <a:bodyPr/>
          <a:lstStyle/>
          <a:p>
            <a:pPr algn="l" rtl="0"/>
            <a:r>
              <a:rPr lang="en-US" b="1" dirty="0" smtClean="0"/>
              <a:t>regex</a:t>
            </a:r>
            <a:r>
              <a:rPr lang="en-US" dirty="0" smtClean="0"/>
              <a:t>: defines a regular expression to math the URL</a:t>
            </a:r>
          </a:p>
          <a:p>
            <a:pPr lvl="1" algn="l" rtl="0"/>
            <a:r>
              <a:rPr lang="en-US" dirty="0" smtClean="0"/>
              <a:t>It uses the </a:t>
            </a:r>
            <a:r>
              <a:rPr lang="en-US" i="1" dirty="0" smtClean="0"/>
              <a:t>re</a:t>
            </a:r>
            <a:r>
              <a:rPr lang="en-US" dirty="0" smtClean="0"/>
              <a:t> module that we already learned</a:t>
            </a:r>
          </a:p>
          <a:p>
            <a:pPr lvl="1" algn="l" rtl="0"/>
            <a:r>
              <a:rPr lang="en-US" dirty="0" smtClean="0">
                <a:solidFill>
                  <a:schemeClr val="accent1"/>
                </a:solidFill>
              </a:rPr>
              <a:t>^</a:t>
            </a:r>
            <a:r>
              <a:rPr lang="en-US" dirty="0" smtClean="0"/>
              <a:t> matches the start of the URL, </a:t>
            </a: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 matches the end</a:t>
            </a:r>
          </a:p>
          <a:p>
            <a:pPr lvl="1" algn="l" rtl="0"/>
            <a:r>
              <a:rPr lang="en-US" dirty="0" smtClean="0"/>
              <a:t>The REs do </a:t>
            </a:r>
            <a:r>
              <a:rPr lang="en-US" dirty="0"/>
              <a:t>not search GET and POST parameters, or the domain </a:t>
            </a:r>
            <a:r>
              <a:rPr lang="en-US" dirty="0" smtClean="0"/>
              <a:t>name</a:t>
            </a:r>
          </a:p>
          <a:p>
            <a:pPr lvl="1" algn="l" rtl="0"/>
            <a:r>
              <a:rPr lang="en-US" dirty="0" smtClean="0"/>
              <a:t>In the following example, </a:t>
            </a:r>
            <a:r>
              <a:rPr lang="en-US" i="1" dirty="0" err="1" smtClean="0"/>
              <a:t>myapp</a:t>
            </a:r>
            <a:r>
              <a:rPr lang="en-US" i="1" dirty="0" smtClean="0"/>
              <a:t>/</a:t>
            </a:r>
            <a:r>
              <a:rPr lang="en-US" dirty="0" smtClean="0"/>
              <a:t> will be searched</a:t>
            </a:r>
          </a:p>
          <a:p>
            <a:pPr lvl="2" algn="l" rtl="0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://www.example.com/myapp/?</a:t>
            </a:r>
            <a:r>
              <a:rPr lang="en-US" dirty="0" smtClean="0">
                <a:hlinkClick r:id="rId2"/>
              </a:rPr>
              <a:t>page=3</a:t>
            </a:r>
            <a:endParaRPr lang="en-US" dirty="0" smtClean="0"/>
          </a:p>
          <a:p>
            <a:pPr lvl="1" algn="l" rtl="0"/>
            <a:r>
              <a:rPr lang="en-US" dirty="0" smtClean="0">
                <a:solidFill>
                  <a:srgbClr val="FF0000"/>
                </a:solidFill>
              </a:rPr>
              <a:t>The order of definition is important</a:t>
            </a:r>
          </a:p>
          <a:p>
            <a:pPr lvl="2" algn="l" rtl="0"/>
            <a:r>
              <a:rPr lang="en-US" dirty="0" smtClean="0">
                <a:solidFill>
                  <a:srgbClr val="FF0000"/>
                </a:solidFill>
              </a:rPr>
              <a:t>Django stops at the first match</a:t>
            </a:r>
          </a:p>
          <a:p>
            <a:pPr lvl="2" algn="l" rtl="0"/>
            <a:r>
              <a:rPr lang="en-US" dirty="0" smtClean="0">
                <a:solidFill>
                  <a:srgbClr val="FF0000"/>
                </a:solidFill>
              </a:rPr>
              <a:t>If we define a loose pattern prior to a strict one, we might match the loose pattern and be directed to a wrong URL</a:t>
            </a:r>
          </a:p>
          <a:p>
            <a:pPr lvl="1"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url</a:t>
            </a:r>
            <a:r>
              <a:rPr lang="en-US" dirty="0"/>
              <a:t>() Function </a:t>
            </a:r>
            <a:r>
              <a:rPr lang="en-US" dirty="0" err="1" smtClean="0"/>
              <a:t>Args</a:t>
            </a:r>
            <a:r>
              <a:rPr lang="en-US" dirty="0" smtClean="0"/>
              <a:t>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v</a:t>
            </a:r>
            <a:r>
              <a:rPr lang="en-US" b="1" dirty="0" smtClean="0"/>
              <a:t>iew</a:t>
            </a:r>
            <a:r>
              <a:rPr lang="en-US" dirty="0"/>
              <a:t>: When Django finds an RE match, it calls the specified view function, with an </a:t>
            </a:r>
            <a:r>
              <a:rPr lang="en-US" b="1" i="1" dirty="0"/>
              <a:t>HttpRequest</a:t>
            </a:r>
            <a:r>
              <a:rPr lang="en-US" b="1" dirty="0"/>
              <a:t> </a:t>
            </a:r>
            <a:r>
              <a:rPr lang="en-US" b="1" dirty="0" smtClean="0"/>
              <a:t>object</a:t>
            </a:r>
          </a:p>
          <a:p>
            <a:pPr lvl="1" algn="l" rtl="0"/>
            <a:r>
              <a:rPr lang="en-US" dirty="0" smtClean="0"/>
              <a:t>“</a:t>
            </a:r>
            <a:r>
              <a:rPr lang="en-US" dirty="0"/>
              <a:t>captured” values from the </a:t>
            </a:r>
            <a:r>
              <a:rPr lang="en-US" dirty="0" smtClean="0"/>
              <a:t>RE can be passed as additional arguments</a:t>
            </a:r>
          </a:p>
          <a:p>
            <a:pPr algn="l" rtl="0"/>
            <a:r>
              <a:rPr lang="en-US" b="1" dirty="0" err="1" smtClean="0"/>
              <a:t>kwargs</a:t>
            </a:r>
            <a:r>
              <a:rPr lang="en-US" dirty="0"/>
              <a:t>: </a:t>
            </a:r>
            <a:r>
              <a:rPr lang="en-US" dirty="0" smtClean="0"/>
              <a:t>an optional dictionary of keyword arguments</a:t>
            </a:r>
          </a:p>
          <a:p>
            <a:pPr lvl="1" algn="l" rtl="0"/>
            <a:r>
              <a:rPr lang="en-US" dirty="0" smtClean="0"/>
              <a:t>We won’t </a:t>
            </a:r>
            <a:r>
              <a:rPr lang="en-US" dirty="0"/>
              <a:t>use </a:t>
            </a:r>
            <a:r>
              <a:rPr lang="en-US" dirty="0" smtClean="0"/>
              <a:t>this argument on our example</a:t>
            </a:r>
          </a:p>
          <a:p>
            <a:pPr algn="l" rtl="0"/>
            <a:r>
              <a:rPr lang="en-US" b="1" dirty="0" smtClean="0"/>
              <a:t>name</a:t>
            </a:r>
            <a:r>
              <a:rPr lang="en-US" dirty="0"/>
              <a:t>: Naming </a:t>
            </a:r>
            <a:r>
              <a:rPr lang="en-US" dirty="0" smtClean="0"/>
              <a:t>a URL </a:t>
            </a:r>
            <a:r>
              <a:rPr lang="en-US" dirty="0"/>
              <a:t>lets </a:t>
            </a:r>
            <a:r>
              <a:rPr lang="en-US" dirty="0" smtClean="0"/>
              <a:t>us refer </a:t>
            </a:r>
            <a:r>
              <a:rPr lang="en-US" dirty="0"/>
              <a:t>to it </a:t>
            </a:r>
            <a:r>
              <a:rPr lang="en-US" dirty="0" smtClean="0"/>
              <a:t>from anywhere </a:t>
            </a:r>
            <a:r>
              <a:rPr lang="en-US" dirty="0"/>
              <a:t>in </a:t>
            </a:r>
            <a:r>
              <a:rPr lang="en-US" dirty="0" smtClean="0"/>
              <a:t>our Django project (</a:t>
            </a:r>
            <a:r>
              <a:rPr lang="en-US" b="1" dirty="0" smtClean="0"/>
              <a:t>especially templates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This allows us </a:t>
            </a:r>
            <a:r>
              <a:rPr lang="en-US" dirty="0"/>
              <a:t>to make global changes to the </a:t>
            </a:r>
            <a:r>
              <a:rPr lang="en-US" dirty="0" smtClean="0"/>
              <a:t>URL patterns </a:t>
            </a:r>
            <a:r>
              <a:rPr lang="en-US" dirty="0"/>
              <a:t>of </a:t>
            </a:r>
            <a:r>
              <a:rPr lang="en-US" dirty="0" smtClean="0"/>
              <a:t>our </a:t>
            </a:r>
            <a:r>
              <a:rPr lang="en-US" dirty="0"/>
              <a:t>project while only </a:t>
            </a:r>
            <a:r>
              <a:rPr lang="en-US" dirty="0" smtClean="0"/>
              <a:t>touching a </a:t>
            </a:r>
            <a:r>
              <a:rPr lang="en-US" dirty="0"/>
              <a:t>single </a:t>
            </a:r>
            <a:r>
              <a:rPr lang="en-US" dirty="0" smtClean="0"/>
              <a:t>file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Writing the Other Views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437"/>
          </a:xfrm>
        </p:spPr>
        <p:txBody>
          <a:bodyPr/>
          <a:lstStyle/>
          <a:p>
            <a:pPr algn="l" rtl="0"/>
            <a:r>
              <a:rPr lang="en-US" dirty="0"/>
              <a:t>Now let’s add </a:t>
            </a:r>
            <a:r>
              <a:rPr lang="en-US" dirty="0" smtClean="0"/>
              <a:t>the other views </a:t>
            </a:r>
            <a:r>
              <a:rPr lang="en-US" dirty="0"/>
              <a:t>to </a:t>
            </a:r>
            <a:r>
              <a:rPr lang="en-US" i="1" dirty="0" smtClean="0"/>
              <a:t>polls/views.py</a:t>
            </a:r>
          </a:p>
          <a:p>
            <a:pPr lvl="1" algn="l" rtl="0"/>
            <a:r>
              <a:rPr lang="en-US" dirty="0" smtClean="0"/>
              <a:t>These views take </a:t>
            </a:r>
            <a:r>
              <a:rPr lang="en-US" dirty="0"/>
              <a:t>an </a:t>
            </a:r>
            <a:r>
              <a:rPr lang="en-US" dirty="0" smtClean="0"/>
              <a:t>argument other than the request</a:t>
            </a:r>
          </a:p>
          <a:p>
            <a:pPr lvl="1" algn="l" rtl="0"/>
            <a:r>
              <a:rPr lang="en-US" dirty="0" smtClean="0"/>
              <a:t>The request object itself provides </a:t>
            </a:r>
            <a:r>
              <a:rPr lang="en-US" dirty="0"/>
              <a:t>access to </a:t>
            </a:r>
            <a:r>
              <a:rPr lang="en-US" dirty="0" smtClean="0"/>
              <a:t>GET/POST parameters, cookies</a:t>
            </a:r>
            <a:r>
              <a:rPr lang="en-US" dirty="0"/>
              <a:t>, </a:t>
            </a:r>
            <a:r>
              <a:rPr lang="en-US" dirty="0" smtClean="0"/>
              <a:t>session, </a:t>
            </a:r>
            <a:r>
              <a:rPr lang="en-US" dirty="0"/>
              <a:t>the logged in user </a:t>
            </a:r>
            <a:r>
              <a:rPr lang="en-US" dirty="0" smtClean="0"/>
              <a:t>object</a:t>
            </a:r>
          </a:p>
          <a:p>
            <a:pPr lvl="1" algn="l" rtl="0"/>
            <a:r>
              <a:rPr lang="en-US" dirty="0" smtClean="0"/>
              <a:t>We’ll see how it’s used a bit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886200"/>
            <a:ext cx="813502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9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Connecting the Views to URLs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89487"/>
          </a:xfrm>
        </p:spPr>
        <p:txBody>
          <a:bodyPr/>
          <a:lstStyle/>
          <a:p>
            <a:pPr algn="l" rtl="0"/>
            <a:r>
              <a:rPr lang="en-US" dirty="0" smtClean="0"/>
              <a:t>Define URL patterns to these views in </a:t>
            </a:r>
            <a:r>
              <a:rPr lang="en-US" i="1" dirty="0" smtClean="0"/>
              <a:t>polls/urls.py</a:t>
            </a:r>
          </a:p>
          <a:p>
            <a:pPr algn="l" rtl="0"/>
            <a:endParaRPr lang="en-US" i="1" dirty="0"/>
          </a:p>
          <a:p>
            <a:pPr algn="l" rtl="0"/>
            <a:endParaRPr lang="en-US" i="1" dirty="0" smtClean="0"/>
          </a:p>
          <a:p>
            <a:pPr algn="l" rtl="0"/>
            <a:endParaRPr lang="en-US" i="1" dirty="0"/>
          </a:p>
          <a:p>
            <a:pPr algn="l" rtl="0"/>
            <a:endParaRPr lang="en-US" i="1" dirty="0" smtClean="0"/>
          </a:p>
          <a:p>
            <a:pPr algn="l" rtl="0"/>
            <a:endParaRPr lang="en-US" i="1" dirty="0"/>
          </a:p>
          <a:p>
            <a:pPr algn="l" rtl="0"/>
            <a:endParaRPr lang="en-US" i="1" dirty="0" smtClean="0"/>
          </a:p>
          <a:p>
            <a:pPr algn="l" rtl="0"/>
            <a:endParaRPr lang="en-US" i="1" dirty="0"/>
          </a:p>
          <a:p>
            <a:pPr algn="l" rtl="0"/>
            <a:r>
              <a:rPr lang="en-US" dirty="0"/>
              <a:t>Take a look </a:t>
            </a:r>
            <a:r>
              <a:rPr lang="en-US" dirty="0" smtClean="0">
                <a:hlinkClick r:id="rId2"/>
              </a:rPr>
              <a:t>localhost:</a:t>
            </a:r>
            <a:r>
              <a:rPr lang="en-US" dirty="0" smtClean="0">
                <a:latin typeface="Arial (Body)"/>
                <a:hlinkClick r:id="rId2"/>
              </a:rPr>
              <a:t>8000</a:t>
            </a:r>
            <a:r>
              <a:rPr lang="en-US" dirty="0" smtClean="0">
                <a:hlinkClick r:id="rId2"/>
              </a:rPr>
              <a:t>/polls/</a:t>
            </a:r>
            <a:r>
              <a:rPr lang="en-US" dirty="0" smtClean="0">
                <a:latin typeface="Arial (Body)"/>
                <a:hlinkClick r:id="rId2"/>
              </a:rPr>
              <a:t>34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 It runs </a:t>
            </a:r>
            <a:r>
              <a:rPr lang="en-US" i="1" dirty="0" smtClean="0"/>
              <a:t>detail</a:t>
            </a:r>
            <a:r>
              <a:rPr lang="en-US" dirty="0"/>
              <a:t>() </a:t>
            </a:r>
            <a:r>
              <a:rPr lang="en-US" dirty="0" smtClean="0"/>
              <a:t>and displays the ID we </a:t>
            </a:r>
            <a:r>
              <a:rPr lang="en-US" dirty="0"/>
              <a:t>provide in the </a:t>
            </a:r>
            <a:r>
              <a:rPr lang="en-US" dirty="0" smtClean="0"/>
              <a:t>URL (</a:t>
            </a:r>
            <a:r>
              <a:rPr lang="en-US" dirty="0" smtClean="0">
                <a:latin typeface="Arial (Body)"/>
              </a:rPr>
              <a:t>34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Try </a:t>
            </a:r>
            <a:r>
              <a:rPr lang="en-US" dirty="0"/>
              <a:t>“/polls/</a:t>
            </a:r>
            <a:r>
              <a:rPr lang="en-US" dirty="0">
                <a:latin typeface="Arial (Body)"/>
              </a:rPr>
              <a:t>34</a:t>
            </a:r>
            <a:r>
              <a:rPr lang="en-US" dirty="0"/>
              <a:t>/results/” and “/polls/</a:t>
            </a:r>
            <a:r>
              <a:rPr lang="en-US" dirty="0">
                <a:latin typeface="Arial (Body)"/>
              </a:rPr>
              <a:t>34</a:t>
            </a:r>
            <a:r>
              <a:rPr lang="en-US" dirty="0"/>
              <a:t>/vote/” </a:t>
            </a:r>
            <a:r>
              <a:rPr lang="en-US" dirty="0" smtClean="0"/>
              <a:t>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7237"/>
            <a:ext cx="7239000" cy="324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9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67014"/>
          </a:xfrm>
        </p:spPr>
        <p:txBody>
          <a:bodyPr/>
          <a:lstStyle/>
          <a:p>
            <a:r>
              <a:rPr lang="en-US" dirty="0" smtClean="0"/>
              <a:t>The URLs</a:t>
            </a:r>
            <a:r>
              <a:rPr lang="en-US" dirty="0" smtClean="0">
                <a:sym typeface="Wingdings" panose="05000000000000000000" pitchFamily="2" charset="2"/>
              </a:rPr>
              <a:t>Views Binding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865687"/>
          </a:xfrm>
        </p:spPr>
        <p:txBody>
          <a:bodyPr/>
          <a:lstStyle/>
          <a:p>
            <a:pPr algn="l" rtl="0"/>
            <a:r>
              <a:rPr lang="en-US" dirty="0"/>
              <a:t>When </a:t>
            </a:r>
            <a:r>
              <a:rPr lang="en-US" dirty="0" smtClean="0"/>
              <a:t>someone </a:t>
            </a:r>
            <a:r>
              <a:rPr lang="en-US" dirty="0"/>
              <a:t>requests a page from </a:t>
            </a:r>
            <a:r>
              <a:rPr lang="en-US" dirty="0" smtClean="0"/>
              <a:t>our website, Django looks for the ROOT_URLCONF value in </a:t>
            </a:r>
            <a:r>
              <a:rPr lang="en-US" i="1" dirty="0" smtClean="0"/>
              <a:t>settings.py. </a:t>
            </a:r>
            <a:r>
              <a:rPr lang="en-US" dirty="0" smtClean="0"/>
              <a:t>In our case it points to </a:t>
            </a:r>
            <a:r>
              <a:rPr lang="en-US" i="1" dirty="0" smtClean="0"/>
              <a:t>mysite.url</a:t>
            </a:r>
          </a:p>
          <a:p>
            <a:pPr algn="l" rtl="0"/>
            <a:r>
              <a:rPr lang="en-US" dirty="0" smtClean="0"/>
              <a:t>Django goes to </a:t>
            </a:r>
            <a:r>
              <a:rPr lang="en-US" i="1" dirty="0" err="1" smtClean="0"/>
              <a:t>mysite</a:t>
            </a:r>
            <a:r>
              <a:rPr lang="en-US" i="1" dirty="0" smtClean="0"/>
              <a:t>/urls.py,</a:t>
            </a:r>
            <a:r>
              <a:rPr lang="en-US" dirty="0" smtClean="0"/>
              <a:t> looks for </a:t>
            </a:r>
            <a:r>
              <a:rPr lang="en-US" i="1" dirty="0" err="1" smtClean="0"/>
              <a:t>urlpatterns</a:t>
            </a:r>
            <a:r>
              <a:rPr lang="en-US" i="1" dirty="0" smtClean="0"/>
              <a:t> </a:t>
            </a:r>
            <a:r>
              <a:rPr lang="en-US" dirty="0" smtClean="0"/>
              <a:t>and traverses </a:t>
            </a:r>
            <a:r>
              <a:rPr lang="en-US" dirty="0"/>
              <a:t>the </a:t>
            </a:r>
            <a:r>
              <a:rPr lang="en-US" dirty="0" smtClean="0"/>
              <a:t>REs</a:t>
            </a:r>
          </a:p>
          <a:p>
            <a:pPr algn="l" rtl="0"/>
            <a:r>
              <a:rPr lang="en-US" dirty="0"/>
              <a:t>The </a:t>
            </a:r>
            <a:r>
              <a:rPr lang="en-US" i="1" dirty="0"/>
              <a:t>include</a:t>
            </a:r>
            <a:r>
              <a:rPr lang="en-US" dirty="0"/>
              <a:t>() </a:t>
            </a:r>
            <a:r>
              <a:rPr lang="en-US" dirty="0" smtClean="0"/>
              <a:t>functions reference </a:t>
            </a:r>
            <a:r>
              <a:rPr lang="en-US" dirty="0"/>
              <a:t>other </a:t>
            </a:r>
            <a:r>
              <a:rPr lang="en-US" i="1" dirty="0" err="1" smtClean="0"/>
              <a:t>URLconfs</a:t>
            </a:r>
            <a:endParaRPr lang="en-US" dirty="0"/>
          </a:p>
          <a:p>
            <a:pPr algn="l" rtl="0"/>
            <a:r>
              <a:rPr lang="en-US" dirty="0" smtClean="0"/>
              <a:t>Note </a:t>
            </a:r>
            <a:r>
              <a:rPr lang="en-US" dirty="0"/>
              <a:t>that the </a:t>
            </a:r>
            <a:r>
              <a:rPr lang="en-US" dirty="0" smtClean="0"/>
              <a:t>REs for </a:t>
            </a:r>
            <a:r>
              <a:rPr lang="en-US" dirty="0"/>
              <a:t>the </a:t>
            </a:r>
            <a:r>
              <a:rPr lang="en-US" i="1" dirty="0"/>
              <a:t>include</a:t>
            </a:r>
            <a:r>
              <a:rPr lang="en-US" dirty="0"/>
              <a:t>() functions don’t have a 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/>
              <a:t> (end-of-string </a:t>
            </a:r>
            <a:r>
              <a:rPr lang="en-US" dirty="0" smtClean="0"/>
              <a:t>match) </a:t>
            </a:r>
            <a:r>
              <a:rPr lang="en-US" dirty="0"/>
              <a:t>but rather a trailing </a:t>
            </a:r>
            <a:r>
              <a:rPr lang="en-US" dirty="0" smtClean="0"/>
              <a:t>slash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Whenever </a:t>
            </a:r>
            <a:r>
              <a:rPr lang="en-US" dirty="0">
                <a:solidFill>
                  <a:srgbClr val="FF0000"/>
                </a:solidFill>
              </a:rPr>
              <a:t>Django encounters </a:t>
            </a:r>
            <a:r>
              <a:rPr lang="en-US" i="1" dirty="0">
                <a:solidFill>
                  <a:srgbClr val="FF0000"/>
                </a:solidFill>
              </a:rPr>
              <a:t>include</a:t>
            </a:r>
            <a:r>
              <a:rPr lang="en-US" dirty="0">
                <a:solidFill>
                  <a:srgbClr val="FF0000"/>
                </a:solidFill>
              </a:rPr>
              <a:t>(), it chops off </a:t>
            </a:r>
            <a:r>
              <a:rPr lang="en-US" dirty="0" smtClean="0">
                <a:solidFill>
                  <a:srgbClr val="FF0000"/>
                </a:solidFill>
              </a:rPr>
              <a:t>the part </a:t>
            </a:r>
            <a:r>
              <a:rPr lang="en-US" dirty="0">
                <a:solidFill>
                  <a:srgbClr val="FF0000"/>
                </a:solidFill>
              </a:rPr>
              <a:t>of the URL matched up to that point and sends the remaining string to the included </a:t>
            </a:r>
            <a:r>
              <a:rPr lang="en-US" dirty="0" smtClean="0">
                <a:solidFill>
                  <a:srgbClr val="FF0000"/>
                </a:solidFill>
              </a:rPr>
              <a:t>URLconf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algn="l" rtl="0"/>
            <a:r>
              <a:rPr lang="en-US" dirty="0" smtClean="0"/>
              <a:t>Suppose the requested URL was </a:t>
            </a:r>
            <a:r>
              <a:rPr lang="en-US" dirty="0" smtClean="0">
                <a:solidFill>
                  <a:srgbClr val="FF0000"/>
                </a:solidFill>
              </a:rPr>
              <a:t>…/</a:t>
            </a:r>
            <a:r>
              <a:rPr lang="en-US" dirty="0">
                <a:solidFill>
                  <a:srgbClr val="FF0000"/>
                </a:solidFill>
              </a:rPr>
              <a:t>polls/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34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algn="l" rtl="0"/>
            <a:r>
              <a:rPr lang="en-US" dirty="0" smtClean="0"/>
              <a:t>In </a:t>
            </a:r>
            <a:r>
              <a:rPr lang="en-US" i="1" dirty="0" err="1"/>
              <a:t>mysite</a:t>
            </a:r>
            <a:r>
              <a:rPr lang="en-US" i="1" dirty="0"/>
              <a:t>/urls.py,</a:t>
            </a:r>
            <a:r>
              <a:rPr lang="en-US" dirty="0"/>
              <a:t> </a:t>
            </a:r>
            <a:r>
              <a:rPr lang="en-US" dirty="0" smtClean="0"/>
              <a:t>there is a pattern that matches </a:t>
            </a:r>
            <a:r>
              <a:rPr lang="en-US" dirty="0" smtClean="0">
                <a:solidFill>
                  <a:srgbClr val="FF0000"/>
                </a:solidFill>
              </a:rPr>
              <a:t>polls/</a:t>
            </a:r>
          </a:p>
          <a:p>
            <a:pPr algn="l" rtl="0"/>
            <a:r>
              <a:rPr lang="en-US" dirty="0" smtClean="0"/>
              <a:t>The </a:t>
            </a:r>
            <a:r>
              <a:rPr lang="en-US" i="1" dirty="0" smtClean="0"/>
              <a:t>include</a:t>
            </a:r>
            <a:r>
              <a:rPr lang="en-US" dirty="0" smtClean="0"/>
              <a:t>() sends the remaining (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34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) to </a:t>
            </a:r>
            <a:r>
              <a:rPr lang="en-US" i="1" dirty="0" err="1" smtClean="0"/>
              <a:t>polls.urls</a:t>
            </a:r>
            <a:endParaRPr lang="en-US" i="1" dirty="0" smtClean="0"/>
          </a:p>
          <a:p>
            <a:pPr lvl="1" algn="l" rtl="0"/>
            <a:r>
              <a:rPr lang="en-US" dirty="0" smtClean="0"/>
              <a:t>This allows changing the URL structure to </a:t>
            </a:r>
            <a:r>
              <a:rPr lang="en-US" i="1" dirty="0" smtClean="0"/>
              <a:t>/</a:t>
            </a:r>
            <a:r>
              <a:rPr lang="en-US" i="1" dirty="0" err="1" smtClean="0"/>
              <a:t>fun_polls</a:t>
            </a:r>
            <a:r>
              <a:rPr lang="en-US" i="1" dirty="0" smtClean="0"/>
              <a:t>/ </a:t>
            </a:r>
            <a:r>
              <a:rPr lang="en-US" dirty="0" smtClean="0"/>
              <a:t>or </a:t>
            </a:r>
            <a:r>
              <a:rPr lang="en-US" i="1" dirty="0" smtClean="0"/>
              <a:t>/content/polls </a:t>
            </a:r>
            <a:r>
              <a:rPr lang="en-US" dirty="0" smtClean="0"/>
              <a:t>or whatever, and only change it here</a:t>
            </a:r>
          </a:p>
          <a:p>
            <a:pPr algn="l" rtl="0"/>
            <a:r>
              <a:rPr lang="en-US" i="1" dirty="0" smtClean="0"/>
              <a:t>polls/urls.py</a:t>
            </a:r>
            <a:r>
              <a:rPr lang="en-US" dirty="0" smtClean="0"/>
              <a:t> will match </a:t>
            </a:r>
            <a:r>
              <a:rPr lang="en-US" dirty="0">
                <a:solidFill>
                  <a:schemeClr val="accent1"/>
                </a:solidFill>
              </a:rPr>
              <a:t>r'^(?P&lt;</a:t>
            </a:r>
            <a:r>
              <a:rPr lang="en-US" dirty="0" err="1">
                <a:solidFill>
                  <a:schemeClr val="accent1"/>
                </a:solidFill>
              </a:rPr>
              <a:t>question_id</a:t>
            </a:r>
            <a:r>
              <a:rPr lang="en-US" dirty="0">
                <a:solidFill>
                  <a:schemeClr val="accent1"/>
                </a:solidFill>
              </a:rPr>
              <a:t>&gt;[</a:t>
            </a:r>
            <a:r>
              <a:rPr lang="en-US" dirty="0">
                <a:solidFill>
                  <a:schemeClr val="accent1"/>
                </a:solidFill>
                <a:latin typeface="Arial (Body)"/>
              </a:rPr>
              <a:t>0-9</a:t>
            </a:r>
            <a:r>
              <a:rPr lang="en-US" dirty="0" smtClean="0">
                <a:solidFill>
                  <a:schemeClr val="accent1"/>
                </a:solidFill>
              </a:rPr>
              <a:t>]+)/$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endParaRPr lang="en-US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dirty="0" smtClean="0"/>
              <a:t>Patterns like </a:t>
            </a:r>
            <a:r>
              <a:rPr lang="en-US" dirty="0" smtClean="0">
                <a:solidFill>
                  <a:schemeClr val="accent1"/>
                </a:solidFill>
              </a:rPr>
              <a:t>(?</a:t>
            </a:r>
            <a:r>
              <a:rPr lang="en-US" dirty="0">
                <a:solidFill>
                  <a:schemeClr val="accent1"/>
                </a:solidFill>
              </a:rPr>
              <a:t>P&lt;name</a:t>
            </a:r>
            <a:r>
              <a:rPr lang="en-US" dirty="0" smtClean="0">
                <a:solidFill>
                  <a:schemeClr val="accent1"/>
                </a:solidFill>
              </a:rPr>
              <a:t>&gt;...)</a:t>
            </a:r>
            <a:r>
              <a:rPr lang="en-US" dirty="0" smtClean="0"/>
              <a:t> are called named groups</a:t>
            </a:r>
            <a:endParaRPr lang="en-US" dirty="0" smtClean="0">
              <a:solidFill>
                <a:schemeClr val="accent1"/>
              </a:solidFill>
            </a:endParaRPr>
          </a:p>
          <a:p>
            <a:pPr lvl="1" algn="l" rtl="0"/>
            <a:r>
              <a:rPr lang="en-US" dirty="0">
                <a:solidFill>
                  <a:schemeClr val="accent1"/>
                </a:solidFill>
              </a:rPr>
              <a:t>(?P&lt;</a:t>
            </a:r>
            <a:r>
              <a:rPr lang="en-US" dirty="0" err="1">
                <a:solidFill>
                  <a:schemeClr val="accent1"/>
                </a:solidFill>
              </a:rPr>
              <a:t>question_id</a:t>
            </a:r>
            <a:r>
              <a:rPr lang="en-US" dirty="0">
                <a:solidFill>
                  <a:schemeClr val="accent1"/>
                </a:solidFill>
              </a:rPr>
              <a:t>&gt;[</a:t>
            </a:r>
            <a:r>
              <a:rPr lang="en-US" dirty="0">
                <a:solidFill>
                  <a:schemeClr val="accent1"/>
                </a:solidFill>
                <a:latin typeface="Arial (Body)"/>
              </a:rPr>
              <a:t>0-9</a:t>
            </a:r>
            <a:r>
              <a:rPr lang="en-US" dirty="0" smtClean="0">
                <a:solidFill>
                  <a:schemeClr val="accent1"/>
                </a:solidFill>
              </a:rPr>
              <a:t>]+) </a:t>
            </a:r>
            <a:r>
              <a:rPr lang="en-US" dirty="0" smtClean="0"/>
              <a:t>consists of the group </a:t>
            </a:r>
            <a:r>
              <a:rPr lang="en-US" dirty="0" smtClean="0">
                <a:solidFill>
                  <a:schemeClr val="accent1"/>
                </a:solidFill>
              </a:rPr>
              <a:t>([</a:t>
            </a:r>
            <a:r>
              <a:rPr lang="en-US" dirty="0" smtClean="0">
                <a:solidFill>
                  <a:schemeClr val="accent1"/>
                </a:solidFill>
                <a:latin typeface="Arial (Body)"/>
              </a:rPr>
              <a:t>0-9</a:t>
            </a:r>
            <a:r>
              <a:rPr lang="en-US" dirty="0" smtClean="0">
                <a:solidFill>
                  <a:schemeClr val="accent1"/>
                </a:solidFill>
              </a:rPr>
              <a:t>]+) </a:t>
            </a:r>
            <a:r>
              <a:rPr lang="en-US" dirty="0" smtClean="0"/>
              <a:t>that matches </a:t>
            </a:r>
            <a:r>
              <a:rPr lang="en-US" dirty="0" smtClean="0">
                <a:solidFill>
                  <a:srgbClr val="FF0000"/>
                </a:solidFill>
                <a:latin typeface="Arial (Body)"/>
              </a:rPr>
              <a:t>34</a:t>
            </a:r>
            <a:r>
              <a:rPr lang="en-US" dirty="0" smtClean="0">
                <a:latin typeface="Arial (Body)"/>
              </a:rPr>
              <a:t>,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?P&lt;</a:t>
            </a:r>
            <a:r>
              <a:rPr lang="en-US" dirty="0" err="1">
                <a:solidFill>
                  <a:schemeClr val="accent1"/>
                </a:solidFill>
              </a:rPr>
              <a:t>question_id</a:t>
            </a:r>
            <a:r>
              <a:rPr lang="en-US" dirty="0">
                <a:solidFill>
                  <a:schemeClr val="accent1"/>
                </a:solidFill>
              </a:rPr>
              <a:t>&gt;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which defines the name of the matched pattern (</a:t>
            </a:r>
            <a:r>
              <a:rPr lang="en-US" dirty="0" err="1" smtClean="0">
                <a:solidFill>
                  <a:srgbClr val="FF0000"/>
                </a:solidFill>
              </a:rPr>
              <a:t>question_id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/>
              <a:t>The </a:t>
            </a:r>
            <a:r>
              <a:rPr lang="en-US" dirty="0" smtClean="0"/>
              <a:t>matched pattern is </a:t>
            </a:r>
            <a:r>
              <a:rPr lang="en-US" dirty="0"/>
              <a:t>sent to </a:t>
            </a:r>
            <a:r>
              <a:rPr lang="en-US" dirty="0" smtClean="0"/>
              <a:t>the view </a:t>
            </a:r>
            <a:r>
              <a:rPr lang="en-US" dirty="0"/>
              <a:t>function (</a:t>
            </a:r>
            <a:r>
              <a:rPr lang="en-US" i="1" dirty="0"/>
              <a:t>detail</a:t>
            </a:r>
            <a:r>
              <a:rPr lang="en-US" dirty="0" smtClean="0"/>
              <a:t>)</a:t>
            </a:r>
            <a:endParaRPr lang="he-IL" dirty="0"/>
          </a:p>
          <a:p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1143000"/>
          </a:xfrm>
        </p:spPr>
        <p:txBody>
          <a:bodyPr/>
          <a:lstStyle/>
          <a:p>
            <a:r>
              <a:rPr lang="en-US" dirty="0"/>
              <a:t>URLs</a:t>
            </a:r>
            <a:r>
              <a:rPr lang="en-US" dirty="0">
                <a:sym typeface="Wingdings" panose="05000000000000000000" pitchFamily="2" charset="2"/>
              </a:rPr>
              <a:t>Views </a:t>
            </a:r>
            <a:r>
              <a:rPr lang="en-US" dirty="0" smtClean="0">
                <a:sym typeface="Wingdings" panose="05000000000000000000" pitchFamily="2" charset="2"/>
              </a:rPr>
              <a:t>Binding Example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Writing Views that do Something</a:t>
            </a:r>
            <a:endParaRPr lang="he-I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Each view is responsible for doing one of two </a:t>
            </a:r>
            <a:r>
              <a:rPr lang="en-US" dirty="0" smtClean="0"/>
              <a:t>things:</a:t>
            </a:r>
          </a:p>
          <a:p>
            <a:pPr lvl="1" algn="l" rtl="0"/>
            <a:r>
              <a:rPr lang="en-US" dirty="0" smtClean="0"/>
              <a:t>returning </a:t>
            </a:r>
            <a:r>
              <a:rPr lang="en-US" dirty="0"/>
              <a:t>an </a:t>
            </a:r>
            <a:r>
              <a:rPr lang="en-US" i="1" dirty="0"/>
              <a:t>HttpResponse</a:t>
            </a:r>
            <a:r>
              <a:rPr lang="en-US" dirty="0"/>
              <a:t> object containing the content for the requested page, </a:t>
            </a:r>
            <a:endParaRPr lang="en-US" dirty="0" smtClean="0"/>
          </a:p>
          <a:p>
            <a:pPr marL="393700" lvl="1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or:</a:t>
            </a:r>
          </a:p>
          <a:p>
            <a:pPr lvl="1" algn="l" rtl="0"/>
            <a:r>
              <a:rPr lang="en-US" dirty="0" smtClean="0"/>
              <a:t>Raising </a:t>
            </a:r>
            <a:r>
              <a:rPr lang="en-US" dirty="0"/>
              <a:t>an exception such as </a:t>
            </a:r>
            <a:r>
              <a:rPr lang="en-US" i="1" dirty="0" smtClean="0"/>
              <a:t>Http</a:t>
            </a:r>
            <a:r>
              <a:rPr lang="en-US" i="1" dirty="0" smtClean="0">
                <a:latin typeface="Arial (Body)"/>
              </a:rPr>
              <a:t>404 </a:t>
            </a:r>
            <a:r>
              <a:rPr lang="en-US" dirty="0"/>
              <a:t>(page not found)</a:t>
            </a:r>
          </a:p>
          <a:p>
            <a:pPr algn="l" rtl="0"/>
            <a:r>
              <a:rPr lang="en-US" sz="2400" dirty="0"/>
              <a:t>The rest is up to us:</a:t>
            </a:r>
          </a:p>
          <a:p>
            <a:pPr lvl="1" algn="l" rtl="0"/>
            <a:r>
              <a:rPr lang="en-US" dirty="0" smtClean="0"/>
              <a:t>We can </a:t>
            </a:r>
            <a:r>
              <a:rPr lang="en-US" dirty="0"/>
              <a:t>read records from a </a:t>
            </a:r>
            <a:r>
              <a:rPr lang="en-US" dirty="0" smtClean="0"/>
              <a:t>database</a:t>
            </a:r>
          </a:p>
          <a:p>
            <a:pPr lvl="1" algn="l" rtl="0"/>
            <a:r>
              <a:rPr lang="en-US" dirty="0" smtClean="0"/>
              <a:t>We can </a:t>
            </a:r>
            <a:r>
              <a:rPr lang="en-US" dirty="0"/>
              <a:t>use a template system </a:t>
            </a:r>
            <a:r>
              <a:rPr lang="en-US" dirty="0" smtClean="0"/>
              <a:t>to design the html</a:t>
            </a:r>
          </a:p>
          <a:p>
            <a:pPr lvl="1" algn="l" rtl="0"/>
            <a:r>
              <a:rPr lang="en-US" dirty="0" smtClean="0"/>
              <a:t>We </a:t>
            </a:r>
            <a:r>
              <a:rPr lang="en-US" dirty="0"/>
              <a:t>can generate a PDF file, output XML, </a:t>
            </a:r>
            <a:r>
              <a:rPr lang="en-US" dirty="0" smtClean="0"/>
              <a:t>etc…</a:t>
            </a:r>
          </a:p>
          <a:p>
            <a:pPr algn="l" rtl="0"/>
            <a:r>
              <a:rPr lang="en-US" dirty="0"/>
              <a:t>For example, let’s </a:t>
            </a:r>
            <a:r>
              <a:rPr lang="en-US" dirty="0" smtClean="0"/>
              <a:t>display </a:t>
            </a:r>
            <a:r>
              <a:rPr lang="en-US" dirty="0"/>
              <a:t>the latest </a:t>
            </a:r>
            <a:r>
              <a:rPr lang="en-US" dirty="0">
                <a:latin typeface="Arial (Body)"/>
              </a:rPr>
              <a:t>5</a:t>
            </a:r>
            <a:r>
              <a:rPr lang="en-US" dirty="0"/>
              <a:t> poll </a:t>
            </a:r>
            <a:r>
              <a:rPr lang="en-US" dirty="0" smtClean="0"/>
              <a:t>questions </a:t>
            </a:r>
            <a:r>
              <a:rPr lang="en-US" dirty="0"/>
              <a:t>separated by </a:t>
            </a:r>
            <a:r>
              <a:rPr lang="en-US" dirty="0" smtClean="0"/>
              <a:t>commas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4800" dirty="0"/>
              <a:t>Writing Views that do Something</a:t>
            </a:r>
            <a:endParaRPr lang="he-I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313"/>
            <a:ext cx="8229600" cy="4941887"/>
          </a:xfrm>
        </p:spPr>
        <p:txBody>
          <a:bodyPr/>
          <a:lstStyle/>
          <a:p>
            <a:pPr algn="l" rtl="0"/>
            <a:r>
              <a:rPr lang="en-US" dirty="0" smtClean="0"/>
              <a:t>Edit polls/views.py to include: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Let’s add some questions to the DB and check it out</a:t>
            </a:r>
          </a:p>
          <a:p>
            <a:pPr algn="l" rtl="0"/>
            <a:r>
              <a:rPr lang="en-US" dirty="0"/>
              <a:t>There’s a problem here, though: the page’s design is hard-coded in the </a:t>
            </a:r>
            <a:r>
              <a:rPr lang="en-US" dirty="0" smtClean="0"/>
              <a:t>view</a:t>
            </a:r>
          </a:p>
          <a:p>
            <a:pPr algn="l" rtl="0"/>
            <a:r>
              <a:rPr lang="en-US" dirty="0" smtClean="0"/>
              <a:t>If we want </a:t>
            </a:r>
            <a:r>
              <a:rPr lang="en-US" dirty="0"/>
              <a:t>to change the way the page looks, </a:t>
            </a:r>
            <a:r>
              <a:rPr lang="en-US" dirty="0" smtClean="0"/>
              <a:t>we have </a:t>
            </a:r>
            <a:r>
              <a:rPr lang="en-US" dirty="0"/>
              <a:t>to edit this Python </a:t>
            </a:r>
            <a:r>
              <a:rPr lang="en-US" dirty="0" smtClean="0"/>
              <a:t>code</a:t>
            </a:r>
          </a:p>
          <a:p>
            <a:pPr algn="l" rtl="0"/>
            <a:r>
              <a:rPr lang="en-US" dirty="0" smtClean="0"/>
              <a:t>So </a:t>
            </a:r>
            <a:r>
              <a:rPr lang="en-US" dirty="0"/>
              <a:t>let’s use Django’s template system to separate the design from </a:t>
            </a:r>
            <a:r>
              <a:rPr lang="en-US" dirty="0" smtClean="0"/>
              <a:t>the Python code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4550"/>
            <a:ext cx="7239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4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What’s Included in Django?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41887"/>
          </a:xfrm>
        </p:spPr>
        <p:txBody>
          <a:bodyPr/>
          <a:lstStyle/>
          <a:p>
            <a:pPr algn="l" rtl="0"/>
            <a:r>
              <a:rPr lang="en-US" b="1" dirty="0" smtClean="0"/>
              <a:t>An ORM (Object Relational Mapper) system</a:t>
            </a:r>
            <a:endParaRPr lang="en-US" b="1" dirty="0"/>
          </a:p>
          <a:p>
            <a:pPr lvl="1" algn="l" rtl="0"/>
            <a:r>
              <a:rPr lang="en-US" dirty="0" smtClean="0"/>
              <a:t>This is a </a:t>
            </a:r>
            <a:r>
              <a:rPr lang="en-US" u="sng" dirty="0" smtClean="0"/>
              <a:t>layer of abstraction to the database</a:t>
            </a:r>
          </a:p>
          <a:p>
            <a:pPr lvl="1" algn="l" rtl="0"/>
            <a:r>
              <a:rPr lang="en-US" dirty="0" smtClean="0"/>
              <a:t>We don’t need to create DB tables or use SQL Queries</a:t>
            </a:r>
          </a:p>
          <a:p>
            <a:pPr lvl="1" algn="l" rtl="0"/>
            <a:r>
              <a:rPr lang="en-US" dirty="0" smtClean="0"/>
              <a:t>We write Python classes and Django deals with the DB!</a:t>
            </a:r>
          </a:p>
          <a:p>
            <a:pPr algn="l" rtl="0"/>
            <a:r>
              <a:rPr lang="en-US" b="1" dirty="0" smtClean="0"/>
              <a:t>Templates</a:t>
            </a:r>
            <a:r>
              <a:rPr lang="en-US" dirty="0" smtClean="0"/>
              <a:t>: for designing UI separated from the logic</a:t>
            </a:r>
          </a:p>
          <a:p>
            <a:pPr algn="l" rtl="0"/>
            <a:r>
              <a:rPr lang="en-US" b="1" dirty="0" smtClean="0"/>
              <a:t>A Built-in Admin Site</a:t>
            </a:r>
            <a:r>
              <a:rPr lang="en-US" dirty="0" smtClean="0"/>
              <a:t>: Allows us to make CRUD </a:t>
            </a:r>
            <a:r>
              <a:rPr lang="en-US" dirty="0"/>
              <a:t>operations on the DB easily</a:t>
            </a:r>
            <a:endParaRPr lang="en-US" dirty="0" smtClean="0"/>
          </a:p>
          <a:p>
            <a:pPr algn="l" rtl="0"/>
            <a:r>
              <a:rPr lang="en-US" b="1" dirty="0" smtClean="0"/>
              <a:t>A Built-in &amp;</a:t>
            </a:r>
            <a:r>
              <a:rPr lang="en-US" dirty="0" smtClean="0"/>
              <a:t> </a:t>
            </a:r>
            <a:r>
              <a:rPr lang="en-US" b="1" dirty="0" smtClean="0"/>
              <a:t>Lightweight Web Server</a:t>
            </a:r>
            <a:endParaRPr lang="en-US" dirty="0" smtClean="0"/>
          </a:p>
          <a:p>
            <a:pPr algn="l" rtl="0"/>
            <a:r>
              <a:rPr lang="en-US" b="1" dirty="0" smtClean="0"/>
              <a:t>A URL Mapping System </a:t>
            </a:r>
            <a:r>
              <a:rPr lang="en-US" dirty="0" smtClean="0"/>
              <a:t>for elegant URL design</a:t>
            </a:r>
          </a:p>
          <a:p>
            <a:pPr algn="l" rtl="0"/>
            <a:r>
              <a:rPr lang="en-US" b="1" dirty="0" smtClean="0"/>
              <a:t>Lot’s of middleware &amp; packages</a:t>
            </a:r>
            <a:r>
              <a:rPr lang="en-US" dirty="0" smtClean="0"/>
              <a:t>: Authentication, Forms, </a:t>
            </a:r>
            <a:r>
              <a:rPr lang="en-US" dirty="0"/>
              <a:t>Security, </a:t>
            </a:r>
            <a:r>
              <a:rPr lang="en-US" dirty="0" smtClean="0"/>
              <a:t>Validation, Caching, Testing &amp; more…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999"/>
            <a:ext cx="8229600" cy="1244725"/>
          </a:xfrm>
        </p:spPr>
        <p:txBody>
          <a:bodyPr/>
          <a:lstStyle/>
          <a:p>
            <a:r>
              <a:rPr lang="en-US" dirty="0" smtClean="0"/>
              <a:t>Creating a Template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13"/>
            <a:ext cx="8382000" cy="4484687"/>
          </a:xfrm>
        </p:spPr>
        <p:txBody>
          <a:bodyPr/>
          <a:lstStyle/>
          <a:p>
            <a:pPr algn="l" rtl="0"/>
            <a:r>
              <a:rPr lang="en-US" dirty="0"/>
              <a:t>First, create a </a:t>
            </a:r>
            <a:r>
              <a:rPr lang="en-US" b="1" dirty="0"/>
              <a:t>directory</a:t>
            </a:r>
            <a:r>
              <a:rPr lang="en-US" dirty="0"/>
              <a:t> called </a:t>
            </a:r>
            <a:r>
              <a:rPr lang="en-US" i="1" dirty="0" smtClean="0"/>
              <a:t>templates/</a:t>
            </a:r>
            <a:r>
              <a:rPr lang="en-US" dirty="0" smtClean="0"/>
              <a:t> inside </a:t>
            </a:r>
            <a:r>
              <a:rPr lang="en-US" i="1" dirty="0" smtClean="0"/>
              <a:t>polls</a:t>
            </a:r>
            <a:r>
              <a:rPr lang="en-US" dirty="0" smtClean="0"/>
              <a:t>/</a:t>
            </a:r>
            <a:endParaRPr lang="en-US" dirty="0"/>
          </a:p>
          <a:p>
            <a:pPr algn="l" rtl="0"/>
            <a:r>
              <a:rPr lang="en-US" dirty="0" smtClean="0"/>
              <a:t>In </a:t>
            </a:r>
            <a:r>
              <a:rPr lang="en-US" i="1" dirty="0" smtClean="0"/>
              <a:t>settings.py</a:t>
            </a:r>
            <a:r>
              <a:rPr lang="en-US" dirty="0" smtClean="0"/>
              <a:t>, within TEMPLATES, the backend is set to </a:t>
            </a:r>
            <a:r>
              <a:rPr lang="en-US" i="1" dirty="0" err="1" smtClean="0"/>
              <a:t>DjangoTemplates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dirty="0" smtClean="0"/>
              <a:t>APP_DIRS is set to True</a:t>
            </a:r>
          </a:p>
          <a:p>
            <a:pPr algn="l" rtl="0"/>
            <a:r>
              <a:rPr lang="en-US" i="1" dirty="0" err="1" smtClean="0"/>
              <a:t>DjangoTemplates</a:t>
            </a:r>
            <a:r>
              <a:rPr lang="en-US" i="1" dirty="0" smtClean="0"/>
              <a:t> </a:t>
            </a:r>
            <a:r>
              <a:rPr lang="en-US" dirty="0" smtClean="0"/>
              <a:t>looks for a </a:t>
            </a:r>
            <a:r>
              <a:rPr lang="en-US" i="1" dirty="0" smtClean="0"/>
              <a:t>templates/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in each of the INSTALLED_APPS</a:t>
            </a:r>
          </a:p>
          <a:p>
            <a:pPr algn="l" rtl="0"/>
            <a:r>
              <a:rPr lang="en-US" dirty="0" smtClean="0"/>
              <a:t>This is how Django knows to find the </a:t>
            </a:r>
            <a:r>
              <a:rPr lang="en-US" i="1" dirty="0" smtClean="0"/>
              <a:t>polls</a:t>
            </a:r>
            <a:r>
              <a:rPr lang="en-US" dirty="0" smtClean="0"/>
              <a:t> templates</a:t>
            </a:r>
          </a:p>
          <a:p>
            <a:pPr algn="l" rtl="0"/>
            <a:r>
              <a:rPr lang="en-US" dirty="0"/>
              <a:t>Within the </a:t>
            </a:r>
            <a:r>
              <a:rPr lang="en-US" i="1" dirty="0" smtClean="0"/>
              <a:t>templates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, </a:t>
            </a:r>
            <a:r>
              <a:rPr lang="en-US" dirty="0"/>
              <a:t>create another </a:t>
            </a:r>
            <a:r>
              <a:rPr lang="en-US" dirty="0" err="1" smtClean="0"/>
              <a:t>dir</a:t>
            </a:r>
            <a:r>
              <a:rPr lang="en-US" dirty="0" smtClean="0"/>
              <a:t> called </a:t>
            </a:r>
            <a:r>
              <a:rPr lang="en-US" i="1" dirty="0"/>
              <a:t>polls</a:t>
            </a:r>
            <a:r>
              <a:rPr lang="en-US" dirty="0"/>
              <a:t>, and within that </a:t>
            </a:r>
            <a:r>
              <a:rPr lang="en-US" dirty="0" err="1" smtClean="0"/>
              <a:t>dir</a:t>
            </a:r>
            <a:r>
              <a:rPr lang="en-US" dirty="0" smtClean="0"/>
              <a:t> create </a:t>
            </a:r>
            <a:r>
              <a:rPr lang="en-US" dirty="0"/>
              <a:t>a file called </a:t>
            </a:r>
            <a:r>
              <a:rPr lang="en-US" i="1" dirty="0" smtClean="0"/>
              <a:t>index.html</a:t>
            </a:r>
          </a:p>
          <a:p>
            <a:pPr lvl="1" algn="l" rtl="0"/>
            <a:r>
              <a:rPr lang="en-US" dirty="0"/>
              <a:t>O</a:t>
            </a:r>
            <a:r>
              <a:rPr lang="en-US" dirty="0" smtClean="0"/>
              <a:t>ur template file is </a:t>
            </a:r>
            <a:r>
              <a:rPr lang="en-US" i="1" dirty="0" smtClean="0"/>
              <a:t>polls/templates/polls/index.html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smtClean="0"/>
              <a:t>Template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With this directory structure, </a:t>
            </a:r>
            <a:r>
              <a:rPr lang="en-US" dirty="0"/>
              <a:t>we can refer to </a:t>
            </a:r>
            <a:r>
              <a:rPr lang="en-US" dirty="0" smtClean="0"/>
              <a:t>our template </a:t>
            </a:r>
            <a:r>
              <a:rPr lang="en-US" dirty="0"/>
              <a:t>in Django as </a:t>
            </a:r>
            <a:r>
              <a:rPr lang="en-US" i="1" dirty="0"/>
              <a:t>polls/index.html</a:t>
            </a:r>
          </a:p>
          <a:p>
            <a:pPr algn="l" rtl="0"/>
            <a:r>
              <a:rPr lang="en-US" dirty="0"/>
              <a:t>If </a:t>
            </a:r>
            <a:r>
              <a:rPr lang="en-US" dirty="0" smtClean="0"/>
              <a:t>we had </a:t>
            </a:r>
            <a:r>
              <a:rPr lang="en-US" dirty="0"/>
              <a:t>put it directly in </a:t>
            </a:r>
            <a:r>
              <a:rPr lang="en-US" i="1" dirty="0" smtClean="0"/>
              <a:t>polls/templates/</a:t>
            </a:r>
            <a:r>
              <a:rPr lang="en-US" dirty="0" smtClean="0"/>
              <a:t> then </a:t>
            </a:r>
            <a:r>
              <a:rPr lang="en-US" u="sng" dirty="0" smtClean="0"/>
              <a:t>Django might find an </a:t>
            </a:r>
            <a:r>
              <a:rPr lang="en-US" i="1" u="sng" dirty="0" smtClean="0"/>
              <a:t>index.html </a:t>
            </a:r>
            <a:r>
              <a:rPr lang="en-US" u="sng" dirty="0" smtClean="0"/>
              <a:t>file in another app</a:t>
            </a:r>
            <a:endParaRPr lang="en-US" dirty="0"/>
          </a:p>
          <a:p>
            <a:pPr algn="l" rtl="0"/>
            <a:r>
              <a:rPr lang="en-US" dirty="0" smtClean="0"/>
              <a:t>To avoid this, we’ll put each app’s templates in its own subdir and refer to it with that subdir in views:</a:t>
            </a:r>
          </a:p>
          <a:p>
            <a:pPr lvl="1" algn="l" rtl="0"/>
            <a:r>
              <a:rPr lang="en-US" i="1" dirty="0" smtClean="0"/>
              <a:t>polls/index.html</a:t>
            </a:r>
            <a:r>
              <a:rPr lang="en-US" dirty="0" smtClean="0"/>
              <a:t>, </a:t>
            </a:r>
          </a:p>
          <a:p>
            <a:pPr lvl="1" algn="l" rtl="0"/>
            <a:r>
              <a:rPr lang="en-US" i="1" dirty="0" smtClean="0"/>
              <a:t>admin/index.html</a:t>
            </a:r>
            <a:r>
              <a:rPr lang="en-US" dirty="0" smtClean="0"/>
              <a:t>, </a:t>
            </a:r>
          </a:p>
          <a:p>
            <a:pPr lvl="1" algn="l" rtl="0"/>
            <a:r>
              <a:rPr lang="en-US" i="1" dirty="0" smtClean="0"/>
              <a:t>app</a:t>
            </a:r>
            <a:r>
              <a:rPr lang="en-US" i="1" dirty="0" smtClean="0">
                <a:latin typeface="Arial (Body)"/>
              </a:rPr>
              <a:t>3</a:t>
            </a:r>
            <a:r>
              <a:rPr lang="en-US" i="1" dirty="0" smtClean="0"/>
              <a:t>/index.html</a:t>
            </a:r>
            <a:r>
              <a:rPr lang="en-US" dirty="0" smtClean="0"/>
              <a:t>, </a:t>
            </a:r>
          </a:p>
          <a:p>
            <a:pPr lvl="1" algn="l" rtl="0"/>
            <a:r>
              <a:rPr lang="en-US" dirty="0" smtClean="0"/>
              <a:t>…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Editing the Template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5257800"/>
          </a:xfrm>
        </p:spPr>
        <p:txBody>
          <a:bodyPr/>
          <a:lstStyle/>
          <a:p>
            <a:pPr algn="l" rtl="0"/>
            <a:r>
              <a:rPr lang="en-US" dirty="0"/>
              <a:t>Put the following code in </a:t>
            </a:r>
            <a:r>
              <a:rPr lang="en-US" dirty="0" smtClean="0"/>
              <a:t>the </a:t>
            </a:r>
            <a:r>
              <a:rPr lang="en-US" i="1" dirty="0" smtClean="0"/>
              <a:t>index.html</a:t>
            </a:r>
            <a:r>
              <a:rPr lang="en-US" dirty="0" smtClean="0"/>
              <a:t> </a:t>
            </a:r>
            <a:r>
              <a:rPr lang="en-US" dirty="0"/>
              <a:t>template</a:t>
            </a:r>
            <a:r>
              <a:rPr lang="en-US" dirty="0" smtClean="0"/>
              <a:t>: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This piece of code contains both html and Django’s template language (everything in the </a:t>
            </a:r>
            <a:r>
              <a:rPr lang="en-US" dirty="0" smtClean="0">
                <a:solidFill>
                  <a:srgbClr val="FFC000"/>
                </a:solidFill>
              </a:rPr>
              <a:t>{{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C000"/>
                </a:solidFill>
              </a:rPr>
              <a:t>{%</a:t>
            </a:r>
            <a:r>
              <a:rPr lang="en-US" dirty="0" smtClean="0"/>
              <a:t> tags)</a:t>
            </a:r>
          </a:p>
          <a:p>
            <a:pPr algn="l" rtl="0"/>
            <a:r>
              <a:rPr lang="en-US" dirty="0" smtClean="0"/>
              <a:t>This template language’s syntax is similar to Python and it’s evaluated to produce the final html page</a:t>
            </a:r>
          </a:p>
          <a:p>
            <a:pPr algn="l" rtl="0"/>
            <a:r>
              <a:rPr lang="en-US" dirty="0" smtClean="0"/>
              <a:t>Here we </a:t>
            </a:r>
            <a:r>
              <a:rPr lang="en-US" dirty="0"/>
              <a:t>create a bulleted-list </a:t>
            </a:r>
            <a:r>
              <a:rPr lang="en-US" dirty="0" smtClean="0"/>
              <a:t>of the latest questions</a:t>
            </a:r>
          </a:p>
          <a:p>
            <a:pPr lvl="1" algn="l" rtl="0"/>
            <a:r>
              <a:rPr lang="en-US" dirty="0" smtClean="0"/>
              <a:t>Each bullet is </a:t>
            </a:r>
            <a:r>
              <a:rPr lang="en-US" dirty="0"/>
              <a:t>a link </a:t>
            </a:r>
            <a:r>
              <a:rPr lang="en-US" dirty="0" smtClean="0"/>
              <a:t>to the question’s page displaying the question text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05000"/>
            <a:ext cx="667511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Using the Template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algn="l" rtl="0"/>
            <a:r>
              <a:rPr lang="en-US" dirty="0"/>
              <a:t>Now let’s update our index view </a:t>
            </a:r>
            <a:r>
              <a:rPr lang="en-US" dirty="0" smtClean="0"/>
              <a:t>to </a:t>
            </a:r>
            <a:r>
              <a:rPr lang="en-US" dirty="0"/>
              <a:t>use the template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This </a:t>
            </a:r>
            <a:r>
              <a:rPr lang="en-US" dirty="0"/>
              <a:t>code loads the template called </a:t>
            </a:r>
            <a:r>
              <a:rPr lang="en-US" i="1" dirty="0"/>
              <a:t>polls/index.html </a:t>
            </a:r>
            <a:r>
              <a:rPr lang="en-US" dirty="0"/>
              <a:t>and passes it a </a:t>
            </a:r>
            <a:r>
              <a:rPr lang="en-US" dirty="0" smtClean="0"/>
              <a:t>context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context is a dictionary mapping template variable names to Python </a:t>
            </a:r>
            <a:r>
              <a:rPr lang="en-US" dirty="0" smtClean="0"/>
              <a:t>objects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05000"/>
            <a:ext cx="6019801" cy="28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0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Shortcut: render()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The process we’ve just seen includes </a:t>
            </a:r>
            <a:r>
              <a:rPr lang="en-US" dirty="0" smtClean="0">
                <a:latin typeface="Arial (Body)"/>
              </a:rPr>
              <a:t>3</a:t>
            </a:r>
            <a:r>
              <a:rPr lang="en-US" dirty="0" smtClean="0"/>
              <a:t> steps:</a:t>
            </a:r>
          </a:p>
          <a:p>
            <a:pPr lvl="1" algn="l" rtl="0"/>
            <a:r>
              <a:rPr lang="en-US" dirty="0" smtClean="0"/>
              <a:t>Loading a template</a:t>
            </a:r>
          </a:p>
          <a:p>
            <a:pPr lvl="1" algn="l" rtl="0"/>
            <a:r>
              <a:rPr lang="en-US" dirty="0" smtClean="0"/>
              <a:t>Rendering the template with a context</a:t>
            </a:r>
          </a:p>
          <a:p>
            <a:pPr lvl="1" algn="l" rtl="0"/>
            <a:r>
              <a:rPr lang="en-US" dirty="0" smtClean="0"/>
              <a:t>Return </a:t>
            </a:r>
            <a:r>
              <a:rPr lang="en-US" dirty="0"/>
              <a:t>an </a:t>
            </a:r>
            <a:r>
              <a:rPr lang="en-US" i="1" dirty="0"/>
              <a:t>HttpResponse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rendered template</a:t>
            </a:r>
          </a:p>
          <a:p>
            <a:pPr algn="l" rtl="0"/>
            <a:r>
              <a:rPr lang="en-US" dirty="0" smtClean="0"/>
              <a:t>Since this process is very common, Django provides </a:t>
            </a:r>
            <a:r>
              <a:rPr lang="en-US" dirty="0"/>
              <a:t>a shortcut. Here’s the full </a:t>
            </a:r>
            <a:r>
              <a:rPr lang="en-US" i="1" dirty="0"/>
              <a:t>index</a:t>
            </a:r>
            <a:r>
              <a:rPr lang="en-US" dirty="0"/>
              <a:t>() view, rewritten</a:t>
            </a:r>
            <a:r>
              <a:rPr lang="en-US" dirty="0" smtClean="0"/>
              <a:t>: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683479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3505200" y="4267200"/>
            <a:ext cx="5562600" cy="1524000"/>
          </a:xfrm>
          <a:prstGeom prst="wedgeEllipseCallout">
            <a:avLst>
              <a:gd name="adj1" fmla="val -59774"/>
              <a:gd name="adj2" fmla="val 485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dirty="0">
                <a:solidFill>
                  <a:schemeClr val="accent1"/>
                </a:solidFill>
              </a:rPr>
              <a:t>Now we no longer need to import l</a:t>
            </a:r>
            <a:r>
              <a:rPr lang="en-US" sz="1600" i="1" dirty="0">
                <a:solidFill>
                  <a:schemeClr val="accent1"/>
                </a:solidFill>
              </a:rPr>
              <a:t>oader, RequestContext and </a:t>
            </a:r>
            <a:r>
              <a:rPr lang="en-US" sz="1600" i="1" dirty="0" smtClean="0">
                <a:solidFill>
                  <a:schemeClr val="accent1"/>
                </a:solidFill>
              </a:rPr>
              <a:t>HttpResponse. 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Though currently we still need HttpResponse for the </a:t>
            </a:r>
            <a:r>
              <a:rPr lang="en-US" sz="1600" i="1" dirty="0" smtClean="0">
                <a:solidFill>
                  <a:schemeClr val="accent1"/>
                </a:solidFill>
              </a:rPr>
              <a:t>detail</a:t>
            </a:r>
            <a:r>
              <a:rPr lang="en-US" sz="1600" dirty="0" smtClean="0">
                <a:solidFill>
                  <a:schemeClr val="accent1"/>
                </a:solidFill>
              </a:rPr>
              <a:t>(), </a:t>
            </a:r>
            <a:r>
              <a:rPr lang="en-US" sz="1600" i="1" dirty="0" smtClean="0">
                <a:solidFill>
                  <a:schemeClr val="accent1"/>
                </a:solidFill>
              </a:rPr>
              <a:t>results</a:t>
            </a:r>
            <a:r>
              <a:rPr lang="en-US" sz="1600" dirty="0" smtClean="0">
                <a:solidFill>
                  <a:schemeClr val="accent1"/>
                </a:solidFill>
              </a:rPr>
              <a:t>(), </a:t>
            </a:r>
            <a:r>
              <a:rPr lang="en-US" sz="1600" dirty="0">
                <a:solidFill>
                  <a:schemeClr val="accent1"/>
                </a:solidFill>
              </a:rPr>
              <a:t>and </a:t>
            </a:r>
            <a:r>
              <a:rPr lang="en-US" sz="1600" i="1" dirty="0" smtClean="0">
                <a:solidFill>
                  <a:schemeClr val="accent1"/>
                </a:solidFill>
              </a:rPr>
              <a:t>vote</a:t>
            </a:r>
            <a:r>
              <a:rPr lang="en-US" sz="1600" dirty="0" smtClean="0">
                <a:solidFill>
                  <a:schemeClr val="accent1"/>
                </a:solidFill>
              </a:rPr>
              <a:t>() methods.</a:t>
            </a:r>
            <a:endParaRPr lang="he-IL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47172"/>
          </a:xfrm>
        </p:spPr>
        <p:txBody>
          <a:bodyPr/>
          <a:lstStyle/>
          <a:p>
            <a:r>
              <a:rPr lang="en-US" dirty="0" smtClean="0"/>
              <a:t>Question Details Template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87513"/>
            <a:ext cx="8229600" cy="4789487"/>
          </a:xfrm>
        </p:spPr>
        <p:txBody>
          <a:bodyPr/>
          <a:lstStyle/>
          <a:p>
            <a:pPr algn="l" rtl="0"/>
            <a:r>
              <a:rPr lang="en-US" dirty="0" smtClean="0"/>
              <a:t>Create a file called </a:t>
            </a:r>
            <a:r>
              <a:rPr lang="en-US" i="1" dirty="0" smtClean="0"/>
              <a:t>detail.html</a:t>
            </a:r>
            <a:r>
              <a:rPr lang="en-US" dirty="0" smtClean="0"/>
              <a:t> in </a:t>
            </a:r>
            <a:r>
              <a:rPr lang="en-US" i="1" dirty="0" smtClean="0"/>
              <a:t>templates/polls/</a:t>
            </a:r>
          </a:p>
          <a:p>
            <a:pPr algn="l" rtl="0"/>
            <a:r>
              <a:rPr lang="en-US" dirty="0" smtClean="0"/>
              <a:t>Put the following code in it:</a:t>
            </a:r>
          </a:p>
          <a:p>
            <a:pPr algn="l" rtl="0"/>
            <a:r>
              <a:rPr lang="en-US" dirty="0" smtClean="0"/>
              <a:t>It expects a </a:t>
            </a:r>
            <a:r>
              <a:rPr lang="en-US" i="1" dirty="0" smtClean="0"/>
              <a:t>Question</a:t>
            </a:r>
            <a:r>
              <a:rPr lang="en-US" dirty="0" smtClean="0"/>
              <a:t> variable</a:t>
            </a:r>
          </a:p>
          <a:p>
            <a:pPr algn="l" rtl="0"/>
            <a:r>
              <a:rPr lang="en-US" dirty="0" smtClean="0"/>
              <a:t>With this variable we can:</a:t>
            </a:r>
          </a:p>
          <a:p>
            <a:pPr lvl="1" algn="l" rtl="0"/>
            <a:r>
              <a:rPr lang="en-US" dirty="0" smtClean="0"/>
              <a:t>Access members (</a:t>
            </a:r>
            <a:r>
              <a:rPr lang="en-US" i="1" dirty="0" err="1" smtClean="0"/>
              <a:t>question.question_text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/>
              <a:t>Access methods </a:t>
            </a:r>
            <a:r>
              <a:rPr lang="en-US" dirty="0" smtClean="0"/>
              <a:t>(</a:t>
            </a:r>
            <a:r>
              <a:rPr lang="en-US" i="1" dirty="0" err="1" smtClean="0"/>
              <a:t>question.choice_set.all</a:t>
            </a:r>
            <a:r>
              <a:rPr lang="en-US" dirty="0" smtClean="0"/>
              <a:t>)</a:t>
            </a:r>
          </a:p>
          <a:p>
            <a:pPr lvl="2" algn="l" rtl="0"/>
            <a:r>
              <a:rPr lang="en-US" dirty="0" smtClean="0">
                <a:solidFill>
                  <a:srgbClr val="FF0000"/>
                </a:solidFill>
              </a:rPr>
              <a:t>Note that in the template language methods are called without the () suffix</a:t>
            </a:r>
          </a:p>
          <a:p>
            <a:pPr lvl="2" algn="l" rtl="0"/>
            <a:r>
              <a:rPr lang="en-US" dirty="0" smtClean="0"/>
              <a:t>This returns an iterable of Choice objects to use in {% for %}</a:t>
            </a:r>
          </a:p>
          <a:p>
            <a:pPr algn="l" rtl="0"/>
            <a:r>
              <a:rPr lang="en-US" dirty="0" smtClean="0"/>
              <a:t>The template displays a header with the question text and a bulleted-list of all the choices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7" y="2154049"/>
            <a:ext cx="4173736" cy="150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Details 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5018087"/>
          </a:xfrm>
        </p:spPr>
        <p:txBody>
          <a:bodyPr/>
          <a:lstStyle/>
          <a:p>
            <a:pPr algn="l" rtl="0"/>
            <a:r>
              <a:rPr lang="en-US" dirty="0" smtClean="0"/>
              <a:t>Edit </a:t>
            </a:r>
            <a:r>
              <a:rPr lang="en-US" i="1" dirty="0" smtClean="0"/>
              <a:t>polls/views.py</a:t>
            </a:r>
            <a:r>
              <a:rPr lang="en-US" dirty="0" smtClean="0"/>
              <a:t> to include the following: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view gets a </a:t>
            </a:r>
            <a:r>
              <a:rPr lang="en-US" i="1" dirty="0" err="1" smtClean="0"/>
              <a:t>question_id</a:t>
            </a:r>
            <a:r>
              <a:rPr lang="en-US" dirty="0" smtClean="0"/>
              <a:t>, finds the </a:t>
            </a:r>
            <a:r>
              <a:rPr lang="en-US" i="1" dirty="0" smtClean="0"/>
              <a:t>Question</a:t>
            </a:r>
            <a:r>
              <a:rPr lang="en-US" dirty="0" smtClean="0"/>
              <a:t> object in the DB and renders the template with that </a:t>
            </a:r>
            <a:r>
              <a:rPr lang="en-US" i="1" dirty="0" smtClean="0"/>
              <a:t>Question</a:t>
            </a:r>
          </a:p>
          <a:p>
            <a:pPr algn="l" rtl="0"/>
            <a:r>
              <a:rPr lang="en-US" dirty="0" smtClean="0"/>
              <a:t>The addition here is the </a:t>
            </a:r>
            <a:r>
              <a:rPr lang="en-US" i="1" dirty="0" smtClean="0"/>
              <a:t>raise Http</a:t>
            </a:r>
            <a:r>
              <a:rPr lang="en-US" i="1" dirty="0" smtClean="0">
                <a:latin typeface="Arial (Body)"/>
              </a:rPr>
              <a:t>404</a:t>
            </a:r>
            <a:r>
              <a:rPr lang="en-US" i="1" dirty="0" smtClean="0"/>
              <a:t>()</a:t>
            </a:r>
            <a:r>
              <a:rPr lang="en-US" dirty="0"/>
              <a:t> which raises </a:t>
            </a:r>
            <a:r>
              <a:rPr lang="en-US" dirty="0" smtClean="0"/>
              <a:t>an </a:t>
            </a:r>
            <a:r>
              <a:rPr lang="en-US" i="1" dirty="0" smtClean="0"/>
              <a:t>Http</a:t>
            </a:r>
            <a:r>
              <a:rPr lang="en-US" i="1" dirty="0" smtClean="0">
                <a:latin typeface="Arial (Body)"/>
              </a:rPr>
              <a:t>404</a:t>
            </a:r>
            <a:r>
              <a:rPr lang="en-US" dirty="0" smtClean="0"/>
              <a:t> </a:t>
            </a:r>
            <a:r>
              <a:rPr lang="en-US" dirty="0"/>
              <a:t>exception if </a:t>
            </a:r>
            <a:r>
              <a:rPr lang="en-US" dirty="0" smtClean="0"/>
              <a:t>the question id does not </a:t>
            </a:r>
            <a:r>
              <a:rPr lang="en-US" dirty="0"/>
              <a:t>exist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39856"/>
            <a:ext cx="6934200" cy="274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5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47172"/>
          </a:xfrm>
        </p:spPr>
        <p:txBody>
          <a:bodyPr/>
          <a:lstStyle/>
          <a:p>
            <a:r>
              <a:rPr lang="en-US" dirty="0" smtClean="0"/>
              <a:t>Shortcut: get_object_or_404()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313"/>
            <a:ext cx="8229600" cy="4789487"/>
          </a:xfrm>
        </p:spPr>
        <p:txBody>
          <a:bodyPr/>
          <a:lstStyle/>
          <a:p>
            <a:pPr algn="l" rtl="0"/>
            <a:r>
              <a:rPr lang="en-US" dirty="0" smtClean="0"/>
              <a:t>It is very common to use </a:t>
            </a:r>
            <a:r>
              <a:rPr lang="en-US" i="1" dirty="0" smtClean="0"/>
              <a:t>get</a:t>
            </a:r>
            <a:r>
              <a:rPr lang="en-US" dirty="0" smtClean="0"/>
              <a:t>() and raise </a:t>
            </a:r>
            <a:r>
              <a:rPr lang="en-US" dirty="0" smtClean="0">
                <a:latin typeface="Arial (Body)"/>
              </a:rPr>
              <a:t>404</a:t>
            </a:r>
            <a:r>
              <a:rPr lang="en-US" dirty="0" smtClean="0"/>
              <a:t> if the object does not exist in the DB</a:t>
            </a:r>
          </a:p>
          <a:p>
            <a:pPr algn="l" rtl="0"/>
            <a:r>
              <a:rPr lang="en-US" dirty="0" smtClean="0"/>
              <a:t>Django provides a shortcut here, </a:t>
            </a:r>
            <a:r>
              <a:rPr lang="en-US" i="1" dirty="0"/>
              <a:t>get_object_or_</a:t>
            </a:r>
            <a:r>
              <a:rPr lang="en-US" i="1" dirty="0">
                <a:latin typeface="Arial (Body)"/>
              </a:rPr>
              <a:t>404</a:t>
            </a:r>
            <a:r>
              <a:rPr lang="en-US" i="1" dirty="0" smtClean="0"/>
              <a:t>()</a:t>
            </a:r>
          </a:p>
          <a:p>
            <a:pPr algn="l" rtl="0"/>
            <a:r>
              <a:rPr lang="en-US" dirty="0"/>
              <a:t>Here’s the </a:t>
            </a:r>
            <a:r>
              <a:rPr lang="en-US" i="1" dirty="0"/>
              <a:t>detail</a:t>
            </a:r>
            <a:r>
              <a:rPr lang="en-US" dirty="0"/>
              <a:t>() view, rewritten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function takes </a:t>
            </a:r>
            <a:r>
              <a:rPr lang="en-US" dirty="0"/>
              <a:t>a Django model as its first </a:t>
            </a:r>
            <a:r>
              <a:rPr lang="en-US" dirty="0" err="1" smtClean="0"/>
              <a:t>arg</a:t>
            </a:r>
            <a:r>
              <a:rPr lang="en-US" dirty="0" smtClean="0"/>
              <a:t> and any number of keyword </a:t>
            </a:r>
            <a:r>
              <a:rPr lang="en-US" dirty="0" err="1" smtClean="0"/>
              <a:t>args</a:t>
            </a:r>
            <a:r>
              <a:rPr lang="en-US" dirty="0" smtClean="0"/>
              <a:t> to be passed to </a:t>
            </a:r>
            <a:r>
              <a:rPr lang="en-US" i="1" dirty="0"/>
              <a:t>get</a:t>
            </a:r>
            <a:r>
              <a:rPr lang="en-US" dirty="0" smtClean="0"/>
              <a:t>()</a:t>
            </a:r>
          </a:p>
          <a:p>
            <a:pPr algn="l" rtl="0"/>
            <a:r>
              <a:rPr lang="en-US" dirty="0" smtClean="0"/>
              <a:t>It </a:t>
            </a:r>
            <a:r>
              <a:rPr lang="en-US" dirty="0"/>
              <a:t>raises </a:t>
            </a:r>
            <a:r>
              <a:rPr lang="en-US" i="1" dirty="0"/>
              <a:t>Http</a:t>
            </a:r>
            <a:r>
              <a:rPr lang="en-US" i="1" dirty="0">
                <a:latin typeface="Arial (Body)"/>
              </a:rPr>
              <a:t>404</a:t>
            </a:r>
            <a:r>
              <a:rPr lang="en-US" dirty="0"/>
              <a:t> if the object doesn’t </a:t>
            </a:r>
            <a:r>
              <a:rPr lang="en-US" dirty="0" smtClean="0"/>
              <a:t>exist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6858000" cy="192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001911" y="3505200"/>
            <a:ext cx="4684889" cy="1447800"/>
          </a:xfrm>
          <a:prstGeom prst="wedgeEllipseCallout">
            <a:avLst>
              <a:gd name="adj1" fmla="val -56160"/>
              <a:gd name="adj2" fmla="val 43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dirty="0">
                <a:solidFill>
                  <a:schemeClr val="accent1"/>
                </a:solidFill>
              </a:rPr>
              <a:t>There’s also a </a:t>
            </a:r>
            <a:r>
              <a:rPr lang="en-US" sz="1600" i="1" dirty="0">
                <a:solidFill>
                  <a:schemeClr val="accent1"/>
                </a:solidFill>
              </a:rPr>
              <a:t>get_list_or_</a:t>
            </a:r>
            <a:r>
              <a:rPr lang="en-US" sz="1600" i="1" dirty="0">
                <a:solidFill>
                  <a:schemeClr val="accent1"/>
                </a:solidFill>
                <a:latin typeface="Arial (Body)"/>
              </a:rPr>
              <a:t>404</a:t>
            </a:r>
            <a:r>
              <a:rPr lang="en-US" sz="1600" dirty="0">
                <a:solidFill>
                  <a:schemeClr val="accent1"/>
                </a:solidFill>
              </a:rPr>
              <a:t>() function, which </a:t>
            </a:r>
            <a:r>
              <a:rPr lang="en-US" sz="1600" dirty="0" smtClean="0">
                <a:solidFill>
                  <a:schemeClr val="accent1"/>
                </a:solidFill>
              </a:rPr>
              <a:t>uses filter</a:t>
            </a:r>
            <a:r>
              <a:rPr lang="en-US" sz="1600" dirty="0">
                <a:solidFill>
                  <a:schemeClr val="accent1"/>
                </a:solidFill>
              </a:rPr>
              <a:t>() instead of get(). It raises </a:t>
            </a:r>
            <a:r>
              <a:rPr lang="en-US" sz="1600" i="1" dirty="0">
                <a:solidFill>
                  <a:schemeClr val="accent1"/>
                </a:solidFill>
              </a:rPr>
              <a:t>Http</a:t>
            </a:r>
            <a:r>
              <a:rPr lang="en-US" sz="1600" i="1" dirty="0">
                <a:solidFill>
                  <a:schemeClr val="accent1"/>
                </a:solidFill>
                <a:latin typeface="Arial (Body)"/>
              </a:rPr>
              <a:t>404</a:t>
            </a:r>
            <a:r>
              <a:rPr lang="en-US" sz="1600" dirty="0">
                <a:solidFill>
                  <a:schemeClr val="accent1"/>
                </a:solidFill>
              </a:rPr>
              <a:t> if the list is empty.</a:t>
            </a:r>
            <a:endParaRPr lang="he-IL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Avoiding Hard Coded URLs in Templates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pPr algn="l" rtl="0"/>
            <a:r>
              <a:rPr lang="en-US" dirty="0" smtClean="0"/>
              <a:t>In </a:t>
            </a:r>
            <a:r>
              <a:rPr lang="en-US" i="1" dirty="0" smtClean="0"/>
              <a:t>polls/index.html</a:t>
            </a:r>
            <a:r>
              <a:rPr lang="en-US" dirty="0" smtClean="0"/>
              <a:t>, </a:t>
            </a:r>
            <a:r>
              <a:rPr lang="en-US" dirty="0"/>
              <a:t>the link was partially </a:t>
            </a:r>
            <a:r>
              <a:rPr lang="en-US" dirty="0" smtClean="0"/>
              <a:t>hardcoded: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Hard coded URLs causes the URL system and the templates to be tightly-coupled</a:t>
            </a:r>
          </a:p>
          <a:p>
            <a:pPr lvl="1" algn="l" rtl="0"/>
            <a:r>
              <a:rPr lang="en-US" dirty="0" smtClean="0"/>
              <a:t>Changing the URLs names or structure might require changes in many templates</a:t>
            </a:r>
          </a:p>
          <a:p>
            <a:pPr lvl="1" algn="l" rtl="0"/>
            <a:r>
              <a:rPr lang="en-US" dirty="0"/>
              <a:t>To support loose coupling we can use the </a:t>
            </a:r>
            <a:r>
              <a:rPr lang="en-US" i="1" dirty="0"/>
              <a:t>{% </a:t>
            </a:r>
            <a:r>
              <a:rPr lang="en-US" i="1" dirty="0" err="1"/>
              <a:t>url</a:t>
            </a:r>
            <a:r>
              <a:rPr lang="en-US" i="1" dirty="0"/>
              <a:t> %} </a:t>
            </a:r>
            <a:r>
              <a:rPr lang="en-US" dirty="0" smtClean="0"/>
              <a:t>tag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 smtClean="0"/>
              <a:t>This is linked to the </a:t>
            </a:r>
            <a:r>
              <a:rPr lang="en-US" i="1" dirty="0" smtClean="0"/>
              <a:t>detail</a:t>
            </a:r>
            <a:r>
              <a:rPr lang="en-US" dirty="0" smtClean="0"/>
              <a:t> </a:t>
            </a:r>
            <a:r>
              <a:rPr lang="en-US" dirty="0"/>
              <a:t>name </a:t>
            </a:r>
            <a:r>
              <a:rPr lang="en-US" dirty="0" smtClean="0"/>
              <a:t>we defined in </a:t>
            </a:r>
            <a:r>
              <a:rPr lang="en-US" i="1" dirty="0" err="1" smtClean="0"/>
              <a:t>polls.urls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3882"/>
            <a:ext cx="7543800" cy="34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09962"/>
            <a:ext cx="8077200" cy="34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6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Exercise: Changing the Templates</a:t>
            </a:r>
            <a:endParaRPr lang="he-I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Change the templates and URL structure so that:</a:t>
            </a:r>
          </a:p>
          <a:p>
            <a:pPr lvl="1" algn="l" rtl="0"/>
            <a:r>
              <a:rPr lang="en-US" dirty="0" smtClean="0"/>
              <a:t>index.html would display:</a:t>
            </a:r>
          </a:p>
          <a:p>
            <a:pPr lvl="2" algn="l" rtl="0"/>
            <a:r>
              <a:rPr lang="en-US" dirty="0" smtClean="0"/>
              <a:t>All questions from the current year titled “New Questions”</a:t>
            </a:r>
          </a:p>
          <a:p>
            <a:pPr lvl="2" algn="l" rtl="0"/>
            <a:r>
              <a:rPr lang="en-US" dirty="0"/>
              <a:t>All </a:t>
            </a:r>
            <a:r>
              <a:rPr lang="en-US" dirty="0" smtClean="0"/>
              <a:t>other questions titled “Old Questions”</a:t>
            </a:r>
          </a:p>
          <a:p>
            <a:pPr lvl="1" algn="l" rtl="0"/>
            <a:r>
              <a:rPr lang="en-US" dirty="0" smtClean="0"/>
              <a:t>The link to the new/old questions should be </a:t>
            </a:r>
            <a:r>
              <a:rPr lang="en-US" i="1" dirty="0" smtClean="0"/>
              <a:t>polls/new/&lt;</a:t>
            </a:r>
            <a:r>
              <a:rPr lang="en-US" i="1" dirty="0" err="1" smtClean="0"/>
              <a:t>question_id</a:t>
            </a:r>
            <a:r>
              <a:rPr lang="en-US" i="1" dirty="0" smtClean="0"/>
              <a:t>&gt; </a:t>
            </a:r>
            <a:r>
              <a:rPr lang="en-US" dirty="0" smtClean="0"/>
              <a:t>or </a:t>
            </a:r>
            <a:r>
              <a:rPr lang="en-US" i="1" dirty="0" smtClean="0"/>
              <a:t>polls/old/&lt;</a:t>
            </a:r>
            <a:r>
              <a:rPr lang="en-US" i="1" dirty="0" err="1"/>
              <a:t>question_id</a:t>
            </a:r>
            <a:r>
              <a:rPr lang="en-US" i="1" dirty="0" smtClean="0"/>
              <a:t>&gt;</a:t>
            </a:r>
          </a:p>
          <a:p>
            <a:pPr lvl="1" algn="l" rtl="0"/>
            <a:r>
              <a:rPr lang="en-US" dirty="0" smtClean="0"/>
              <a:t>You can use:</a:t>
            </a:r>
          </a:p>
          <a:p>
            <a:pPr lvl="2" algn="l" rtl="0"/>
            <a:r>
              <a:rPr lang="en-US" dirty="0"/>
              <a:t>filter(</a:t>
            </a:r>
            <a:r>
              <a:rPr lang="en-US" dirty="0" err="1"/>
              <a:t>pub_date__year</a:t>
            </a:r>
            <a:r>
              <a:rPr lang="en-US" dirty="0"/>
              <a:t> = </a:t>
            </a:r>
            <a:r>
              <a:rPr lang="en-US" dirty="0">
                <a:latin typeface="Arial (Body)"/>
              </a:rPr>
              <a:t>2015</a:t>
            </a:r>
            <a:r>
              <a:rPr lang="en-US" dirty="0" smtClean="0"/>
              <a:t>)</a:t>
            </a:r>
          </a:p>
          <a:p>
            <a:pPr lvl="2" algn="l" rtl="0"/>
            <a:r>
              <a:rPr lang="en-US" dirty="0"/>
              <a:t>filter(pub_date__</a:t>
            </a:r>
            <a:r>
              <a:rPr lang="en-US" dirty="0" err="1"/>
              <a:t>lt</a:t>
            </a:r>
            <a:r>
              <a:rPr lang="en-US" dirty="0"/>
              <a:t> = </a:t>
            </a:r>
            <a:r>
              <a:rPr lang="en-US" b="1" dirty="0"/>
              <a:t>'</a:t>
            </a:r>
            <a:r>
              <a:rPr lang="en-US" dirty="0">
                <a:latin typeface="Arial (Body)"/>
              </a:rPr>
              <a:t>2015-01-01</a:t>
            </a:r>
            <a:r>
              <a:rPr lang="en-US" b="1" dirty="0" smtClean="0"/>
              <a:t>'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When finished, go back to before the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Installing Django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257800"/>
          </a:xfrm>
        </p:spPr>
        <p:txBody>
          <a:bodyPr/>
          <a:lstStyle/>
          <a:p>
            <a:pPr algn="l" rtl="0"/>
            <a:r>
              <a:rPr lang="en-US" dirty="0" smtClean="0"/>
              <a:t>Setting the PATH system variable</a:t>
            </a:r>
          </a:p>
          <a:p>
            <a:pPr lvl="1" algn="l" rtl="0"/>
            <a:r>
              <a:rPr lang="en-US" dirty="0" smtClean="0"/>
              <a:t>Right Click My Computer </a:t>
            </a:r>
            <a:r>
              <a:rPr lang="en-US" dirty="0" smtClean="0">
                <a:sym typeface="Wingdings" panose="05000000000000000000" pitchFamily="2" charset="2"/>
              </a:rPr>
              <a:t> Advanced System Settings  Environment Variables  In System Variables edit PATH and add ;C:\Python</a:t>
            </a:r>
            <a:r>
              <a:rPr lang="en-US" dirty="0" smtClean="0">
                <a:latin typeface="Arial (Body)"/>
                <a:sym typeface="Wingdings" panose="05000000000000000000" pitchFamily="2" charset="2"/>
              </a:rPr>
              <a:t>34</a:t>
            </a:r>
            <a:r>
              <a:rPr lang="en-US" dirty="0" smtClean="0">
                <a:sym typeface="Wingdings" panose="05000000000000000000" pitchFamily="2" charset="2"/>
              </a:rPr>
              <a:t>;C:\Python</a:t>
            </a:r>
            <a:r>
              <a:rPr lang="en-US" dirty="0" smtClean="0">
                <a:latin typeface="Arial (Body)"/>
                <a:sym typeface="Wingdings" panose="05000000000000000000" pitchFamily="2" charset="2"/>
              </a:rPr>
              <a:t>34</a:t>
            </a:r>
            <a:r>
              <a:rPr lang="en-US" dirty="0" smtClean="0">
                <a:sym typeface="Wingdings" panose="05000000000000000000" pitchFamily="2" charset="2"/>
              </a:rPr>
              <a:t>\Scripts</a:t>
            </a:r>
          </a:p>
          <a:p>
            <a:pPr lvl="1" algn="l" rtl="0"/>
            <a:r>
              <a:rPr lang="en-US" dirty="0" smtClean="0"/>
              <a:t>Check the doc for </a:t>
            </a:r>
            <a:r>
              <a:rPr lang="en-US" dirty="0" err="1" smtClean="0"/>
              <a:t>cmd</a:t>
            </a:r>
            <a:r>
              <a:rPr lang="en-US" dirty="0" smtClean="0"/>
              <a:t> instructions</a:t>
            </a:r>
            <a:endParaRPr lang="en-US" dirty="0"/>
          </a:p>
          <a:p>
            <a:pPr algn="l" rtl="0"/>
            <a:r>
              <a:rPr lang="en-US" dirty="0" smtClean="0"/>
              <a:t>Installing </a:t>
            </a:r>
            <a:r>
              <a:rPr lang="en-US" i="1" dirty="0" smtClean="0"/>
              <a:t>Setuptools</a:t>
            </a:r>
          </a:p>
          <a:p>
            <a:pPr lvl="1" algn="l" rtl="0"/>
            <a:r>
              <a:rPr lang="en-US" dirty="0" smtClean="0"/>
              <a:t>Download </a:t>
            </a:r>
            <a:r>
              <a:rPr lang="en-US" dirty="0" smtClean="0">
                <a:hlinkClick r:id="rId3"/>
              </a:rPr>
              <a:t>ez_setup.py</a:t>
            </a:r>
            <a:r>
              <a:rPr lang="en-US" dirty="0" smtClean="0"/>
              <a:t> to C:\Python</a:t>
            </a:r>
            <a:r>
              <a:rPr lang="en-US" dirty="0" smtClean="0">
                <a:latin typeface="Arial (Body)"/>
              </a:rPr>
              <a:t>34\</a:t>
            </a:r>
            <a:r>
              <a:rPr lang="en-US" dirty="0" smtClean="0"/>
              <a:t>Scripts</a:t>
            </a:r>
          </a:p>
          <a:p>
            <a:pPr lvl="1" algn="l" rtl="0"/>
            <a:r>
              <a:rPr lang="en-US" dirty="0" smtClean="0"/>
              <a:t>Run it from </a:t>
            </a:r>
            <a:r>
              <a:rPr lang="en-US" dirty="0" err="1" smtClean="0"/>
              <a:t>cmd</a:t>
            </a:r>
            <a:r>
              <a:rPr lang="en-US" dirty="0" smtClean="0"/>
              <a:t> (</a:t>
            </a:r>
            <a:r>
              <a:rPr lang="en-US" i="1" dirty="0" smtClean="0"/>
              <a:t>python ez_setup.py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Installing Django using </a:t>
            </a:r>
            <a:r>
              <a:rPr lang="en-US" i="1" dirty="0" smtClean="0"/>
              <a:t>pip</a:t>
            </a:r>
            <a:r>
              <a:rPr lang="en-US" dirty="0" smtClean="0"/>
              <a:t>, Python’s package manager</a:t>
            </a:r>
          </a:p>
          <a:p>
            <a:pPr lvl="1" algn="l" rtl="0"/>
            <a:r>
              <a:rPr lang="en-US" dirty="0" smtClean="0"/>
              <a:t>Run the command:</a:t>
            </a:r>
            <a:r>
              <a:rPr lang="en-US" dirty="0"/>
              <a:t> </a:t>
            </a:r>
            <a:r>
              <a:rPr lang="en-US" i="1" dirty="0"/>
              <a:t>pip install </a:t>
            </a:r>
            <a:r>
              <a:rPr lang="en-US" i="1" dirty="0" err="1" smtClean="0"/>
              <a:t>django</a:t>
            </a:r>
            <a:endParaRPr lang="en-US" i="1" dirty="0" smtClean="0"/>
          </a:p>
          <a:p>
            <a:pPr lvl="1" algn="l" rtl="0"/>
            <a:r>
              <a:rPr lang="en-US" dirty="0" smtClean="0"/>
              <a:t>Run the command: </a:t>
            </a:r>
            <a:r>
              <a:rPr lang="en-US" i="1" dirty="0" err="1" smtClean="0"/>
              <a:t>django</a:t>
            </a:r>
            <a:r>
              <a:rPr lang="en-US" i="1" dirty="0" smtClean="0"/>
              <a:t>-admin --version </a:t>
            </a:r>
          </a:p>
          <a:p>
            <a:pPr lvl="2" algn="l" rtl="0"/>
            <a:r>
              <a:rPr lang="en-US" dirty="0" smtClean="0"/>
              <a:t>This checks the installation version</a:t>
            </a:r>
          </a:p>
          <a:p>
            <a:pPr lvl="1" algn="l" rtl="0"/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67014"/>
          </a:xfrm>
        </p:spPr>
        <p:txBody>
          <a:bodyPr/>
          <a:lstStyle/>
          <a:p>
            <a:r>
              <a:rPr lang="en-US" dirty="0" smtClean="0"/>
              <a:t>Namespacing URL Names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865687"/>
          </a:xfrm>
        </p:spPr>
        <p:txBody>
          <a:bodyPr/>
          <a:lstStyle/>
          <a:p>
            <a:pPr algn="l" rtl="0"/>
            <a:r>
              <a:rPr lang="en-US" dirty="0" smtClean="0"/>
              <a:t>In index.html we’ve </a:t>
            </a:r>
            <a:r>
              <a:rPr lang="en-US" dirty="0"/>
              <a:t>used </a:t>
            </a:r>
            <a:r>
              <a:rPr lang="en-US" i="1" dirty="0"/>
              <a:t>{% </a:t>
            </a:r>
            <a:r>
              <a:rPr lang="en-US" i="1" dirty="0" err="1"/>
              <a:t>url</a:t>
            </a:r>
            <a:r>
              <a:rPr lang="en-US" i="1" dirty="0"/>
              <a:t> 'detail' question.id </a:t>
            </a:r>
            <a:r>
              <a:rPr lang="en-US" i="1" dirty="0" smtClean="0"/>
              <a:t>%}</a:t>
            </a:r>
          </a:p>
          <a:p>
            <a:pPr algn="l" rtl="0"/>
            <a:r>
              <a:rPr lang="en-US" dirty="0" smtClean="0"/>
              <a:t>Currently our project only includes the </a:t>
            </a:r>
            <a:r>
              <a:rPr lang="en-US" i="1" dirty="0" smtClean="0"/>
              <a:t>polls</a:t>
            </a:r>
            <a:r>
              <a:rPr lang="en-US" dirty="0" smtClean="0"/>
              <a:t> app</a:t>
            </a:r>
          </a:p>
          <a:p>
            <a:pPr algn="l" rtl="0"/>
            <a:r>
              <a:rPr lang="en-US" dirty="0" smtClean="0"/>
              <a:t>In real-life we might use dozens of apps in one project</a:t>
            </a:r>
          </a:p>
          <a:p>
            <a:pPr lvl="1" algn="l" rtl="0"/>
            <a:r>
              <a:rPr lang="en-US" dirty="0" smtClean="0"/>
              <a:t>Recall that apps are reusable pieces of code</a:t>
            </a:r>
          </a:p>
          <a:p>
            <a:pPr algn="l" rtl="0"/>
            <a:r>
              <a:rPr lang="en-US" dirty="0" smtClean="0"/>
              <a:t>What if another app had a URL called detail?</a:t>
            </a:r>
          </a:p>
          <a:p>
            <a:pPr algn="l" rtl="0"/>
            <a:r>
              <a:rPr lang="en-US" dirty="0" smtClean="0"/>
              <a:t>To differentiate URL names we add namespaces to our root URLconf</a:t>
            </a:r>
          </a:p>
          <a:p>
            <a:pPr algn="l" rtl="0"/>
            <a:r>
              <a:rPr lang="en-US" dirty="0" smtClean="0"/>
              <a:t>In </a:t>
            </a:r>
            <a:r>
              <a:rPr lang="en-US" i="1" dirty="0" smtClean="0"/>
              <a:t>mysite.urls</a:t>
            </a:r>
            <a:r>
              <a:rPr lang="en-US" dirty="0" smtClean="0"/>
              <a:t>, change the </a:t>
            </a:r>
            <a:r>
              <a:rPr lang="en-US" i="1" dirty="0" smtClean="0"/>
              <a:t>polls</a:t>
            </a:r>
            <a:r>
              <a:rPr lang="en-US" dirty="0" smtClean="0"/>
              <a:t> line in </a:t>
            </a:r>
            <a:r>
              <a:rPr lang="en-US" i="1" dirty="0" err="1" smtClean="0"/>
              <a:t>urlpatterns</a:t>
            </a:r>
            <a:r>
              <a:rPr lang="en-US" i="1" dirty="0" smtClean="0"/>
              <a:t> to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Add a </a:t>
            </a:r>
            <a:r>
              <a:rPr lang="en-US" i="1" dirty="0" smtClean="0"/>
              <a:t>polls:</a:t>
            </a:r>
            <a:r>
              <a:rPr lang="en-US" dirty="0" smtClean="0"/>
              <a:t> prefix in the link to ‘</a:t>
            </a:r>
            <a:r>
              <a:rPr lang="en-US" i="1" dirty="0" smtClean="0"/>
              <a:t>detail</a:t>
            </a:r>
            <a:r>
              <a:rPr lang="en-US" dirty="0" smtClean="0"/>
              <a:t>’ in </a:t>
            </a:r>
            <a:r>
              <a:rPr lang="en-US" i="1" dirty="0" smtClean="0"/>
              <a:t>index.html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0"/>
            <a:ext cx="655982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53150"/>
            <a:ext cx="7315200" cy="2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8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999"/>
            <a:ext cx="8229600" cy="1286857"/>
          </a:xfrm>
        </p:spPr>
        <p:txBody>
          <a:bodyPr/>
          <a:lstStyle/>
          <a:p>
            <a:r>
              <a:rPr lang="en-US" dirty="0" smtClean="0"/>
              <a:t>MVC in Django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313"/>
            <a:ext cx="8229600" cy="4941887"/>
          </a:xfrm>
        </p:spPr>
        <p:txBody>
          <a:bodyPr/>
          <a:lstStyle/>
          <a:p>
            <a:pPr algn="l" rtl="0"/>
            <a:r>
              <a:rPr lang="en-US" b="1" u="sng" dirty="0" smtClean="0"/>
              <a:t>Question</a:t>
            </a:r>
            <a:r>
              <a:rPr lang="en-US" dirty="0" smtClean="0"/>
              <a:t>: What are the </a:t>
            </a:r>
            <a:r>
              <a:rPr lang="en-US" b="1" dirty="0" smtClean="0"/>
              <a:t>MVC</a:t>
            </a:r>
            <a:r>
              <a:rPr lang="en-US" dirty="0" smtClean="0"/>
              <a:t> components in Django?</a:t>
            </a:r>
          </a:p>
          <a:p>
            <a:pPr algn="l" rtl="0"/>
            <a:r>
              <a:rPr lang="en-US" b="1" u="sng" dirty="0" smtClean="0"/>
              <a:t>Answer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i="1" dirty="0" smtClean="0"/>
              <a:t>Model</a:t>
            </a:r>
            <a:r>
              <a:rPr lang="en-US" dirty="0" smtClean="0"/>
              <a:t> is </a:t>
            </a:r>
            <a:r>
              <a:rPr lang="en-US" b="1" dirty="0" smtClean="0"/>
              <a:t>Model</a:t>
            </a:r>
            <a:r>
              <a:rPr lang="en-US" dirty="0" smtClean="0"/>
              <a:t>, in Django it includes the ORM</a:t>
            </a:r>
          </a:p>
          <a:p>
            <a:pPr lvl="1" algn="l" rtl="0"/>
            <a:r>
              <a:rPr lang="en-US" dirty="0" smtClean="0"/>
              <a:t>A Django </a:t>
            </a:r>
            <a:r>
              <a:rPr lang="en-US" i="1" dirty="0" smtClean="0"/>
              <a:t>View </a:t>
            </a:r>
            <a:r>
              <a:rPr lang="en-US" dirty="0" smtClean="0"/>
              <a:t>is not really an MVC </a:t>
            </a:r>
            <a:r>
              <a:rPr lang="en-US" b="1" dirty="0"/>
              <a:t>V</a:t>
            </a:r>
            <a:r>
              <a:rPr lang="en-US" b="1" dirty="0" smtClean="0"/>
              <a:t>iew</a:t>
            </a:r>
          </a:p>
          <a:p>
            <a:pPr lvl="2" algn="l" rtl="0"/>
            <a:r>
              <a:rPr lang="en-US" dirty="0" smtClean="0"/>
              <a:t>It does not define the visual representation</a:t>
            </a:r>
          </a:p>
          <a:p>
            <a:pPr lvl="2" algn="l" rtl="0"/>
            <a:r>
              <a:rPr lang="en-US" dirty="0" smtClean="0"/>
              <a:t>Along with the URL dispatcher, it’s the “glue” that takes the data from requests and activates Python functions</a:t>
            </a:r>
          </a:p>
          <a:p>
            <a:pPr lvl="2" algn="l" rtl="0"/>
            <a:r>
              <a:rPr lang="en-US" dirty="0" smtClean="0"/>
              <a:t>So, it is really the </a:t>
            </a:r>
            <a:r>
              <a:rPr lang="en-US" b="1" dirty="0" smtClean="0"/>
              <a:t>Controller</a:t>
            </a:r>
          </a:p>
          <a:p>
            <a:pPr lvl="1" algn="l" rtl="0"/>
            <a:r>
              <a:rPr lang="en-US" dirty="0" smtClean="0"/>
              <a:t>A Django </a:t>
            </a:r>
            <a:r>
              <a:rPr lang="en-US" i="1" dirty="0"/>
              <a:t>Template</a:t>
            </a:r>
            <a:r>
              <a:rPr lang="en-US" dirty="0"/>
              <a:t> is </a:t>
            </a:r>
            <a:r>
              <a:rPr lang="en-US" dirty="0" smtClean="0"/>
              <a:t>the MVC </a:t>
            </a:r>
            <a:r>
              <a:rPr lang="en-US" b="1" dirty="0" smtClean="0"/>
              <a:t>View</a:t>
            </a:r>
            <a:endParaRPr lang="en-US" b="1" dirty="0"/>
          </a:p>
          <a:p>
            <a:pPr lvl="2" algn="l" rtl="0"/>
            <a:r>
              <a:rPr lang="en-US" dirty="0"/>
              <a:t>This is the visual </a:t>
            </a:r>
            <a:r>
              <a:rPr lang="en-US" dirty="0" smtClean="0"/>
              <a:t>representation of the data</a:t>
            </a:r>
          </a:p>
          <a:p>
            <a:pPr lvl="1" algn="l" rtl="0"/>
            <a:r>
              <a:rPr lang="en-US" dirty="0" smtClean="0"/>
              <a:t>So, when we translate the general </a:t>
            </a:r>
            <a:r>
              <a:rPr lang="en-US" b="1" dirty="0" smtClean="0"/>
              <a:t>MVC</a:t>
            </a:r>
            <a:r>
              <a:rPr lang="en-US" dirty="0" smtClean="0"/>
              <a:t> terminology to Django terms, we get </a:t>
            </a:r>
            <a:r>
              <a:rPr lang="en-US" b="1" dirty="0" smtClean="0"/>
              <a:t>MTV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Simple Form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Let’s update </a:t>
            </a:r>
            <a:r>
              <a:rPr lang="en-US" i="1" dirty="0" smtClean="0"/>
              <a:t>detail.html </a:t>
            </a:r>
            <a:r>
              <a:rPr lang="en-US" dirty="0" smtClean="0"/>
              <a:t>to include an </a:t>
            </a:r>
            <a:r>
              <a:rPr lang="en-US" dirty="0"/>
              <a:t>HTML &lt;form&gt; </a:t>
            </a:r>
            <a:r>
              <a:rPr lang="en-US" dirty="0" smtClean="0"/>
              <a:t>that will allow us to vote on a question: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2" y="2895600"/>
            <a:ext cx="8915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9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Writing a Simple </a:t>
            </a:r>
            <a:r>
              <a:rPr lang="en-US" dirty="0" smtClean="0"/>
              <a:t>Form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81600"/>
          </a:xfrm>
        </p:spPr>
        <p:txBody>
          <a:bodyPr/>
          <a:lstStyle/>
          <a:p>
            <a:pPr algn="l" rtl="0"/>
            <a:r>
              <a:rPr lang="en-US" dirty="0"/>
              <a:t>The </a:t>
            </a:r>
            <a:r>
              <a:rPr lang="en-US" dirty="0" smtClean="0"/>
              <a:t>form </a:t>
            </a:r>
            <a:r>
              <a:rPr lang="en-US" dirty="0"/>
              <a:t>displays a </a:t>
            </a:r>
            <a:r>
              <a:rPr lang="en-US" b="1" dirty="0"/>
              <a:t>radio button </a:t>
            </a:r>
            <a:r>
              <a:rPr lang="en-US" dirty="0"/>
              <a:t>for each </a:t>
            </a:r>
            <a:r>
              <a:rPr lang="en-US" dirty="0" smtClean="0"/>
              <a:t>choice</a:t>
            </a:r>
          </a:p>
          <a:p>
            <a:pPr lvl="1" algn="l" rtl="0"/>
            <a:r>
              <a:rPr lang="en-US" dirty="0" smtClean="0"/>
              <a:t>Its name </a:t>
            </a:r>
            <a:r>
              <a:rPr lang="en-US" dirty="0"/>
              <a:t>is "</a:t>
            </a:r>
            <a:r>
              <a:rPr lang="en-US" dirty="0" smtClean="0"/>
              <a:t>choice" and its value is the choice’s id</a:t>
            </a:r>
          </a:p>
          <a:p>
            <a:pPr lvl="1" algn="l" rtl="0"/>
            <a:r>
              <a:rPr lang="en-US" dirty="0" smtClean="0"/>
              <a:t>When the form is submitted, </a:t>
            </a:r>
            <a:r>
              <a:rPr lang="en-US" dirty="0"/>
              <a:t>it’ll send </a:t>
            </a:r>
            <a:r>
              <a:rPr lang="en-US" i="1" dirty="0" smtClean="0"/>
              <a:t>choice=[id]</a:t>
            </a:r>
          </a:p>
          <a:p>
            <a:pPr lvl="1" algn="l" rtl="0"/>
            <a:r>
              <a:rPr lang="en-US" dirty="0" smtClean="0"/>
              <a:t>This </a:t>
            </a:r>
            <a:r>
              <a:rPr lang="en-US" dirty="0"/>
              <a:t>is the basic concept of HTML </a:t>
            </a:r>
            <a:r>
              <a:rPr lang="en-US" dirty="0" smtClean="0"/>
              <a:t>forms</a:t>
            </a:r>
            <a:endParaRPr lang="en-US" dirty="0"/>
          </a:p>
          <a:p>
            <a:pPr algn="l" rtl="0"/>
            <a:r>
              <a:rPr lang="en-US" dirty="0" smtClean="0"/>
              <a:t>The </a:t>
            </a:r>
            <a:r>
              <a:rPr lang="en-US" b="1" dirty="0" smtClean="0"/>
              <a:t>form’s </a:t>
            </a:r>
            <a:r>
              <a:rPr lang="en-US" b="1" dirty="0"/>
              <a:t>action </a:t>
            </a:r>
            <a:r>
              <a:rPr lang="en-US" dirty="0" smtClean="0"/>
              <a:t>is </a:t>
            </a:r>
            <a:r>
              <a:rPr lang="en-US" i="1" dirty="0"/>
              <a:t>{% </a:t>
            </a:r>
            <a:r>
              <a:rPr lang="en-US" i="1" dirty="0" err="1"/>
              <a:t>url</a:t>
            </a:r>
            <a:r>
              <a:rPr lang="en-US" i="1" dirty="0"/>
              <a:t> '</a:t>
            </a:r>
            <a:r>
              <a:rPr lang="en-US" i="1" dirty="0" err="1"/>
              <a:t>polls:vote</a:t>
            </a:r>
            <a:r>
              <a:rPr lang="en-US" i="1" dirty="0"/>
              <a:t>' question.id </a:t>
            </a:r>
            <a:r>
              <a:rPr lang="en-US" i="1" dirty="0" smtClean="0"/>
              <a:t>%}</a:t>
            </a:r>
          </a:p>
          <a:p>
            <a:pPr algn="l" rtl="0"/>
            <a:r>
              <a:rPr lang="en-US" dirty="0" smtClean="0"/>
              <a:t>The </a:t>
            </a:r>
            <a:r>
              <a:rPr lang="en-US" b="1" dirty="0" smtClean="0"/>
              <a:t>form’s method </a:t>
            </a:r>
            <a:r>
              <a:rPr lang="en-US" dirty="0" smtClean="0"/>
              <a:t>is “post”</a:t>
            </a:r>
          </a:p>
          <a:p>
            <a:pPr lvl="1" algn="l" rtl="0"/>
            <a:r>
              <a:rPr lang="en-US" dirty="0" smtClean="0"/>
              <a:t>It’s very important to use POST and not GET when submitting data that changes values in the server side</a:t>
            </a:r>
          </a:p>
          <a:p>
            <a:pPr lvl="2" algn="l" rtl="0"/>
            <a:r>
              <a:rPr lang="en-US" dirty="0" smtClean="0"/>
              <a:t>What values will be changed in our case?</a:t>
            </a:r>
          </a:p>
          <a:p>
            <a:pPr lvl="1" algn="l" rtl="0"/>
            <a:r>
              <a:rPr lang="en-US" dirty="0" smtClean="0"/>
              <a:t>This </a:t>
            </a:r>
            <a:r>
              <a:rPr lang="en-US" dirty="0"/>
              <a:t>tip isn’t specific to Django; it’s just good </a:t>
            </a:r>
            <a:r>
              <a:rPr lang="en-US" dirty="0" smtClean="0"/>
              <a:t>web </a:t>
            </a:r>
            <a:r>
              <a:rPr lang="en-US" dirty="0"/>
              <a:t>development </a:t>
            </a:r>
            <a:r>
              <a:rPr lang="en-US" dirty="0" smtClean="0"/>
              <a:t>practice</a:t>
            </a:r>
          </a:p>
          <a:p>
            <a:pPr lvl="1" algn="l" rtl="0"/>
            <a:r>
              <a:rPr lang="en-US" dirty="0" smtClean="0"/>
              <a:t>When using POST, we should defend against CSRF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Dealing with Form Data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3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Let’s update our </a:t>
            </a:r>
            <a:r>
              <a:rPr lang="en-US" i="1" dirty="0" smtClean="0"/>
              <a:t>vote</a:t>
            </a:r>
            <a:r>
              <a:rPr lang="en-US" dirty="0" smtClean="0"/>
              <a:t>() function in </a:t>
            </a:r>
            <a:r>
              <a:rPr lang="en-US" i="1" dirty="0" err="1" smtClean="0"/>
              <a:t>polls.views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239000" cy="478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3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Dealing with Form </a:t>
            </a:r>
            <a:r>
              <a:rPr lang="en-US" dirty="0" smtClean="0"/>
              <a:t>Data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105400"/>
          </a:xfrm>
        </p:spPr>
        <p:txBody>
          <a:bodyPr/>
          <a:lstStyle/>
          <a:p>
            <a:pPr algn="l" rtl="0"/>
            <a:r>
              <a:rPr lang="en-US" i="1" dirty="0" smtClean="0"/>
              <a:t>request.POST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dictionary that </a:t>
            </a:r>
            <a:r>
              <a:rPr lang="en-US" dirty="0"/>
              <a:t>lets </a:t>
            </a:r>
            <a:r>
              <a:rPr lang="en-US" dirty="0" smtClean="0"/>
              <a:t>us </a:t>
            </a:r>
            <a:r>
              <a:rPr lang="en-US" dirty="0"/>
              <a:t>access submitted data by key </a:t>
            </a:r>
            <a:r>
              <a:rPr lang="en-US" dirty="0" smtClean="0"/>
              <a:t>name</a:t>
            </a:r>
          </a:p>
          <a:p>
            <a:pPr lvl="1" algn="l" rtl="0"/>
            <a:r>
              <a:rPr lang="en-US" dirty="0" smtClean="0"/>
              <a:t>In our case</a:t>
            </a:r>
            <a:r>
              <a:rPr lang="en-US" dirty="0"/>
              <a:t>, </a:t>
            </a:r>
            <a:r>
              <a:rPr lang="en-US" i="1" dirty="0"/>
              <a:t>request.POST['choice'] </a:t>
            </a:r>
            <a:r>
              <a:rPr lang="en-US" dirty="0"/>
              <a:t>returns the </a:t>
            </a:r>
            <a:r>
              <a:rPr lang="en-US" dirty="0" smtClean="0"/>
              <a:t>value for the name </a:t>
            </a:r>
            <a:r>
              <a:rPr lang="en-US" i="1" dirty="0" smtClean="0"/>
              <a:t>'choice</a:t>
            </a:r>
            <a:r>
              <a:rPr lang="en-US" i="1" dirty="0"/>
              <a:t>'</a:t>
            </a:r>
            <a:r>
              <a:rPr lang="en-US" dirty="0" smtClean="0"/>
              <a:t> which is the ID </a:t>
            </a:r>
            <a:r>
              <a:rPr lang="en-US" dirty="0"/>
              <a:t>of the selected </a:t>
            </a:r>
            <a:r>
              <a:rPr lang="en-US" dirty="0" smtClean="0"/>
              <a:t>choice</a:t>
            </a:r>
          </a:p>
          <a:p>
            <a:pPr lvl="1" algn="l" rtl="0"/>
            <a:r>
              <a:rPr lang="en-US" dirty="0" smtClean="0"/>
              <a:t>It’s </a:t>
            </a:r>
            <a:r>
              <a:rPr lang="en-US" dirty="0"/>
              <a:t>a </a:t>
            </a:r>
            <a:r>
              <a:rPr lang="en-US" dirty="0" smtClean="0"/>
              <a:t>string; </a:t>
            </a:r>
            <a:r>
              <a:rPr lang="en-US" i="1" dirty="0"/>
              <a:t>request.POST</a:t>
            </a:r>
            <a:r>
              <a:rPr lang="en-US" dirty="0"/>
              <a:t> values are always </a:t>
            </a:r>
            <a:r>
              <a:rPr lang="en-US" dirty="0" smtClean="0"/>
              <a:t>strings</a:t>
            </a:r>
            <a:endParaRPr lang="en-US" dirty="0"/>
          </a:p>
          <a:p>
            <a:pPr algn="l" rtl="0"/>
            <a:r>
              <a:rPr lang="en-US" i="1" dirty="0" smtClean="0">
                <a:solidFill>
                  <a:srgbClr val="FF0000"/>
                </a:solidFill>
              </a:rPr>
              <a:t>request.POST</a:t>
            </a:r>
            <a:r>
              <a:rPr lang="en-US" i="1" dirty="0">
                <a:solidFill>
                  <a:srgbClr val="FF0000"/>
                </a:solidFill>
              </a:rPr>
              <a:t>['choice']</a:t>
            </a:r>
            <a:r>
              <a:rPr lang="en-US" dirty="0">
                <a:solidFill>
                  <a:srgbClr val="FF0000"/>
                </a:solidFill>
              </a:rPr>
              <a:t> will raise </a:t>
            </a:r>
            <a:r>
              <a:rPr lang="en-US" i="1" dirty="0">
                <a:solidFill>
                  <a:srgbClr val="FF0000"/>
                </a:solidFill>
              </a:rPr>
              <a:t>KeyError</a:t>
            </a:r>
            <a:r>
              <a:rPr lang="en-US" dirty="0">
                <a:solidFill>
                  <a:srgbClr val="FF0000"/>
                </a:solidFill>
              </a:rPr>
              <a:t> if </a:t>
            </a:r>
            <a:r>
              <a:rPr lang="en-US" dirty="0" smtClean="0">
                <a:solidFill>
                  <a:srgbClr val="FF0000"/>
                </a:solidFill>
              </a:rPr>
              <a:t>choice </a:t>
            </a:r>
            <a:r>
              <a:rPr lang="en-US" dirty="0">
                <a:solidFill>
                  <a:srgbClr val="FF0000"/>
                </a:solidFill>
              </a:rPr>
              <a:t>wasn’t provided in POST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pPr lvl="1" algn="l" rtl="0"/>
            <a:r>
              <a:rPr lang="en-US" dirty="0" smtClean="0">
                <a:solidFill>
                  <a:srgbClr val="FF0000"/>
                </a:solidFill>
              </a:rPr>
              <a:t>The code redisplays </a:t>
            </a:r>
            <a:r>
              <a:rPr lang="en-US" dirty="0">
                <a:solidFill>
                  <a:srgbClr val="FF0000"/>
                </a:solidFill>
              </a:rPr>
              <a:t>the question form with an error message if </a:t>
            </a:r>
            <a:r>
              <a:rPr lang="en-US" i="1" dirty="0">
                <a:solidFill>
                  <a:srgbClr val="FF0000"/>
                </a:solidFill>
              </a:rPr>
              <a:t>choice</a:t>
            </a:r>
            <a:r>
              <a:rPr lang="en-US" dirty="0">
                <a:solidFill>
                  <a:srgbClr val="FF0000"/>
                </a:solidFill>
              </a:rPr>
              <a:t> isn’t </a:t>
            </a:r>
            <a:r>
              <a:rPr lang="en-US" dirty="0" smtClean="0">
                <a:solidFill>
                  <a:srgbClr val="FF0000"/>
                </a:solidFill>
              </a:rPr>
              <a:t>given</a:t>
            </a:r>
          </a:p>
          <a:p>
            <a:pPr algn="l" rtl="0"/>
            <a:r>
              <a:rPr lang="en-US" dirty="0" smtClean="0"/>
              <a:t>We use </a:t>
            </a:r>
            <a:r>
              <a:rPr lang="en-US" i="1" dirty="0" smtClean="0"/>
              <a:t>HttpResponseRedirect</a:t>
            </a:r>
            <a:r>
              <a:rPr lang="en-US" dirty="0" smtClean="0"/>
              <a:t> to redirect the user to the </a:t>
            </a:r>
            <a:r>
              <a:rPr lang="en-US" i="1" dirty="0" smtClean="0"/>
              <a:t>results</a:t>
            </a:r>
            <a:r>
              <a:rPr lang="en-US" dirty="0" smtClean="0"/>
              <a:t> view and provide </a:t>
            </a:r>
            <a:r>
              <a:rPr lang="en-US" i="1" dirty="0" err="1" smtClean="0"/>
              <a:t>question_id</a:t>
            </a:r>
            <a:r>
              <a:rPr lang="en-US" dirty="0" smtClean="0"/>
              <a:t> in a reversed order</a:t>
            </a:r>
          </a:p>
          <a:p>
            <a:pPr lvl="1" algn="l" rtl="0"/>
            <a:r>
              <a:rPr lang="en-US" dirty="0" smtClean="0"/>
              <a:t>The URL will be </a:t>
            </a:r>
            <a:r>
              <a:rPr lang="en-US" i="1" dirty="0"/>
              <a:t>/polls/</a:t>
            </a:r>
            <a:r>
              <a:rPr lang="en-US" i="1" dirty="0">
                <a:latin typeface="Arial (Body)"/>
              </a:rPr>
              <a:t>3</a:t>
            </a:r>
            <a:r>
              <a:rPr lang="en-US" i="1" dirty="0"/>
              <a:t>/results/ </a:t>
            </a:r>
            <a:r>
              <a:rPr lang="en-US" dirty="0"/>
              <a:t>and not </a:t>
            </a:r>
            <a:r>
              <a:rPr lang="en-US" i="1" dirty="0"/>
              <a:t>/</a:t>
            </a:r>
            <a:r>
              <a:rPr lang="en-US" i="1" dirty="0" smtClean="0"/>
              <a:t>polls/results/</a:t>
            </a:r>
            <a:r>
              <a:rPr lang="en-US" i="1" dirty="0" smtClean="0">
                <a:latin typeface="Arial (Body)"/>
              </a:rPr>
              <a:t>3</a:t>
            </a:r>
            <a:r>
              <a:rPr lang="en-US" i="1" dirty="0" smtClean="0"/>
              <a:t>/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Results Page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Let’s edit the </a:t>
            </a:r>
            <a:r>
              <a:rPr lang="en-US" i="1" dirty="0" smtClean="0"/>
              <a:t>results</a:t>
            </a:r>
            <a:r>
              <a:rPr lang="en-US" dirty="0" smtClean="0"/>
              <a:t>() view, that is redirected by </a:t>
            </a:r>
            <a:r>
              <a:rPr lang="en-US" i="1" dirty="0" smtClean="0"/>
              <a:t>vote</a:t>
            </a:r>
            <a:r>
              <a:rPr lang="en-US" dirty="0" smtClean="0"/>
              <a:t>()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Now, let’s create its template (</a:t>
            </a:r>
            <a:r>
              <a:rPr lang="en-US" i="1" dirty="0" smtClean="0"/>
              <a:t>polls/results.html</a:t>
            </a:r>
            <a:r>
              <a:rPr lang="en-US" dirty="0" smtClean="0"/>
              <a:t>):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09825"/>
            <a:ext cx="721843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48024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3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Shortcut: Generic Views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i="1" dirty="0" smtClean="0"/>
              <a:t>index</a:t>
            </a:r>
            <a:r>
              <a:rPr lang="en-US" dirty="0" smtClean="0"/>
              <a:t>(), </a:t>
            </a:r>
            <a:r>
              <a:rPr lang="en-US" i="1" dirty="0" smtClean="0"/>
              <a:t>detail</a:t>
            </a:r>
            <a:r>
              <a:rPr lang="en-US" dirty="0" smtClean="0"/>
              <a:t>() and </a:t>
            </a:r>
            <a:r>
              <a:rPr lang="en-US" i="1" dirty="0" smtClean="0"/>
              <a:t>results</a:t>
            </a:r>
            <a:r>
              <a:rPr lang="en-US" dirty="0" smtClean="0"/>
              <a:t>() views represent a very common case in web development:</a:t>
            </a:r>
          </a:p>
          <a:p>
            <a:pPr lvl="1" algn="l" rtl="0"/>
            <a:r>
              <a:rPr lang="en-US" dirty="0" smtClean="0"/>
              <a:t>Getting some data </a:t>
            </a:r>
            <a:r>
              <a:rPr lang="en-US" dirty="0"/>
              <a:t>from the </a:t>
            </a:r>
            <a:r>
              <a:rPr lang="en-US" dirty="0" smtClean="0"/>
              <a:t>DB according </a:t>
            </a:r>
            <a:r>
              <a:rPr lang="en-US" dirty="0"/>
              <a:t>to a parameter passed in the </a:t>
            </a:r>
            <a:r>
              <a:rPr lang="en-US" dirty="0" smtClean="0"/>
              <a:t>URL</a:t>
            </a:r>
          </a:p>
          <a:p>
            <a:pPr lvl="1" algn="l" rtl="0"/>
            <a:r>
              <a:rPr lang="en-US" dirty="0" smtClean="0"/>
              <a:t>Loading </a:t>
            </a:r>
            <a:r>
              <a:rPr lang="en-US" dirty="0"/>
              <a:t>a </a:t>
            </a:r>
            <a:r>
              <a:rPr lang="en-US" dirty="0" smtClean="0"/>
              <a:t>template</a:t>
            </a:r>
          </a:p>
          <a:p>
            <a:pPr lvl="1" algn="l" rtl="0"/>
            <a:r>
              <a:rPr lang="en-US" dirty="0"/>
              <a:t>R</a:t>
            </a:r>
            <a:r>
              <a:rPr lang="en-US" dirty="0" smtClean="0"/>
              <a:t>eturning </a:t>
            </a:r>
            <a:r>
              <a:rPr lang="en-US" dirty="0"/>
              <a:t>the rendered </a:t>
            </a:r>
            <a:r>
              <a:rPr lang="en-US" dirty="0" smtClean="0"/>
              <a:t>template with the DB data</a:t>
            </a:r>
          </a:p>
          <a:p>
            <a:pPr algn="l" rtl="0"/>
            <a:r>
              <a:rPr lang="en-US" dirty="0"/>
              <a:t>Because this is so common, Django provides a shortcut, called </a:t>
            </a:r>
            <a:r>
              <a:rPr lang="en-US" dirty="0" smtClean="0"/>
              <a:t>“</a:t>
            </a:r>
            <a:r>
              <a:rPr lang="en-US" dirty="0"/>
              <a:t>generic views</a:t>
            </a:r>
            <a:r>
              <a:rPr lang="en-US" dirty="0" smtClean="0"/>
              <a:t>”</a:t>
            </a:r>
          </a:p>
          <a:p>
            <a:pPr algn="l" rtl="0"/>
            <a:r>
              <a:rPr lang="en-US" dirty="0" smtClean="0"/>
              <a:t>Generic views add another layer of abstraction to web development in Django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URLConf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05800" cy="4389437"/>
          </a:xfrm>
        </p:spPr>
        <p:txBody>
          <a:bodyPr/>
          <a:lstStyle/>
          <a:p>
            <a:pPr algn="l" rtl="0"/>
            <a:r>
              <a:rPr lang="en-US" dirty="0" smtClean="0"/>
              <a:t>Change the </a:t>
            </a:r>
            <a:r>
              <a:rPr lang="en-US" i="1" dirty="0" err="1" smtClean="0"/>
              <a:t>URLConf</a:t>
            </a:r>
            <a:r>
              <a:rPr lang="en-US" dirty="0" smtClean="0"/>
              <a:t> in </a:t>
            </a:r>
            <a:r>
              <a:rPr lang="en-US" i="1" dirty="0" err="1" smtClean="0"/>
              <a:t>polls.urls</a:t>
            </a:r>
            <a:r>
              <a:rPr lang="en-US" dirty="0" smtClean="0"/>
              <a:t> to look like: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We now point to </a:t>
            </a:r>
            <a:r>
              <a:rPr lang="en-US" i="1" dirty="0" err="1" smtClean="0"/>
              <a:t>IndexView</a:t>
            </a:r>
            <a:r>
              <a:rPr lang="en-US" dirty="0" smtClean="0"/>
              <a:t>, </a:t>
            </a:r>
            <a:r>
              <a:rPr lang="en-US" i="1" dirty="0" smtClean="0"/>
              <a:t>DetailView </a:t>
            </a:r>
            <a:r>
              <a:rPr lang="en-US" dirty="0" smtClean="0"/>
              <a:t>&amp; </a:t>
            </a:r>
            <a:r>
              <a:rPr lang="en-US" i="1" dirty="0" err="1" smtClean="0"/>
              <a:t>ResusltsView</a:t>
            </a:r>
            <a:endParaRPr lang="en-US" i="1" dirty="0" smtClean="0"/>
          </a:p>
          <a:p>
            <a:pPr algn="l" rtl="0"/>
            <a:r>
              <a:rPr lang="en-US" dirty="0"/>
              <a:t>Note that the name of the matched pattern in the </a:t>
            </a:r>
            <a:r>
              <a:rPr lang="en-US" dirty="0" smtClean="0">
                <a:latin typeface="Arial (Body)"/>
              </a:rPr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and </a:t>
            </a:r>
            <a:r>
              <a:rPr lang="en-US" dirty="0" smtClean="0">
                <a:latin typeface="Arial (Body)"/>
              </a:rPr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REs </a:t>
            </a:r>
            <a:r>
              <a:rPr lang="en-US" dirty="0"/>
              <a:t>has changed from &lt;</a:t>
            </a:r>
            <a:r>
              <a:rPr lang="en-US" i="1" dirty="0" err="1"/>
              <a:t>question_id</a:t>
            </a:r>
            <a:r>
              <a:rPr lang="en-US" dirty="0"/>
              <a:t>&gt; to &lt;</a:t>
            </a:r>
            <a:r>
              <a:rPr lang="en-US" i="1" dirty="0" err="1"/>
              <a:t>pk</a:t>
            </a:r>
            <a:r>
              <a:rPr lang="en-US" dirty="0" smtClean="0"/>
              <a:t>&gt;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819938" cy="238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Defining Generic Views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867127"/>
          </a:xfrm>
        </p:spPr>
        <p:txBody>
          <a:bodyPr/>
          <a:lstStyle/>
          <a:p>
            <a:pPr algn="l" rtl="0"/>
            <a:r>
              <a:rPr lang="en-US" dirty="0" smtClean="0"/>
              <a:t>Change </a:t>
            </a:r>
            <a:r>
              <a:rPr lang="en-US" i="1" dirty="0" smtClean="0"/>
              <a:t>polls/views.py</a:t>
            </a:r>
            <a:r>
              <a:rPr lang="en-US" dirty="0" smtClean="0"/>
              <a:t> to include this code: (you can keep the old views definitions)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91127"/>
            <a:ext cx="6477000" cy="44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1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Creating a Django Web App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In this presentation we will go through the necessary steps to create a Django web app (</a:t>
            </a:r>
            <a:r>
              <a:rPr lang="en-US" u="sng" dirty="0" smtClean="0">
                <a:solidFill>
                  <a:srgbClr val="FF0000"/>
                </a:solidFill>
              </a:rPr>
              <a:t>a polls app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algn="l" rtl="0"/>
            <a:r>
              <a:rPr lang="en-US" dirty="0" smtClean="0"/>
              <a:t>The lessons are interactive, we will build the app together, live</a:t>
            </a:r>
          </a:p>
          <a:p>
            <a:pPr algn="l" rtl="0"/>
            <a:r>
              <a:rPr lang="en-US" dirty="0" smtClean="0"/>
              <a:t>Create a directory for Django projects</a:t>
            </a:r>
          </a:p>
          <a:p>
            <a:pPr algn="l" rtl="0"/>
            <a:r>
              <a:rPr lang="en-US" dirty="0" smtClean="0"/>
              <a:t>In the </a:t>
            </a:r>
            <a:r>
              <a:rPr lang="en-US" i="1" dirty="0" err="1" smtClean="0"/>
              <a:t>cmd</a:t>
            </a:r>
            <a:r>
              <a:rPr lang="en-US" i="1" dirty="0" smtClean="0"/>
              <a:t>,</a:t>
            </a:r>
            <a:r>
              <a:rPr lang="en-US" dirty="0" smtClean="0"/>
              <a:t> cd to this directory</a:t>
            </a:r>
          </a:p>
          <a:p>
            <a:pPr algn="l" rtl="0"/>
            <a:r>
              <a:rPr lang="en-US" dirty="0" smtClean="0"/>
              <a:t>Run </a:t>
            </a:r>
            <a:r>
              <a:rPr lang="en-US" i="1" dirty="0" err="1" smtClean="0"/>
              <a:t>django</a:t>
            </a:r>
            <a:r>
              <a:rPr lang="en-US" i="1" dirty="0" smtClean="0"/>
              <a:t>-admin </a:t>
            </a:r>
            <a:r>
              <a:rPr lang="en-US" i="1" dirty="0" err="1"/>
              <a:t>startproject</a:t>
            </a:r>
            <a:r>
              <a:rPr lang="en-US" i="1" dirty="0"/>
              <a:t> </a:t>
            </a:r>
            <a:r>
              <a:rPr lang="en-US" i="1" dirty="0" smtClean="0"/>
              <a:t>mysite</a:t>
            </a:r>
          </a:p>
          <a:p>
            <a:pPr lvl="1" algn="l" rtl="0"/>
            <a:r>
              <a:rPr lang="en-US" dirty="0"/>
              <a:t>This will create a </a:t>
            </a:r>
            <a:r>
              <a:rPr lang="en-US" i="1" dirty="0" smtClean="0"/>
              <a:t>mysite/</a:t>
            </a:r>
            <a:r>
              <a:rPr lang="en-US" dirty="0" smtClean="0"/>
              <a:t> directory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Generic </a:t>
            </a:r>
            <a:r>
              <a:rPr lang="en-US" dirty="0" smtClean="0"/>
              <a:t>Views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We’re using two generic views </a:t>
            </a:r>
            <a:r>
              <a:rPr lang="en-US" dirty="0" smtClean="0"/>
              <a:t>here:</a:t>
            </a:r>
          </a:p>
          <a:p>
            <a:pPr lvl="1" algn="l" rtl="0"/>
            <a:r>
              <a:rPr lang="en-US" i="1" dirty="0" err="1" smtClean="0"/>
              <a:t>ListView</a:t>
            </a:r>
            <a:r>
              <a:rPr lang="en-US" dirty="0"/>
              <a:t> </a:t>
            </a:r>
            <a:r>
              <a:rPr lang="en-US" dirty="0" smtClean="0"/>
              <a:t>that abstracts “</a:t>
            </a:r>
            <a:r>
              <a:rPr lang="en-US" dirty="0"/>
              <a:t>display a list of objects</a:t>
            </a:r>
            <a:r>
              <a:rPr lang="en-US" dirty="0" smtClean="0"/>
              <a:t>”</a:t>
            </a:r>
          </a:p>
          <a:p>
            <a:pPr lvl="1" algn="l" rtl="0"/>
            <a:r>
              <a:rPr lang="en-US" i="1" dirty="0" smtClean="0"/>
              <a:t>DetailView</a:t>
            </a:r>
            <a:r>
              <a:rPr lang="en-US" dirty="0" smtClean="0"/>
              <a:t> that abstracts </a:t>
            </a:r>
            <a:r>
              <a:rPr lang="en-US" dirty="0"/>
              <a:t>“display a detail page for a particular type of </a:t>
            </a:r>
            <a:r>
              <a:rPr lang="en-US" dirty="0" smtClean="0"/>
              <a:t>object”</a:t>
            </a:r>
          </a:p>
          <a:p>
            <a:pPr algn="l" rtl="0"/>
            <a:r>
              <a:rPr lang="en-US" dirty="0" smtClean="0"/>
              <a:t>Generic views need </a:t>
            </a:r>
            <a:r>
              <a:rPr lang="en-US" dirty="0"/>
              <a:t>to know what </a:t>
            </a:r>
            <a:r>
              <a:rPr lang="en-US" dirty="0" smtClean="0"/>
              <a:t>model they </a:t>
            </a:r>
            <a:r>
              <a:rPr lang="en-US" dirty="0"/>
              <a:t>will </a:t>
            </a:r>
            <a:r>
              <a:rPr lang="en-US" dirty="0" smtClean="0"/>
              <a:t>use</a:t>
            </a:r>
          </a:p>
          <a:p>
            <a:pPr lvl="1" algn="l" rtl="0"/>
            <a:r>
              <a:rPr lang="en-US" dirty="0" smtClean="0"/>
              <a:t>This </a:t>
            </a:r>
            <a:r>
              <a:rPr lang="en-US" dirty="0"/>
              <a:t>is provided using the </a:t>
            </a:r>
            <a:r>
              <a:rPr lang="en-US" i="1" dirty="0"/>
              <a:t>model </a:t>
            </a:r>
            <a:r>
              <a:rPr lang="en-US" dirty="0" smtClean="0"/>
              <a:t>attribute</a:t>
            </a:r>
          </a:p>
          <a:p>
            <a:pPr lvl="1" algn="l" rtl="0"/>
            <a:r>
              <a:rPr lang="en-US" dirty="0" smtClean="0"/>
              <a:t>It is not defined in </a:t>
            </a:r>
            <a:r>
              <a:rPr lang="en-US" i="1" dirty="0" err="1" smtClean="0"/>
              <a:t>IndexView</a:t>
            </a:r>
            <a:r>
              <a:rPr lang="en-US" i="1" dirty="0" smtClean="0"/>
              <a:t> </a:t>
            </a:r>
            <a:r>
              <a:rPr lang="en-US" dirty="0" smtClean="0"/>
              <a:t>since we extract the DB data </a:t>
            </a:r>
            <a:r>
              <a:rPr lang="en-US" dirty="0"/>
              <a:t>ourselves in </a:t>
            </a:r>
            <a:r>
              <a:rPr lang="en-US" i="1" dirty="0" err="1" smtClean="0"/>
              <a:t>get_queryset</a:t>
            </a:r>
            <a:r>
              <a:rPr lang="en-US" dirty="0" smtClean="0"/>
              <a:t>()</a:t>
            </a:r>
          </a:p>
          <a:p>
            <a:pPr algn="l" rtl="0"/>
            <a:r>
              <a:rPr lang="en-US" i="1" dirty="0" err="1" smtClean="0"/>
              <a:t>generic.DetailView</a:t>
            </a:r>
            <a:r>
              <a:rPr lang="en-US" dirty="0"/>
              <a:t> expects the </a:t>
            </a:r>
            <a:r>
              <a:rPr lang="en-US" dirty="0" smtClean="0"/>
              <a:t>value from </a:t>
            </a:r>
            <a:r>
              <a:rPr lang="en-US" dirty="0"/>
              <a:t>the URL to be called "</a:t>
            </a:r>
            <a:r>
              <a:rPr lang="en-US" i="1" dirty="0" err="1" smtClean="0"/>
              <a:t>pk</a:t>
            </a:r>
            <a:r>
              <a:rPr lang="en-US" dirty="0" smtClean="0"/>
              <a:t>" so </a:t>
            </a:r>
            <a:r>
              <a:rPr lang="en-US" dirty="0"/>
              <a:t>we’ve changed </a:t>
            </a:r>
            <a:r>
              <a:rPr lang="en-US" dirty="0" smtClean="0"/>
              <a:t>it in </a:t>
            </a:r>
            <a:r>
              <a:rPr lang="en-US" i="1" dirty="0" smtClean="0"/>
              <a:t>urls.py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21854"/>
          </a:xfrm>
        </p:spPr>
        <p:txBody>
          <a:bodyPr/>
          <a:lstStyle/>
          <a:p>
            <a:r>
              <a:rPr lang="en-US" dirty="0"/>
              <a:t>Defining Generic Views </a:t>
            </a:r>
            <a:r>
              <a:rPr lang="en-US" dirty="0" smtClean="0"/>
              <a:t>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5018087"/>
          </a:xfrm>
        </p:spPr>
        <p:txBody>
          <a:bodyPr/>
          <a:lstStyle/>
          <a:p>
            <a:pPr algn="l" rtl="0"/>
            <a:r>
              <a:rPr lang="en-US" dirty="0"/>
              <a:t>By default, </a:t>
            </a:r>
            <a:r>
              <a:rPr lang="en-US" i="1" dirty="0" err="1" smtClean="0"/>
              <a:t>generic.DetailView</a:t>
            </a:r>
            <a:r>
              <a:rPr lang="en-US" dirty="0" smtClean="0"/>
              <a:t> </a:t>
            </a:r>
            <a:r>
              <a:rPr lang="en-US" dirty="0"/>
              <a:t>uses a template called </a:t>
            </a:r>
            <a:r>
              <a:rPr lang="en-US" i="1" dirty="0"/>
              <a:t>&lt;app name&gt;/&lt;model name&gt;_</a:t>
            </a:r>
            <a:r>
              <a:rPr lang="en-US" i="1" dirty="0" smtClean="0"/>
              <a:t>detail.html</a:t>
            </a:r>
          </a:p>
          <a:p>
            <a:pPr lvl="1" algn="l" rtl="0"/>
            <a:r>
              <a:rPr lang="en-US" dirty="0"/>
              <a:t>We defined </a:t>
            </a:r>
            <a:r>
              <a:rPr lang="en-US" i="1" dirty="0" err="1"/>
              <a:t>template_name</a:t>
            </a:r>
            <a:r>
              <a:rPr lang="en-US" i="1" dirty="0"/>
              <a:t> = </a:t>
            </a:r>
            <a:r>
              <a:rPr lang="en-US" i="1" dirty="0" smtClean="0"/>
              <a:t>'polls/detail.html'</a:t>
            </a:r>
            <a:r>
              <a:rPr lang="en-US" dirty="0" smtClean="0"/>
              <a:t> for </a:t>
            </a:r>
            <a:r>
              <a:rPr lang="en-US" i="1" dirty="0" err="1" smtClean="0"/>
              <a:t>DetialView</a:t>
            </a:r>
            <a:r>
              <a:rPr lang="en-US" i="1" dirty="0" smtClean="0"/>
              <a:t> </a:t>
            </a:r>
            <a:r>
              <a:rPr lang="en-US" dirty="0"/>
              <a:t>and </a:t>
            </a:r>
            <a:r>
              <a:rPr lang="en-US" i="1" dirty="0" smtClean="0"/>
              <a:t>'polls/results.html</a:t>
            </a:r>
            <a:r>
              <a:rPr lang="en-US" i="1" dirty="0"/>
              <a:t>'</a:t>
            </a:r>
            <a:r>
              <a:rPr lang="en-US" i="1" dirty="0" smtClean="0"/>
              <a:t> </a:t>
            </a:r>
            <a:r>
              <a:rPr lang="en-US" dirty="0" smtClean="0"/>
              <a:t>for </a:t>
            </a:r>
            <a:r>
              <a:rPr lang="en-US" i="1" dirty="0" err="1" smtClean="0"/>
              <a:t>ResultsView</a:t>
            </a:r>
            <a:endParaRPr lang="en-US" i="1" dirty="0" smtClean="0"/>
          </a:p>
          <a:p>
            <a:pPr lvl="1" algn="l" rtl="0"/>
            <a:r>
              <a:rPr lang="en-US" dirty="0" smtClean="0"/>
              <a:t>Otherwise, '</a:t>
            </a:r>
            <a:r>
              <a:rPr lang="en-US" i="1" dirty="0" smtClean="0"/>
              <a:t>polls/question_detail.html</a:t>
            </a:r>
            <a:r>
              <a:rPr lang="en-US" dirty="0" smtClean="0"/>
              <a:t>' would have been used for both of them</a:t>
            </a:r>
          </a:p>
          <a:p>
            <a:pPr algn="l" rtl="0"/>
            <a:r>
              <a:rPr lang="en-US" dirty="0" smtClean="0"/>
              <a:t>In the previous views we used context variables</a:t>
            </a:r>
          </a:p>
          <a:p>
            <a:pPr lvl="1" algn="l" rtl="0"/>
            <a:r>
              <a:rPr lang="en-US" dirty="0" smtClean="0"/>
              <a:t>For </a:t>
            </a:r>
            <a:r>
              <a:rPr lang="en-US" i="1" dirty="0" err="1"/>
              <a:t>generic.DetailView</a:t>
            </a:r>
            <a:r>
              <a:rPr lang="en-US" i="1" dirty="0"/>
              <a:t> </a:t>
            </a:r>
            <a:r>
              <a:rPr lang="en-US" dirty="0" smtClean="0"/>
              <a:t>the context variable name is derived automatically from the model (</a:t>
            </a:r>
            <a:r>
              <a:rPr lang="en-US" i="1" dirty="0" smtClean="0"/>
              <a:t>Question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For </a:t>
            </a:r>
            <a:r>
              <a:rPr lang="en-US" i="1" dirty="0" err="1" smtClean="0"/>
              <a:t>ListView</a:t>
            </a:r>
            <a:r>
              <a:rPr lang="en-US" dirty="0" smtClean="0"/>
              <a:t> </a:t>
            </a:r>
            <a:r>
              <a:rPr lang="en-US" dirty="0"/>
              <a:t>we define the </a:t>
            </a:r>
            <a:r>
              <a:rPr lang="en-US" i="1" dirty="0" err="1"/>
              <a:t>context_object_name</a:t>
            </a:r>
            <a:r>
              <a:rPr lang="en-US" dirty="0"/>
              <a:t> </a:t>
            </a:r>
            <a:r>
              <a:rPr lang="en-US" dirty="0" smtClean="0"/>
              <a:t>attribute to override Django’s default value</a:t>
            </a:r>
          </a:p>
          <a:p>
            <a:pPr lvl="2" algn="l" rtl="0"/>
            <a:r>
              <a:rPr lang="en-US" dirty="0" smtClean="0"/>
              <a:t>The default value is </a:t>
            </a:r>
            <a:r>
              <a:rPr lang="en-US" i="1" dirty="0" err="1" smtClean="0"/>
              <a:t>question_list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Dealing with Static Files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865687"/>
          </a:xfrm>
        </p:spPr>
        <p:txBody>
          <a:bodyPr/>
          <a:lstStyle/>
          <a:p>
            <a:pPr algn="l" rtl="0"/>
            <a:r>
              <a:rPr lang="en-US" dirty="0"/>
              <a:t>Aside from the HTML generated by the server, web applications </a:t>
            </a:r>
            <a:r>
              <a:rPr lang="en-US" dirty="0" smtClean="0"/>
              <a:t>need </a:t>
            </a:r>
            <a:r>
              <a:rPr lang="en-US" dirty="0"/>
              <a:t>to serve additional </a:t>
            </a:r>
            <a:r>
              <a:rPr lang="en-US" dirty="0" smtClean="0"/>
              <a:t>files</a:t>
            </a:r>
          </a:p>
          <a:p>
            <a:pPr lvl="1" algn="l" rtl="0"/>
            <a:r>
              <a:rPr lang="en-US" dirty="0" smtClean="0"/>
              <a:t>Examples: </a:t>
            </a:r>
            <a:r>
              <a:rPr lang="en-US" dirty="0"/>
              <a:t>I</a:t>
            </a:r>
            <a:r>
              <a:rPr lang="en-US" dirty="0" smtClean="0"/>
              <a:t>mages</a:t>
            </a:r>
            <a:r>
              <a:rPr lang="en-US" dirty="0"/>
              <a:t>, JavaScript, </a:t>
            </a:r>
            <a:r>
              <a:rPr lang="en-US" dirty="0" smtClean="0"/>
              <a:t>CSS, etc.</a:t>
            </a:r>
          </a:p>
          <a:p>
            <a:pPr lvl="1" algn="l" rtl="0"/>
            <a:r>
              <a:rPr lang="en-US" dirty="0" smtClean="0"/>
              <a:t>They are necessary </a:t>
            </a:r>
            <a:r>
              <a:rPr lang="en-US" dirty="0"/>
              <a:t>to render the complete web </a:t>
            </a:r>
            <a:r>
              <a:rPr lang="en-US" dirty="0" smtClean="0"/>
              <a:t>page</a:t>
            </a:r>
          </a:p>
          <a:p>
            <a:pPr lvl="1" algn="l" rtl="0"/>
            <a:r>
              <a:rPr lang="en-US" dirty="0" smtClean="0"/>
              <a:t>In </a:t>
            </a:r>
            <a:r>
              <a:rPr lang="en-US" dirty="0"/>
              <a:t>Django, </a:t>
            </a:r>
            <a:r>
              <a:rPr lang="en-US" dirty="0" smtClean="0"/>
              <a:t>these </a:t>
            </a:r>
            <a:r>
              <a:rPr lang="en-US" dirty="0"/>
              <a:t>files </a:t>
            </a:r>
            <a:r>
              <a:rPr lang="en-US" dirty="0" smtClean="0"/>
              <a:t>are called “static </a:t>
            </a:r>
            <a:r>
              <a:rPr lang="en-US" dirty="0"/>
              <a:t>files</a:t>
            </a:r>
            <a:r>
              <a:rPr lang="en-US" dirty="0" smtClean="0"/>
              <a:t>”</a:t>
            </a:r>
          </a:p>
          <a:p>
            <a:pPr algn="l" rtl="0"/>
            <a:r>
              <a:rPr lang="en-US" dirty="0"/>
              <a:t>For small </a:t>
            </a:r>
            <a:r>
              <a:rPr lang="en-US" dirty="0" smtClean="0"/>
              <a:t>projects we </a:t>
            </a:r>
            <a:r>
              <a:rPr lang="en-US" dirty="0"/>
              <a:t>can just keep </a:t>
            </a:r>
            <a:r>
              <a:rPr lang="en-US" dirty="0" smtClean="0"/>
              <a:t>those files in some place that our </a:t>
            </a:r>
            <a:r>
              <a:rPr lang="en-US" dirty="0"/>
              <a:t>web server can </a:t>
            </a:r>
            <a:r>
              <a:rPr lang="en-US" dirty="0" smtClean="0"/>
              <a:t>find (</a:t>
            </a:r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i="1" dirty="0" smtClean="0"/>
              <a:t>templates/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In </a:t>
            </a:r>
            <a:r>
              <a:rPr lang="en-US" dirty="0"/>
              <a:t>bigger </a:t>
            </a:r>
            <a:r>
              <a:rPr lang="en-US" dirty="0" smtClean="0"/>
              <a:t>projects, with multiple apps, it’s trickier to deal </a:t>
            </a:r>
            <a:r>
              <a:rPr lang="en-US" dirty="0"/>
              <a:t>with </a:t>
            </a:r>
            <a:r>
              <a:rPr lang="en-US" dirty="0" smtClean="0"/>
              <a:t>all the static </a:t>
            </a:r>
            <a:r>
              <a:rPr lang="en-US" dirty="0"/>
              <a:t>files provided by each </a:t>
            </a:r>
            <a:r>
              <a:rPr lang="en-US" dirty="0" smtClean="0"/>
              <a:t>app</a:t>
            </a:r>
          </a:p>
          <a:p>
            <a:pPr algn="l" rtl="0"/>
            <a:r>
              <a:rPr lang="en-US" i="1" dirty="0" err="1"/>
              <a:t>django.contrib.staticfiles</a:t>
            </a:r>
            <a:r>
              <a:rPr lang="en-US" dirty="0"/>
              <a:t> </a:t>
            </a:r>
            <a:r>
              <a:rPr lang="en-US" dirty="0" smtClean="0"/>
              <a:t>collects </a:t>
            </a:r>
            <a:r>
              <a:rPr lang="en-US" dirty="0"/>
              <a:t>static files from each </a:t>
            </a:r>
            <a:r>
              <a:rPr lang="en-US" dirty="0" smtClean="0"/>
              <a:t>app </a:t>
            </a:r>
            <a:r>
              <a:rPr lang="en-US" dirty="0"/>
              <a:t>(and any other places </a:t>
            </a:r>
            <a:r>
              <a:rPr lang="en-US" dirty="0" smtClean="0"/>
              <a:t>we specify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86857"/>
          </a:xfrm>
        </p:spPr>
        <p:txBody>
          <a:bodyPr/>
          <a:lstStyle/>
          <a:p>
            <a:r>
              <a:rPr lang="en-US" dirty="0"/>
              <a:t>Customize the </a:t>
            </a:r>
            <a:r>
              <a:rPr lang="en-US" dirty="0" smtClean="0"/>
              <a:t>Look </a:t>
            </a:r>
            <a:r>
              <a:rPr lang="en-US" dirty="0"/>
              <a:t>&amp; Feel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305800" cy="4941887"/>
          </a:xfrm>
        </p:spPr>
        <p:txBody>
          <a:bodyPr/>
          <a:lstStyle/>
          <a:p>
            <a:pPr algn="l" rtl="0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 smtClean="0"/>
              <a:t>dir</a:t>
            </a:r>
            <a:r>
              <a:rPr lang="en-US" dirty="0" smtClean="0"/>
              <a:t> called </a:t>
            </a:r>
            <a:r>
              <a:rPr lang="en-US" i="1" dirty="0" smtClean="0"/>
              <a:t>static/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our </a:t>
            </a:r>
            <a:r>
              <a:rPr lang="en-US" i="1" dirty="0" smtClean="0"/>
              <a:t>polls/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 algn="l" rtl="0"/>
            <a:r>
              <a:rPr lang="en-US" dirty="0" smtClean="0"/>
              <a:t>Django </a:t>
            </a:r>
            <a:r>
              <a:rPr lang="en-US" dirty="0"/>
              <a:t>will look for static files there, similarly to how </a:t>
            </a:r>
            <a:r>
              <a:rPr lang="en-US" dirty="0" smtClean="0"/>
              <a:t>it finds </a:t>
            </a:r>
            <a:r>
              <a:rPr lang="en-US" dirty="0"/>
              <a:t>templates inside </a:t>
            </a:r>
            <a:r>
              <a:rPr lang="en-US" i="1" dirty="0"/>
              <a:t>polls/templates</a:t>
            </a:r>
            <a:r>
              <a:rPr lang="en-US" i="1" dirty="0" smtClean="0"/>
              <a:t>/</a:t>
            </a:r>
            <a:endParaRPr lang="en-US" dirty="0" smtClean="0"/>
          </a:p>
          <a:p>
            <a:pPr lvl="1" algn="l" rtl="0"/>
            <a:r>
              <a:rPr lang="en-US" dirty="0" smtClean="0"/>
              <a:t>Django looks for </a:t>
            </a:r>
            <a:r>
              <a:rPr lang="en-US" i="1" dirty="0" smtClean="0"/>
              <a:t>static/</a:t>
            </a:r>
            <a:r>
              <a:rPr lang="en-US" dirty="0" smtClean="0"/>
              <a:t> in each of the installed apps</a:t>
            </a:r>
          </a:p>
          <a:p>
            <a:pPr algn="l" rtl="0"/>
            <a:r>
              <a:rPr lang="en-US" dirty="0" smtClean="0"/>
              <a:t>Within </a:t>
            </a:r>
            <a:r>
              <a:rPr lang="en-US" i="1" dirty="0" smtClean="0"/>
              <a:t>static/ </a:t>
            </a:r>
            <a:r>
              <a:rPr lang="en-US" dirty="0" smtClean="0"/>
              <a:t>create another </a:t>
            </a:r>
            <a:r>
              <a:rPr lang="en-US" dirty="0" err="1" smtClean="0"/>
              <a:t>dir</a:t>
            </a:r>
            <a:r>
              <a:rPr lang="en-US" dirty="0" smtClean="0"/>
              <a:t> called </a:t>
            </a:r>
            <a:r>
              <a:rPr lang="en-US" i="1" dirty="0" smtClean="0"/>
              <a:t>polls/</a:t>
            </a:r>
          </a:p>
          <a:p>
            <a:pPr algn="l" rtl="0"/>
            <a:r>
              <a:rPr lang="en-US" dirty="0" smtClean="0"/>
              <a:t>Inside that </a:t>
            </a:r>
            <a:r>
              <a:rPr lang="en-US" dirty="0" err="1" smtClean="0"/>
              <a:t>dir</a:t>
            </a:r>
            <a:r>
              <a:rPr lang="en-US" dirty="0" smtClean="0"/>
              <a:t> create a file called </a:t>
            </a:r>
            <a:r>
              <a:rPr lang="en-US" i="1" dirty="0" smtClean="0"/>
              <a:t>style.css</a:t>
            </a:r>
          </a:p>
          <a:p>
            <a:pPr lvl="1" algn="l" rtl="0"/>
            <a:r>
              <a:rPr lang="en-US" dirty="0" smtClean="0"/>
              <a:t>The file’s path is: </a:t>
            </a:r>
            <a:r>
              <a:rPr lang="en-US" i="1" dirty="0" smtClean="0"/>
              <a:t>polls/static/polls/style.css</a:t>
            </a:r>
          </a:p>
          <a:p>
            <a:pPr lvl="1" algn="l" rtl="0"/>
            <a:r>
              <a:rPr lang="en-US" dirty="0" smtClean="0"/>
              <a:t>We’ll refer to it in Django as </a:t>
            </a:r>
            <a:r>
              <a:rPr lang="en-US" i="1" dirty="0" smtClean="0"/>
              <a:t>polls/style.css</a:t>
            </a:r>
          </a:p>
          <a:p>
            <a:pPr algn="l" rtl="0"/>
            <a:r>
              <a:rPr lang="en-US" dirty="0" smtClean="0"/>
              <a:t>As in templates, we use this </a:t>
            </a:r>
            <a:r>
              <a:rPr lang="en-US" dirty="0" err="1" smtClean="0"/>
              <a:t>dir</a:t>
            </a:r>
            <a:r>
              <a:rPr lang="en-US" dirty="0" smtClean="0"/>
              <a:t> structure to avoid collision with other apps that have a static file </a:t>
            </a:r>
            <a:r>
              <a:rPr lang="en-US" i="1" dirty="0" smtClean="0"/>
              <a:t>style.css</a:t>
            </a:r>
          </a:p>
          <a:p>
            <a:pPr lvl="1" algn="l" rtl="0"/>
            <a:r>
              <a:rPr lang="en-US" dirty="0" smtClean="0"/>
              <a:t>Referring to </a:t>
            </a:r>
            <a:r>
              <a:rPr lang="en-US" i="1" dirty="0" smtClean="0"/>
              <a:t>polls/style.css</a:t>
            </a:r>
            <a:r>
              <a:rPr lang="en-US" dirty="0" smtClean="0"/>
              <a:t> and </a:t>
            </a:r>
            <a:r>
              <a:rPr lang="en-US" i="1" dirty="0" smtClean="0"/>
              <a:t>admin/style.css </a:t>
            </a:r>
            <a:r>
              <a:rPr lang="en-US" dirty="0" smtClean="0"/>
              <a:t>is explicit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Applying the Stylesheet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865687"/>
          </a:xfrm>
        </p:spPr>
        <p:txBody>
          <a:bodyPr/>
          <a:lstStyle/>
          <a:p>
            <a:pPr algn="l" rtl="0"/>
            <a:r>
              <a:rPr lang="en-US" dirty="0" smtClean="0"/>
              <a:t>Put the following line </a:t>
            </a:r>
            <a:r>
              <a:rPr lang="en-US" dirty="0"/>
              <a:t>in </a:t>
            </a:r>
            <a:r>
              <a:rPr lang="en-US" i="1" dirty="0"/>
              <a:t>style.css: li a { color: green; </a:t>
            </a:r>
            <a:r>
              <a:rPr lang="en-US" i="1" dirty="0" smtClean="0"/>
              <a:t>}</a:t>
            </a:r>
          </a:p>
          <a:p>
            <a:pPr algn="l" rtl="0"/>
            <a:r>
              <a:rPr lang="en-US" dirty="0" smtClean="0"/>
              <a:t>Add </a:t>
            </a:r>
            <a:r>
              <a:rPr lang="en-US" dirty="0"/>
              <a:t>the following at the top of </a:t>
            </a:r>
            <a:r>
              <a:rPr lang="en-US" i="1" dirty="0" smtClean="0"/>
              <a:t>index.html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i="1" dirty="0"/>
              <a:t>{% load </a:t>
            </a:r>
            <a:r>
              <a:rPr lang="en-US" i="1" dirty="0" err="1"/>
              <a:t>staticfiles</a:t>
            </a:r>
            <a:r>
              <a:rPr lang="en-US" i="1" dirty="0"/>
              <a:t> </a:t>
            </a:r>
            <a:r>
              <a:rPr lang="en-US" i="1" dirty="0" smtClean="0"/>
              <a:t>%}</a:t>
            </a:r>
          </a:p>
          <a:p>
            <a:pPr lvl="1" algn="l" rtl="0"/>
            <a:r>
              <a:rPr lang="en-US" i="1" dirty="0" smtClean="0"/>
              <a:t>&lt;</a:t>
            </a:r>
            <a:r>
              <a:rPr lang="en-US" i="1" dirty="0"/>
              <a:t>link </a:t>
            </a:r>
            <a:r>
              <a:rPr lang="en-US" i="1" dirty="0" err="1"/>
              <a:t>rel</a:t>
            </a:r>
            <a:r>
              <a:rPr lang="en-US" i="1" dirty="0"/>
              <a:t>="stylesheet" type="text/</a:t>
            </a:r>
            <a:r>
              <a:rPr lang="en-US" i="1" dirty="0" err="1"/>
              <a:t>css</a:t>
            </a:r>
            <a:r>
              <a:rPr lang="en-US" i="1" dirty="0"/>
              <a:t>" </a:t>
            </a:r>
            <a:r>
              <a:rPr lang="en-US" i="1" dirty="0" err="1"/>
              <a:t>href</a:t>
            </a:r>
            <a:r>
              <a:rPr lang="en-US" i="1" dirty="0"/>
              <a:t>="{% static 'polls/style.css' </a:t>
            </a:r>
            <a:r>
              <a:rPr lang="en-US" i="1" dirty="0" smtClean="0"/>
              <a:t>%}" /&gt;</a:t>
            </a:r>
          </a:p>
          <a:p>
            <a:pPr algn="l" rtl="0"/>
            <a:r>
              <a:rPr lang="en-US" i="1" dirty="0"/>
              <a:t>{% load </a:t>
            </a:r>
            <a:r>
              <a:rPr lang="en-US" i="1" dirty="0" err="1"/>
              <a:t>staticfiles</a:t>
            </a:r>
            <a:r>
              <a:rPr lang="en-US" i="1" dirty="0"/>
              <a:t> %} </a:t>
            </a:r>
            <a:r>
              <a:rPr lang="en-US" dirty="0"/>
              <a:t>loads the </a:t>
            </a:r>
            <a:r>
              <a:rPr lang="en-US" i="1" dirty="0"/>
              <a:t>{% static %} </a:t>
            </a:r>
            <a:r>
              <a:rPr lang="en-US" dirty="0"/>
              <a:t>template tag from the </a:t>
            </a:r>
            <a:r>
              <a:rPr lang="en-US" i="1" dirty="0" err="1"/>
              <a:t>staticfiles</a:t>
            </a:r>
            <a:r>
              <a:rPr lang="en-US" dirty="0"/>
              <a:t> template </a:t>
            </a:r>
            <a:r>
              <a:rPr lang="en-US" dirty="0" smtClean="0"/>
              <a:t>library</a:t>
            </a:r>
          </a:p>
          <a:p>
            <a:pPr algn="l" rtl="0"/>
            <a:r>
              <a:rPr lang="en-US" dirty="0" smtClean="0"/>
              <a:t>The </a:t>
            </a:r>
            <a:r>
              <a:rPr lang="en-US" i="1" dirty="0"/>
              <a:t>{% static %}</a:t>
            </a:r>
            <a:r>
              <a:rPr lang="en-US" dirty="0"/>
              <a:t> template tag generates the absolute URL of the static </a:t>
            </a:r>
            <a:r>
              <a:rPr lang="en-US" dirty="0" smtClean="0"/>
              <a:t>file</a:t>
            </a:r>
          </a:p>
          <a:p>
            <a:pPr algn="l" rtl="0"/>
            <a:r>
              <a:rPr lang="en-US" dirty="0"/>
              <a:t>Reload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</a:t>
            </a:r>
            <a:r>
              <a:rPr lang="en-US" dirty="0" smtClean="0">
                <a:latin typeface="Arial (Body)"/>
                <a:hlinkClick r:id="rId2"/>
              </a:rPr>
              <a:t>8000</a:t>
            </a:r>
            <a:r>
              <a:rPr lang="en-US" dirty="0" smtClean="0">
                <a:hlinkClick r:id="rId2"/>
              </a:rPr>
              <a:t>/polls/</a:t>
            </a:r>
            <a:r>
              <a:rPr lang="en-US" dirty="0" smtClean="0"/>
              <a:t> and </a:t>
            </a:r>
            <a:r>
              <a:rPr lang="en-US" dirty="0"/>
              <a:t>you should see that the question links are green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Background Image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Create an </a:t>
            </a:r>
            <a:r>
              <a:rPr lang="en-US" i="1" dirty="0" smtClean="0"/>
              <a:t>images/</a:t>
            </a:r>
            <a:r>
              <a:rPr lang="en-US" dirty="0" smtClean="0"/>
              <a:t> subdir </a:t>
            </a:r>
            <a:r>
              <a:rPr lang="en-US" dirty="0"/>
              <a:t>in </a:t>
            </a:r>
            <a:r>
              <a:rPr lang="en-US" i="1" dirty="0" smtClean="0"/>
              <a:t>polls/static/polls/</a:t>
            </a:r>
          </a:p>
          <a:p>
            <a:pPr algn="l" rtl="0"/>
            <a:r>
              <a:rPr lang="en-US" dirty="0" smtClean="0"/>
              <a:t>Download the following image to the </a:t>
            </a:r>
            <a:r>
              <a:rPr lang="en-US" i="1" dirty="0" smtClean="0"/>
              <a:t>images/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dl.dropboxusercontent.com/u/8088655/background.png</a:t>
            </a:r>
            <a:endParaRPr lang="en-US" dirty="0" smtClean="0"/>
          </a:p>
          <a:p>
            <a:pPr algn="l" rtl="0"/>
            <a:r>
              <a:rPr lang="en-US" dirty="0" smtClean="0"/>
              <a:t>Add the following line to </a:t>
            </a:r>
            <a:r>
              <a:rPr lang="en-US" i="1" dirty="0" smtClean="0"/>
              <a:t>style.css</a:t>
            </a:r>
            <a:r>
              <a:rPr lang="en-US" dirty="0"/>
              <a:t>: </a:t>
            </a:r>
            <a:r>
              <a:rPr lang="en-US" i="1" dirty="0"/>
              <a:t>body { background: </a:t>
            </a:r>
            <a:r>
              <a:rPr lang="en-US" i="1" dirty="0" err="1" smtClean="0"/>
              <a:t>url</a:t>
            </a:r>
            <a:r>
              <a:rPr lang="en-US" i="1" dirty="0"/>
              <a:t>(</a:t>
            </a:r>
            <a:r>
              <a:rPr lang="en-US" b="1" i="1" dirty="0"/>
              <a:t>"</a:t>
            </a:r>
            <a:r>
              <a:rPr lang="en-US" b="1" i="1" dirty="0" smtClean="0"/>
              <a:t>images/</a:t>
            </a:r>
            <a:r>
              <a:rPr lang="en-US" b="1" dirty="0"/>
              <a:t>background</a:t>
            </a:r>
            <a:r>
              <a:rPr lang="en-US" b="1" i="1" dirty="0" smtClean="0"/>
              <a:t>.png</a:t>
            </a:r>
            <a:r>
              <a:rPr lang="en-US" b="1" i="1" dirty="0"/>
              <a:t>"</a:t>
            </a:r>
            <a:r>
              <a:rPr lang="en-US" i="1" dirty="0"/>
              <a:t>) no-repeat top left; }</a:t>
            </a:r>
            <a:endParaRPr lang="en-US" i="1" dirty="0" smtClean="0"/>
          </a:p>
          <a:p>
            <a:pPr algn="l" rtl="0"/>
            <a:r>
              <a:rPr lang="en-US" dirty="0"/>
              <a:t>Reload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</a:t>
            </a:r>
            <a:r>
              <a:rPr lang="en-US" dirty="0" smtClean="0">
                <a:latin typeface="Arial (Body)"/>
                <a:hlinkClick r:id="rId4"/>
              </a:rPr>
              <a:t>8000</a:t>
            </a:r>
            <a:r>
              <a:rPr lang="en-US" dirty="0" smtClean="0">
                <a:hlinkClick r:id="rId4"/>
              </a:rPr>
              <a:t>/polls/</a:t>
            </a:r>
            <a:r>
              <a:rPr lang="en-US" dirty="0" smtClean="0"/>
              <a:t> and see </a:t>
            </a:r>
            <a:r>
              <a:rPr lang="en-US" dirty="0"/>
              <a:t>the background loaded </a:t>
            </a: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top left </a:t>
            </a:r>
            <a:r>
              <a:rPr lang="en-US" dirty="0"/>
              <a:t>of the </a:t>
            </a:r>
            <a:r>
              <a:rPr lang="en-US" dirty="0" smtClean="0"/>
              <a:t>screen</a:t>
            </a:r>
          </a:p>
          <a:p>
            <a:pPr algn="l" rtl="0"/>
            <a:r>
              <a:rPr lang="en-US" b="1" u="sng" dirty="0" smtClean="0"/>
              <a:t>Exercise</a:t>
            </a:r>
            <a:r>
              <a:rPr lang="en-US" dirty="0" smtClean="0"/>
              <a:t>: Apply the background to all other pages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05800" cy="4389437"/>
          </a:xfrm>
        </p:spPr>
        <p:txBody>
          <a:bodyPr/>
          <a:lstStyle/>
          <a:p>
            <a:pPr algn="l" rtl="0"/>
            <a:r>
              <a:rPr lang="en-US" dirty="0" smtClean="0"/>
              <a:t>Applying a single CSS to all templates is easy</a:t>
            </a:r>
          </a:p>
          <a:p>
            <a:pPr algn="l" rtl="0"/>
            <a:r>
              <a:rPr lang="en-US" dirty="0" smtClean="0"/>
              <a:t>Usually we’d want to use an entire page design across all pages of our app</a:t>
            </a:r>
          </a:p>
          <a:p>
            <a:pPr lvl="1" algn="l" rtl="0"/>
            <a:r>
              <a:rPr lang="en-US" dirty="0" smtClean="0"/>
              <a:t>This causes many duplications and difficult maintenance</a:t>
            </a:r>
          </a:p>
          <a:p>
            <a:pPr algn="l" rtl="0"/>
            <a:r>
              <a:rPr lang="en-US" dirty="0" smtClean="0"/>
              <a:t>This is what </a:t>
            </a:r>
            <a:r>
              <a:rPr lang="en-US" i="1" dirty="0" smtClean="0"/>
              <a:t>template inheritance </a:t>
            </a:r>
            <a:r>
              <a:rPr lang="en-US" dirty="0" smtClean="0"/>
              <a:t>is for:</a:t>
            </a:r>
          </a:p>
          <a:p>
            <a:pPr lvl="1" algn="l" rtl="0"/>
            <a:r>
              <a:rPr lang="en-US" dirty="0" smtClean="0"/>
              <a:t>We create a base design</a:t>
            </a:r>
          </a:p>
          <a:p>
            <a:pPr lvl="1" algn="l" rtl="0"/>
            <a:r>
              <a:rPr lang="en-US" dirty="0" smtClean="0"/>
              <a:t>We use it and extend it on all templates</a:t>
            </a:r>
          </a:p>
          <a:p>
            <a:pPr algn="l" rtl="0"/>
            <a:r>
              <a:rPr lang="en-US" dirty="0" smtClean="0"/>
              <a:t>Create a file called </a:t>
            </a:r>
            <a:r>
              <a:rPr lang="en-US" i="1" dirty="0" smtClean="0"/>
              <a:t>base.html</a:t>
            </a:r>
            <a:r>
              <a:rPr lang="en-US" dirty="0" smtClean="0"/>
              <a:t> in </a:t>
            </a:r>
            <a:r>
              <a:rPr lang="en-US" i="1" dirty="0" smtClean="0"/>
              <a:t>templates/polls/</a:t>
            </a:r>
            <a:endParaRPr lang="en-US" dirty="0" smtClean="0"/>
          </a:p>
          <a:p>
            <a:pPr algn="l" rtl="0"/>
            <a:r>
              <a:rPr lang="en-US" dirty="0" smtClean="0"/>
              <a:t>Add the following code to that file: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Defining a Base Template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7620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6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67014"/>
          </a:xfrm>
        </p:spPr>
        <p:txBody>
          <a:bodyPr/>
          <a:lstStyle/>
          <a:p>
            <a:r>
              <a:rPr lang="en-US" dirty="0" smtClean="0"/>
              <a:t>Using the Base Template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865687"/>
          </a:xfrm>
        </p:spPr>
        <p:txBody>
          <a:bodyPr/>
          <a:lstStyle/>
          <a:p>
            <a:pPr algn="l" rtl="0"/>
            <a:r>
              <a:rPr lang="en-US" dirty="0"/>
              <a:t>Remove the </a:t>
            </a:r>
            <a:r>
              <a:rPr lang="en-US" i="1" dirty="0"/>
              <a:t>{% load </a:t>
            </a:r>
            <a:r>
              <a:rPr lang="en-US" i="1" dirty="0" err="1"/>
              <a:t>staticfiles</a:t>
            </a:r>
            <a:r>
              <a:rPr lang="en-US" i="1" dirty="0"/>
              <a:t> </a:t>
            </a:r>
            <a:r>
              <a:rPr lang="en-US" i="1" dirty="0" smtClean="0"/>
              <a:t>%}</a:t>
            </a:r>
            <a:r>
              <a:rPr lang="en-US" dirty="0" smtClean="0"/>
              <a:t> and the ref to our stylesheet from our templates (</a:t>
            </a:r>
            <a:r>
              <a:rPr lang="en-US" i="1" dirty="0" smtClean="0"/>
              <a:t>index, detail, results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Put </a:t>
            </a:r>
            <a:r>
              <a:rPr lang="en-US" i="1" dirty="0"/>
              <a:t>{% extends "polls\base.html" </a:t>
            </a:r>
            <a:r>
              <a:rPr lang="en-US" i="1" dirty="0" smtClean="0"/>
              <a:t>%}</a:t>
            </a:r>
            <a:r>
              <a:rPr lang="en-US" dirty="0" smtClean="0"/>
              <a:t> in all of them</a:t>
            </a:r>
          </a:p>
          <a:p>
            <a:pPr algn="l" rtl="0"/>
            <a:r>
              <a:rPr lang="en-US" dirty="0" smtClean="0"/>
              <a:t>Right-shift the rest of the code and put </a:t>
            </a:r>
            <a:r>
              <a:rPr lang="en-US" dirty="0"/>
              <a:t>it </a:t>
            </a:r>
            <a:r>
              <a:rPr lang="en-US" dirty="0" smtClean="0"/>
              <a:t>between the tags  </a:t>
            </a:r>
            <a:r>
              <a:rPr lang="en-US" i="1" dirty="0"/>
              <a:t>{% block content %} </a:t>
            </a:r>
            <a:r>
              <a:rPr lang="en-US" dirty="0"/>
              <a:t>and </a:t>
            </a:r>
            <a:r>
              <a:rPr lang="en-US" i="1" dirty="0"/>
              <a:t>{% </a:t>
            </a:r>
            <a:r>
              <a:rPr lang="en-US" i="1" dirty="0" err="1"/>
              <a:t>endblock</a:t>
            </a:r>
            <a:r>
              <a:rPr lang="en-US" i="1" dirty="0"/>
              <a:t> </a:t>
            </a:r>
            <a:r>
              <a:rPr lang="en-US" i="1" dirty="0" smtClean="0"/>
              <a:t>%}</a:t>
            </a:r>
            <a:endParaRPr lang="en-US" dirty="0" smtClean="0"/>
          </a:p>
          <a:p>
            <a:pPr algn="l" rtl="0"/>
            <a:r>
              <a:rPr lang="en-US" dirty="0" smtClean="0"/>
              <a:t>Add the following line before </a:t>
            </a:r>
            <a:r>
              <a:rPr lang="en-US" i="1" dirty="0"/>
              <a:t>{% block content </a:t>
            </a:r>
            <a:r>
              <a:rPr lang="en-US" dirty="0" smtClean="0"/>
              <a:t>%}</a:t>
            </a:r>
          </a:p>
          <a:p>
            <a:pPr lvl="1" algn="l" rtl="0"/>
            <a:r>
              <a:rPr lang="en-US" dirty="0" smtClean="0"/>
              <a:t>{% </a:t>
            </a:r>
            <a:r>
              <a:rPr lang="en-US" dirty="0"/>
              <a:t>block title %} {{ </a:t>
            </a:r>
            <a:r>
              <a:rPr lang="en-US" dirty="0" err="1"/>
              <a:t>block.super</a:t>
            </a:r>
            <a:r>
              <a:rPr lang="en-US" dirty="0"/>
              <a:t> }} [</a:t>
            </a:r>
            <a:r>
              <a:rPr lang="en-US" dirty="0" smtClean="0"/>
              <a:t>fill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</a:t>
            </a:r>
            <a:r>
              <a:rPr lang="en-US" dirty="0" smtClean="0"/>
              <a:t>%}</a:t>
            </a:r>
          </a:p>
          <a:p>
            <a:pPr lvl="2" algn="l" rtl="0"/>
            <a:r>
              <a:rPr lang="en-US" dirty="0"/>
              <a:t>For </a:t>
            </a:r>
            <a:r>
              <a:rPr lang="en-US" i="1" dirty="0"/>
              <a:t>index.html</a:t>
            </a:r>
            <a:r>
              <a:rPr lang="en-US" dirty="0"/>
              <a:t> put </a:t>
            </a:r>
            <a:r>
              <a:rPr lang="en-US" i="1" dirty="0" smtClean="0"/>
              <a:t>Questions Page</a:t>
            </a:r>
            <a:r>
              <a:rPr lang="en-US" dirty="0" smtClean="0"/>
              <a:t> instead of [fill]</a:t>
            </a:r>
          </a:p>
          <a:p>
            <a:pPr lvl="2" algn="l" rtl="0"/>
            <a:r>
              <a:rPr lang="en-US" dirty="0"/>
              <a:t>For </a:t>
            </a:r>
            <a:r>
              <a:rPr lang="en-US" i="1" dirty="0" smtClean="0"/>
              <a:t>detail.html</a:t>
            </a:r>
            <a:r>
              <a:rPr lang="en-US" dirty="0" smtClean="0"/>
              <a:t> </a:t>
            </a:r>
            <a:r>
              <a:rPr lang="en-US" dirty="0"/>
              <a:t>put </a:t>
            </a:r>
            <a:r>
              <a:rPr lang="en-US" i="1" dirty="0" smtClean="0"/>
              <a:t>Question Details </a:t>
            </a:r>
            <a:r>
              <a:rPr lang="en-US" i="1" dirty="0"/>
              <a:t>Page</a:t>
            </a:r>
            <a:r>
              <a:rPr lang="en-US" dirty="0"/>
              <a:t> instead of [fill</a:t>
            </a:r>
            <a:r>
              <a:rPr lang="en-US" dirty="0" smtClean="0"/>
              <a:t>]</a:t>
            </a:r>
            <a:endParaRPr lang="he-IL" dirty="0"/>
          </a:p>
          <a:p>
            <a:pPr lvl="2" algn="l" rtl="0"/>
            <a:r>
              <a:rPr lang="en-US" dirty="0"/>
              <a:t>For </a:t>
            </a:r>
            <a:r>
              <a:rPr lang="en-US" i="1" dirty="0" smtClean="0"/>
              <a:t>results.html</a:t>
            </a:r>
            <a:r>
              <a:rPr lang="en-US" dirty="0" smtClean="0"/>
              <a:t> </a:t>
            </a:r>
            <a:r>
              <a:rPr lang="en-US" dirty="0"/>
              <a:t>put </a:t>
            </a:r>
            <a:r>
              <a:rPr lang="en-US" i="1" dirty="0"/>
              <a:t>Question </a:t>
            </a:r>
            <a:r>
              <a:rPr lang="en-US" i="1" dirty="0" smtClean="0"/>
              <a:t>Results </a:t>
            </a:r>
            <a:r>
              <a:rPr lang="en-US" i="1" dirty="0"/>
              <a:t>Page</a:t>
            </a:r>
            <a:r>
              <a:rPr lang="en-US" dirty="0"/>
              <a:t> instead of [fill</a:t>
            </a:r>
            <a:r>
              <a:rPr lang="en-US" dirty="0" smtClean="0"/>
              <a:t>]</a:t>
            </a:r>
          </a:p>
          <a:p>
            <a:pPr algn="l" rtl="0"/>
            <a:r>
              <a:rPr lang="en-US" dirty="0" smtClean="0"/>
              <a:t>Check out the new look &amp; feel of our site!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 Files Structure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outer </a:t>
            </a:r>
            <a:r>
              <a:rPr lang="en-US" i="1" dirty="0" smtClean="0"/>
              <a:t>mysite/ </a:t>
            </a:r>
            <a:r>
              <a:rPr lang="en-US" dirty="0" err="1" smtClean="0"/>
              <a:t>dir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b="1" dirty="0" smtClean="0"/>
              <a:t>root directory</a:t>
            </a:r>
          </a:p>
          <a:p>
            <a:pPr lvl="1" algn="l" rtl="0"/>
            <a:r>
              <a:rPr lang="en-US" dirty="0" smtClean="0">
                <a:solidFill>
                  <a:srgbClr val="FF0000"/>
                </a:solidFill>
              </a:rPr>
              <a:t>Can be changed to any name, it is not in use by Django</a:t>
            </a:r>
          </a:p>
          <a:p>
            <a:pPr algn="l" rtl="0"/>
            <a:r>
              <a:rPr lang="en-US" i="1" dirty="0" smtClean="0"/>
              <a:t>manage.py</a:t>
            </a:r>
            <a:r>
              <a:rPr lang="en-US" dirty="0"/>
              <a:t>: A command-line utility that lets </a:t>
            </a:r>
            <a:r>
              <a:rPr lang="en-US" dirty="0" smtClean="0"/>
              <a:t>us </a:t>
            </a:r>
            <a:r>
              <a:rPr lang="en-US" dirty="0"/>
              <a:t>interact with this Django </a:t>
            </a:r>
            <a:r>
              <a:rPr lang="en-US" dirty="0" smtClean="0"/>
              <a:t>project</a:t>
            </a:r>
            <a:endParaRPr lang="en-US" dirty="0"/>
          </a:p>
          <a:p>
            <a:pPr algn="l" rtl="0"/>
            <a:r>
              <a:rPr lang="en-US" dirty="0"/>
              <a:t>The inner </a:t>
            </a:r>
            <a:r>
              <a:rPr lang="en-US" i="1" dirty="0"/>
              <a:t>mysite</a:t>
            </a:r>
            <a:r>
              <a:rPr lang="en-US" dirty="0"/>
              <a:t>/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/>
              <a:t>is the actual </a:t>
            </a:r>
            <a:r>
              <a:rPr lang="en-US" u="sng" dirty="0"/>
              <a:t>Python package</a:t>
            </a:r>
            <a:r>
              <a:rPr lang="en-US" dirty="0"/>
              <a:t> for </a:t>
            </a:r>
            <a:r>
              <a:rPr lang="en-US" dirty="0" smtClean="0"/>
              <a:t>our project</a:t>
            </a:r>
          </a:p>
          <a:p>
            <a:pPr lvl="1" algn="l" rtl="0"/>
            <a:r>
              <a:rPr lang="en-US" dirty="0" smtClean="0"/>
              <a:t>we’ll </a:t>
            </a:r>
            <a:r>
              <a:rPr lang="en-US" dirty="0"/>
              <a:t>need to use </a:t>
            </a:r>
            <a:r>
              <a:rPr lang="en-US" dirty="0" smtClean="0"/>
              <a:t>this name for imports (</a:t>
            </a:r>
            <a:r>
              <a:rPr lang="en-US" dirty="0"/>
              <a:t>e.g. </a:t>
            </a:r>
            <a:r>
              <a:rPr lang="en-US" i="1" dirty="0"/>
              <a:t>mysite.urls</a:t>
            </a:r>
            <a:r>
              <a:rPr lang="en-US" dirty="0" smtClean="0"/>
              <a:t>)</a:t>
            </a:r>
            <a:endParaRPr lang="en-US" dirty="0"/>
          </a:p>
          <a:p>
            <a:pPr algn="l" rtl="0"/>
            <a:r>
              <a:rPr lang="en-US" i="1" dirty="0"/>
              <a:t>mysite/__init__.py</a:t>
            </a:r>
            <a:r>
              <a:rPr lang="en-US" dirty="0"/>
              <a:t>: An empty file </a:t>
            </a:r>
            <a:r>
              <a:rPr lang="en-US" b="1" dirty="0" smtClean="0"/>
              <a:t>telling </a:t>
            </a:r>
            <a:r>
              <a:rPr lang="en-US" b="1" dirty="0"/>
              <a:t>Python </a:t>
            </a:r>
            <a:r>
              <a:rPr lang="en-US" dirty="0"/>
              <a:t>that this directory </a:t>
            </a:r>
            <a:r>
              <a:rPr lang="en-US" dirty="0" smtClean="0"/>
              <a:t>is a </a:t>
            </a:r>
            <a:r>
              <a:rPr lang="en-US" dirty="0"/>
              <a:t>Python </a:t>
            </a:r>
            <a:r>
              <a:rPr lang="en-US" dirty="0" smtClean="0"/>
              <a:t>package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0"/>
            <a:ext cx="2495550" cy="212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ce Blu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21209</TotalTime>
  <Words>6284</Words>
  <Application>Microsoft Office PowerPoint</Application>
  <PresentationFormat>On-screen Show (4:3)</PresentationFormat>
  <Paragraphs>809</Paragraphs>
  <Slides>88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Nice Blue</vt:lpstr>
      <vt:lpstr>Django</vt:lpstr>
      <vt:lpstr>Intro – Web Applications</vt:lpstr>
      <vt:lpstr>Django</vt:lpstr>
      <vt:lpstr>Django Apps Workflow</vt:lpstr>
      <vt:lpstr>Design Philosophies &amp; Concepts</vt:lpstr>
      <vt:lpstr>What’s Included in Django?</vt:lpstr>
      <vt:lpstr>Installing Django</vt:lpstr>
      <vt:lpstr>Creating a Django Web App</vt:lpstr>
      <vt:lpstr>Project Files Structure</vt:lpstr>
      <vt:lpstr>Project Files Structure</vt:lpstr>
      <vt:lpstr>Database Setup</vt:lpstr>
      <vt:lpstr>Installed Apps</vt:lpstr>
      <vt:lpstr>Installed Apps (2)</vt:lpstr>
      <vt:lpstr>Installed Apps DB</vt:lpstr>
      <vt:lpstr>The Development Server</vt:lpstr>
      <vt:lpstr>Apps and Projects</vt:lpstr>
      <vt:lpstr>Creating an App</vt:lpstr>
      <vt:lpstr>Models</vt:lpstr>
      <vt:lpstr>Creating Models</vt:lpstr>
      <vt:lpstr>Creating Models (2)</vt:lpstr>
      <vt:lpstr>Creating Models (3)</vt:lpstr>
      <vt:lpstr>Activating Models</vt:lpstr>
      <vt:lpstr>Migrations</vt:lpstr>
      <vt:lpstr>SQL Migrations Commands</vt:lpstr>
      <vt:lpstr>SQL Migrations Commands (2)</vt:lpstr>
      <vt:lpstr>Making Migrations</vt:lpstr>
      <vt:lpstr>Migrations Summary</vt:lpstr>
      <vt:lpstr>Playing with the API</vt:lpstr>
      <vt:lpstr>Playing with the API (2)</vt:lpstr>
      <vt:lpstr>Adding a Textual Representation</vt:lpstr>
      <vt:lpstr>Adding a Custom Method</vt:lpstr>
      <vt:lpstr>PowerPoint Presentation</vt:lpstr>
      <vt:lpstr>PowerPoint Presentation</vt:lpstr>
      <vt:lpstr>PowerPoint Presentation</vt:lpstr>
      <vt:lpstr>Field Lookups</vt:lpstr>
      <vt:lpstr>The Admin Site</vt:lpstr>
      <vt:lpstr>The Admin Site (2)</vt:lpstr>
      <vt:lpstr>The Admin Site (3)</vt:lpstr>
      <vt:lpstr>The Admin Site (4)</vt:lpstr>
      <vt:lpstr>Customize the Admin Form</vt:lpstr>
      <vt:lpstr>Customize the Admin Form (2)</vt:lpstr>
      <vt:lpstr>Adding Related Objects</vt:lpstr>
      <vt:lpstr>Adding Related Objects (2)</vt:lpstr>
      <vt:lpstr>Adding Related Objects (3)</vt:lpstr>
      <vt:lpstr>Adding Related Objects (4)</vt:lpstr>
      <vt:lpstr>Customize the List Display</vt:lpstr>
      <vt:lpstr>Adding Filters and Search</vt:lpstr>
      <vt:lpstr>Views</vt:lpstr>
      <vt:lpstr>Views and URLs</vt:lpstr>
      <vt:lpstr>Writing Our First View</vt:lpstr>
      <vt:lpstr>Writing Our First View (2)</vt:lpstr>
      <vt:lpstr> The url() Function Args</vt:lpstr>
      <vt:lpstr>The url() Function Args (2)</vt:lpstr>
      <vt:lpstr>Writing the Other Views</vt:lpstr>
      <vt:lpstr>Connecting the Views to URLs</vt:lpstr>
      <vt:lpstr>The URLsViews Binding</vt:lpstr>
      <vt:lpstr>URLsViews Binding Example</vt:lpstr>
      <vt:lpstr>Writing Views that do Something</vt:lpstr>
      <vt:lpstr>Writing Views that do Something</vt:lpstr>
      <vt:lpstr>Creating a Template</vt:lpstr>
      <vt:lpstr>Creating a Template (2)</vt:lpstr>
      <vt:lpstr>Editing the Template</vt:lpstr>
      <vt:lpstr>Using the Template</vt:lpstr>
      <vt:lpstr>Shortcut: render()</vt:lpstr>
      <vt:lpstr>Question Details Template</vt:lpstr>
      <vt:lpstr>Question Details View</vt:lpstr>
      <vt:lpstr>Shortcut: get_object_or_404()</vt:lpstr>
      <vt:lpstr>Avoiding Hard Coded URLs in Templates</vt:lpstr>
      <vt:lpstr>Exercise: Changing the Templates</vt:lpstr>
      <vt:lpstr>Namespacing URL Names</vt:lpstr>
      <vt:lpstr>MVC in Django</vt:lpstr>
      <vt:lpstr>Writing a Simple Form</vt:lpstr>
      <vt:lpstr>Writing a Simple Form (2)</vt:lpstr>
      <vt:lpstr>Dealing with Form Data</vt:lpstr>
      <vt:lpstr>Dealing with Form Data (2)</vt:lpstr>
      <vt:lpstr>Editing the Results Page</vt:lpstr>
      <vt:lpstr>Shortcut: Generic Views</vt:lpstr>
      <vt:lpstr>Change URLConf</vt:lpstr>
      <vt:lpstr>Defining Generic Views</vt:lpstr>
      <vt:lpstr>Defining Generic Views (2)</vt:lpstr>
      <vt:lpstr>Defining Generic Views (3)</vt:lpstr>
      <vt:lpstr>Dealing with Static Files</vt:lpstr>
      <vt:lpstr>Customize the Look &amp; Feel</vt:lpstr>
      <vt:lpstr>Applying the Stylesheet</vt:lpstr>
      <vt:lpstr>Adding a Background Image</vt:lpstr>
      <vt:lpstr>Template Inheritance</vt:lpstr>
      <vt:lpstr>Defining a Base Template</vt:lpstr>
      <vt:lpstr>Using the Base Template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</dc:creator>
  <cp:lastModifiedBy>Y-PC</cp:lastModifiedBy>
  <cp:revision>745</cp:revision>
  <dcterms:created xsi:type="dcterms:W3CDTF">2006-08-16T00:00:00Z</dcterms:created>
  <dcterms:modified xsi:type="dcterms:W3CDTF">2016-09-09T21:03:13Z</dcterms:modified>
</cp:coreProperties>
</file>