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27"/>
  </p:notesMasterIdLst>
  <p:sldIdLst>
    <p:sldId id="256" r:id="rId2"/>
    <p:sldId id="369" r:id="rId3"/>
    <p:sldId id="442" r:id="rId4"/>
    <p:sldId id="443" r:id="rId5"/>
    <p:sldId id="444" r:id="rId6"/>
    <p:sldId id="467" r:id="rId7"/>
    <p:sldId id="469" r:id="rId8"/>
    <p:sldId id="468" r:id="rId9"/>
    <p:sldId id="425" r:id="rId10"/>
    <p:sldId id="426" r:id="rId11"/>
    <p:sldId id="445" r:id="rId12"/>
    <p:sldId id="446" r:id="rId13"/>
    <p:sldId id="447" r:id="rId14"/>
    <p:sldId id="448" r:id="rId15"/>
    <p:sldId id="449" r:id="rId16"/>
    <p:sldId id="450" r:id="rId17"/>
    <p:sldId id="427" r:id="rId18"/>
    <p:sldId id="451" r:id="rId19"/>
    <p:sldId id="453" r:id="rId20"/>
    <p:sldId id="454" r:id="rId21"/>
    <p:sldId id="455" r:id="rId22"/>
    <p:sldId id="428" r:id="rId23"/>
    <p:sldId id="433" r:id="rId24"/>
    <p:sldId id="458" r:id="rId25"/>
    <p:sldId id="459" r:id="rId26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modifyVerifier cryptProviderType="rsaFull" cryptAlgorithmClass="hash" cryptAlgorithmType="typeAny" cryptAlgorithmSid="4" spinCount="100000" saltData="FwjjKIW5fHPMnD0xXFEcrA==" hashData="yFM845uv3X2/+tv5hombqPXAcA4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fld id="{68FEEB66-3A16-4E6B-B637-E6782E35991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EEB66-3A16-4E6B-B637-E6782E35991F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he-IL" altLang="en-US"/>
              <a:t>לחץ כדי לערוך סגנון כותרת של תבנית בסיס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he-IL" altLang="en-US"/>
              <a:t>לחץ כדי לערוך סגנון כותרת משנה של תבנית בסיס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2F9888-FF92-412D-97D5-AD131E11986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ECF800-7483-4452-8FEF-9611DFB45CF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D5F999-9493-42ED-8DF3-0EDD2C13123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13A703-08DA-4BF9-8A31-702B4CD10EF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A50FAB-8E7B-4211-870F-1D6D4DD7612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1535E9-0450-479B-8FA4-ABE78140AD1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2AB6CE-87C6-4FB8-966D-BFEAA00F31C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6B54-1973-4F82-8CA3-D66340514AD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770351-A287-42B1-A81B-C39DF3724D3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93829E-A269-492E-AB9D-95AA3CCE8EE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7B783-5527-4B8F-80EF-4A59149A7FD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smtClean="0"/>
              <a:t>לחץ כדי לערוך סגנון כותרת של תבנית בסיס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smtClean="0"/>
              <a:t>לחץ כדי לערוך סגנונות טקסט של תבנית בסיס</a:t>
            </a:r>
          </a:p>
          <a:p>
            <a:pPr lvl="1"/>
            <a:r>
              <a:rPr lang="he-IL" altLang="en-US" smtClean="0"/>
              <a:t>רמה שנייה</a:t>
            </a:r>
          </a:p>
          <a:p>
            <a:pPr lvl="2"/>
            <a:r>
              <a:rPr lang="he-IL" altLang="en-US" smtClean="0"/>
              <a:t>רמה שלישית</a:t>
            </a:r>
          </a:p>
          <a:p>
            <a:pPr lvl="3"/>
            <a:r>
              <a:rPr lang="he-IL" altLang="en-US" smtClean="0"/>
              <a:t>רמה רביעית</a:t>
            </a:r>
          </a:p>
          <a:p>
            <a:pPr lvl="4"/>
            <a:r>
              <a:rPr lang="he-IL" altLang="en-US" smtClean="0"/>
              <a:t>רמה חמישית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000" smtClean="0"/>
            </a:lvl1pPr>
          </a:lstStyle>
          <a:p>
            <a:pPr>
              <a:defRPr/>
            </a:pPr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000" smtClean="0"/>
            </a:lvl1pPr>
          </a:lstStyle>
          <a:p>
            <a:pPr>
              <a:defRPr/>
            </a:pPr>
            <a:fld id="{114569E2-DDFA-4393-B6F8-A0FEAEDB25C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3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3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6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6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6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6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6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6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6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6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r" rtl="1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r" rtl="1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r" rtl="1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r" rtl="1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r" rtl="1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8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E16970-58F7-4123-ACAB-E77F55D17C98}" type="slidenum">
              <a:rPr lang="he-IL" altLang="en-US"/>
              <a:pPr/>
              <a:t>1</a:t>
            </a:fld>
            <a:endParaRPr lang="en-US" alt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85100" cy="2133600"/>
          </a:xfrm>
        </p:spPr>
        <p:txBody>
          <a:bodyPr/>
          <a:lstStyle/>
          <a:p>
            <a:pPr algn="ctr" eaLnBrk="1" hangingPunct="1"/>
            <a:r>
              <a:rPr lang="he-IL" dirty="0" smtClean="0"/>
              <a:t>שיטת החילוץ של גאוס</a:t>
            </a:r>
            <a:br>
              <a:rPr lang="he-IL" dirty="0" smtClean="0"/>
            </a:br>
            <a:r>
              <a:rPr lang="en-US" dirty="0" smtClean="0">
                <a:latin typeface="Comic Sans MS" pitchFamily="66" charset="0"/>
              </a:rPr>
              <a:t>Gauss Elimination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endParaRPr lang="he-IL" smtClean="0"/>
          </a:p>
          <a:p>
            <a:pPr algn="ctr" eaLnBrk="1" hangingPunct="1"/>
            <a:endParaRPr lang="he-IL" smtClean="0"/>
          </a:p>
          <a:p>
            <a:pPr algn="ctr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6E877-EE99-4C20-B929-6D8C838B120E}" type="slidenum">
              <a:rPr lang="he-IL" altLang="en-US"/>
              <a:pPr/>
              <a:t>10</a:t>
            </a:fld>
            <a:endParaRPr lang="en-US" altLang="en-US"/>
          </a:p>
        </p:txBody>
      </p:sp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משפט גאוס - דוגמאות</a:t>
            </a:r>
            <a:endParaRPr lang="en-US" sz="3600" u="sng" smtClean="0"/>
          </a:p>
        </p:txBody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מצאו, לפי שיטת גאוס, פתרון למערכות המשוואות הבאות: </a:t>
            </a:r>
          </a:p>
        </p:txBody>
      </p:sp>
      <p:sp>
        <p:nvSpPr>
          <p:cNvPr id="21513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7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6" name="Object 15"/>
          <p:cNvGraphicFramePr>
            <a:graphicFrameLocks noChangeAspect="1"/>
          </p:cNvGraphicFramePr>
          <p:nvPr/>
        </p:nvGraphicFramePr>
        <p:xfrm>
          <a:off x="1547813" y="1989138"/>
          <a:ext cx="2571750" cy="1303337"/>
        </p:xfrm>
        <a:graphic>
          <a:graphicData uri="http://schemas.openxmlformats.org/presentationml/2006/ole">
            <p:oleObj spid="_x0000_s21506" name="משוואה" r:id="rId3" imgW="1409400" imgH="711000" progId="Equation.3">
              <p:embed/>
            </p:oleObj>
          </a:graphicData>
        </a:graphic>
      </p:graphicFrame>
      <p:sp>
        <p:nvSpPr>
          <p:cNvPr id="21519" name="Rectangle 1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7" name="Object 17"/>
          <p:cNvGraphicFramePr>
            <a:graphicFrameLocks noChangeAspect="1"/>
          </p:cNvGraphicFramePr>
          <p:nvPr/>
        </p:nvGraphicFramePr>
        <p:xfrm>
          <a:off x="1619250" y="3284538"/>
          <a:ext cx="2416175" cy="1285875"/>
        </p:xfrm>
        <a:graphic>
          <a:graphicData uri="http://schemas.openxmlformats.org/presentationml/2006/ole">
            <p:oleObj spid="_x0000_s21507" name="משוואה" r:id="rId4" imgW="1346040" imgH="711000" progId="Equation.3">
              <p:embed/>
            </p:oleObj>
          </a:graphicData>
        </a:graphic>
      </p:graphicFrame>
      <p:sp>
        <p:nvSpPr>
          <p:cNvPr id="21520" name="Rectangle 2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8" name="Object 19"/>
          <p:cNvGraphicFramePr>
            <a:graphicFrameLocks noChangeAspect="1"/>
          </p:cNvGraphicFramePr>
          <p:nvPr/>
        </p:nvGraphicFramePr>
        <p:xfrm>
          <a:off x="1619250" y="4652963"/>
          <a:ext cx="2732088" cy="1449387"/>
        </p:xfrm>
        <a:graphic>
          <a:graphicData uri="http://schemas.openxmlformats.org/presentationml/2006/ole">
            <p:oleObj spid="_x0000_s21508" name="משוואה" r:id="rId5" imgW="134604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AAD2D-3CA3-43EB-A42D-3473C5D5F3FC}" type="slidenum">
              <a:rPr lang="he-IL" altLang="en-US"/>
              <a:pPr/>
              <a:t>11</a:t>
            </a:fld>
            <a:endParaRPr lang="en-US" altLang="en-US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פתרון דוגמא 1</a:t>
            </a:r>
            <a:endParaRPr lang="en-US" sz="3600" u="sng" smtClean="0"/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נמצא, לפי שיטת גאוס, פתרון למערכת המשוואות הבאה: </a:t>
            </a:r>
          </a:p>
        </p:txBody>
      </p:sp>
      <p:sp>
        <p:nvSpPr>
          <p:cNvPr id="22536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0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25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0" name="Object 10"/>
          <p:cNvGraphicFramePr>
            <a:graphicFrameLocks noChangeAspect="1"/>
          </p:cNvGraphicFramePr>
          <p:nvPr/>
        </p:nvGraphicFramePr>
        <p:xfrm>
          <a:off x="1547813" y="1989138"/>
          <a:ext cx="2571750" cy="1303337"/>
        </p:xfrm>
        <a:graphic>
          <a:graphicData uri="http://schemas.openxmlformats.org/presentationml/2006/ole">
            <p:oleObj spid="_x0000_s22530" name="משוואה" r:id="rId3" imgW="1409400" imgH="711000" progId="Equation.3">
              <p:embed/>
            </p:oleObj>
          </a:graphicData>
        </a:graphic>
      </p:graphicFrame>
      <p:sp>
        <p:nvSpPr>
          <p:cNvPr id="22542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3" name="Rectangle 12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1" name="Object 14"/>
          <p:cNvGraphicFramePr>
            <a:graphicFrameLocks noChangeAspect="1"/>
          </p:cNvGraphicFramePr>
          <p:nvPr/>
        </p:nvGraphicFramePr>
        <p:xfrm>
          <a:off x="1185863" y="3357563"/>
          <a:ext cx="6267450" cy="2636837"/>
        </p:xfrm>
        <a:graphic>
          <a:graphicData uri="http://schemas.openxmlformats.org/presentationml/2006/ole">
            <p:oleObj spid="_x0000_s22531" name="Equation" r:id="rId4" imgW="3911400" imgH="1650960" progId="Equation.3">
              <p:embed/>
            </p:oleObj>
          </a:graphicData>
        </a:graphic>
      </p:graphicFrame>
      <p:sp>
        <p:nvSpPr>
          <p:cNvPr id="22545" name="Rectangle 15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5BFA1-B3D5-47FC-B5F8-FB438F37E29F}" type="slidenum">
              <a:rPr lang="he-IL" altLang="en-US"/>
              <a:pPr/>
              <a:t>12</a:t>
            </a:fld>
            <a:endParaRPr lang="en-US" altLang="en-US"/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smtClean="0"/>
              <a:t>פתרון דוגמא 1, המשך</a:t>
            </a:r>
            <a:endParaRPr lang="en-US" sz="3600" smtClean="0"/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קיבלנו                             ולכן נסיק כי </a:t>
            </a:r>
            <a:r>
              <a:rPr lang="he-IL" sz="2400" b="1" u="sng" smtClean="0"/>
              <a:t>למערכת פתרון יחיד</a:t>
            </a:r>
            <a:r>
              <a:rPr lang="he-IL" sz="2400" smtClean="0"/>
              <a:t>!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b="1" u="sng" smtClean="0"/>
              <a:t>מציאת הפתרון: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המערכת המדורגת השקולה המתקבלת הנה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שפתרונה, ע"י הצבה לאחור ( מהמשוואה האחרונה לראשונה ) הנו:</a:t>
            </a:r>
          </a:p>
        </p:txBody>
      </p:sp>
      <p:sp>
        <p:nvSpPr>
          <p:cNvPr id="23561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5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356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7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8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0" name="Rectangle 13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4" name="Object 15"/>
          <p:cNvGraphicFramePr>
            <a:graphicFrameLocks noChangeAspect="1"/>
          </p:cNvGraphicFramePr>
          <p:nvPr/>
        </p:nvGraphicFramePr>
        <p:xfrm>
          <a:off x="5651500" y="1557338"/>
          <a:ext cx="1800225" cy="446087"/>
        </p:xfrm>
        <a:graphic>
          <a:graphicData uri="http://schemas.openxmlformats.org/presentationml/2006/ole">
            <p:oleObj spid="_x0000_s23554" name="משוואה" r:id="rId3" imgW="1040948" imgH="253890" progId="Equation.3">
              <p:embed/>
            </p:oleObj>
          </a:graphicData>
        </a:graphic>
      </p:graphicFrame>
      <p:sp>
        <p:nvSpPr>
          <p:cNvPr id="23572" name="Rectangle 16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5" name="Object 17"/>
          <p:cNvGraphicFramePr>
            <a:graphicFrameLocks noChangeAspect="1"/>
          </p:cNvGraphicFramePr>
          <p:nvPr/>
        </p:nvGraphicFramePr>
        <p:xfrm>
          <a:off x="1331913" y="1989138"/>
          <a:ext cx="1584325" cy="1562100"/>
        </p:xfrm>
        <a:graphic>
          <a:graphicData uri="http://schemas.openxmlformats.org/presentationml/2006/ole">
            <p:oleObj spid="_x0000_s23555" name="משוואה" r:id="rId4" imgW="952200" imgH="939600" progId="Equation.3">
              <p:embed/>
            </p:oleObj>
          </a:graphicData>
        </a:graphic>
      </p:graphicFrame>
      <p:sp>
        <p:nvSpPr>
          <p:cNvPr id="23573" name="Rectangle 1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6" name="Object 19"/>
          <p:cNvGraphicFramePr>
            <a:graphicFrameLocks noChangeAspect="1"/>
          </p:cNvGraphicFramePr>
          <p:nvPr/>
        </p:nvGraphicFramePr>
        <p:xfrm>
          <a:off x="1116013" y="4365625"/>
          <a:ext cx="7343775" cy="1646238"/>
        </p:xfrm>
        <a:graphic>
          <a:graphicData uri="http://schemas.openxmlformats.org/presentationml/2006/ole">
            <p:oleObj spid="_x0000_s23556" name="משוואה" r:id="rId5" imgW="3467100" imgH="787400" progId="Equation.3">
              <p:embed/>
            </p:oleObj>
          </a:graphicData>
        </a:graphic>
      </p:graphicFrame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0" y="3948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D2376-E434-4C66-9793-83D5462545C3}" type="slidenum">
              <a:rPr lang="he-IL" altLang="en-US"/>
              <a:pPr/>
              <a:t>13</a:t>
            </a:fld>
            <a:endParaRPr lang="en-US" altLang="en-US"/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פתרון דוגמא 2</a:t>
            </a:r>
            <a:endParaRPr lang="en-US" sz="3600" u="sng" smtClean="0"/>
          </a:p>
        </p:txBody>
      </p:sp>
      <p:sp>
        <p:nvSpPr>
          <p:cNvPr id="245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z="2400" dirty="0" smtClean="0"/>
              <a:t>נמצא, לפי שיטת גאוס, פתרון למערכת המשוואות הבאה: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400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z="2000" dirty="0" smtClean="0"/>
              <a:t> </a:t>
            </a:r>
          </a:p>
        </p:txBody>
      </p:sp>
      <p:sp>
        <p:nvSpPr>
          <p:cNvPr id="24585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9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459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1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2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4" name="Rectangle 13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78" name="Object 14"/>
          <p:cNvGraphicFramePr>
            <a:graphicFrameLocks noChangeAspect="1"/>
          </p:cNvGraphicFramePr>
          <p:nvPr/>
        </p:nvGraphicFramePr>
        <p:xfrm>
          <a:off x="2051050" y="1916113"/>
          <a:ext cx="2416175" cy="1285875"/>
        </p:xfrm>
        <a:graphic>
          <a:graphicData uri="http://schemas.openxmlformats.org/presentationml/2006/ole">
            <p:oleObj spid="_x0000_s24578" name="משוואה" r:id="rId3" imgW="1346040" imgH="711000" progId="Equation.3">
              <p:embed/>
            </p:oleObj>
          </a:graphicData>
        </a:graphic>
      </p:graphicFrame>
      <p:sp>
        <p:nvSpPr>
          <p:cNvPr id="24595" name="Rectangle 15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79" name="Object 16"/>
          <p:cNvGraphicFramePr>
            <a:graphicFrameLocks noChangeAspect="1"/>
          </p:cNvGraphicFramePr>
          <p:nvPr/>
        </p:nvGraphicFramePr>
        <p:xfrm>
          <a:off x="1308100" y="3141663"/>
          <a:ext cx="6167438" cy="2263775"/>
        </p:xfrm>
        <a:graphic>
          <a:graphicData uri="http://schemas.openxmlformats.org/presentationml/2006/ole">
            <p:oleObj spid="_x0000_s24579" name="Equation" r:id="rId4" imgW="4012920" imgH="1473120" progId="Equation.3">
              <p:embed/>
            </p:oleObj>
          </a:graphicData>
        </a:graphic>
      </p:graphicFrame>
      <p:sp>
        <p:nvSpPr>
          <p:cNvPr id="24596" name="Rectangle 17"/>
          <p:cNvSpPr>
            <a:spLocks noChangeArrowheads="1"/>
          </p:cNvSpPr>
          <p:nvPr/>
        </p:nvSpPr>
        <p:spPr bwMode="auto">
          <a:xfrm>
            <a:off x="0" y="419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7" name="Text Box 18"/>
          <p:cNvSpPr txBox="1">
            <a:spLocks noChangeArrowheads="1"/>
          </p:cNvSpPr>
          <p:nvPr/>
        </p:nvSpPr>
        <p:spPr bwMode="auto">
          <a:xfrm>
            <a:off x="1436688" y="5373688"/>
            <a:ext cx="71056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e-IL" sz="2400"/>
              <a:t>קיבלנו                             ולכן נסיק כי </a:t>
            </a:r>
            <a:r>
              <a:rPr lang="he-IL" sz="2400" b="1" u="sng"/>
              <a:t>למערכת אין פתרון</a:t>
            </a:r>
            <a:r>
              <a:rPr lang="he-IL" sz="2400"/>
              <a:t>!</a:t>
            </a:r>
          </a:p>
          <a:p>
            <a:endParaRPr lang="en-US" sz="2400"/>
          </a:p>
        </p:txBody>
      </p:sp>
      <p:sp>
        <p:nvSpPr>
          <p:cNvPr id="24598" name="Rectangle 1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80" name="Object 20"/>
          <p:cNvGraphicFramePr>
            <a:graphicFrameLocks noChangeAspect="1"/>
          </p:cNvGraphicFramePr>
          <p:nvPr/>
        </p:nvGraphicFramePr>
        <p:xfrm>
          <a:off x="5435600" y="5373688"/>
          <a:ext cx="2232025" cy="446087"/>
        </p:xfrm>
        <a:graphic>
          <a:graphicData uri="http://schemas.openxmlformats.org/presentationml/2006/ole">
            <p:oleObj spid="_x0000_s24580" name="משוואה" r:id="rId5" imgW="1282700" imgH="254000" progId="Equation.3">
              <p:embed/>
            </p:oleObj>
          </a:graphicData>
        </a:graphic>
      </p:graphicFrame>
      <p:sp>
        <p:nvSpPr>
          <p:cNvPr id="24599" name="Rectangle 21"/>
          <p:cNvSpPr>
            <a:spLocks noChangeArrowheads="1"/>
          </p:cNvSpPr>
          <p:nvPr/>
        </p:nvSpPr>
        <p:spPr bwMode="auto">
          <a:xfrm>
            <a:off x="0" y="3562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614467-0030-488F-A779-98E2780965A4}" type="slidenum">
              <a:rPr lang="he-IL" altLang="en-US"/>
              <a:pPr/>
              <a:t>14</a:t>
            </a:fld>
            <a:endParaRPr lang="en-US" altLang="en-US"/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פתרון דוגמא 3</a:t>
            </a:r>
            <a:endParaRPr lang="en-US" sz="3600" u="sng" smtClean="0"/>
          </a:p>
        </p:txBody>
      </p:sp>
      <p:sp>
        <p:nvSpPr>
          <p:cNvPr id="256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z="2400" smtClean="0"/>
              <a:t>נמצא, לפי שיטת גאוס, פתרון למערכת המשוואות הבאה: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z="2000" smtClean="0"/>
              <a:t> </a:t>
            </a:r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3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56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6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Rectangle 13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9" name="Rectangle 14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0" name="Rectangle 15"/>
          <p:cNvSpPr>
            <a:spLocks noChangeArrowheads="1"/>
          </p:cNvSpPr>
          <p:nvPr/>
        </p:nvSpPr>
        <p:spPr bwMode="auto">
          <a:xfrm>
            <a:off x="0" y="419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1" name="Text Box 16"/>
          <p:cNvSpPr txBox="1">
            <a:spLocks noChangeArrowheads="1"/>
          </p:cNvSpPr>
          <p:nvPr/>
        </p:nvSpPr>
        <p:spPr bwMode="auto">
          <a:xfrm>
            <a:off x="8358188" y="5373688"/>
            <a:ext cx="1841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he-IL" sz="2400"/>
          </a:p>
          <a:p>
            <a:endParaRPr lang="en-US" sz="2400"/>
          </a:p>
        </p:txBody>
      </p:sp>
      <p:sp>
        <p:nvSpPr>
          <p:cNvPr id="25622" name="Rectangle 1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3" name="Rectangle 18"/>
          <p:cNvSpPr>
            <a:spLocks noChangeArrowheads="1"/>
          </p:cNvSpPr>
          <p:nvPr/>
        </p:nvSpPr>
        <p:spPr bwMode="auto">
          <a:xfrm>
            <a:off x="0" y="3562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2" name="Object 19"/>
          <p:cNvGraphicFramePr>
            <a:graphicFrameLocks noChangeAspect="1"/>
          </p:cNvGraphicFramePr>
          <p:nvPr/>
        </p:nvGraphicFramePr>
        <p:xfrm>
          <a:off x="2268538" y="1844675"/>
          <a:ext cx="2732087" cy="1449388"/>
        </p:xfrm>
        <a:graphic>
          <a:graphicData uri="http://schemas.openxmlformats.org/presentationml/2006/ole">
            <p:oleObj spid="_x0000_s25602" name="משוואה" r:id="rId3" imgW="1346040" imgH="711000" progId="Equation.3">
              <p:embed/>
            </p:oleObj>
          </a:graphicData>
        </a:graphic>
      </p:graphicFrame>
      <p:sp>
        <p:nvSpPr>
          <p:cNvPr id="25624" name="Rectangle 20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3" name="Object 21"/>
          <p:cNvGraphicFramePr>
            <a:graphicFrameLocks noChangeAspect="1"/>
          </p:cNvGraphicFramePr>
          <p:nvPr/>
        </p:nvGraphicFramePr>
        <p:xfrm>
          <a:off x="960438" y="3141663"/>
          <a:ext cx="7296150" cy="2322512"/>
        </p:xfrm>
        <a:graphic>
          <a:graphicData uri="http://schemas.openxmlformats.org/presentationml/2006/ole">
            <p:oleObj spid="_x0000_s25603" name="Equation" r:id="rId4" imgW="4622760" imgH="1473120" progId="Equation.3">
              <p:embed/>
            </p:oleObj>
          </a:graphicData>
        </a:graphic>
      </p:graphicFrame>
      <p:sp>
        <p:nvSpPr>
          <p:cNvPr id="25625" name="Rectangle 22"/>
          <p:cNvSpPr>
            <a:spLocks noChangeArrowheads="1"/>
          </p:cNvSpPr>
          <p:nvPr/>
        </p:nvSpPr>
        <p:spPr bwMode="auto">
          <a:xfrm>
            <a:off x="0" y="419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6" name="Text Box 23"/>
          <p:cNvSpPr txBox="1">
            <a:spLocks noChangeArrowheads="1"/>
          </p:cNvSpPr>
          <p:nvPr/>
        </p:nvSpPr>
        <p:spPr bwMode="auto">
          <a:xfrm>
            <a:off x="395288" y="5445125"/>
            <a:ext cx="8297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e-IL" sz="2400"/>
              <a:t>קיבלנו                             ולכן נסיק כי </a:t>
            </a:r>
            <a:r>
              <a:rPr lang="he-IL" sz="2400" b="1" u="sng"/>
              <a:t>למערכת יש אינסוף פתרונות</a:t>
            </a:r>
            <a:r>
              <a:rPr lang="he-IL" sz="2400"/>
              <a:t>!</a:t>
            </a:r>
          </a:p>
          <a:p>
            <a:endParaRPr lang="en-US" sz="2400"/>
          </a:p>
        </p:txBody>
      </p:sp>
      <p:graphicFrame>
        <p:nvGraphicFramePr>
          <p:cNvPr id="25604" name="Object 24"/>
          <p:cNvGraphicFramePr>
            <a:graphicFrameLocks noChangeAspect="1"/>
          </p:cNvGraphicFramePr>
          <p:nvPr/>
        </p:nvGraphicFramePr>
        <p:xfrm>
          <a:off x="5580063" y="5516563"/>
          <a:ext cx="2173287" cy="446087"/>
        </p:xfrm>
        <a:graphic>
          <a:graphicData uri="http://schemas.openxmlformats.org/presentationml/2006/ole">
            <p:oleObj spid="_x0000_s25604" name="משוואה" r:id="rId5" imgW="12571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6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5918B-3B8A-43BA-86B8-BB106BF12299}" type="slidenum">
              <a:rPr lang="he-IL" altLang="en-US"/>
              <a:pPr/>
              <a:t>15</a:t>
            </a:fld>
            <a:endParaRPr lang="en-US" altLang="en-US"/>
          </a:p>
        </p:txBody>
      </p:sp>
      <p:sp>
        <p:nvSpPr>
          <p:cNvPr id="266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smtClean="0"/>
              <a:t>פתרון דוגמא 3, המשך</a:t>
            </a:r>
            <a:endParaRPr lang="en-US" sz="3600" smtClean="0"/>
          </a:p>
        </p:txBody>
      </p:sp>
      <p:sp>
        <p:nvSpPr>
          <p:cNvPr id="26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קיבלנו                             ולכן נסיק כי </a:t>
            </a:r>
            <a:r>
              <a:rPr lang="he-IL" sz="2400" b="1" u="sng" smtClean="0"/>
              <a:t>למערכת אינסוף פתרונות</a:t>
            </a:r>
            <a:r>
              <a:rPr lang="he-IL" sz="2400" smtClean="0"/>
              <a:t>!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b="1" u="sng" smtClean="0"/>
              <a:t>במקרה זה יש דרגת חופש אחת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b="1" u="sng" smtClean="0"/>
              <a:t>מציאת הפתרון: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המערכת המדורגת השקולה המתקבלת הנה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נציב              ונקבל ממשואה 2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נציב ערכי           במשוואה הראשונה ונקבל</a:t>
            </a:r>
          </a:p>
        </p:txBody>
      </p:sp>
      <p:sp>
        <p:nvSpPr>
          <p:cNvPr id="26639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6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3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664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5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6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8" name="Rectangle 13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6" name="Object 15"/>
          <p:cNvGraphicFramePr>
            <a:graphicFrameLocks noChangeAspect="1"/>
          </p:cNvGraphicFramePr>
          <p:nvPr/>
        </p:nvGraphicFramePr>
        <p:xfrm>
          <a:off x="5465763" y="1557338"/>
          <a:ext cx="2173287" cy="446087"/>
        </p:xfrm>
        <a:graphic>
          <a:graphicData uri="http://schemas.openxmlformats.org/presentationml/2006/ole">
            <p:oleObj spid="_x0000_s26626" name="משוואה" r:id="rId3" imgW="1257120" imgH="253800" progId="Equation.3">
              <p:embed/>
            </p:oleObj>
          </a:graphicData>
        </a:graphic>
      </p:graphicFrame>
      <p:sp>
        <p:nvSpPr>
          <p:cNvPr id="26650" name="Rectangle 16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7" name="Object 17"/>
          <p:cNvGraphicFramePr>
            <a:graphicFrameLocks noChangeAspect="1"/>
          </p:cNvGraphicFramePr>
          <p:nvPr/>
        </p:nvGraphicFramePr>
        <p:xfrm>
          <a:off x="1403350" y="2852738"/>
          <a:ext cx="1871663" cy="850900"/>
        </p:xfrm>
        <a:graphic>
          <a:graphicData uri="http://schemas.openxmlformats.org/presentationml/2006/ole">
            <p:oleObj spid="_x0000_s26627" name="משוואה" r:id="rId4" imgW="1002960" imgH="457200" progId="Equation.3">
              <p:embed/>
            </p:oleObj>
          </a:graphicData>
        </a:graphic>
      </p:graphicFrame>
      <p:sp>
        <p:nvSpPr>
          <p:cNvPr id="26651" name="Rectangle 1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2" name="Rectangle 19"/>
          <p:cNvSpPr>
            <a:spLocks noChangeArrowheads="1"/>
          </p:cNvSpPr>
          <p:nvPr/>
        </p:nvSpPr>
        <p:spPr bwMode="auto">
          <a:xfrm>
            <a:off x="0" y="3948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8" name="Object 20"/>
          <p:cNvGraphicFramePr>
            <a:graphicFrameLocks noChangeAspect="1"/>
          </p:cNvGraphicFramePr>
          <p:nvPr/>
        </p:nvGraphicFramePr>
        <p:xfrm>
          <a:off x="2484438" y="1989138"/>
          <a:ext cx="1997075" cy="379412"/>
        </p:xfrm>
        <a:graphic>
          <a:graphicData uri="http://schemas.openxmlformats.org/presentationml/2006/ole">
            <p:oleObj spid="_x0000_s26628" name="משוואה" r:id="rId5" imgW="1155600" imgH="215640" progId="Equation.3">
              <p:embed/>
            </p:oleObj>
          </a:graphicData>
        </a:graphic>
      </p:graphicFrame>
      <p:graphicFrame>
        <p:nvGraphicFramePr>
          <p:cNvPr id="26629" name="Object 21"/>
          <p:cNvGraphicFramePr>
            <a:graphicFrameLocks noChangeAspect="1"/>
          </p:cNvGraphicFramePr>
          <p:nvPr/>
        </p:nvGraphicFramePr>
        <p:xfrm>
          <a:off x="7050088" y="4164013"/>
          <a:ext cx="806450" cy="315912"/>
        </p:xfrm>
        <a:graphic>
          <a:graphicData uri="http://schemas.openxmlformats.org/presentationml/2006/ole">
            <p:oleObj spid="_x0000_s26629" name="משוואה" r:id="rId6" imgW="355320" imgH="139680" progId="Equation.3">
              <p:embed/>
            </p:oleObj>
          </a:graphicData>
        </a:graphic>
      </p:graphicFrame>
      <p:graphicFrame>
        <p:nvGraphicFramePr>
          <p:cNvPr id="26630" name="Object 22"/>
          <p:cNvGraphicFramePr>
            <a:graphicFrameLocks noChangeAspect="1"/>
          </p:cNvGraphicFramePr>
          <p:nvPr/>
        </p:nvGraphicFramePr>
        <p:xfrm>
          <a:off x="2316163" y="4149725"/>
          <a:ext cx="2351087" cy="382588"/>
        </p:xfrm>
        <a:graphic>
          <a:graphicData uri="http://schemas.openxmlformats.org/presentationml/2006/ole">
            <p:oleObj spid="_x0000_s26630" name="משוואה" r:id="rId7" imgW="1244520" imgH="203040" progId="Equation.3">
              <p:embed/>
            </p:oleObj>
          </a:graphicData>
        </a:graphic>
      </p:graphicFrame>
      <p:graphicFrame>
        <p:nvGraphicFramePr>
          <p:cNvPr id="26631" name="Object 23"/>
          <p:cNvGraphicFramePr>
            <a:graphicFrameLocks noChangeAspect="1"/>
          </p:cNvGraphicFramePr>
          <p:nvPr/>
        </p:nvGraphicFramePr>
        <p:xfrm>
          <a:off x="863600" y="4005263"/>
          <a:ext cx="1465263" cy="741362"/>
        </p:xfrm>
        <a:graphic>
          <a:graphicData uri="http://schemas.openxmlformats.org/presentationml/2006/ole">
            <p:oleObj spid="_x0000_s26631" name="משוואה" r:id="rId8" imgW="774360" imgH="393480" progId="Equation.3">
              <p:embed/>
            </p:oleObj>
          </a:graphicData>
        </a:graphic>
      </p:graphicFrame>
      <p:graphicFrame>
        <p:nvGraphicFramePr>
          <p:cNvPr id="26632" name="Object 24"/>
          <p:cNvGraphicFramePr>
            <a:graphicFrameLocks noChangeAspect="1"/>
          </p:cNvGraphicFramePr>
          <p:nvPr/>
        </p:nvGraphicFramePr>
        <p:xfrm>
          <a:off x="6659563" y="4652963"/>
          <a:ext cx="576262" cy="446087"/>
        </p:xfrm>
        <a:graphic>
          <a:graphicData uri="http://schemas.openxmlformats.org/presentationml/2006/ole">
            <p:oleObj spid="_x0000_s26632" name="משוואה" r:id="rId9" imgW="228600" imgH="177480" progId="Equation.3">
              <p:embed/>
            </p:oleObj>
          </a:graphicData>
        </a:graphic>
      </p:graphicFrame>
      <p:graphicFrame>
        <p:nvGraphicFramePr>
          <p:cNvPr id="26633" name="Object 25"/>
          <p:cNvGraphicFramePr>
            <a:graphicFrameLocks noChangeAspect="1"/>
          </p:cNvGraphicFramePr>
          <p:nvPr/>
        </p:nvGraphicFramePr>
        <p:xfrm>
          <a:off x="3721100" y="5157788"/>
          <a:ext cx="4287838" cy="731837"/>
        </p:xfrm>
        <a:graphic>
          <a:graphicData uri="http://schemas.openxmlformats.org/presentationml/2006/ole">
            <p:oleObj spid="_x0000_s26633" name="משוואה" r:id="rId10" imgW="2298600" imgH="393480" progId="Equation.3">
              <p:embed/>
            </p:oleObj>
          </a:graphicData>
        </a:graphic>
      </p:graphicFrame>
      <p:graphicFrame>
        <p:nvGraphicFramePr>
          <p:cNvPr id="26634" name="Object 26"/>
          <p:cNvGraphicFramePr>
            <a:graphicFrameLocks noChangeAspect="1"/>
          </p:cNvGraphicFramePr>
          <p:nvPr/>
        </p:nvGraphicFramePr>
        <p:xfrm>
          <a:off x="2028825" y="5157788"/>
          <a:ext cx="1585913" cy="741362"/>
        </p:xfrm>
        <a:graphic>
          <a:graphicData uri="http://schemas.openxmlformats.org/presentationml/2006/ole">
            <p:oleObj spid="_x0000_s26634" name="משוואה" r:id="rId11" imgW="8380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42438-BB6E-4965-896E-CA855BDD9EA3}" type="slidenum">
              <a:rPr lang="he-IL" altLang="en-US"/>
              <a:pPr/>
              <a:t>16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smtClean="0"/>
              <a:t>פתרון דוגמא 3, המשך</a:t>
            </a:r>
            <a:endParaRPr lang="en-US" sz="3600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ולכן הפתרון הכללי למערכת זו הנו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9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766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1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2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4" name="Rectangle 13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6" name="Rectangle 15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7" name="Rectangle 1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8" name="Rectangle 17"/>
          <p:cNvSpPr>
            <a:spLocks noChangeArrowheads="1"/>
          </p:cNvSpPr>
          <p:nvPr/>
        </p:nvSpPr>
        <p:spPr bwMode="auto">
          <a:xfrm>
            <a:off x="0" y="3948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0" name="Object 18"/>
          <p:cNvGraphicFramePr>
            <a:graphicFrameLocks noChangeAspect="1"/>
          </p:cNvGraphicFramePr>
          <p:nvPr/>
        </p:nvGraphicFramePr>
        <p:xfrm>
          <a:off x="2786050" y="2571744"/>
          <a:ext cx="2136775" cy="2389188"/>
        </p:xfrm>
        <a:graphic>
          <a:graphicData uri="http://schemas.openxmlformats.org/presentationml/2006/ole">
            <p:oleObj spid="_x0000_s27650" name="Equation" r:id="rId3" imgW="113004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1A423C-DCAA-4941-9A40-0261D49C4633}" type="slidenum">
              <a:rPr lang="he-IL" altLang="en-US"/>
              <a:pPr/>
              <a:t>17</a:t>
            </a:fld>
            <a:endParaRPr lang="en-US" altLang="en-US"/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משפט גאוס - תרגיל</a:t>
            </a:r>
            <a:endParaRPr lang="en-US" sz="3600" u="sng" smtClean="0"/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נתונה המערכת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/>
            <a:r>
              <a:rPr lang="he-IL" sz="2400" smtClean="0"/>
              <a:t>עבור אילו ערכי הפרמטר              למערכת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he-IL" sz="2400" smtClean="0"/>
              <a:t>יש פתרון יחיד? 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he-IL" sz="2400" smtClean="0"/>
              <a:t>אין פתרון?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he-IL" sz="2400" smtClean="0"/>
              <a:t>יש אינסוף פתרונות?</a:t>
            </a:r>
          </a:p>
          <a:p>
            <a:pPr marL="571500" indent="-571500" eaLnBrk="1" hangingPunct="1"/>
            <a:r>
              <a:rPr lang="he-IL" sz="2400" smtClean="0"/>
              <a:t>בכל מקרה בו יש פתרון ,הציגו אותו.  </a:t>
            </a:r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86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4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86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6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7" name="Rectangle 1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4" name="Object 15"/>
          <p:cNvGraphicFramePr>
            <a:graphicFrameLocks noChangeAspect="1"/>
          </p:cNvGraphicFramePr>
          <p:nvPr/>
        </p:nvGraphicFramePr>
        <p:xfrm>
          <a:off x="4284663" y="1844675"/>
          <a:ext cx="2016125" cy="1401763"/>
        </p:xfrm>
        <a:graphic>
          <a:graphicData uri="http://schemas.openxmlformats.org/presentationml/2006/ole">
            <p:oleObj spid="_x0000_s28674" name="משוואה" r:id="rId3" imgW="1028254" imgH="710891" progId="Equation.3">
              <p:embed/>
            </p:oleObj>
          </a:graphicData>
        </a:graphic>
      </p:graphicFrame>
      <p:graphicFrame>
        <p:nvGraphicFramePr>
          <p:cNvPr id="28675" name="Object 17"/>
          <p:cNvGraphicFramePr>
            <a:graphicFrameLocks noChangeAspect="1"/>
          </p:cNvGraphicFramePr>
          <p:nvPr/>
        </p:nvGraphicFramePr>
        <p:xfrm>
          <a:off x="4067175" y="3284538"/>
          <a:ext cx="833438" cy="379412"/>
        </p:xfrm>
        <a:graphic>
          <a:graphicData uri="http://schemas.openxmlformats.org/presentationml/2006/ole">
            <p:oleObj spid="_x0000_s28675" name="משוואה" r:id="rId4" imgW="3934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F400B-3AA4-4446-8806-71B742FABE37}" type="slidenum">
              <a:rPr lang="he-IL" altLang="en-US"/>
              <a:pPr/>
              <a:t>18</a:t>
            </a:fld>
            <a:endParaRPr lang="en-US" altLang="en-US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פתרון התרגיל</a:t>
            </a:r>
            <a:endParaRPr lang="en-US" sz="3600" u="sng" smtClean="0"/>
          </a:p>
        </p:txBody>
      </p:sp>
      <p:sp>
        <p:nvSpPr>
          <p:cNvPr id="297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נדרג את המטריצה המורחבת של המערכת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</p:txBody>
      </p:sp>
      <p:sp>
        <p:nvSpPr>
          <p:cNvPr id="29705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9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97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1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2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698" name="Object 13"/>
          <p:cNvGraphicFramePr>
            <a:graphicFrameLocks noChangeAspect="1"/>
          </p:cNvGraphicFramePr>
          <p:nvPr/>
        </p:nvGraphicFramePr>
        <p:xfrm>
          <a:off x="827088" y="1484313"/>
          <a:ext cx="2687637" cy="1452562"/>
        </p:xfrm>
        <a:graphic>
          <a:graphicData uri="http://schemas.openxmlformats.org/presentationml/2006/ole">
            <p:oleObj spid="_x0000_s29698" name="משוואה" r:id="rId3" imgW="1371600" imgH="736560" progId="Equation.3">
              <p:embed/>
            </p:oleObj>
          </a:graphicData>
        </a:graphic>
      </p:graphicFrame>
      <p:graphicFrame>
        <p:nvGraphicFramePr>
          <p:cNvPr id="29699" name="Object 15"/>
          <p:cNvGraphicFramePr>
            <a:graphicFrameLocks noChangeAspect="1"/>
          </p:cNvGraphicFramePr>
          <p:nvPr/>
        </p:nvGraphicFramePr>
        <p:xfrm>
          <a:off x="827088" y="3068638"/>
          <a:ext cx="7267575" cy="1452562"/>
        </p:xfrm>
        <a:graphic>
          <a:graphicData uri="http://schemas.openxmlformats.org/presentationml/2006/ole">
            <p:oleObj spid="_x0000_s29699" name="Equation" r:id="rId4" imgW="3708360" imgH="736560" progId="Equation.3">
              <p:embed/>
            </p:oleObj>
          </a:graphicData>
        </a:graphic>
      </p:graphicFrame>
      <p:graphicFrame>
        <p:nvGraphicFramePr>
          <p:cNvPr id="29700" name="Object 16"/>
          <p:cNvGraphicFramePr>
            <a:graphicFrameLocks noChangeAspect="1"/>
          </p:cNvGraphicFramePr>
          <p:nvPr/>
        </p:nvGraphicFramePr>
        <p:xfrm>
          <a:off x="641350" y="4581525"/>
          <a:ext cx="8113713" cy="1601788"/>
        </p:xfrm>
        <a:graphic>
          <a:graphicData uri="http://schemas.openxmlformats.org/presentationml/2006/ole">
            <p:oleObj spid="_x0000_s29700" name="Equation" r:id="rId5" imgW="414000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EF20F2-B8FF-4B4F-BD52-E9B4304B6666}" type="slidenum">
              <a:rPr lang="he-IL" altLang="en-US"/>
              <a:pPr/>
              <a:t>19</a:t>
            </a:fld>
            <a:endParaRPr lang="en-US" altLang="en-US"/>
          </a:p>
        </p:txBody>
      </p:sp>
      <p:sp>
        <p:nvSpPr>
          <p:cNvPr id="307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המשך פתרון התרגיל</a:t>
            </a:r>
            <a:endParaRPr lang="en-US" sz="3600" u="sng" smtClean="0"/>
          </a:p>
        </p:txBody>
      </p:sp>
      <p:sp>
        <p:nvSpPr>
          <p:cNvPr id="307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נמשיך לדרג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</p:txBody>
      </p:sp>
      <p:sp>
        <p:nvSpPr>
          <p:cNvPr id="30729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07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3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07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5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6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2" name="Object 13"/>
          <p:cNvGraphicFramePr>
            <a:graphicFrameLocks noChangeAspect="1"/>
          </p:cNvGraphicFramePr>
          <p:nvPr/>
        </p:nvGraphicFramePr>
        <p:xfrm>
          <a:off x="496888" y="2641600"/>
          <a:ext cx="7791450" cy="2452688"/>
        </p:xfrm>
        <a:graphic>
          <a:graphicData uri="http://schemas.openxmlformats.org/presentationml/2006/ole">
            <p:oleObj spid="_x0000_s30722" name="Equation" r:id="rId3" imgW="3974760" imgH="1244520" progId="Equation.3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076056" y="4797152"/>
            <a:ext cx="3603625" cy="1077912"/>
            <a:chOff x="3235" y="2795"/>
            <a:chExt cx="2270" cy="679"/>
          </a:xfrm>
        </p:grpSpPr>
        <p:sp>
          <p:nvSpPr>
            <p:cNvPr id="30739" name="Text Box 14"/>
            <p:cNvSpPr txBox="1">
              <a:spLocks noChangeArrowheads="1"/>
            </p:cNvSpPr>
            <p:nvPr/>
          </p:nvSpPr>
          <p:spPr bwMode="auto">
            <a:xfrm>
              <a:off x="3235" y="2840"/>
              <a:ext cx="227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 sz="2000" b="1">
                  <a:solidFill>
                    <a:srgbClr val="6600CC"/>
                  </a:solidFill>
                </a:rPr>
                <a:t>עבור</a:t>
              </a:r>
            </a:p>
            <a:p>
              <a:r>
                <a:rPr lang="he-IL" sz="2000" b="1">
                  <a:solidFill>
                    <a:srgbClr val="6600CC"/>
                  </a:solidFill>
                </a:rPr>
                <a:t>מתקיים</a:t>
              </a:r>
            </a:p>
            <a:p>
              <a:r>
                <a:rPr lang="he-IL" sz="2000" b="1">
                  <a:solidFill>
                    <a:srgbClr val="6600CC"/>
                  </a:solidFill>
                </a:rPr>
                <a:t>ולכן במקרה זה יש פתרון יחיד.  </a:t>
              </a:r>
              <a:r>
                <a:rPr lang="he-IL"/>
                <a:t>   </a:t>
              </a:r>
              <a:endParaRPr lang="en-US"/>
            </a:p>
          </p:txBody>
        </p:sp>
        <p:graphicFrame>
          <p:nvGraphicFramePr>
            <p:cNvPr id="30723" name="Object 15"/>
            <p:cNvGraphicFramePr>
              <a:graphicFrameLocks noChangeAspect="1"/>
            </p:cNvGraphicFramePr>
            <p:nvPr/>
          </p:nvGraphicFramePr>
          <p:xfrm>
            <a:off x="4195" y="2795"/>
            <a:ext cx="728" cy="273"/>
          </p:xfrm>
          <a:graphic>
            <a:graphicData uri="http://schemas.openxmlformats.org/presentationml/2006/ole">
              <p:oleObj spid="_x0000_s30723" name="משוואה" r:id="rId4" imgW="545760" imgH="203040" progId="Equation.3">
                <p:embed/>
              </p:oleObj>
            </a:graphicData>
          </a:graphic>
        </p:graphicFrame>
        <p:graphicFrame>
          <p:nvGraphicFramePr>
            <p:cNvPr id="30724" name="Object 16"/>
            <p:cNvGraphicFramePr>
              <a:graphicFrameLocks noChangeAspect="1"/>
            </p:cNvGraphicFramePr>
            <p:nvPr/>
          </p:nvGraphicFramePr>
          <p:xfrm>
            <a:off x="3243" y="2976"/>
            <a:ext cx="1693" cy="341"/>
          </p:xfrm>
          <a:graphic>
            <a:graphicData uri="http://schemas.openxmlformats.org/presentationml/2006/ole">
              <p:oleObj spid="_x0000_s30724" name="משוואה" r:id="rId5" imgW="1269720" imgH="2538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3A59BB-1F80-4F0D-B6B7-95042EFDABC9}" type="slidenum">
              <a:rPr lang="he-IL" altLang="en-US"/>
              <a:pPr/>
              <a:t>2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214290"/>
            <a:ext cx="7750175" cy="1203348"/>
          </a:xfrm>
        </p:spPr>
        <p:txBody>
          <a:bodyPr/>
          <a:lstStyle/>
          <a:p>
            <a:pPr algn="ctr" eaLnBrk="1" hangingPunct="1"/>
            <a:r>
              <a:rPr lang="he-IL" sz="3600" u="sng" dirty="0" smtClean="0"/>
              <a:t>שיטת החילוץ של גאוס- הקדמה</a:t>
            </a:r>
            <a:endParaRPr lang="en-US" sz="3600" u="sng" dirty="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b="1" u="sng" smtClean="0"/>
              <a:t>הגדרה:</a:t>
            </a:r>
            <a:r>
              <a:rPr lang="he-IL" sz="2800" smtClean="0"/>
              <a:t> שתי מערכות משוואות נקראות </a:t>
            </a:r>
            <a:r>
              <a:rPr lang="he-IL" sz="2800" b="1" u="sng" smtClean="0"/>
              <a:t>מערכות שקולות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smtClean="0"/>
              <a:t>אם יש להן בדיוק אותן הפתרונות.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800" b="1" u="sng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b="1" u="sng" smtClean="0"/>
              <a:t>שיטת החילוץ ( אלימינציה ) של גאוס</a:t>
            </a:r>
            <a:r>
              <a:rPr lang="he-IL" sz="2800" smtClean="0"/>
              <a:t> מבוססת על מספר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smtClean="0"/>
              <a:t>סופי של הפעלות חוזרות ונשנות של הפעולות הבאות: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smtClean="0"/>
              <a:t>א) החלפת שתי משוואות ביניהן.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smtClean="0"/>
              <a:t>ב) כפל של משוואה בקבוע ( סקלר )         .</a:t>
            </a:r>
            <a:endParaRPr lang="en-US" sz="280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smtClean="0"/>
              <a:t>ג) הוספת כפולה של משוואה אחת למשוואה אחרת.</a:t>
            </a:r>
            <a:endParaRPr lang="en-US" sz="2800" smtClean="0"/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27"/>
          <p:cNvSpPr txBox="1">
            <a:spLocks noChangeArrowheads="1"/>
          </p:cNvSpPr>
          <p:nvPr/>
        </p:nvSpPr>
        <p:spPr bwMode="auto">
          <a:xfrm>
            <a:off x="1077913" y="207963"/>
            <a:ext cx="1209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שיטת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036" name="Rectangle 30"/>
          <p:cNvSpPr>
            <a:spLocks noChangeArrowheads="1"/>
          </p:cNvSpPr>
          <p:nvPr/>
        </p:nvSpPr>
        <p:spPr bwMode="auto">
          <a:xfrm>
            <a:off x="611188" y="1773238"/>
            <a:ext cx="8208962" cy="985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31"/>
          <p:cNvGraphicFramePr>
            <a:graphicFrameLocks noChangeAspect="1"/>
          </p:cNvGraphicFramePr>
          <p:nvPr/>
        </p:nvGraphicFramePr>
        <p:xfrm>
          <a:off x="3059113" y="4941888"/>
          <a:ext cx="669925" cy="352425"/>
        </p:xfrm>
        <a:graphic>
          <a:graphicData uri="http://schemas.openxmlformats.org/presentationml/2006/ole">
            <p:oleObj spid="_x0000_s1026" name="משוואה" r:id="rId3" imgW="3427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33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BE964-70DB-479F-B0D4-7D0D6BB1AA70}" type="slidenum">
              <a:rPr lang="he-IL" altLang="en-US"/>
              <a:pPr/>
              <a:t>20</a:t>
            </a:fld>
            <a:endParaRPr lang="en-US" altLang="en-US"/>
          </a:p>
        </p:txBody>
      </p:sp>
      <p:sp>
        <p:nvSpPr>
          <p:cNvPr id="338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המשך פתרון התרגיל</a:t>
            </a:r>
            <a:endParaRPr lang="en-US" sz="3600" u="sng" smtClean="0"/>
          </a:p>
        </p:txBody>
      </p:sp>
      <p:sp>
        <p:nvSpPr>
          <p:cNvPr id="33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b="1" u="sng" dirty="0" smtClean="0"/>
              <a:t>נבדוק את המקרה</a:t>
            </a:r>
            <a:r>
              <a:rPr lang="he-IL" sz="2400" dirty="0" smtClean="0"/>
              <a:t>  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dirty="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dirty="0" smtClean="0"/>
          </a:p>
        </p:txBody>
      </p:sp>
      <p:sp>
        <p:nvSpPr>
          <p:cNvPr id="33807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8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11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38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13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14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794" name="Object 16"/>
          <p:cNvGraphicFramePr>
            <a:graphicFrameLocks noChangeAspect="1"/>
          </p:cNvGraphicFramePr>
          <p:nvPr/>
        </p:nvGraphicFramePr>
        <p:xfrm>
          <a:off x="5508625" y="1557338"/>
          <a:ext cx="725488" cy="379412"/>
        </p:xfrm>
        <a:graphic>
          <a:graphicData uri="http://schemas.openxmlformats.org/presentationml/2006/ole">
            <p:oleObj spid="_x0000_s33794" name="משוואה" r:id="rId3" imgW="342720" imgH="177480" progId="Equation.3">
              <p:embed/>
            </p:oleObj>
          </a:graphicData>
        </a:graphic>
      </p:graphicFrame>
      <p:graphicFrame>
        <p:nvGraphicFramePr>
          <p:cNvPr id="33795" name="Object 17"/>
          <p:cNvGraphicFramePr>
            <a:graphicFrameLocks noChangeAspect="1"/>
          </p:cNvGraphicFramePr>
          <p:nvPr/>
        </p:nvGraphicFramePr>
        <p:xfrm>
          <a:off x="468313" y="2060575"/>
          <a:ext cx="5253037" cy="1452563"/>
        </p:xfrm>
        <a:graphic>
          <a:graphicData uri="http://schemas.openxmlformats.org/presentationml/2006/ole">
            <p:oleObj spid="_x0000_s33795" name="משוואה" r:id="rId4" imgW="2679480" imgH="736560" progId="Equation.3">
              <p:embed/>
            </p:oleObj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0825" y="3860800"/>
            <a:ext cx="8429625" cy="820738"/>
            <a:chOff x="158" y="2387"/>
            <a:chExt cx="5310" cy="517"/>
          </a:xfrm>
        </p:grpSpPr>
        <p:sp>
          <p:nvSpPr>
            <p:cNvPr id="33819" name="Text Box 13"/>
            <p:cNvSpPr txBox="1">
              <a:spLocks noChangeArrowheads="1"/>
            </p:cNvSpPr>
            <p:nvPr/>
          </p:nvSpPr>
          <p:spPr bwMode="auto">
            <a:xfrm>
              <a:off x="158" y="2432"/>
              <a:ext cx="531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e-IL" sz="2000" b="1">
                  <a:solidFill>
                    <a:srgbClr val="6600CC"/>
                  </a:solidFill>
                </a:rPr>
                <a:t>עבור                   מתקיים</a:t>
              </a:r>
            </a:p>
            <a:p>
              <a:r>
                <a:rPr lang="he-IL" sz="2000" b="1">
                  <a:solidFill>
                    <a:srgbClr val="6600CC"/>
                  </a:solidFill>
                </a:rPr>
                <a:t>ולכן במקרה זה יש אינסוף פתרונות עם                                      דרגות חופש.  </a:t>
              </a:r>
              <a:r>
                <a:rPr lang="he-IL"/>
                <a:t>   </a:t>
              </a:r>
              <a:endParaRPr lang="en-US"/>
            </a:p>
          </p:txBody>
        </p:sp>
        <p:graphicFrame>
          <p:nvGraphicFramePr>
            <p:cNvPr id="33800" name="Object 14"/>
            <p:cNvGraphicFramePr>
              <a:graphicFrameLocks noChangeAspect="1"/>
            </p:cNvGraphicFramePr>
            <p:nvPr/>
          </p:nvGraphicFramePr>
          <p:xfrm>
            <a:off x="4376" y="2449"/>
            <a:ext cx="457" cy="239"/>
          </p:xfrm>
          <a:graphic>
            <a:graphicData uri="http://schemas.openxmlformats.org/presentationml/2006/ole">
              <p:oleObj spid="_x0000_s33800" name="משוואה" r:id="rId5" imgW="342720" imgH="177480" progId="Equation.3">
                <p:embed/>
              </p:oleObj>
            </a:graphicData>
          </a:graphic>
        </p:graphicFrame>
        <p:graphicFrame>
          <p:nvGraphicFramePr>
            <p:cNvPr id="33801" name="Object 15"/>
            <p:cNvGraphicFramePr>
              <a:graphicFrameLocks noChangeAspect="1"/>
            </p:cNvGraphicFramePr>
            <p:nvPr/>
          </p:nvGraphicFramePr>
          <p:xfrm>
            <a:off x="1990" y="2387"/>
            <a:ext cx="1659" cy="341"/>
          </p:xfrm>
          <a:graphic>
            <a:graphicData uri="http://schemas.openxmlformats.org/presentationml/2006/ole">
              <p:oleObj spid="_x0000_s33801" name="משוואה" r:id="rId6" imgW="1244520" imgH="253800" progId="Equation.3">
                <p:embed/>
              </p:oleObj>
            </a:graphicData>
          </a:graphic>
        </p:graphicFrame>
        <p:graphicFrame>
          <p:nvGraphicFramePr>
            <p:cNvPr id="33802" name="Object 18"/>
            <p:cNvGraphicFramePr>
              <a:graphicFrameLocks noChangeAspect="1"/>
            </p:cNvGraphicFramePr>
            <p:nvPr/>
          </p:nvGraphicFramePr>
          <p:xfrm>
            <a:off x="1338" y="2614"/>
            <a:ext cx="1541" cy="290"/>
          </p:xfrm>
          <a:graphic>
            <a:graphicData uri="http://schemas.openxmlformats.org/presentationml/2006/ole">
              <p:oleObj spid="_x0000_s33802" name="משוואה" r:id="rId7" imgW="1155600" imgH="215640" progId="Equation.3">
                <p:embed/>
              </p:oleObj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50825" y="4868863"/>
            <a:ext cx="8497888" cy="1395412"/>
            <a:chOff x="158" y="3067"/>
            <a:chExt cx="5353" cy="879"/>
          </a:xfrm>
        </p:grpSpPr>
        <p:sp>
          <p:nvSpPr>
            <p:cNvPr id="33818" name="Text Box 19"/>
            <p:cNvSpPr txBox="1">
              <a:spLocks noChangeArrowheads="1"/>
            </p:cNvSpPr>
            <p:nvPr/>
          </p:nvSpPr>
          <p:spPr bwMode="auto">
            <a:xfrm>
              <a:off x="657" y="3067"/>
              <a:ext cx="4854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 b="1" dirty="0"/>
                <a:t>במקרה זה מקבלים את המשוואה                        וממנה נסיק כי לכל</a:t>
              </a:r>
            </a:p>
            <a:p>
              <a:pPr>
                <a:spcBef>
                  <a:spcPct val="50000"/>
                </a:spcBef>
              </a:pPr>
              <a:r>
                <a:rPr lang="he-IL" sz="2000" b="1" dirty="0"/>
                <a:t>שרירותיים בהכרח יתקיים:                              </a:t>
              </a:r>
            </a:p>
            <a:p>
              <a:pPr>
                <a:spcBef>
                  <a:spcPct val="50000"/>
                </a:spcBef>
              </a:pPr>
              <a:r>
                <a:rPr lang="he-IL" sz="2000" b="1" dirty="0"/>
                <a:t>ולכן הפתרון הכללי במקרה זה הנו </a:t>
              </a:r>
              <a:r>
                <a:rPr lang="he-IL" dirty="0"/>
                <a:t> </a:t>
              </a:r>
              <a:endParaRPr lang="en-US" dirty="0"/>
            </a:p>
          </p:txBody>
        </p:sp>
        <p:graphicFrame>
          <p:nvGraphicFramePr>
            <p:cNvPr id="33796" name="Object 20"/>
            <p:cNvGraphicFramePr>
              <a:graphicFrameLocks noChangeAspect="1"/>
            </p:cNvGraphicFramePr>
            <p:nvPr/>
          </p:nvGraphicFramePr>
          <p:xfrm>
            <a:off x="2336" y="3067"/>
            <a:ext cx="1016" cy="272"/>
          </p:xfrm>
          <a:graphic>
            <a:graphicData uri="http://schemas.openxmlformats.org/presentationml/2006/ole">
              <p:oleObj spid="_x0000_s33796" name="משוואה" r:id="rId8" imgW="761760" imgH="203040" progId="Equation.3">
                <p:embed/>
              </p:oleObj>
            </a:graphicData>
          </a:graphic>
        </p:graphicFrame>
        <p:graphicFrame>
          <p:nvGraphicFramePr>
            <p:cNvPr id="33797" name="Object 21"/>
            <p:cNvGraphicFramePr>
              <a:graphicFrameLocks noChangeAspect="1"/>
            </p:cNvGraphicFramePr>
            <p:nvPr/>
          </p:nvGraphicFramePr>
          <p:xfrm>
            <a:off x="385" y="3067"/>
            <a:ext cx="677" cy="272"/>
          </p:xfrm>
          <a:graphic>
            <a:graphicData uri="http://schemas.openxmlformats.org/presentationml/2006/ole">
              <p:oleObj spid="_x0000_s33797" name="משוואה" r:id="rId9" imgW="507960" imgH="203040" progId="Equation.3">
                <p:embed/>
              </p:oleObj>
            </a:graphicData>
          </a:graphic>
        </p:graphicFrame>
        <p:graphicFrame>
          <p:nvGraphicFramePr>
            <p:cNvPr id="33798" name="Object 22"/>
            <p:cNvGraphicFramePr>
              <a:graphicFrameLocks noChangeAspect="1"/>
            </p:cNvGraphicFramePr>
            <p:nvPr/>
          </p:nvGraphicFramePr>
          <p:xfrm>
            <a:off x="2707" y="3339"/>
            <a:ext cx="999" cy="272"/>
          </p:xfrm>
          <a:graphic>
            <a:graphicData uri="http://schemas.openxmlformats.org/presentationml/2006/ole">
              <p:oleObj spid="_x0000_s33798" name="משוואה" r:id="rId10" imgW="749160" imgH="203040" progId="Equation.3">
                <p:embed/>
              </p:oleObj>
            </a:graphicData>
          </a:graphic>
        </p:graphicFrame>
        <p:graphicFrame>
          <p:nvGraphicFramePr>
            <p:cNvPr id="33799" name="Object 23"/>
            <p:cNvGraphicFramePr>
              <a:graphicFrameLocks noChangeAspect="1"/>
            </p:cNvGraphicFramePr>
            <p:nvPr/>
          </p:nvGraphicFramePr>
          <p:xfrm>
            <a:off x="158" y="3657"/>
            <a:ext cx="3081" cy="289"/>
          </p:xfrm>
          <a:graphic>
            <a:graphicData uri="http://schemas.openxmlformats.org/presentationml/2006/ole">
              <p:oleObj spid="_x0000_s33799" name="משוואה" r:id="rId11" imgW="231120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348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28229-C6CE-4DFA-A48A-F890D62258AF}" type="slidenum">
              <a:rPr lang="he-IL" altLang="en-US"/>
              <a:pPr/>
              <a:t>21</a:t>
            </a:fld>
            <a:endParaRPr lang="en-US" altLang="en-US"/>
          </a:p>
        </p:txBody>
      </p:sp>
      <p:sp>
        <p:nvSpPr>
          <p:cNvPr id="348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המשך פתרון התרגיל</a:t>
            </a:r>
            <a:endParaRPr lang="en-US" sz="3600" u="sng" smtClean="0"/>
          </a:p>
        </p:txBody>
      </p: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b="1" u="sng" smtClean="0"/>
              <a:t>נבדוק את המקרה</a:t>
            </a:r>
            <a:r>
              <a:rPr lang="he-IL" sz="2400" smtClean="0"/>
              <a:t>  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</p:txBody>
      </p:sp>
      <p:sp>
        <p:nvSpPr>
          <p:cNvPr id="34826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48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0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483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2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3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987675" y="5229225"/>
            <a:ext cx="5692775" cy="773113"/>
            <a:chOff x="1882" y="3294"/>
            <a:chExt cx="3586" cy="487"/>
          </a:xfrm>
        </p:grpSpPr>
        <p:sp>
          <p:nvSpPr>
            <p:cNvPr id="34836" name="Text Box 13"/>
            <p:cNvSpPr txBox="1">
              <a:spLocks noChangeArrowheads="1"/>
            </p:cNvSpPr>
            <p:nvPr/>
          </p:nvSpPr>
          <p:spPr bwMode="auto">
            <a:xfrm>
              <a:off x="1882" y="3339"/>
              <a:ext cx="35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e-IL" sz="2000" b="1">
                  <a:solidFill>
                    <a:srgbClr val="6600CC"/>
                  </a:solidFill>
                </a:rPr>
                <a:t>עבור                   מתקיים</a:t>
              </a:r>
            </a:p>
            <a:p>
              <a:r>
                <a:rPr lang="he-IL" sz="2000" b="1">
                  <a:solidFill>
                    <a:srgbClr val="6600CC"/>
                  </a:solidFill>
                </a:rPr>
                <a:t>ולכן במקרה זה אין פתרון.</a:t>
              </a:r>
              <a:endParaRPr lang="en-US"/>
            </a:p>
          </p:txBody>
        </p:sp>
        <p:graphicFrame>
          <p:nvGraphicFramePr>
            <p:cNvPr id="34820" name="Object 14"/>
            <p:cNvGraphicFramePr>
              <a:graphicFrameLocks noChangeAspect="1"/>
            </p:cNvGraphicFramePr>
            <p:nvPr/>
          </p:nvGraphicFramePr>
          <p:xfrm>
            <a:off x="4437" y="3339"/>
            <a:ext cx="610" cy="239"/>
          </p:xfrm>
          <a:graphic>
            <a:graphicData uri="http://schemas.openxmlformats.org/presentationml/2006/ole">
              <p:oleObj spid="_x0000_s34820" name="משוואה" r:id="rId3" imgW="457200" imgH="177480" progId="Equation.3">
                <p:embed/>
              </p:oleObj>
            </a:graphicData>
          </a:graphic>
        </p:graphicFrame>
        <p:graphicFrame>
          <p:nvGraphicFramePr>
            <p:cNvPr id="34821" name="Object 15"/>
            <p:cNvGraphicFramePr>
              <a:graphicFrameLocks noChangeAspect="1"/>
            </p:cNvGraphicFramePr>
            <p:nvPr/>
          </p:nvGraphicFramePr>
          <p:xfrm>
            <a:off x="1956" y="3294"/>
            <a:ext cx="1693" cy="341"/>
          </p:xfrm>
          <a:graphic>
            <a:graphicData uri="http://schemas.openxmlformats.org/presentationml/2006/ole">
              <p:oleObj spid="_x0000_s34821" name="משוואה" r:id="rId4" imgW="1269720" imgH="253800" progId="Equation.3">
                <p:embed/>
              </p:oleObj>
            </a:graphicData>
          </a:graphic>
        </p:graphicFrame>
      </p:grpSp>
      <p:graphicFrame>
        <p:nvGraphicFramePr>
          <p:cNvPr id="34818" name="Object 16"/>
          <p:cNvGraphicFramePr>
            <a:graphicFrameLocks noChangeAspect="1"/>
          </p:cNvGraphicFramePr>
          <p:nvPr/>
        </p:nvGraphicFramePr>
        <p:xfrm>
          <a:off x="5387975" y="1557338"/>
          <a:ext cx="966788" cy="379412"/>
        </p:xfrm>
        <a:graphic>
          <a:graphicData uri="http://schemas.openxmlformats.org/presentationml/2006/ole">
            <p:oleObj spid="_x0000_s34818" name="משוואה" r:id="rId5" imgW="457200" imgH="177480" progId="Equation.3">
              <p:embed/>
            </p:oleObj>
          </a:graphicData>
        </a:graphic>
      </p:graphicFrame>
      <p:graphicFrame>
        <p:nvGraphicFramePr>
          <p:cNvPr id="34819" name="Object 17"/>
          <p:cNvGraphicFramePr>
            <a:graphicFrameLocks noChangeAspect="1"/>
          </p:cNvGraphicFramePr>
          <p:nvPr/>
        </p:nvGraphicFramePr>
        <p:xfrm>
          <a:off x="1042988" y="1989138"/>
          <a:ext cx="7418387" cy="2905125"/>
        </p:xfrm>
        <a:graphic>
          <a:graphicData uri="http://schemas.openxmlformats.org/presentationml/2006/ole">
            <p:oleObj spid="_x0000_s34819" name="משוואה" r:id="rId6" imgW="3784320" imgH="1473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358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7FB875-07D7-40AC-8715-CCA212D08932}" type="slidenum">
              <a:rPr lang="he-IL" altLang="en-US"/>
              <a:pPr/>
              <a:t>22</a:t>
            </a:fld>
            <a:endParaRPr lang="en-US" altLang="en-US"/>
          </a:p>
        </p:txBody>
      </p:sp>
      <p:sp>
        <p:nvSpPr>
          <p:cNvPr id="3584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מסקנות ממשפט גאוס</a:t>
            </a:r>
            <a:endParaRPr lang="en-US" sz="3600" u="sng" smtClean="0"/>
          </a:p>
        </p:txBody>
      </p:sp>
      <p:sp>
        <p:nvSpPr>
          <p:cNvPr id="35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862488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b="1" u="sng" smtClean="0"/>
              <a:t>מסקנה 1:</a:t>
            </a: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א) למערכת הומוגנית            יש תמיד פתרון, למשל הפתרון הטריביאלי.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ב) אם מספר הנעלמים         גדול ממספר המשוואות          יש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    למערכת אינסוף פתרונות ובפתרון הכללי יש לפחות         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    דרגות חופש.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    ( אם                   יש יותר דרגות חופש ) </a:t>
            </a:r>
            <a:endParaRPr lang="he-IL" sz="2800" b="1" u="sng" smtClean="0"/>
          </a:p>
        </p:txBody>
      </p:sp>
      <p:sp>
        <p:nvSpPr>
          <p:cNvPr id="35851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58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5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58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7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8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2" name="Object 14"/>
          <p:cNvGraphicFramePr>
            <a:graphicFrameLocks noChangeAspect="1"/>
          </p:cNvGraphicFramePr>
          <p:nvPr/>
        </p:nvGraphicFramePr>
        <p:xfrm>
          <a:off x="5094288" y="2492375"/>
          <a:ext cx="941387" cy="379413"/>
        </p:xfrm>
        <a:graphic>
          <a:graphicData uri="http://schemas.openxmlformats.org/presentationml/2006/ole">
            <p:oleObj spid="_x0000_s35842" name="משוואה" r:id="rId3" imgW="444240" imgH="177480" progId="Equation.3">
              <p:embed/>
            </p:oleObj>
          </a:graphicData>
        </a:graphic>
      </p:graphicFrame>
      <p:graphicFrame>
        <p:nvGraphicFramePr>
          <p:cNvPr id="35843" name="Object 15"/>
          <p:cNvGraphicFramePr>
            <a:graphicFrameLocks noChangeAspect="1"/>
          </p:cNvGraphicFramePr>
          <p:nvPr/>
        </p:nvGraphicFramePr>
        <p:xfrm>
          <a:off x="5508625" y="2997200"/>
          <a:ext cx="268288" cy="298450"/>
        </p:xfrm>
        <a:graphic>
          <a:graphicData uri="http://schemas.openxmlformats.org/presentationml/2006/ole">
            <p:oleObj spid="_x0000_s35843" name="משוואה" r:id="rId4" imgW="126720" imgH="139680" progId="Equation.3">
              <p:embed/>
            </p:oleObj>
          </a:graphicData>
        </a:graphic>
      </p:graphicFrame>
      <p:graphicFrame>
        <p:nvGraphicFramePr>
          <p:cNvPr id="35844" name="Object 16"/>
          <p:cNvGraphicFramePr>
            <a:graphicFrameLocks noChangeAspect="1"/>
          </p:cNvGraphicFramePr>
          <p:nvPr/>
        </p:nvGraphicFramePr>
        <p:xfrm>
          <a:off x="2011363" y="2997200"/>
          <a:ext cx="347662" cy="298450"/>
        </p:xfrm>
        <a:graphic>
          <a:graphicData uri="http://schemas.openxmlformats.org/presentationml/2006/ole">
            <p:oleObj spid="_x0000_s35844" name="משוואה" r:id="rId5" imgW="164880" imgH="139680" progId="Equation.3">
              <p:embed/>
            </p:oleObj>
          </a:graphicData>
        </a:graphic>
      </p:graphicFrame>
      <p:graphicFrame>
        <p:nvGraphicFramePr>
          <p:cNvPr id="35845" name="Object 17"/>
          <p:cNvGraphicFramePr>
            <a:graphicFrameLocks noChangeAspect="1"/>
          </p:cNvGraphicFramePr>
          <p:nvPr/>
        </p:nvGraphicFramePr>
        <p:xfrm>
          <a:off x="1476375" y="3429000"/>
          <a:ext cx="777875" cy="298450"/>
        </p:xfrm>
        <a:graphic>
          <a:graphicData uri="http://schemas.openxmlformats.org/presentationml/2006/ole">
            <p:oleObj spid="_x0000_s35845" name="משוואה" r:id="rId6" imgW="368280" imgH="139680" progId="Equation.3">
              <p:embed/>
            </p:oleObj>
          </a:graphicData>
        </a:graphic>
      </p:graphicFrame>
      <p:graphicFrame>
        <p:nvGraphicFramePr>
          <p:cNvPr id="35846" name="Object 18"/>
          <p:cNvGraphicFramePr>
            <a:graphicFrameLocks noChangeAspect="1"/>
          </p:cNvGraphicFramePr>
          <p:nvPr/>
        </p:nvGraphicFramePr>
        <p:xfrm>
          <a:off x="6300788" y="4149725"/>
          <a:ext cx="1125537" cy="460375"/>
        </p:xfrm>
        <a:graphic>
          <a:graphicData uri="http://schemas.openxmlformats.org/presentationml/2006/ole">
            <p:oleObj spid="_x0000_s35846" name="משוואה" r:id="rId7" imgW="5331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CDCDB-C611-4A72-93A4-34086733BC9C}" type="slidenum">
              <a:rPr lang="he-IL" altLang="en-US"/>
              <a:pPr/>
              <a:t>23</a:t>
            </a:fld>
            <a:endParaRPr lang="en-US" alt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4000" u="sng" smtClean="0"/>
              <a:t>שיטת גאוס ג'ורדן</a:t>
            </a:r>
            <a:endParaRPr lang="en-US" sz="4000" u="sng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862488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dirty="0" smtClean="0"/>
              <a:t>שיטת גאוס ג'ורדן היא הרחבה של שיטת גאוס שבה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dirty="0" smtClean="0"/>
              <a:t>מדרגים את המטריצה המורחבת של מערכת המשוואות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dirty="0" smtClean="0"/>
              <a:t>עד כדי צמצום.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b="1" u="sng" dirty="0" smtClean="0"/>
              <a:t>דוגמא:</a:t>
            </a:r>
            <a:endParaRPr lang="he-IL" sz="2800" dirty="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dirty="0" smtClean="0"/>
              <a:t>פתרו, לפי שיטת גאוס ג'ורדן, את מערכת המשוואות הבאה: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800" dirty="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800" dirty="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800" dirty="0" smtClean="0"/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7" name="Text Box 8"/>
          <p:cNvSpPr txBox="1">
            <a:spLocks noChangeArrowheads="1"/>
          </p:cNvSpPr>
          <p:nvPr/>
        </p:nvSpPr>
        <p:spPr bwMode="auto">
          <a:xfrm>
            <a:off x="487363" y="207963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שיטת גאוס ג'ורדן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99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9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0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3" name="Rectangle 1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4" name="Rectangle 1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5" name="Rectangle 1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6" name="Rectangle 17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7" name="Rectangle 1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38" name="Object 18"/>
          <p:cNvGraphicFramePr>
            <a:graphicFrameLocks noChangeAspect="1"/>
          </p:cNvGraphicFramePr>
          <p:nvPr/>
        </p:nvGraphicFramePr>
        <p:xfrm>
          <a:off x="3492500" y="4076700"/>
          <a:ext cx="2303463" cy="1489075"/>
        </p:xfrm>
        <a:graphic>
          <a:graphicData uri="http://schemas.openxmlformats.org/presentationml/2006/ole">
            <p:oleObj spid="_x0000_s39938" name="משוואה" r:id="rId3" imgW="11049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4B122-0709-4562-B8AF-CBB666D4C9CD}" type="slidenum">
              <a:rPr lang="he-IL" altLang="en-US"/>
              <a:pPr/>
              <a:t>24</a:t>
            </a:fld>
            <a:endParaRPr lang="en-US" altLang="en-US"/>
          </a:p>
        </p:txBody>
      </p:sp>
      <p:sp>
        <p:nvSpPr>
          <p:cNvPr id="409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4000" u="sng" dirty="0" smtClean="0"/>
              <a:t>שיטת גאוס ג'ורדן: פתרון דוגמא</a:t>
            </a:r>
            <a:endParaRPr lang="en-US" sz="4000" u="sng" dirty="0" smtClean="0"/>
          </a:p>
        </p:txBody>
      </p:sp>
      <p:sp>
        <p:nvSpPr>
          <p:cNvPr id="409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862488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dirty="0" smtClean="0"/>
              <a:t>נפתור, לפי שיטת גאוס ג'ורדן, את המערכת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800" dirty="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800" dirty="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dirty="0" smtClean="0"/>
              <a:t>נדרג את המטריצה המורחבת            לפי שיטת גאוס: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800" dirty="0" smtClean="0"/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800" dirty="0" smtClean="0"/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09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3" name="Text Box 8"/>
          <p:cNvSpPr txBox="1">
            <a:spLocks noChangeArrowheads="1"/>
          </p:cNvSpPr>
          <p:nvPr/>
        </p:nvSpPr>
        <p:spPr bwMode="auto">
          <a:xfrm>
            <a:off x="487363" y="207963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שיטת גאוס ג'ורדן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097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5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6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9" name="Rectangle 1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80" name="Rectangle 1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81" name="Rectangle 1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82" name="Rectangle 17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83" name="Rectangle 1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62" name="Object 19"/>
          <p:cNvGraphicFramePr>
            <a:graphicFrameLocks noChangeAspect="1"/>
          </p:cNvGraphicFramePr>
          <p:nvPr/>
        </p:nvGraphicFramePr>
        <p:xfrm>
          <a:off x="323850" y="1484313"/>
          <a:ext cx="2303463" cy="1489075"/>
        </p:xfrm>
        <a:graphic>
          <a:graphicData uri="http://schemas.openxmlformats.org/presentationml/2006/ole">
            <p:oleObj spid="_x0000_s40962" name="משוואה" r:id="rId3" imgW="1104900" imgH="711200" progId="Equation.3">
              <p:embed/>
            </p:oleObj>
          </a:graphicData>
        </a:graphic>
      </p:graphicFrame>
      <p:graphicFrame>
        <p:nvGraphicFramePr>
          <p:cNvPr id="40963" name="Object 20"/>
          <p:cNvGraphicFramePr>
            <a:graphicFrameLocks noChangeAspect="1"/>
          </p:cNvGraphicFramePr>
          <p:nvPr/>
        </p:nvGraphicFramePr>
        <p:xfrm>
          <a:off x="1403350" y="3500438"/>
          <a:ext cx="6264275" cy="2759075"/>
        </p:xfrm>
        <a:graphic>
          <a:graphicData uri="http://schemas.openxmlformats.org/presentationml/2006/ole">
            <p:oleObj spid="_x0000_s40963" name="משוואה" r:id="rId4" imgW="3340080" imgH="1473120" progId="Equation.3">
              <p:embed/>
            </p:oleObj>
          </a:graphicData>
        </a:graphic>
      </p:graphicFrame>
      <p:graphicFrame>
        <p:nvGraphicFramePr>
          <p:cNvPr id="40964" name="Object 21"/>
          <p:cNvGraphicFramePr>
            <a:graphicFrameLocks noChangeAspect="1"/>
          </p:cNvGraphicFramePr>
          <p:nvPr/>
        </p:nvGraphicFramePr>
        <p:xfrm>
          <a:off x="3635375" y="3068638"/>
          <a:ext cx="792163" cy="609600"/>
        </p:xfrm>
        <a:graphic>
          <a:graphicData uri="http://schemas.openxmlformats.org/presentationml/2006/ole">
            <p:oleObj spid="_x0000_s40964" name="משוואה" r:id="rId5" imgW="3301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 dirty="0"/>
              <a:t>אלגברה לינארית</a:t>
            </a:r>
            <a:endParaRPr lang="en-US" altLang="en-US" dirty="0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5EE32-A301-44CB-AD7D-91E905EE3EB3}" type="slidenum">
              <a:rPr lang="he-IL" altLang="en-US"/>
              <a:pPr/>
              <a:t>25</a:t>
            </a:fld>
            <a:endParaRPr lang="en-US" altLang="en-US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שיטת גאוס ג'ורדן: המשך פתרון דוגמא</a:t>
            </a:r>
            <a:endParaRPr lang="en-US" sz="3600" u="sng" smtClean="0"/>
          </a:p>
        </p:txBody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862488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smtClean="0"/>
              <a:t>נמשיך לדרג עד כדי צמצום: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800" smtClean="0"/>
          </a:p>
        </p:txBody>
      </p:sp>
      <p:sp>
        <p:nvSpPr>
          <p:cNvPr id="41992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6" name="Text Box 8"/>
          <p:cNvSpPr txBox="1">
            <a:spLocks noChangeArrowheads="1"/>
          </p:cNvSpPr>
          <p:nvPr/>
        </p:nvSpPr>
        <p:spPr bwMode="auto">
          <a:xfrm>
            <a:off x="487363" y="207963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שיטת גאוס ג'ורדן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19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8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9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2" name="Rectangle 1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3" name="Rectangle 1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4" name="Rectangle 1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5" name="Rectangle 17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6" name="Rectangle 1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86" name="Object 20"/>
          <p:cNvGraphicFramePr>
            <a:graphicFrameLocks noChangeAspect="1"/>
          </p:cNvGraphicFramePr>
          <p:nvPr/>
        </p:nvGraphicFramePr>
        <p:xfrm>
          <a:off x="1619250" y="2060575"/>
          <a:ext cx="5895975" cy="2492375"/>
        </p:xfrm>
        <a:graphic>
          <a:graphicData uri="http://schemas.openxmlformats.org/presentationml/2006/ole">
            <p:oleObj spid="_x0000_s41986" name="משוואה" r:id="rId3" imgW="3479760" imgH="1473120" progId="Equation.3">
              <p:embed/>
            </p:oleObj>
          </a:graphicData>
        </a:graphic>
      </p:graphicFrame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5468938" y="4816475"/>
            <a:ext cx="2795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sz="2400"/>
              <a:t>הפתרון , אם כן , יהיה </a:t>
            </a:r>
            <a:endParaRPr lang="en-US" sz="2400"/>
          </a:p>
        </p:txBody>
      </p:sp>
      <p:graphicFrame>
        <p:nvGraphicFramePr>
          <p:cNvPr id="41987" name="Object 24"/>
          <p:cNvGraphicFramePr>
            <a:graphicFrameLocks noChangeAspect="1"/>
          </p:cNvGraphicFramePr>
          <p:nvPr/>
        </p:nvGraphicFramePr>
        <p:xfrm>
          <a:off x="3714744" y="4714884"/>
          <a:ext cx="1247775" cy="1203325"/>
        </p:xfrm>
        <a:graphic>
          <a:graphicData uri="http://schemas.openxmlformats.org/presentationml/2006/ole">
            <p:oleObj spid="_x0000_s41987" name="Equation" r:id="rId4" imgW="73656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BD9CB8-4E23-4A1A-9063-4D358A0165D9}" type="slidenum">
              <a:rPr lang="he-IL" altLang="en-US"/>
              <a:pPr/>
              <a:t>3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אלגוריתם גאוס-דוגמא</a:t>
            </a:r>
            <a:endParaRPr lang="en-US" sz="3600" u="sng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endParaRPr lang="he-IL" sz="240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מצאו פתרון, לפי שיטת גאוס, למערכת המשוואות הבאה: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smtClean="0"/>
              <a:t>		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9" name="Text Box 8"/>
          <p:cNvSpPr txBox="1">
            <a:spLocks noChangeArrowheads="1"/>
          </p:cNvSpPr>
          <p:nvPr/>
        </p:nvSpPr>
        <p:spPr bwMode="auto">
          <a:xfrm>
            <a:off x="712788" y="207963"/>
            <a:ext cx="157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אלגוריתם גאוס</a:t>
            </a:r>
            <a:endParaRPr lang="en-US" b="1">
              <a:solidFill>
                <a:schemeClr val="accent1"/>
              </a:solidFill>
            </a:endParaRPr>
          </a:p>
        </p:txBody>
      </p:sp>
      <p:graphicFrame>
        <p:nvGraphicFramePr>
          <p:cNvPr id="17410" name="Object 13"/>
          <p:cNvGraphicFramePr>
            <a:graphicFrameLocks noChangeAspect="1"/>
          </p:cNvGraphicFramePr>
          <p:nvPr/>
        </p:nvGraphicFramePr>
        <p:xfrm>
          <a:off x="2843213" y="2565400"/>
          <a:ext cx="3313112" cy="1725613"/>
        </p:xfrm>
        <a:graphic>
          <a:graphicData uri="http://schemas.openxmlformats.org/presentationml/2006/ole">
            <p:oleObj spid="_x0000_s17410" name="משוואה" r:id="rId3" imgW="123156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889425-0D26-4859-B3FE-DA0EE9D3DF97}" type="slidenum">
              <a:rPr lang="he-IL" altLang="en-US"/>
              <a:pPr/>
              <a:t>4</a:t>
            </a:fld>
            <a:endParaRPr lang="en-US" altLang="en-US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dirty="0" smtClean="0"/>
              <a:t>אלגוריתם גאוס, המשך דוגמא</a:t>
            </a:r>
            <a:endParaRPr lang="en-US" sz="3600" dirty="0" smtClean="0"/>
          </a:p>
        </p:txBody>
      </p:sp>
      <p:sp>
        <p:nvSpPr>
          <p:cNvPr id="184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400" smtClean="0"/>
              <a:t>          נדרג את המטריצה המורחבת של המערכת :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smtClean="0"/>
              <a:t>		</a:t>
            </a:r>
          </a:p>
        </p:txBody>
      </p:sp>
      <p:sp>
        <p:nvSpPr>
          <p:cNvPr id="18441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5" name="Text Box 8"/>
          <p:cNvSpPr txBox="1">
            <a:spLocks noChangeArrowheads="1"/>
          </p:cNvSpPr>
          <p:nvPr/>
        </p:nvSpPr>
        <p:spPr bwMode="auto">
          <a:xfrm>
            <a:off x="712788" y="207963"/>
            <a:ext cx="157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אלגוריתם גאוס</a:t>
            </a:r>
            <a:endParaRPr lang="en-US" b="1">
              <a:solidFill>
                <a:schemeClr val="accent1"/>
              </a:solidFill>
            </a:endParaRPr>
          </a:p>
        </p:txBody>
      </p:sp>
      <p:graphicFrame>
        <p:nvGraphicFramePr>
          <p:cNvPr id="18434" name="Object 10"/>
          <p:cNvGraphicFramePr>
            <a:graphicFrameLocks noChangeAspect="1"/>
          </p:cNvGraphicFramePr>
          <p:nvPr/>
        </p:nvGraphicFramePr>
        <p:xfrm>
          <a:off x="1285852" y="1857364"/>
          <a:ext cx="2571768" cy="1714512"/>
        </p:xfrm>
        <a:graphic>
          <a:graphicData uri="http://schemas.openxmlformats.org/presentationml/2006/ole">
            <p:oleObj spid="_x0000_s18434" name="Equation" r:id="rId3" imgW="1282680" imgH="711000" progId="Equation.3">
              <p:embed/>
            </p:oleObj>
          </a:graphicData>
        </a:graphic>
      </p:graphicFrame>
      <p:graphicFrame>
        <p:nvGraphicFramePr>
          <p:cNvPr id="18435" name="Object 11"/>
          <p:cNvGraphicFramePr>
            <a:graphicFrameLocks noChangeAspect="1"/>
          </p:cNvGraphicFramePr>
          <p:nvPr/>
        </p:nvGraphicFramePr>
        <p:xfrm>
          <a:off x="928688" y="3573463"/>
          <a:ext cx="4838700" cy="1820862"/>
        </p:xfrm>
        <a:graphic>
          <a:graphicData uri="http://schemas.openxmlformats.org/presentationml/2006/ole">
            <p:oleObj spid="_x0000_s18435" name="Equation" r:id="rId4" imgW="2133360" imgH="787320" progId="Equation.3">
              <p:embed/>
            </p:oleObj>
          </a:graphicData>
        </a:graphic>
      </p:graphicFrame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3792538" y="5319713"/>
            <a:ext cx="4400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e-IL" sz="2400" b="1" u="sng">
                <a:solidFill>
                  <a:srgbClr val="800000"/>
                </a:solidFill>
              </a:rPr>
              <a:t>פתרון המערכת</a:t>
            </a:r>
            <a:r>
              <a:rPr lang="he-IL" sz="2400"/>
              <a:t> ( ע”י הצבה לאחור )</a:t>
            </a:r>
          </a:p>
          <a:p>
            <a:endParaRPr lang="en-US" sz="2400"/>
          </a:p>
        </p:txBody>
      </p:sp>
      <p:graphicFrame>
        <p:nvGraphicFramePr>
          <p:cNvPr id="18436" name="Object 13"/>
          <p:cNvGraphicFramePr>
            <a:graphicFrameLocks noChangeAspect="1"/>
          </p:cNvGraphicFramePr>
          <p:nvPr/>
        </p:nvGraphicFramePr>
        <p:xfrm>
          <a:off x="539750" y="5300663"/>
          <a:ext cx="3022600" cy="469900"/>
        </p:xfrm>
        <a:graphic>
          <a:graphicData uri="http://schemas.openxmlformats.org/presentationml/2006/ole">
            <p:oleObj spid="_x0000_s18436" name="Equation" r:id="rId5" imgW="1473120" imgH="228600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714744" y="2714620"/>
          <a:ext cx="1868487" cy="920750"/>
        </p:xfrm>
        <a:graphic>
          <a:graphicData uri="http://schemas.openxmlformats.org/presentationml/2006/ole">
            <p:oleObj spid="_x0000_s18437" name="Equation" r:id="rId6" imgW="876240" imgH="431640" progId="Equation.3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715008" y="1857364"/>
          <a:ext cx="2786082" cy="1874838"/>
        </p:xfrm>
        <a:graphic>
          <a:graphicData uri="http://schemas.openxmlformats.org/presentationml/2006/ole">
            <p:oleObj spid="_x0000_s18438" name="Equation" r:id="rId7" imgW="11808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446766-55AD-4AB9-8186-D07464BD7365}" type="slidenum">
              <a:rPr lang="he-IL" altLang="en-US"/>
              <a:pPr/>
              <a:t>5</a:t>
            </a:fld>
            <a:endParaRPr lang="en-US" altLang="en-US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תיאור גיאומטרי של תהליך הפתרון</a:t>
            </a:r>
            <a:endParaRPr lang="en-US" sz="3600" u="sng" smtClean="0"/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endParaRPr lang="he-IL" sz="2800" b="1" u="sng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smtClean="0"/>
              <a:t>		</a:t>
            </a: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8" name="Text Box 8"/>
          <p:cNvSpPr txBox="1">
            <a:spLocks noChangeArrowheads="1"/>
          </p:cNvSpPr>
          <p:nvPr/>
        </p:nvSpPr>
        <p:spPr bwMode="auto">
          <a:xfrm>
            <a:off x="712788" y="207963"/>
            <a:ext cx="157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אלגוריתם גאוס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194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557338"/>
            <a:ext cx="3521075" cy="26336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47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1557338"/>
            <a:ext cx="3521075" cy="26336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19458" name="Object 11"/>
          <p:cNvGraphicFramePr>
            <a:graphicFrameLocks noChangeAspect="1"/>
          </p:cNvGraphicFramePr>
          <p:nvPr/>
        </p:nvGraphicFramePr>
        <p:xfrm>
          <a:off x="5435600" y="4437063"/>
          <a:ext cx="2038350" cy="1751012"/>
        </p:xfrm>
        <a:graphic>
          <a:graphicData uri="http://schemas.openxmlformats.org/presentationml/2006/ole">
            <p:oleObj spid="_x0000_s19458" name="Equation" r:id="rId5" imgW="1091880" imgH="939600" progId="Equation.3">
              <p:embed/>
            </p:oleObj>
          </a:graphicData>
        </a:graphic>
      </p:graphicFrame>
      <p:graphicFrame>
        <p:nvGraphicFramePr>
          <p:cNvPr id="19459" name="Object 12"/>
          <p:cNvGraphicFramePr>
            <a:graphicFrameLocks noChangeAspect="1"/>
          </p:cNvGraphicFramePr>
          <p:nvPr/>
        </p:nvGraphicFramePr>
        <p:xfrm>
          <a:off x="1476375" y="4437063"/>
          <a:ext cx="1852613" cy="1736725"/>
        </p:xfrm>
        <a:graphic>
          <a:graphicData uri="http://schemas.openxmlformats.org/presentationml/2006/ole">
            <p:oleObj spid="_x0000_s19459" name="Equation" r:id="rId6" imgW="1002960" imgH="939600" progId="Equation.3">
              <p:embed/>
            </p:oleObj>
          </a:graphicData>
        </a:graphic>
      </p:graphicFrame>
      <p:sp>
        <p:nvSpPr>
          <p:cNvPr id="19471" name="AutoShape 13"/>
          <p:cNvSpPr>
            <a:spLocks noChangeArrowheads="1"/>
          </p:cNvSpPr>
          <p:nvPr/>
        </p:nvSpPr>
        <p:spPr bwMode="auto">
          <a:xfrm>
            <a:off x="3924300" y="47244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AutoShape 14"/>
          <p:cNvSpPr>
            <a:spLocks noChangeArrowheads="1"/>
          </p:cNvSpPr>
          <p:nvPr/>
        </p:nvSpPr>
        <p:spPr bwMode="auto">
          <a:xfrm>
            <a:off x="4067175" y="2781300"/>
            <a:ext cx="576263" cy="287338"/>
          </a:xfrm>
          <a:prstGeom prst="left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6858016" y="4357694"/>
          <a:ext cx="1728788" cy="989012"/>
        </p:xfrm>
        <a:graphic>
          <a:graphicData uri="http://schemas.openxmlformats.org/presentationml/2006/ole">
            <p:oleObj spid="_x0000_s50178" name="משוואה" r:id="rId3" imgW="1282700" imgH="736600" progId="Equation.3">
              <p:embed/>
            </p:oleObj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858016" y="2643182"/>
            <a:ext cx="1351652" cy="4616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he-IL" sz="2400" b="0" i="1" dirty="0">
                <a:solidFill>
                  <a:srgbClr val="002060"/>
                </a:solidFill>
              </a:rPr>
              <a:t>אין פתרון</a:t>
            </a:r>
            <a:r>
              <a:rPr lang="en-US" sz="2400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357438" y="1214438"/>
            <a:ext cx="6462712" cy="46196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he-IL" sz="2400" b="0" i="1" dirty="0">
                <a:solidFill>
                  <a:srgbClr val="002060"/>
                </a:solidFill>
              </a:rPr>
              <a:t>1. </a:t>
            </a:r>
            <a:r>
              <a:rPr lang="he-IL" sz="2400" i="1" dirty="0">
                <a:solidFill>
                  <a:srgbClr val="002060"/>
                </a:solidFill>
              </a:rPr>
              <a:t>מ"מ</a:t>
            </a:r>
            <a:r>
              <a:rPr lang="he-IL" sz="2400" b="0" i="1" dirty="0">
                <a:solidFill>
                  <a:srgbClr val="002060"/>
                </a:solidFill>
              </a:rPr>
              <a:t> בעמודת המקדמים החופשיים(שורה מנוונת) ?</a:t>
            </a:r>
            <a:r>
              <a:rPr lang="en-US" sz="2400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143108" y="2571744"/>
            <a:ext cx="1758950" cy="4619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he-IL" sz="2400" b="0" i="1" dirty="0">
                <a:solidFill>
                  <a:srgbClr val="002060"/>
                </a:solidFill>
              </a:rPr>
              <a:t>יש פתרון</a:t>
            </a:r>
            <a:r>
              <a:rPr lang="en-US" sz="2400" b="0" i="1" dirty="0">
                <a:solidFill>
                  <a:srgbClr val="002060"/>
                </a:solidFill>
              </a:rPr>
              <a:t> </a:t>
            </a:r>
            <a:r>
              <a:rPr lang="he-IL" sz="2400" b="0" i="1" dirty="0">
                <a:solidFill>
                  <a:srgbClr val="002060"/>
                </a:solidFill>
              </a:rPr>
              <a:t>/ ות</a:t>
            </a:r>
            <a:endParaRPr lang="en-US" sz="2400" b="0" i="1" dirty="0">
              <a:solidFill>
                <a:srgbClr val="002060"/>
              </a:solidFill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929058" y="3714752"/>
            <a:ext cx="1487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he-IL" sz="2400" b="0" i="1">
                <a:solidFill>
                  <a:srgbClr val="002060"/>
                </a:solidFill>
              </a:rPr>
              <a:t>בכל עמודה</a:t>
            </a:r>
            <a:endParaRPr lang="en-US" sz="2400" i="1">
              <a:solidFill>
                <a:srgbClr val="002060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071538" y="5500702"/>
            <a:ext cx="2032929" cy="4616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he-IL" sz="2400" b="0" i="1" dirty="0">
                <a:solidFill>
                  <a:srgbClr val="002060"/>
                </a:solidFill>
              </a:rPr>
              <a:t>אינסוף פתרונות</a:t>
            </a:r>
            <a:endParaRPr lang="en-US" sz="2400" i="1" dirty="0">
              <a:solidFill>
                <a:srgbClr val="002060"/>
              </a:solidFill>
            </a:endParaRPr>
          </a:p>
        </p:txBody>
      </p:sp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1285875" y="4286250"/>
          <a:ext cx="1800225" cy="1033463"/>
        </p:xfrm>
        <a:graphic>
          <a:graphicData uri="http://schemas.openxmlformats.org/presentationml/2006/ole">
            <p:oleObj spid="_x0000_s50179" name="משוואה" r:id="rId4" imgW="1282700" imgH="736600" progId="Equation.3">
              <p:embed/>
            </p:oleObj>
          </a:graphicData>
        </a:graphic>
      </p:graphicFrame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285875" y="3714750"/>
            <a:ext cx="1889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he-IL" sz="2400" b="0" i="1">
                <a:solidFill>
                  <a:srgbClr val="002060"/>
                </a:solidFill>
              </a:rPr>
              <a:t>לא בכל עמודה</a:t>
            </a:r>
            <a:endParaRPr lang="en-US" sz="2400" i="1">
              <a:solidFill>
                <a:srgbClr val="002060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000496" y="5500702"/>
            <a:ext cx="1435008" cy="4616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he-IL" sz="2400" b="0" i="1" dirty="0">
                <a:solidFill>
                  <a:srgbClr val="002060"/>
                </a:solidFill>
              </a:rPr>
              <a:t>פתרון יחיד</a:t>
            </a:r>
            <a:endParaRPr lang="en-US" sz="2400" i="1" dirty="0">
              <a:solidFill>
                <a:srgbClr val="002060"/>
              </a:solidFill>
            </a:endParaRPr>
          </a:p>
        </p:txBody>
      </p:sp>
      <p:graphicFrame>
        <p:nvGraphicFramePr>
          <p:cNvPr id="16" name="Object 22"/>
          <p:cNvGraphicFramePr>
            <a:graphicFrameLocks noChangeAspect="1"/>
          </p:cNvGraphicFramePr>
          <p:nvPr/>
        </p:nvGraphicFramePr>
        <p:xfrm>
          <a:off x="3857625" y="4286250"/>
          <a:ext cx="1728788" cy="992188"/>
        </p:xfrm>
        <a:graphic>
          <a:graphicData uri="http://schemas.openxmlformats.org/presentationml/2006/ole">
            <p:oleObj spid="_x0000_s50180" name="משוואה" r:id="rId5" imgW="1282700" imgH="736600" progId="Equation.3">
              <p:embed/>
            </p:oleObj>
          </a:graphicData>
        </a:graphic>
      </p:graphicFrame>
      <p:sp>
        <p:nvSpPr>
          <p:cNvPr id="19" name="Arc 23"/>
          <p:cNvSpPr>
            <a:spLocks/>
          </p:cNvSpPr>
          <p:nvPr/>
        </p:nvSpPr>
        <p:spPr bwMode="auto">
          <a:xfrm flipV="1">
            <a:off x="6786578" y="4857760"/>
            <a:ext cx="1785937" cy="428625"/>
          </a:xfrm>
          <a:custGeom>
            <a:avLst/>
            <a:gdLst>
              <a:gd name="T0" fmla="*/ 2147483647 w 43200"/>
              <a:gd name="T1" fmla="*/ 2147483647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2961" y="24803"/>
                </a:moveTo>
                <a:cubicBezTo>
                  <a:pt x="41375" y="35377"/>
                  <a:pt x="3229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42961" y="24803"/>
                </a:moveTo>
                <a:cubicBezTo>
                  <a:pt x="41375" y="35377"/>
                  <a:pt x="3229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1750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srgbClr val="002060"/>
              </a:solidFill>
            </a:endParaRPr>
          </a:p>
        </p:txBody>
      </p:sp>
      <p:sp>
        <p:nvSpPr>
          <p:cNvPr id="20" name="Arc 41"/>
          <p:cNvSpPr>
            <a:spLocks/>
          </p:cNvSpPr>
          <p:nvPr/>
        </p:nvSpPr>
        <p:spPr bwMode="auto">
          <a:xfrm flipV="1">
            <a:off x="3857625" y="4286250"/>
            <a:ext cx="357188" cy="357188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54"/>
                  <a:pt x="9384" y="262"/>
                  <a:pt x="21127" y="5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54"/>
                  <a:pt x="9384" y="262"/>
                  <a:pt x="21127" y="5"/>
                </a:cubicBezTo>
                <a:lnTo>
                  <a:pt x="21600" y="21600"/>
                </a:lnTo>
                <a:close/>
              </a:path>
            </a:pathLst>
          </a:custGeom>
          <a:noFill/>
          <a:ln w="317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" name="Arc 41"/>
          <p:cNvSpPr>
            <a:spLocks/>
          </p:cNvSpPr>
          <p:nvPr/>
        </p:nvSpPr>
        <p:spPr bwMode="auto">
          <a:xfrm flipV="1">
            <a:off x="4214813" y="4572000"/>
            <a:ext cx="357187" cy="357188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54"/>
                  <a:pt x="9384" y="262"/>
                  <a:pt x="21127" y="5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54"/>
                  <a:pt x="9384" y="262"/>
                  <a:pt x="21127" y="5"/>
                </a:cubicBezTo>
                <a:lnTo>
                  <a:pt x="21600" y="21600"/>
                </a:lnTo>
                <a:close/>
              </a:path>
            </a:pathLst>
          </a:custGeom>
          <a:noFill/>
          <a:ln w="317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Arc 41"/>
          <p:cNvSpPr>
            <a:spLocks/>
          </p:cNvSpPr>
          <p:nvPr/>
        </p:nvSpPr>
        <p:spPr bwMode="auto">
          <a:xfrm flipV="1">
            <a:off x="4714875" y="4929188"/>
            <a:ext cx="357188" cy="357187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54"/>
                  <a:pt x="9384" y="262"/>
                  <a:pt x="21127" y="5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54"/>
                  <a:pt x="9384" y="262"/>
                  <a:pt x="21127" y="5"/>
                </a:cubicBezTo>
                <a:lnTo>
                  <a:pt x="21600" y="21600"/>
                </a:lnTo>
                <a:close/>
              </a:path>
            </a:pathLst>
          </a:custGeom>
          <a:noFill/>
          <a:ln w="317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3" name="Arc 41"/>
          <p:cNvSpPr>
            <a:spLocks/>
          </p:cNvSpPr>
          <p:nvPr/>
        </p:nvSpPr>
        <p:spPr bwMode="auto">
          <a:xfrm flipV="1">
            <a:off x="1214438" y="4214813"/>
            <a:ext cx="428625" cy="428625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54"/>
                  <a:pt x="9384" y="262"/>
                  <a:pt x="21127" y="5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54"/>
                  <a:pt x="9384" y="262"/>
                  <a:pt x="21127" y="5"/>
                </a:cubicBezTo>
                <a:lnTo>
                  <a:pt x="21600" y="21600"/>
                </a:lnTo>
                <a:close/>
              </a:path>
            </a:pathLst>
          </a:custGeom>
          <a:noFill/>
          <a:ln w="317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4" name="Arc 41"/>
          <p:cNvSpPr>
            <a:spLocks/>
          </p:cNvSpPr>
          <p:nvPr/>
        </p:nvSpPr>
        <p:spPr bwMode="auto">
          <a:xfrm flipV="1">
            <a:off x="1643063" y="4572000"/>
            <a:ext cx="428625" cy="428625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54"/>
                  <a:pt x="9384" y="262"/>
                  <a:pt x="21127" y="5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54"/>
                  <a:pt x="9384" y="262"/>
                  <a:pt x="21127" y="5"/>
                </a:cubicBezTo>
                <a:lnTo>
                  <a:pt x="21600" y="21600"/>
                </a:lnTo>
                <a:close/>
              </a:path>
            </a:pathLst>
          </a:custGeom>
          <a:noFill/>
          <a:ln w="317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2214546" y="357166"/>
            <a:ext cx="557716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he-IL" sz="3200" i="1" dirty="0" smtClean="0">
                <a:solidFill>
                  <a:srgbClr val="002060"/>
                </a:solidFill>
              </a:rPr>
              <a:t>מצב הפתרון עפ"י מטריצה מדורגת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70351-A287-42B1-A81B-C39DF3724D3F}" type="slidenum">
              <a:rPr lang="he-IL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altLang="en-US" smtClean="0"/>
              <a:t>אלגברה לינארית</a:t>
            </a:r>
            <a:endParaRPr lang="en-US" altLang="en-US"/>
          </a:p>
        </p:txBody>
      </p:sp>
      <p:sp>
        <p:nvSpPr>
          <p:cNvPr id="25" name="Left-Right Arrow Callout 24"/>
          <p:cNvSpPr/>
          <p:nvPr/>
        </p:nvSpPr>
        <p:spPr bwMode="auto">
          <a:xfrm>
            <a:off x="4000496" y="2500306"/>
            <a:ext cx="2500330" cy="642942"/>
          </a:xfrm>
          <a:prstGeom prst="leftRightArrowCallou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441743">
            <a:off x="2273079" y="3042141"/>
            <a:ext cx="357190" cy="7143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20324779">
            <a:off x="3760640" y="3040818"/>
            <a:ext cx="357190" cy="7143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7500958" y="3143248"/>
            <a:ext cx="357190" cy="7143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4786314" y="2571744"/>
            <a:ext cx="942886" cy="4616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he-IL" sz="2400" b="0" i="1" dirty="0" smtClean="0">
                <a:solidFill>
                  <a:srgbClr val="002060"/>
                </a:solidFill>
              </a:rPr>
              <a:t>פתרון</a:t>
            </a:r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endParaRPr lang="en-US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0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69EB43-E6C8-4BA3-A0DA-399278ADF0C4}" type="slidenum">
              <a:rPr lang="he-IL" altLang="en-US"/>
              <a:pPr/>
              <a:t>7</a:t>
            </a:fld>
            <a:endParaRPr lang="en-US" altLang="en-US"/>
          </a:p>
        </p:txBody>
      </p:sp>
      <p:sp>
        <p:nvSpPr>
          <p:cNvPr id="20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  <a:ln>
            <a:noFill/>
          </a:ln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dirty="0" smtClean="0"/>
              <a:t>הוכחנו , למעשה ,את המשפט הבא: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3200" b="1" u="sng" dirty="0" smtClean="0"/>
              <a:t>הגדרה:</a:t>
            </a:r>
            <a:r>
              <a:rPr lang="he-IL" sz="2800" dirty="0" smtClean="0"/>
              <a:t>  נתונה מערכת של משוואות לינאריות		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dirty="0" smtClean="0"/>
              <a:t>                       אזי מתקיים:</a:t>
            </a:r>
          </a:p>
          <a:p>
            <a:pPr marL="571500" indent="-571500" eaLnBrk="1" hangingPunct="1"/>
            <a:r>
              <a:rPr lang="he-IL" sz="2800" dirty="0" smtClean="0"/>
              <a:t>דרגת הטריצה     זה מספר שורות שונות מאפס</a:t>
            </a:r>
          </a:p>
          <a:p>
            <a:pPr marL="571500" indent="-571500" eaLnBrk="1" hangingPunct="1">
              <a:buNone/>
            </a:pPr>
            <a:r>
              <a:rPr lang="he-IL" sz="2800" dirty="0" smtClean="0"/>
              <a:t>    לאחר הדירוג, סימון</a:t>
            </a:r>
          </a:p>
          <a:p>
            <a:pPr marL="571500" indent="-571500" eaLnBrk="1" hangingPunct="1"/>
            <a:endParaRPr lang="he-IL" sz="2800" dirty="0" smtClean="0"/>
          </a:p>
          <a:p>
            <a:pPr marL="571500" indent="-571500" eaLnBrk="1" hangingPunct="1"/>
            <a:r>
              <a:rPr lang="he-IL" sz="2800" dirty="0" smtClean="0"/>
              <a:t>דרגת המטריצה מורכבת, סימון  </a:t>
            </a:r>
          </a:p>
        </p:txBody>
      </p:sp>
      <p:sp>
        <p:nvSpPr>
          <p:cNvPr id="20492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graphicFrame>
        <p:nvGraphicFramePr>
          <p:cNvPr id="20482" name="Object 10"/>
          <p:cNvGraphicFramePr>
            <a:graphicFrameLocks noChangeAspect="1"/>
          </p:cNvGraphicFramePr>
          <p:nvPr/>
        </p:nvGraphicFramePr>
        <p:xfrm>
          <a:off x="1116013" y="2133600"/>
          <a:ext cx="869950" cy="350838"/>
        </p:xfrm>
        <a:graphic>
          <a:graphicData uri="http://schemas.openxmlformats.org/presentationml/2006/ole">
            <p:oleObj spid="_x0000_s52226" name="משוואה" r:id="rId4" imgW="444240" imgH="177480" progId="Equation.3">
              <p:embed/>
            </p:oleObj>
          </a:graphicData>
        </a:graphic>
      </p:graphicFrame>
      <p:graphicFrame>
        <p:nvGraphicFramePr>
          <p:cNvPr id="20483" name="Object 11"/>
          <p:cNvGraphicFramePr>
            <a:graphicFrameLocks noChangeAspect="1"/>
          </p:cNvGraphicFramePr>
          <p:nvPr/>
        </p:nvGraphicFramePr>
        <p:xfrm>
          <a:off x="6659563" y="2565400"/>
          <a:ext cx="1209675" cy="406400"/>
        </p:xfrm>
        <a:graphic>
          <a:graphicData uri="http://schemas.openxmlformats.org/presentationml/2006/ole">
            <p:oleObj spid="_x0000_s52227" name="משוואה" r:id="rId5" imgW="571320" imgH="190440" progId="Equation.3">
              <p:embed/>
            </p:oleObj>
          </a:graphicData>
        </a:graphic>
      </p:graphicFrame>
      <p:graphicFrame>
        <p:nvGraphicFramePr>
          <p:cNvPr id="20485" name="Object 13"/>
          <p:cNvGraphicFramePr>
            <a:graphicFrameLocks noChangeAspect="1"/>
          </p:cNvGraphicFramePr>
          <p:nvPr/>
        </p:nvGraphicFramePr>
        <p:xfrm>
          <a:off x="4572000" y="3643314"/>
          <a:ext cx="646112" cy="460375"/>
        </p:xfrm>
        <a:graphic>
          <a:graphicData uri="http://schemas.openxmlformats.org/presentationml/2006/ole">
            <p:oleObj spid="_x0000_s52229" name="Equation" r:id="rId6" imgW="304560" imgH="215640" progId="Equation.3">
              <p:embed/>
            </p:oleObj>
          </a:graphicData>
        </a:graphic>
      </p:graphicFrame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algn="ctr"/>
            <a:r>
              <a:rPr lang="he-IL" dirty="0" smtClean="0"/>
              <a:t>דרגת המטריצה</a:t>
            </a:r>
            <a:endParaRPr lang="en-US" dirty="0"/>
          </a:p>
        </p:txBody>
      </p:sp>
      <p:graphicFrame>
        <p:nvGraphicFramePr>
          <p:cNvPr id="52232" name="Object 13"/>
          <p:cNvGraphicFramePr>
            <a:graphicFrameLocks noChangeAspect="1"/>
          </p:cNvGraphicFramePr>
          <p:nvPr/>
        </p:nvGraphicFramePr>
        <p:xfrm>
          <a:off x="2786050" y="4643446"/>
          <a:ext cx="833437" cy="541338"/>
        </p:xfrm>
        <a:graphic>
          <a:graphicData uri="http://schemas.openxmlformats.org/presentationml/2006/ole">
            <p:oleObj spid="_x0000_s52232" name="Equation" r:id="rId7" imgW="393480" imgH="253800" progId="Equation.3">
              <p:embed/>
            </p:oleObj>
          </a:graphicData>
        </a:graphic>
      </p:graphicFrame>
      <p:graphicFrame>
        <p:nvGraphicFramePr>
          <p:cNvPr id="52233" name="Object 10"/>
          <p:cNvGraphicFramePr>
            <a:graphicFrameLocks noChangeAspect="1"/>
          </p:cNvGraphicFramePr>
          <p:nvPr/>
        </p:nvGraphicFramePr>
        <p:xfrm>
          <a:off x="5643570" y="3214686"/>
          <a:ext cx="298450" cy="327025"/>
        </p:xfrm>
        <a:graphic>
          <a:graphicData uri="http://schemas.openxmlformats.org/presentationml/2006/ole">
            <p:oleObj spid="_x0000_s52233" name="Equation" r:id="rId8" imgW="1522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דרגת המטריצה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altLang="en-US" smtClean="0"/>
              <a:t>אלגברה לינארית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3A703-08DA-4BF9-8A31-702B4CD10EF5}" type="slidenum">
              <a:rPr lang="he-IL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857488" y="2214554"/>
          <a:ext cx="1728788" cy="989012"/>
        </p:xfrm>
        <a:graphic>
          <a:graphicData uri="http://schemas.openxmlformats.org/presentationml/2006/ole">
            <p:oleObj spid="_x0000_s51202" name="Equation" r:id="rId3" imgW="1282680" imgH="736560" progId="Equation.3">
              <p:embed/>
            </p:oleObj>
          </a:graphicData>
        </a:graphic>
      </p:graphicFrame>
      <p:graphicFrame>
        <p:nvGraphicFramePr>
          <p:cNvPr id="51203" name="Object 13"/>
          <p:cNvGraphicFramePr>
            <a:graphicFrameLocks noChangeAspect="1"/>
          </p:cNvGraphicFramePr>
          <p:nvPr/>
        </p:nvGraphicFramePr>
        <p:xfrm>
          <a:off x="2928926" y="3429000"/>
          <a:ext cx="1131888" cy="460375"/>
        </p:xfrm>
        <a:graphic>
          <a:graphicData uri="http://schemas.openxmlformats.org/presentationml/2006/ole">
            <p:oleObj spid="_x0000_s51203" name="Equation" r:id="rId4" imgW="533160" imgH="215640" progId="Equation.3">
              <p:embed/>
            </p:oleObj>
          </a:graphicData>
        </a:graphic>
      </p:graphicFrame>
      <p:graphicFrame>
        <p:nvGraphicFramePr>
          <p:cNvPr id="51204" name="Object 10"/>
          <p:cNvGraphicFramePr>
            <a:graphicFrameLocks noChangeAspect="1"/>
          </p:cNvGraphicFramePr>
          <p:nvPr/>
        </p:nvGraphicFramePr>
        <p:xfrm>
          <a:off x="5929322" y="2000240"/>
          <a:ext cx="869950" cy="350838"/>
        </p:xfrm>
        <a:graphic>
          <a:graphicData uri="http://schemas.openxmlformats.org/presentationml/2006/ole">
            <p:oleObj spid="_x0000_s51204" name="משוואה" r:id="rId5" imgW="444240" imgH="177480" progId="Equation.3">
              <p:embed/>
            </p:oleObj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2928926" y="4000504"/>
          <a:ext cx="1317625" cy="541337"/>
        </p:xfrm>
        <a:graphic>
          <a:graphicData uri="http://schemas.openxmlformats.org/presentationml/2006/ole">
            <p:oleObj spid="_x0000_s51205" name="Equation" r:id="rId6" imgW="622080" imgH="25380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6917330" y="1928802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b="1" u="sng" dirty="0" smtClean="0"/>
              <a:t>דוגמא:</a:t>
            </a:r>
            <a:r>
              <a:rPr lang="he-IL" sz="1600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altLang="en-US"/>
              <a:t>אלגברה לינארית</a:t>
            </a:r>
            <a:endParaRPr lang="en-US" altLang="en-US"/>
          </a:p>
        </p:txBody>
      </p:sp>
      <p:sp>
        <p:nvSpPr>
          <p:cNvPr id="20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69EB43-E6C8-4BA3-A0DA-399278ADF0C4}" type="slidenum">
              <a:rPr lang="he-IL" altLang="en-US"/>
              <a:pPr/>
              <a:t>9</a:t>
            </a:fld>
            <a:endParaRPr lang="en-US" altLang="en-US"/>
          </a:p>
        </p:txBody>
      </p:sp>
      <p:sp>
        <p:nvSpPr>
          <p:cNvPr id="20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pPr algn="ctr" eaLnBrk="1" hangingPunct="1"/>
            <a:r>
              <a:rPr lang="he-IL" sz="3600" u="sng" smtClean="0"/>
              <a:t>משפט גאוס</a:t>
            </a:r>
            <a:endParaRPr lang="en-US" sz="3600" u="sng" smtClean="0"/>
          </a:p>
        </p:txBody>
      </p:sp>
      <p:sp>
        <p:nvSpPr>
          <p:cNvPr id="20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01038" cy="4411662"/>
          </a:xfrm>
          <a:ln>
            <a:noFill/>
          </a:ln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dirty="0" smtClean="0"/>
              <a:t>הוכחנו , למעשה ,את המשפט הבא: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3200" b="1" u="sng" dirty="0" smtClean="0"/>
              <a:t>משפט :</a:t>
            </a:r>
            <a:r>
              <a:rPr lang="he-IL" sz="2800" dirty="0" smtClean="0"/>
              <a:t>  נתונה מערכת של משוואות לינאריות		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dirty="0" smtClean="0"/>
              <a:t>                       אזי מתקיים: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he-IL" sz="2800" dirty="0" smtClean="0"/>
              <a:t>אם                         אזי </a:t>
            </a:r>
            <a:r>
              <a:rPr lang="he-IL" sz="2800" b="1" u="sng" dirty="0" smtClean="0"/>
              <a:t>למערכת אין פתרון</a:t>
            </a:r>
            <a:r>
              <a:rPr lang="he-IL" sz="2800" dirty="0" smtClean="0"/>
              <a:t>.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he-IL" sz="2800" dirty="0" smtClean="0"/>
          </a:p>
          <a:p>
            <a:pPr marL="571500" indent="-571500" eaLnBrk="1" hangingPunct="1">
              <a:buFont typeface="Wingdings" pitchFamily="2" charset="2"/>
              <a:buAutoNum type="arabicPeriod" startAt="2"/>
            </a:pPr>
            <a:r>
              <a:rPr lang="he-IL" sz="2800" dirty="0" smtClean="0"/>
              <a:t>אם                                אזי </a:t>
            </a:r>
            <a:r>
              <a:rPr lang="he-IL" sz="2800" b="1" u="sng" dirty="0" smtClean="0"/>
              <a:t>למערכת יש אינסוף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he-IL" sz="2800" b="1" dirty="0" smtClean="0"/>
              <a:t>      </a:t>
            </a:r>
            <a:r>
              <a:rPr lang="he-IL" sz="2800" b="1" u="sng" dirty="0" smtClean="0"/>
              <a:t>פתרונות</a:t>
            </a:r>
            <a:r>
              <a:rPr lang="he-IL" sz="2800" dirty="0" smtClean="0"/>
              <a:t> עם              דרגות חופש.</a:t>
            </a:r>
          </a:p>
          <a:p>
            <a:pPr marL="571500" indent="-571500" eaLnBrk="1" hangingPunct="1">
              <a:buFont typeface="Wingdings" pitchFamily="2" charset="2"/>
              <a:buAutoNum type="arabicPeriod" startAt="3"/>
            </a:pPr>
            <a:r>
              <a:rPr lang="he-IL" sz="2800" dirty="0" smtClean="0"/>
              <a:t>אם                                אזי </a:t>
            </a:r>
            <a:r>
              <a:rPr lang="he-IL" sz="2800" b="1" u="sng" dirty="0" smtClean="0"/>
              <a:t>למערכת יש פתרון יחיד</a:t>
            </a:r>
            <a:r>
              <a:rPr lang="he-IL" sz="2800" dirty="0" smtClean="0"/>
              <a:t>.</a:t>
            </a:r>
          </a:p>
        </p:txBody>
      </p:sp>
      <p:sp>
        <p:nvSpPr>
          <p:cNvPr id="20492" name="Text Box 4"/>
          <p:cNvSpPr txBox="1">
            <a:spLocks noChangeArrowheads="1"/>
          </p:cNvSpPr>
          <p:nvPr/>
        </p:nvSpPr>
        <p:spPr bwMode="auto">
          <a:xfrm>
            <a:off x="0" y="188913"/>
            <a:ext cx="226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Text Box 8"/>
          <p:cNvSpPr txBox="1">
            <a:spLocks noChangeArrowheads="1"/>
          </p:cNvSpPr>
          <p:nvPr/>
        </p:nvSpPr>
        <p:spPr bwMode="auto">
          <a:xfrm>
            <a:off x="1014413" y="207963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>
                <a:solidFill>
                  <a:schemeClr val="accent1"/>
                </a:solidFill>
              </a:rPr>
              <a:t>משפט גאוס</a:t>
            </a:r>
            <a:endParaRPr lang="en-US" b="1">
              <a:solidFill>
                <a:schemeClr val="accent1"/>
              </a:solidFill>
            </a:endParaRPr>
          </a:p>
        </p:txBody>
      </p:sp>
      <p:graphicFrame>
        <p:nvGraphicFramePr>
          <p:cNvPr id="20482" name="Object 10"/>
          <p:cNvGraphicFramePr>
            <a:graphicFrameLocks noChangeAspect="1"/>
          </p:cNvGraphicFramePr>
          <p:nvPr/>
        </p:nvGraphicFramePr>
        <p:xfrm>
          <a:off x="1116013" y="2133600"/>
          <a:ext cx="869950" cy="350838"/>
        </p:xfrm>
        <a:graphic>
          <a:graphicData uri="http://schemas.openxmlformats.org/presentationml/2006/ole">
            <p:oleObj spid="_x0000_s20482" name="משוואה" r:id="rId3" imgW="444240" imgH="177480" progId="Equation.3">
              <p:embed/>
            </p:oleObj>
          </a:graphicData>
        </a:graphic>
      </p:graphicFrame>
      <p:graphicFrame>
        <p:nvGraphicFramePr>
          <p:cNvPr id="20483" name="Object 11"/>
          <p:cNvGraphicFramePr>
            <a:graphicFrameLocks noChangeAspect="1"/>
          </p:cNvGraphicFramePr>
          <p:nvPr/>
        </p:nvGraphicFramePr>
        <p:xfrm>
          <a:off x="6659563" y="2565400"/>
          <a:ext cx="1209675" cy="406400"/>
        </p:xfrm>
        <a:graphic>
          <a:graphicData uri="http://schemas.openxmlformats.org/presentationml/2006/ole">
            <p:oleObj spid="_x0000_s20483" name="משוואה" r:id="rId4" imgW="571320" imgH="190440" progId="Equation.3">
              <p:embed/>
            </p:oleObj>
          </a:graphicData>
        </a:graphic>
      </p:graphicFrame>
      <p:graphicFrame>
        <p:nvGraphicFramePr>
          <p:cNvPr id="20484" name="Object 12"/>
          <p:cNvGraphicFramePr>
            <a:graphicFrameLocks noChangeAspect="1"/>
          </p:cNvGraphicFramePr>
          <p:nvPr/>
        </p:nvGraphicFramePr>
        <p:xfrm>
          <a:off x="5148263" y="4797425"/>
          <a:ext cx="928687" cy="390525"/>
        </p:xfrm>
        <a:graphic>
          <a:graphicData uri="http://schemas.openxmlformats.org/presentationml/2006/ole">
            <p:oleObj spid="_x0000_s20484" name="משוואה" r:id="rId5" imgW="520560" imgH="215640" progId="Equation.3">
              <p:embed/>
            </p:oleObj>
          </a:graphicData>
        </a:graphic>
      </p:graphicFrame>
      <p:graphicFrame>
        <p:nvGraphicFramePr>
          <p:cNvPr id="20485" name="Object 13"/>
          <p:cNvGraphicFramePr>
            <a:graphicFrameLocks noChangeAspect="1"/>
          </p:cNvGraphicFramePr>
          <p:nvPr/>
        </p:nvGraphicFramePr>
        <p:xfrm>
          <a:off x="5364163" y="3141663"/>
          <a:ext cx="1720850" cy="541337"/>
        </p:xfrm>
        <a:graphic>
          <a:graphicData uri="http://schemas.openxmlformats.org/presentationml/2006/ole">
            <p:oleObj spid="_x0000_s20485" name="משוואה" r:id="rId6" imgW="812520" imgH="253800" progId="Equation.3">
              <p:embed/>
            </p:oleObj>
          </a:graphicData>
        </a:graphic>
      </p:graphicFrame>
      <p:graphicFrame>
        <p:nvGraphicFramePr>
          <p:cNvPr id="20486" name="Object 14"/>
          <p:cNvGraphicFramePr>
            <a:graphicFrameLocks noChangeAspect="1"/>
          </p:cNvGraphicFramePr>
          <p:nvPr/>
        </p:nvGraphicFramePr>
        <p:xfrm>
          <a:off x="4716463" y="4149725"/>
          <a:ext cx="2205037" cy="541338"/>
        </p:xfrm>
        <a:graphic>
          <a:graphicData uri="http://schemas.openxmlformats.org/presentationml/2006/ole">
            <p:oleObj spid="_x0000_s20486" name="משוואה" r:id="rId7" imgW="1041120" imgH="253800" progId="Equation.3">
              <p:embed/>
            </p:oleObj>
          </a:graphicData>
        </a:graphic>
      </p:graphicFrame>
      <p:graphicFrame>
        <p:nvGraphicFramePr>
          <p:cNvPr id="20487" name="Object 15"/>
          <p:cNvGraphicFramePr>
            <a:graphicFrameLocks noChangeAspect="1"/>
          </p:cNvGraphicFramePr>
          <p:nvPr/>
        </p:nvGraphicFramePr>
        <p:xfrm>
          <a:off x="4572000" y="5229225"/>
          <a:ext cx="2205038" cy="541338"/>
        </p:xfrm>
        <a:graphic>
          <a:graphicData uri="http://schemas.openxmlformats.org/presentationml/2006/ole">
            <p:oleObj spid="_x0000_s20487" name="משוואה" r:id="rId8" imgW="10411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Custom 3">
      <a:dk1>
        <a:srgbClr val="002060"/>
      </a:dk1>
      <a:lt1>
        <a:sysClr val="window" lastClr="FFFFFF"/>
      </a:lt1>
      <a:dk2>
        <a:srgbClr val="646B86"/>
      </a:dk2>
      <a:lt2>
        <a:srgbClr val="C5D1D7"/>
      </a:lt2>
      <a:accent1>
        <a:srgbClr val="A8422A"/>
      </a:accent1>
      <a:accent2>
        <a:srgbClr val="A8422A"/>
      </a:accent2>
      <a:accent3>
        <a:srgbClr val="8CADAE"/>
      </a:accent3>
      <a:accent4>
        <a:srgbClr val="8C7B70"/>
      </a:accent4>
      <a:accent5>
        <a:srgbClr val="8FB08C"/>
      </a:accent5>
      <a:accent6>
        <a:srgbClr val="648C60"/>
      </a:accent6>
      <a:hlink>
        <a:srgbClr val="00A3D6"/>
      </a:hlink>
      <a:folHlink>
        <a:srgbClr val="694F07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4182</TotalTime>
  <Words>685</Words>
  <Application>Microsoft Office PowerPoint</Application>
  <PresentationFormat>On-screen Show (4:3)</PresentationFormat>
  <Paragraphs>226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Network</vt:lpstr>
      <vt:lpstr>משוואה</vt:lpstr>
      <vt:lpstr>Equation</vt:lpstr>
      <vt:lpstr>Microsoft Equation 3.0</vt:lpstr>
      <vt:lpstr>שיטת החילוץ של גאוס Gauss Elimination</vt:lpstr>
      <vt:lpstr>שיטת החילוץ של גאוס- הקדמה</vt:lpstr>
      <vt:lpstr>אלגוריתם גאוס-דוגמא</vt:lpstr>
      <vt:lpstr>אלגוריתם גאוס, המשך דוגמא</vt:lpstr>
      <vt:lpstr>תיאור גיאומטרי של תהליך הפתרון</vt:lpstr>
      <vt:lpstr>Slide 6</vt:lpstr>
      <vt:lpstr>דרגת המטריצה</vt:lpstr>
      <vt:lpstr>דרגת המטריצה</vt:lpstr>
      <vt:lpstr>משפט גאוס</vt:lpstr>
      <vt:lpstr>משפט גאוס - דוגמאות</vt:lpstr>
      <vt:lpstr>פתרון דוגמא 1</vt:lpstr>
      <vt:lpstr>פתרון דוגמא 1, המשך</vt:lpstr>
      <vt:lpstr>פתרון דוגמא 2</vt:lpstr>
      <vt:lpstr>פתרון דוגמא 3</vt:lpstr>
      <vt:lpstr>פתרון דוגמא 3, המשך</vt:lpstr>
      <vt:lpstr>פתרון דוגמא 3, המשך</vt:lpstr>
      <vt:lpstr>משפט גאוס - תרגיל</vt:lpstr>
      <vt:lpstr>פתרון התרגיל</vt:lpstr>
      <vt:lpstr>המשך פתרון התרגיל</vt:lpstr>
      <vt:lpstr>המשך פתרון התרגיל</vt:lpstr>
      <vt:lpstr>המשך פתרון התרגיל</vt:lpstr>
      <vt:lpstr>מסקנות ממשפט גאוס</vt:lpstr>
      <vt:lpstr>שיטת גאוס ג'ורדן</vt:lpstr>
      <vt:lpstr>שיטת גאוס ג'ורדן: פתרון דוגמא</vt:lpstr>
      <vt:lpstr>שיטת גאוס ג'ורדן: המשך פתרון דוגמא</vt:lpstr>
    </vt:vector>
  </TitlesOfParts>
  <Company>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אלגברה לינארית</dc:title>
  <dc:creator>ד"ר דבורה טולדנו-קטעי</dc:creator>
  <cp:lastModifiedBy>USER</cp:lastModifiedBy>
  <cp:revision>583</cp:revision>
  <dcterms:created xsi:type="dcterms:W3CDTF">2003-07-24T07:41:29Z</dcterms:created>
  <dcterms:modified xsi:type="dcterms:W3CDTF">2011-11-05T14:02:33Z</dcterms:modified>
</cp:coreProperties>
</file>