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  <p:sldMasterId id="2147484339" r:id="rId2"/>
  </p:sldMasterIdLst>
  <p:notesMasterIdLst>
    <p:notesMasterId r:id="rId30"/>
  </p:notesMasterIdLst>
  <p:sldIdLst>
    <p:sldId id="281" r:id="rId3"/>
    <p:sldId id="328" r:id="rId4"/>
    <p:sldId id="358" r:id="rId5"/>
    <p:sldId id="359" r:id="rId6"/>
    <p:sldId id="361" r:id="rId7"/>
    <p:sldId id="362" r:id="rId8"/>
    <p:sldId id="363" r:id="rId9"/>
    <p:sldId id="365" r:id="rId10"/>
    <p:sldId id="364" r:id="rId11"/>
    <p:sldId id="366" r:id="rId12"/>
    <p:sldId id="367" r:id="rId13"/>
    <p:sldId id="374" r:id="rId14"/>
    <p:sldId id="375" r:id="rId15"/>
    <p:sldId id="356" r:id="rId16"/>
    <p:sldId id="368" r:id="rId17"/>
    <p:sldId id="357" r:id="rId18"/>
    <p:sldId id="349" r:id="rId19"/>
    <p:sldId id="350" r:id="rId20"/>
    <p:sldId id="351" r:id="rId21"/>
    <p:sldId id="353" r:id="rId22"/>
    <p:sldId id="354" r:id="rId23"/>
    <p:sldId id="355" r:id="rId24"/>
    <p:sldId id="370" r:id="rId25"/>
    <p:sldId id="371" r:id="rId26"/>
    <p:sldId id="373" r:id="rId27"/>
    <p:sldId id="376" r:id="rId28"/>
    <p:sldId id="352" r:id="rId29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6A8"/>
    <a:srgbClr val="A7E6FD"/>
    <a:srgbClr val="B3FDA7"/>
    <a:srgbClr val="FDFBA9"/>
    <a:srgbClr val="079D4B"/>
    <a:srgbClr val="33CCFF"/>
    <a:srgbClr val="66FFFF"/>
    <a:srgbClr val="905E1C"/>
    <a:srgbClr val="E4A800"/>
    <a:srgbClr val="17F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23" autoAdjust="0"/>
    <p:restoredTop sz="92663" autoAdjust="0"/>
  </p:normalViewPr>
  <p:slideViewPr>
    <p:cSldViewPr>
      <p:cViewPr varScale="1">
        <p:scale>
          <a:sx n="68" d="100"/>
          <a:sy n="68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3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2.wmf"/><Relationship Id="rId2" Type="http://schemas.openxmlformats.org/officeDocument/2006/relationships/image" Target="../media/image92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11" Type="http://schemas.openxmlformats.org/officeDocument/2006/relationships/image" Target="../media/image111.wmf"/><Relationship Id="rId5" Type="http://schemas.openxmlformats.org/officeDocument/2006/relationships/image" Target="../media/image106.wmf"/><Relationship Id="rId10" Type="http://schemas.openxmlformats.org/officeDocument/2006/relationships/image" Target="../media/image110.wmf"/><Relationship Id="rId4" Type="http://schemas.openxmlformats.org/officeDocument/2006/relationships/image" Target="../media/image105.wmf"/><Relationship Id="rId9" Type="http://schemas.openxmlformats.org/officeDocument/2006/relationships/image" Target="../media/image91.wmf"/><Relationship Id="rId1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12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11" Type="http://schemas.openxmlformats.org/officeDocument/2006/relationships/image" Target="../media/image8.wmf"/><Relationship Id="rId5" Type="http://schemas.openxmlformats.org/officeDocument/2006/relationships/image" Target="../media/image11.wmf"/><Relationship Id="rId10" Type="http://schemas.openxmlformats.org/officeDocument/2006/relationships/image" Target="../media/image7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76.wmf"/><Relationship Id="rId7" Type="http://schemas.openxmlformats.org/officeDocument/2006/relationships/image" Target="../media/image12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130.wmf"/><Relationship Id="rId2" Type="http://schemas.openxmlformats.org/officeDocument/2006/relationships/image" Target="../media/image74.wmf"/><Relationship Id="rId1" Type="http://schemas.openxmlformats.org/officeDocument/2006/relationships/image" Target="../media/image126.wmf"/><Relationship Id="rId6" Type="http://schemas.openxmlformats.org/officeDocument/2006/relationships/image" Target="../media/image78.wmf"/><Relationship Id="rId11" Type="http://schemas.openxmlformats.org/officeDocument/2006/relationships/image" Target="../media/image129.wmf"/><Relationship Id="rId5" Type="http://schemas.openxmlformats.org/officeDocument/2006/relationships/image" Target="../media/image77.wmf"/><Relationship Id="rId10" Type="http://schemas.openxmlformats.org/officeDocument/2006/relationships/image" Target="../media/image128.wmf"/><Relationship Id="rId4" Type="http://schemas.openxmlformats.org/officeDocument/2006/relationships/image" Target="../media/image76.wmf"/><Relationship Id="rId9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A1421D8-F4E9-4CE1-8B47-2C1910818FE7}" type="datetimeFigureOut">
              <a:rPr lang="he-IL"/>
              <a:pPr>
                <a:defRPr/>
              </a:pPr>
              <a:t>א'/סיון/תשע"ו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C456BA-73F7-49E8-8D3D-13958B4D67C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17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25484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6166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56551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5011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19482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9036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6604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56872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91481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68089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2808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9792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350289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84486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495568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30293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95624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525604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49F55F-1BB1-4F2C-B347-8D217C00FFFB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423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0444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22776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3763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1356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67737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2108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128B0-ABAB-4942-8785-7CE3E2DC3FBF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63324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93D690-B062-4A99-96B1-FED751F11E59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9436DA-9328-4E89-84A8-E8C7063E2EB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FBAED-AD61-435E-AC63-E54D15CC070E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1CA0C-AFFD-4D2D-86D8-67E4DE0D72A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EC9C5-9A23-4C7E-A264-21F1705FE497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D31AA-872F-46A6-92AF-75C3730360B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EF08-0E70-4E5F-B2E0-5B90AFB7B5A6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82A6-DC1B-401B-8C98-DF4A6A609D95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4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A7E5-8D51-4363-8205-50E191930EC2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2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E03-B2A1-4933-9BB3-16A9E4DCF740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396C-1478-4F17-8322-CCB817C56E3D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26BA-BF84-47BD-9207-4055B3349127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8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AD5-CEBB-406D-97BD-8BD941293FDA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1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780-F3F3-41AD-AA3D-967358E689D7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FE53A-4892-464E-A7E4-EC8242BED36E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03337-5BEA-466A-9477-C701C0BA729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CF70-CC88-420B-ADED-27AE0761AA70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8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4A9A-21FB-4E55-9B46-FB5A6EA66054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7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A935-F3C0-4786-9CE9-D13E58CE74FD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3C84F6-3A54-4AE5-8F70-67CC7D1876CE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4F1A27-58AD-4294-96C8-D21DD9C34B7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9D79-67F5-4312-BB54-F651154ECEC2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3515C-5D1E-4635-B864-9A79E7FFA42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7EB435-F414-44E7-9069-D2241CC0DC90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D9E6DA-22AD-4E9C-9E0E-84C0BAB0B86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62DC-21D7-46B5-8399-90A403DBB48F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2844F-8FD4-41FA-9810-F2906C92102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83EF0E-50CE-4DA9-B859-5F74AF34CAD1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2DED3C-C744-42E5-9971-166B00288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B51D4C-976C-488D-A8C0-FC5E00F81EBE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39ABA8-4613-41ED-ADB5-7536A416B05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algn="l" rtl="0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A654A9-646F-41BA-8BB9-1237B044BBD0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5AC243-8A9A-4A48-92D5-2BEDF103881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D640BE1-6C04-4C09-A188-148FBFBF003B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6170DFD-5261-4675-97FE-C7FA8E52FE9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28" r:id="rId2"/>
    <p:sldLayoutId id="2147484334" r:id="rId3"/>
    <p:sldLayoutId id="2147484329" r:id="rId4"/>
    <p:sldLayoutId id="2147484335" r:id="rId5"/>
    <p:sldLayoutId id="2147484330" r:id="rId6"/>
    <p:sldLayoutId id="2147484336" r:id="rId7"/>
    <p:sldLayoutId id="2147484337" r:id="rId8"/>
    <p:sldLayoutId id="2147484338" r:id="rId9"/>
    <p:sldLayoutId id="2147484331" r:id="rId10"/>
    <p:sldLayoutId id="2147484332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5pPr>
      <a:lvl6pPr marL="4572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9pPr>
      <a:extLst/>
    </p:titleStyle>
    <p:bodyStyle>
      <a:lvl1pPr marL="365125" indent="-282575" algn="r" rtl="1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r" rtl="1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r" rtl="1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r" rtl="1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1735-3AEC-455B-9F1A-11D9DBC5C222}" type="datetime8">
              <a:rPr lang="he-IL" smtClean="0"/>
              <a:pPr/>
              <a:t>07 יוני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FB95-7250-43B0-8ABE-8DA5C2FBF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1.wmf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6.jpeg"/><Relationship Id="rId5" Type="http://schemas.openxmlformats.org/officeDocument/2006/relationships/image" Target="../media/image51.wmf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6.wmf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3.bin"/><Relationship Id="rId5" Type="http://schemas.openxmlformats.org/officeDocument/2006/relationships/image" Target="../media/image65.wmf"/><Relationship Id="rId10" Type="http://schemas.openxmlformats.org/officeDocument/2006/relationships/image" Target="../media/image69.jpeg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1.bin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93.bin"/><Relationship Id="rId10" Type="http://schemas.openxmlformats.org/officeDocument/2006/relationships/oleObject" Target="../embeddings/oleObject90.bin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5.wmf"/><Relationship Id="rId14" Type="http://schemas.openxmlformats.org/officeDocument/2006/relationships/image" Target="../media/image8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99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7.wmf"/><Relationship Id="rId25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106.bin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28" Type="http://schemas.openxmlformats.org/officeDocument/2006/relationships/image" Target="../media/image102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16.bin"/><Relationship Id="rId26" Type="http://schemas.openxmlformats.org/officeDocument/2006/relationships/oleObject" Target="../embeddings/oleObject120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91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08.wmf"/><Relationship Id="rId25" Type="http://schemas.openxmlformats.org/officeDocument/2006/relationships/image" Target="../media/image111.wmf"/><Relationship Id="rId33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7.bin"/><Relationship Id="rId29" Type="http://schemas.openxmlformats.org/officeDocument/2006/relationships/image" Target="../media/image112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119.bin"/><Relationship Id="rId32" Type="http://schemas.openxmlformats.org/officeDocument/2006/relationships/oleObject" Target="../embeddings/oleObject124.bin"/><Relationship Id="rId5" Type="http://schemas.openxmlformats.org/officeDocument/2006/relationships/image" Target="../media/image103.wmf"/><Relationship Id="rId15" Type="http://schemas.openxmlformats.org/officeDocument/2006/relationships/image" Target="../media/image107.w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122.bin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09.wmf"/><Relationship Id="rId31" Type="http://schemas.openxmlformats.org/officeDocument/2006/relationships/image" Target="../media/image113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8.bin"/><Relationship Id="rId27" Type="http://schemas.openxmlformats.org/officeDocument/2006/relationships/oleObject" Target="../embeddings/oleObject121.bin"/><Relationship Id="rId30" Type="http://schemas.openxmlformats.org/officeDocument/2006/relationships/oleObject" Target="../embeddings/oleObject1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3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42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26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14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4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9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79.wmf"/><Relationship Id="rId25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153.bin"/><Relationship Id="rId5" Type="http://schemas.openxmlformats.org/officeDocument/2006/relationships/image" Target="../media/image126.wmf"/><Relationship Id="rId15" Type="http://schemas.openxmlformats.org/officeDocument/2006/relationships/image" Target="../media/image78.wmf"/><Relationship Id="rId23" Type="http://schemas.openxmlformats.org/officeDocument/2006/relationships/image" Target="../media/image128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27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Relationship Id="rId27" Type="http://schemas.openxmlformats.org/officeDocument/2006/relationships/image" Target="../media/image1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35.wmf"/><Relationship Id="rId18" Type="http://schemas.openxmlformats.org/officeDocument/2006/relationships/image" Target="../media/image137.wmf"/><Relationship Id="rId26" Type="http://schemas.openxmlformats.org/officeDocument/2006/relationships/image" Target="../media/image141.wmf"/><Relationship Id="rId3" Type="http://schemas.openxmlformats.org/officeDocument/2006/relationships/notesSlide" Target="../notesSlides/notesSlide24.xml"/><Relationship Id="rId21" Type="http://schemas.openxmlformats.org/officeDocument/2006/relationships/oleObject" Target="../embeddings/oleObject164.bin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59.bin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34.wmf"/><Relationship Id="rId24" Type="http://schemas.openxmlformats.org/officeDocument/2006/relationships/image" Target="../media/image140.wmf"/><Relationship Id="rId5" Type="http://schemas.openxmlformats.org/officeDocument/2006/relationships/image" Target="../media/image131.wmf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42.wmf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3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60.bin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4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3.wmf"/><Relationship Id="rId25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4.wmf"/><Relationship Id="rId15" Type="http://schemas.openxmlformats.org/officeDocument/2006/relationships/image" Target="../media/image12.wmf"/><Relationship Id="rId23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4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46.jpeg"/><Relationship Id="rId9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>
                <a:solidFill>
                  <a:schemeClr val="tx2">
                    <a:satMod val="130000"/>
                  </a:schemeClr>
                </a:solidFill>
              </a:rPr>
              <a:t>תרגול 7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he-IL" dirty="0" smtClean="0">
                <a:solidFill>
                  <a:schemeClr val="tx2">
                    <a:satMod val="13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APSP</a:t>
            </a:r>
            <a:endParaRPr lang="he-IL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676456" y="6265118"/>
            <a:ext cx="457200" cy="476250"/>
          </a:xfrm>
        </p:spPr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1678535" y="5974178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2638095" y="5952834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278457" y="4716985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081992" y="4165514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1115616" y="4716985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25" idx="1"/>
            <a:endCxn id="26" idx="6"/>
          </p:cNvCxnSpPr>
          <p:nvPr/>
        </p:nvCxnSpPr>
        <p:spPr>
          <a:xfrm flipH="1" flipV="1">
            <a:off x="2439431" y="4297081"/>
            <a:ext cx="891372" cy="458439"/>
          </a:xfrm>
          <a:prstGeom prst="straightConnector1">
            <a:avLst/>
          </a:prstGeom>
          <a:ln>
            <a:headEnd type="arrow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7"/>
          </p:cNvCxnSpPr>
          <p:nvPr/>
        </p:nvCxnSpPr>
        <p:spPr>
          <a:xfrm flipH="1">
            <a:off x="1420709" y="4275737"/>
            <a:ext cx="661284" cy="479783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2" idx="7"/>
          </p:cNvCxnSpPr>
          <p:nvPr/>
        </p:nvCxnSpPr>
        <p:spPr>
          <a:xfrm flipH="1">
            <a:off x="1983628" y="4848552"/>
            <a:ext cx="1294829" cy="116416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3" idx="1"/>
          </p:cNvCxnSpPr>
          <p:nvPr/>
        </p:nvCxnSpPr>
        <p:spPr>
          <a:xfrm>
            <a:off x="1420709" y="4941584"/>
            <a:ext cx="1269732" cy="104978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1"/>
            <a:endCxn id="27" idx="4"/>
          </p:cNvCxnSpPr>
          <p:nvPr/>
        </p:nvCxnSpPr>
        <p:spPr>
          <a:xfrm flipH="1" flipV="1">
            <a:off x="1294335" y="4980119"/>
            <a:ext cx="436546" cy="103259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6"/>
            <a:endCxn id="23" idx="2"/>
          </p:cNvCxnSpPr>
          <p:nvPr/>
        </p:nvCxnSpPr>
        <p:spPr>
          <a:xfrm flipV="1">
            <a:off x="2035974" y="6084402"/>
            <a:ext cx="602121" cy="2134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7"/>
            <a:endCxn id="25" idx="4"/>
          </p:cNvCxnSpPr>
          <p:nvPr/>
        </p:nvCxnSpPr>
        <p:spPr>
          <a:xfrm flipV="1">
            <a:off x="2943188" y="4980119"/>
            <a:ext cx="513989" cy="101125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  <a:endCxn id="26" idx="4"/>
          </p:cNvCxnSpPr>
          <p:nvPr/>
        </p:nvCxnSpPr>
        <p:spPr>
          <a:xfrm flipH="1" flipV="1">
            <a:off x="2260711" y="4428648"/>
            <a:ext cx="556103" cy="15241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עצרו! מה שכחנו?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259632" y="1844824"/>
            <a:ext cx="7648575" cy="2695575"/>
          </a:xfrm>
          <a:prstGeom prst="rect">
            <a:avLst/>
          </a:prstGeom>
        </p:spPr>
        <p:txBody>
          <a:bodyPr/>
          <a:lstStyle/>
          <a:p>
            <a:pPr marL="2651125" lvl="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2950" name="Object 4"/>
          <p:cNvGraphicFramePr>
            <a:graphicFrameLocks noChangeAspect="1"/>
          </p:cNvGraphicFramePr>
          <p:nvPr/>
        </p:nvGraphicFramePr>
        <p:xfrm>
          <a:off x="1475656" y="2636912"/>
          <a:ext cx="3735798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Equation" r:id="rId4" imgW="1447172" imgH="812447" progId="Equation.3">
                  <p:embed/>
                </p:oleObj>
              </mc:Choice>
              <mc:Fallback>
                <p:oleObj name="Equation" r:id="rId4" imgW="1447172" imgH="812447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3735798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87824" y="4620096"/>
          <a:ext cx="34226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Equation" r:id="rId6" imgW="1270000" imgH="558800" progId="Equation.3">
                  <p:embed/>
                </p:oleObj>
              </mc:Choice>
              <mc:Fallback>
                <p:oleObj name="Equation" r:id="rId6" imgW="1270000" imgH="558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620096"/>
                        <a:ext cx="342265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The_Exclamation_Point.jpg"/>
          <p:cNvPicPr>
            <a:picLocks noChangeAspect="1"/>
          </p:cNvPicPr>
          <p:nvPr/>
        </p:nvPicPr>
        <p:blipFill>
          <a:blip r:embed="rId8" cstate="print"/>
          <a:srcRect r="4776" b="8645"/>
          <a:stretch>
            <a:fillRect/>
          </a:stretch>
        </p:blipFill>
        <p:spPr>
          <a:xfrm>
            <a:off x="6444208" y="4819807"/>
            <a:ext cx="1440160" cy="1993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7824" y="4653136"/>
            <a:ext cx="338437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79712" y="1556792"/>
            <a:ext cx="6907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dirty="0" smtClean="0">
                <a:cs typeface="+mn-cs"/>
              </a:rPr>
              <a:t>אנו מתעלמים ממסלולים שעוברים  ב-    פעמיים!</a:t>
            </a:r>
            <a:endParaRPr lang="he-IL" sz="3200" dirty="0">
              <a:cs typeface="+mn-cs"/>
            </a:endParaRPr>
          </a:p>
        </p:txBody>
      </p:sp>
      <p:graphicFrame>
        <p:nvGraphicFramePr>
          <p:cNvPr id="83974" name="Object 5"/>
          <p:cNvGraphicFramePr>
            <a:graphicFrameLocks noChangeAspect="1"/>
          </p:cNvGraphicFramePr>
          <p:nvPr/>
        </p:nvGraphicFramePr>
        <p:xfrm>
          <a:off x="3339034" y="1648098"/>
          <a:ext cx="2968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034" y="1648098"/>
                        <a:ext cx="2968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he_Exclamation_Point.jpg"/>
          <p:cNvPicPr>
            <a:picLocks noChangeAspect="1"/>
          </p:cNvPicPr>
          <p:nvPr/>
        </p:nvPicPr>
        <p:blipFill>
          <a:blip r:embed="rId4" cstate="print"/>
          <a:srcRect r="4776" b="8645"/>
          <a:stretch>
            <a:fillRect/>
          </a:stretch>
        </p:blipFill>
        <p:spPr>
          <a:xfrm flipV="1">
            <a:off x="6948264" y="1268760"/>
            <a:ext cx="1440160" cy="1993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וגם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259632" y="1844824"/>
            <a:ext cx="7648575" cy="2695575"/>
          </a:xfrm>
          <a:prstGeom prst="rect">
            <a:avLst/>
          </a:prstGeom>
        </p:spPr>
        <p:txBody>
          <a:bodyPr/>
          <a:lstStyle/>
          <a:p>
            <a:pPr marL="2651125" lvl="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03848" y="3756000"/>
          <a:ext cx="34559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Equation" r:id="rId5" imgW="1282700" imgH="558800" progId="Equation.3">
                  <p:embed/>
                </p:oleObj>
              </mc:Choice>
              <mc:Fallback>
                <p:oleObj name="Equation" r:id="rId5" imgW="1282700" imgH="558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56000"/>
                        <a:ext cx="3455988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5"/>
          <p:cNvGraphicFramePr>
            <a:graphicFrameLocks noChangeAspect="1"/>
          </p:cNvGraphicFramePr>
          <p:nvPr/>
        </p:nvGraphicFramePr>
        <p:xfrm>
          <a:off x="1619672" y="1700808"/>
          <a:ext cx="3816424" cy="213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7" imgW="1447172" imgH="812447" progId="Equation.3">
                  <p:embed/>
                </p:oleObj>
              </mc:Choice>
              <mc:Fallback>
                <p:oleObj name="Equation" r:id="rId7" imgW="1447172" imgH="81244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00808"/>
                        <a:ext cx="3816424" cy="2135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8820472" y="188640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הערת ביניים (סגור טרנזיטיבי)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259632" y="1844824"/>
            <a:ext cx="7648575" cy="2695575"/>
          </a:xfrm>
          <a:prstGeom prst="rect">
            <a:avLst/>
          </a:prstGeom>
        </p:spPr>
        <p:txBody>
          <a:bodyPr/>
          <a:lstStyle/>
          <a:p>
            <a:pPr marL="2651125" lvl="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520" y="980728"/>
            <a:ext cx="8640960" cy="2695575"/>
          </a:xfrm>
          <a:prstGeom prst="rect">
            <a:avLst/>
          </a:prstGeom>
        </p:spPr>
        <p:txBody>
          <a:bodyPr/>
          <a:lstStyle/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lang="he-IL" sz="3200" dirty="0" smtClean="0">
              <a:latin typeface="+mn-lt"/>
              <a:cs typeface="+mn-cs"/>
            </a:endParaRP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+mn-cs"/>
              </a:rPr>
              <a:t>Transitive closure</a:t>
            </a:r>
            <a:r>
              <a:rPr lang="he-IL" sz="3200" dirty="0" smtClean="0">
                <a:latin typeface="+mn-lt"/>
                <a:cs typeface="+mn-cs"/>
              </a:rPr>
              <a:t>  של גרף הוא ייצוג של </a:t>
            </a:r>
            <a:r>
              <a:rPr lang="he-IL" sz="3200" i="1" dirty="0" err="1" smtClean="0">
                <a:latin typeface="+mn-lt"/>
                <a:cs typeface="+mn-cs"/>
              </a:rPr>
              <a:t>הגעתיות</a:t>
            </a:r>
            <a:r>
              <a:rPr lang="he-IL" sz="3200" i="1" dirty="0" smtClean="0">
                <a:latin typeface="+mn-lt"/>
                <a:cs typeface="+mn-cs"/>
              </a:rPr>
              <a:t> </a:t>
            </a:r>
            <a:r>
              <a:rPr lang="en-US" sz="3200" dirty="0" smtClean="0">
                <a:latin typeface="+mn-lt"/>
                <a:cs typeface="+mn-cs"/>
              </a:rPr>
              <a:t>(</a:t>
            </a:r>
            <a:r>
              <a:rPr lang="en-US" sz="3200" dirty="0" err="1" smtClean="0">
                <a:latin typeface="+mn-lt"/>
                <a:cs typeface="+mn-cs"/>
              </a:rPr>
              <a:t>reachability</a:t>
            </a:r>
            <a:r>
              <a:rPr lang="en-US" sz="3200" dirty="0" smtClean="0">
                <a:latin typeface="+mn-lt"/>
                <a:cs typeface="+mn-cs"/>
              </a:rPr>
              <a:t>)</a:t>
            </a:r>
            <a:r>
              <a:rPr lang="he-IL" sz="3200" dirty="0" smtClean="0">
                <a:latin typeface="+mn-lt"/>
                <a:cs typeface="+mn-cs"/>
              </a:rPr>
              <a:t>. לרוב זה ייוצג ע"י מטריצה      כך ש:</a:t>
            </a: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he-IL" sz="3200" dirty="0" smtClean="0">
              <a:latin typeface="+mn-lt"/>
              <a:cs typeface="+mn-cs"/>
            </a:endParaRP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he-IL" sz="3200" dirty="0" smtClean="0">
              <a:latin typeface="+mn-lt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lang="he-IL" sz="3200" dirty="0" smtClean="0">
              <a:latin typeface="+mn-lt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907704" y="2870523"/>
          <a:ext cx="11636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Equation" r:id="rId4" imgW="444114" imgH="253780" progId="Equation.DSMT4">
                  <p:embed/>
                </p:oleObj>
              </mc:Choice>
              <mc:Fallback>
                <p:oleObj name="Equation" r:id="rId4" imgW="444114" imgH="2537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870523"/>
                        <a:ext cx="1163638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1382" y="2852936"/>
            <a:ext cx="41764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cs typeface="+mn-cs"/>
              </a:rPr>
              <a:t>קיים מסלול מ-   ל-   בגרף.</a:t>
            </a:r>
            <a:endParaRPr lang="he-IL" sz="2800" dirty="0">
              <a:cs typeface="+mn-cs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519615" y="2924944"/>
          <a:ext cx="216024" cy="40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6" imgW="88707" imgH="164742" progId="Equation.DSMT4">
                  <p:embed/>
                </p:oleObj>
              </mc:Choice>
              <mc:Fallback>
                <p:oleObj name="Equation" r:id="rId6" imgW="88707" imgH="164742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615" y="2924944"/>
                        <a:ext cx="216024" cy="400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4943550" y="2924944"/>
          <a:ext cx="307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8" imgW="126890" imgH="190335" progId="Equation.DSMT4">
                  <p:embed/>
                </p:oleObj>
              </mc:Choice>
              <mc:Fallback>
                <p:oleObj name="Equation" r:id="rId8" imgW="126890" imgH="190335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550" y="2924944"/>
                        <a:ext cx="3079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eft-Right Arrow 14"/>
          <p:cNvSpPr/>
          <p:nvPr/>
        </p:nvSpPr>
        <p:spPr>
          <a:xfrm>
            <a:off x="3503390" y="3028454"/>
            <a:ext cx="504056" cy="28803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107504" y="3872567"/>
            <a:ext cx="8712968" cy="29854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he-IL" sz="2800" dirty="0" smtClean="0">
                <a:latin typeface="+mn-lt"/>
                <a:cs typeface="+mn-cs"/>
              </a:rPr>
              <a:t>האלגוריתם של </a:t>
            </a:r>
            <a:r>
              <a:rPr lang="en-US" sz="2800" dirty="0" smtClean="0">
                <a:latin typeface="+mn-lt"/>
                <a:cs typeface="+mn-cs"/>
              </a:rPr>
              <a:t>Stephen </a:t>
            </a:r>
            <a:r>
              <a:rPr lang="en-US" sz="2800" dirty="0" err="1" smtClean="0">
                <a:latin typeface="+mn-lt"/>
                <a:cs typeface="+mn-cs"/>
              </a:rPr>
              <a:t>Warshall</a:t>
            </a:r>
            <a:r>
              <a:rPr lang="he-IL" sz="2800" dirty="0" smtClean="0">
                <a:latin typeface="+mn-lt"/>
                <a:cs typeface="+mn-cs"/>
              </a:rPr>
              <a:t> מוגדר על</a:t>
            </a: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</a:pPr>
            <a:r>
              <a:rPr lang="he-IL" sz="2800" dirty="0" smtClean="0">
                <a:latin typeface="+mn-lt"/>
                <a:cs typeface="+mn-cs"/>
              </a:rPr>
              <a:t> 	גרף לא </a:t>
            </a:r>
            <a:r>
              <a:rPr lang="he-IL" sz="2800" dirty="0" err="1" smtClean="0">
                <a:latin typeface="+mn-lt"/>
                <a:cs typeface="+mn-cs"/>
              </a:rPr>
              <a:t>ממושקל</a:t>
            </a:r>
            <a:r>
              <a:rPr lang="he-IL" sz="2800" dirty="0" smtClean="0">
                <a:latin typeface="+mn-lt"/>
                <a:cs typeface="+mn-cs"/>
              </a:rPr>
              <a:t>, ונועד לחשב סגור </a:t>
            </a:r>
            <a:r>
              <a:rPr lang="he-IL" sz="2800" dirty="0" err="1" smtClean="0">
                <a:latin typeface="+mn-lt"/>
                <a:cs typeface="+mn-cs"/>
              </a:rPr>
              <a:t>טרזיטיבי</a:t>
            </a:r>
            <a:r>
              <a:rPr lang="he-IL" sz="2800" dirty="0" smtClean="0">
                <a:latin typeface="+mn-lt"/>
                <a:cs typeface="+mn-cs"/>
              </a:rPr>
              <a:t>.</a:t>
            </a: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</a:pPr>
            <a:r>
              <a:rPr lang="he-IL" sz="2800" dirty="0" smtClean="0">
                <a:latin typeface="+mn-lt"/>
                <a:cs typeface="+mn-cs"/>
              </a:rPr>
              <a:t> </a:t>
            </a:r>
          </a:p>
          <a:p>
            <a:pPr marL="2468563" lvl="5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+mn-lt"/>
                <a:cs typeface="+mn-cs"/>
              </a:rPr>
              <a:t>Robert Floyd</a:t>
            </a:r>
            <a:r>
              <a:rPr lang="he-IL" sz="2800" dirty="0" smtClean="0">
                <a:latin typeface="+mn-lt"/>
                <a:cs typeface="+mn-cs"/>
              </a:rPr>
              <a:t> שם לב שבקלות ניתן לשנות את</a:t>
            </a:r>
          </a:p>
          <a:p>
            <a:pPr marL="2011363" lvl="4" indent="-236538" eaLnBrk="0" hangingPunct="0">
              <a:spcBef>
                <a:spcPts val="550"/>
              </a:spcBef>
              <a:buClr>
                <a:schemeClr val="accent1"/>
              </a:buClr>
            </a:pPr>
            <a:r>
              <a:rPr lang="he-IL" sz="2800" dirty="0" smtClean="0">
                <a:latin typeface="+mn-lt"/>
                <a:cs typeface="+mn-cs"/>
              </a:rPr>
              <a:t>        האלגוריתם של </a:t>
            </a:r>
            <a:r>
              <a:rPr lang="en-US" sz="2800" dirty="0" err="1" smtClean="0">
                <a:latin typeface="+mn-lt"/>
                <a:cs typeface="+mn-cs"/>
              </a:rPr>
              <a:t>Warshall</a:t>
            </a:r>
            <a:r>
              <a:rPr lang="en-US" sz="2800" dirty="0" smtClean="0">
                <a:latin typeface="+mn-lt"/>
                <a:cs typeface="+mn-cs"/>
              </a:rPr>
              <a:t> </a:t>
            </a:r>
            <a:r>
              <a:rPr lang="he-IL" sz="2800" dirty="0" smtClean="0">
                <a:latin typeface="+mn-lt"/>
                <a:cs typeface="+mn-cs"/>
              </a:rPr>
              <a:t> כך שיחשב </a:t>
            </a:r>
            <a:r>
              <a:rPr lang="he-IL" sz="2800" dirty="0" err="1" smtClean="0">
                <a:latin typeface="+mn-lt"/>
                <a:cs typeface="+mn-cs"/>
              </a:rPr>
              <a:t>מק"בים</a:t>
            </a:r>
            <a:r>
              <a:rPr lang="he-IL" sz="2800" dirty="0" smtClean="0">
                <a:latin typeface="+mn-lt"/>
                <a:cs typeface="+mn-cs"/>
              </a:rPr>
              <a:t>.</a:t>
            </a:r>
          </a:p>
          <a:p>
            <a:endParaRPr lang="he-IL" sz="2800" dirty="0">
              <a:latin typeface="+mn-lt"/>
              <a:cs typeface="+mn-cs"/>
            </a:endParaRPr>
          </a:p>
        </p:txBody>
      </p:sp>
      <p:pic>
        <p:nvPicPr>
          <p:cNvPr id="21" name="Picture 20" descr="hhfffhcc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32240" y="4941168"/>
            <a:ext cx="1385019" cy="1809005"/>
          </a:xfrm>
          <a:prstGeom prst="rect">
            <a:avLst/>
          </a:prstGeom>
        </p:spPr>
      </p:pic>
      <p:pic>
        <p:nvPicPr>
          <p:cNvPr id="22" name="Picture 21" descr="201_warshell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3802" y="3726434"/>
            <a:ext cx="1181894" cy="1646782"/>
          </a:xfrm>
          <a:prstGeom prst="rect">
            <a:avLst/>
          </a:prstGeom>
        </p:spPr>
      </p:pic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691680" y="2134692"/>
          <a:ext cx="3984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12" imgW="152268" imgH="164957" progId="Equation.DSMT4">
                  <p:embed/>
                </p:oleObj>
              </mc:Choice>
              <mc:Fallback>
                <p:oleObj name="Equation" r:id="rId12" imgW="152268" imgH="164957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134692"/>
                        <a:ext cx="39846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המשך הערת ביניים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259632" y="1844824"/>
            <a:ext cx="7648575" cy="2695575"/>
          </a:xfrm>
          <a:prstGeom prst="rect">
            <a:avLst/>
          </a:prstGeom>
        </p:spPr>
        <p:txBody>
          <a:bodyPr/>
          <a:lstStyle/>
          <a:p>
            <a:pPr marL="2651125" lvl="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20472" y="188640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520" y="980728"/>
            <a:ext cx="8640960" cy="2695575"/>
          </a:xfrm>
          <a:prstGeom prst="rect">
            <a:avLst/>
          </a:prstGeom>
        </p:spPr>
        <p:txBody>
          <a:bodyPr/>
          <a:lstStyle/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lang="he-IL" sz="3200" dirty="0" smtClean="0">
              <a:latin typeface="+mn-lt"/>
              <a:cs typeface="+mn-cs"/>
            </a:endParaRP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he-IL" sz="3200" dirty="0" smtClean="0">
                <a:latin typeface="+mn-lt"/>
                <a:cs typeface="+mn-cs"/>
              </a:rPr>
              <a:t>מה האלגוריתם של </a:t>
            </a:r>
            <a:r>
              <a:rPr lang="en-US" sz="3200" dirty="0" err="1" smtClean="0">
                <a:latin typeface="+mn-lt"/>
                <a:cs typeface="+mn-cs"/>
              </a:rPr>
              <a:t>Warshall</a:t>
            </a:r>
            <a:r>
              <a:rPr lang="en-US" sz="3200" dirty="0" smtClean="0">
                <a:latin typeface="+mn-lt"/>
                <a:cs typeface="+mn-cs"/>
              </a:rPr>
              <a:t> </a:t>
            </a:r>
            <a:r>
              <a:rPr lang="he-IL" sz="3200" dirty="0" smtClean="0">
                <a:latin typeface="+mn-lt"/>
                <a:cs typeface="+mn-cs"/>
              </a:rPr>
              <a:t> עושה?</a:t>
            </a:r>
          </a:p>
          <a:p>
            <a:pPr marL="1096963" lvl="2" indent="-236538" eaLnBrk="0" hangingPunct="0">
              <a:spcBef>
                <a:spcPts val="550"/>
              </a:spcBef>
              <a:buClr>
                <a:schemeClr val="accent1"/>
              </a:buClr>
            </a:pPr>
            <a:r>
              <a:rPr lang="he-IL" sz="3200" dirty="0" smtClean="0">
                <a:latin typeface="+mn-lt"/>
                <a:cs typeface="+mn-cs"/>
              </a:rPr>
              <a:t>	</a:t>
            </a:r>
            <a:r>
              <a:rPr lang="he-IL" sz="2800" dirty="0" smtClean="0">
                <a:latin typeface="+mn-lt"/>
                <a:cs typeface="+mn-cs"/>
              </a:rPr>
              <a:t>"במקום" לחשב (על גרף </a:t>
            </a:r>
            <a:r>
              <a:rPr lang="he-IL" sz="2800" dirty="0" err="1" smtClean="0">
                <a:latin typeface="+mn-lt"/>
                <a:cs typeface="+mn-cs"/>
              </a:rPr>
              <a:t>ממושקל</a:t>
            </a:r>
            <a:r>
              <a:rPr lang="he-IL" sz="2800" dirty="0" smtClean="0">
                <a:latin typeface="+mn-lt"/>
                <a:cs typeface="+mn-cs"/>
              </a:rPr>
              <a:t>) את</a:t>
            </a:r>
          </a:p>
          <a:p>
            <a:pPr marL="1096963" lvl="2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he-IL" sz="3200" dirty="0" smtClean="0">
              <a:latin typeface="+mn-lt"/>
              <a:cs typeface="+mn-cs"/>
            </a:endParaRPr>
          </a:p>
          <a:p>
            <a:pPr marL="1096963" lvl="2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he-IL" sz="3200" dirty="0" smtClean="0">
              <a:latin typeface="+mn-lt"/>
              <a:cs typeface="+mn-cs"/>
            </a:endParaRPr>
          </a:p>
          <a:p>
            <a:pPr marL="1096963" lvl="2" indent="-236538" eaLnBrk="0" hangingPunct="0">
              <a:spcBef>
                <a:spcPts val="550"/>
              </a:spcBef>
              <a:buClr>
                <a:schemeClr val="accent1"/>
              </a:buClr>
            </a:pPr>
            <a:r>
              <a:rPr lang="he-IL" sz="3200" dirty="0" smtClean="0">
                <a:latin typeface="+mn-lt"/>
                <a:cs typeface="+mn-cs"/>
              </a:rPr>
              <a:t> </a:t>
            </a:r>
          </a:p>
          <a:p>
            <a:pPr marL="1096963" lvl="2" indent="-236538" eaLnBrk="0" hangingPunct="0">
              <a:spcBef>
                <a:spcPts val="550"/>
              </a:spcBef>
              <a:buClr>
                <a:schemeClr val="accent1"/>
              </a:buClr>
            </a:pPr>
            <a:r>
              <a:rPr lang="he-IL" sz="3200" dirty="0" smtClean="0">
                <a:latin typeface="+mn-lt"/>
                <a:cs typeface="+mn-cs"/>
              </a:rPr>
              <a:t>  </a:t>
            </a:r>
            <a:r>
              <a:rPr lang="he-IL" sz="2800" dirty="0" smtClean="0">
                <a:latin typeface="+mn-lt"/>
                <a:cs typeface="+mn-cs"/>
              </a:rPr>
              <a:t>הוא מחשב (על גרף בוליאני) את</a:t>
            </a: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he-IL" sz="3200" dirty="0" smtClean="0">
              <a:latin typeface="+mn-lt"/>
              <a:cs typeface="+mn-cs"/>
            </a:endParaRP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he-IL" sz="3200" dirty="0" smtClean="0">
              <a:latin typeface="+mn-lt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lang="he-IL" sz="3200" dirty="0" smtClean="0">
              <a:latin typeface="+mn-lt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4213" name="Object 6"/>
          <p:cNvGraphicFramePr>
            <a:graphicFrameLocks noChangeAspect="1"/>
          </p:cNvGraphicFramePr>
          <p:nvPr/>
        </p:nvGraphicFramePr>
        <p:xfrm>
          <a:off x="1907704" y="3029645"/>
          <a:ext cx="51006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Equation" r:id="rId4" imgW="1879600" imgH="254000" progId="Equation.3">
                  <p:embed/>
                </p:oleObj>
              </mc:Choice>
              <mc:Fallback>
                <p:oleObj name="Equation" r:id="rId4" imgW="1879600" imgH="254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29645"/>
                        <a:ext cx="510063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123728" y="5261892"/>
          <a:ext cx="4686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6" imgW="1726451" imgH="253890" progId="Equation.3">
                  <p:embed/>
                </p:oleObj>
              </mc:Choice>
              <mc:Fallback>
                <p:oleObj name="Equation" r:id="rId6" imgW="1726451" imgH="25389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261892"/>
                        <a:ext cx="46863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323850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smtClean="0">
                <a:solidFill>
                  <a:schemeClr val="tx2"/>
                </a:solidFill>
              </a:rPr>
              <a:t>שאלה 2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>
          <a:xfrm>
            <a:off x="1435100" y="1447800"/>
            <a:ext cx="7499350" cy="2052638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תרגיל: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נתון גרף מכוון                   ומספר שלם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            תארו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אלג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אשר בודק לכל זוג קודקודים              </a:t>
            </a:r>
            <a:r>
              <a:rPr kumimoji="0" lang="he-IL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האם קיים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הילוך באורך     מ-   ל-     (ההילוך לא חייב להיות פשוט ויכול לעבור דרך קשת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יותר מפעם אחת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 הפתרון עבור 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kumimoji="0" lang="he-I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kumimoji="0" lang="he-I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endParaRPr kumimoji="0" lang="he-I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683568" y="1447800"/>
            <a:ext cx="8250882" cy="2052638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3613150" y="1544638"/>
          <a:ext cx="15732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name="Equation" r:id="rId4" imgW="685800" imgH="203200" progId="Equation.3">
                  <p:embed/>
                </p:oleObj>
              </mc:Choice>
              <mc:Fallback>
                <p:oleObj name="Equation" r:id="rId4" imgW="685800" imgH="203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544638"/>
                        <a:ext cx="15732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/>
        </p:nvGraphicFramePr>
        <p:xfrm>
          <a:off x="5868144" y="2060848"/>
          <a:ext cx="2592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name="Equation" r:id="rId6" imgW="1129810" imgH="253890" progId="Equation.3">
                  <p:embed/>
                </p:oleObj>
              </mc:Choice>
              <mc:Fallback>
                <p:oleObj name="Equation" r:id="rId6" imgW="1129810" imgH="25389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060848"/>
                        <a:ext cx="25923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/>
        </p:nvGraphicFramePr>
        <p:xfrm>
          <a:off x="5940152" y="2564904"/>
          <a:ext cx="1135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tion" r:id="rId8" imgW="494870" imgH="203024" progId="Equation.3">
                  <p:embed/>
                </p:oleObj>
              </mc:Choice>
              <mc:Fallback>
                <p:oleObj name="Equation" r:id="rId8" imgW="494870" imgH="203024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564904"/>
                        <a:ext cx="11350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/>
        </p:nvGraphicFramePr>
        <p:xfrm>
          <a:off x="1475656" y="2676277"/>
          <a:ext cx="2905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10" imgW="126835" imgH="139518" progId="Equation.3">
                  <p:embed/>
                </p:oleObj>
              </mc:Choice>
              <mc:Fallback>
                <p:oleObj name="Equation" r:id="rId10" imgW="126835" imgH="139518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76277"/>
                        <a:ext cx="29051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7740352" y="3140968"/>
          <a:ext cx="2619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12" imgW="114201" imgH="139579" progId="Equation.3">
                  <p:embed/>
                </p:oleObj>
              </mc:Choice>
              <mc:Fallback>
                <p:oleObj name="Equation" r:id="rId12" imgW="114201" imgH="139579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3140968"/>
                        <a:ext cx="26193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2195736" y="2708920"/>
          <a:ext cx="37941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14" imgW="164957" imgH="139579" progId="Equation.3">
                  <p:embed/>
                </p:oleObj>
              </mc:Choice>
              <mc:Fallback>
                <p:oleObj name="Equation" r:id="rId14" imgW="164957" imgH="139579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08920"/>
                        <a:ext cx="379412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6"/>
          <p:cNvGraphicFramePr>
            <a:graphicFrameLocks noChangeAspect="1"/>
          </p:cNvGraphicFramePr>
          <p:nvPr/>
        </p:nvGraphicFramePr>
        <p:xfrm>
          <a:off x="5004048" y="4725144"/>
          <a:ext cx="1019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16" imgW="444114" imgH="177646" progId="Equation.3">
                  <p:embed/>
                </p:oleObj>
              </mc:Choice>
              <mc:Fallback>
                <p:oleObj name="Equation" r:id="rId16" imgW="444114" imgH="177646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725144"/>
                        <a:ext cx="10191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3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323850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– </a:t>
            </a:r>
            <a:r>
              <a:rPr lang="he-IL" dirty="0" smtClean="0"/>
              <a:t>דוגמא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4"/>
          <p:cNvGrpSpPr/>
          <p:nvPr/>
        </p:nvGrpSpPr>
        <p:grpSpPr>
          <a:xfrm>
            <a:off x="4860032" y="1772816"/>
            <a:ext cx="3888432" cy="3168352"/>
            <a:chOff x="1115616" y="4165514"/>
            <a:chExt cx="2520280" cy="2071798"/>
          </a:xfrm>
        </p:grpSpPr>
        <p:sp>
          <p:nvSpPr>
            <p:cNvPr id="26" name="Oval 25"/>
            <p:cNvSpPr/>
            <p:nvPr/>
          </p:nvSpPr>
          <p:spPr>
            <a:xfrm>
              <a:off x="1678535" y="5974178"/>
              <a:ext cx="357439" cy="26313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638095" y="5952834"/>
              <a:ext cx="357439" cy="26313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278457" y="4716985"/>
              <a:ext cx="357439" cy="26313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081992" y="4165514"/>
              <a:ext cx="357439" cy="26313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115616" y="4716985"/>
              <a:ext cx="357439" cy="26313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0" idx="1"/>
              <a:endCxn id="31" idx="6"/>
            </p:cNvCxnSpPr>
            <p:nvPr/>
          </p:nvCxnSpPr>
          <p:spPr>
            <a:xfrm flipH="1" flipV="1">
              <a:off x="2439431" y="4297081"/>
              <a:ext cx="891372" cy="458439"/>
            </a:xfrm>
            <a:prstGeom prst="straightConnector1">
              <a:avLst/>
            </a:prstGeom>
            <a:ln>
              <a:headEnd type="arrow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2" idx="7"/>
            </p:cNvCxnSpPr>
            <p:nvPr/>
          </p:nvCxnSpPr>
          <p:spPr>
            <a:xfrm flipH="1">
              <a:off x="1420709" y="4275737"/>
              <a:ext cx="661284" cy="479783"/>
            </a:xfrm>
            <a:prstGeom prst="straightConnector1">
              <a:avLst/>
            </a:prstGeom>
            <a:ln>
              <a:headEnd type="none" w="med" len="med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2"/>
              <a:endCxn id="26" idx="7"/>
            </p:cNvCxnSpPr>
            <p:nvPr/>
          </p:nvCxnSpPr>
          <p:spPr>
            <a:xfrm flipH="1">
              <a:off x="1983628" y="4848552"/>
              <a:ext cx="1294829" cy="1164161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5"/>
              <a:endCxn id="28" idx="1"/>
            </p:cNvCxnSpPr>
            <p:nvPr/>
          </p:nvCxnSpPr>
          <p:spPr>
            <a:xfrm>
              <a:off x="1420709" y="4941584"/>
              <a:ext cx="1269732" cy="1049786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1"/>
              <a:endCxn id="32" idx="4"/>
            </p:cNvCxnSpPr>
            <p:nvPr/>
          </p:nvCxnSpPr>
          <p:spPr>
            <a:xfrm flipH="1" flipV="1">
              <a:off x="1294335" y="4980119"/>
              <a:ext cx="436546" cy="1032594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6"/>
              <a:endCxn id="28" idx="2"/>
            </p:cNvCxnSpPr>
            <p:nvPr/>
          </p:nvCxnSpPr>
          <p:spPr>
            <a:xfrm flipV="1">
              <a:off x="2035974" y="6084402"/>
              <a:ext cx="602121" cy="21344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7"/>
              <a:endCxn id="30" idx="4"/>
            </p:cNvCxnSpPr>
            <p:nvPr/>
          </p:nvCxnSpPr>
          <p:spPr>
            <a:xfrm flipV="1">
              <a:off x="2943188" y="4980119"/>
              <a:ext cx="513989" cy="1011251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8" idx="0"/>
              <a:endCxn id="31" idx="4"/>
            </p:cNvCxnSpPr>
            <p:nvPr/>
          </p:nvCxnSpPr>
          <p:spPr>
            <a:xfrm flipH="1" flipV="1">
              <a:off x="2260711" y="4428648"/>
              <a:ext cx="556103" cy="1524187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83569" y="1919734"/>
            <a:ext cx="3096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3200" dirty="0" smtClean="0">
                <a:latin typeface="+mn-lt"/>
                <a:cs typeface="+mj-cs"/>
              </a:rPr>
              <a:t>נסתכל על הילוכים מ-    ל-     עבור: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987824" y="2538259"/>
          <a:ext cx="351532" cy="38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1" name="Equation" r:id="rId4" imgW="126835" imgH="139518" progId="Equation.DSMT4">
                  <p:embed/>
                </p:oleObj>
              </mc:Choice>
              <mc:Fallback>
                <p:oleObj name="Equation" r:id="rId4" imgW="126835" imgH="139518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538259"/>
                        <a:ext cx="351532" cy="386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268538" y="2443584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Equation" r:id="rId6" imgW="126725" imgH="177415" progId="Equation.DSMT4">
                  <p:embed/>
                </p:oleObj>
              </mc:Choice>
              <mc:Fallback>
                <p:oleObj name="Equation" r:id="rId6" imgW="126725" imgH="177415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43584"/>
                        <a:ext cx="3524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971600" y="3933056"/>
          <a:ext cx="10922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Equation" r:id="rId8" imgW="393529" imgH="863225" progId="Equation.DSMT4">
                  <p:embed/>
                </p:oleObj>
              </mc:Choice>
              <mc:Fallback>
                <p:oleObj name="Equation" r:id="rId8" imgW="393529" imgH="863225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933056"/>
                        <a:ext cx="1092200" cy="238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Picture 41" descr="smilies-1.jpg"/>
          <p:cNvPicPr>
            <a:picLocks noChangeAspect="1"/>
          </p:cNvPicPr>
          <p:nvPr/>
        </p:nvPicPr>
        <p:blipFill>
          <a:blip r:embed="rId10" cstate="print"/>
          <a:srcRect l="25235" t="23493" r="48697" b="56362"/>
          <a:stretch>
            <a:fillRect/>
          </a:stretch>
        </p:blipFill>
        <p:spPr>
          <a:xfrm>
            <a:off x="2123729" y="5085184"/>
            <a:ext cx="648072" cy="615668"/>
          </a:xfrm>
          <a:prstGeom prst="rect">
            <a:avLst/>
          </a:prstGeom>
        </p:spPr>
      </p:pic>
      <p:pic>
        <p:nvPicPr>
          <p:cNvPr id="43" name="Picture 42" descr="smilies-1.jpg"/>
          <p:cNvPicPr>
            <a:picLocks noChangeAspect="1"/>
          </p:cNvPicPr>
          <p:nvPr/>
        </p:nvPicPr>
        <p:blipFill>
          <a:blip r:embed="rId10" cstate="print"/>
          <a:srcRect l="26538" t="43638" r="48697" b="37277"/>
          <a:stretch>
            <a:fillRect/>
          </a:stretch>
        </p:blipFill>
        <p:spPr>
          <a:xfrm>
            <a:off x="2159732" y="4505330"/>
            <a:ext cx="612068" cy="579854"/>
          </a:xfrm>
          <a:prstGeom prst="rect">
            <a:avLst/>
          </a:prstGeom>
        </p:spPr>
      </p:pic>
      <p:pic>
        <p:nvPicPr>
          <p:cNvPr id="44" name="Picture 43" descr="smilies-1.jpg"/>
          <p:cNvPicPr>
            <a:picLocks noChangeAspect="1"/>
          </p:cNvPicPr>
          <p:nvPr/>
        </p:nvPicPr>
        <p:blipFill>
          <a:blip r:embed="rId10" cstate="print"/>
          <a:srcRect t="80749" r="76069"/>
          <a:stretch>
            <a:fillRect/>
          </a:stretch>
        </p:blipFill>
        <p:spPr>
          <a:xfrm>
            <a:off x="2123728" y="3913785"/>
            <a:ext cx="602010" cy="595335"/>
          </a:xfrm>
          <a:prstGeom prst="rect">
            <a:avLst/>
          </a:prstGeom>
        </p:spPr>
      </p:pic>
      <p:pic>
        <p:nvPicPr>
          <p:cNvPr id="45" name="Picture 44" descr="smilies-1.jpg"/>
          <p:cNvPicPr>
            <a:picLocks noChangeAspect="1"/>
          </p:cNvPicPr>
          <p:nvPr/>
        </p:nvPicPr>
        <p:blipFill>
          <a:blip r:embed="rId10" cstate="print"/>
          <a:srcRect l="470" t="3347" r="74765" b="75447"/>
          <a:stretch>
            <a:fillRect/>
          </a:stretch>
        </p:blipFill>
        <p:spPr>
          <a:xfrm>
            <a:off x="2156131" y="5733257"/>
            <a:ext cx="615669" cy="648072"/>
          </a:xfrm>
          <a:prstGeom prst="rect">
            <a:avLst/>
          </a:prstGeom>
        </p:spPr>
      </p:pic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2885033" y="3933825"/>
          <a:ext cx="355917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name="Equation" r:id="rId11" imgW="1282700" imgH="863600" progId="Equation.DSMT4">
                  <p:embed/>
                </p:oleObj>
              </mc:Choice>
              <mc:Fallback>
                <p:oleObj name="Equation" r:id="rId11" imgW="1282700" imgH="863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033" y="3933825"/>
                        <a:ext cx="3559175" cy="238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/>
          <p:nvPr/>
        </p:nvSpPr>
        <p:spPr>
          <a:xfrm>
            <a:off x="2915816" y="5229200"/>
            <a:ext cx="28083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2915816" y="5877272"/>
            <a:ext cx="36724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3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323850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– </a:t>
            </a:r>
            <a:r>
              <a:rPr lang="he-IL" dirty="0" smtClean="0"/>
              <a:t>פתרון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78535" y="5974178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638095" y="5952834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3278457" y="4716985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2081992" y="4165514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1115616" y="4716985"/>
            <a:ext cx="357439" cy="2631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0" idx="1"/>
            <a:endCxn id="31" idx="6"/>
          </p:cNvCxnSpPr>
          <p:nvPr/>
        </p:nvCxnSpPr>
        <p:spPr>
          <a:xfrm flipH="1" flipV="1">
            <a:off x="2439431" y="4297081"/>
            <a:ext cx="891372" cy="458439"/>
          </a:xfrm>
          <a:prstGeom prst="straightConnector1">
            <a:avLst/>
          </a:prstGeom>
          <a:ln>
            <a:headEnd type="arrow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7"/>
          </p:cNvCxnSpPr>
          <p:nvPr/>
        </p:nvCxnSpPr>
        <p:spPr>
          <a:xfrm flipH="1">
            <a:off x="1420709" y="4275737"/>
            <a:ext cx="661284" cy="479783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26" idx="7"/>
          </p:cNvCxnSpPr>
          <p:nvPr/>
        </p:nvCxnSpPr>
        <p:spPr>
          <a:xfrm flipH="1">
            <a:off x="1983628" y="4848552"/>
            <a:ext cx="1294829" cy="116416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5"/>
            <a:endCxn id="28" idx="1"/>
          </p:cNvCxnSpPr>
          <p:nvPr/>
        </p:nvCxnSpPr>
        <p:spPr>
          <a:xfrm>
            <a:off x="1420709" y="4941584"/>
            <a:ext cx="1269732" cy="104978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1"/>
            <a:endCxn id="32" idx="4"/>
          </p:cNvCxnSpPr>
          <p:nvPr/>
        </p:nvCxnSpPr>
        <p:spPr>
          <a:xfrm flipH="1" flipV="1">
            <a:off x="1294335" y="4980119"/>
            <a:ext cx="436546" cy="103259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28" idx="2"/>
          </p:cNvCxnSpPr>
          <p:nvPr/>
        </p:nvCxnSpPr>
        <p:spPr>
          <a:xfrm flipV="1">
            <a:off x="2035974" y="6084402"/>
            <a:ext cx="602121" cy="2134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7"/>
            <a:endCxn id="30" idx="4"/>
          </p:cNvCxnSpPr>
          <p:nvPr/>
        </p:nvCxnSpPr>
        <p:spPr>
          <a:xfrm flipV="1">
            <a:off x="2943188" y="4980119"/>
            <a:ext cx="513989" cy="101125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0"/>
            <a:endCxn id="31" idx="4"/>
          </p:cNvCxnSpPr>
          <p:nvPr/>
        </p:nvCxnSpPr>
        <p:spPr>
          <a:xfrm flipH="1" flipV="1">
            <a:off x="2260711" y="4428648"/>
            <a:ext cx="556103" cy="15241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6562" name="Object 3"/>
          <p:cNvGraphicFramePr>
            <a:graphicFrameLocks noChangeAspect="1"/>
          </p:cNvGraphicFramePr>
          <p:nvPr/>
        </p:nvGraphicFramePr>
        <p:xfrm>
          <a:off x="5508104" y="4077072"/>
          <a:ext cx="241617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4" imgW="1130300" imgH="1143000" progId="Equation.3">
                  <p:embed/>
                </p:oleObj>
              </mc:Choice>
              <mc:Fallback>
                <p:oleObj name="Equation" r:id="rId4" imgW="1130300" imgH="1143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077072"/>
                        <a:ext cx="2416175" cy="244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547664" y="1556792"/>
            <a:ext cx="7015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3200" dirty="0" smtClean="0">
                <a:latin typeface="+mn-lt"/>
                <a:cs typeface="+mn-cs"/>
              </a:rPr>
              <a:t>תהי      מטריצת </a:t>
            </a:r>
            <a:r>
              <a:rPr lang="he-IL" sz="3200" dirty="0" err="1" smtClean="0">
                <a:latin typeface="+mn-lt"/>
                <a:cs typeface="+mn-cs"/>
              </a:rPr>
              <a:t>השכנויות</a:t>
            </a:r>
            <a:r>
              <a:rPr lang="he-IL" sz="3200" dirty="0" smtClean="0">
                <a:latin typeface="+mn-lt"/>
                <a:cs typeface="+mn-cs"/>
              </a:rPr>
              <a:t> של הגרף: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7448128" y="1628800"/>
          <a:ext cx="364232" cy="39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6" imgW="152268" imgH="164957" progId="Equation.DSMT4">
                  <p:embed/>
                </p:oleObj>
              </mc:Choice>
              <mc:Fallback>
                <p:oleObj name="Equation" r:id="rId6" imgW="152268" imgH="164957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128" y="1628800"/>
                        <a:ext cx="364232" cy="394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3"/>
          <p:cNvGraphicFramePr>
            <a:graphicFrameLocks noChangeAspect="1"/>
          </p:cNvGraphicFramePr>
          <p:nvPr/>
        </p:nvGraphicFramePr>
        <p:xfrm>
          <a:off x="3347864" y="2232025"/>
          <a:ext cx="325727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8" imgW="1244600" imgH="457200" progId="Equation.3">
                  <p:embed/>
                </p:oleObj>
              </mc:Choice>
              <mc:Fallback>
                <p:oleObj name="Equation" r:id="rId8" imgW="1244600" imgH="457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32025"/>
                        <a:ext cx="3257273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27" name="Right Arrow 26"/>
          <p:cNvSpPr/>
          <p:nvPr/>
        </p:nvSpPr>
        <p:spPr>
          <a:xfrm>
            <a:off x="4355976" y="5157192"/>
            <a:ext cx="648072" cy="4320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3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699792" y="4581128"/>
            <a:ext cx="288032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5004048" y="4581128"/>
            <a:ext cx="288032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131840" y="4581128"/>
            <a:ext cx="288032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5004048" y="5085184"/>
            <a:ext cx="288032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3635896" y="4581128"/>
            <a:ext cx="288032" cy="3600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5004048" y="5517232"/>
            <a:ext cx="288032" cy="3600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3850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– </a:t>
            </a:r>
            <a:r>
              <a:rPr lang="he-IL" dirty="0" smtClean="0"/>
              <a:t>פתרון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3707904" y="2514600"/>
          <a:ext cx="262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4" imgW="1167893" imgH="406224" progId="Equation.3">
                  <p:embed/>
                </p:oleObj>
              </mc:Choice>
              <mc:Fallback>
                <p:oleObj name="Equation" r:id="rId4" imgW="1167893" imgH="406224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514600"/>
                        <a:ext cx="2628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002061" y="6237312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61" y="6237312"/>
                        <a:ext cx="3429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87974" y="6237312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8" imgW="152268" imgH="164957" progId="Equation.3">
                  <p:embed/>
                </p:oleObj>
              </mc:Choice>
              <mc:Fallback>
                <p:oleObj name="Equation" r:id="rId8" imgW="152268" imgH="164957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974" y="6237312"/>
                        <a:ext cx="3429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245324" y="6237312"/>
          <a:ext cx="34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10" imgW="152202" imgH="177569" progId="Equation.3">
                  <p:embed/>
                </p:oleObj>
              </mc:Choice>
              <mc:Fallback>
                <p:oleObj name="Equation" r:id="rId10" imgW="152202" imgH="177569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324" y="6237312"/>
                        <a:ext cx="3429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07504" y="1412776"/>
            <a:ext cx="8795494" cy="838200"/>
          </a:xfrm>
          <a:prstGeom prst="rect">
            <a:avLst/>
          </a:prstGeom>
        </p:spPr>
        <p:txBody>
          <a:bodyPr/>
          <a:lstStyle/>
          <a:p>
            <a:r>
              <a:rPr lang="he-IL" sz="3200" dirty="0" smtClean="0">
                <a:cs typeface="+mn-cs"/>
              </a:rPr>
              <a:t>נחשב את        ביחס לכפל בוליאני של מטריצות. </a:t>
            </a:r>
          </a:p>
          <a:p>
            <a:r>
              <a:rPr lang="he-IL" sz="3200" dirty="0" smtClean="0">
                <a:cs typeface="+mn-cs"/>
              </a:rPr>
              <a:t>מכפלה בוליאנית של מטריצות              מוגדרת כך: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67544" y="2493144"/>
            <a:ext cx="2307977" cy="2592040"/>
            <a:chOff x="395536" y="1988840"/>
            <a:chExt cx="2307977" cy="2592040"/>
          </a:xfrm>
        </p:grpSpPr>
        <p:sp>
          <p:nvSpPr>
            <p:cNvPr id="19" name="Oval 18"/>
            <p:cNvSpPr/>
            <p:nvPr/>
          </p:nvSpPr>
          <p:spPr>
            <a:xfrm>
              <a:off x="1115616" y="249289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2195736" y="35730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683568" y="400506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Straight Arrow Connector 22"/>
            <p:cNvCxnSpPr>
              <a:stCxn id="19" idx="4"/>
              <a:endCxn id="21" idx="0"/>
            </p:cNvCxnSpPr>
            <p:nvPr/>
          </p:nvCxnSpPr>
          <p:spPr>
            <a:xfrm flipH="1">
              <a:off x="791580" y="2708920"/>
              <a:ext cx="432048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1043608" y="1988840"/>
            <a:ext cx="216024" cy="40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5" name="Equation" r:id="rId12" imgW="88707" imgH="164742" progId="Equation.DSMT4">
                    <p:embed/>
                  </p:oleObj>
                </mc:Choice>
                <mc:Fallback>
                  <p:oleObj name="Equation" r:id="rId12" imgW="88707" imgH="164742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988840"/>
                          <a:ext cx="216024" cy="401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395536" y="4149080"/>
            <a:ext cx="2762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6" name="Equation" r:id="rId14" imgW="114102" imgH="177492" progId="Equation.DSMT4">
                    <p:embed/>
                  </p:oleObj>
                </mc:Choice>
                <mc:Fallback>
                  <p:oleObj name="Equation" r:id="rId14" imgW="114102" imgH="177492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4149080"/>
                          <a:ext cx="2762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2397125" y="3298825"/>
            <a:ext cx="306388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7" name="Equation" r:id="rId16" imgW="126780" imgH="164814" progId="Equation.DSMT4">
                    <p:embed/>
                  </p:oleObj>
                </mc:Choice>
                <mc:Fallback>
                  <p:oleObj name="Equation" r:id="rId16" imgW="126780" imgH="164814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125" y="3298825"/>
                          <a:ext cx="306388" cy="401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Straight Arrow Connector 28"/>
            <p:cNvCxnSpPr>
              <a:stCxn id="20" idx="2"/>
              <a:endCxn id="21" idx="7"/>
            </p:cNvCxnSpPr>
            <p:nvPr/>
          </p:nvCxnSpPr>
          <p:spPr>
            <a:xfrm flipH="1">
              <a:off x="867956" y="3681028"/>
              <a:ext cx="1327780" cy="35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19" idx="5"/>
            </p:cNvCxnSpPr>
            <p:nvPr/>
          </p:nvCxnSpPr>
          <p:spPr>
            <a:xfrm flipH="1" flipV="1">
              <a:off x="1300004" y="2677284"/>
              <a:ext cx="895732" cy="1003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1" idx="6"/>
              <a:endCxn id="20" idx="3"/>
            </p:cNvCxnSpPr>
            <p:nvPr/>
          </p:nvCxnSpPr>
          <p:spPr>
            <a:xfrm flipV="1">
              <a:off x="899592" y="3757404"/>
              <a:ext cx="1327780" cy="35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6660232" y="4581128"/>
            <a:ext cx="288032" cy="360040"/>
          </a:xfrm>
          <a:prstGeom prst="ellipse">
            <a:avLst/>
          </a:prstGeom>
          <a:solidFill>
            <a:srgbClr val="FDF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/>
          <p:nvPr/>
        </p:nvSpPr>
        <p:spPr>
          <a:xfrm>
            <a:off x="6228184" y="5085184"/>
            <a:ext cx="288032" cy="360040"/>
          </a:xfrm>
          <a:prstGeom prst="ellipse">
            <a:avLst/>
          </a:prstGeom>
          <a:solidFill>
            <a:srgbClr val="FDF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2699792" y="5085184"/>
            <a:ext cx="288032" cy="360040"/>
          </a:xfrm>
          <a:prstGeom prst="ellipse">
            <a:avLst/>
          </a:prstGeom>
          <a:solidFill>
            <a:srgbClr val="B3FD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4572000" y="4581128"/>
            <a:ext cx="288032" cy="360040"/>
          </a:xfrm>
          <a:prstGeom prst="ellipse">
            <a:avLst/>
          </a:prstGeom>
          <a:solidFill>
            <a:srgbClr val="B3FD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/>
          <p:cNvSpPr/>
          <p:nvPr/>
        </p:nvSpPr>
        <p:spPr>
          <a:xfrm>
            <a:off x="3131840" y="5085184"/>
            <a:ext cx="288032" cy="360040"/>
          </a:xfrm>
          <a:prstGeom prst="ellipse">
            <a:avLst/>
          </a:prstGeom>
          <a:solidFill>
            <a:srgbClr val="A7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4572000" y="5085184"/>
            <a:ext cx="288032" cy="360040"/>
          </a:xfrm>
          <a:prstGeom prst="ellipse">
            <a:avLst/>
          </a:prstGeom>
          <a:solidFill>
            <a:srgbClr val="A7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572000" y="5517232"/>
            <a:ext cx="288032" cy="360040"/>
          </a:xfrm>
          <a:prstGeom prst="ellipse">
            <a:avLst/>
          </a:prstGeom>
          <a:solidFill>
            <a:srgbClr val="FCE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3635896" y="5085184"/>
            <a:ext cx="288032" cy="360040"/>
          </a:xfrm>
          <a:prstGeom prst="ellipse">
            <a:avLst/>
          </a:prstGeom>
          <a:solidFill>
            <a:srgbClr val="FCE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graphicFrame>
        <p:nvGraphicFramePr>
          <p:cNvPr id="35841" name="Object 3"/>
          <p:cNvGraphicFramePr>
            <a:graphicFrameLocks noChangeAspect="1"/>
          </p:cNvGraphicFramePr>
          <p:nvPr/>
        </p:nvGraphicFramePr>
        <p:xfrm>
          <a:off x="2532063" y="4508500"/>
          <a:ext cx="458946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18" imgW="2146300" imgH="711200" progId="Equation.3">
                  <p:embed/>
                </p:oleObj>
              </mc:Choice>
              <mc:Fallback>
                <p:oleObj name="Equation" r:id="rId18" imgW="2146300" imgH="7112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508500"/>
                        <a:ext cx="4589462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4"/>
          <p:cNvGraphicFramePr>
            <a:graphicFrameLocks noChangeAspect="1"/>
          </p:cNvGraphicFramePr>
          <p:nvPr/>
        </p:nvGraphicFramePr>
        <p:xfrm>
          <a:off x="6876256" y="1484784"/>
          <a:ext cx="514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20" imgW="228600" imgH="190500" progId="Equation.3">
                  <p:embed/>
                </p:oleObj>
              </mc:Choice>
              <mc:Fallback>
                <p:oleObj name="Equation" r:id="rId20" imgW="228600" imgH="1905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484784"/>
                        <a:ext cx="5143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401566" y="2020838"/>
          <a:ext cx="1314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22" imgW="583693" imgH="177646" progId="Equation.3">
                  <p:embed/>
                </p:oleObj>
              </mc:Choice>
              <mc:Fallback>
                <p:oleObj name="Equation" r:id="rId22" imgW="583693" imgH="177646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566" y="2020838"/>
                        <a:ext cx="13144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323850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</a:t>
            </a:r>
            <a:r>
              <a:rPr lang="he-IL" smtClean="0">
                <a:solidFill>
                  <a:schemeClr val="tx2"/>
                </a:solidFill>
              </a:rPr>
              <a:t>– </a:t>
            </a:r>
            <a:r>
              <a:rPr lang="he-IL" smtClean="0"/>
              <a:t>הוכחת נכונות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00808"/>
            <a:ext cx="8856984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he-IL" sz="3200" dirty="0" smtClean="0">
                <a:cs typeface="+mn-cs"/>
              </a:rPr>
              <a:t> נוכיח שהאלגוריתם נכון באינדוקציה על     .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he-IL" sz="3200" dirty="0" smtClean="0">
              <a:cs typeface="+mn-cs"/>
            </a:endParaRPr>
          </a:p>
          <a:p>
            <a:pPr lvl="1">
              <a:buClr>
                <a:schemeClr val="accent6"/>
              </a:buClr>
              <a:buFont typeface="Arial" pitchFamily="34" charset="0"/>
              <a:buChar char="•"/>
            </a:pPr>
            <a:r>
              <a:rPr lang="he-IL" sz="3200" dirty="0" smtClean="0">
                <a:cs typeface="+mn-cs"/>
              </a:rPr>
              <a:t>בסיס האינדוקציה:</a:t>
            </a:r>
            <a:r>
              <a:rPr lang="en-US" sz="3200" dirty="0" smtClean="0">
                <a:cs typeface="+mn-cs"/>
              </a:rPr>
              <a:t> </a:t>
            </a:r>
            <a:r>
              <a:rPr lang="he-IL" sz="3200" dirty="0" smtClean="0">
                <a:cs typeface="+mn-cs"/>
              </a:rPr>
              <a:t>כאשר          , נקבל             . אכן, קיים הילוך באורך 1 </a:t>
            </a:r>
            <a:r>
              <a:rPr lang="he-IL" sz="3200" dirty="0" err="1" smtClean="0">
                <a:cs typeface="+mn-cs"/>
              </a:rPr>
              <a:t>אם"ם</a:t>
            </a:r>
            <a:r>
              <a:rPr lang="he-IL" sz="3200" dirty="0" smtClean="0">
                <a:cs typeface="+mn-cs"/>
              </a:rPr>
              <a:t> קיימת קשת בין שני הקודקודים.</a:t>
            </a:r>
          </a:p>
          <a:p>
            <a:pPr lvl="1">
              <a:buClr>
                <a:schemeClr val="accent6"/>
              </a:buClr>
              <a:buFont typeface="Arial" pitchFamily="34" charset="0"/>
              <a:buChar char="•"/>
            </a:pPr>
            <a:endParaRPr lang="he-IL" sz="3200" dirty="0" smtClean="0">
              <a:cs typeface="+mn-cs"/>
            </a:endParaRPr>
          </a:p>
          <a:p>
            <a:pPr lvl="1">
              <a:buClr>
                <a:schemeClr val="accent6"/>
              </a:buClr>
              <a:buFont typeface="Arial" pitchFamily="34" charset="0"/>
              <a:buChar char="•"/>
            </a:pPr>
            <a:r>
              <a:rPr lang="he-IL" sz="3200" dirty="0" smtClean="0">
                <a:cs typeface="+mn-cs"/>
              </a:rPr>
              <a:t>צעד האינדוקציה: נניח </a:t>
            </a:r>
            <a:r>
              <a:rPr lang="he-IL" sz="3200" dirty="0" err="1" smtClean="0">
                <a:cs typeface="+mn-cs"/>
              </a:rPr>
              <a:t>שהאלג</a:t>
            </a:r>
            <a:r>
              <a:rPr lang="he-IL" sz="3200" dirty="0" smtClean="0">
                <a:cs typeface="+mn-cs"/>
              </a:rPr>
              <a:t>' נכון עבור            ונוכיח שהוא נכון עבור     . נרצה להוכיח שקיים הילוך באורך     מקודקוד      לקודקוד    </a:t>
            </a:r>
            <a:r>
              <a:rPr lang="he-IL" sz="3200" dirty="0" err="1" smtClean="0">
                <a:cs typeface="+mn-cs"/>
              </a:rPr>
              <a:t>אם"ם</a:t>
            </a:r>
            <a:r>
              <a:rPr lang="he-IL" sz="3200" dirty="0" smtClean="0">
                <a:cs typeface="+mn-cs"/>
              </a:rPr>
              <a:t>            . </a:t>
            </a:r>
            <a:endParaRPr lang="he-IL" sz="3200" dirty="0"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71800" y="1844824"/>
          <a:ext cx="432048" cy="36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4" imgW="164957" imgH="139579" progId="Equation.DSMT4">
                  <p:embed/>
                </p:oleObj>
              </mc:Choice>
              <mc:Fallback>
                <p:oleObj name="Equation" r:id="rId4" imgW="164957" imgH="139579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844824"/>
                        <a:ext cx="432048" cy="365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779912" y="2749426"/>
          <a:ext cx="930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6" imgW="355138" imgH="177569" progId="Equation.DSMT4">
                  <p:embed/>
                </p:oleObj>
              </mc:Choice>
              <mc:Fallback>
                <p:oleObj name="Equation" r:id="rId6" imgW="355138" imgH="177569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749426"/>
                        <a:ext cx="9302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619672" y="2708920"/>
          <a:ext cx="12287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8" imgW="469696" imgH="190417" progId="Equation.DSMT4">
                  <p:embed/>
                </p:oleObj>
              </mc:Choice>
              <mc:Fallback>
                <p:oleObj name="Equation" r:id="rId8" imgW="469696" imgH="190417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08920"/>
                        <a:ext cx="122872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641475" y="4190306"/>
          <a:ext cx="898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10" imgW="342603" imgH="177646" progId="Equation.DSMT4">
                  <p:embed/>
                </p:oleObj>
              </mc:Choice>
              <mc:Fallback>
                <p:oleObj name="Equation" r:id="rId10" imgW="342603" imgH="177646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190306"/>
                        <a:ext cx="8985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652368" y="4797152"/>
          <a:ext cx="431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12" imgW="164957" imgH="139579" progId="Equation.DSMT4">
                  <p:embed/>
                </p:oleObj>
              </mc:Choice>
              <mc:Fallback>
                <p:oleObj name="Equation" r:id="rId12" imgW="164957" imgH="139579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368" y="4797152"/>
                        <a:ext cx="4318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759575" y="5265043"/>
          <a:ext cx="231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13" imgW="88707" imgH="164742" progId="Equation.DSMT4">
                  <p:embed/>
                </p:oleObj>
              </mc:Choice>
              <mc:Fallback>
                <p:oleObj name="Equation" r:id="rId13" imgW="88707" imgH="164742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5265043"/>
                        <a:ext cx="2317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5027613" y="5196781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Equation" r:id="rId15" imgW="126890" imgH="190335" progId="Equation.DSMT4">
                  <p:embed/>
                </p:oleObj>
              </mc:Choice>
              <mc:Fallback>
                <p:oleObj name="Equation" r:id="rId15" imgW="126890" imgH="190335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196781"/>
                        <a:ext cx="330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987824" y="5143277"/>
          <a:ext cx="11636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17" imgW="444114" imgH="253780" progId="Equation.DSMT4">
                  <p:embed/>
                </p:oleObj>
              </mc:Choice>
              <mc:Fallback>
                <p:oleObj name="Equation" r:id="rId17" imgW="444114" imgH="2537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143277"/>
                        <a:ext cx="1163638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graphicFrame>
        <p:nvGraphicFramePr>
          <p:cNvPr id="33850" name="Object 58"/>
          <p:cNvGraphicFramePr>
            <a:graphicFrameLocks noChangeAspect="1"/>
          </p:cNvGraphicFramePr>
          <p:nvPr/>
        </p:nvGraphicFramePr>
        <p:xfrm>
          <a:off x="338138" y="4772025"/>
          <a:ext cx="4270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19" imgW="164880" imgH="139680" progId="Equation.DSMT4">
                  <p:embed/>
                </p:oleObj>
              </mc:Choice>
              <mc:Fallback>
                <p:oleObj name="Equation" r:id="rId19" imgW="164880" imgH="1396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772025"/>
                        <a:ext cx="42703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8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 txBox="1">
            <a:spLocks/>
          </p:cNvSpPr>
          <p:nvPr/>
        </p:nvSpPr>
        <p:spPr>
          <a:xfrm>
            <a:off x="683246" y="1447800"/>
            <a:ext cx="8100516" cy="3552825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נניח שקיים הילוך באורך       מ-   ל-    ונוכיח שמתקיים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נסמן את הקשת האחרונה במסלול הנ"ל כ-          כלומר, קיים הילוך באורך          מ-   ל-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לפי הנחת האינדוקציה, מתקיים            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מקיום הקשת         נובע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מהנקודות הקודמת, מתקיים                      ולכן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– </a:t>
            </a:r>
            <a:r>
              <a:rPr lang="he-IL" dirty="0" smtClean="0"/>
              <a:t>הוכחת הכיוון הראשון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988840"/>
            <a:ext cx="88569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accent6"/>
              </a:buClr>
            </a:pPr>
            <a:r>
              <a:rPr lang="he-IL" sz="3200" dirty="0" smtClean="0">
                <a:cs typeface="+mn-cs"/>
              </a:rPr>
              <a:t> </a:t>
            </a:r>
            <a:endParaRPr lang="he-IL" sz="3200" dirty="0">
              <a:cs typeface="+mn-cs"/>
            </a:endParaRPr>
          </a:p>
        </p:txBody>
      </p:sp>
      <p:graphicFrame>
        <p:nvGraphicFramePr>
          <p:cNvPr id="58391" name="Object 2"/>
          <p:cNvGraphicFramePr>
            <a:graphicFrameLocks noChangeAspect="1"/>
          </p:cNvGraphicFramePr>
          <p:nvPr/>
        </p:nvGraphicFramePr>
        <p:xfrm>
          <a:off x="3779590" y="1599443"/>
          <a:ext cx="172598" cy="36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5" name="Equation" r:id="rId4" imgW="88707" imgH="164742" progId="Equation.3">
                  <p:embed/>
                </p:oleObj>
              </mc:Choice>
              <mc:Fallback>
                <p:oleObj name="Equation" r:id="rId4" imgW="88707" imgH="164742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590" y="1599443"/>
                        <a:ext cx="172598" cy="365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3"/>
          <p:cNvGraphicFramePr>
            <a:graphicFrameLocks noChangeAspect="1"/>
          </p:cNvGraphicFramePr>
          <p:nvPr/>
        </p:nvGraphicFramePr>
        <p:xfrm>
          <a:off x="4465267" y="1647123"/>
          <a:ext cx="322757" cy="30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6" name="Equation" r:id="rId6" imgW="164957" imgH="139579" progId="Equation.3">
                  <p:embed/>
                </p:oleObj>
              </mc:Choice>
              <mc:Fallback>
                <p:oleObj name="Equation" r:id="rId6" imgW="164957" imgH="139579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267" y="1647123"/>
                        <a:ext cx="322757" cy="308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4"/>
          <p:cNvGraphicFramePr>
            <a:graphicFrameLocks noChangeAspect="1"/>
          </p:cNvGraphicFramePr>
          <p:nvPr/>
        </p:nvGraphicFramePr>
        <p:xfrm>
          <a:off x="3048844" y="1565975"/>
          <a:ext cx="246814" cy="42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7" name="Equation" r:id="rId8" imgW="126890" imgH="190335" progId="Equation.3">
                  <p:embed/>
                </p:oleObj>
              </mc:Choice>
              <mc:Fallback>
                <p:oleObj name="Equation" r:id="rId8" imgW="126890" imgH="190335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844" y="1565975"/>
                        <a:ext cx="246814" cy="422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5"/>
          <p:cNvGraphicFramePr>
            <a:graphicFrameLocks noChangeAspect="1"/>
          </p:cNvGraphicFramePr>
          <p:nvPr/>
        </p:nvGraphicFramePr>
        <p:xfrm>
          <a:off x="5907983" y="2003962"/>
          <a:ext cx="968273" cy="56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" name="Equation" r:id="rId10" imgW="494870" imgH="253780" progId="Equation.3">
                  <p:embed/>
                </p:oleObj>
              </mc:Choice>
              <mc:Fallback>
                <p:oleObj name="Equation" r:id="rId10" imgW="494870" imgH="2537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983" y="2003962"/>
                        <a:ext cx="968273" cy="560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6"/>
          <p:cNvGraphicFramePr>
            <a:graphicFrameLocks noChangeAspect="1"/>
          </p:cNvGraphicFramePr>
          <p:nvPr/>
        </p:nvGraphicFramePr>
        <p:xfrm>
          <a:off x="2330599" y="2528762"/>
          <a:ext cx="714554" cy="45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9" name="Equation" r:id="rId12" imgW="368140" imgH="203112" progId="Equation.3">
                  <p:embed/>
                </p:oleObj>
              </mc:Choice>
              <mc:Fallback>
                <p:oleObj name="Equation" r:id="rId12" imgW="368140" imgH="203112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599" y="2528762"/>
                        <a:ext cx="714554" cy="450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131319" y="3444122"/>
          <a:ext cx="1018326" cy="56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0" name="Equation" r:id="rId14" imgW="520474" imgH="253890" progId="Equation.3">
                  <p:embed/>
                </p:oleObj>
              </mc:Choice>
              <mc:Fallback>
                <p:oleObj name="Equation" r:id="rId14" imgW="520474" imgH="25389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319" y="3444122"/>
                        <a:ext cx="1018326" cy="560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124450" y="3914220"/>
          <a:ext cx="918220" cy="56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1" name="Equation" r:id="rId16" imgW="469696" imgH="253890" progId="Equation.3">
                  <p:embed/>
                </p:oleObj>
              </mc:Choice>
              <mc:Fallback>
                <p:oleObj name="Equation" r:id="rId16" imgW="469696" imgH="25389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450" y="3914220"/>
                        <a:ext cx="918220" cy="560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9"/>
          <p:cNvGraphicFramePr>
            <a:graphicFrameLocks noChangeAspect="1"/>
          </p:cNvGraphicFramePr>
          <p:nvPr/>
        </p:nvGraphicFramePr>
        <p:xfrm>
          <a:off x="3491880" y="4941168"/>
          <a:ext cx="2880656" cy="89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Equation" r:id="rId18" imgW="1473200" imgH="406400" progId="Equation.3">
                  <p:embed/>
                </p:oleObj>
              </mc:Choice>
              <mc:Fallback>
                <p:oleObj name="Equation" r:id="rId18" imgW="1473200" imgH="4064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941168"/>
                        <a:ext cx="2880656" cy="897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023171" y="4415870"/>
          <a:ext cx="1762222" cy="56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3" name="Equation" r:id="rId20" imgW="901309" imgH="253890" progId="Equation.3">
                  <p:embed/>
                </p:oleObj>
              </mc:Choice>
              <mc:Fallback>
                <p:oleObj name="Equation" r:id="rId20" imgW="901309" imgH="25389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171" y="4415870"/>
                        <a:ext cx="1762222" cy="560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783237" y="3986631"/>
          <a:ext cx="640339" cy="45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4" name="Equation" r:id="rId22" imgW="330057" imgH="203112" progId="Equation.3">
                  <p:embed/>
                </p:oleObj>
              </mc:Choice>
              <mc:Fallback>
                <p:oleObj name="Equation" r:id="rId22" imgW="330057" imgH="203112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37" y="3986631"/>
                        <a:ext cx="640339" cy="450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1" name="Object 3"/>
          <p:cNvGraphicFramePr>
            <a:graphicFrameLocks noChangeAspect="1"/>
          </p:cNvGraphicFramePr>
          <p:nvPr/>
        </p:nvGraphicFramePr>
        <p:xfrm>
          <a:off x="5126457" y="2996952"/>
          <a:ext cx="669679" cy="39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5" name="Equation" r:id="rId24" imgW="342603" imgH="177646" progId="Equation.3">
                  <p:embed/>
                </p:oleObj>
              </mc:Choice>
              <mc:Fallback>
                <p:oleObj name="Equation" r:id="rId24" imgW="342603" imgH="177646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457" y="2996952"/>
                        <a:ext cx="669679" cy="393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2" name="Object 2"/>
          <p:cNvGraphicFramePr>
            <a:graphicFrameLocks noChangeAspect="1"/>
          </p:cNvGraphicFramePr>
          <p:nvPr/>
        </p:nvGraphicFramePr>
        <p:xfrm>
          <a:off x="4509716" y="3024705"/>
          <a:ext cx="172598" cy="36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6" name="Equation" r:id="rId26" imgW="88707" imgH="164742" progId="Equation.3">
                  <p:embed/>
                </p:oleObj>
              </mc:Choice>
              <mc:Fallback>
                <p:oleObj name="Equation" r:id="rId26" imgW="88707" imgH="164742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716" y="3024705"/>
                        <a:ext cx="172598" cy="365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3" name="Object 2"/>
          <p:cNvGraphicFramePr>
            <a:graphicFrameLocks noChangeAspect="1"/>
          </p:cNvGraphicFramePr>
          <p:nvPr/>
        </p:nvGraphicFramePr>
        <p:xfrm>
          <a:off x="3923927" y="2996952"/>
          <a:ext cx="222651" cy="395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7" name="Equation" r:id="rId27" imgW="114102" imgH="177492" progId="Equation.3">
                  <p:embed/>
                </p:oleObj>
              </mc:Choice>
              <mc:Fallback>
                <p:oleObj name="Equation" r:id="rId27" imgW="114102" imgH="177492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7" y="2996952"/>
                        <a:ext cx="222651" cy="395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8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1 – </a:t>
            </a:r>
            <a:r>
              <a:rPr lang="he-IL" dirty="0" smtClean="0"/>
              <a:t>מספר זוגי של קשתות אדומות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539552" y="1447800"/>
            <a:ext cx="8394898" cy="25527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תרגיל: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נתון גרף מכוון               ,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פונקציית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 משקל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                  וכל קשת בגרף צבועה בכחול או באדום. בנוסף, ידוע שאין מעגלים שליליים בגרף. תארו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אלג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' למציאת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המק"בים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 בין כל זוג קודקודים בגרף, מבין המסלולים שמכילים מספר זוגי של קשתות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אדומות. </a:t>
            </a:r>
          </a:p>
        </p:txBody>
      </p:sp>
      <p:graphicFrame>
        <p:nvGraphicFramePr>
          <p:cNvPr id="4166" name="Object 8"/>
          <p:cNvGraphicFramePr>
            <a:graphicFrameLocks noChangeAspect="1"/>
          </p:cNvGraphicFramePr>
          <p:nvPr/>
        </p:nvGraphicFramePr>
        <p:xfrm>
          <a:off x="3832225" y="1574800"/>
          <a:ext cx="13573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4" imgW="685800" imgH="203200" progId="Equation.3">
                  <p:embed/>
                </p:oleObj>
              </mc:Choice>
              <mc:Fallback>
                <p:oleObj name="Equation" r:id="rId4" imgW="685800" imgH="2032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1574800"/>
                        <a:ext cx="13573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" name="Object 9"/>
          <p:cNvGraphicFramePr>
            <a:graphicFrameLocks noChangeAspect="1"/>
          </p:cNvGraphicFramePr>
          <p:nvPr/>
        </p:nvGraphicFramePr>
        <p:xfrm>
          <a:off x="7020272" y="2136279"/>
          <a:ext cx="1500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6" imgW="710891" imgH="203112" progId="Equation.3">
                  <p:embed/>
                </p:oleObj>
              </mc:Choice>
              <mc:Fallback>
                <p:oleObj name="Equation" r:id="rId6" imgW="710891" imgH="203112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136279"/>
                        <a:ext cx="15001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grpSp>
        <p:nvGrpSpPr>
          <p:cNvPr id="33" name="Group 32"/>
          <p:cNvGrpSpPr/>
          <p:nvPr/>
        </p:nvGrpSpPr>
        <p:grpSpPr>
          <a:xfrm>
            <a:off x="1992684" y="4185510"/>
            <a:ext cx="3011364" cy="2422823"/>
            <a:chOff x="3045792" y="1845171"/>
            <a:chExt cx="3095625" cy="2447925"/>
          </a:xfrm>
        </p:grpSpPr>
        <p:cxnSp>
          <p:nvCxnSpPr>
            <p:cNvPr id="34" name="Straight Connector 33"/>
            <p:cNvCxnSpPr>
              <a:stCxn id="43" idx="2"/>
              <a:endCxn id="42" idx="6"/>
            </p:cNvCxnSpPr>
            <p:nvPr/>
          </p:nvCxnSpPr>
          <p:spPr>
            <a:xfrm flipH="1">
              <a:off x="3980829" y="4077196"/>
              <a:ext cx="1296988" cy="144463"/>
            </a:xfrm>
            <a:prstGeom prst="line">
              <a:avLst/>
            </a:prstGeom>
            <a:ln>
              <a:headEnd type="stealth" w="lg" len="lg"/>
              <a:tailEnd type="non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7" idx="5"/>
              <a:endCxn id="42" idx="1"/>
            </p:cNvCxnSpPr>
            <p:nvPr/>
          </p:nvCxnSpPr>
          <p:spPr>
            <a:xfrm>
              <a:off x="3168029" y="3191371"/>
              <a:ext cx="690563" cy="97948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3" idx="0"/>
              <a:endCxn id="44" idx="3"/>
            </p:cNvCxnSpPr>
            <p:nvPr/>
          </p:nvCxnSpPr>
          <p:spPr>
            <a:xfrm flipV="1">
              <a:off x="5349254" y="2688134"/>
              <a:ext cx="669925" cy="1317625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4" idx="1"/>
              <a:endCxn id="46" idx="5"/>
            </p:cNvCxnSpPr>
            <p:nvPr/>
          </p:nvCxnSpPr>
          <p:spPr>
            <a:xfrm flipH="1" flipV="1">
              <a:off x="4176092" y="1967409"/>
              <a:ext cx="1843087" cy="619125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6" idx="3"/>
              <a:endCxn id="47" idx="7"/>
            </p:cNvCxnSpPr>
            <p:nvPr/>
          </p:nvCxnSpPr>
          <p:spPr>
            <a:xfrm flipH="1">
              <a:off x="3168029" y="1967409"/>
              <a:ext cx="906463" cy="1122362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6" idx="4"/>
              <a:endCxn id="45" idx="0"/>
            </p:cNvCxnSpPr>
            <p:nvPr/>
          </p:nvCxnSpPr>
          <p:spPr>
            <a:xfrm>
              <a:off x="4125292" y="1988046"/>
              <a:ext cx="304800" cy="113665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4" idx="2"/>
              <a:endCxn id="45" idx="6"/>
            </p:cNvCxnSpPr>
            <p:nvPr/>
          </p:nvCxnSpPr>
          <p:spPr>
            <a:xfrm flipH="1">
              <a:off x="4501529" y="2637334"/>
              <a:ext cx="1497013" cy="558800"/>
            </a:xfrm>
            <a:prstGeom prst="line">
              <a:avLst/>
            </a:prstGeom>
            <a:ln>
              <a:headEnd type="stealth" w="lg" len="lg"/>
              <a:tailEnd type="non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5" idx="3"/>
              <a:endCxn id="42" idx="0"/>
            </p:cNvCxnSpPr>
            <p:nvPr/>
          </p:nvCxnSpPr>
          <p:spPr>
            <a:xfrm flipH="1">
              <a:off x="3909392" y="3246934"/>
              <a:ext cx="469900" cy="903287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3837954" y="4150221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5277817" y="4005759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5998542" y="2565896"/>
              <a:ext cx="142875" cy="142875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4358654" y="3124696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4053854" y="1845171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3045792" y="3069134"/>
              <a:ext cx="142875" cy="142875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8" name="TextBox 74"/>
            <p:cNvSpPr txBox="1">
              <a:spLocks noChangeArrowheads="1"/>
            </p:cNvSpPr>
            <p:nvPr/>
          </p:nvSpPr>
          <p:spPr bwMode="auto">
            <a:xfrm>
              <a:off x="5061917" y="2926259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8</a:t>
              </a:r>
            </a:p>
          </p:txBody>
        </p:sp>
        <p:sp>
          <p:nvSpPr>
            <p:cNvPr id="49" name="TextBox 74"/>
            <p:cNvSpPr txBox="1">
              <a:spLocks noChangeArrowheads="1"/>
            </p:cNvSpPr>
            <p:nvPr/>
          </p:nvSpPr>
          <p:spPr bwMode="auto">
            <a:xfrm>
              <a:off x="5709617" y="3285034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3</a:t>
              </a:r>
            </a:p>
          </p:txBody>
        </p:sp>
        <p:sp>
          <p:nvSpPr>
            <p:cNvPr id="50" name="TextBox 74"/>
            <p:cNvSpPr txBox="1">
              <a:spLocks noChangeArrowheads="1"/>
            </p:cNvSpPr>
            <p:nvPr/>
          </p:nvSpPr>
          <p:spPr bwMode="auto">
            <a:xfrm>
              <a:off x="5061917" y="1980109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5</a:t>
              </a:r>
            </a:p>
          </p:txBody>
        </p:sp>
        <p:sp>
          <p:nvSpPr>
            <p:cNvPr id="51" name="TextBox 74"/>
            <p:cNvSpPr txBox="1">
              <a:spLocks noChangeArrowheads="1"/>
            </p:cNvSpPr>
            <p:nvPr/>
          </p:nvSpPr>
          <p:spPr bwMode="auto">
            <a:xfrm>
              <a:off x="3980829" y="2421434"/>
              <a:ext cx="312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1</a:t>
              </a:r>
            </a:p>
          </p:txBody>
        </p:sp>
        <p:sp>
          <p:nvSpPr>
            <p:cNvPr id="52" name="TextBox 74"/>
            <p:cNvSpPr txBox="1">
              <a:spLocks noChangeArrowheads="1"/>
            </p:cNvSpPr>
            <p:nvPr/>
          </p:nvSpPr>
          <p:spPr bwMode="auto">
            <a:xfrm>
              <a:off x="3406154" y="2205534"/>
              <a:ext cx="312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1</a:t>
              </a:r>
            </a:p>
          </p:txBody>
        </p:sp>
        <p:sp>
          <p:nvSpPr>
            <p:cNvPr id="53" name="TextBox 74"/>
            <p:cNvSpPr txBox="1">
              <a:spLocks noChangeArrowheads="1"/>
            </p:cNvSpPr>
            <p:nvPr/>
          </p:nvSpPr>
          <p:spPr bwMode="auto">
            <a:xfrm>
              <a:off x="3261692" y="3645396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9</a:t>
              </a:r>
            </a:p>
          </p:txBody>
        </p:sp>
        <p:sp>
          <p:nvSpPr>
            <p:cNvPr id="54" name="TextBox 74"/>
            <p:cNvSpPr txBox="1">
              <a:spLocks noChangeArrowheads="1"/>
            </p:cNvSpPr>
            <p:nvPr/>
          </p:nvSpPr>
          <p:spPr bwMode="auto">
            <a:xfrm>
              <a:off x="4557092" y="3789859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5</a:t>
              </a:r>
            </a:p>
          </p:txBody>
        </p:sp>
        <p:sp>
          <p:nvSpPr>
            <p:cNvPr id="55" name="TextBox 74"/>
            <p:cNvSpPr txBox="1">
              <a:spLocks noChangeArrowheads="1"/>
            </p:cNvSpPr>
            <p:nvPr/>
          </p:nvSpPr>
          <p:spPr bwMode="auto">
            <a:xfrm>
              <a:off x="3909392" y="3358059"/>
              <a:ext cx="3143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4</a:t>
              </a:r>
            </a:p>
          </p:txBody>
        </p:sp>
      </p:grpSp>
      <p:graphicFrame>
        <p:nvGraphicFramePr>
          <p:cNvPr id="56" name="Object 21"/>
          <p:cNvGraphicFramePr>
            <a:graphicFrameLocks noChangeAspect="1"/>
          </p:cNvGraphicFramePr>
          <p:nvPr/>
        </p:nvGraphicFramePr>
        <p:xfrm>
          <a:off x="5004048" y="4869160"/>
          <a:ext cx="248985" cy="31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8" imgW="126835" imgH="139518" progId="Equation.3">
                  <p:embed/>
                </p:oleObj>
              </mc:Choice>
              <mc:Fallback>
                <p:oleObj name="Equation" r:id="rId8" imgW="126835" imgH="139518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869160"/>
                        <a:ext cx="248985" cy="317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2"/>
          <p:cNvGraphicFramePr>
            <a:graphicFrameLocks noChangeAspect="1"/>
          </p:cNvGraphicFramePr>
          <p:nvPr/>
        </p:nvGraphicFramePr>
        <p:xfrm>
          <a:off x="2411760" y="6495463"/>
          <a:ext cx="223664" cy="3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10" imgW="114201" imgH="139579" progId="Equation.3">
                  <p:embed/>
                </p:oleObj>
              </mc:Choice>
              <mc:Fallback>
                <p:oleObj name="Equation" r:id="rId10" imgW="114201" imgH="13957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6495463"/>
                        <a:ext cx="223664" cy="31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9"/>
          <p:cNvGraphicFramePr>
            <a:graphicFrameLocks noChangeAspect="1"/>
          </p:cNvGraphicFramePr>
          <p:nvPr/>
        </p:nvGraphicFramePr>
        <p:xfrm>
          <a:off x="4355976" y="6309320"/>
          <a:ext cx="248985" cy="40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12" imgW="126725" imgH="177415" progId="Equation.3">
                  <p:embed/>
                </p:oleObj>
              </mc:Choice>
              <mc:Fallback>
                <p:oleObj name="Equation" r:id="rId12" imgW="126725" imgH="177415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6309320"/>
                        <a:ext cx="248985" cy="403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9"/>
          <p:cNvGraphicFramePr>
            <a:graphicFrameLocks noChangeAspect="1"/>
          </p:cNvGraphicFramePr>
          <p:nvPr/>
        </p:nvGraphicFramePr>
        <p:xfrm>
          <a:off x="1691680" y="5359789"/>
          <a:ext cx="272899" cy="40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14" imgW="139579" imgH="177646" progId="Equation.3">
                  <p:embed/>
                </p:oleObj>
              </mc:Choice>
              <mc:Fallback>
                <p:oleObj name="Equation" r:id="rId14" imgW="139579" imgH="177646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59789"/>
                        <a:ext cx="272899" cy="405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9"/>
          <p:cNvGraphicFramePr>
            <a:graphicFrameLocks noChangeAspect="1"/>
          </p:cNvGraphicFramePr>
          <p:nvPr/>
        </p:nvGraphicFramePr>
        <p:xfrm>
          <a:off x="2699792" y="4119199"/>
          <a:ext cx="223664" cy="3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16" imgW="114201" imgH="139579" progId="Equation.3">
                  <p:embed/>
                </p:oleObj>
              </mc:Choice>
              <mc:Fallback>
                <p:oleObj name="Equation" r:id="rId16" imgW="114201" imgH="139579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119199"/>
                        <a:ext cx="223664" cy="31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9"/>
          <p:cNvGraphicFramePr>
            <a:graphicFrameLocks noChangeAspect="1"/>
          </p:cNvGraphicFramePr>
          <p:nvPr/>
        </p:nvGraphicFramePr>
        <p:xfrm>
          <a:off x="3337676" y="5445224"/>
          <a:ext cx="298220" cy="46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18" imgW="152268" imgH="203024" progId="Equation.3">
                  <p:embed/>
                </p:oleObj>
              </mc:Choice>
              <mc:Fallback>
                <p:oleObj name="Equation" r:id="rId18" imgW="152268" imgH="203024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676" y="5445224"/>
                        <a:ext cx="298220" cy="462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– </a:t>
            </a:r>
            <a:r>
              <a:rPr lang="he-IL" dirty="0" smtClean="0"/>
              <a:t>הוכחת הכיוון השני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988840"/>
            <a:ext cx="88569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accent6"/>
              </a:buClr>
            </a:pPr>
            <a:r>
              <a:rPr lang="he-IL" sz="3200" dirty="0" smtClean="0">
                <a:cs typeface="+mn-cs"/>
              </a:rPr>
              <a:t> </a:t>
            </a:r>
            <a:endParaRPr lang="he-IL" sz="3200" dirty="0"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27584" y="1447800"/>
            <a:ext cx="8106866" cy="48006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נניח שמתקיים           ונוכיח שקיים הילוך באורך       מ-   ל-    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מההנחה, קיים    שעבורו מתקיים                    . כלומר,              וגם            (אחרת          ).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מהנחת האינדוקציה, קיים הילוך באורך          מ-   ל-   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מהגדרת מטריצת </a:t>
            </a:r>
            <a:r>
              <a:rPr kumimoji="0" lang="he-I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השכנויות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קיימת בגרף קשת        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אם נחבר את הקשת וההילוך הנ"ל, נקבל הילוך באורך      מ-   ל- </a:t>
            </a:r>
          </a:p>
        </p:txBody>
      </p:sp>
      <p:graphicFrame>
        <p:nvGraphicFramePr>
          <p:cNvPr id="59407" name="Object 2"/>
          <p:cNvGraphicFramePr>
            <a:graphicFrameLocks noChangeAspect="1"/>
          </p:cNvGraphicFramePr>
          <p:nvPr/>
        </p:nvGraphicFramePr>
        <p:xfrm>
          <a:off x="5580112" y="1484784"/>
          <a:ext cx="7985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5" name="Equation" r:id="rId4" imgW="444114" imgH="253780" progId="Equation.3">
                  <p:embed/>
                </p:oleObj>
              </mc:Choice>
              <mc:Fallback>
                <p:oleObj name="Equation" r:id="rId4" imgW="444114" imgH="2537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484784"/>
                        <a:ext cx="79851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3"/>
          <p:cNvGraphicFramePr>
            <a:graphicFrameLocks noChangeAspect="1"/>
          </p:cNvGraphicFramePr>
          <p:nvPr/>
        </p:nvGraphicFramePr>
        <p:xfrm>
          <a:off x="1331640" y="1628800"/>
          <a:ext cx="3714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6" name="Equation" r:id="rId6" imgW="164957" imgH="139579" progId="Equation.3">
                  <p:embed/>
                </p:oleObj>
              </mc:Choice>
              <mc:Fallback>
                <p:oleObj name="Equation" r:id="rId6" imgW="164957" imgH="139579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8800"/>
                        <a:ext cx="3714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4"/>
          <p:cNvGraphicFramePr>
            <a:graphicFrameLocks noChangeAspect="1"/>
          </p:cNvGraphicFramePr>
          <p:nvPr/>
        </p:nvGraphicFramePr>
        <p:xfrm>
          <a:off x="7970788" y="2060848"/>
          <a:ext cx="201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7" name="Equation" r:id="rId8" imgW="88707" imgH="164742" progId="Equation.3">
                  <p:embed/>
                </p:oleObj>
              </mc:Choice>
              <mc:Fallback>
                <p:oleObj name="Equation" r:id="rId8" imgW="88707" imgH="164742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788" y="2060848"/>
                        <a:ext cx="2016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6"/>
          <p:cNvGraphicFramePr>
            <a:graphicFrameLocks noChangeAspect="1"/>
          </p:cNvGraphicFramePr>
          <p:nvPr/>
        </p:nvGraphicFramePr>
        <p:xfrm>
          <a:off x="6228184" y="2636912"/>
          <a:ext cx="158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8" name="Equation" r:id="rId10" imgW="88669" imgH="177338" progId="Equation.3">
                  <p:embed/>
                </p:oleObj>
              </mc:Choice>
              <mc:Fallback>
                <p:oleObj name="Equation" r:id="rId10" imgW="88669" imgH="177338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636912"/>
                        <a:ext cx="158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7"/>
          <p:cNvGraphicFramePr>
            <a:graphicFrameLocks noChangeAspect="1"/>
          </p:cNvGraphicFramePr>
          <p:nvPr/>
        </p:nvGraphicFramePr>
        <p:xfrm>
          <a:off x="2627784" y="2564904"/>
          <a:ext cx="15065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Equation" r:id="rId12" imgW="837836" imgH="253890" progId="Equation.3">
                  <p:embed/>
                </p:oleObj>
              </mc:Choice>
              <mc:Fallback>
                <p:oleObj name="Equation" r:id="rId12" imgW="837836" imgH="25389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564904"/>
                        <a:ext cx="15065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8"/>
          <p:cNvGraphicFramePr>
            <a:graphicFrameLocks noChangeAspect="1"/>
          </p:cNvGraphicFramePr>
          <p:nvPr/>
        </p:nvGraphicFramePr>
        <p:xfrm>
          <a:off x="539552" y="2553022"/>
          <a:ext cx="9128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0" name="Equation" r:id="rId14" imgW="507780" imgH="253890" progId="Equation.3">
                  <p:embed/>
                </p:oleObj>
              </mc:Choice>
              <mc:Fallback>
                <p:oleObj name="Equation" r:id="rId14" imgW="507780" imgH="25389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53022"/>
                        <a:ext cx="91281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9"/>
          <p:cNvGraphicFramePr>
            <a:graphicFrameLocks noChangeAspect="1"/>
          </p:cNvGraphicFramePr>
          <p:nvPr/>
        </p:nvGraphicFramePr>
        <p:xfrm>
          <a:off x="6804248" y="2996952"/>
          <a:ext cx="84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1" name="Equation" r:id="rId16" imgW="469696" imgH="241195" progId="Equation.3">
                  <p:embed/>
                </p:oleObj>
              </mc:Choice>
              <mc:Fallback>
                <p:oleObj name="Equation" r:id="rId16" imgW="469696" imgH="241195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996952"/>
                        <a:ext cx="844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2771800" y="3501008"/>
          <a:ext cx="615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2" name="Equation" r:id="rId18" imgW="342603" imgH="177646" progId="Equation.3">
                  <p:embed/>
                </p:oleObj>
              </mc:Choice>
              <mc:Fallback>
                <p:oleObj name="Equation" r:id="rId18" imgW="342603" imgH="177646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501008"/>
                        <a:ext cx="615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2"/>
          <p:cNvGraphicFramePr>
            <a:graphicFrameLocks noChangeAspect="1"/>
          </p:cNvGraphicFramePr>
          <p:nvPr/>
        </p:nvGraphicFramePr>
        <p:xfrm>
          <a:off x="2195736" y="3524498"/>
          <a:ext cx="158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3" name="Equation" r:id="rId20" imgW="88707" imgH="164742" progId="Equation.3">
                  <p:embed/>
                </p:oleObj>
              </mc:Choice>
              <mc:Fallback>
                <p:oleObj name="Equation" r:id="rId20" imgW="88707" imgH="164742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24498"/>
                        <a:ext cx="1587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3"/>
          <p:cNvGraphicFramePr>
            <a:graphicFrameLocks noChangeAspect="1"/>
          </p:cNvGraphicFramePr>
          <p:nvPr/>
        </p:nvGraphicFramePr>
        <p:xfrm>
          <a:off x="1475656" y="3501008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4" name="Equation" r:id="rId22" imgW="139579" imgH="177646" progId="Equation.3">
                  <p:embed/>
                </p:oleObj>
              </mc:Choice>
              <mc:Fallback>
                <p:oleObj name="Equation" r:id="rId22" imgW="139579" imgH="177646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01008"/>
                        <a:ext cx="2476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4"/>
          <p:cNvGraphicFramePr>
            <a:graphicFrameLocks noChangeAspect="1"/>
          </p:cNvGraphicFramePr>
          <p:nvPr/>
        </p:nvGraphicFramePr>
        <p:xfrm>
          <a:off x="2051720" y="4005064"/>
          <a:ext cx="6588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5" name="Equation" r:id="rId24" imgW="368140" imgH="203112" progId="Equation.3">
                  <p:embed/>
                </p:oleObj>
              </mc:Choice>
              <mc:Fallback>
                <p:oleObj name="Equation" r:id="rId24" imgW="368140" imgH="203112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05064"/>
                        <a:ext cx="6588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5"/>
          <p:cNvGraphicFramePr>
            <a:graphicFrameLocks noChangeAspect="1"/>
          </p:cNvGraphicFramePr>
          <p:nvPr/>
        </p:nvGraphicFramePr>
        <p:xfrm>
          <a:off x="1403648" y="4581128"/>
          <a:ext cx="2968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6" name="Equation" r:id="rId26" imgW="164957" imgH="139579" progId="Equation.3">
                  <p:embed/>
                </p:oleObj>
              </mc:Choice>
              <mc:Fallback>
                <p:oleObj name="Equation" r:id="rId26" imgW="164957" imgH="13957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81128"/>
                        <a:ext cx="296863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6"/>
          <p:cNvGraphicFramePr>
            <a:graphicFrameLocks noChangeAspect="1"/>
          </p:cNvGraphicFramePr>
          <p:nvPr/>
        </p:nvGraphicFramePr>
        <p:xfrm>
          <a:off x="827584" y="4581128"/>
          <a:ext cx="158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7" name="Equation" r:id="rId27" imgW="88707" imgH="164742" progId="Equation.3">
                  <p:embed/>
                </p:oleObj>
              </mc:Choice>
              <mc:Fallback>
                <p:oleObj name="Equation" r:id="rId27" imgW="88707" imgH="164742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81128"/>
                        <a:ext cx="1587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7"/>
          <p:cNvGraphicFramePr>
            <a:graphicFrameLocks noChangeAspect="1"/>
          </p:cNvGraphicFramePr>
          <p:nvPr/>
        </p:nvGraphicFramePr>
        <p:xfrm>
          <a:off x="7596336" y="4984278"/>
          <a:ext cx="2730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8" name="Equation" r:id="rId28" imgW="152334" imgH="190417" progId="Equation.3">
                  <p:embed/>
                </p:oleObj>
              </mc:Choice>
              <mc:Fallback>
                <p:oleObj name="Equation" r:id="rId28" imgW="152334" imgH="190417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984278"/>
                        <a:ext cx="2730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4"/>
          <p:cNvGraphicFramePr>
            <a:graphicFrameLocks noChangeAspect="1"/>
          </p:cNvGraphicFramePr>
          <p:nvPr/>
        </p:nvGraphicFramePr>
        <p:xfrm>
          <a:off x="7050682" y="1988840"/>
          <a:ext cx="401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9" name="Equation" r:id="rId30" imgW="177646" imgH="190335" progId="Equation.3">
                  <p:embed/>
                </p:oleObj>
              </mc:Choice>
              <mc:Fallback>
                <p:oleObj name="Equation" r:id="rId30" imgW="177646" imgH="190335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682" y="1988840"/>
                        <a:ext cx="4016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graphicFrame>
        <p:nvGraphicFramePr>
          <p:cNvPr id="59422" name="Object 2"/>
          <p:cNvGraphicFramePr>
            <a:graphicFrameLocks noChangeAspect="1"/>
          </p:cNvGraphicFramePr>
          <p:nvPr/>
        </p:nvGraphicFramePr>
        <p:xfrm>
          <a:off x="5054600" y="2985070"/>
          <a:ext cx="842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0" name="Equation" r:id="rId32" imgW="469696" imgH="253890" progId="Equation.3">
                  <p:embed/>
                </p:oleObj>
              </mc:Choice>
              <mc:Fallback>
                <p:oleObj name="Equation" r:id="rId32" imgW="469696" imgH="25389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985070"/>
                        <a:ext cx="84296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8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– </a:t>
            </a:r>
            <a:r>
              <a:rPr lang="he-IL" dirty="0" smtClean="0"/>
              <a:t>זמן ריצה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988840"/>
            <a:ext cx="88569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accent6"/>
              </a:buClr>
            </a:pPr>
            <a:r>
              <a:rPr lang="he-IL" sz="3200" dirty="0" smtClean="0">
                <a:cs typeface="+mn-cs"/>
              </a:rPr>
              <a:t> </a:t>
            </a:r>
            <a:endParaRPr lang="he-IL" sz="3200" dirty="0"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מחשבים         מטריצות, כל אחת עם      תאים. חישוב של תא לוקח          זמן. 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סך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הכל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סיבוכיות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זמן הריצה של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האלג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הינה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609358" y="1568450"/>
          <a:ext cx="6159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Equation" r:id="rId4" imgW="342603" imgH="177646" progId="Equation.3">
                  <p:embed/>
                </p:oleObj>
              </mc:Choice>
              <mc:Fallback>
                <p:oleObj name="Equation" r:id="rId4" imgW="342603" imgH="177646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358" y="1568450"/>
                        <a:ext cx="6159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912889" y="1458913"/>
          <a:ext cx="4349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Equation" r:id="rId6" imgW="241195" imgH="279279" progId="Equation.3">
                  <p:embed/>
                </p:oleObj>
              </mc:Choice>
              <mc:Fallback>
                <p:oleObj name="Equation" r:id="rId6" imgW="241195" imgH="279279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889" y="1458913"/>
                        <a:ext cx="43497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936133" y="2014538"/>
          <a:ext cx="685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Equation" r:id="rId8" imgW="380835" imgH="253890" progId="Equation.3">
                  <p:embed/>
                </p:oleObj>
              </mc:Choice>
              <mc:Fallback>
                <p:oleObj name="Equation" r:id="rId8" imgW="380835" imgH="25389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133" y="2014538"/>
                        <a:ext cx="6858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043608" y="2564904"/>
          <a:ext cx="11668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Equation" r:id="rId10" imgW="647700" imgH="279400" progId="Equation.3">
                  <p:embed/>
                </p:oleObj>
              </mc:Choice>
              <mc:Fallback>
                <p:oleObj name="Equation" r:id="rId10" imgW="647700" imgH="279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64904"/>
                        <a:ext cx="11668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8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 –שיפור </a:t>
            </a:r>
            <a:r>
              <a:rPr lang="he-IL" dirty="0" smtClean="0"/>
              <a:t>זמן ריצה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988840"/>
            <a:ext cx="88569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accent6"/>
              </a:buClr>
            </a:pPr>
            <a:r>
              <a:rPr lang="he-IL" sz="3200" dirty="0" smtClean="0">
                <a:cs typeface="+mn-cs"/>
              </a:rPr>
              <a:t> </a:t>
            </a:r>
            <a:endParaRPr lang="he-IL" sz="3200" dirty="0"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1560" y="1447800"/>
            <a:ext cx="8322890" cy="48006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בדומה למה שראינו בשיעור, במקום שבכל שלב נכפיל את המטריצה הנוכחית ב-      נכפיל אותה בעצמה. 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נחשב את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הסידרה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, ולאחר מכן נוכל להשתמש בה לחישוב 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לדוגמא – 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אחרי השיפור, מבצעים               פעולות כפל.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זמן הריצה יורד ל-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4572000" y="2018233"/>
          <a:ext cx="419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4" imgW="203024" imgH="203024" progId="Equation.3">
                  <p:embed/>
                </p:oleObj>
              </mc:Choice>
              <mc:Fallback>
                <p:oleObj name="Equation" r:id="rId4" imgW="203024" imgH="203024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18233"/>
                        <a:ext cx="4191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3419872" y="2636912"/>
          <a:ext cx="23574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6" imgW="1308100" imgH="228600" progId="Equation.3">
                  <p:embed/>
                </p:oleObj>
              </mc:Choice>
              <mc:Fallback>
                <p:oleObj name="Equation" r:id="rId6" imgW="130810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36912"/>
                        <a:ext cx="235743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9"/>
          <p:cNvGraphicFramePr>
            <a:graphicFrameLocks noChangeAspect="1"/>
          </p:cNvGraphicFramePr>
          <p:nvPr/>
        </p:nvGraphicFramePr>
        <p:xfrm>
          <a:off x="4499992" y="3717032"/>
          <a:ext cx="25638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8" imgW="1422400" imgH="203200" progId="Equation.3">
                  <p:embed/>
                </p:oleObj>
              </mc:Choice>
              <mc:Fallback>
                <p:oleObj name="Equation" r:id="rId8" imgW="1422400" imgH="203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717032"/>
                        <a:ext cx="25638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10"/>
          <p:cNvGraphicFramePr>
            <a:graphicFrameLocks noChangeAspect="1"/>
          </p:cNvGraphicFramePr>
          <p:nvPr/>
        </p:nvGraphicFramePr>
        <p:xfrm>
          <a:off x="3995936" y="4221088"/>
          <a:ext cx="1143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10" imgW="583947" imgH="203112" progId="Equation.3">
                  <p:embed/>
                </p:oleObj>
              </mc:Choice>
              <mc:Fallback>
                <p:oleObj name="Equation" r:id="rId10" imgW="583947" imgH="203112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221088"/>
                        <a:ext cx="11430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/>
          <p:cNvGraphicFramePr>
            <a:graphicFrameLocks noChangeAspect="1"/>
          </p:cNvGraphicFramePr>
          <p:nvPr/>
        </p:nvGraphicFramePr>
        <p:xfrm>
          <a:off x="4139952" y="4653136"/>
          <a:ext cx="1555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12" imgW="863225" imgH="279279" progId="Equation.3">
                  <p:embed/>
                </p:oleObj>
              </mc:Choice>
              <mc:Fallback>
                <p:oleObj name="Equation" r:id="rId12" imgW="863225" imgH="279279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653136"/>
                        <a:ext cx="15557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5004048" y="3068960"/>
          <a:ext cx="4587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14" imgW="253780" imgH="203024" progId="Equation.3">
                  <p:embed/>
                </p:oleObj>
              </mc:Choice>
              <mc:Fallback>
                <p:oleObj name="Equation" r:id="rId14" imgW="253780" imgH="203024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068960"/>
                        <a:ext cx="4587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8820472" y="188640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8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5004048" y="4581128"/>
            <a:ext cx="288032" cy="360040"/>
          </a:xfrm>
          <a:prstGeom prst="ellipse">
            <a:avLst/>
          </a:prstGeom>
          <a:solidFill>
            <a:srgbClr val="B3FD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5004048" y="5085184"/>
            <a:ext cx="288032" cy="360040"/>
          </a:xfrm>
          <a:prstGeom prst="ellipse">
            <a:avLst/>
          </a:prstGeom>
          <a:solidFill>
            <a:srgbClr val="A7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5004048" y="5517232"/>
            <a:ext cx="288032" cy="360040"/>
          </a:xfrm>
          <a:prstGeom prst="ellipse">
            <a:avLst/>
          </a:prstGeom>
          <a:solidFill>
            <a:srgbClr val="FCE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2267744" y="321297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3850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2.1 – </a:t>
            </a:r>
            <a:r>
              <a:rPr lang="he-IL" dirty="0" smtClean="0"/>
              <a:t>כפל לא בוליאני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002061" y="6237312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61" y="6237312"/>
                        <a:ext cx="3429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87974" y="6237312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974" y="6237312"/>
                        <a:ext cx="3429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245324" y="6237312"/>
          <a:ext cx="34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Equation" r:id="rId8" imgW="152202" imgH="177569" progId="Equation.3">
                  <p:embed/>
                </p:oleObj>
              </mc:Choice>
              <mc:Fallback>
                <p:oleObj name="Equation" r:id="rId8" imgW="152202" imgH="177569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324" y="6237312"/>
                        <a:ext cx="3429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971600" y="1412776"/>
            <a:ext cx="7859390" cy="838200"/>
          </a:xfrm>
          <a:prstGeom prst="rect">
            <a:avLst/>
          </a:prstGeom>
        </p:spPr>
        <p:txBody>
          <a:bodyPr/>
          <a:lstStyle/>
          <a:p>
            <a:r>
              <a:rPr lang="he-IL" sz="3200" dirty="0" smtClean="0">
                <a:cs typeface="+mn-cs"/>
              </a:rPr>
              <a:t>מה יקרה אם נשתמש באלגוריתם מהשאלה הקודמת, אך עם כפל סטנדרטי של מטריצות?</a:t>
            </a:r>
          </a:p>
          <a:p>
            <a:r>
              <a:rPr lang="he-IL" sz="3200" dirty="0" smtClean="0">
                <a:cs typeface="+mn-cs"/>
              </a:rPr>
              <a:t>		</a:t>
            </a:r>
          </a:p>
          <a:p>
            <a:r>
              <a:rPr lang="he-IL" sz="3200" dirty="0" smtClean="0">
                <a:cs typeface="+mn-cs"/>
              </a:rPr>
              <a:t>  דהיינו</a:t>
            </a:r>
          </a:p>
        </p:txBody>
      </p:sp>
      <p:sp>
        <p:nvSpPr>
          <p:cNvPr id="19" name="Oval 18"/>
          <p:cNvSpPr/>
          <p:nvPr/>
        </p:nvSpPr>
        <p:spPr>
          <a:xfrm>
            <a:off x="1115616" y="24928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2195736" y="35730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683568" y="40050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Arrow Connector 22"/>
          <p:cNvCxnSpPr>
            <a:stCxn id="19" idx="4"/>
            <a:endCxn id="21" idx="0"/>
          </p:cNvCxnSpPr>
          <p:nvPr/>
        </p:nvCxnSpPr>
        <p:spPr>
          <a:xfrm flipH="1">
            <a:off x="791580" y="2708920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043608" y="1988840"/>
          <a:ext cx="216024" cy="40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Equation" r:id="rId10" imgW="88707" imgH="164742" progId="Equation.DSMT4">
                  <p:embed/>
                </p:oleObj>
              </mc:Choice>
              <mc:Fallback>
                <p:oleObj name="Equation" r:id="rId10" imgW="88707" imgH="164742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8840"/>
                        <a:ext cx="216024" cy="40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95536" y="4149080"/>
          <a:ext cx="276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name="Equation" r:id="rId12" imgW="114102" imgH="177492" progId="Equation.DSMT4">
                  <p:embed/>
                </p:oleObj>
              </mc:Choice>
              <mc:Fallback>
                <p:oleObj name="Equation" r:id="rId12" imgW="114102" imgH="177492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0"/>
                        <a:ext cx="276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397125" y="3298825"/>
          <a:ext cx="3063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6" name="Equation" r:id="rId14" imgW="126780" imgH="164814" progId="Equation.DSMT4">
                  <p:embed/>
                </p:oleObj>
              </mc:Choice>
              <mc:Fallback>
                <p:oleObj name="Equation" r:id="rId14" imgW="126780" imgH="164814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298825"/>
                        <a:ext cx="30638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stCxn id="20" idx="2"/>
            <a:endCxn id="21" idx="7"/>
          </p:cNvCxnSpPr>
          <p:nvPr/>
        </p:nvCxnSpPr>
        <p:spPr>
          <a:xfrm flipH="1">
            <a:off x="867956" y="3681028"/>
            <a:ext cx="1327780" cy="35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19" idx="5"/>
          </p:cNvCxnSpPr>
          <p:nvPr/>
        </p:nvCxnSpPr>
        <p:spPr>
          <a:xfrm flipH="1" flipV="1">
            <a:off x="1300004" y="2677284"/>
            <a:ext cx="895732" cy="100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6"/>
            <a:endCxn id="20" idx="3"/>
          </p:cNvCxnSpPr>
          <p:nvPr/>
        </p:nvCxnSpPr>
        <p:spPr>
          <a:xfrm flipV="1">
            <a:off x="899592" y="3757404"/>
            <a:ext cx="1327780" cy="35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60232" y="5085184"/>
            <a:ext cx="288032" cy="360040"/>
          </a:xfrm>
          <a:prstGeom prst="ellipse">
            <a:avLst/>
          </a:prstGeom>
          <a:solidFill>
            <a:srgbClr val="FDF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2699792" y="5085184"/>
            <a:ext cx="288032" cy="360040"/>
          </a:xfrm>
          <a:prstGeom prst="ellipse">
            <a:avLst/>
          </a:prstGeom>
          <a:solidFill>
            <a:srgbClr val="B3FD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/>
          <p:cNvSpPr/>
          <p:nvPr/>
        </p:nvSpPr>
        <p:spPr>
          <a:xfrm>
            <a:off x="3131840" y="5085184"/>
            <a:ext cx="288032" cy="360040"/>
          </a:xfrm>
          <a:prstGeom prst="ellipse">
            <a:avLst/>
          </a:prstGeom>
          <a:solidFill>
            <a:srgbClr val="A7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3563888" y="5085184"/>
            <a:ext cx="288032" cy="360040"/>
          </a:xfrm>
          <a:prstGeom prst="ellipse">
            <a:avLst/>
          </a:prstGeom>
          <a:solidFill>
            <a:srgbClr val="FCE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0" name="Straight Arrow Connector 49"/>
          <p:cNvCxnSpPr>
            <a:stCxn id="39" idx="2"/>
          </p:cNvCxnSpPr>
          <p:nvPr/>
        </p:nvCxnSpPr>
        <p:spPr>
          <a:xfrm>
            <a:off x="2267744" y="3501008"/>
            <a:ext cx="0" cy="48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  <p:graphicFrame>
        <p:nvGraphicFramePr>
          <p:cNvPr id="88074" name="Object 4"/>
          <p:cNvGraphicFramePr>
            <a:graphicFrameLocks noChangeAspect="1"/>
          </p:cNvGraphicFramePr>
          <p:nvPr/>
        </p:nvGraphicFramePr>
        <p:xfrm>
          <a:off x="3906985" y="2780928"/>
          <a:ext cx="260923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7" name="Equation" r:id="rId16" imgW="1117600" imgH="431800" progId="Equation.3">
                  <p:embed/>
                </p:oleObj>
              </mc:Choice>
              <mc:Fallback>
                <p:oleObj name="Equation" r:id="rId16" imgW="1117600" imgH="4318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985" y="2780928"/>
                        <a:ext cx="2609231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" name="Object 3"/>
          <p:cNvGraphicFramePr>
            <a:graphicFrameLocks noChangeAspect="1"/>
          </p:cNvGraphicFramePr>
          <p:nvPr/>
        </p:nvGraphicFramePr>
        <p:xfrm>
          <a:off x="2519363" y="4508500"/>
          <a:ext cx="461486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Equation" r:id="rId18" imgW="2159000" imgH="711200" progId="Equation.3">
                  <p:embed/>
                </p:oleObj>
              </mc:Choice>
              <mc:Fallback>
                <p:oleObj name="Equation" r:id="rId18" imgW="2159000" imgH="7112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508500"/>
                        <a:ext cx="4614862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39" grpId="0" animBg="1"/>
      <p:bldP spid="19" grpId="0" animBg="1"/>
      <p:bldP spid="20" grpId="0" animBg="1"/>
      <p:bldP spid="21" grpId="0" animBg="1"/>
      <p:bldP spid="43" grpId="0" animBg="1"/>
      <p:bldP spid="44" grpId="0" animBg="1"/>
      <p:bldP spid="46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3"/>
          <p:cNvGraphicFramePr>
            <a:graphicFrameLocks noChangeAspect="1"/>
          </p:cNvGraphicFramePr>
          <p:nvPr/>
        </p:nvGraphicFramePr>
        <p:xfrm>
          <a:off x="2519363" y="4508500"/>
          <a:ext cx="461486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1" name="Equation" r:id="rId4" imgW="2159000" imgH="711200" progId="Equation.3">
                  <p:embed/>
                </p:oleObj>
              </mc:Choice>
              <mc:Fallback>
                <p:oleObj name="Equation" r:id="rId4" imgW="2159000" imgH="7112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508500"/>
                        <a:ext cx="4614862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2267744" y="321297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3850" y="1662113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2.1 – </a:t>
            </a:r>
            <a:r>
              <a:rPr lang="he-IL" dirty="0" smtClean="0"/>
              <a:t>פתרון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002061" y="6237312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61" y="6237312"/>
                        <a:ext cx="3429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87974" y="6237312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3" name="Equation" r:id="rId8" imgW="152268" imgH="164957" progId="Equation.3">
                  <p:embed/>
                </p:oleObj>
              </mc:Choice>
              <mc:Fallback>
                <p:oleObj name="Equation" r:id="rId8" imgW="152268" imgH="164957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974" y="6237312"/>
                        <a:ext cx="3429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245324" y="6237312"/>
          <a:ext cx="34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4" name="Equation" r:id="rId10" imgW="152202" imgH="177569" progId="Equation.3">
                  <p:embed/>
                </p:oleObj>
              </mc:Choice>
              <mc:Fallback>
                <p:oleObj name="Equation" r:id="rId10" imgW="152202" imgH="177569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324" y="6237312"/>
                        <a:ext cx="3429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1115616" y="24928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2195736" y="35730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683568" y="40050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Arrow Connector 22"/>
          <p:cNvCxnSpPr>
            <a:stCxn id="19" idx="4"/>
            <a:endCxn id="21" idx="0"/>
          </p:cNvCxnSpPr>
          <p:nvPr/>
        </p:nvCxnSpPr>
        <p:spPr>
          <a:xfrm flipH="1">
            <a:off x="791580" y="2708920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043608" y="1988840"/>
          <a:ext cx="216024" cy="40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5" name="Equation" r:id="rId12" imgW="88707" imgH="164742" progId="Equation.DSMT4">
                  <p:embed/>
                </p:oleObj>
              </mc:Choice>
              <mc:Fallback>
                <p:oleObj name="Equation" r:id="rId12" imgW="88707" imgH="164742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8840"/>
                        <a:ext cx="216024" cy="40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95536" y="4149080"/>
          <a:ext cx="276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6" name="Equation" r:id="rId14" imgW="114102" imgH="177492" progId="Equation.DSMT4">
                  <p:embed/>
                </p:oleObj>
              </mc:Choice>
              <mc:Fallback>
                <p:oleObj name="Equation" r:id="rId14" imgW="114102" imgH="177492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0"/>
                        <a:ext cx="276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397125" y="3298825"/>
          <a:ext cx="3063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7" name="Equation" r:id="rId16" imgW="126780" imgH="164814" progId="Equation.DSMT4">
                  <p:embed/>
                </p:oleObj>
              </mc:Choice>
              <mc:Fallback>
                <p:oleObj name="Equation" r:id="rId16" imgW="126780" imgH="164814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298825"/>
                        <a:ext cx="30638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stCxn id="20" idx="2"/>
            <a:endCxn id="21" idx="7"/>
          </p:cNvCxnSpPr>
          <p:nvPr/>
        </p:nvCxnSpPr>
        <p:spPr>
          <a:xfrm flipH="1">
            <a:off x="867956" y="3681028"/>
            <a:ext cx="1327780" cy="35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19" idx="5"/>
          </p:cNvCxnSpPr>
          <p:nvPr/>
        </p:nvCxnSpPr>
        <p:spPr>
          <a:xfrm flipH="1" flipV="1">
            <a:off x="1300004" y="2677284"/>
            <a:ext cx="895732" cy="100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6"/>
            <a:endCxn id="20" idx="3"/>
          </p:cNvCxnSpPr>
          <p:nvPr/>
        </p:nvCxnSpPr>
        <p:spPr>
          <a:xfrm flipV="1">
            <a:off x="899592" y="3757404"/>
            <a:ext cx="1327780" cy="35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2"/>
          </p:cNvCxnSpPr>
          <p:nvPr/>
        </p:nvCxnSpPr>
        <p:spPr>
          <a:xfrm>
            <a:off x="2267744" y="3501008"/>
            <a:ext cx="0" cy="48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24</a:t>
            </a:fld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1763688" y="1700808"/>
            <a:ext cx="7164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b="1" i="1" dirty="0" smtClean="0">
                <a:cs typeface="+mn-cs"/>
              </a:rPr>
              <a:t>שאלה: </a:t>
            </a:r>
            <a:r>
              <a:rPr lang="he-IL" sz="2800" dirty="0" smtClean="0">
                <a:cs typeface="+mn-cs"/>
              </a:rPr>
              <a:t>מה משמעות הערך בתא       של המטריצה     ? </a:t>
            </a:r>
            <a:endParaRPr lang="he-IL" sz="2800" b="1" dirty="0" smtClean="0">
              <a:cs typeface="+mn-cs"/>
            </a:endParaRPr>
          </a:p>
          <a:p>
            <a:pPr lvl="1"/>
            <a:endParaRPr lang="he-IL" sz="2800" dirty="0" smtClean="0">
              <a:cs typeface="+mn-cs"/>
            </a:endParaRPr>
          </a:p>
          <a:p>
            <a:pPr lvl="1"/>
            <a:r>
              <a:rPr lang="he-IL" sz="2800" b="1" i="1" dirty="0" smtClean="0">
                <a:cs typeface="+mn-cs"/>
              </a:rPr>
              <a:t>טענה: </a:t>
            </a:r>
            <a:r>
              <a:rPr lang="he-IL" sz="2800" dirty="0" smtClean="0">
                <a:cs typeface="+mn-cs"/>
              </a:rPr>
              <a:t>זהו מספר ההילוכים באורך       מ-   ל- 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851920" y="2708920"/>
          <a:ext cx="2968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8" name="Equation" r:id="rId18" imgW="164957" imgH="139579" progId="Equation.3">
                  <p:embed/>
                </p:oleObj>
              </mc:Choice>
              <mc:Fallback>
                <p:oleObj name="Equation" r:id="rId18" imgW="164957" imgH="139579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708920"/>
                        <a:ext cx="296863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3275856" y="2660402"/>
          <a:ext cx="158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9" name="Equation" r:id="rId20" imgW="88707" imgH="164742" progId="Equation.3">
                  <p:embed/>
                </p:oleObj>
              </mc:Choice>
              <mc:Fallback>
                <p:oleObj name="Equation" r:id="rId20" imgW="88707" imgH="164742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660402"/>
                        <a:ext cx="1587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2627784" y="2636912"/>
          <a:ext cx="269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" name="Equation" r:id="rId22" imgW="152334" imgH="190417" progId="Equation.3">
                  <p:embed/>
                </p:oleObj>
              </mc:Choice>
              <mc:Fallback>
                <p:oleObj name="Equation" r:id="rId22" imgW="152334" imgH="190417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36912"/>
                        <a:ext cx="2698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4572000" y="1700808"/>
          <a:ext cx="4111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" name="Equation" r:id="rId24" imgW="228501" imgH="253890" progId="Equation.3">
                  <p:embed/>
                </p:oleObj>
              </mc:Choice>
              <mc:Fallback>
                <p:oleObj name="Equation" r:id="rId24" imgW="228501" imgH="25389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41116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3"/>
          <p:cNvGraphicFramePr>
            <a:graphicFrameLocks noChangeAspect="1"/>
          </p:cNvGraphicFramePr>
          <p:nvPr/>
        </p:nvGraphicFramePr>
        <p:xfrm>
          <a:off x="2433638" y="1712913"/>
          <a:ext cx="4111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2" name="Equation" r:id="rId26" imgW="228600" imgH="190500" progId="Equation.3">
                  <p:embed/>
                </p:oleObj>
              </mc:Choice>
              <mc:Fallback>
                <p:oleObj name="Equation" r:id="rId26" imgW="228600" imgH="1905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712913"/>
                        <a:ext cx="4111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539552" y="1447800"/>
            <a:ext cx="8394898" cy="48006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נוכיח את הטענה באינדוקציה על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בסיס האינדוקציה: במקרה של            בין כל זוג קודקודים יש לכל היותר הילוך אחד, והוא קיים אם ורק אם קיימת קשת מתאימה. לכן, הטענה מתקיימת.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נניח שהטענה נכונה עבור           ונוכיח אותה עבור       נבחן איבר של המטריצה: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מהנחת האינדוקציה,           הינו מספר ההילוכים באורך          מ-   ל-      כלומר, האיבר ה-   -י בסכום הינו מספר ההילוכים באורך       מ-    ל-     שהצומת הלפני-אחרון בהם הינו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7584" y="3356992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2.1 – </a:t>
            </a:r>
            <a:r>
              <a:rPr lang="he-IL" dirty="0" smtClean="0"/>
              <a:t>הוכחה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25</a:t>
            </a:fld>
            <a:endParaRPr lang="he-IL"/>
          </a:p>
        </p:txBody>
      </p:sp>
      <p:graphicFrame>
        <p:nvGraphicFramePr>
          <p:cNvPr id="91150" name="Object 2"/>
          <p:cNvGraphicFramePr>
            <a:graphicFrameLocks noChangeAspect="1"/>
          </p:cNvGraphicFramePr>
          <p:nvPr/>
        </p:nvGraphicFramePr>
        <p:xfrm>
          <a:off x="4372495" y="2000250"/>
          <a:ext cx="6397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4" name="Equation" r:id="rId4" imgW="355138" imgH="177569" progId="Equation.3">
                  <p:embed/>
                </p:oleObj>
              </mc:Choice>
              <mc:Fallback>
                <p:oleObj name="Equation" r:id="rId4" imgW="355138" imgH="177569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495" y="2000250"/>
                        <a:ext cx="63976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3"/>
          <p:cNvGraphicFramePr>
            <a:graphicFrameLocks noChangeAspect="1"/>
          </p:cNvGraphicFramePr>
          <p:nvPr/>
        </p:nvGraphicFramePr>
        <p:xfrm>
          <a:off x="4932040" y="3140968"/>
          <a:ext cx="615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5" name="Equation" r:id="rId6" imgW="342603" imgH="177646" progId="Equation.3">
                  <p:embed/>
                </p:oleObj>
              </mc:Choice>
              <mc:Fallback>
                <p:oleObj name="Equation" r:id="rId6" imgW="342603" imgH="177646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140968"/>
                        <a:ext cx="615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4"/>
          <p:cNvGraphicFramePr>
            <a:graphicFrameLocks noChangeAspect="1"/>
          </p:cNvGraphicFramePr>
          <p:nvPr/>
        </p:nvGraphicFramePr>
        <p:xfrm>
          <a:off x="2555776" y="3228975"/>
          <a:ext cx="3190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6" name="Equation" r:id="rId8" imgW="177646" imgH="139579" progId="Equation.3">
                  <p:embed/>
                </p:oleObj>
              </mc:Choice>
              <mc:Fallback>
                <p:oleObj name="Equation" r:id="rId8" imgW="177646" imgH="139579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228975"/>
                        <a:ext cx="319088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ChangeAspect="1"/>
          </p:cNvGraphicFramePr>
          <p:nvPr/>
        </p:nvGraphicFramePr>
        <p:xfrm>
          <a:off x="3815283" y="3987800"/>
          <a:ext cx="27146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7" name="Equation" r:id="rId10" imgW="1206500" imgH="431800" progId="Equation.3">
                  <p:embed/>
                </p:oleObj>
              </mc:Choice>
              <mc:Fallback>
                <p:oleObj name="Equation" r:id="rId10" imgW="1206500" imgH="4318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283" y="3987800"/>
                        <a:ext cx="27146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6"/>
          <p:cNvGraphicFramePr>
            <a:graphicFrameLocks noChangeAspect="1"/>
          </p:cNvGraphicFramePr>
          <p:nvPr/>
        </p:nvGraphicFramePr>
        <p:xfrm>
          <a:off x="5580112" y="5241925"/>
          <a:ext cx="5746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8" name="Equation" r:id="rId12" imgW="291973" imgH="253890" progId="Equation.3">
                  <p:embed/>
                </p:oleObj>
              </mc:Choice>
              <mc:Fallback>
                <p:oleObj name="Equation" r:id="rId12" imgW="291973" imgH="25389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241925"/>
                        <a:ext cx="5746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7"/>
          <p:cNvGraphicFramePr>
            <a:graphicFrameLocks noChangeAspect="1"/>
          </p:cNvGraphicFramePr>
          <p:nvPr/>
        </p:nvGraphicFramePr>
        <p:xfrm>
          <a:off x="1835696" y="5301208"/>
          <a:ext cx="615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9" name="Equation" r:id="rId14" imgW="342603" imgH="177646" progId="Equation.3">
                  <p:embed/>
                </p:oleObj>
              </mc:Choice>
              <mc:Fallback>
                <p:oleObj name="Equation" r:id="rId14" imgW="342603" imgH="177646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01208"/>
                        <a:ext cx="615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8"/>
          <p:cNvGraphicFramePr>
            <a:graphicFrameLocks noChangeAspect="1"/>
          </p:cNvGraphicFramePr>
          <p:nvPr/>
        </p:nvGraphicFramePr>
        <p:xfrm>
          <a:off x="1396356" y="5331370"/>
          <a:ext cx="158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0" name="Equation" r:id="rId15" imgW="88707" imgH="164742" progId="Equation.3">
                  <p:embed/>
                </p:oleObj>
              </mc:Choice>
              <mc:Fallback>
                <p:oleObj name="Equation" r:id="rId15" imgW="88707" imgH="164742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356" y="5331370"/>
                        <a:ext cx="1587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9"/>
          <p:cNvGraphicFramePr>
            <a:graphicFrameLocks noChangeAspect="1"/>
          </p:cNvGraphicFramePr>
          <p:nvPr/>
        </p:nvGraphicFramePr>
        <p:xfrm>
          <a:off x="683568" y="5301208"/>
          <a:ext cx="2730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1" name="Equation" r:id="rId17" imgW="152202" imgH="177569" progId="Equation.3">
                  <p:embed/>
                </p:oleObj>
              </mc:Choice>
              <mc:Fallback>
                <p:oleObj name="Equation" r:id="rId17" imgW="152202" imgH="177569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01208"/>
                        <a:ext cx="27305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8" name="Object 10"/>
          <p:cNvGraphicFramePr>
            <a:graphicFrameLocks noChangeAspect="1"/>
          </p:cNvGraphicFramePr>
          <p:nvPr/>
        </p:nvGraphicFramePr>
        <p:xfrm>
          <a:off x="6228184" y="5661248"/>
          <a:ext cx="2270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2" name="Equation" r:id="rId19" imgW="126725" imgH="177415" progId="Equation.3">
                  <p:embed/>
                </p:oleObj>
              </mc:Choice>
              <mc:Fallback>
                <p:oleObj name="Equation" r:id="rId19" imgW="126725" imgH="177415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661248"/>
                        <a:ext cx="2270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Object 11"/>
          <p:cNvGraphicFramePr>
            <a:graphicFrameLocks noChangeAspect="1"/>
          </p:cNvGraphicFramePr>
          <p:nvPr/>
        </p:nvGraphicFramePr>
        <p:xfrm>
          <a:off x="1968426" y="5748808"/>
          <a:ext cx="2968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3" name="Equation" r:id="rId21" imgW="164957" imgH="139579" progId="Equation.3">
                  <p:embed/>
                </p:oleObj>
              </mc:Choice>
              <mc:Fallback>
                <p:oleObj name="Equation" r:id="rId21" imgW="164957" imgH="139579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426" y="5748808"/>
                        <a:ext cx="296862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12"/>
          <p:cNvGraphicFramePr>
            <a:graphicFrameLocks noChangeAspect="1"/>
          </p:cNvGraphicFramePr>
          <p:nvPr/>
        </p:nvGraphicFramePr>
        <p:xfrm>
          <a:off x="1452488" y="5699596"/>
          <a:ext cx="158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" name="Equation" r:id="rId23" imgW="88707" imgH="164742" progId="Equation.3">
                  <p:embed/>
                </p:oleObj>
              </mc:Choice>
              <mc:Fallback>
                <p:oleObj name="Equation" r:id="rId23" imgW="88707" imgH="16474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488" y="5699596"/>
                        <a:ext cx="1587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1" name="Object 13"/>
          <p:cNvGraphicFramePr>
            <a:graphicFrameLocks noChangeAspect="1"/>
          </p:cNvGraphicFramePr>
          <p:nvPr/>
        </p:nvGraphicFramePr>
        <p:xfrm>
          <a:off x="755576" y="5704358"/>
          <a:ext cx="2270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5" name="Equation" r:id="rId25" imgW="126890" imgH="190335" progId="Equation.3">
                  <p:embed/>
                </p:oleObj>
              </mc:Choice>
              <mc:Fallback>
                <p:oleObj name="Equation" r:id="rId25" imgW="126890" imgH="190335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704358"/>
                        <a:ext cx="227012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Object 14"/>
          <p:cNvGraphicFramePr>
            <a:graphicFrameLocks noChangeAspect="1"/>
          </p:cNvGraphicFramePr>
          <p:nvPr/>
        </p:nvGraphicFramePr>
        <p:xfrm>
          <a:off x="4644008" y="6021288"/>
          <a:ext cx="2730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" name="Equation" r:id="rId27" imgW="152202" imgH="177569" progId="Equation.3">
                  <p:embed/>
                </p:oleObj>
              </mc:Choice>
              <mc:Fallback>
                <p:oleObj name="Equation" r:id="rId27" imgW="152202" imgH="177569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6021288"/>
                        <a:ext cx="2730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4131195" y="1584325"/>
          <a:ext cx="4286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7" name="Equation" r:id="rId29" imgW="215713" imgH="139579" progId="Equation.3">
                  <p:embed/>
                </p:oleObj>
              </mc:Choice>
              <mc:Fallback>
                <p:oleObj name="Equation" r:id="rId29" imgW="215713" imgH="139579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195" y="1584325"/>
                        <a:ext cx="42862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8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539552" y="1447800"/>
            <a:ext cx="8394898" cy="48006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7584" y="3356992"/>
            <a:ext cx="8610600" cy="4143375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he-IL" sz="3000" dirty="0">
              <a:latin typeface="David" pitchFamily="2" charset="-79"/>
              <a:ea typeface="DFKai-SB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מבוא </a:t>
            </a:r>
            <a:r>
              <a:rPr lang="he-IL" dirty="0" err="1" smtClean="0">
                <a:solidFill>
                  <a:schemeClr val="tx2"/>
                </a:solidFill>
              </a:rPr>
              <a:t>לתיכנות</a:t>
            </a:r>
            <a:r>
              <a:rPr lang="he-IL" dirty="0" smtClean="0">
                <a:solidFill>
                  <a:schemeClr val="tx2"/>
                </a:solidFill>
              </a:rPr>
              <a:t> דינאמי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26</a:t>
            </a:fld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72719" y="1484784"/>
            <a:ext cx="86477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 smtClean="0">
                <a:cs typeface="+mn-cs"/>
              </a:rPr>
              <a:t>הפתרון לשאלות תכנות דינאמי מורכב ממספר שלבים קבועים: </a:t>
            </a:r>
          </a:p>
          <a:p>
            <a:pPr marL="514350" indent="-514350">
              <a:buClr>
                <a:schemeClr val="accent1"/>
              </a:buClr>
              <a:buSzPct val="77000"/>
              <a:buFont typeface="+mj-lt"/>
              <a:buAutoNum type="arabicParenR"/>
            </a:pPr>
            <a:r>
              <a:rPr lang="he-IL" sz="2800" dirty="0" smtClean="0">
                <a:solidFill>
                  <a:schemeClr val="accent4"/>
                </a:solidFill>
                <a:cs typeface="+mn-cs"/>
              </a:rPr>
              <a:t>הגדרת תתי בעיות,</a:t>
            </a:r>
          </a:p>
          <a:p>
            <a:pPr marL="514350" indent="-514350">
              <a:buClr>
                <a:schemeClr val="accent1"/>
              </a:buClr>
              <a:buSzPct val="77000"/>
              <a:buFont typeface="+mj-lt"/>
              <a:buAutoNum type="arabicParenR"/>
            </a:pPr>
            <a:r>
              <a:rPr lang="he-IL" sz="2800" dirty="0" smtClean="0">
                <a:solidFill>
                  <a:schemeClr val="accent4"/>
                </a:solidFill>
                <a:cs typeface="+mn-cs"/>
              </a:rPr>
              <a:t>הקשר בין תתי הבעיות שהגדרנו לפתרון השאלה,</a:t>
            </a:r>
          </a:p>
          <a:p>
            <a:pPr marL="514350" indent="-514350">
              <a:buClr>
                <a:schemeClr val="accent1"/>
              </a:buClr>
              <a:buSzPct val="77000"/>
              <a:buFont typeface="+mj-lt"/>
              <a:buAutoNum type="arabicParenR"/>
            </a:pPr>
            <a:r>
              <a:rPr lang="he-IL" sz="2800" dirty="0" smtClean="0">
                <a:solidFill>
                  <a:schemeClr val="accent4"/>
                </a:solidFill>
                <a:cs typeface="+mn-cs"/>
              </a:rPr>
              <a:t>חישוב תתי הבעיות הקטנות ביותר,</a:t>
            </a:r>
          </a:p>
          <a:p>
            <a:pPr marL="514350" indent="-514350">
              <a:buClr>
                <a:schemeClr val="accent1"/>
              </a:buClr>
              <a:buSzPct val="77000"/>
              <a:buFont typeface="+mj-lt"/>
              <a:buAutoNum type="arabicParenR"/>
            </a:pPr>
            <a:r>
              <a:rPr lang="he-IL" sz="2800" dirty="0" smtClean="0">
                <a:solidFill>
                  <a:schemeClr val="accent4"/>
                </a:solidFill>
                <a:cs typeface="+mn-cs"/>
              </a:rPr>
              <a:t>חישוב תתי בעיות באמצעות תתי בעיות קטנות מהן,</a:t>
            </a:r>
          </a:p>
          <a:p>
            <a:pPr marL="514350" indent="-514350">
              <a:buClr>
                <a:schemeClr val="accent1"/>
              </a:buClr>
              <a:buSzPct val="77000"/>
              <a:buFont typeface="+mj-lt"/>
              <a:buAutoNum type="arabicParenR"/>
            </a:pPr>
            <a:r>
              <a:rPr lang="he-IL" sz="2800" dirty="0" smtClean="0">
                <a:solidFill>
                  <a:schemeClr val="accent4"/>
                </a:solidFill>
                <a:cs typeface="+mn-cs"/>
              </a:rPr>
              <a:t>ניתוח זמן הריצה. </a:t>
            </a:r>
          </a:p>
          <a:p>
            <a:pPr marL="514350" indent="-514350">
              <a:buClr>
                <a:schemeClr val="accent1"/>
              </a:buClr>
              <a:buSzPct val="77000"/>
            </a:pPr>
            <a:endParaRPr lang="he-IL" sz="2800" dirty="0" smtClean="0">
              <a:solidFill>
                <a:schemeClr val="accent4"/>
              </a:solidFill>
              <a:cs typeface="+mn-cs"/>
            </a:endParaRPr>
          </a:p>
          <a:p>
            <a:pPr marL="514350" indent="-514350">
              <a:buClr>
                <a:schemeClr val="accent1"/>
              </a:buClr>
              <a:buSzPct val="77000"/>
            </a:pPr>
            <a:r>
              <a:rPr lang="he-IL" sz="2800" dirty="0" smtClean="0">
                <a:cs typeface="+mn-cs"/>
              </a:rPr>
              <a:t>איך תכנות דינאמי קשור למה שעשינו היום?</a:t>
            </a:r>
          </a:p>
          <a:p>
            <a:pPr marL="514350" indent="-514350">
              <a:buClr>
                <a:schemeClr val="accent1"/>
              </a:buClr>
              <a:buSzPct val="77000"/>
            </a:pPr>
            <a:endParaRPr lang="he-IL" sz="2800" dirty="0" smtClean="0">
              <a:cs typeface="+mn-cs"/>
            </a:endParaRPr>
          </a:p>
          <a:p>
            <a:pPr marL="514350" indent="-514350">
              <a:buClr>
                <a:schemeClr val="accent1"/>
              </a:buClr>
              <a:buSzPct val="77000"/>
            </a:pPr>
            <a:r>
              <a:rPr lang="he-IL" sz="2800" dirty="0" smtClean="0">
                <a:solidFill>
                  <a:schemeClr val="accent2"/>
                </a:solidFill>
                <a:cs typeface="+mn-cs"/>
              </a:rPr>
              <a:t>כל מה שעשינו היה תכנות דינאמי!</a:t>
            </a:r>
          </a:p>
        </p:txBody>
      </p:sp>
    </p:spTree>
    <p:extLst>
      <p:ext uri="{BB962C8B-B14F-4D97-AF65-F5344CB8AC3E}">
        <p14:creationId xmlns:p14="http://schemas.microsoft.com/office/powerpoint/2010/main" val="12018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0" y="417513"/>
            <a:ext cx="9144000" cy="7794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he-IL" sz="43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חידת הכנה (2) לתכנות דינאמי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403648" y="1952947"/>
            <a:ext cx="6984776" cy="4590728"/>
          </a:xfrm>
          <a:prstGeom prst="rect">
            <a:avLst/>
          </a:prstGeom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he-IL" sz="2800" dirty="0" smtClean="0">
                <a:latin typeface="+mn-lt"/>
                <a:cs typeface="+mn-cs"/>
              </a:rPr>
              <a:t>   עידו עומד מול בניין בן 100 קומות. יש לו 2 מנורות זהות שמכילות </a:t>
            </a:r>
            <a:r>
              <a:rPr lang="he-IL" sz="2800" dirty="0" err="1" smtClean="0">
                <a:latin typeface="+mn-lt"/>
                <a:cs typeface="+mn-cs"/>
              </a:rPr>
              <a:t>ג'יני</a:t>
            </a:r>
            <a:r>
              <a:rPr lang="he-IL" sz="2800" dirty="0" smtClean="0">
                <a:latin typeface="+mn-lt"/>
                <a:cs typeface="+mn-cs"/>
              </a:rPr>
              <a:t> כל אחת. אם הוא זורק מנורה מהקומה הנכונה, היא נפתחת, </a:t>
            </a:r>
            <a:r>
              <a:rPr lang="he-IL" sz="2800" dirty="0" err="1" smtClean="0">
                <a:latin typeface="+mn-lt"/>
                <a:cs typeface="+mn-cs"/>
              </a:rPr>
              <a:t>הג'יני</a:t>
            </a:r>
            <a:r>
              <a:rPr lang="he-IL" sz="2800" dirty="0" smtClean="0">
                <a:latin typeface="+mn-lt"/>
                <a:cs typeface="+mn-cs"/>
              </a:rPr>
              <a:t> יוצא לחופשי, והוא יכול להביע משאלה.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he-IL" sz="2800" dirty="0" smtClean="0">
                <a:latin typeface="+mn-lt"/>
                <a:cs typeface="+mn-cs"/>
              </a:rPr>
              <a:t>   אם הוא זורק מנורה מקומה נמוכה מדי, לא קורה לה כלום, והוא יכול לזרוק אותה שוב. אם הוא זורק מנורה מקומה גבוהה מדי, המנורה נשברת (ואי אפשר להשתמש בה שוב), </a:t>
            </a:r>
            <a:r>
              <a:rPr lang="he-IL" sz="2800" dirty="0" err="1" smtClean="0">
                <a:latin typeface="+mn-lt"/>
                <a:cs typeface="+mn-cs"/>
              </a:rPr>
              <a:t>והג'יני</a:t>
            </a:r>
            <a:r>
              <a:rPr lang="he-IL" sz="2800" dirty="0" smtClean="0">
                <a:latin typeface="+mn-lt"/>
                <a:cs typeface="+mn-cs"/>
              </a:rPr>
              <a:t> מתעצבן ולא מקיים משאלות.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he-IL" sz="2800" dirty="0" smtClean="0">
                <a:latin typeface="+mn-lt"/>
                <a:cs typeface="+mn-cs"/>
              </a:rPr>
              <a:t>	לכמה זריקות זקוק עידו לפני שיוכל לבקש משאלה? </a:t>
            </a:r>
            <a:endParaRPr lang="he-IL" sz="2800" dirty="0"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27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1 – </a:t>
            </a:r>
            <a:r>
              <a:rPr lang="he-IL" dirty="0" smtClean="0"/>
              <a:t>דוגמא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045792" y="1484784"/>
            <a:ext cx="3398416" cy="2735957"/>
            <a:chOff x="3045792" y="1845171"/>
            <a:chExt cx="3095625" cy="2447925"/>
          </a:xfrm>
        </p:grpSpPr>
        <p:cxnSp>
          <p:nvCxnSpPr>
            <p:cNvPr id="66" name="Straight Connector 65"/>
            <p:cNvCxnSpPr>
              <a:stCxn id="75" idx="2"/>
              <a:endCxn id="74" idx="6"/>
            </p:cNvCxnSpPr>
            <p:nvPr/>
          </p:nvCxnSpPr>
          <p:spPr>
            <a:xfrm flipH="1">
              <a:off x="3980829" y="4077196"/>
              <a:ext cx="1296988" cy="144463"/>
            </a:xfrm>
            <a:prstGeom prst="line">
              <a:avLst/>
            </a:prstGeom>
            <a:ln>
              <a:headEnd type="stealth" w="lg" len="lg"/>
              <a:tailEnd type="non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5"/>
              <a:endCxn id="74" idx="1"/>
            </p:cNvCxnSpPr>
            <p:nvPr/>
          </p:nvCxnSpPr>
          <p:spPr>
            <a:xfrm>
              <a:off x="3168029" y="3191371"/>
              <a:ext cx="690563" cy="97948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5" idx="0"/>
              <a:endCxn id="76" idx="3"/>
            </p:cNvCxnSpPr>
            <p:nvPr/>
          </p:nvCxnSpPr>
          <p:spPr>
            <a:xfrm flipV="1">
              <a:off x="5349254" y="2688134"/>
              <a:ext cx="669925" cy="1317625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6" idx="1"/>
              <a:endCxn id="78" idx="5"/>
            </p:cNvCxnSpPr>
            <p:nvPr/>
          </p:nvCxnSpPr>
          <p:spPr>
            <a:xfrm flipH="1" flipV="1">
              <a:off x="4176092" y="1967409"/>
              <a:ext cx="1843087" cy="619125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8" idx="3"/>
              <a:endCxn id="79" idx="7"/>
            </p:cNvCxnSpPr>
            <p:nvPr/>
          </p:nvCxnSpPr>
          <p:spPr>
            <a:xfrm flipH="1">
              <a:off x="3168029" y="1967409"/>
              <a:ext cx="906463" cy="1122362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8" idx="4"/>
              <a:endCxn id="77" idx="0"/>
            </p:cNvCxnSpPr>
            <p:nvPr/>
          </p:nvCxnSpPr>
          <p:spPr>
            <a:xfrm>
              <a:off x="4125292" y="1988046"/>
              <a:ext cx="304800" cy="113665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6" idx="2"/>
              <a:endCxn id="77" idx="6"/>
            </p:cNvCxnSpPr>
            <p:nvPr/>
          </p:nvCxnSpPr>
          <p:spPr>
            <a:xfrm flipH="1">
              <a:off x="4501529" y="2637334"/>
              <a:ext cx="1497013" cy="558800"/>
            </a:xfrm>
            <a:prstGeom prst="line">
              <a:avLst/>
            </a:prstGeom>
            <a:ln>
              <a:headEnd type="stealth" w="lg" len="lg"/>
              <a:tailEnd type="non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7" idx="3"/>
              <a:endCxn id="74" idx="0"/>
            </p:cNvCxnSpPr>
            <p:nvPr/>
          </p:nvCxnSpPr>
          <p:spPr>
            <a:xfrm flipH="1">
              <a:off x="3909392" y="3246934"/>
              <a:ext cx="469900" cy="903287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4" name="Oval 3"/>
            <p:cNvSpPr>
              <a:spLocks noChangeArrowheads="1"/>
            </p:cNvSpPr>
            <p:nvPr/>
          </p:nvSpPr>
          <p:spPr bwMode="auto">
            <a:xfrm>
              <a:off x="3837954" y="4150221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5277817" y="4005759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76" name="Oval 3"/>
            <p:cNvSpPr>
              <a:spLocks noChangeArrowheads="1"/>
            </p:cNvSpPr>
            <p:nvPr/>
          </p:nvSpPr>
          <p:spPr bwMode="auto">
            <a:xfrm>
              <a:off x="5998542" y="2565896"/>
              <a:ext cx="142875" cy="142875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77" name="Oval 3"/>
            <p:cNvSpPr>
              <a:spLocks noChangeArrowheads="1"/>
            </p:cNvSpPr>
            <p:nvPr/>
          </p:nvSpPr>
          <p:spPr bwMode="auto">
            <a:xfrm>
              <a:off x="4358654" y="3124696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78" name="Oval 3"/>
            <p:cNvSpPr>
              <a:spLocks noChangeArrowheads="1"/>
            </p:cNvSpPr>
            <p:nvPr/>
          </p:nvSpPr>
          <p:spPr bwMode="auto">
            <a:xfrm>
              <a:off x="4053854" y="1845171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79" name="Oval 3"/>
            <p:cNvSpPr>
              <a:spLocks noChangeArrowheads="1"/>
            </p:cNvSpPr>
            <p:nvPr/>
          </p:nvSpPr>
          <p:spPr bwMode="auto">
            <a:xfrm>
              <a:off x="3045792" y="3069134"/>
              <a:ext cx="142875" cy="142875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122" name="TextBox 74"/>
            <p:cNvSpPr txBox="1">
              <a:spLocks noChangeArrowheads="1"/>
            </p:cNvSpPr>
            <p:nvPr/>
          </p:nvSpPr>
          <p:spPr bwMode="auto">
            <a:xfrm>
              <a:off x="5061917" y="2926259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8</a:t>
              </a:r>
            </a:p>
          </p:txBody>
        </p:sp>
        <p:sp>
          <p:nvSpPr>
            <p:cNvPr id="4123" name="TextBox 74"/>
            <p:cNvSpPr txBox="1">
              <a:spLocks noChangeArrowheads="1"/>
            </p:cNvSpPr>
            <p:nvPr/>
          </p:nvSpPr>
          <p:spPr bwMode="auto">
            <a:xfrm>
              <a:off x="5709617" y="3285034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3</a:t>
              </a:r>
            </a:p>
          </p:txBody>
        </p:sp>
        <p:sp>
          <p:nvSpPr>
            <p:cNvPr id="4124" name="TextBox 74"/>
            <p:cNvSpPr txBox="1">
              <a:spLocks noChangeArrowheads="1"/>
            </p:cNvSpPr>
            <p:nvPr/>
          </p:nvSpPr>
          <p:spPr bwMode="auto">
            <a:xfrm>
              <a:off x="5061917" y="1980109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5</a:t>
              </a:r>
            </a:p>
          </p:txBody>
        </p:sp>
        <p:sp>
          <p:nvSpPr>
            <p:cNvPr id="4125" name="TextBox 74"/>
            <p:cNvSpPr txBox="1">
              <a:spLocks noChangeArrowheads="1"/>
            </p:cNvSpPr>
            <p:nvPr/>
          </p:nvSpPr>
          <p:spPr bwMode="auto">
            <a:xfrm>
              <a:off x="3980829" y="2421434"/>
              <a:ext cx="312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1</a:t>
              </a:r>
            </a:p>
          </p:txBody>
        </p:sp>
        <p:sp>
          <p:nvSpPr>
            <p:cNvPr id="4126" name="TextBox 74"/>
            <p:cNvSpPr txBox="1">
              <a:spLocks noChangeArrowheads="1"/>
            </p:cNvSpPr>
            <p:nvPr/>
          </p:nvSpPr>
          <p:spPr bwMode="auto">
            <a:xfrm>
              <a:off x="3406154" y="2205534"/>
              <a:ext cx="312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1</a:t>
              </a:r>
            </a:p>
          </p:txBody>
        </p:sp>
        <p:sp>
          <p:nvSpPr>
            <p:cNvPr id="4127" name="TextBox 74"/>
            <p:cNvSpPr txBox="1">
              <a:spLocks noChangeArrowheads="1"/>
            </p:cNvSpPr>
            <p:nvPr/>
          </p:nvSpPr>
          <p:spPr bwMode="auto">
            <a:xfrm>
              <a:off x="3261692" y="3645396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9</a:t>
              </a:r>
            </a:p>
          </p:txBody>
        </p:sp>
        <p:sp>
          <p:nvSpPr>
            <p:cNvPr id="4128" name="TextBox 74"/>
            <p:cNvSpPr txBox="1">
              <a:spLocks noChangeArrowheads="1"/>
            </p:cNvSpPr>
            <p:nvPr/>
          </p:nvSpPr>
          <p:spPr bwMode="auto">
            <a:xfrm>
              <a:off x="4557092" y="3789859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5</a:t>
              </a:r>
            </a:p>
          </p:txBody>
        </p:sp>
        <p:sp>
          <p:nvSpPr>
            <p:cNvPr id="4129" name="TextBox 74"/>
            <p:cNvSpPr txBox="1">
              <a:spLocks noChangeArrowheads="1"/>
            </p:cNvSpPr>
            <p:nvPr/>
          </p:nvSpPr>
          <p:spPr bwMode="auto">
            <a:xfrm>
              <a:off x="3909392" y="3358059"/>
              <a:ext cx="3143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e-IL"/>
                <a:t>4</a:t>
              </a:r>
            </a:p>
          </p:txBody>
        </p:sp>
      </p:grpSp>
      <p:graphicFrame>
        <p:nvGraphicFramePr>
          <p:cNvPr id="4103" name="Object 21"/>
          <p:cNvGraphicFramePr>
            <a:graphicFrameLocks noChangeAspect="1"/>
          </p:cNvGraphicFramePr>
          <p:nvPr/>
        </p:nvGraphicFramePr>
        <p:xfrm>
          <a:off x="6588224" y="2204864"/>
          <a:ext cx="2809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7" name="Equation" r:id="rId4" imgW="126835" imgH="139518" progId="Equation.3">
                  <p:embed/>
                </p:oleObj>
              </mc:Choice>
              <mc:Fallback>
                <p:oleObj name="Equation" r:id="rId4" imgW="126835" imgH="139518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204864"/>
                        <a:ext cx="28098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2"/>
          <p:cNvGraphicFramePr>
            <a:graphicFrameLocks noChangeAspect="1"/>
          </p:cNvGraphicFramePr>
          <p:nvPr/>
        </p:nvGraphicFramePr>
        <p:xfrm>
          <a:off x="3506788" y="4052888"/>
          <a:ext cx="2524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8" name="Equation" r:id="rId6" imgW="114201" imgH="139579" progId="Equation.3">
                  <p:embed/>
                </p:oleObj>
              </mc:Choice>
              <mc:Fallback>
                <p:oleObj name="Equation" r:id="rId6" imgW="114201" imgH="139579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052888"/>
                        <a:ext cx="252412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9"/>
          <p:cNvGraphicFramePr>
            <a:graphicFrameLocks noChangeAspect="1"/>
          </p:cNvGraphicFramePr>
          <p:nvPr/>
        </p:nvGraphicFramePr>
        <p:xfrm>
          <a:off x="5796136" y="3645024"/>
          <a:ext cx="2809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9"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645024"/>
                        <a:ext cx="280987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9"/>
          <p:cNvGraphicFramePr>
            <a:graphicFrameLocks noChangeAspect="1"/>
          </p:cNvGraphicFramePr>
          <p:nvPr/>
        </p:nvGraphicFramePr>
        <p:xfrm>
          <a:off x="1083295" y="4836978"/>
          <a:ext cx="1350949" cy="37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0" name="Equation" r:id="rId10" imgW="495085" imgH="139639" progId="Equation.3">
                  <p:embed/>
                </p:oleObj>
              </mc:Choice>
              <mc:Fallback>
                <p:oleObj name="Equation" r:id="rId10" imgW="495085" imgH="139639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295" y="4836978"/>
                        <a:ext cx="1350949" cy="379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9"/>
          <p:cNvGraphicFramePr>
            <a:graphicFrameLocks noChangeAspect="1"/>
          </p:cNvGraphicFramePr>
          <p:nvPr/>
        </p:nvGraphicFramePr>
        <p:xfrm>
          <a:off x="1069007" y="5417566"/>
          <a:ext cx="1350947" cy="47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1" name="Equation" r:id="rId12" imgW="494870" imgH="177646" progId="Equation.3">
                  <p:embed/>
                </p:oleObj>
              </mc:Choice>
              <mc:Fallback>
                <p:oleObj name="Equation" r:id="rId12" imgW="494870" imgH="177646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07" y="5417566"/>
                        <a:ext cx="1350947" cy="479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043608" y="6117653"/>
          <a:ext cx="1316097" cy="47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2" name="Equation" r:id="rId14" imgW="482181" imgH="177646" progId="Equation.3">
                  <p:embed/>
                </p:oleObj>
              </mc:Choice>
              <mc:Fallback>
                <p:oleObj name="Equation" r:id="rId14" imgW="482181" imgH="177646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117653"/>
                        <a:ext cx="1316097" cy="479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2555776" y="6107393"/>
          <a:ext cx="5951144" cy="55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3" name="Equation" r:id="rId16" imgW="2184400" imgH="203200" progId="Equation.3">
                  <p:embed/>
                </p:oleObj>
              </mc:Choice>
              <mc:Fallback>
                <p:oleObj name="Equation" r:id="rId16" imgW="2184400" imgH="2032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6107393"/>
                        <a:ext cx="5951144" cy="55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9"/>
          <p:cNvGraphicFramePr>
            <a:graphicFrameLocks noChangeAspect="1"/>
          </p:cNvGraphicFramePr>
          <p:nvPr/>
        </p:nvGraphicFramePr>
        <p:xfrm>
          <a:off x="2604989" y="4725144"/>
          <a:ext cx="4288592" cy="54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4" name="Equation" r:id="rId18" imgW="1574800" imgH="203200" progId="Equation.3">
                  <p:embed/>
                </p:oleObj>
              </mc:Choice>
              <mc:Fallback>
                <p:oleObj name="Equation" r:id="rId18" imgW="1574800" imgH="2032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989" y="4725144"/>
                        <a:ext cx="4288592" cy="549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588518" y="5373216"/>
          <a:ext cx="1695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5" name="Equation" r:id="rId20" imgW="621760" imgH="177646" progId="Equation.3">
                  <p:embed/>
                </p:oleObj>
              </mc:Choice>
              <mc:Fallback>
                <p:oleObj name="Equation" r:id="rId20" imgW="621760" imgH="177646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518" y="5373216"/>
                        <a:ext cx="16954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69"/>
          <p:cNvGraphicFramePr>
            <a:graphicFrameLocks noChangeAspect="1"/>
          </p:cNvGraphicFramePr>
          <p:nvPr/>
        </p:nvGraphicFramePr>
        <p:xfrm>
          <a:off x="2744788" y="2659063"/>
          <a:ext cx="307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6" name="Equation" r:id="rId22" imgW="139579" imgH="177646" progId="Equation.3">
                  <p:embed/>
                </p:oleObj>
              </mc:Choice>
              <mc:Fallback>
                <p:oleObj name="Equation" r:id="rId22" imgW="139579" imgH="177646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659063"/>
                        <a:ext cx="307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69"/>
          <p:cNvGraphicFramePr>
            <a:graphicFrameLocks noChangeAspect="1"/>
          </p:cNvGraphicFramePr>
          <p:nvPr/>
        </p:nvGraphicFramePr>
        <p:xfrm>
          <a:off x="3851920" y="1340768"/>
          <a:ext cx="2524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7" name="Equation" r:id="rId24" imgW="114201" imgH="139579" progId="Equation.3">
                  <p:embed/>
                </p:oleObj>
              </mc:Choice>
              <mc:Fallback>
                <p:oleObj name="Equation" r:id="rId24" imgW="114201" imgH="139579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340768"/>
                        <a:ext cx="252412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69"/>
          <p:cNvGraphicFramePr>
            <a:graphicFrameLocks noChangeAspect="1"/>
          </p:cNvGraphicFramePr>
          <p:nvPr/>
        </p:nvGraphicFramePr>
        <p:xfrm>
          <a:off x="4530725" y="2916238"/>
          <a:ext cx="3365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" name="Equation" r:id="rId26" imgW="152268" imgH="203024" progId="Equation.3">
                  <p:embed/>
                </p:oleObj>
              </mc:Choice>
              <mc:Fallback>
                <p:oleObj name="Equation" r:id="rId26" imgW="152268" imgH="203024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916238"/>
                        <a:ext cx="3365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1 – </a:t>
            </a:r>
            <a:r>
              <a:rPr lang="he-IL" dirty="0" smtClean="0"/>
              <a:t>פתרון #1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539552" y="1447800"/>
            <a:ext cx="8394898" cy="25527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בדומה לפתרון של שבוע שעבר,</a:t>
            </a:r>
            <a:r>
              <a:rPr kumimoji="0" lang="he-IL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 נבנה גרף חדש, בו כל קודקוד מוכפל לשניים, וקשתות מוכפלות גם כן.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lang="he-IL" sz="3200" dirty="0" smtClean="0">
              <a:latin typeface="David" pitchFamily="2" charset="-79"/>
              <a:ea typeface="DFKai-SB" pitchFamily="65" charset="-120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על הגרף החדש נריץ </a:t>
            </a:r>
          </a:p>
          <a:p>
            <a:pPr marL="82550" marR="0" lvl="0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he-IL" sz="3200" dirty="0">
                <a:latin typeface="David" pitchFamily="2" charset="-79"/>
                <a:ea typeface="DFKai-SB" pitchFamily="65" charset="-120"/>
                <a:cs typeface="+mn-cs"/>
              </a:rPr>
              <a:t> </a:t>
            </a:r>
            <a:r>
              <a:rPr lang="he-IL" sz="3200" dirty="0" smtClean="0">
                <a:latin typeface="David" pitchFamily="2" charset="-79"/>
                <a:ea typeface="DFKai-SB" pitchFamily="65" charset="-120"/>
                <a:cs typeface="+mn-cs"/>
              </a:rPr>
              <a:t>  את האלגוריתם של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he-IL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   </a:t>
            </a:r>
            <a:r>
              <a:rPr lang="en-US" sz="3200" dirty="0" smtClean="0">
                <a:latin typeface="David" pitchFamily="2" charset="-79"/>
                <a:ea typeface="DFKai-SB" pitchFamily="65" charset="-120"/>
                <a:cs typeface="+mn-cs"/>
              </a:rPr>
              <a:t>Johnson</a:t>
            </a:r>
            <a:r>
              <a:rPr lang="he-IL" sz="3200" dirty="0" smtClean="0">
                <a:latin typeface="David" pitchFamily="2" charset="-79"/>
                <a:ea typeface="DFKai-SB" pitchFamily="65" charset="-120"/>
                <a:cs typeface="+mn-cs"/>
              </a:rPr>
              <a:t>.</a:t>
            </a:r>
            <a:endParaRPr lang="he-IL" sz="3200" noProof="0" dirty="0" smtClean="0">
              <a:latin typeface="David" pitchFamily="2" charset="-79"/>
              <a:ea typeface="DFKai-SB" pitchFamily="65" charset="-120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he-IL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2" charset="-79"/>
              <a:ea typeface="DFKai-SB" pitchFamily="65" charset="-120"/>
              <a:cs typeface="+mn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73088" y="2935015"/>
            <a:ext cx="2950840" cy="2870249"/>
            <a:chOff x="1981200" y="1566863"/>
            <a:chExt cx="4822825" cy="4660900"/>
          </a:xfrm>
        </p:grpSpPr>
        <p:graphicFrame>
          <p:nvGraphicFramePr>
            <p:cNvPr id="41" name="Object 23"/>
            <p:cNvGraphicFramePr>
              <a:graphicFrameLocks noChangeAspect="1"/>
            </p:cNvGraphicFramePr>
            <p:nvPr/>
          </p:nvGraphicFramePr>
          <p:xfrm>
            <a:off x="6319838" y="2960688"/>
            <a:ext cx="41275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0" name="Equation" r:id="rId4" imgW="152334" imgH="228501" progId="Equation.3">
                    <p:embed/>
                  </p:oleObj>
                </mc:Choice>
                <mc:Fallback>
                  <p:oleObj name="Equation" r:id="rId4" imgW="152334" imgH="228501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9838" y="2960688"/>
                          <a:ext cx="412750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Straight Connector 41"/>
            <p:cNvCxnSpPr>
              <a:stCxn id="44" idx="4"/>
              <a:endCxn id="43" idx="0"/>
            </p:cNvCxnSpPr>
            <p:nvPr/>
          </p:nvCxnSpPr>
          <p:spPr>
            <a:xfrm>
              <a:off x="2468563" y="2005013"/>
              <a:ext cx="15875" cy="113665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2413000" y="3141663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2397125" y="1862138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graphicFrame>
          <p:nvGraphicFramePr>
            <p:cNvPr id="45" name="Object 16"/>
            <p:cNvGraphicFramePr>
              <a:graphicFrameLocks noChangeAspect="1"/>
            </p:cNvGraphicFramePr>
            <p:nvPr/>
          </p:nvGraphicFramePr>
          <p:xfrm>
            <a:off x="2035175" y="1700213"/>
            <a:ext cx="34448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1" name="Equation" r:id="rId6" imgW="126835" imgH="139518" progId="Equation.3">
                    <p:embed/>
                  </p:oleObj>
                </mc:Choice>
                <mc:Fallback>
                  <p:oleObj name="Equation" r:id="rId6" imgW="126835" imgH="139518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175" y="1700213"/>
                          <a:ext cx="344488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1981200" y="3068638"/>
            <a:ext cx="309563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2" name="Equation" r:id="rId8" imgW="114201" imgH="139579" progId="Equation.3">
                    <p:embed/>
                  </p:oleObj>
                </mc:Choice>
                <mc:Fallback>
                  <p:oleObj name="Equation" r:id="rId8" imgW="114201" imgH="139579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3068638"/>
                          <a:ext cx="309563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Straight Connector 46"/>
            <p:cNvCxnSpPr>
              <a:stCxn id="49" idx="4"/>
              <a:endCxn id="48" idx="0"/>
            </p:cNvCxnSpPr>
            <p:nvPr/>
          </p:nvCxnSpPr>
          <p:spPr>
            <a:xfrm>
              <a:off x="2468563" y="4654550"/>
              <a:ext cx="15875" cy="113665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Oval 3"/>
            <p:cNvSpPr>
              <a:spLocks noChangeArrowheads="1"/>
            </p:cNvSpPr>
            <p:nvPr/>
          </p:nvSpPr>
          <p:spPr bwMode="auto">
            <a:xfrm>
              <a:off x="2413000" y="5791200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49" name="Oval 3"/>
            <p:cNvSpPr>
              <a:spLocks noChangeArrowheads="1"/>
            </p:cNvSpPr>
            <p:nvPr/>
          </p:nvSpPr>
          <p:spPr bwMode="auto">
            <a:xfrm>
              <a:off x="2397125" y="4511675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graphicFrame>
          <p:nvGraphicFramePr>
            <p:cNvPr id="50" name="Object 18"/>
            <p:cNvGraphicFramePr>
              <a:graphicFrameLocks noChangeAspect="1"/>
            </p:cNvGraphicFramePr>
            <p:nvPr/>
          </p:nvGraphicFramePr>
          <p:xfrm>
            <a:off x="2035175" y="4349750"/>
            <a:ext cx="34448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3" name="Equation" r:id="rId10" imgW="126835" imgH="139518" progId="Equation.3">
                    <p:embed/>
                  </p:oleObj>
                </mc:Choice>
                <mc:Fallback>
                  <p:oleObj name="Equation" r:id="rId10" imgW="126835" imgH="139518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175" y="4349750"/>
                          <a:ext cx="344488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9"/>
            <p:cNvGraphicFramePr>
              <a:graphicFrameLocks noChangeAspect="1"/>
            </p:cNvGraphicFramePr>
            <p:nvPr/>
          </p:nvGraphicFramePr>
          <p:xfrm>
            <a:off x="1981200" y="5718175"/>
            <a:ext cx="309563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4" name="Equation" r:id="rId12" imgW="114201" imgH="139579" progId="Equation.3">
                    <p:embed/>
                  </p:oleObj>
                </mc:Choice>
                <mc:Fallback>
                  <p:oleObj name="Equation" r:id="rId12" imgW="114201" imgH="139579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5718175"/>
                          <a:ext cx="309563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Straight Connector 51"/>
            <p:cNvCxnSpPr>
              <a:stCxn id="54" idx="4"/>
              <a:endCxn id="58" idx="1"/>
            </p:cNvCxnSpPr>
            <p:nvPr/>
          </p:nvCxnSpPr>
          <p:spPr>
            <a:xfrm>
              <a:off x="5564188" y="1989138"/>
              <a:ext cx="1117600" cy="1173162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3"/>
            <p:cNvSpPr>
              <a:spLocks noChangeArrowheads="1"/>
            </p:cNvSpPr>
            <p:nvPr/>
          </p:nvSpPr>
          <p:spPr bwMode="auto">
            <a:xfrm>
              <a:off x="5508625" y="3125788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54" name="Oval 3"/>
            <p:cNvSpPr>
              <a:spLocks noChangeArrowheads="1"/>
            </p:cNvSpPr>
            <p:nvPr/>
          </p:nvSpPr>
          <p:spPr bwMode="auto">
            <a:xfrm>
              <a:off x="5492750" y="1846263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graphicFrame>
          <p:nvGraphicFramePr>
            <p:cNvPr id="55" name="Object 20"/>
            <p:cNvGraphicFramePr>
              <a:graphicFrameLocks noChangeAspect="1"/>
            </p:cNvGraphicFramePr>
            <p:nvPr/>
          </p:nvGraphicFramePr>
          <p:xfrm>
            <a:off x="5080000" y="1566863"/>
            <a:ext cx="447675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5" name="Equation" r:id="rId14" imgW="165028" imgH="228501" progId="Equation.3">
                    <p:embed/>
                  </p:oleObj>
                </mc:Choice>
                <mc:Fallback>
                  <p:oleObj name="Equation" r:id="rId14" imgW="165028" imgH="228501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000" y="1566863"/>
                          <a:ext cx="447675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1"/>
            <p:cNvGraphicFramePr>
              <a:graphicFrameLocks noChangeAspect="1"/>
            </p:cNvGraphicFramePr>
            <p:nvPr/>
          </p:nvGraphicFramePr>
          <p:xfrm>
            <a:off x="5132388" y="2959100"/>
            <a:ext cx="4476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6" name="Equation" r:id="rId16" imgW="165028" imgH="228501" progId="Equation.3">
                    <p:embed/>
                  </p:oleObj>
                </mc:Choice>
                <mc:Fallback>
                  <p:oleObj name="Equation" r:id="rId16" imgW="165028" imgH="228501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388" y="2959100"/>
                          <a:ext cx="447675" cy="614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Straight Connector 56"/>
            <p:cNvCxnSpPr>
              <a:stCxn id="59" idx="4"/>
              <a:endCxn id="53" idx="7"/>
            </p:cNvCxnSpPr>
            <p:nvPr/>
          </p:nvCxnSpPr>
          <p:spPr>
            <a:xfrm flipH="1">
              <a:off x="5630863" y="2005013"/>
              <a:ext cx="1085850" cy="114300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3"/>
            <p:cNvSpPr>
              <a:spLocks noChangeArrowheads="1"/>
            </p:cNvSpPr>
            <p:nvPr/>
          </p:nvSpPr>
          <p:spPr bwMode="auto">
            <a:xfrm>
              <a:off x="6661150" y="3141663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59" name="Oval 3"/>
            <p:cNvSpPr>
              <a:spLocks noChangeArrowheads="1"/>
            </p:cNvSpPr>
            <p:nvPr/>
          </p:nvSpPr>
          <p:spPr bwMode="auto">
            <a:xfrm>
              <a:off x="6645275" y="1862138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graphicFrame>
          <p:nvGraphicFramePr>
            <p:cNvPr id="60" name="Object 22"/>
            <p:cNvGraphicFramePr>
              <a:graphicFrameLocks noChangeAspect="1"/>
            </p:cNvGraphicFramePr>
            <p:nvPr/>
          </p:nvGraphicFramePr>
          <p:xfrm>
            <a:off x="6230938" y="1581150"/>
            <a:ext cx="449262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7" name="Equation" r:id="rId18" imgW="165028" imgH="228501" progId="Equation.3">
                    <p:embed/>
                  </p:oleObj>
                </mc:Choice>
                <mc:Fallback>
                  <p:oleObj name="Equation" r:id="rId18" imgW="165028" imgH="228501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0938" y="1581150"/>
                          <a:ext cx="449262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Straight Connector 60"/>
            <p:cNvCxnSpPr>
              <a:stCxn id="63" idx="4"/>
              <a:endCxn id="62" idx="0"/>
            </p:cNvCxnSpPr>
            <p:nvPr/>
          </p:nvCxnSpPr>
          <p:spPr>
            <a:xfrm>
              <a:off x="5559425" y="4643438"/>
              <a:ext cx="17463" cy="113665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3"/>
            <p:cNvSpPr>
              <a:spLocks noChangeArrowheads="1"/>
            </p:cNvSpPr>
            <p:nvPr/>
          </p:nvSpPr>
          <p:spPr bwMode="auto">
            <a:xfrm>
              <a:off x="5505450" y="5780088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63" name="Oval 3"/>
            <p:cNvSpPr>
              <a:spLocks noChangeArrowheads="1"/>
            </p:cNvSpPr>
            <p:nvPr/>
          </p:nvSpPr>
          <p:spPr bwMode="auto">
            <a:xfrm>
              <a:off x="5487988" y="4500563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graphicFrame>
          <p:nvGraphicFramePr>
            <p:cNvPr id="64" name="Object 24"/>
            <p:cNvGraphicFramePr>
              <a:graphicFrameLocks noChangeAspect="1"/>
            </p:cNvGraphicFramePr>
            <p:nvPr/>
          </p:nvGraphicFramePr>
          <p:xfrm>
            <a:off x="5076825" y="4221163"/>
            <a:ext cx="447675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8"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4221163"/>
                          <a:ext cx="447675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5"/>
            <p:cNvGraphicFramePr>
              <a:graphicFrameLocks noChangeAspect="1"/>
            </p:cNvGraphicFramePr>
            <p:nvPr/>
          </p:nvGraphicFramePr>
          <p:xfrm>
            <a:off x="5129213" y="5613400"/>
            <a:ext cx="4476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9" name="Equation" r:id="rId22" imgW="165028" imgH="228501" progId="Equation.3">
                    <p:embed/>
                  </p:oleObj>
                </mc:Choice>
                <mc:Fallback>
                  <p:oleObj name="Equation" r:id="rId22" imgW="165028" imgH="228501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9213" y="5613400"/>
                          <a:ext cx="447675" cy="614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0" name="Straight Connector 79"/>
            <p:cNvCxnSpPr>
              <a:stCxn id="82" idx="4"/>
              <a:endCxn id="81" idx="0"/>
            </p:cNvCxnSpPr>
            <p:nvPr/>
          </p:nvCxnSpPr>
          <p:spPr>
            <a:xfrm>
              <a:off x="6711950" y="4659313"/>
              <a:ext cx="17463" cy="113665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3"/>
            <p:cNvSpPr>
              <a:spLocks noChangeArrowheads="1"/>
            </p:cNvSpPr>
            <p:nvPr/>
          </p:nvSpPr>
          <p:spPr bwMode="auto">
            <a:xfrm>
              <a:off x="6657975" y="5795963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sp>
          <p:nvSpPr>
            <p:cNvPr id="82" name="Oval 3"/>
            <p:cNvSpPr>
              <a:spLocks noChangeArrowheads="1"/>
            </p:cNvSpPr>
            <p:nvPr/>
          </p:nvSpPr>
          <p:spPr bwMode="auto">
            <a:xfrm>
              <a:off x="6640513" y="4516438"/>
              <a:ext cx="142875" cy="142875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accent4"/>
              </a:solidFill>
              <a:round/>
              <a:headEnd/>
              <a:tailEnd/>
            </a:ln>
          </p:spPr>
          <p:txBody>
            <a:bodyPr/>
            <a:lstStyle/>
            <a:p>
              <a:pPr algn="l" rtl="0">
                <a:defRPr/>
              </a:pPr>
              <a:endParaRPr lang="he-IL"/>
            </a:p>
          </p:txBody>
        </p:sp>
        <p:graphicFrame>
          <p:nvGraphicFramePr>
            <p:cNvPr id="83" name="Object 26"/>
            <p:cNvGraphicFramePr>
              <a:graphicFrameLocks noChangeAspect="1"/>
            </p:cNvGraphicFramePr>
            <p:nvPr/>
          </p:nvGraphicFramePr>
          <p:xfrm>
            <a:off x="6227763" y="4235450"/>
            <a:ext cx="449262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0" name="Equation" r:id="rId24" imgW="165028" imgH="228501" progId="Equation.3">
                    <p:embed/>
                  </p:oleObj>
                </mc:Choice>
                <mc:Fallback>
                  <p:oleObj name="Equation" r:id="rId24" imgW="165028" imgH="228501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7763" y="4235450"/>
                          <a:ext cx="449262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27"/>
            <p:cNvGraphicFramePr>
              <a:graphicFrameLocks noChangeAspect="1"/>
            </p:cNvGraphicFramePr>
            <p:nvPr/>
          </p:nvGraphicFramePr>
          <p:xfrm>
            <a:off x="6315075" y="5614988"/>
            <a:ext cx="41275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1" name="Equation" r:id="rId26" imgW="152334" imgH="228501" progId="Equation.3">
                    <p:embed/>
                  </p:oleObj>
                </mc:Choice>
                <mc:Fallback>
                  <p:oleObj name="Equation" r:id="rId26" imgW="152334" imgH="228501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5075" y="5614988"/>
                          <a:ext cx="412750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Right Arrow 84"/>
            <p:cNvSpPr/>
            <p:nvPr/>
          </p:nvSpPr>
          <p:spPr>
            <a:xfrm>
              <a:off x="3492500" y="2205038"/>
              <a:ext cx="1008063" cy="71913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3492500" y="4797425"/>
              <a:ext cx="1008063" cy="7191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1 – </a:t>
            </a:r>
            <a:r>
              <a:rPr lang="he-IL" dirty="0" smtClean="0"/>
              <a:t>פתרון #1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539552" y="1447800"/>
            <a:ext cx="8394898" cy="25527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סיבוכיות</a:t>
            </a:r>
            <a:r>
              <a:rPr kumimoji="0" lang="he-IL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2" charset="-79"/>
                <a:ea typeface="DFKai-SB" pitchFamily="65" charset="-120"/>
                <a:cs typeface="+mn-cs"/>
              </a:rPr>
              <a:t>: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he-IL" sz="3200" dirty="0" smtClean="0">
                <a:latin typeface="David" pitchFamily="2" charset="-79"/>
                <a:ea typeface="DFKai-SB" pitchFamily="65" charset="-120"/>
                <a:cs typeface="+mn-cs"/>
              </a:rPr>
              <a:t>הרצת </a:t>
            </a:r>
            <a:r>
              <a:rPr lang="en-US" sz="3200" dirty="0" smtClean="0">
                <a:latin typeface="David" pitchFamily="2" charset="-79"/>
                <a:ea typeface="DFKai-SB" pitchFamily="65" charset="-120"/>
                <a:cs typeface="+mn-cs"/>
              </a:rPr>
              <a:t>Johnson </a:t>
            </a:r>
            <a:r>
              <a:rPr lang="he-IL" sz="3200" dirty="0" smtClean="0">
                <a:latin typeface="David" pitchFamily="2" charset="-79"/>
                <a:ea typeface="DFKai-SB" pitchFamily="65" charset="-120"/>
                <a:cs typeface="+mn-cs"/>
              </a:rPr>
              <a:t> על גרף עם          קודקודים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he-IL" sz="3200" dirty="0" smtClean="0">
                <a:latin typeface="David" pitchFamily="2" charset="-79"/>
                <a:ea typeface="DFKai-SB" pitchFamily="65" charset="-120"/>
                <a:cs typeface="+mn-cs"/>
              </a:rPr>
              <a:t>   ו-          קשתות: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he-IL" sz="3200" dirty="0" smtClean="0">
                <a:latin typeface="David" pitchFamily="2" charset="-79"/>
                <a:ea typeface="DFKai-SB" pitchFamily="65" charset="-120"/>
                <a:cs typeface="+mn-cs"/>
              </a:rPr>
              <a:t> </a:t>
            </a:r>
            <a:endParaRPr kumimoji="0" lang="he-IL" sz="3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2" charset="-79"/>
              <a:ea typeface="DFKai-SB" pitchFamily="65" charset="-120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lang="he-IL" sz="3200" dirty="0" smtClean="0">
              <a:latin typeface="David" pitchFamily="2" charset="-79"/>
              <a:ea typeface="DFKai-SB" pitchFamily="65" charset="-120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he-IL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2" charset="-79"/>
              <a:ea typeface="DFKai-SB" pitchFamily="65" charset="-120"/>
              <a:cs typeface="+mn-cs"/>
            </a:endParaRPr>
          </a:p>
        </p:txBody>
      </p:sp>
      <p:graphicFrame>
        <p:nvGraphicFramePr>
          <p:cNvPr id="788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01510"/>
              </p:ext>
            </p:extLst>
          </p:nvPr>
        </p:nvGraphicFramePr>
        <p:xfrm>
          <a:off x="3173413" y="2080592"/>
          <a:ext cx="9334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4" imgW="355292" imgH="203024" progId="Equation.3">
                  <p:embed/>
                </p:oleObj>
              </mc:Choice>
              <mc:Fallback>
                <p:oleObj name="Equation" r:id="rId4" imgW="355292" imgH="203024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2080592"/>
                        <a:ext cx="93345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8"/>
          <p:cNvGraphicFramePr>
            <a:graphicFrameLocks noChangeAspect="1"/>
          </p:cNvGraphicFramePr>
          <p:nvPr/>
        </p:nvGraphicFramePr>
        <p:xfrm>
          <a:off x="6788150" y="2636838"/>
          <a:ext cx="9667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6" imgW="368140" imgH="203112" progId="Equation.3">
                  <p:embed/>
                </p:oleObj>
              </mc:Choice>
              <mc:Fallback>
                <p:oleObj name="Equation" r:id="rId6" imgW="368140" imgH="203112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2636838"/>
                        <a:ext cx="9667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97508"/>
              </p:ext>
            </p:extLst>
          </p:nvPr>
        </p:nvGraphicFramePr>
        <p:xfrm>
          <a:off x="2557463" y="3324225"/>
          <a:ext cx="4133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8" imgW="1574640" imgH="228600" progId="Equation.3">
                  <p:embed/>
                </p:oleObj>
              </mc:Choice>
              <mc:Fallback>
                <p:oleObj name="Equation" r:id="rId8" imgW="1574640" imgH="228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324225"/>
                        <a:ext cx="41338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923928" y="4581128"/>
            <a:ext cx="936104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ounded Rectangle 22"/>
          <p:cNvSpPr/>
          <p:nvPr/>
        </p:nvSpPr>
        <p:spPr>
          <a:xfrm>
            <a:off x="4860032" y="4581128"/>
            <a:ext cx="2160240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5076056" y="5661248"/>
            <a:ext cx="378961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קיים מסלול </a:t>
            </a:r>
            <a:r>
              <a:rPr lang="he-IL" sz="2400" dirty="0" smtClean="0">
                <a:cs typeface="+mn-cs"/>
              </a:rPr>
              <a:t>קל יותר שעובר </a:t>
            </a:r>
            <a:r>
              <a:rPr lang="he-IL" sz="2400" dirty="0">
                <a:cs typeface="+mn-cs"/>
              </a:rPr>
              <a:t>דרך</a:t>
            </a:r>
          </a:p>
        </p:txBody>
      </p:sp>
      <p:graphicFrame>
        <p:nvGraphicFramePr>
          <p:cNvPr id="79881" name="Object 6"/>
          <p:cNvGraphicFramePr>
            <a:graphicFrameLocks noChangeAspect="1"/>
          </p:cNvGraphicFramePr>
          <p:nvPr/>
        </p:nvGraphicFramePr>
        <p:xfrm>
          <a:off x="2051720" y="4653136"/>
          <a:ext cx="5099447" cy="68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4" imgW="1879600" imgH="254000" progId="Equation.3">
                  <p:embed/>
                </p:oleObj>
              </mc:Choice>
              <mc:Fallback>
                <p:oleObj name="Equation" r:id="rId4" imgW="1879600" imgH="2540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653136"/>
                        <a:ext cx="5099447" cy="6871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1 – </a:t>
            </a:r>
            <a:r>
              <a:rPr lang="he-IL" dirty="0" smtClean="0"/>
              <a:t>פתרון #2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539552" y="1447800"/>
            <a:ext cx="8394898" cy="2552700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lang="he-IL" sz="3200" dirty="0" smtClean="0">
              <a:latin typeface="David" pitchFamily="2" charset="-79"/>
              <a:ea typeface="DFKai-SB" pitchFamily="65" charset="-120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he-IL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2" charset="-79"/>
              <a:ea typeface="DFKai-SB" pitchFamily="65" charset="-120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1484784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6"/>
              </a:buClr>
              <a:buFont typeface="Arial" pitchFamily="34" charset="0"/>
              <a:buChar char="•"/>
            </a:pPr>
            <a:r>
              <a:rPr lang="he-IL" sz="3200" dirty="0" smtClean="0">
                <a:latin typeface="+mn-lt"/>
                <a:cs typeface="+mj-cs"/>
              </a:rPr>
              <a:t>נשנה את האלגוריתם של  </a:t>
            </a:r>
            <a:r>
              <a:rPr lang="en-US" sz="3200" dirty="0" smtClean="0">
                <a:latin typeface="+mn-lt"/>
                <a:cs typeface="+mj-cs"/>
              </a:rPr>
              <a:t> : Floyd-</a:t>
            </a:r>
            <a:r>
              <a:rPr lang="en-US" sz="3200" dirty="0" err="1" smtClean="0">
                <a:latin typeface="+mn-lt"/>
                <a:cs typeface="+mj-cs"/>
              </a:rPr>
              <a:t>Warshall</a:t>
            </a:r>
            <a:endParaRPr lang="he-IL" sz="3200" dirty="0" smtClean="0">
              <a:latin typeface="+mn-lt"/>
              <a:cs typeface="+mj-cs"/>
            </a:endParaRPr>
          </a:p>
          <a:p>
            <a:pPr lvl="2">
              <a:buClr>
                <a:schemeClr val="accent6"/>
              </a:buClr>
              <a:buFont typeface="Arial" pitchFamily="34" charset="0"/>
              <a:buChar char="•"/>
            </a:pPr>
            <a:r>
              <a:rPr lang="he-IL" sz="3200" dirty="0" err="1" smtClean="0">
                <a:latin typeface="+mn-lt"/>
                <a:cs typeface="+mj-cs"/>
              </a:rPr>
              <a:t>באלג</a:t>
            </a:r>
            <a:r>
              <a:rPr lang="he-IL" sz="3200" dirty="0" smtClean="0">
                <a:latin typeface="+mn-lt"/>
                <a:cs typeface="+mj-cs"/>
              </a:rPr>
              <a:t>' בונים סדרה של מטריצות                              כך שהמטריצה        מתאימה </a:t>
            </a:r>
            <a:r>
              <a:rPr lang="he-IL" sz="3200" dirty="0" err="1" smtClean="0">
                <a:latin typeface="+mn-lt"/>
                <a:cs typeface="+mj-cs"/>
              </a:rPr>
              <a:t>למק"בים</a:t>
            </a:r>
            <a:r>
              <a:rPr lang="he-IL" sz="3200" dirty="0" smtClean="0">
                <a:latin typeface="+mn-lt"/>
                <a:cs typeface="+mj-cs"/>
              </a:rPr>
              <a:t> מבין המסלולים שעוברים רק דרך קודקודים מהקבוצה</a:t>
            </a:r>
          </a:p>
          <a:p>
            <a:pPr lvl="1">
              <a:buClr>
                <a:schemeClr val="accent6"/>
              </a:buClr>
              <a:buFont typeface="Arial" pitchFamily="34" charset="0"/>
              <a:buChar char="•"/>
            </a:pPr>
            <a:endParaRPr lang="he-IL" sz="3200" dirty="0" smtClean="0">
              <a:latin typeface="+mn-lt"/>
              <a:cs typeface="+mj-cs"/>
            </a:endParaRPr>
          </a:p>
          <a:p>
            <a:pPr lvl="1">
              <a:buClr>
                <a:schemeClr val="accent6"/>
              </a:buClr>
              <a:buFont typeface="Arial" pitchFamily="34" charset="0"/>
              <a:buChar char="•"/>
            </a:pPr>
            <a:r>
              <a:rPr lang="he-IL" sz="3200" dirty="0" smtClean="0">
                <a:latin typeface="+mn-lt"/>
                <a:cs typeface="+mj-cs"/>
              </a:rPr>
              <a:t>איבר במטריצה        נבנה באופן הבא: </a:t>
            </a:r>
            <a:endParaRPr lang="he-IL" sz="3200" dirty="0">
              <a:latin typeface="+mn-lt"/>
              <a:cs typeface="+mj-cs"/>
            </a:endParaRPr>
          </a:p>
        </p:txBody>
      </p:sp>
      <p:graphicFrame>
        <p:nvGraphicFramePr>
          <p:cNvPr id="79877" name="Object 2"/>
          <p:cNvGraphicFramePr>
            <a:graphicFrameLocks noChangeAspect="1"/>
          </p:cNvGraphicFramePr>
          <p:nvPr/>
        </p:nvGraphicFramePr>
        <p:xfrm>
          <a:off x="395536" y="1988840"/>
          <a:ext cx="272127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6" imgW="1079500" imgH="228600" progId="Equation.3">
                  <p:embed/>
                </p:oleObj>
              </mc:Choice>
              <mc:Fallback>
                <p:oleObj name="Equation" r:id="rId6" imgW="1079500" imgH="228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88840"/>
                        <a:ext cx="272127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3"/>
          <p:cNvGraphicFramePr>
            <a:graphicFrameLocks noChangeAspect="1"/>
          </p:cNvGraphicFramePr>
          <p:nvPr/>
        </p:nvGraphicFramePr>
        <p:xfrm>
          <a:off x="5076056" y="2492896"/>
          <a:ext cx="648072" cy="44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8" imgW="279400" imgH="190500" progId="Equation.3">
                  <p:embed/>
                </p:oleObj>
              </mc:Choice>
              <mc:Fallback>
                <p:oleObj name="Equation" r:id="rId8" imgW="279400" imgH="1905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92896"/>
                        <a:ext cx="648072" cy="44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4"/>
          <p:cNvGraphicFramePr>
            <a:graphicFrameLocks noChangeAspect="1"/>
          </p:cNvGraphicFramePr>
          <p:nvPr/>
        </p:nvGraphicFramePr>
        <p:xfrm>
          <a:off x="6660232" y="3429000"/>
          <a:ext cx="1248331" cy="47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10" imgW="533169" imgH="203112" progId="Equation.3">
                  <p:embed/>
                </p:oleObj>
              </mc:Choice>
              <mc:Fallback>
                <p:oleObj name="Equation" r:id="rId10" imgW="533169" imgH="203112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429000"/>
                        <a:ext cx="1248331" cy="474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5"/>
          <p:cNvGraphicFramePr>
            <a:graphicFrameLocks noChangeAspect="1"/>
          </p:cNvGraphicFramePr>
          <p:nvPr/>
        </p:nvGraphicFramePr>
        <p:xfrm>
          <a:off x="5364088" y="3933056"/>
          <a:ext cx="652945" cy="4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12" imgW="279400" imgH="190500" progId="Equation.3">
                  <p:embed/>
                </p:oleObj>
              </mc:Choice>
              <mc:Fallback>
                <p:oleObj name="Equation" r:id="rId12" imgW="279400" imgH="1905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933056"/>
                        <a:ext cx="652945" cy="444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59632" y="5661248"/>
            <a:ext cx="292266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שימוש ב-</a:t>
            </a:r>
            <a:r>
              <a:rPr lang="he-IL" sz="2400" i="1" dirty="0">
                <a:cs typeface="+mn-cs"/>
              </a:rPr>
              <a:t>   </a:t>
            </a:r>
            <a:r>
              <a:rPr lang="he-IL" sz="2400" dirty="0">
                <a:cs typeface="+mn-cs"/>
              </a:rPr>
              <a:t> אינו עוזר </a:t>
            </a:r>
            <a:r>
              <a:rPr lang="he-IL" sz="2400" dirty="0" smtClean="0">
                <a:cs typeface="+mn-cs"/>
              </a:rPr>
              <a:t>לנו.</a:t>
            </a:r>
            <a:endParaRPr lang="he-IL" sz="2400" dirty="0">
              <a:cs typeface="+mn-cs"/>
            </a:endParaRPr>
          </a:p>
        </p:txBody>
      </p:sp>
      <p:graphicFrame>
        <p:nvGraphicFramePr>
          <p:cNvPr id="79882" name="Object 5"/>
          <p:cNvGraphicFramePr>
            <a:graphicFrameLocks noChangeAspect="1"/>
          </p:cNvGraphicFramePr>
          <p:nvPr/>
        </p:nvGraphicFramePr>
        <p:xfrm>
          <a:off x="5131296" y="5739283"/>
          <a:ext cx="3048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14" imgW="152202" imgH="177569" progId="Equation.3">
                  <p:embed/>
                </p:oleObj>
              </mc:Choice>
              <mc:Fallback>
                <p:oleObj name="Equation" r:id="rId14" imgW="152202" imgH="177569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296" y="5739283"/>
                        <a:ext cx="3048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5"/>
          <p:cNvGraphicFramePr>
            <a:graphicFrameLocks noChangeAspect="1"/>
          </p:cNvGraphicFramePr>
          <p:nvPr/>
        </p:nvGraphicFramePr>
        <p:xfrm>
          <a:off x="2843808" y="5733256"/>
          <a:ext cx="254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Equation" r:id="rId16" imgW="126725" imgH="177415" progId="Equation.3">
                  <p:embed/>
                </p:oleObj>
              </mc:Choice>
              <mc:Fallback>
                <p:oleObj name="Equation" r:id="rId16" imgW="126725" imgH="177415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733256"/>
                        <a:ext cx="254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1 – </a:t>
            </a:r>
            <a:r>
              <a:rPr lang="he-IL" dirty="0" smtClean="0"/>
              <a:t>פתרון #2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259632" y="1844824"/>
            <a:ext cx="7648575" cy="2695575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נשנה את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האלג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 של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FW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כך שיבנה שתי סדרות של מטריצות: 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עבור </a:t>
            </a:r>
            <a:r>
              <a:rPr kumimoji="0" lang="he-I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המק"בים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מבין המסלולים המכילים מספר זוגי של קשתות אדומות.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עבור </a:t>
            </a:r>
            <a:r>
              <a:rPr kumimoji="0" lang="he-I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המק"בים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מבין המסלולים המכילים מספר אי-זוגי של קשתות אדומות.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lang="he-IL" sz="2800" dirty="0" smtClean="0">
              <a:latin typeface="+mn-lt"/>
              <a:cs typeface="+mn-cs"/>
            </a:endParaRP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he-IL" sz="2800" dirty="0" smtClean="0">
                <a:latin typeface="+mn-lt"/>
                <a:cs typeface="+mn-cs"/>
              </a:rPr>
              <a:t>(המטריצות               מתאימות </a:t>
            </a:r>
            <a:r>
              <a:rPr lang="he-IL" sz="2800" dirty="0" err="1" smtClean="0">
                <a:latin typeface="+mn-lt"/>
                <a:cs typeface="+mn-cs"/>
              </a:rPr>
              <a:t>למק"בים</a:t>
            </a:r>
            <a:r>
              <a:rPr lang="he-IL" sz="2800" dirty="0" smtClean="0">
                <a:latin typeface="+mn-lt"/>
                <a:cs typeface="+mn-cs"/>
              </a:rPr>
              <a:t> מבין המסלולים שעוברים רק דרך קודקודים מהקבוצה              )</a:t>
            </a: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lang="he-IL" sz="2800" dirty="0" smtClean="0">
              <a:latin typeface="+mn-lt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0905" name="Object 2"/>
          <p:cNvGraphicFramePr>
            <a:graphicFrameLocks noChangeAspect="1"/>
          </p:cNvGraphicFramePr>
          <p:nvPr/>
        </p:nvGraphicFramePr>
        <p:xfrm>
          <a:off x="5868144" y="2924944"/>
          <a:ext cx="229625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Equation" r:id="rId4" imgW="1040948" imgH="228501" progId="Equation.3">
                  <p:embed/>
                </p:oleObj>
              </mc:Choice>
              <mc:Fallback>
                <p:oleObj name="Equation" r:id="rId4" imgW="1040948" imgH="228501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24944"/>
                        <a:ext cx="229625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3"/>
          <p:cNvGraphicFramePr>
            <a:graphicFrameLocks noChangeAspect="1"/>
          </p:cNvGraphicFramePr>
          <p:nvPr/>
        </p:nvGraphicFramePr>
        <p:xfrm>
          <a:off x="5948156" y="3861049"/>
          <a:ext cx="2296252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Equation" r:id="rId6" imgW="1040948" imgH="228501" progId="Equation.3">
                  <p:embed/>
                </p:oleObj>
              </mc:Choice>
              <mc:Fallback>
                <p:oleObj name="Equation" r:id="rId6" imgW="1040948" imgH="228501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156" y="3861049"/>
                        <a:ext cx="2296252" cy="504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2"/>
          <p:cNvGraphicFramePr>
            <a:graphicFrameLocks noChangeAspect="1"/>
          </p:cNvGraphicFramePr>
          <p:nvPr/>
        </p:nvGraphicFramePr>
        <p:xfrm>
          <a:off x="5580112" y="5301208"/>
          <a:ext cx="1262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9" name="Equation" r:id="rId8" imgW="571252" imgH="228501" progId="Equation.3">
                  <p:embed/>
                </p:oleObj>
              </mc:Choice>
              <mc:Fallback>
                <p:oleObj name="Equation" r:id="rId8" imgW="571252" imgH="228501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301208"/>
                        <a:ext cx="12620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4"/>
          <p:cNvGraphicFramePr>
            <a:graphicFrameLocks noChangeAspect="1"/>
          </p:cNvGraphicFramePr>
          <p:nvPr/>
        </p:nvGraphicFramePr>
        <p:xfrm>
          <a:off x="2483768" y="5805264"/>
          <a:ext cx="1101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0" name="Equation" r:id="rId10" imgW="533169" imgH="203112" progId="Equation.3">
                  <p:embed/>
                </p:oleObj>
              </mc:Choice>
              <mc:Fallback>
                <p:oleObj name="Equation" r:id="rId10" imgW="533169" imgH="203112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805264"/>
                        <a:ext cx="11017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2"/>
                </a:solidFill>
              </a:rPr>
              <a:t>שאלה 1 – </a:t>
            </a:r>
            <a:r>
              <a:rPr lang="he-IL" dirty="0" smtClean="0"/>
              <a:t>פתרון #2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259632" y="1844824"/>
            <a:ext cx="7648575" cy="2695575"/>
          </a:xfrm>
          <a:prstGeom prst="rect">
            <a:avLst/>
          </a:prstGeom>
        </p:spPr>
        <p:txBody>
          <a:bodyPr/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חישוב המטריצות:</a:t>
            </a: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2952" name="Object 4"/>
          <p:cNvGraphicFramePr>
            <a:graphicFrameLocks noChangeAspect="1"/>
          </p:cNvGraphicFramePr>
          <p:nvPr/>
        </p:nvGraphicFramePr>
        <p:xfrm>
          <a:off x="683568" y="3285083"/>
          <a:ext cx="36068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4" imgW="1447172" imgH="812447" progId="Equation.3">
                  <p:embed/>
                </p:oleObj>
              </mc:Choice>
              <mc:Fallback>
                <p:oleObj name="Equation" r:id="rId4" imgW="1447172" imgH="812447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85083"/>
                        <a:ext cx="360680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5"/>
          <p:cNvGraphicFramePr>
            <a:graphicFrameLocks noChangeAspect="1"/>
          </p:cNvGraphicFramePr>
          <p:nvPr/>
        </p:nvGraphicFramePr>
        <p:xfrm>
          <a:off x="4932040" y="3284984"/>
          <a:ext cx="36036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6" imgW="1447172" imgH="812447" progId="Equation.3">
                  <p:embed/>
                </p:oleObj>
              </mc:Choice>
              <mc:Fallback>
                <p:oleObj name="Equation" r:id="rId6" imgW="1447172" imgH="812447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84984"/>
                        <a:ext cx="3603625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 bright="-36000"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9144000" cy="1008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bg1"/>
                </a:solidFill>
              </a:rPr>
              <a:t>שאלה 1 – </a:t>
            </a:r>
            <a:r>
              <a:rPr lang="he-IL" dirty="0" err="1" smtClean="0">
                <a:solidFill>
                  <a:schemeClr val="bg1"/>
                </a:solidFill>
              </a:rPr>
              <a:t>סיבוכיות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259632" y="1844824"/>
            <a:ext cx="7648575" cy="2695575"/>
          </a:xfrm>
          <a:prstGeom prst="rect">
            <a:avLst/>
          </a:prstGeom>
        </p:spPr>
        <p:txBody>
          <a:bodyPr/>
          <a:lstStyle/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lang="he-IL" sz="2800" dirty="0" smtClean="0">
              <a:latin typeface="+mn-lt"/>
              <a:cs typeface="+mn-cs"/>
            </a:endParaRPr>
          </a:p>
          <a:p>
            <a:pPr marL="639763" marR="0" lvl="1" indent="-236538" algn="r" defTabSz="914400" rtl="1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tabLst/>
              <a:defRPr/>
            </a:pPr>
            <a:endParaRPr kumimoji="0" lang="he-I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6504" y="404280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he-IL" sz="3200" dirty="0" smtClean="0">
                <a:solidFill>
                  <a:schemeClr val="bg1"/>
                </a:solidFill>
                <a:latin typeface="+mj-lt"/>
                <a:cs typeface="+mn-cs"/>
              </a:rPr>
              <a:t>חישוב איבר בודד -</a:t>
            </a:r>
          </a:p>
          <a:p>
            <a:pPr lvl="1"/>
            <a:r>
              <a:rPr lang="he-IL" sz="3200" dirty="0" smtClean="0">
                <a:solidFill>
                  <a:schemeClr val="bg1"/>
                </a:solidFill>
                <a:latin typeface="+mj-lt"/>
                <a:cs typeface="+mn-cs"/>
              </a:rPr>
              <a:t> </a:t>
            </a:r>
          </a:p>
          <a:p>
            <a:pPr lvl="1"/>
            <a:r>
              <a:rPr lang="he-IL" sz="3200" dirty="0" smtClean="0">
                <a:solidFill>
                  <a:schemeClr val="bg1"/>
                </a:solidFill>
                <a:latin typeface="+mj-lt"/>
                <a:cs typeface="+mn-cs"/>
              </a:rPr>
              <a:t>חישוב מטריצה שלמה -</a:t>
            </a:r>
          </a:p>
          <a:p>
            <a:pPr lvl="1"/>
            <a:r>
              <a:rPr lang="he-IL" sz="3200" dirty="0" smtClean="0">
                <a:solidFill>
                  <a:schemeClr val="bg1"/>
                </a:solidFill>
                <a:latin typeface="+mj-lt"/>
                <a:cs typeface="+mn-cs"/>
              </a:rPr>
              <a:t> </a:t>
            </a:r>
          </a:p>
          <a:p>
            <a:pPr lvl="1"/>
            <a:r>
              <a:rPr lang="he-IL" sz="3200" dirty="0" smtClean="0">
                <a:solidFill>
                  <a:schemeClr val="bg1"/>
                </a:solidFill>
                <a:latin typeface="+mj-lt"/>
                <a:cs typeface="+mn-cs"/>
              </a:rPr>
              <a:t>חישוב כל המטריצות - 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148064" y="4155231"/>
          <a:ext cx="792088" cy="50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5" imgW="317225" imgH="203024" progId="Equation.DSMT4">
                  <p:embed/>
                </p:oleObj>
              </mc:Choice>
              <mc:Fallback>
                <p:oleObj name="Equation" r:id="rId5" imgW="317225" imgH="203024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155231"/>
                        <a:ext cx="792088" cy="506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4067944" y="5091335"/>
          <a:ext cx="13303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Equation" r:id="rId7" imgW="533169" imgH="228501" progId="Equation.DSMT4">
                  <p:embed/>
                </p:oleObj>
              </mc:Choice>
              <mc:Fallback>
                <p:oleObj name="Equation" r:id="rId7" imgW="533169" imgH="228501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091335"/>
                        <a:ext cx="13303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11960" y="6027439"/>
          <a:ext cx="1330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9" imgW="533169" imgH="228501" progId="Equation.DSMT4">
                  <p:embed/>
                </p:oleObj>
              </mc:Choice>
              <mc:Fallback>
                <p:oleObj name="Equation" r:id="rId9" imgW="533169" imgH="228501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6027439"/>
                        <a:ext cx="13303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42A2A"/>
      </a:dk2>
      <a:lt2>
        <a:srgbClr val="DFC5C5"/>
      </a:lt2>
      <a:accent1>
        <a:srgbClr val="75005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194F"/>
      </a:hlink>
      <a:folHlink>
        <a:srgbClr val="00194F"/>
      </a:folHlink>
    </a:clrScheme>
    <a:fontScheme name="Custom 1">
      <a:majorFont>
        <a:latin typeface="David"/>
        <a:ea typeface=""/>
        <a:cs typeface="David"/>
      </a:majorFont>
      <a:minorFont>
        <a:latin typeface="Times New Roman"/>
        <a:ea typeface=""/>
        <a:cs typeface="Times New Roma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11964</TotalTime>
  <Words>910</Words>
  <Application>Microsoft Office PowerPoint</Application>
  <PresentationFormat>On-screen Show (4:3)</PresentationFormat>
  <Paragraphs>222</Paragraphs>
  <Slides>27</Slides>
  <Notes>26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Solstice</vt:lpstr>
      <vt:lpstr>Custom Design</vt:lpstr>
      <vt:lpstr>Equation</vt:lpstr>
      <vt:lpstr>תרגול 7 - APSP</vt:lpstr>
      <vt:lpstr>שאלה 1 – מספר זוגי של קשתות אדומות</vt:lpstr>
      <vt:lpstr>שאלה 1 – דוגמא</vt:lpstr>
      <vt:lpstr>שאלה 1 – פתרון #1</vt:lpstr>
      <vt:lpstr>שאלה 1 – פתרון #1</vt:lpstr>
      <vt:lpstr>שאלה 1 – פתרון #2</vt:lpstr>
      <vt:lpstr>שאלה 1 – פתרון #2</vt:lpstr>
      <vt:lpstr>שאלה 1 – פתרון #2</vt:lpstr>
      <vt:lpstr>שאלה 1 – סיבוכיות</vt:lpstr>
      <vt:lpstr>עצרו! מה שכחנו?</vt:lpstr>
      <vt:lpstr>וגם</vt:lpstr>
      <vt:lpstr>הערת ביניים (סגור טרנזיטיבי)</vt:lpstr>
      <vt:lpstr>המשך הערת ביניים</vt:lpstr>
      <vt:lpstr>שאלה 2</vt:lpstr>
      <vt:lpstr>שאלה 2 – דוגמא</vt:lpstr>
      <vt:lpstr>שאלה 2 – פתרון</vt:lpstr>
      <vt:lpstr>שאלה 2 – פתרון</vt:lpstr>
      <vt:lpstr>שאלה 2 – הוכחת נכונות</vt:lpstr>
      <vt:lpstr>שאלה 2 – הוכחת הכיוון הראשון</vt:lpstr>
      <vt:lpstr>שאלה 2 – הוכחת הכיוון השני</vt:lpstr>
      <vt:lpstr>שאלה 2 – זמן ריצה</vt:lpstr>
      <vt:lpstr>שאלה 2 –שיפור זמן ריצה</vt:lpstr>
      <vt:lpstr>שאלה 2.1 – כפל לא בוליאני</vt:lpstr>
      <vt:lpstr>שאלה 2.1 – פתרון</vt:lpstr>
      <vt:lpstr>שאלה 2.1 – הוכחה</vt:lpstr>
      <vt:lpstr>מבוא לתיכנות דינאמי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Tirgul 7</dc:title>
  <dc:subject>APSP</dc:subject>
  <dc:creator>Shai Vardi</dc:creator>
  <cp:lastModifiedBy>Y-PC</cp:lastModifiedBy>
  <cp:revision>404</cp:revision>
  <dcterms:created xsi:type="dcterms:W3CDTF">2009-07-28T09:51:11Z</dcterms:created>
  <dcterms:modified xsi:type="dcterms:W3CDTF">2016-06-06T23:14:57Z</dcterms:modified>
</cp:coreProperties>
</file>