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notesMasterIdLst>
    <p:notesMasterId r:id="rId33"/>
  </p:notesMasterIdLst>
  <p:sldIdLst>
    <p:sldId id="376" r:id="rId2"/>
    <p:sldId id="402" r:id="rId3"/>
    <p:sldId id="403" r:id="rId4"/>
    <p:sldId id="404" r:id="rId5"/>
    <p:sldId id="405" r:id="rId6"/>
    <p:sldId id="406" r:id="rId7"/>
    <p:sldId id="433" r:id="rId8"/>
    <p:sldId id="407" r:id="rId9"/>
    <p:sldId id="409" r:id="rId10"/>
    <p:sldId id="401" r:id="rId11"/>
    <p:sldId id="411" r:id="rId12"/>
    <p:sldId id="413" r:id="rId13"/>
    <p:sldId id="415" r:id="rId14"/>
    <p:sldId id="412" r:id="rId15"/>
    <p:sldId id="414" r:id="rId16"/>
    <p:sldId id="417" r:id="rId17"/>
    <p:sldId id="418" r:id="rId18"/>
    <p:sldId id="419" r:id="rId19"/>
    <p:sldId id="420" r:id="rId20"/>
    <p:sldId id="416" r:id="rId21"/>
    <p:sldId id="421" r:id="rId22"/>
    <p:sldId id="423" r:id="rId23"/>
    <p:sldId id="434" r:id="rId24"/>
    <p:sldId id="425" r:id="rId25"/>
    <p:sldId id="424" r:id="rId26"/>
    <p:sldId id="426" r:id="rId27"/>
    <p:sldId id="427" r:id="rId28"/>
    <p:sldId id="429" r:id="rId29"/>
    <p:sldId id="430" r:id="rId30"/>
    <p:sldId id="431" r:id="rId31"/>
    <p:sldId id="432" r:id="rId32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FF"/>
    <a:srgbClr val="33CCFF"/>
    <a:srgbClr val="079D4B"/>
    <a:srgbClr val="66FFFF"/>
    <a:srgbClr val="905E1C"/>
    <a:srgbClr val="E4A800"/>
    <a:srgbClr val="17F57B"/>
    <a:srgbClr val="FF0909"/>
    <a:srgbClr val="09C9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9" autoAdjust="0"/>
    <p:restoredTop sz="92704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2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5.wmf"/><Relationship Id="rId7" Type="http://schemas.openxmlformats.org/officeDocument/2006/relationships/image" Target="../media/image3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2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72.wmf"/><Relationship Id="rId7" Type="http://schemas.openxmlformats.org/officeDocument/2006/relationships/image" Target="../media/image3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2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99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7.wmf"/><Relationship Id="rId7" Type="http://schemas.openxmlformats.org/officeDocument/2006/relationships/image" Target="../media/image126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2.wmf"/><Relationship Id="rId4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7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8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16.wmf"/><Relationship Id="rId12" Type="http://schemas.openxmlformats.org/officeDocument/2006/relationships/image" Target="../media/image26.wmf"/><Relationship Id="rId17" Type="http://schemas.openxmlformats.org/officeDocument/2006/relationships/image" Target="../media/image31.wmf"/><Relationship Id="rId2" Type="http://schemas.openxmlformats.org/officeDocument/2006/relationships/image" Target="../media/image21.wmf"/><Relationship Id="rId16" Type="http://schemas.openxmlformats.org/officeDocument/2006/relationships/image" Target="../media/image30.wmf"/><Relationship Id="rId1" Type="http://schemas.openxmlformats.org/officeDocument/2006/relationships/image" Target="../media/image8.wmf"/><Relationship Id="rId6" Type="http://schemas.openxmlformats.org/officeDocument/2006/relationships/image" Target="../media/image15.wmf"/><Relationship Id="rId11" Type="http://schemas.openxmlformats.org/officeDocument/2006/relationships/image" Target="../media/image25.wmf"/><Relationship Id="rId5" Type="http://schemas.openxmlformats.org/officeDocument/2006/relationships/image" Target="../media/image18.wmf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0.wmf"/><Relationship Id="rId1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5.wmf"/><Relationship Id="rId18" Type="http://schemas.openxmlformats.org/officeDocument/2006/relationships/image" Target="../media/image36.wmf"/><Relationship Id="rId3" Type="http://schemas.openxmlformats.org/officeDocument/2006/relationships/image" Target="../media/image32.wmf"/><Relationship Id="rId7" Type="http://schemas.openxmlformats.org/officeDocument/2006/relationships/image" Target="../media/image16.wmf"/><Relationship Id="rId12" Type="http://schemas.openxmlformats.org/officeDocument/2006/relationships/image" Target="../media/image24.wmf"/><Relationship Id="rId17" Type="http://schemas.openxmlformats.org/officeDocument/2006/relationships/image" Target="../media/image35.wmf"/><Relationship Id="rId2" Type="http://schemas.openxmlformats.org/officeDocument/2006/relationships/image" Target="../media/image21.wmf"/><Relationship Id="rId16" Type="http://schemas.openxmlformats.org/officeDocument/2006/relationships/image" Target="../media/image28.wmf"/><Relationship Id="rId1" Type="http://schemas.openxmlformats.org/officeDocument/2006/relationships/image" Target="../media/image8.wmf"/><Relationship Id="rId6" Type="http://schemas.openxmlformats.org/officeDocument/2006/relationships/image" Target="../media/image15.wmf"/><Relationship Id="rId11" Type="http://schemas.openxmlformats.org/officeDocument/2006/relationships/image" Target="../media/image34.wmf"/><Relationship Id="rId5" Type="http://schemas.openxmlformats.org/officeDocument/2006/relationships/image" Target="../media/image18.wmf"/><Relationship Id="rId15" Type="http://schemas.openxmlformats.org/officeDocument/2006/relationships/image" Target="../media/image27.wmf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4" Type="http://schemas.openxmlformats.org/officeDocument/2006/relationships/image" Target="../media/image23.wmf"/><Relationship Id="rId9" Type="http://schemas.openxmlformats.org/officeDocument/2006/relationships/image" Target="../media/image20.wmf"/><Relationship Id="rId1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image" Target="../media/image27.wmf"/><Relationship Id="rId17" Type="http://schemas.openxmlformats.org/officeDocument/2006/relationships/image" Target="../media/image39.wmf"/><Relationship Id="rId2" Type="http://schemas.openxmlformats.org/officeDocument/2006/relationships/image" Target="../media/image32.wmf"/><Relationship Id="rId16" Type="http://schemas.openxmlformats.org/officeDocument/2006/relationships/image" Target="../media/image37.wmf"/><Relationship Id="rId1" Type="http://schemas.openxmlformats.org/officeDocument/2006/relationships/image" Target="../media/image8.wmf"/><Relationship Id="rId6" Type="http://schemas.openxmlformats.org/officeDocument/2006/relationships/image" Target="../media/image19.wmf"/><Relationship Id="rId11" Type="http://schemas.openxmlformats.org/officeDocument/2006/relationships/image" Target="../media/image38.wmf"/><Relationship Id="rId5" Type="http://schemas.openxmlformats.org/officeDocument/2006/relationships/image" Target="../media/image16.wmf"/><Relationship Id="rId15" Type="http://schemas.openxmlformats.org/officeDocument/2006/relationships/image" Target="../media/image36.wmf"/><Relationship Id="rId10" Type="http://schemas.openxmlformats.org/officeDocument/2006/relationships/image" Target="../media/image25.wmf"/><Relationship Id="rId4" Type="http://schemas.openxmlformats.org/officeDocument/2006/relationships/image" Target="../media/image15.wmf"/><Relationship Id="rId9" Type="http://schemas.openxmlformats.org/officeDocument/2006/relationships/image" Target="../media/image24.wmf"/><Relationship Id="rId1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A6D965-CBA6-4F0A-8638-E18ACDEDDEA6}" type="datetimeFigureOut">
              <a:rPr lang="he-IL"/>
              <a:pPr>
                <a:defRPr/>
              </a:pPr>
              <a:t>ב'/חשון/תשע"ה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785E60-D47C-404F-A98A-8493474F9FD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49F55F-1BB1-4F2C-B347-8D217C00FFFB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8F434C-5755-47DF-B3FC-49CB2AB8F2B5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BA618E-0155-4904-ADD1-C30425D62E5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79BF9-6DE5-4406-9C51-34A25F59C173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7B44-9C9D-42D5-8BA7-044A4111A5A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1174D-838F-43F9-A833-36312F5AF432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16F4-3BB9-4091-88D3-13DD68FD650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175D-94BE-4EFB-BE4E-EA4F98769946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E4A9F-86B5-470F-8815-C0F8177716F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0189DD-27D9-4EC4-9243-45148A820014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F8AB0A-4347-4A21-9AEB-36C692D5E5F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E4A0F-54B1-4E36-8F3E-82C69F86789E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929C9-4A35-4B09-A572-1CB9A255E6D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E1BB33-F2CD-43F2-BE60-3E6024A0F45F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3B0DBE-EF57-4A72-B6D4-5E5445533C8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9CB0F-A991-4D1B-B4D1-6A92344B8976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94DE1-EC29-403D-A6D2-E271CC4E7A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036CEE-3FD1-4A1C-AE72-AF5A099A4454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7B52AF-70D4-4470-9255-B645C11D893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B8D8-89EA-4609-B383-F804C21F7755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ACED85-5CCA-42B4-8DAE-70937995F91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algn="l" rtl="0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0149A4-D68E-441D-A3CC-A951F7F162D5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522A34-E1BE-45AB-B0E8-E52A7AF00A3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EB24227-B649-4F40-AC8E-C90D73A87FD2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AC1A1B9-E9C1-4B3D-9E0E-61FB478552A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28" r:id="rId2"/>
    <p:sldLayoutId id="2147484334" r:id="rId3"/>
    <p:sldLayoutId id="2147484329" r:id="rId4"/>
    <p:sldLayoutId id="2147484335" r:id="rId5"/>
    <p:sldLayoutId id="2147484330" r:id="rId6"/>
    <p:sldLayoutId id="2147484336" r:id="rId7"/>
    <p:sldLayoutId id="2147484337" r:id="rId8"/>
    <p:sldLayoutId id="2147484338" r:id="rId9"/>
    <p:sldLayoutId id="2147484331" r:id="rId10"/>
    <p:sldLayoutId id="2147484332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5pPr>
      <a:lvl6pPr marL="4572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9pPr>
      <a:extLst/>
    </p:titleStyle>
    <p:bodyStyle>
      <a:lvl1pPr marL="365125" indent="-282575" algn="r" rtl="1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r" rtl="1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r" rtl="1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r" rtl="1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5.bin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image" Target="../media/image77.jpeg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81.jpeg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80.jpeg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7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9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89.jpeg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88.jpeg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87.jpeg"/><Relationship Id="rId14" Type="http://schemas.openxmlformats.org/officeDocument/2006/relationships/oleObject" Target="../embeddings/oleObject1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17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81.bin"/><Relationship Id="rId4" Type="http://schemas.openxmlformats.org/officeDocument/2006/relationships/oleObject" Target="../embeddings/oleObject18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84.bin"/><Relationship Id="rId4" Type="http://schemas.openxmlformats.org/officeDocument/2006/relationships/oleObject" Target="../embeddings/oleObject18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oleObject" Target="../embeddings/oleObject198.bin"/><Relationship Id="rId18" Type="http://schemas.openxmlformats.org/officeDocument/2006/relationships/oleObject" Target="../embeddings/oleObject20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2.bin"/><Relationship Id="rId12" Type="http://schemas.openxmlformats.org/officeDocument/2006/relationships/oleObject" Target="../embeddings/oleObject197.bin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1.bin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200.bin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89.bin"/><Relationship Id="rId9" Type="http://schemas.openxmlformats.org/officeDocument/2006/relationships/oleObject" Target="../embeddings/oleObject194.bin"/><Relationship Id="rId14" Type="http://schemas.openxmlformats.org/officeDocument/2006/relationships/oleObject" Target="../embeddings/oleObject19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7.bin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6.bin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18.bin"/><Relationship Id="rId5" Type="http://schemas.openxmlformats.org/officeDocument/2006/relationships/oleObject" Target="../embeddings/oleObject217.bin"/><Relationship Id="rId4" Type="http://schemas.openxmlformats.org/officeDocument/2006/relationships/oleObject" Target="../embeddings/oleObject21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oleObject" Target="../embeddings/oleObject229.bin"/><Relationship Id="rId18" Type="http://schemas.openxmlformats.org/officeDocument/2006/relationships/oleObject" Target="../embeddings/oleObject234.bin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23.bin"/><Relationship Id="rId12" Type="http://schemas.openxmlformats.org/officeDocument/2006/relationships/oleObject" Target="../embeddings/oleObject228.bin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2.bin"/><Relationship Id="rId20" Type="http://schemas.openxmlformats.org/officeDocument/2006/relationships/oleObject" Target="../embeddings/oleObject236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22.bin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31.bin"/><Relationship Id="rId10" Type="http://schemas.openxmlformats.org/officeDocument/2006/relationships/oleObject" Target="../embeddings/oleObject226.bin"/><Relationship Id="rId19" Type="http://schemas.openxmlformats.org/officeDocument/2006/relationships/oleObject" Target="../embeddings/oleObject235.bin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5.bin"/><Relationship Id="rId14" Type="http://schemas.openxmlformats.org/officeDocument/2006/relationships/oleObject" Target="../embeddings/oleObject23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41.bin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0.bin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39.bin"/><Relationship Id="rId9" Type="http://schemas.openxmlformats.org/officeDocument/2006/relationships/oleObject" Target="../embeddings/oleObject24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43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24" Type="http://schemas.openxmlformats.org/officeDocument/2006/relationships/oleObject" Target="../embeddings/oleObject67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6.bin"/><Relationship Id="rId10" Type="http://schemas.openxmlformats.org/officeDocument/2006/relationships/oleObject" Target="../embeddings/oleObject53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4.bin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9.bin"/><Relationship Id="rId10" Type="http://schemas.openxmlformats.org/officeDocument/2006/relationships/oleObject" Target="../embeddings/oleObject76.bin"/><Relationship Id="rId19" Type="http://schemas.openxmlformats.org/officeDocument/2006/relationships/oleObject" Target="../embeddings/oleObject85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10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0" y="417513"/>
            <a:ext cx="9144000" cy="7794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 eaLnBrk="0" hangingPunct="0">
              <a:defRPr/>
            </a:pPr>
            <a:r>
              <a:rPr lang="he-IL" sz="4300" dirty="0" smtClean="0">
                <a:solidFill>
                  <a:schemeClr val="tx2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+mj-cs"/>
              </a:rPr>
              <a:t>תרגול 10 – עוד זרימה</a:t>
            </a:r>
            <a:endParaRPr lang="he-IL" sz="4300" dirty="0">
              <a:solidFill>
                <a:schemeClr val="tx2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cs typeface="+mj-cs"/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B52AF-70D4-4470-9255-B645C11D893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  <p:cxnSp>
        <p:nvCxnSpPr>
          <p:cNvPr id="8" name="Straight Connector 7"/>
          <p:cNvCxnSpPr>
            <a:stCxn id="19" idx="6"/>
            <a:endCxn id="25" idx="2"/>
          </p:cNvCxnSpPr>
          <p:nvPr/>
        </p:nvCxnSpPr>
        <p:spPr>
          <a:xfrm>
            <a:off x="2753070" y="4314078"/>
            <a:ext cx="1955399" cy="25405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>
            <a:stCxn id="19" idx="5"/>
            <a:endCxn id="27" idx="1"/>
          </p:cNvCxnSpPr>
          <p:nvPr/>
        </p:nvCxnSpPr>
        <p:spPr>
          <a:xfrm>
            <a:off x="2722320" y="4383058"/>
            <a:ext cx="2016898" cy="1195832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/>
          <p:cNvCxnSpPr>
            <a:stCxn id="20" idx="7"/>
            <a:endCxn id="25" idx="3"/>
          </p:cNvCxnSpPr>
          <p:nvPr/>
        </p:nvCxnSpPr>
        <p:spPr>
          <a:xfrm flipV="1">
            <a:off x="2722320" y="4637114"/>
            <a:ext cx="2016898" cy="11609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/>
          <p:cNvCxnSpPr>
            <a:stCxn id="21" idx="6"/>
            <a:endCxn id="26" idx="2"/>
          </p:cNvCxnSpPr>
          <p:nvPr/>
        </p:nvCxnSpPr>
        <p:spPr>
          <a:xfrm flipV="1">
            <a:off x="2753070" y="5139760"/>
            <a:ext cx="1955399" cy="190541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/>
          <p:cNvCxnSpPr>
            <a:stCxn id="23" idx="7"/>
            <a:endCxn id="26" idx="3"/>
          </p:cNvCxnSpPr>
          <p:nvPr/>
        </p:nvCxnSpPr>
        <p:spPr>
          <a:xfrm flipV="1">
            <a:off x="2722320" y="5208740"/>
            <a:ext cx="2016898" cy="560691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7"/>
          <p:cNvCxnSpPr>
            <a:stCxn id="24" idx="7"/>
            <a:endCxn id="27" idx="3"/>
          </p:cNvCxnSpPr>
          <p:nvPr/>
        </p:nvCxnSpPr>
        <p:spPr>
          <a:xfrm flipV="1">
            <a:off x="2722320" y="5716852"/>
            <a:ext cx="2016898" cy="64195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9"/>
          <p:cNvCxnSpPr>
            <a:stCxn id="24" idx="6"/>
            <a:endCxn id="28" idx="2"/>
          </p:cNvCxnSpPr>
          <p:nvPr/>
        </p:nvCxnSpPr>
        <p:spPr>
          <a:xfrm flipV="1">
            <a:off x="2753070" y="6155983"/>
            <a:ext cx="1955399" cy="27180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/>
          <p:cNvCxnSpPr>
            <a:stCxn id="27" idx="2"/>
            <a:endCxn id="23" idx="6"/>
          </p:cNvCxnSpPr>
          <p:nvPr/>
        </p:nvCxnSpPr>
        <p:spPr>
          <a:xfrm flipH="1">
            <a:off x="2753070" y="5647871"/>
            <a:ext cx="1955399" cy="19054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/>
          <p:cNvCxnSpPr>
            <a:stCxn id="26" idx="1"/>
            <a:endCxn id="20" idx="6"/>
          </p:cNvCxnSpPr>
          <p:nvPr/>
        </p:nvCxnSpPr>
        <p:spPr>
          <a:xfrm flipH="1" flipV="1">
            <a:off x="2753070" y="4822189"/>
            <a:ext cx="1986148" cy="24858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543102" y="4216524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2543102" y="472463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543102" y="523274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2543102" y="574085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543102" y="633023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4708468" y="447058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4708468" y="504220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4708468" y="555031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4708468" y="605842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9" name="Straight Connector 14"/>
          <p:cNvCxnSpPr>
            <a:stCxn id="25" idx="6"/>
            <a:endCxn id="39" idx="1"/>
          </p:cNvCxnSpPr>
          <p:nvPr/>
        </p:nvCxnSpPr>
        <p:spPr>
          <a:xfrm>
            <a:off x="4918436" y="4568134"/>
            <a:ext cx="1218416" cy="702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14"/>
          <p:cNvCxnSpPr>
            <a:stCxn id="26" idx="6"/>
            <a:endCxn id="39" idx="2"/>
          </p:cNvCxnSpPr>
          <p:nvPr/>
        </p:nvCxnSpPr>
        <p:spPr>
          <a:xfrm>
            <a:off x="4918436" y="5139760"/>
            <a:ext cx="1187667" cy="1996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14"/>
          <p:cNvCxnSpPr>
            <a:stCxn id="27" idx="6"/>
            <a:endCxn id="39" idx="3"/>
          </p:cNvCxnSpPr>
          <p:nvPr/>
        </p:nvCxnSpPr>
        <p:spPr>
          <a:xfrm flipV="1">
            <a:off x="4918436" y="5408412"/>
            <a:ext cx="1218416" cy="2394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14"/>
          <p:cNvCxnSpPr>
            <a:stCxn id="28" idx="7"/>
            <a:endCxn id="39" idx="4"/>
          </p:cNvCxnSpPr>
          <p:nvPr/>
        </p:nvCxnSpPr>
        <p:spPr>
          <a:xfrm flipV="1">
            <a:off x="4887686" y="5436984"/>
            <a:ext cx="1323400" cy="6500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14"/>
          <p:cNvCxnSpPr>
            <a:stCxn id="38" idx="0"/>
            <a:endCxn id="19" idx="2"/>
          </p:cNvCxnSpPr>
          <p:nvPr/>
        </p:nvCxnSpPr>
        <p:spPr>
          <a:xfrm flipV="1">
            <a:off x="1262476" y="4314078"/>
            <a:ext cx="1280627" cy="9308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14"/>
          <p:cNvCxnSpPr>
            <a:stCxn id="38" idx="7"/>
            <a:endCxn id="20" idx="1"/>
          </p:cNvCxnSpPr>
          <p:nvPr/>
        </p:nvCxnSpPr>
        <p:spPr>
          <a:xfrm flipV="1">
            <a:off x="1336709" y="4753208"/>
            <a:ext cx="1237143" cy="5202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38" idx="6"/>
            <a:endCxn id="21" idx="2"/>
          </p:cNvCxnSpPr>
          <p:nvPr/>
        </p:nvCxnSpPr>
        <p:spPr>
          <a:xfrm flipV="1">
            <a:off x="1367459" y="5330301"/>
            <a:ext cx="1175644" cy="1217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14"/>
          <p:cNvCxnSpPr>
            <a:stCxn id="38" idx="5"/>
            <a:endCxn id="23" idx="2"/>
          </p:cNvCxnSpPr>
          <p:nvPr/>
        </p:nvCxnSpPr>
        <p:spPr>
          <a:xfrm>
            <a:off x="1336709" y="5411455"/>
            <a:ext cx="1206393" cy="4269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14"/>
          <p:cNvCxnSpPr>
            <a:stCxn id="38" idx="4"/>
            <a:endCxn id="24" idx="2"/>
          </p:cNvCxnSpPr>
          <p:nvPr/>
        </p:nvCxnSpPr>
        <p:spPr>
          <a:xfrm>
            <a:off x="1262476" y="5440027"/>
            <a:ext cx="1280627" cy="9877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1157491" y="5244921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6106102" y="524187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827584" y="5180899"/>
          <a:ext cx="280746" cy="331684"/>
        </p:xfrm>
        <a:graphic>
          <a:graphicData uri="http://schemas.openxmlformats.org/presentationml/2006/ole">
            <p:oleObj spid="_x0000_s228353" name="Equation" r:id="rId4" imgW="114120" imgH="139680" progId="Equation.3">
              <p:embed/>
            </p:oleObj>
          </a:graphicData>
        </a:graphic>
      </p:graphicFrame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6370028" y="5180899"/>
          <a:ext cx="218196" cy="362736"/>
        </p:xfrm>
        <a:graphic>
          <a:graphicData uri="http://schemas.openxmlformats.org/presentationml/2006/ole">
            <p:oleObj spid="_x0000_s228354" name="Equation" r:id="rId5" imgW="88560" imgH="152280" progId="Equation.3">
              <p:embed/>
            </p:oleObj>
          </a:graphicData>
        </a:graphic>
      </p:graphicFrame>
      <p:graphicFrame>
        <p:nvGraphicFramePr>
          <p:cNvPr id="42" name="Object 2"/>
          <p:cNvGraphicFramePr>
            <a:graphicFrameLocks noChangeAspect="1"/>
          </p:cNvGraphicFramePr>
          <p:nvPr/>
        </p:nvGraphicFramePr>
        <p:xfrm>
          <a:off x="2444750" y="3894138"/>
          <a:ext cx="346075" cy="373062"/>
        </p:xfrm>
        <a:graphic>
          <a:graphicData uri="http://schemas.openxmlformats.org/presentationml/2006/ole">
            <p:oleObj spid="_x0000_s228355" name="Equation" r:id="rId6" imgW="164880" imgH="177480" progId="Equation.3">
              <p:embed/>
            </p:oleObj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4618038" y="4037013"/>
          <a:ext cx="371475" cy="374650"/>
        </p:xfrm>
        <a:graphic>
          <a:graphicData uri="http://schemas.openxmlformats.org/presentationml/2006/ole">
            <p:oleObj spid="_x0000_s228356" name="Equation" r:id="rId7" imgW="1774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תזכורת – גרף דו-צדדי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394898" cy="1981200"/>
          </a:xfrm>
        </p:spPr>
        <p:txBody>
          <a:bodyPr/>
          <a:lstStyle/>
          <a:p>
            <a:r>
              <a:rPr lang="he-IL" sz="2800" b="1" dirty="0" smtClean="0">
                <a:latin typeface="David" pitchFamily="34" charset="-79"/>
              </a:rPr>
              <a:t>הגדרה:</a:t>
            </a:r>
            <a:r>
              <a:rPr lang="he-IL" sz="2800" dirty="0" smtClean="0">
                <a:latin typeface="David" pitchFamily="34" charset="-79"/>
              </a:rPr>
              <a:t> גרף לא מכוון נקרא  </a:t>
            </a:r>
            <a:r>
              <a:rPr lang="he-IL" sz="2800" b="1" i="1" dirty="0" smtClean="0">
                <a:latin typeface="David" pitchFamily="34" charset="-79"/>
              </a:rPr>
              <a:t>דו צדדי </a:t>
            </a:r>
            <a:r>
              <a:rPr lang="he-IL" sz="2800" dirty="0" err="1" smtClean="0">
                <a:latin typeface="David" pitchFamily="34" charset="-79"/>
              </a:rPr>
              <a:t>אמ"מ</a:t>
            </a:r>
            <a:r>
              <a:rPr lang="he-IL" sz="2800" dirty="0" smtClean="0">
                <a:latin typeface="David" pitchFamily="34" charset="-79"/>
              </a:rPr>
              <a:t> אפשר לצבוע את קודקודיו בשני צבעים, כך שאף קשת לא מחברת בין שני קודקודים בעלי אותו צבע.</a:t>
            </a:r>
          </a:p>
          <a:p>
            <a:r>
              <a:rPr lang="he-IL" sz="2800" dirty="0" smtClean="0">
                <a:latin typeface="David" pitchFamily="34" charset="-79"/>
              </a:rPr>
              <a:t>אפשר להגדיר גרף דו צדדי בתור שלשה                       כך ש-     ו-     הן שתי קבוצות זרות של קודקודים, ואין אף קשת בין שני קודקודים מאותה קבוצה.</a:t>
            </a:r>
          </a:p>
          <a:p>
            <a:endParaRPr lang="he-IL" sz="2800" dirty="0" smtClean="0">
              <a:latin typeface="David" pitchFamily="34" charset="-79"/>
            </a:endParaRPr>
          </a:p>
        </p:txBody>
      </p:sp>
      <p:graphicFrame>
        <p:nvGraphicFramePr>
          <p:cNvPr id="270338" name="Object 8"/>
          <p:cNvGraphicFramePr>
            <a:graphicFrameLocks noChangeAspect="1"/>
          </p:cNvGraphicFramePr>
          <p:nvPr/>
        </p:nvGraphicFramePr>
        <p:xfrm>
          <a:off x="1763688" y="2926727"/>
          <a:ext cx="1878380" cy="430265"/>
        </p:xfrm>
        <a:graphic>
          <a:graphicData uri="http://schemas.openxmlformats.org/presentationml/2006/ole">
            <p:oleObj spid="_x0000_s270338" name="Equation" r:id="rId3" imgW="888614" imgH="203112" progId="Equation.3">
              <p:embed/>
            </p:oleObj>
          </a:graphicData>
        </a:graphic>
      </p:graphicFrame>
      <p:graphicFrame>
        <p:nvGraphicFramePr>
          <p:cNvPr id="270339" name="Object 3"/>
          <p:cNvGraphicFramePr>
            <a:graphicFrameLocks noChangeAspect="1"/>
          </p:cNvGraphicFramePr>
          <p:nvPr/>
        </p:nvGraphicFramePr>
        <p:xfrm>
          <a:off x="662625" y="2875569"/>
          <a:ext cx="380983" cy="409415"/>
        </p:xfrm>
        <a:graphic>
          <a:graphicData uri="http://schemas.openxmlformats.org/presentationml/2006/ole">
            <p:oleObj spid="_x0000_s270339" name="Equation" r:id="rId4" imgW="164814" imgH="177492" progId="Equation.3">
              <p:embed/>
            </p:oleObj>
          </a:graphicData>
        </a:graphic>
      </p:graphicFrame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7812360" y="3284984"/>
          <a:ext cx="411311" cy="409415"/>
        </p:xfrm>
        <a:graphic>
          <a:graphicData uri="http://schemas.openxmlformats.org/presentationml/2006/ole">
            <p:oleObj spid="_x0000_s270340" name="Equation" r:id="rId5" imgW="177492" imgH="177492" progId="Equation.3">
              <p:embed/>
            </p:oleObj>
          </a:graphicData>
        </a:graphic>
      </p:graphicFrame>
      <p:cxnSp>
        <p:nvCxnSpPr>
          <p:cNvPr id="10" name="Straight Connector 3"/>
          <p:cNvCxnSpPr>
            <a:stCxn id="23" idx="6"/>
            <a:endCxn id="61" idx="2"/>
          </p:cNvCxnSpPr>
          <p:nvPr/>
        </p:nvCxnSpPr>
        <p:spPr>
          <a:xfrm>
            <a:off x="1307554" y="4802002"/>
            <a:ext cx="736179" cy="45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4"/>
          <p:cNvCxnSpPr>
            <a:stCxn id="23" idx="4"/>
            <a:endCxn id="62" idx="0"/>
          </p:cNvCxnSpPr>
          <p:nvPr/>
        </p:nvCxnSpPr>
        <p:spPr>
          <a:xfrm>
            <a:off x="1175581" y="4950867"/>
            <a:ext cx="0" cy="9212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5"/>
          <p:cNvCxnSpPr>
            <a:stCxn id="62" idx="6"/>
            <a:endCxn id="21" idx="2"/>
          </p:cNvCxnSpPr>
          <p:nvPr/>
        </p:nvCxnSpPr>
        <p:spPr>
          <a:xfrm flipV="1">
            <a:off x="1307554" y="6015869"/>
            <a:ext cx="736179" cy="51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6"/>
          <p:cNvCxnSpPr>
            <a:stCxn id="18" idx="4"/>
            <a:endCxn id="60" idx="0"/>
          </p:cNvCxnSpPr>
          <p:nvPr/>
        </p:nvCxnSpPr>
        <p:spPr>
          <a:xfrm>
            <a:off x="3104394" y="4950296"/>
            <a:ext cx="0" cy="92184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2972421" y="4652565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0" name="Straight Connector 9"/>
          <p:cNvCxnSpPr>
            <a:stCxn id="61" idx="4"/>
            <a:endCxn id="21" idx="0"/>
          </p:cNvCxnSpPr>
          <p:nvPr/>
        </p:nvCxnSpPr>
        <p:spPr>
          <a:xfrm>
            <a:off x="2175706" y="4955431"/>
            <a:ext cx="0" cy="9115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043733" y="5867003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1043608" y="4653136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Left-Right Arrow 18"/>
          <p:cNvSpPr/>
          <p:nvPr/>
        </p:nvSpPr>
        <p:spPr>
          <a:xfrm>
            <a:off x="4045124" y="5009753"/>
            <a:ext cx="886916" cy="507479"/>
          </a:xfrm>
          <a:prstGeom prst="left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6" name="Straight Connector 21"/>
          <p:cNvCxnSpPr>
            <a:stCxn id="18" idx="2"/>
            <a:endCxn id="61" idx="6"/>
          </p:cNvCxnSpPr>
          <p:nvPr/>
        </p:nvCxnSpPr>
        <p:spPr>
          <a:xfrm flipH="1">
            <a:off x="2307679" y="4801431"/>
            <a:ext cx="664742" cy="51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3"/>
          <p:cNvCxnSpPr>
            <a:stCxn id="21" idx="6"/>
            <a:endCxn id="60" idx="2"/>
          </p:cNvCxnSpPr>
          <p:nvPr/>
        </p:nvCxnSpPr>
        <p:spPr>
          <a:xfrm>
            <a:off x="2307679" y="6015869"/>
            <a:ext cx="664742" cy="51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6"/>
          <p:cNvCxnSpPr>
            <a:stCxn id="63" idx="6"/>
            <a:endCxn id="37" idx="2"/>
          </p:cNvCxnSpPr>
          <p:nvPr/>
        </p:nvCxnSpPr>
        <p:spPr>
          <a:xfrm flipV="1">
            <a:off x="6165304" y="5372931"/>
            <a:ext cx="879054" cy="51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3" idx="6"/>
            <a:endCxn id="37" idx="2"/>
          </p:cNvCxnSpPr>
          <p:nvPr/>
        </p:nvCxnSpPr>
        <p:spPr>
          <a:xfrm>
            <a:off x="6141368" y="4729994"/>
            <a:ext cx="902990" cy="64293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30"/>
          <p:cNvCxnSpPr>
            <a:stCxn id="33" idx="6"/>
            <a:endCxn id="36" idx="2"/>
          </p:cNvCxnSpPr>
          <p:nvPr/>
        </p:nvCxnSpPr>
        <p:spPr>
          <a:xfrm>
            <a:off x="6141368" y="4729994"/>
            <a:ext cx="90299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2"/>
          <p:cNvCxnSpPr>
            <a:stCxn id="37" idx="2"/>
            <a:endCxn id="64" idx="6"/>
          </p:cNvCxnSpPr>
          <p:nvPr/>
        </p:nvCxnSpPr>
        <p:spPr>
          <a:xfrm flipH="1">
            <a:off x="6165304" y="5372931"/>
            <a:ext cx="879054" cy="5766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4"/>
          <p:cNvCxnSpPr>
            <a:stCxn id="64" idx="6"/>
            <a:endCxn id="38" idx="2"/>
          </p:cNvCxnSpPr>
          <p:nvPr/>
        </p:nvCxnSpPr>
        <p:spPr>
          <a:xfrm flipV="1">
            <a:off x="6165304" y="5944431"/>
            <a:ext cx="879054" cy="513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5877422" y="458112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7044358" y="458112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7044358" y="5224065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7044358" y="5795565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39" name="Object 8"/>
          <p:cNvGraphicFramePr>
            <a:graphicFrameLocks noChangeAspect="1"/>
          </p:cNvGraphicFramePr>
          <p:nvPr/>
        </p:nvGraphicFramePr>
        <p:xfrm>
          <a:off x="5868144" y="6142407"/>
          <a:ext cx="408855" cy="440655"/>
        </p:xfrm>
        <a:graphic>
          <a:graphicData uri="http://schemas.openxmlformats.org/presentationml/2006/ole">
            <p:oleObj spid="_x0000_s270341" name="Equation" r:id="rId6" imgW="164814" imgH="177492" progId="Equation.3">
              <p:embed/>
            </p:oleObj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7050832" y="6156696"/>
          <a:ext cx="439141" cy="440656"/>
        </p:xfrm>
        <a:graphic>
          <a:graphicData uri="http://schemas.openxmlformats.org/presentationml/2006/ole">
            <p:oleObj spid="_x0000_s270342" name="Equation" r:id="rId7" imgW="177492" imgH="177492" progId="Equation.3">
              <p:embed/>
            </p:oleObj>
          </a:graphicData>
        </a:graphic>
      </p:graphicFrame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2972421" y="587213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61" name="Oval 3"/>
          <p:cNvSpPr>
            <a:spLocks noChangeArrowheads="1"/>
          </p:cNvSpPr>
          <p:nvPr/>
        </p:nvSpPr>
        <p:spPr bwMode="auto">
          <a:xfrm>
            <a:off x="2043733" y="4657700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62" name="Oval 3"/>
          <p:cNvSpPr>
            <a:spLocks noChangeArrowheads="1"/>
          </p:cNvSpPr>
          <p:nvPr/>
        </p:nvSpPr>
        <p:spPr bwMode="auto">
          <a:xfrm>
            <a:off x="1043608" y="587213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63" name="Oval 3"/>
          <p:cNvSpPr>
            <a:spLocks noChangeArrowheads="1"/>
          </p:cNvSpPr>
          <p:nvPr/>
        </p:nvSpPr>
        <p:spPr bwMode="auto">
          <a:xfrm>
            <a:off x="5901358" y="5229200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64" name="Oval 3"/>
          <p:cNvSpPr>
            <a:spLocks noChangeArrowheads="1"/>
          </p:cNvSpPr>
          <p:nvPr/>
        </p:nvSpPr>
        <p:spPr bwMode="auto">
          <a:xfrm>
            <a:off x="5901358" y="5800700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96" name="Straight Connector 30"/>
          <p:cNvCxnSpPr>
            <a:stCxn id="63" idx="6"/>
            <a:endCxn id="36" idx="2"/>
          </p:cNvCxnSpPr>
          <p:nvPr/>
        </p:nvCxnSpPr>
        <p:spPr>
          <a:xfrm flipV="1">
            <a:off x="6165304" y="4729994"/>
            <a:ext cx="879054" cy="6480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30"/>
          <p:cNvCxnSpPr>
            <a:stCxn id="63" idx="6"/>
            <a:endCxn id="38" idx="2"/>
          </p:cNvCxnSpPr>
          <p:nvPr/>
        </p:nvCxnSpPr>
        <p:spPr>
          <a:xfrm>
            <a:off x="6165304" y="5378066"/>
            <a:ext cx="879054" cy="56636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מציין מיקום של מספר שקופית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זיווגים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76" y="1447800"/>
            <a:ext cx="8178874" cy="1409700"/>
          </a:xfrm>
        </p:spPr>
        <p:txBody>
          <a:bodyPr/>
          <a:lstStyle/>
          <a:p>
            <a:r>
              <a:rPr lang="he-IL" b="1" dirty="0" smtClean="0"/>
              <a:t>הגדרה:</a:t>
            </a:r>
            <a:r>
              <a:rPr lang="he-IL" dirty="0" smtClean="0"/>
              <a:t> עבור גרף לא מכוון                , </a:t>
            </a:r>
            <a:r>
              <a:rPr lang="he-IL" b="1" i="1" dirty="0" smtClean="0"/>
              <a:t>זיווג</a:t>
            </a:r>
            <a:r>
              <a:rPr lang="he-IL" dirty="0" smtClean="0"/>
              <a:t> הינו קבוצת קשתות זרות בקודקודים             גודל הזיווג הינו מספר הקשתות בקבוצה. </a:t>
            </a:r>
            <a:r>
              <a:rPr lang="he-IL" b="1" dirty="0" smtClean="0"/>
              <a:t>זיווג מקסימום </a:t>
            </a:r>
            <a:r>
              <a:rPr lang="he-IL" dirty="0" smtClean="0"/>
              <a:t>הינו זיווג עם מספר מקסימאלי של קשתות מבין הזיווגים שבגרף.</a:t>
            </a:r>
            <a:endParaRPr lang="he-IL" i="1" dirty="0" smtClean="0"/>
          </a:p>
        </p:txBody>
      </p:sp>
      <p:graphicFrame>
        <p:nvGraphicFramePr>
          <p:cNvPr id="271362" name="Object 8"/>
          <p:cNvGraphicFramePr>
            <a:graphicFrameLocks noChangeAspect="1"/>
          </p:cNvGraphicFramePr>
          <p:nvPr/>
        </p:nvGraphicFramePr>
        <p:xfrm>
          <a:off x="3059832" y="1557338"/>
          <a:ext cx="1696854" cy="503510"/>
        </p:xfrm>
        <a:graphic>
          <a:graphicData uri="http://schemas.openxmlformats.org/presentationml/2006/ole">
            <p:oleObj spid="_x0000_s271362" name="Equation" r:id="rId3" imgW="685800" imgH="203200" progId="Equation.3">
              <p:embed/>
            </p:oleObj>
          </a:graphicData>
        </a:graphic>
      </p:graphicFrame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3131840" y="2060848"/>
          <a:ext cx="1008112" cy="433488"/>
        </p:xfrm>
        <a:graphic>
          <a:graphicData uri="http://schemas.openxmlformats.org/presentationml/2006/ole">
            <p:oleObj spid="_x0000_s271363" name="Equation" r:id="rId4" imgW="444307" imgH="190417" progId="Equation.3">
              <p:embed/>
            </p:oleObj>
          </a:graphicData>
        </a:graphic>
      </p:graphicFrame>
      <p:cxnSp>
        <p:nvCxnSpPr>
          <p:cNvPr id="10" name="Straight Connector 4"/>
          <p:cNvCxnSpPr>
            <a:stCxn id="24" idx="3"/>
            <a:endCxn id="25" idx="7"/>
          </p:cNvCxnSpPr>
          <p:nvPr/>
        </p:nvCxnSpPr>
        <p:spPr>
          <a:xfrm flipH="1">
            <a:off x="2949170" y="4331201"/>
            <a:ext cx="1397538" cy="1373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5"/>
          <p:cNvCxnSpPr>
            <a:stCxn id="25" idx="6"/>
            <a:endCxn id="19" idx="2"/>
          </p:cNvCxnSpPr>
          <p:nvPr/>
        </p:nvCxnSpPr>
        <p:spPr>
          <a:xfrm flipV="1">
            <a:off x="2987824" y="5795566"/>
            <a:ext cx="1344316" cy="145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6"/>
          <p:cNvCxnSpPr>
            <a:stCxn id="17" idx="4"/>
            <a:endCxn id="23" idx="0"/>
          </p:cNvCxnSpPr>
          <p:nvPr/>
        </p:nvCxnSpPr>
        <p:spPr>
          <a:xfrm>
            <a:off x="6024203" y="4374803"/>
            <a:ext cx="0" cy="12864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9"/>
          <p:cNvCxnSpPr>
            <a:stCxn id="24" idx="4"/>
            <a:endCxn id="19" idx="0"/>
          </p:cNvCxnSpPr>
          <p:nvPr/>
        </p:nvCxnSpPr>
        <p:spPr>
          <a:xfrm>
            <a:off x="4440027" y="4374803"/>
            <a:ext cx="24086" cy="12718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1"/>
          <p:cNvCxnSpPr>
            <a:stCxn id="17" idx="2"/>
            <a:endCxn id="24" idx="6"/>
          </p:cNvCxnSpPr>
          <p:nvPr/>
        </p:nvCxnSpPr>
        <p:spPr>
          <a:xfrm flipH="1">
            <a:off x="4572000" y="4225938"/>
            <a:ext cx="132023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3"/>
          <p:cNvCxnSpPr>
            <a:stCxn id="19" idx="6"/>
            <a:endCxn id="23" idx="2"/>
          </p:cNvCxnSpPr>
          <p:nvPr/>
        </p:nvCxnSpPr>
        <p:spPr>
          <a:xfrm>
            <a:off x="4596086" y="5795566"/>
            <a:ext cx="1296144" cy="145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21"/>
          <p:cNvCxnSpPr>
            <a:stCxn id="17" idx="3"/>
            <a:endCxn id="19" idx="7"/>
          </p:cNvCxnSpPr>
          <p:nvPr/>
        </p:nvCxnSpPr>
        <p:spPr>
          <a:xfrm flipH="1">
            <a:off x="4557432" y="4331201"/>
            <a:ext cx="1373452" cy="13591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5892230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4332140" y="5646700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5892230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4308054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2723878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7380312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50" name="Straight Connector 4"/>
          <p:cNvCxnSpPr>
            <a:stCxn id="49" idx="1"/>
            <a:endCxn id="17" idx="5"/>
          </p:cNvCxnSpPr>
          <p:nvPr/>
        </p:nvCxnSpPr>
        <p:spPr>
          <a:xfrm flipH="1" flipV="1">
            <a:off x="6117522" y="4331201"/>
            <a:ext cx="1301444" cy="1373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4"/>
          <p:cNvCxnSpPr>
            <a:stCxn id="49" idx="2"/>
            <a:endCxn id="23" idx="6"/>
          </p:cNvCxnSpPr>
          <p:nvPr/>
        </p:nvCxnSpPr>
        <p:spPr>
          <a:xfrm flipH="1">
            <a:off x="6156176" y="5810114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2699792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57" name="Straight Connector 21"/>
          <p:cNvCxnSpPr>
            <a:stCxn id="24" idx="2"/>
            <a:endCxn id="56" idx="6"/>
          </p:cNvCxnSpPr>
          <p:nvPr/>
        </p:nvCxnSpPr>
        <p:spPr>
          <a:xfrm flipH="1">
            <a:off x="2963738" y="4225938"/>
            <a:ext cx="134431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מציין מיקום של מספר שקופית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D02E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D02E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D02E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D02E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D02E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D02E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2: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ניסוח אחר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538914" cy="981075"/>
          </a:xfrm>
        </p:spPr>
        <p:txBody>
          <a:bodyPr/>
          <a:lstStyle/>
          <a:p>
            <a:r>
              <a:rPr lang="he-IL" sz="2800" b="1" dirty="0" smtClean="0"/>
              <a:t>תרגיל:</a:t>
            </a:r>
            <a:r>
              <a:rPr lang="he-IL" sz="2800" dirty="0" smtClean="0"/>
              <a:t> נתון גרף דו-צדדי                        תארו </a:t>
            </a:r>
            <a:r>
              <a:rPr lang="he-IL" sz="2800" dirty="0" err="1" smtClean="0"/>
              <a:t>אלג</a:t>
            </a:r>
            <a:r>
              <a:rPr lang="he-IL" sz="2800" dirty="0" smtClean="0"/>
              <a:t>' המוצא זיווג מקסימום בגרף.</a:t>
            </a:r>
            <a:endParaRPr lang="he-IL" sz="2800" b="1" dirty="0" smtClean="0"/>
          </a:p>
        </p:txBody>
      </p:sp>
      <p:cxnSp>
        <p:nvCxnSpPr>
          <p:cNvPr id="16" name="Straight Connector 14"/>
          <p:cNvCxnSpPr>
            <a:stCxn id="5" idx="6"/>
            <a:endCxn id="10" idx="2"/>
          </p:cNvCxnSpPr>
          <p:nvPr/>
        </p:nvCxnSpPr>
        <p:spPr>
          <a:xfrm>
            <a:off x="3505001" y="3681599"/>
            <a:ext cx="2133998" cy="28575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" name="Straight Connector 19"/>
          <p:cNvCxnSpPr>
            <a:stCxn id="5" idx="5"/>
            <a:endCxn id="14" idx="1"/>
          </p:cNvCxnSpPr>
          <p:nvPr/>
        </p:nvCxnSpPr>
        <p:spPr>
          <a:xfrm>
            <a:off x="3471443" y="3759185"/>
            <a:ext cx="2201114" cy="1345015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Straight Connector 21"/>
          <p:cNvCxnSpPr>
            <a:stCxn id="6" idx="7"/>
            <a:endCxn id="10" idx="3"/>
          </p:cNvCxnSpPr>
          <p:nvPr/>
        </p:nvCxnSpPr>
        <p:spPr>
          <a:xfrm flipV="1">
            <a:off x="3471443" y="4044935"/>
            <a:ext cx="2201114" cy="130577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Straight Connector 23"/>
          <p:cNvCxnSpPr>
            <a:stCxn id="7" idx="6"/>
            <a:endCxn id="11" idx="2"/>
          </p:cNvCxnSpPr>
          <p:nvPr/>
        </p:nvCxnSpPr>
        <p:spPr>
          <a:xfrm flipV="1">
            <a:off x="3505001" y="4610287"/>
            <a:ext cx="2133998" cy="214312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Connector 25"/>
          <p:cNvCxnSpPr>
            <a:stCxn id="8" idx="7"/>
            <a:endCxn id="11" idx="3"/>
          </p:cNvCxnSpPr>
          <p:nvPr/>
        </p:nvCxnSpPr>
        <p:spPr>
          <a:xfrm flipV="1">
            <a:off x="3471443" y="4687873"/>
            <a:ext cx="2201114" cy="630639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1" name="Straight Connector 27"/>
          <p:cNvCxnSpPr>
            <a:stCxn id="9" idx="7"/>
            <a:endCxn id="14" idx="3"/>
          </p:cNvCxnSpPr>
          <p:nvPr/>
        </p:nvCxnSpPr>
        <p:spPr>
          <a:xfrm flipV="1">
            <a:off x="3471443" y="5259373"/>
            <a:ext cx="2201114" cy="722044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Straight Connector 29"/>
          <p:cNvCxnSpPr>
            <a:stCxn id="9" idx="6"/>
            <a:endCxn id="15" idx="2"/>
          </p:cNvCxnSpPr>
          <p:nvPr/>
        </p:nvCxnSpPr>
        <p:spPr>
          <a:xfrm flipV="1">
            <a:off x="3505001" y="5753287"/>
            <a:ext cx="2133998" cy="305717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" name="Straight Connector 32"/>
          <p:cNvCxnSpPr>
            <a:stCxn id="14" idx="2"/>
            <a:endCxn id="8" idx="6"/>
          </p:cNvCxnSpPr>
          <p:nvPr/>
        </p:nvCxnSpPr>
        <p:spPr>
          <a:xfrm flipH="1">
            <a:off x="3505001" y="5181787"/>
            <a:ext cx="2133998" cy="214312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Straight Connector 35"/>
          <p:cNvCxnSpPr>
            <a:stCxn id="11" idx="1"/>
            <a:endCxn id="6" idx="6"/>
          </p:cNvCxnSpPr>
          <p:nvPr/>
        </p:nvCxnSpPr>
        <p:spPr>
          <a:xfrm flipH="1" flipV="1">
            <a:off x="3505001" y="4253099"/>
            <a:ext cx="2167556" cy="279601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3203848" y="2972817"/>
          <a:ext cx="357187" cy="384175"/>
        </p:xfrm>
        <a:graphic>
          <a:graphicData uri="http://schemas.openxmlformats.org/presentationml/2006/ole">
            <p:oleObj spid="_x0000_s272386" name="Equation" r:id="rId3" imgW="164880" imgH="177480" progId="Equation.3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5555977" y="2972817"/>
          <a:ext cx="384175" cy="384175"/>
        </p:xfrm>
        <a:graphic>
          <a:graphicData uri="http://schemas.openxmlformats.org/presentationml/2006/ole">
            <p:oleObj spid="_x0000_s272387" name="Equation" r:id="rId4" imgW="177492" imgH="177492" progId="Equation.3">
              <p:embed/>
            </p:oleObj>
          </a:graphicData>
        </a:graphic>
      </p:graphicFrame>
      <p:graphicFrame>
        <p:nvGraphicFramePr>
          <p:cNvPr id="272388" name="Object 8"/>
          <p:cNvGraphicFramePr>
            <a:graphicFrameLocks noChangeAspect="1"/>
          </p:cNvGraphicFramePr>
          <p:nvPr/>
        </p:nvGraphicFramePr>
        <p:xfrm>
          <a:off x="3469630" y="1539875"/>
          <a:ext cx="1822450" cy="404813"/>
        </p:xfrm>
        <a:graphic>
          <a:graphicData uri="http://schemas.openxmlformats.org/presentationml/2006/ole">
            <p:oleObj spid="_x0000_s272388" name="Equation" r:id="rId5" imgW="914400" imgH="203200" progId="Equation.3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275856" y="3571875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275856" y="4143375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275856" y="4714875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275856" y="5286375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275856" y="5949280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5638999" y="3857625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5638999" y="4500563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5638999" y="5072063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5638999" y="5643563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2: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פתרון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38914" cy="981075"/>
          </a:xfrm>
        </p:spPr>
        <p:txBody>
          <a:bodyPr/>
          <a:lstStyle/>
          <a:p>
            <a:pPr>
              <a:buNone/>
            </a:pPr>
            <a:r>
              <a:rPr lang="he-IL" sz="2800" b="1" dirty="0" smtClean="0"/>
              <a:t>   נהפוך את       לרשת זרימה: </a:t>
            </a:r>
          </a:p>
          <a:p>
            <a:r>
              <a:rPr lang="he-IL" sz="2800" dirty="0" smtClean="0"/>
              <a:t>נכוון את כל הקשתות מ-      ל-    .    </a:t>
            </a:r>
          </a:p>
          <a:p>
            <a:r>
              <a:rPr lang="he-IL" sz="2800" dirty="0" smtClean="0"/>
              <a:t>נוסיף קודקוד    וניצור קשתות ממנו לכל קודקודי</a:t>
            </a:r>
          </a:p>
          <a:p>
            <a:r>
              <a:rPr lang="he-IL" sz="2800" dirty="0" smtClean="0"/>
              <a:t>נוסיף קודקוד    וניצור קשתות אליו מכל קודקודי</a:t>
            </a:r>
          </a:p>
          <a:p>
            <a:r>
              <a:rPr lang="he-IL" sz="2800" dirty="0" smtClean="0"/>
              <a:t>ניתן לכל הקשתות קיבול 1.</a:t>
            </a:r>
          </a:p>
        </p:txBody>
      </p:sp>
      <p:cxnSp>
        <p:nvCxnSpPr>
          <p:cNvPr id="16" name="Straight Connector 14"/>
          <p:cNvCxnSpPr>
            <a:stCxn id="5" idx="6"/>
            <a:endCxn id="10" idx="2"/>
          </p:cNvCxnSpPr>
          <p:nvPr/>
        </p:nvCxnSpPr>
        <p:spPr>
          <a:xfrm>
            <a:off x="3432993" y="4038216"/>
            <a:ext cx="2133998" cy="2857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" name="Straight Connector 19"/>
          <p:cNvCxnSpPr>
            <a:stCxn id="5" idx="5"/>
            <a:endCxn id="14" idx="1"/>
          </p:cNvCxnSpPr>
          <p:nvPr/>
        </p:nvCxnSpPr>
        <p:spPr>
          <a:xfrm>
            <a:off x="3399435" y="4115802"/>
            <a:ext cx="2201114" cy="1345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Straight Connector 21"/>
          <p:cNvCxnSpPr>
            <a:stCxn id="6" idx="7"/>
            <a:endCxn id="10" idx="3"/>
          </p:cNvCxnSpPr>
          <p:nvPr/>
        </p:nvCxnSpPr>
        <p:spPr>
          <a:xfrm flipV="1">
            <a:off x="3399435" y="4401552"/>
            <a:ext cx="2201114" cy="13057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Straight Connector 23"/>
          <p:cNvCxnSpPr>
            <a:stCxn id="7" idx="6"/>
            <a:endCxn id="11" idx="2"/>
          </p:cNvCxnSpPr>
          <p:nvPr/>
        </p:nvCxnSpPr>
        <p:spPr>
          <a:xfrm flipV="1">
            <a:off x="3432993" y="4966904"/>
            <a:ext cx="2133998" cy="2143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Connector 25"/>
          <p:cNvCxnSpPr>
            <a:stCxn id="8" idx="7"/>
            <a:endCxn id="11" idx="3"/>
          </p:cNvCxnSpPr>
          <p:nvPr/>
        </p:nvCxnSpPr>
        <p:spPr>
          <a:xfrm flipV="1">
            <a:off x="3399435" y="5044490"/>
            <a:ext cx="2201114" cy="6306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1" name="Straight Connector 27"/>
          <p:cNvCxnSpPr>
            <a:stCxn id="9" idx="7"/>
            <a:endCxn id="14" idx="3"/>
          </p:cNvCxnSpPr>
          <p:nvPr/>
        </p:nvCxnSpPr>
        <p:spPr>
          <a:xfrm flipV="1">
            <a:off x="3399435" y="5615990"/>
            <a:ext cx="2201114" cy="7220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Straight Connector 29"/>
          <p:cNvCxnSpPr>
            <a:stCxn id="9" idx="6"/>
            <a:endCxn id="15" idx="2"/>
          </p:cNvCxnSpPr>
          <p:nvPr/>
        </p:nvCxnSpPr>
        <p:spPr>
          <a:xfrm flipV="1">
            <a:off x="3432993" y="6109904"/>
            <a:ext cx="2133998" cy="3057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" name="Straight Connector 32"/>
          <p:cNvCxnSpPr>
            <a:stCxn id="14" idx="2"/>
            <a:endCxn id="8" idx="6"/>
          </p:cNvCxnSpPr>
          <p:nvPr/>
        </p:nvCxnSpPr>
        <p:spPr>
          <a:xfrm flipH="1">
            <a:off x="3432993" y="5538404"/>
            <a:ext cx="2133998" cy="21431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" name="Straight Connector 35"/>
          <p:cNvCxnSpPr>
            <a:stCxn id="11" idx="1"/>
            <a:endCxn id="6" idx="6"/>
          </p:cNvCxnSpPr>
          <p:nvPr/>
        </p:nvCxnSpPr>
        <p:spPr>
          <a:xfrm flipH="1" flipV="1">
            <a:off x="3432993" y="4609716"/>
            <a:ext cx="2167556" cy="27960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5222925" y="1916832"/>
          <a:ext cx="357187" cy="384175"/>
        </p:xfrm>
        <a:graphic>
          <a:graphicData uri="http://schemas.openxmlformats.org/presentationml/2006/ole">
            <p:oleObj spid="_x0000_s273410" name="Equation" r:id="rId3" imgW="164880" imgH="177480" progId="Equation.3">
              <p:embed/>
            </p:oleObj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4427984" y="1916832"/>
          <a:ext cx="384175" cy="384175"/>
        </p:xfrm>
        <a:graphic>
          <a:graphicData uri="http://schemas.openxmlformats.org/presentationml/2006/ole">
            <p:oleObj spid="_x0000_s273411" name="Equation" r:id="rId4" imgW="177492" imgH="177492" progId="Equation.3">
              <p:embed/>
            </p:oleObj>
          </a:graphicData>
        </a:graphic>
      </p:graphicFrame>
      <p:graphicFrame>
        <p:nvGraphicFramePr>
          <p:cNvPr id="272388" name="Object 8"/>
          <p:cNvGraphicFramePr>
            <a:graphicFrameLocks noChangeAspect="1"/>
          </p:cNvGraphicFramePr>
          <p:nvPr/>
        </p:nvGraphicFramePr>
        <p:xfrm>
          <a:off x="6804248" y="1412776"/>
          <a:ext cx="401049" cy="432048"/>
        </p:xfrm>
        <a:graphic>
          <a:graphicData uri="http://schemas.openxmlformats.org/presentationml/2006/ole">
            <p:oleObj spid="_x0000_s273412" name="Equation" r:id="rId5" imgW="164880" imgH="177480" progId="Equation.3">
              <p:embed/>
            </p:oleObj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203848" y="392849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203848" y="449999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203848" y="507149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203848" y="564299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203848" y="6305897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5566991" y="421424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5566991" y="4857180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5566991" y="5428680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5566991" y="6000180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273413" name="Object 3"/>
          <p:cNvGraphicFramePr>
            <a:graphicFrameLocks noChangeAspect="1"/>
          </p:cNvGraphicFramePr>
          <p:nvPr/>
        </p:nvGraphicFramePr>
        <p:xfrm>
          <a:off x="2312988" y="2445519"/>
          <a:ext cx="411162" cy="384175"/>
        </p:xfrm>
        <a:graphic>
          <a:graphicData uri="http://schemas.openxmlformats.org/presentationml/2006/ole">
            <p:oleObj spid="_x0000_s273413" name="Equation" r:id="rId6" imgW="190440" imgH="177480" progId="Equation.3">
              <p:embed/>
            </p:oleObj>
          </a:graphicData>
        </a:graphic>
      </p:graphicFrame>
      <p:graphicFrame>
        <p:nvGraphicFramePr>
          <p:cNvPr id="273414" name="Object 3"/>
          <p:cNvGraphicFramePr>
            <a:graphicFrameLocks noChangeAspect="1"/>
          </p:cNvGraphicFramePr>
          <p:nvPr/>
        </p:nvGraphicFramePr>
        <p:xfrm>
          <a:off x="2267744" y="2924944"/>
          <a:ext cx="439737" cy="384175"/>
        </p:xfrm>
        <a:graphic>
          <a:graphicData uri="http://schemas.openxmlformats.org/presentationml/2006/ole">
            <p:oleObj spid="_x0000_s273414" name="Equation" r:id="rId7" imgW="203040" imgH="177480" progId="Equation.3">
              <p:embed/>
            </p:oleObj>
          </a:graphicData>
        </a:graphic>
      </p:graphicFrame>
      <p:graphicFrame>
        <p:nvGraphicFramePr>
          <p:cNvPr id="273415" name="Object 3"/>
          <p:cNvGraphicFramePr>
            <a:graphicFrameLocks noChangeAspect="1"/>
          </p:cNvGraphicFramePr>
          <p:nvPr/>
        </p:nvGraphicFramePr>
        <p:xfrm>
          <a:off x="6588224" y="2462213"/>
          <a:ext cx="306164" cy="372892"/>
        </p:xfrm>
        <a:graphic>
          <a:graphicData uri="http://schemas.openxmlformats.org/presentationml/2006/ole">
            <p:oleObj spid="_x0000_s273415" name="Equation" r:id="rId8" imgW="114120" imgH="139680" progId="Equation.3">
              <p:embed/>
            </p:oleObj>
          </a:graphicData>
        </a:graphic>
      </p:graphicFrame>
      <p:graphicFrame>
        <p:nvGraphicFramePr>
          <p:cNvPr id="273416" name="Object 3"/>
          <p:cNvGraphicFramePr>
            <a:graphicFrameLocks noChangeAspect="1"/>
          </p:cNvGraphicFramePr>
          <p:nvPr/>
        </p:nvGraphicFramePr>
        <p:xfrm>
          <a:off x="6660232" y="2949005"/>
          <a:ext cx="238125" cy="407987"/>
        </p:xfrm>
        <a:graphic>
          <a:graphicData uri="http://schemas.openxmlformats.org/presentationml/2006/ole">
            <p:oleObj spid="_x0000_s273416" name="Equation" r:id="rId9" imgW="88560" imgH="152280" progId="Equation.3">
              <p:embed/>
            </p:oleObj>
          </a:graphicData>
        </a:graphic>
      </p:graphicFrame>
      <p:cxnSp>
        <p:nvCxnSpPr>
          <p:cNvPr id="32" name="Straight Connector 14"/>
          <p:cNvCxnSpPr>
            <a:stCxn id="10" idx="6"/>
            <a:endCxn id="31" idx="1"/>
          </p:cNvCxnSpPr>
          <p:nvPr/>
        </p:nvCxnSpPr>
        <p:spPr>
          <a:xfrm>
            <a:off x="5796136" y="4323966"/>
            <a:ext cx="1329702" cy="7899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14"/>
          <p:cNvCxnSpPr>
            <a:stCxn id="11" idx="6"/>
            <a:endCxn id="31" idx="2"/>
          </p:cNvCxnSpPr>
          <p:nvPr/>
        </p:nvCxnSpPr>
        <p:spPr>
          <a:xfrm>
            <a:off x="5796136" y="4966904"/>
            <a:ext cx="1296144" cy="22458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14"/>
          <p:cNvCxnSpPr>
            <a:stCxn id="14" idx="6"/>
            <a:endCxn id="31" idx="3"/>
          </p:cNvCxnSpPr>
          <p:nvPr/>
        </p:nvCxnSpPr>
        <p:spPr>
          <a:xfrm flipV="1">
            <a:off x="5796136" y="5269071"/>
            <a:ext cx="1329702" cy="2693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14"/>
          <p:cNvCxnSpPr>
            <a:stCxn id="15" idx="7"/>
            <a:endCxn id="31" idx="4"/>
          </p:cNvCxnSpPr>
          <p:nvPr/>
        </p:nvCxnSpPr>
        <p:spPr>
          <a:xfrm flipV="1">
            <a:off x="5762578" y="5301208"/>
            <a:ext cx="1444275" cy="7311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14"/>
          <p:cNvCxnSpPr>
            <a:stCxn id="30" idx="0"/>
            <a:endCxn id="5" idx="2"/>
          </p:cNvCxnSpPr>
          <p:nvPr/>
        </p:nvCxnSpPr>
        <p:spPr>
          <a:xfrm flipV="1">
            <a:off x="1806253" y="4038216"/>
            <a:ext cx="1397595" cy="104696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14"/>
          <p:cNvCxnSpPr>
            <a:stCxn id="30" idx="7"/>
            <a:endCxn id="6" idx="1"/>
          </p:cNvCxnSpPr>
          <p:nvPr/>
        </p:nvCxnSpPr>
        <p:spPr>
          <a:xfrm flipV="1">
            <a:off x="1887267" y="4532129"/>
            <a:ext cx="1350139" cy="5851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14"/>
          <p:cNvCxnSpPr>
            <a:stCxn id="30" idx="6"/>
            <a:endCxn id="7" idx="2"/>
          </p:cNvCxnSpPr>
          <p:nvPr/>
        </p:nvCxnSpPr>
        <p:spPr>
          <a:xfrm flipV="1">
            <a:off x="1920825" y="5181216"/>
            <a:ext cx="1283023" cy="136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14"/>
          <p:cNvCxnSpPr>
            <a:stCxn id="30" idx="5"/>
            <a:endCxn id="8" idx="2"/>
          </p:cNvCxnSpPr>
          <p:nvPr/>
        </p:nvCxnSpPr>
        <p:spPr>
          <a:xfrm>
            <a:off x="1887267" y="5272494"/>
            <a:ext cx="1316581" cy="48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14"/>
          <p:cNvCxnSpPr>
            <a:stCxn id="30" idx="4"/>
            <a:endCxn id="9" idx="2"/>
          </p:cNvCxnSpPr>
          <p:nvPr/>
        </p:nvCxnSpPr>
        <p:spPr>
          <a:xfrm>
            <a:off x="1806253" y="5304631"/>
            <a:ext cx="1397595" cy="11109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1691680" y="5085184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7092280" y="5081761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273417" name="Object 3"/>
          <p:cNvGraphicFramePr>
            <a:graphicFrameLocks noChangeAspect="1"/>
          </p:cNvGraphicFramePr>
          <p:nvPr/>
        </p:nvGraphicFramePr>
        <p:xfrm>
          <a:off x="1331640" y="5013176"/>
          <a:ext cx="306388" cy="373062"/>
        </p:xfrm>
        <a:graphic>
          <a:graphicData uri="http://schemas.openxmlformats.org/presentationml/2006/ole">
            <p:oleObj spid="_x0000_s273417" name="Equation" r:id="rId10" imgW="114120" imgH="139680" progId="Equation.3">
              <p:embed/>
            </p:oleObj>
          </a:graphicData>
        </a:graphic>
      </p:graphicFrame>
      <p:graphicFrame>
        <p:nvGraphicFramePr>
          <p:cNvPr id="273418" name="Object 3"/>
          <p:cNvGraphicFramePr>
            <a:graphicFrameLocks noChangeAspect="1"/>
          </p:cNvGraphicFramePr>
          <p:nvPr/>
        </p:nvGraphicFramePr>
        <p:xfrm>
          <a:off x="7380312" y="5013176"/>
          <a:ext cx="238125" cy="407988"/>
        </p:xfrm>
        <a:graphic>
          <a:graphicData uri="http://schemas.openxmlformats.org/presentationml/2006/ole">
            <p:oleObj spid="_x0000_s273418" name="Equation" r:id="rId11" imgW="88560" imgH="152280" progId="Equation.3">
              <p:embed/>
            </p:oleObj>
          </a:graphicData>
        </a:graphic>
      </p:graphicFrame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538914" cy="4800600"/>
          </a:xfrm>
        </p:spPr>
        <p:txBody>
          <a:bodyPr/>
          <a:lstStyle/>
          <a:p>
            <a:r>
              <a:rPr lang="he-IL" sz="2800" dirty="0" smtClean="0"/>
              <a:t>קיבלנו רשת זרימה (רשת 0-1). נריץ עליה </a:t>
            </a:r>
            <a:r>
              <a:rPr lang="he-IL" sz="2800" dirty="0" err="1" smtClean="0"/>
              <a:t>אלג</a:t>
            </a:r>
            <a:r>
              <a:rPr lang="he-IL" sz="2800" dirty="0" smtClean="0"/>
              <a:t>' למציאת זרימה מקסימאלית מ-    ל-     </a:t>
            </a:r>
          </a:p>
          <a:p>
            <a:endParaRPr lang="he-IL" sz="2800" dirty="0" smtClean="0"/>
          </a:p>
          <a:p>
            <a:r>
              <a:rPr lang="he-IL" sz="2800" dirty="0" smtClean="0"/>
              <a:t>בניית רשת הזרימה לוקחת זמן </a:t>
            </a:r>
            <a:r>
              <a:rPr lang="he-IL" sz="2800" dirty="0" err="1" smtClean="0"/>
              <a:t>לינארי</a:t>
            </a:r>
            <a:r>
              <a:rPr lang="he-IL" sz="2800" dirty="0" smtClean="0"/>
              <a:t>, ולכן זמן הריצה תלוי רק </a:t>
            </a:r>
            <a:r>
              <a:rPr lang="he-IL" sz="2800" dirty="0" err="1" smtClean="0"/>
              <a:t>באלג</a:t>
            </a:r>
            <a:r>
              <a:rPr lang="he-IL" sz="2800" dirty="0" smtClean="0"/>
              <a:t>' למציאת זרימה מקסימאלית. </a:t>
            </a:r>
          </a:p>
          <a:p>
            <a:r>
              <a:rPr lang="he-IL" sz="2800" dirty="0" smtClean="0"/>
              <a:t>בשיעור נראה שבמקרה כזה </a:t>
            </a:r>
            <a:r>
              <a:rPr lang="he-IL" sz="2800" dirty="0" err="1" smtClean="0"/>
              <a:t>האלג</a:t>
            </a:r>
            <a:r>
              <a:rPr lang="he-IL" sz="2800" dirty="0" smtClean="0"/>
              <a:t>' של </a:t>
            </a:r>
            <a:r>
              <a:rPr lang="he-IL" sz="2800" dirty="0" err="1" smtClean="0"/>
              <a:t>דיניץ</a:t>
            </a:r>
            <a:r>
              <a:rPr lang="he-IL" sz="2800" dirty="0" smtClean="0"/>
              <a:t> רץ בזמן</a:t>
            </a:r>
          </a:p>
          <a:p>
            <a:endParaRPr lang="he-IL" sz="2800" dirty="0" smtClean="0"/>
          </a:p>
          <a:p>
            <a:endParaRPr lang="he-IL" sz="2800" dirty="0" smtClean="0"/>
          </a:p>
          <a:p>
            <a:r>
              <a:rPr lang="he-IL" sz="2800" dirty="0" smtClean="0"/>
              <a:t>נוכיח שגודל הזרימה המקסימאלית שווה לגודל הזיווג המקסימום, ושקבוצת הקשתות הרוויות מ-     ל-     הינה זיווג מקסימום.</a:t>
            </a:r>
          </a:p>
          <a:p>
            <a:endParaRPr lang="he-IL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3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המשך 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פתרון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4434" name="Object 2"/>
          <p:cNvGraphicFramePr>
            <a:graphicFrameLocks noChangeAspect="1"/>
          </p:cNvGraphicFramePr>
          <p:nvPr/>
        </p:nvGraphicFramePr>
        <p:xfrm>
          <a:off x="6446490" y="1988840"/>
          <a:ext cx="285750" cy="347663"/>
        </p:xfrm>
        <a:graphic>
          <a:graphicData uri="http://schemas.openxmlformats.org/presentationml/2006/ole">
            <p:oleObj spid="_x0000_s274434" name="Equation" r:id="rId3" imgW="114201" imgH="139579" progId="Equation.3">
              <p:embed/>
            </p:oleObj>
          </a:graphicData>
        </a:graphic>
      </p:graphicFrame>
      <p:graphicFrame>
        <p:nvGraphicFramePr>
          <p:cNvPr id="274435" name="Object 3"/>
          <p:cNvGraphicFramePr>
            <a:graphicFrameLocks noChangeAspect="1"/>
          </p:cNvGraphicFramePr>
          <p:nvPr/>
        </p:nvGraphicFramePr>
        <p:xfrm>
          <a:off x="5728692" y="1963117"/>
          <a:ext cx="285750" cy="381000"/>
        </p:xfrm>
        <a:graphic>
          <a:graphicData uri="http://schemas.openxmlformats.org/presentationml/2006/ole">
            <p:oleObj spid="_x0000_s274435" name="Equation" r:id="rId4" imgW="114151" imgH="152202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521845" y="5853137"/>
          <a:ext cx="357188" cy="384175"/>
        </p:xfrm>
        <a:graphic>
          <a:graphicData uri="http://schemas.openxmlformats.org/presentationml/2006/ole">
            <p:oleObj spid="_x0000_s274436" name="Equation" r:id="rId5" imgW="164814" imgH="177492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851920" y="5853137"/>
          <a:ext cx="384175" cy="384175"/>
        </p:xfrm>
        <a:graphic>
          <a:graphicData uri="http://schemas.openxmlformats.org/presentationml/2006/ole">
            <p:oleObj spid="_x0000_s274437" name="Equation" r:id="rId6" imgW="177492" imgH="177492" progId="Equation.3">
              <p:embed/>
            </p:oleObj>
          </a:graphicData>
        </a:graphic>
      </p:graphicFrame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4311650" y="4500564"/>
          <a:ext cx="1700510" cy="647280"/>
        </p:xfrm>
        <a:graphic>
          <a:graphicData uri="http://schemas.openxmlformats.org/presentationml/2006/ole">
            <p:oleObj spid="_x0000_s274438" name="Equation" r:id="rId7" imgW="660113" imgH="291973" progId="Equation.3">
              <p:embed/>
            </p:oleObj>
          </a:graphicData>
        </a:graphic>
      </p:graphicFrame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הוכחה (המשך)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1115616" y="1412776"/>
            <a:ext cx="76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 smtClean="0">
                <a:cs typeface="+mn-cs"/>
              </a:rPr>
              <a:t>נראה שגודל הזרימה המקסימאלית       שווה לגודל הזיווג המקסימום </a:t>
            </a:r>
          </a:p>
          <a:p>
            <a:endParaRPr lang="he-IL" sz="2800" dirty="0" smtClean="0">
              <a:cs typeface="+mn-cs"/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he-IL" sz="2800" dirty="0" smtClean="0">
                <a:cs typeface="+mn-cs"/>
              </a:rPr>
              <a:t>               לכל זיווג ניתן למצוא זרימה מתאימה באותו גודל באופן הבא. עבור כל קשת            בזיווג, נעביר זרם 1 דרך הקשתות                           </a:t>
            </a:r>
          </a:p>
        </p:txBody>
      </p:sp>
      <p:graphicFrame>
        <p:nvGraphicFramePr>
          <p:cNvPr id="276487" name="Object 2"/>
          <p:cNvGraphicFramePr>
            <a:graphicFrameLocks noChangeAspect="1"/>
          </p:cNvGraphicFramePr>
          <p:nvPr/>
        </p:nvGraphicFramePr>
        <p:xfrm>
          <a:off x="4679429" y="3217986"/>
          <a:ext cx="828675" cy="427038"/>
        </p:xfrm>
        <a:graphic>
          <a:graphicData uri="http://schemas.openxmlformats.org/presentationml/2006/ole">
            <p:oleObj spid="_x0000_s276487" name="Equation" r:id="rId3" imgW="393529" imgH="203112" progId="Equation.3">
              <p:embed/>
            </p:oleObj>
          </a:graphicData>
        </a:graphic>
      </p:graphicFrame>
      <p:graphicFrame>
        <p:nvGraphicFramePr>
          <p:cNvPr id="276488" name="Object 3"/>
          <p:cNvGraphicFramePr>
            <a:graphicFrameLocks noChangeAspect="1"/>
          </p:cNvGraphicFramePr>
          <p:nvPr/>
        </p:nvGraphicFramePr>
        <p:xfrm>
          <a:off x="5220072" y="3645024"/>
          <a:ext cx="2406650" cy="427038"/>
        </p:xfrm>
        <a:graphic>
          <a:graphicData uri="http://schemas.openxmlformats.org/presentationml/2006/ole">
            <p:oleObj spid="_x0000_s276488" name="Equation" r:id="rId4" imgW="1143000" imgH="203200" progId="Equation.3">
              <p:embed/>
            </p:oleObj>
          </a:graphicData>
        </a:graphic>
      </p:graphicFrame>
      <p:graphicFrame>
        <p:nvGraphicFramePr>
          <p:cNvPr id="276489" name="Object 2"/>
          <p:cNvGraphicFramePr>
            <a:graphicFrameLocks noChangeAspect="1"/>
          </p:cNvGraphicFramePr>
          <p:nvPr/>
        </p:nvGraphicFramePr>
        <p:xfrm>
          <a:off x="7380312" y="2785939"/>
          <a:ext cx="1095375" cy="427037"/>
        </p:xfrm>
        <a:graphic>
          <a:graphicData uri="http://schemas.openxmlformats.org/presentationml/2006/ole">
            <p:oleObj spid="_x0000_s276489" name="Equation" r:id="rId5" imgW="520560" imgH="203040" progId="Equation.3">
              <p:embed/>
            </p:oleObj>
          </a:graphicData>
        </a:graphic>
      </p:graphicFrame>
      <p:graphicFrame>
        <p:nvGraphicFramePr>
          <p:cNvPr id="276490" name="Object 2"/>
          <p:cNvGraphicFramePr>
            <a:graphicFrameLocks noChangeAspect="1"/>
          </p:cNvGraphicFramePr>
          <p:nvPr/>
        </p:nvGraphicFramePr>
        <p:xfrm>
          <a:off x="4173538" y="1484313"/>
          <a:ext cx="320675" cy="427037"/>
        </p:xfrm>
        <a:graphic>
          <a:graphicData uri="http://schemas.openxmlformats.org/presentationml/2006/ole">
            <p:oleObj spid="_x0000_s276490" name="Equation" r:id="rId6" imgW="152280" imgH="203040" progId="Equation.3">
              <p:embed/>
            </p:oleObj>
          </a:graphicData>
        </a:graphic>
      </p:graphicFrame>
      <p:graphicFrame>
        <p:nvGraphicFramePr>
          <p:cNvPr id="276491" name="Object 2"/>
          <p:cNvGraphicFramePr>
            <a:graphicFrameLocks noChangeAspect="1"/>
          </p:cNvGraphicFramePr>
          <p:nvPr/>
        </p:nvGraphicFramePr>
        <p:xfrm>
          <a:off x="6782271" y="1988840"/>
          <a:ext cx="454025" cy="293688"/>
        </p:xfrm>
        <a:graphic>
          <a:graphicData uri="http://schemas.openxmlformats.org/presentationml/2006/ole">
            <p:oleObj spid="_x0000_s276491" name="Equation" r:id="rId7" imgW="215640" imgH="139680" progId="Equation.3">
              <p:embed/>
            </p:oleObj>
          </a:graphicData>
        </a:graphic>
      </p:graphicFrame>
      <p:cxnSp>
        <p:nvCxnSpPr>
          <p:cNvPr id="15" name="Straight Connector 14"/>
          <p:cNvCxnSpPr>
            <a:stCxn id="24" idx="6"/>
            <a:endCxn id="29" idx="2"/>
          </p:cNvCxnSpPr>
          <p:nvPr/>
        </p:nvCxnSpPr>
        <p:spPr>
          <a:xfrm>
            <a:off x="2753070" y="4314078"/>
            <a:ext cx="1955399" cy="25405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9"/>
          <p:cNvCxnSpPr>
            <a:stCxn id="24" idx="5"/>
            <a:endCxn id="31" idx="1"/>
          </p:cNvCxnSpPr>
          <p:nvPr/>
        </p:nvCxnSpPr>
        <p:spPr>
          <a:xfrm>
            <a:off x="2722320" y="4383058"/>
            <a:ext cx="2016898" cy="1195832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/>
          <p:cNvCxnSpPr>
            <a:stCxn id="25" idx="7"/>
            <a:endCxn id="29" idx="3"/>
          </p:cNvCxnSpPr>
          <p:nvPr/>
        </p:nvCxnSpPr>
        <p:spPr>
          <a:xfrm flipV="1">
            <a:off x="2722320" y="4637114"/>
            <a:ext cx="2016898" cy="11609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3"/>
          <p:cNvCxnSpPr>
            <a:stCxn id="26" idx="6"/>
            <a:endCxn id="30" idx="2"/>
          </p:cNvCxnSpPr>
          <p:nvPr/>
        </p:nvCxnSpPr>
        <p:spPr>
          <a:xfrm flipV="1">
            <a:off x="2753070" y="5139760"/>
            <a:ext cx="1955399" cy="190541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>
            <a:stCxn id="27" idx="7"/>
            <a:endCxn id="30" idx="3"/>
          </p:cNvCxnSpPr>
          <p:nvPr/>
        </p:nvCxnSpPr>
        <p:spPr>
          <a:xfrm flipV="1">
            <a:off x="2722320" y="5208740"/>
            <a:ext cx="2016898" cy="560691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>
            <a:stCxn id="28" idx="7"/>
            <a:endCxn id="31" idx="3"/>
          </p:cNvCxnSpPr>
          <p:nvPr/>
        </p:nvCxnSpPr>
        <p:spPr>
          <a:xfrm flipV="1">
            <a:off x="2722320" y="5716852"/>
            <a:ext cx="2016898" cy="64195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28" idx="6"/>
            <a:endCxn id="32" idx="2"/>
          </p:cNvCxnSpPr>
          <p:nvPr/>
        </p:nvCxnSpPr>
        <p:spPr>
          <a:xfrm flipV="1">
            <a:off x="2753070" y="6155983"/>
            <a:ext cx="1955399" cy="27180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/>
          <p:cNvCxnSpPr>
            <a:stCxn id="31" idx="2"/>
            <a:endCxn id="27" idx="6"/>
          </p:cNvCxnSpPr>
          <p:nvPr/>
        </p:nvCxnSpPr>
        <p:spPr>
          <a:xfrm flipH="1">
            <a:off x="2753070" y="5647871"/>
            <a:ext cx="1955399" cy="19054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5"/>
          <p:cNvCxnSpPr>
            <a:stCxn id="30" idx="1"/>
            <a:endCxn id="25" idx="6"/>
          </p:cNvCxnSpPr>
          <p:nvPr/>
        </p:nvCxnSpPr>
        <p:spPr>
          <a:xfrm flipH="1" flipV="1">
            <a:off x="2753070" y="4822189"/>
            <a:ext cx="1986148" cy="24858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543102" y="4216524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2543102" y="472463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2543102" y="523274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543102" y="574085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543102" y="633023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9" name="Oval 3"/>
          <p:cNvSpPr>
            <a:spLocks noChangeArrowheads="1"/>
          </p:cNvSpPr>
          <p:nvPr/>
        </p:nvSpPr>
        <p:spPr bwMode="auto">
          <a:xfrm>
            <a:off x="4708468" y="447058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4708468" y="504220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4708468" y="555031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4708468" y="605842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33" name="Straight Connector 14"/>
          <p:cNvCxnSpPr>
            <a:stCxn id="29" idx="6"/>
            <a:endCxn id="43" idx="1"/>
          </p:cNvCxnSpPr>
          <p:nvPr/>
        </p:nvCxnSpPr>
        <p:spPr>
          <a:xfrm>
            <a:off x="4918436" y="4568134"/>
            <a:ext cx="1218416" cy="702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14"/>
          <p:cNvCxnSpPr>
            <a:stCxn id="30" idx="6"/>
            <a:endCxn id="43" idx="2"/>
          </p:cNvCxnSpPr>
          <p:nvPr/>
        </p:nvCxnSpPr>
        <p:spPr>
          <a:xfrm>
            <a:off x="4918436" y="5139760"/>
            <a:ext cx="1187667" cy="1996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31" idx="6"/>
            <a:endCxn id="43" idx="3"/>
          </p:cNvCxnSpPr>
          <p:nvPr/>
        </p:nvCxnSpPr>
        <p:spPr>
          <a:xfrm flipV="1">
            <a:off x="4918436" y="5408412"/>
            <a:ext cx="1218416" cy="2394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14"/>
          <p:cNvCxnSpPr>
            <a:stCxn id="32" idx="7"/>
            <a:endCxn id="43" idx="4"/>
          </p:cNvCxnSpPr>
          <p:nvPr/>
        </p:nvCxnSpPr>
        <p:spPr>
          <a:xfrm flipV="1">
            <a:off x="4887686" y="5436984"/>
            <a:ext cx="1323400" cy="6500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14"/>
          <p:cNvCxnSpPr>
            <a:stCxn id="42" idx="0"/>
            <a:endCxn id="24" idx="2"/>
          </p:cNvCxnSpPr>
          <p:nvPr/>
        </p:nvCxnSpPr>
        <p:spPr>
          <a:xfrm flipV="1">
            <a:off x="1262476" y="4314078"/>
            <a:ext cx="1280627" cy="9308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14"/>
          <p:cNvCxnSpPr>
            <a:stCxn id="42" idx="7"/>
            <a:endCxn id="25" idx="1"/>
          </p:cNvCxnSpPr>
          <p:nvPr/>
        </p:nvCxnSpPr>
        <p:spPr>
          <a:xfrm flipV="1">
            <a:off x="1336709" y="4753208"/>
            <a:ext cx="1237143" cy="5202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14"/>
          <p:cNvCxnSpPr>
            <a:stCxn id="42" idx="6"/>
            <a:endCxn id="26" idx="2"/>
          </p:cNvCxnSpPr>
          <p:nvPr/>
        </p:nvCxnSpPr>
        <p:spPr>
          <a:xfrm flipV="1">
            <a:off x="1367459" y="5330301"/>
            <a:ext cx="1175644" cy="1217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14"/>
          <p:cNvCxnSpPr>
            <a:stCxn id="42" idx="5"/>
            <a:endCxn id="27" idx="2"/>
          </p:cNvCxnSpPr>
          <p:nvPr/>
        </p:nvCxnSpPr>
        <p:spPr>
          <a:xfrm>
            <a:off x="1336709" y="5411455"/>
            <a:ext cx="1206393" cy="4269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42" idx="4"/>
            <a:endCxn id="28" idx="2"/>
          </p:cNvCxnSpPr>
          <p:nvPr/>
        </p:nvCxnSpPr>
        <p:spPr>
          <a:xfrm>
            <a:off x="1262476" y="5440027"/>
            <a:ext cx="1280627" cy="9877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1157491" y="5244921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6106102" y="524187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827584" y="5180899"/>
          <a:ext cx="280746" cy="331684"/>
        </p:xfrm>
        <a:graphic>
          <a:graphicData uri="http://schemas.openxmlformats.org/presentationml/2006/ole">
            <p:oleObj spid="_x0000_s276492" name="Equation" r:id="rId8" imgW="114120" imgH="139680" progId="Equation.3">
              <p:embed/>
            </p:oleObj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6370028" y="5180899"/>
          <a:ext cx="218196" cy="362736"/>
        </p:xfrm>
        <a:graphic>
          <a:graphicData uri="http://schemas.openxmlformats.org/presentationml/2006/ole">
            <p:oleObj spid="_x0000_s276493" name="Equation" r:id="rId9" imgW="88560" imgH="152280" progId="Equation.3">
              <p:embed/>
            </p:oleObj>
          </a:graphicData>
        </a:graphic>
      </p:graphicFrame>
      <p:graphicFrame>
        <p:nvGraphicFramePr>
          <p:cNvPr id="276494" name="Object 2"/>
          <p:cNvGraphicFramePr>
            <a:graphicFrameLocks noChangeAspect="1"/>
          </p:cNvGraphicFramePr>
          <p:nvPr/>
        </p:nvGraphicFramePr>
        <p:xfrm>
          <a:off x="2411760" y="4503465"/>
          <a:ext cx="266700" cy="293687"/>
        </p:xfrm>
        <a:graphic>
          <a:graphicData uri="http://schemas.openxmlformats.org/presentationml/2006/ole">
            <p:oleObj spid="_x0000_s276494" name="Equation" r:id="rId10" imgW="126720" imgH="139680" progId="Equation.3">
              <p:embed/>
            </p:oleObj>
          </a:graphicData>
        </a:graphic>
      </p:graphicFrame>
      <p:graphicFrame>
        <p:nvGraphicFramePr>
          <p:cNvPr id="276495" name="Object 2"/>
          <p:cNvGraphicFramePr>
            <a:graphicFrameLocks noChangeAspect="1"/>
          </p:cNvGraphicFramePr>
          <p:nvPr/>
        </p:nvGraphicFramePr>
        <p:xfrm>
          <a:off x="4788024" y="4797425"/>
          <a:ext cx="319088" cy="293688"/>
        </p:xfrm>
        <a:graphic>
          <a:graphicData uri="http://schemas.openxmlformats.org/presentationml/2006/ole">
            <p:oleObj spid="_x0000_s276495" name="Equation" r:id="rId11" imgW="152280" imgH="139680" progId="Equation.3">
              <p:embed/>
            </p:oleObj>
          </a:graphicData>
        </a:graphic>
      </p:graphicFrame>
      <p:sp>
        <p:nvSpPr>
          <p:cNvPr id="50" name="מלבן 49"/>
          <p:cNvSpPr/>
          <p:nvPr/>
        </p:nvSpPr>
        <p:spPr>
          <a:xfrm>
            <a:off x="467544" y="4221088"/>
            <a:ext cx="6840760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ציין מיקום של מספר שקופית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הוכחה (המשך)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1115616" y="1412776"/>
            <a:ext cx="76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 smtClean="0">
                <a:cs typeface="+mn-cs"/>
              </a:rPr>
              <a:t>נראה שגודל הזרימה המקסימאלית       שווה לגודל הזיווג המקסימום </a:t>
            </a:r>
          </a:p>
          <a:p>
            <a:endParaRPr lang="he-IL" sz="2800" dirty="0" smtClean="0">
              <a:cs typeface="+mn-cs"/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he-IL" sz="2800" dirty="0" smtClean="0">
                <a:cs typeface="+mn-cs"/>
              </a:rPr>
              <a:t>                בהינתן זרימה שלמה, נוכל לקחת רק את הקשתות שלה מ-     ל-       ולקבל את הזיווג המתאים. 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endParaRPr lang="he-IL" sz="2800" dirty="0" smtClean="0">
              <a:cs typeface="+mn-cs"/>
            </a:endParaRPr>
          </a:p>
        </p:txBody>
      </p:sp>
      <p:graphicFrame>
        <p:nvGraphicFramePr>
          <p:cNvPr id="276487" name="Object 2"/>
          <p:cNvGraphicFramePr>
            <a:graphicFrameLocks noChangeAspect="1"/>
          </p:cNvGraphicFramePr>
          <p:nvPr/>
        </p:nvGraphicFramePr>
        <p:xfrm>
          <a:off x="7380312" y="3212976"/>
          <a:ext cx="346075" cy="373063"/>
        </p:xfrm>
        <a:graphic>
          <a:graphicData uri="http://schemas.openxmlformats.org/presentationml/2006/ole">
            <p:oleObj spid="_x0000_s277506" name="Equation" r:id="rId3" imgW="164880" imgH="177480" progId="Equation.3">
              <p:embed/>
            </p:oleObj>
          </a:graphicData>
        </a:graphic>
      </p:graphicFrame>
      <p:graphicFrame>
        <p:nvGraphicFramePr>
          <p:cNvPr id="276488" name="Object 3"/>
          <p:cNvGraphicFramePr>
            <a:graphicFrameLocks noChangeAspect="1"/>
          </p:cNvGraphicFramePr>
          <p:nvPr/>
        </p:nvGraphicFramePr>
        <p:xfrm>
          <a:off x="6573614" y="3212976"/>
          <a:ext cx="374650" cy="373062"/>
        </p:xfrm>
        <a:graphic>
          <a:graphicData uri="http://schemas.openxmlformats.org/presentationml/2006/ole">
            <p:oleObj spid="_x0000_s277507" name="Equation" r:id="rId4" imgW="177480" imgH="177480" progId="Equation.3">
              <p:embed/>
            </p:oleObj>
          </a:graphicData>
        </a:graphic>
      </p:graphicFrame>
      <p:graphicFrame>
        <p:nvGraphicFramePr>
          <p:cNvPr id="276489" name="Object 2"/>
          <p:cNvGraphicFramePr>
            <a:graphicFrameLocks noChangeAspect="1"/>
          </p:cNvGraphicFramePr>
          <p:nvPr/>
        </p:nvGraphicFramePr>
        <p:xfrm>
          <a:off x="7380312" y="2785939"/>
          <a:ext cx="1095375" cy="427037"/>
        </p:xfrm>
        <a:graphic>
          <a:graphicData uri="http://schemas.openxmlformats.org/presentationml/2006/ole">
            <p:oleObj spid="_x0000_s277508" name="Equation" r:id="rId5" imgW="520560" imgH="203040" progId="Equation.3">
              <p:embed/>
            </p:oleObj>
          </a:graphicData>
        </a:graphic>
      </p:graphicFrame>
      <p:graphicFrame>
        <p:nvGraphicFramePr>
          <p:cNvPr id="276490" name="Object 2"/>
          <p:cNvGraphicFramePr>
            <a:graphicFrameLocks noChangeAspect="1"/>
          </p:cNvGraphicFramePr>
          <p:nvPr/>
        </p:nvGraphicFramePr>
        <p:xfrm>
          <a:off x="4173538" y="1484313"/>
          <a:ext cx="320675" cy="427037"/>
        </p:xfrm>
        <a:graphic>
          <a:graphicData uri="http://schemas.openxmlformats.org/presentationml/2006/ole">
            <p:oleObj spid="_x0000_s277509" name="Equation" r:id="rId6" imgW="152280" imgH="203040" progId="Equation.3">
              <p:embed/>
            </p:oleObj>
          </a:graphicData>
        </a:graphic>
      </p:graphicFrame>
      <p:graphicFrame>
        <p:nvGraphicFramePr>
          <p:cNvPr id="276491" name="Object 2"/>
          <p:cNvGraphicFramePr>
            <a:graphicFrameLocks noChangeAspect="1"/>
          </p:cNvGraphicFramePr>
          <p:nvPr/>
        </p:nvGraphicFramePr>
        <p:xfrm>
          <a:off x="6782271" y="1988840"/>
          <a:ext cx="454025" cy="293688"/>
        </p:xfrm>
        <a:graphic>
          <a:graphicData uri="http://schemas.openxmlformats.org/presentationml/2006/ole">
            <p:oleObj spid="_x0000_s277510" name="Equation" r:id="rId7" imgW="215640" imgH="139680" progId="Equation.3">
              <p:embed/>
            </p:oleObj>
          </a:graphicData>
        </a:graphic>
      </p:graphicFrame>
      <p:cxnSp>
        <p:nvCxnSpPr>
          <p:cNvPr id="15" name="Straight Connector 14"/>
          <p:cNvCxnSpPr>
            <a:stCxn id="24" idx="6"/>
            <a:endCxn id="29" idx="2"/>
          </p:cNvCxnSpPr>
          <p:nvPr/>
        </p:nvCxnSpPr>
        <p:spPr>
          <a:xfrm>
            <a:off x="2753070" y="4314078"/>
            <a:ext cx="1955399" cy="25405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9"/>
          <p:cNvCxnSpPr>
            <a:stCxn id="24" idx="5"/>
            <a:endCxn id="31" idx="1"/>
          </p:cNvCxnSpPr>
          <p:nvPr/>
        </p:nvCxnSpPr>
        <p:spPr>
          <a:xfrm>
            <a:off x="2722320" y="4383058"/>
            <a:ext cx="2016898" cy="1195832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/>
          <p:cNvCxnSpPr>
            <a:stCxn id="25" idx="7"/>
            <a:endCxn id="29" idx="3"/>
          </p:cNvCxnSpPr>
          <p:nvPr/>
        </p:nvCxnSpPr>
        <p:spPr>
          <a:xfrm flipV="1">
            <a:off x="2722320" y="4637114"/>
            <a:ext cx="2016898" cy="11609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3"/>
          <p:cNvCxnSpPr>
            <a:stCxn id="26" idx="6"/>
            <a:endCxn id="30" idx="2"/>
          </p:cNvCxnSpPr>
          <p:nvPr/>
        </p:nvCxnSpPr>
        <p:spPr>
          <a:xfrm flipV="1">
            <a:off x="2753070" y="5139760"/>
            <a:ext cx="1955399" cy="190541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>
            <a:stCxn id="27" idx="7"/>
            <a:endCxn id="30" idx="3"/>
          </p:cNvCxnSpPr>
          <p:nvPr/>
        </p:nvCxnSpPr>
        <p:spPr>
          <a:xfrm flipV="1">
            <a:off x="2722320" y="5208740"/>
            <a:ext cx="2016898" cy="560691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>
            <a:stCxn id="28" idx="7"/>
            <a:endCxn id="31" idx="3"/>
          </p:cNvCxnSpPr>
          <p:nvPr/>
        </p:nvCxnSpPr>
        <p:spPr>
          <a:xfrm flipV="1">
            <a:off x="2722320" y="5716852"/>
            <a:ext cx="2016898" cy="64195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9"/>
          <p:cNvCxnSpPr>
            <a:stCxn id="28" idx="6"/>
            <a:endCxn id="32" idx="2"/>
          </p:cNvCxnSpPr>
          <p:nvPr/>
        </p:nvCxnSpPr>
        <p:spPr>
          <a:xfrm flipV="1">
            <a:off x="2753070" y="6155983"/>
            <a:ext cx="1955399" cy="27180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/>
          <p:cNvCxnSpPr>
            <a:stCxn id="31" idx="2"/>
            <a:endCxn id="27" idx="6"/>
          </p:cNvCxnSpPr>
          <p:nvPr/>
        </p:nvCxnSpPr>
        <p:spPr>
          <a:xfrm flipH="1">
            <a:off x="2753070" y="5647871"/>
            <a:ext cx="1955399" cy="19054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5"/>
          <p:cNvCxnSpPr>
            <a:stCxn id="30" idx="1"/>
            <a:endCxn id="25" idx="6"/>
          </p:cNvCxnSpPr>
          <p:nvPr/>
        </p:nvCxnSpPr>
        <p:spPr>
          <a:xfrm flipH="1" flipV="1">
            <a:off x="2753070" y="4822189"/>
            <a:ext cx="1986148" cy="24858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543102" y="4216524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2543102" y="472463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2543102" y="523274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543102" y="574085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543102" y="633023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9" name="Oval 3"/>
          <p:cNvSpPr>
            <a:spLocks noChangeArrowheads="1"/>
          </p:cNvSpPr>
          <p:nvPr/>
        </p:nvSpPr>
        <p:spPr bwMode="auto">
          <a:xfrm>
            <a:off x="4708468" y="4470580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4708468" y="5042206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4708468" y="555031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4708468" y="6058429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33" name="Straight Connector 14"/>
          <p:cNvCxnSpPr>
            <a:stCxn id="29" idx="6"/>
            <a:endCxn id="43" idx="1"/>
          </p:cNvCxnSpPr>
          <p:nvPr/>
        </p:nvCxnSpPr>
        <p:spPr>
          <a:xfrm>
            <a:off x="4918436" y="4568134"/>
            <a:ext cx="1218416" cy="702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14"/>
          <p:cNvCxnSpPr>
            <a:stCxn id="30" idx="6"/>
            <a:endCxn id="43" idx="2"/>
          </p:cNvCxnSpPr>
          <p:nvPr/>
        </p:nvCxnSpPr>
        <p:spPr>
          <a:xfrm>
            <a:off x="4918436" y="5139760"/>
            <a:ext cx="1187667" cy="1996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31" idx="6"/>
            <a:endCxn id="43" idx="3"/>
          </p:cNvCxnSpPr>
          <p:nvPr/>
        </p:nvCxnSpPr>
        <p:spPr>
          <a:xfrm flipV="1">
            <a:off x="4918436" y="5408412"/>
            <a:ext cx="1218416" cy="2394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14"/>
          <p:cNvCxnSpPr>
            <a:stCxn id="32" idx="7"/>
            <a:endCxn id="43" idx="4"/>
          </p:cNvCxnSpPr>
          <p:nvPr/>
        </p:nvCxnSpPr>
        <p:spPr>
          <a:xfrm flipV="1">
            <a:off x="4887686" y="5436984"/>
            <a:ext cx="1323400" cy="6500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14"/>
          <p:cNvCxnSpPr>
            <a:stCxn id="42" idx="0"/>
            <a:endCxn id="24" idx="2"/>
          </p:cNvCxnSpPr>
          <p:nvPr/>
        </p:nvCxnSpPr>
        <p:spPr>
          <a:xfrm flipV="1">
            <a:off x="1262476" y="4314078"/>
            <a:ext cx="1280627" cy="93084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14"/>
          <p:cNvCxnSpPr>
            <a:stCxn id="42" idx="7"/>
            <a:endCxn id="25" idx="1"/>
          </p:cNvCxnSpPr>
          <p:nvPr/>
        </p:nvCxnSpPr>
        <p:spPr>
          <a:xfrm flipV="1">
            <a:off x="1336709" y="4753208"/>
            <a:ext cx="1237143" cy="5202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14"/>
          <p:cNvCxnSpPr>
            <a:stCxn id="42" idx="6"/>
            <a:endCxn id="26" idx="2"/>
          </p:cNvCxnSpPr>
          <p:nvPr/>
        </p:nvCxnSpPr>
        <p:spPr>
          <a:xfrm flipV="1">
            <a:off x="1367459" y="5330301"/>
            <a:ext cx="1175644" cy="1217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14"/>
          <p:cNvCxnSpPr>
            <a:stCxn id="42" idx="5"/>
            <a:endCxn id="27" idx="2"/>
          </p:cNvCxnSpPr>
          <p:nvPr/>
        </p:nvCxnSpPr>
        <p:spPr>
          <a:xfrm>
            <a:off x="1336709" y="5411455"/>
            <a:ext cx="1206393" cy="4269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42" idx="4"/>
            <a:endCxn id="28" idx="2"/>
          </p:cNvCxnSpPr>
          <p:nvPr/>
        </p:nvCxnSpPr>
        <p:spPr>
          <a:xfrm>
            <a:off x="1262476" y="5440027"/>
            <a:ext cx="1280627" cy="9877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1157491" y="5244921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6106102" y="5241877"/>
            <a:ext cx="209967" cy="19510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827584" y="5180899"/>
          <a:ext cx="280746" cy="331684"/>
        </p:xfrm>
        <a:graphic>
          <a:graphicData uri="http://schemas.openxmlformats.org/presentationml/2006/ole">
            <p:oleObj spid="_x0000_s277511" name="Equation" r:id="rId8" imgW="114120" imgH="139680" progId="Equation.3">
              <p:embed/>
            </p:oleObj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6370028" y="5180899"/>
          <a:ext cx="218196" cy="362736"/>
        </p:xfrm>
        <a:graphic>
          <a:graphicData uri="http://schemas.openxmlformats.org/presentationml/2006/ole">
            <p:oleObj spid="_x0000_s277512" name="Equation" r:id="rId9" imgW="88560" imgH="152280" progId="Equation.3">
              <p:embed/>
            </p:oleObj>
          </a:graphicData>
        </a:graphic>
      </p:graphicFrame>
      <p:graphicFrame>
        <p:nvGraphicFramePr>
          <p:cNvPr id="276494" name="Object 2"/>
          <p:cNvGraphicFramePr>
            <a:graphicFrameLocks noChangeAspect="1"/>
          </p:cNvGraphicFramePr>
          <p:nvPr/>
        </p:nvGraphicFramePr>
        <p:xfrm>
          <a:off x="2444750" y="3894138"/>
          <a:ext cx="346075" cy="373062"/>
        </p:xfrm>
        <a:graphic>
          <a:graphicData uri="http://schemas.openxmlformats.org/presentationml/2006/ole">
            <p:oleObj spid="_x0000_s277513" name="Equation" r:id="rId10" imgW="164880" imgH="177480" progId="Equation.3">
              <p:embed/>
            </p:oleObj>
          </a:graphicData>
        </a:graphic>
      </p:graphicFrame>
      <p:graphicFrame>
        <p:nvGraphicFramePr>
          <p:cNvPr id="276495" name="Object 2"/>
          <p:cNvGraphicFramePr>
            <a:graphicFrameLocks noChangeAspect="1"/>
          </p:cNvGraphicFramePr>
          <p:nvPr/>
        </p:nvGraphicFramePr>
        <p:xfrm>
          <a:off x="4618038" y="4037013"/>
          <a:ext cx="371475" cy="374650"/>
        </p:xfrm>
        <a:graphic>
          <a:graphicData uri="http://schemas.openxmlformats.org/presentationml/2006/ole">
            <p:oleObj spid="_x0000_s277514" name="Equation" r:id="rId11" imgW="177480" imgH="177480" progId="Equation.3">
              <p:embed/>
            </p:oleObj>
          </a:graphicData>
        </a:graphic>
      </p:graphicFrame>
      <p:sp>
        <p:nvSpPr>
          <p:cNvPr id="46" name="מציין מיקום של מספר שקופית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 eaLnBrk="0" hangingPunct="0">
              <a:defRPr/>
            </a:pPr>
            <a:r>
              <a:rPr lang="he-IL" sz="43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+mj-cs"/>
              </a:rPr>
              <a:t>הוכחה (המשך)</a:t>
            </a:r>
            <a:endParaRPr lang="he-IL" sz="43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cs typeface="+mj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r>
              <a:rPr lang="he-IL" sz="2800" dirty="0" smtClean="0"/>
              <a:t>מצאנו התאמה בין הזרימות השלמות לזיווגים האפשריים. גודל זיווג יהיה זהה לגודל הזרימה שמתאימה לו. </a:t>
            </a:r>
          </a:p>
          <a:p>
            <a:r>
              <a:rPr lang="he-IL" sz="2800" dirty="0" smtClean="0"/>
              <a:t>זרימה מקסימאלית תתאים לזיווג מקסימום.</a:t>
            </a:r>
          </a:p>
        </p:txBody>
      </p:sp>
      <p:sp>
        <p:nvSpPr>
          <p:cNvPr id="5" name="אליפסה 4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47800"/>
            <a:ext cx="8466906" cy="3481388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נתונות     מכונות ו-      משימות שצריכות להתבצע ע"י המכונות. מכונה     יכולה לבצע      משימות. בנוסף, עבור כל משימה נתונה רשימה של מכונות שיודעות לבצע אותה. תארו </a:t>
            </a:r>
            <a:r>
              <a:rPr lang="he-IL" dirty="0" err="1" smtClean="0"/>
              <a:t>אלג</a:t>
            </a:r>
            <a:r>
              <a:rPr lang="he-IL" dirty="0" smtClean="0"/>
              <a:t>' אשר בוחר לכל משימה את המכונה שתבצע אותה (תחת ההגבלות הנ"ל), או מודיע שלא קיימות השמה כזו.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3 – מכונות ומשימות</a:t>
            </a:r>
            <a:endParaRPr lang="he-IL" dirty="0"/>
          </a:p>
        </p:txBody>
      </p:sp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6084168" y="1628800"/>
          <a:ext cx="339725" cy="373062"/>
        </p:xfrm>
        <a:graphic>
          <a:graphicData uri="http://schemas.openxmlformats.org/presentationml/2006/ole">
            <p:oleObj spid="_x0000_s278530" name="Equation" r:id="rId3" imgW="126835" imgH="139518" progId="Equation.3">
              <p:embed/>
            </p:oleObj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4211960" y="1615778"/>
          <a:ext cx="441325" cy="373062"/>
        </p:xfrm>
        <a:graphic>
          <a:graphicData uri="http://schemas.openxmlformats.org/presentationml/2006/ole">
            <p:oleObj spid="_x0000_s278531" name="Equation" r:id="rId4" imgW="164957" imgH="139579" progId="Equation.3">
              <p:embed/>
            </p:oleObj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1979712" y="2060848"/>
          <a:ext cx="236537" cy="441325"/>
        </p:xfrm>
        <a:graphic>
          <a:graphicData uri="http://schemas.openxmlformats.org/presentationml/2006/ole">
            <p:oleObj spid="_x0000_s278532" name="Equation" r:id="rId5" imgW="88707" imgH="164742" progId="Equation.3">
              <p:embed/>
            </p:oleObj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4067944" y="1953716"/>
          <a:ext cx="406400" cy="611188"/>
        </p:xfrm>
        <a:graphic>
          <a:graphicData uri="http://schemas.openxmlformats.org/presentationml/2006/ole">
            <p:oleObj spid="_x0000_s278533" name="Equation" r:id="rId6" imgW="152334" imgH="228501" progId="Equation.3">
              <p:embed/>
            </p:oleObj>
          </a:graphicData>
        </a:graphic>
      </p:graphicFrame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drip-filte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212976"/>
            <a:ext cx="1584176" cy="15841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66906" cy="3481388"/>
          </a:xfrm>
        </p:spPr>
        <p:txBody>
          <a:bodyPr/>
          <a:lstStyle/>
          <a:p>
            <a:r>
              <a:rPr lang="he-IL" sz="2400" b="1" dirty="0" smtClean="0"/>
              <a:t>תרגיל: </a:t>
            </a:r>
            <a:r>
              <a:rPr lang="he-IL" sz="2400" dirty="0" smtClean="0"/>
              <a:t>נתונות     מכונות ו-      משימות שצריכות להתבצע ע"י המכונות. מכונה     יכולה לבצע      משימות. בנוסף, עבור כל משימה נתונה רשימה של מכונות שיודעות לבצע אותה. תארו </a:t>
            </a:r>
            <a:r>
              <a:rPr lang="he-IL" sz="2400" dirty="0" err="1" smtClean="0"/>
              <a:t>אלג</a:t>
            </a:r>
            <a:r>
              <a:rPr lang="he-IL" sz="2400" dirty="0" smtClean="0"/>
              <a:t>' אשר בוחר לכל משימה את המכונה שתבצע אותה (תחת ההגבלות הנ"ל), או מודיע שלא קיימות השמה כזו.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3 – דוגמא</a:t>
            </a:r>
            <a:endParaRPr lang="he-IL" dirty="0"/>
          </a:p>
        </p:txBody>
      </p:sp>
      <p:graphicFrame>
        <p:nvGraphicFramePr>
          <p:cNvPr id="278530" name="Object 2"/>
          <p:cNvGraphicFramePr>
            <a:graphicFrameLocks noChangeAspect="1"/>
          </p:cNvGraphicFramePr>
          <p:nvPr/>
        </p:nvGraphicFramePr>
        <p:xfrm>
          <a:off x="6660232" y="1494312"/>
          <a:ext cx="221723" cy="243480"/>
        </p:xfrm>
        <a:graphic>
          <a:graphicData uri="http://schemas.openxmlformats.org/presentationml/2006/ole">
            <p:oleObj spid="_x0000_s279554" name="Equation" r:id="rId4" imgW="126835" imgH="139518" progId="Equation.3">
              <p:embed/>
            </p:oleObj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5292080" y="1494312"/>
          <a:ext cx="288032" cy="243480"/>
        </p:xfrm>
        <a:graphic>
          <a:graphicData uri="http://schemas.openxmlformats.org/presentationml/2006/ole">
            <p:oleObj spid="_x0000_s279555" name="Equation" r:id="rId5" imgW="164957" imgH="139579" progId="Equation.3">
              <p:embed/>
            </p:oleObj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7596336" y="1809800"/>
          <a:ext cx="154377" cy="288032"/>
        </p:xfrm>
        <a:graphic>
          <a:graphicData uri="http://schemas.openxmlformats.org/presentationml/2006/ole">
            <p:oleObj spid="_x0000_s279556" name="Equation" r:id="rId6" imgW="88707" imgH="164742" progId="Equation.3">
              <p:embed/>
            </p:oleObj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5940152" y="1737792"/>
          <a:ext cx="265238" cy="398894"/>
        </p:xfrm>
        <a:graphic>
          <a:graphicData uri="http://schemas.openxmlformats.org/presentationml/2006/ole">
            <p:oleObj spid="_x0000_s279557" name="Equation" r:id="rId7" imgW="152334" imgH="228501" progId="Equation.3">
              <p:embed/>
            </p:oleObj>
          </a:graphicData>
        </a:graphic>
      </p:graphicFrame>
      <p:pic>
        <p:nvPicPr>
          <p:cNvPr id="15" name="תמונה 14" descr="0002865__2_gaggia_lcd_espresso_machine_30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068960"/>
            <a:ext cx="2314543" cy="19442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תמונה 15" descr="espresso-machine_1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8016" y="4797152"/>
            <a:ext cx="2107952" cy="18444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תמונה 9" descr="Arabic_Coffee_Pot_by_LilyWyt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11960" y="4869160"/>
            <a:ext cx="1359271" cy="162320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תמונה 13" descr="French-Press-Tea-Coffee-Maker-F70-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08104" y="4725144"/>
            <a:ext cx="1440160" cy="19682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827584" y="3573016"/>
            <a:ext cx="2376264" cy="2862322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dirty="0" err="1" smtClean="0">
                <a:latin typeface="Copperplate Gothic Light" pitchFamily="34" charset="0"/>
              </a:rPr>
              <a:t>Caffè</a:t>
            </a:r>
            <a:r>
              <a:rPr lang="en-US" dirty="0" smtClean="0">
                <a:latin typeface="Copperplate Gothic Light" pitchFamily="34" charset="0"/>
              </a:rPr>
              <a:t> latte</a:t>
            </a:r>
          </a:p>
          <a:p>
            <a:pPr algn="l" rtl="0"/>
            <a:r>
              <a:rPr lang="en-US" dirty="0" smtClean="0">
                <a:latin typeface="Copperplate Gothic Light" pitchFamily="34" charset="0"/>
              </a:rPr>
              <a:t>Cappuccino</a:t>
            </a:r>
          </a:p>
          <a:p>
            <a:pPr algn="l" rtl="0"/>
            <a:r>
              <a:rPr lang="en-US" dirty="0" smtClean="0">
                <a:latin typeface="Copperplate Gothic Light" pitchFamily="34" charset="0"/>
              </a:rPr>
              <a:t>Decaf</a:t>
            </a:r>
          </a:p>
          <a:p>
            <a:pPr algn="l" rtl="0"/>
            <a:r>
              <a:rPr lang="en-US" dirty="0" err="1" smtClean="0">
                <a:latin typeface="Copperplate Gothic Light" pitchFamily="34" charset="0"/>
              </a:rPr>
              <a:t>Doppio</a:t>
            </a:r>
            <a:endParaRPr lang="en-US" dirty="0" smtClean="0">
              <a:latin typeface="Copperplate Gothic Light" pitchFamily="34" charset="0"/>
            </a:endParaRPr>
          </a:p>
          <a:p>
            <a:pPr algn="l" rtl="0"/>
            <a:r>
              <a:rPr lang="en-US" dirty="0" smtClean="0">
                <a:latin typeface="Copperplate Gothic Light" pitchFamily="34" charset="0"/>
              </a:rPr>
              <a:t>Espresso</a:t>
            </a:r>
          </a:p>
          <a:p>
            <a:pPr algn="l" rtl="0"/>
            <a:r>
              <a:rPr lang="en-US" dirty="0" smtClean="0">
                <a:latin typeface="Copperplate Gothic Light" pitchFamily="34" charset="0"/>
              </a:rPr>
              <a:t>Filter</a:t>
            </a:r>
          </a:p>
          <a:p>
            <a:pPr algn="l" rtl="0"/>
            <a:r>
              <a:rPr lang="en-US" dirty="0" smtClean="0">
                <a:latin typeface="Copperplate Gothic Light" pitchFamily="34" charset="0"/>
              </a:rPr>
              <a:t>Half-</a:t>
            </a:r>
            <a:r>
              <a:rPr lang="en-US" dirty="0" err="1" smtClean="0">
                <a:latin typeface="Copperplate Gothic Light" pitchFamily="34" charset="0"/>
              </a:rPr>
              <a:t>caf</a:t>
            </a:r>
            <a:endParaRPr lang="en-US" dirty="0" smtClean="0">
              <a:latin typeface="Copperplate Gothic Light" pitchFamily="34" charset="0"/>
            </a:endParaRPr>
          </a:p>
          <a:p>
            <a:pPr algn="l" rtl="0"/>
            <a:r>
              <a:rPr lang="en-US" dirty="0" smtClean="0">
                <a:latin typeface="Copperplate Gothic Light" pitchFamily="34" charset="0"/>
              </a:rPr>
              <a:t>Raspberry Mocha</a:t>
            </a:r>
          </a:p>
          <a:p>
            <a:pPr algn="l" rtl="0"/>
            <a:r>
              <a:rPr lang="en-US" dirty="0" smtClean="0">
                <a:latin typeface="Copperplate Gothic Light" pitchFamily="34" charset="0"/>
              </a:rPr>
              <a:t>Red Eye</a:t>
            </a:r>
          </a:p>
          <a:p>
            <a:pPr algn="l" rtl="0"/>
            <a:r>
              <a:rPr lang="en-US" dirty="0" smtClean="0">
                <a:latin typeface="Copperplate Gothic Light" pitchFamily="34" charset="0"/>
              </a:rPr>
              <a:t>Turkish coffee</a:t>
            </a:r>
            <a:endParaRPr lang="he-IL" dirty="0">
              <a:latin typeface="Copperplate Gothic Light" pitchFamily="34" charset="0"/>
              <a:cs typeface="+mn-cs"/>
            </a:endParaRPr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זרימה בשלמים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536" y="1412776"/>
            <a:ext cx="8435454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תרגיל: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נתונה רשת זרימה                  מ-    ל-    עם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קיבולים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שלמים. הוכיחו שהשיטה של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Ford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ו-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Fulkerson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מוצאת זרימה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מקסימלית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כך שלכל             הערך                         	     הינו שלם.        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214688" y="1571625"/>
          <a:ext cx="1400175" cy="414338"/>
        </p:xfrm>
        <a:graphic>
          <a:graphicData uri="http://schemas.openxmlformats.org/presentationml/2006/ole">
            <p:oleObj spid="_x0000_s226321" name="Equation" r:id="rId3" imgW="685800" imgH="2032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473325" y="1585913"/>
          <a:ext cx="293688" cy="357187"/>
        </p:xfrm>
        <a:graphic>
          <a:graphicData uri="http://schemas.openxmlformats.org/presentationml/2006/ole">
            <p:oleObj spid="_x0000_s226322" name="Equation" r:id="rId4" imgW="114201" imgH="139579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688135" y="2505844"/>
          <a:ext cx="315913" cy="419100"/>
        </p:xfrm>
        <a:graphic>
          <a:graphicData uri="http://schemas.openxmlformats.org/presentationml/2006/ole">
            <p:oleObj spid="_x0000_s226323" name="Equation" r:id="rId5" imgW="152268" imgH="203024" progId="Equation.3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2051720" y="2492896"/>
          <a:ext cx="954088" cy="390525"/>
        </p:xfrm>
        <a:graphic>
          <a:graphicData uri="http://schemas.openxmlformats.org/presentationml/2006/ole">
            <p:oleObj spid="_x0000_s226324" name="Equation" r:id="rId6" imgW="494870" imgH="203024" progId="Equation.3">
              <p:embed/>
            </p:oleObj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7319466" y="2996952"/>
          <a:ext cx="996950" cy="428625"/>
        </p:xfrm>
        <a:graphic>
          <a:graphicData uri="http://schemas.openxmlformats.org/presentationml/2006/ole">
            <p:oleObj spid="_x0000_s226325" name="Equation" r:id="rId7" imgW="469696" imgH="203112" progId="Equation.3">
              <p:embed/>
            </p:oleObj>
          </a:graphicData>
        </a:graphic>
      </p:graphicFrame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1403648" y="5517232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2915816" y="422108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4701754" y="5498976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6" name="Straight Arrow Connector 21"/>
          <p:cNvCxnSpPr>
            <a:stCxn id="22" idx="7"/>
            <a:endCxn id="24" idx="3"/>
          </p:cNvCxnSpPr>
          <p:nvPr/>
        </p:nvCxnSpPr>
        <p:spPr>
          <a:xfrm flipV="1">
            <a:off x="1588036" y="4405476"/>
            <a:ext cx="1359416" cy="114339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3"/>
          <p:cNvCxnSpPr>
            <a:stCxn id="24" idx="5"/>
            <a:endCxn id="25" idx="1"/>
          </p:cNvCxnSpPr>
          <p:nvPr/>
        </p:nvCxnSpPr>
        <p:spPr>
          <a:xfrm>
            <a:off x="3100204" y="4405476"/>
            <a:ext cx="1633186" cy="112513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5"/>
          <p:cNvCxnSpPr>
            <a:stCxn id="22" idx="6"/>
            <a:endCxn id="25" idx="2"/>
          </p:cNvCxnSpPr>
          <p:nvPr/>
        </p:nvCxnSpPr>
        <p:spPr>
          <a:xfrm flipV="1">
            <a:off x="1619672" y="5606988"/>
            <a:ext cx="3082082" cy="182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2641179" y="5660901"/>
          <a:ext cx="741362" cy="357188"/>
        </p:xfrm>
        <a:graphic>
          <a:graphicData uri="http://schemas.openxmlformats.org/presentationml/2006/ole">
            <p:oleObj spid="_x0000_s226327" name="Equation" r:id="rId8" imgW="368280" imgH="177480" progId="Equation.3">
              <p:embed/>
            </p:oleObj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1547664" y="4581128"/>
          <a:ext cx="766763" cy="357187"/>
        </p:xfrm>
        <a:graphic>
          <a:graphicData uri="http://schemas.openxmlformats.org/presentationml/2006/ole">
            <p:oleObj spid="_x0000_s226328" name="Equation" r:id="rId9" imgW="380880" imgH="177480" progId="Equation.3">
              <p:embed/>
            </p:oleObj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3779912" y="4581128"/>
          <a:ext cx="766762" cy="357187"/>
        </p:xfrm>
        <a:graphic>
          <a:graphicData uri="http://schemas.openxmlformats.org/presentationml/2006/ole">
            <p:oleObj spid="_x0000_s226329" name="Equation" r:id="rId10" imgW="380880" imgH="177480" progId="Equation.3">
              <p:embed/>
            </p:oleObj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1843088" y="1554163"/>
          <a:ext cx="228600" cy="388937"/>
        </p:xfrm>
        <a:graphic>
          <a:graphicData uri="http://schemas.openxmlformats.org/presentationml/2006/ole">
            <p:oleObj spid="_x0000_s226330" name="Equation" r:id="rId11" imgW="88746" imgH="152136" progId="Equation.3">
              <p:embed/>
            </p:oleObj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7092280" y="5373216"/>
          <a:ext cx="277813" cy="474663"/>
        </p:xfrm>
        <a:graphic>
          <a:graphicData uri="http://schemas.openxmlformats.org/presentationml/2006/ole">
            <p:oleObj spid="_x0000_s226331" name="Equation" r:id="rId12" imgW="88746" imgH="152136" progId="Equation.3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755576" y="5356101"/>
          <a:ext cx="357188" cy="436563"/>
        </p:xfrm>
        <a:graphic>
          <a:graphicData uri="http://schemas.openxmlformats.org/presentationml/2006/ole">
            <p:oleObj spid="_x0000_s226332" name="Equation" r:id="rId13" imgW="114201" imgH="139579" progId="Equation.3">
              <p:embed/>
            </p:oleObj>
          </a:graphicData>
        </a:graphic>
      </p:graphicFrame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6876256" y="5445224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39" name="Straight Arrow Connector 25"/>
          <p:cNvCxnSpPr>
            <a:stCxn id="25" idx="6"/>
            <a:endCxn id="38" idx="2"/>
          </p:cNvCxnSpPr>
          <p:nvPr/>
        </p:nvCxnSpPr>
        <p:spPr>
          <a:xfrm flipV="1">
            <a:off x="4917778" y="5553236"/>
            <a:ext cx="1958478" cy="5375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26333" name="Object 10"/>
          <p:cNvGraphicFramePr>
            <a:graphicFrameLocks noChangeAspect="1"/>
          </p:cNvGraphicFramePr>
          <p:nvPr/>
        </p:nvGraphicFramePr>
        <p:xfrm>
          <a:off x="5661025" y="5157788"/>
          <a:ext cx="460375" cy="357187"/>
        </p:xfrm>
        <a:graphic>
          <a:graphicData uri="http://schemas.openxmlformats.org/presentationml/2006/ole">
            <p:oleObj spid="_x0000_s226333" name="Equation" r:id="rId14" imgW="2286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פתרון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4"/>
          <p:cNvCxnSpPr>
            <a:stCxn id="15" idx="6"/>
          </p:cNvCxnSpPr>
          <p:nvPr/>
        </p:nvCxnSpPr>
        <p:spPr>
          <a:xfrm>
            <a:off x="3923928" y="1738524"/>
            <a:ext cx="2088232" cy="3943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5" name="Straight Connector 19"/>
          <p:cNvCxnSpPr>
            <a:stCxn id="15" idx="5"/>
            <a:endCxn id="104" idx="1"/>
          </p:cNvCxnSpPr>
          <p:nvPr/>
        </p:nvCxnSpPr>
        <p:spPr>
          <a:xfrm>
            <a:off x="3734112" y="1867027"/>
            <a:ext cx="2278654" cy="29846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21"/>
          <p:cNvCxnSpPr>
            <a:stCxn id="16" idx="7"/>
            <a:endCxn id="98" idx="2"/>
          </p:cNvCxnSpPr>
          <p:nvPr/>
        </p:nvCxnSpPr>
        <p:spPr>
          <a:xfrm flipV="1">
            <a:off x="3806120" y="2287673"/>
            <a:ext cx="2206040" cy="7625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" name="Straight Connector 23"/>
          <p:cNvCxnSpPr>
            <a:stCxn id="17" idx="6"/>
          </p:cNvCxnSpPr>
          <p:nvPr/>
        </p:nvCxnSpPr>
        <p:spPr>
          <a:xfrm>
            <a:off x="3995936" y="4330812"/>
            <a:ext cx="1872208" cy="68236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Connector 25"/>
          <p:cNvCxnSpPr>
            <a:stCxn id="18" idx="7"/>
            <a:endCxn id="103" idx="3"/>
          </p:cNvCxnSpPr>
          <p:nvPr/>
        </p:nvCxnSpPr>
        <p:spPr>
          <a:xfrm flipV="1">
            <a:off x="3734112" y="4011991"/>
            <a:ext cx="2271121" cy="120847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" name="Straight Connector 29"/>
          <p:cNvCxnSpPr>
            <a:stCxn id="19" idx="6"/>
            <a:endCxn id="105" idx="2"/>
          </p:cNvCxnSpPr>
          <p:nvPr/>
        </p:nvCxnSpPr>
        <p:spPr>
          <a:xfrm flipV="1">
            <a:off x="3995936" y="6350218"/>
            <a:ext cx="2016224" cy="688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" name="Straight Connector 32"/>
          <p:cNvCxnSpPr>
            <a:stCxn id="104" idx="2"/>
            <a:endCxn id="18" idx="6"/>
          </p:cNvCxnSpPr>
          <p:nvPr/>
        </p:nvCxnSpPr>
        <p:spPr>
          <a:xfrm flipH="1">
            <a:off x="3923928" y="5157192"/>
            <a:ext cx="1944216" cy="21602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" name="Straight Connector 35"/>
          <p:cNvCxnSpPr>
            <a:endCxn id="16" idx="6"/>
          </p:cNvCxnSpPr>
          <p:nvPr/>
        </p:nvCxnSpPr>
        <p:spPr>
          <a:xfrm flipH="1" flipV="1">
            <a:off x="3995936" y="3178684"/>
            <a:ext cx="1872210" cy="39433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2627784" y="1556792"/>
            <a:ext cx="1296144" cy="363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2699792" y="2996952"/>
            <a:ext cx="1296144" cy="363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2339752" y="4149080"/>
            <a:ext cx="1656184" cy="363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2627784" y="5157192"/>
            <a:ext cx="1296144" cy="43204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699792" y="6237312"/>
            <a:ext cx="1296144" cy="363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6300192" y="6165304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4" name="Straight Connector 14"/>
          <p:cNvCxnSpPr>
            <a:stCxn id="98" idx="6"/>
            <a:endCxn id="34" idx="1"/>
          </p:cNvCxnSpPr>
          <p:nvPr/>
        </p:nvCxnSpPr>
        <p:spPr>
          <a:xfrm>
            <a:off x="6660232" y="2287673"/>
            <a:ext cx="1761750" cy="15335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14"/>
          <p:cNvCxnSpPr>
            <a:stCxn id="103" idx="6"/>
            <a:endCxn id="34" idx="2"/>
          </p:cNvCxnSpPr>
          <p:nvPr/>
        </p:nvCxnSpPr>
        <p:spPr>
          <a:xfrm>
            <a:off x="6804248" y="3681028"/>
            <a:ext cx="1584176" cy="2177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14"/>
          <p:cNvCxnSpPr>
            <a:stCxn id="104" idx="6"/>
            <a:endCxn id="34" idx="3"/>
          </p:cNvCxnSpPr>
          <p:nvPr/>
        </p:nvCxnSpPr>
        <p:spPr>
          <a:xfrm flipV="1">
            <a:off x="6855682" y="3976350"/>
            <a:ext cx="1566300" cy="11808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14"/>
          <p:cNvCxnSpPr>
            <a:stCxn id="105" idx="7"/>
            <a:endCxn id="34" idx="4"/>
          </p:cNvCxnSpPr>
          <p:nvPr/>
        </p:nvCxnSpPr>
        <p:spPr>
          <a:xfrm flipV="1">
            <a:off x="6688249" y="4008487"/>
            <a:ext cx="1814748" cy="20073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14"/>
          <p:cNvCxnSpPr>
            <a:stCxn id="33" idx="0"/>
            <a:endCxn id="15" idx="2"/>
          </p:cNvCxnSpPr>
          <p:nvPr/>
        </p:nvCxnSpPr>
        <p:spPr>
          <a:xfrm flipV="1">
            <a:off x="870149" y="1738524"/>
            <a:ext cx="1757635" cy="2338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14"/>
          <p:cNvCxnSpPr>
            <a:stCxn id="33" idx="7"/>
            <a:endCxn id="16" idx="2"/>
          </p:cNvCxnSpPr>
          <p:nvPr/>
        </p:nvCxnSpPr>
        <p:spPr>
          <a:xfrm flipV="1">
            <a:off x="951163" y="3178684"/>
            <a:ext cx="1748629" cy="930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14"/>
          <p:cNvCxnSpPr>
            <a:stCxn id="33" idx="6"/>
            <a:endCxn id="17" idx="2"/>
          </p:cNvCxnSpPr>
          <p:nvPr/>
        </p:nvCxnSpPr>
        <p:spPr>
          <a:xfrm>
            <a:off x="984721" y="4186796"/>
            <a:ext cx="1355031" cy="1440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14"/>
          <p:cNvCxnSpPr>
            <a:stCxn id="33" idx="5"/>
            <a:endCxn id="18" idx="2"/>
          </p:cNvCxnSpPr>
          <p:nvPr/>
        </p:nvCxnSpPr>
        <p:spPr>
          <a:xfrm>
            <a:off x="951163" y="4264382"/>
            <a:ext cx="1676621" cy="110883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14"/>
          <p:cNvCxnSpPr>
            <a:stCxn id="33" idx="4"/>
            <a:endCxn id="19" idx="2"/>
          </p:cNvCxnSpPr>
          <p:nvPr/>
        </p:nvCxnSpPr>
        <p:spPr>
          <a:xfrm>
            <a:off x="870149" y="4296519"/>
            <a:ext cx="1829643" cy="2122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755576" y="4077072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8388424" y="3789040"/>
            <a:ext cx="229145" cy="21944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467544" y="4005064"/>
          <a:ext cx="306388" cy="373062"/>
        </p:xfrm>
        <a:graphic>
          <a:graphicData uri="http://schemas.openxmlformats.org/presentationml/2006/ole">
            <p:oleObj spid="_x0000_s280578" name="Equation" r:id="rId3" imgW="114120" imgH="139680" progId="Equation.3">
              <p:embed/>
            </p:oleObj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8676456" y="3717032"/>
          <a:ext cx="238125" cy="407988"/>
        </p:xfrm>
        <a:graphic>
          <a:graphicData uri="http://schemas.openxmlformats.org/presentationml/2006/ole">
            <p:oleObj spid="_x0000_s280579" name="Equation" r:id="rId4" imgW="88560" imgH="152280" progId="Equation.3">
              <p:embed/>
            </p:oleObj>
          </a:graphicData>
        </a:graphic>
      </p:graphicFrame>
      <p:graphicFrame>
        <p:nvGraphicFramePr>
          <p:cNvPr id="280580" name="Object 5"/>
          <p:cNvGraphicFramePr>
            <a:graphicFrameLocks noChangeAspect="1"/>
          </p:cNvGraphicFramePr>
          <p:nvPr/>
        </p:nvGraphicFramePr>
        <p:xfrm>
          <a:off x="7235825" y="2435225"/>
          <a:ext cx="360363" cy="511175"/>
        </p:xfrm>
        <a:graphic>
          <a:graphicData uri="http://schemas.openxmlformats.org/presentationml/2006/ole">
            <p:oleObj spid="_x0000_s280580" name="Equation" r:id="rId5" imgW="152280" imgH="215640" progId="Equation.3">
              <p:embed/>
            </p:oleObj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6934200" y="3212976"/>
          <a:ext cx="390525" cy="511175"/>
        </p:xfrm>
        <a:graphic>
          <a:graphicData uri="http://schemas.openxmlformats.org/presentationml/2006/ole">
            <p:oleObj spid="_x0000_s280581" name="Equation" r:id="rId6" imgW="164880" imgH="215640" progId="Equation.3">
              <p:embed/>
            </p:oleObj>
          </a:graphicData>
        </a:graphic>
      </p:graphicFrame>
      <p:graphicFrame>
        <p:nvGraphicFramePr>
          <p:cNvPr id="280582" name="Object 5"/>
          <p:cNvGraphicFramePr>
            <a:graphicFrameLocks noChangeAspect="1"/>
          </p:cNvGraphicFramePr>
          <p:nvPr/>
        </p:nvGraphicFramePr>
        <p:xfrm>
          <a:off x="7020272" y="4221088"/>
          <a:ext cx="390525" cy="541337"/>
        </p:xfrm>
        <a:graphic>
          <a:graphicData uri="http://schemas.openxmlformats.org/presentationml/2006/ole">
            <p:oleObj spid="_x0000_s280582" name="Equation" r:id="rId7" imgW="164880" imgH="228600" progId="Equation.3">
              <p:embed/>
            </p:oleObj>
          </a:graphicData>
        </a:graphic>
      </p:graphicFrame>
      <p:graphicFrame>
        <p:nvGraphicFramePr>
          <p:cNvPr id="280583" name="Object 5"/>
          <p:cNvGraphicFramePr>
            <a:graphicFrameLocks noChangeAspect="1"/>
          </p:cNvGraphicFramePr>
          <p:nvPr/>
        </p:nvGraphicFramePr>
        <p:xfrm>
          <a:off x="7524750" y="4883150"/>
          <a:ext cx="390525" cy="511175"/>
        </p:xfrm>
        <a:graphic>
          <a:graphicData uri="http://schemas.openxmlformats.org/presentationml/2006/ole">
            <p:oleObj spid="_x0000_s280583" name="Equation" r:id="rId8" imgW="164880" imgH="215640" progId="Equation.3">
              <p:embed/>
            </p:oleObj>
          </a:graphicData>
        </a:graphic>
      </p:graphicFrame>
      <p:pic>
        <p:nvPicPr>
          <p:cNvPr id="98" name="תמונה 97" descr="French-Press-Tea-Coffee-Maker-F70-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1844824"/>
            <a:ext cx="648072" cy="885698"/>
          </a:xfrm>
          <a:prstGeom prst="ellipse">
            <a:avLst/>
          </a:prstGeom>
          <a:ln w="19050" cap="rnd">
            <a:solidFill>
              <a:schemeClr val="accent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" name="תמונה 102" descr="drip-filter.jpe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68144" y="3212976"/>
            <a:ext cx="936104" cy="936104"/>
          </a:xfrm>
          <a:prstGeom prst="ellipse">
            <a:avLst/>
          </a:prstGeom>
          <a:ln w="19050" cap="rnd">
            <a:solidFill>
              <a:schemeClr val="accent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4" name="תמונה 103" descr="espresso-machine_1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68144" y="4725144"/>
            <a:ext cx="987538" cy="864096"/>
          </a:xfrm>
          <a:prstGeom prst="ellipse">
            <a:avLst/>
          </a:prstGeom>
          <a:ln w="19050" cap="rnd">
            <a:solidFill>
              <a:schemeClr val="accent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5" name="תמונה 104" descr="Arabic_Coffee_Pot_by_LilyWyt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12160" y="5877272"/>
            <a:ext cx="792088" cy="945891"/>
          </a:xfrm>
          <a:prstGeom prst="ellipse">
            <a:avLst/>
          </a:prstGeom>
          <a:ln w="19050" cap="rnd">
            <a:solidFill>
              <a:schemeClr val="accent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1" name="מלבן 130"/>
          <p:cNvSpPr/>
          <p:nvPr/>
        </p:nvSpPr>
        <p:spPr>
          <a:xfrm>
            <a:off x="2771800" y="515719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latin typeface="Copperplate Gothic Light" pitchFamily="34" charset="0"/>
              </a:rPr>
              <a:t>Decaf</a:t>
            </a:r>
          </a:p>
        </p:txBody>
      </p:sp>
      <p:sp>
        <p:nvSpPr>
          <p:cNvPr id="177" name="מלבן 176"/>
          <p:cNvSpPr/>
          <p:nvPr/>
        </p:nvSpPr>
        <p:spPr>
          <a:xfrm>
            <a:off x="2339752" y="4149080"/>
            <a:ext cx="1665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latin typeface="Copperplate Gothic Light" pitchFamily="34" charset="0"/>
              </a:rPr>
              <a:t>Cappuccino</a:t>
            </a:r>
          </a:p>
        </p:txBody>
      </p:sp>
      <p:sp>
        <p:nvSpPr>
          <p:cNvPr id="180" name="מלבן 179"/>
          <p:cNvSpPr/>
          <p:nvPr/>
        </p:nvSpPr>
        <p:spPr>
          <a:xfrm>
            <a:off x="2738538" y="6237312"/>
            <a:ext cx="111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pperplate Gothic Light" pitchFamily="34" charset="0"/>
              </a:rPr>
              <a:t>Turkish</a:t>
            </a:r>
            <a:endParaRPr lang="he-IL" dirty="0"/>
          </a:p>
        </p:txBody>
      </p:sp>
      <p:sp>
        <p:nvSpPr>
          <p:cNvPr id="181" name="מלבן 180"/>
          <p:cNvSpPr/>
          <p:nvPr/>
        </p:nvSpPr>
        <p:spPr>
          <a:xfrm>
            <a:off x="2843808" y="2996952"/>
            <a:ext cx="9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latin typeface="Copperplate Gothic Light" pitchFamily="34" charset="0"/>
              </a:rPr>
              <a:t>Filter</a:t>
            </a:r>
          </a:p>
        </p:txBody>
      </p:sp>
      <p:sp>
        <p:nvSpPr>
          <p:cNvPr id="182" name="מלבן 181"/>
          <p:cNvSpPr/>
          <p:nvPr/>
        </p:nvSpPr>
        <p:spPr>
          <a:xfrm>
            <a:off x="2754182" y="1556792"/>
            <a:ext cx="10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>
                <a:latin typeface="Copperplate Gothic Light" pitchFamily="34" charset="0"/>
              </a:rPr>
              <a:t>Mocha</a:t>
            </a:r>
          </a:p>
        </p:txBody>
      </p:sp>
      <p:graphicFrame>
        <p:nvGraphicFramePr>
          <p:cNvPr id="280584" name="Object 5"/>
          <p:cNvGraphicFramePr>
            <a:graphicFrameLocks noChangeAspect="1"/>
          </p:cNvGraphicFramePr>
          <p:nvPr/>
        </p:nvGraphicFramePr>
        <p:xfrm>
          <a:off x="1547664" y="3501008"/>
          <a:ext cx="504056" cy="1091753"/>
        </p:xfrm>
        <a:graphic>
          <a:graphicData uri="http://schemas.openxmlformats.org/presentationml/2006/ole">
            <p:oleObj spid="_x0000_s280584" name="Equation" r:id="rId13" imgW="88560" imgH="164880" progId="Equation.3">
              <p:embed/>
            </p:oleObj>
          </a:graphicData>
        </a:graphic>
      </p:graphicFrame>
      <p:graphicFrame>
        <p:nvGraphicFramePr>
          <p:cNvPr id="280585" name="Object 5"/>
          <p:cNvGraphicFramePr>
            <a:graphicFrameLocks noChangeAspect="1"/>
          </p:cNvGraphicFramePr>
          <p:nvPr/>
        </p:nvGraphicFramePr>
        <p:xfrm>
          <a:off x="4572000" y="3429000"/>
          <a:ext cx="503237" cy="1092200"/>
        </p:xfrm>
        <a:graphic>
          <a:graphicData uri="http://schemas.openxmlformats.org/presentationml/2006/ole">
            <p:oleObj spid="_x0000_s280585" name="Equation" r:id="rId14" imgW="88560" imgH="164880" progId="Equation.3">
              <p:embed/>
            </p:oleObj>
          </a:graphicData>
        </a:graphic>
      </p:graphicFrame>
      <p:sp>
        <p:nvSpPr>
          <p:cNvPr id="185" name="TextBox 184"/>
          <p:cNvSpPr txBox="1"/>
          <p:nvPr/>
        </p:nvSpPr>
        <p:spPr>
          <a:xfrm>
            <a:off x="3131840" y="5580529"/>
            <a:ext cx="309634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3200" dirty="0" smtClean="0">
                <a:cs typeface="+mn-cs"/>
              </a:rPr>
              <a:t>נחפש זרימה בגודל</a:t>
            </a:r>
            <a:endParaRPr lang="he-IL" sz="3200" dirty="0">
              <a:cs typeface="+mn-cs"/>
            </a:endParaRPr>
          </a:p>
        </p:txBody>
      </p:sp>
      <p:graphicFrame>
        <p:nvGraphicFramePr>
          <p:cNvPr id="280586" name="Object 10"/>
          <p:cNvGraphicFramePr>
            <a:graphicFrameLocks noChangeAspect="1"/>
          </p:cNvGraphicFramePr>
          <p:nvPr/>
        </p:nvGraphicFramePr>
        <p:xfrm>
          <a:off x="3131840" y="5724545"/>
          <a:ext cx="441325" cy="373063"/>
        </p:xfrm>
        <a:graphic>
          <a:graphicData uri="http://schemas.openxmlformats.org/presentationml/2006/ole">
            <p:oleObj spid="_x0000_s280586" name="Equation" r:id="rId15" imgW="164957" imgH="139579" progId="Equation.3">
              <p:embed/>
            </p:oleObj>
          </a:graphicData>
        </a:graphic>
      </p:graphicFrame>
      <p:sp>
        <p:nvSpPr>
          <p:cNvPr id="48" name="מציין מיקום של מספר שקופית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סיבוכיות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695575"/>
          </a:xfrm>
        </p:spPr>
        <p:txBody>
          <a:bodyPr/>
          <a:lstStyle/>
          <a:p>
            <a:r>
              <a:rPr lang="he-IL" dirty="0" smtClean="0"/>
              <a:t>נסמן את סך אורכי הרשימות של המשימות ב-</a:t>
            </a:r>
          </a:p>
          <a:p>
            <a:r>
              <a:rPr lang="he-IL" dirty="0" smtClean="0"/>
              <a:t>גודל רשת הזרימה:</a:t>
            </a:r>
          </a:p>
          <a:p>
            <a:pPr lvl="1"/>
            <a:r>
              <a:rPr lang="he-IL" dirty="0" smtClean="0"/>
              <a:t>האם זו רשת 0-1?  </a:t>
            </a:r>
          </a:p>
          <a:p>
            <a:pPr lvl="1"/>
            <a:r>
              <a:rPr lang="he-IL" dirty="0" smtClean="0"/>
              <a:t>מספר הקודקודים – </a:t>
            </a:r>
          </a:p>
          <a:p>
            <a:pPr lvl="1"/>
            <a:r>
              <a:rPr lang="he-IL" dirty="0" smtClean="0"/>
              <a:t>מספר הקשתות – </a:t>
            </a:r>
          </a:p>
          <a:p>
            <a:r>
              <a:rPr lang="he-IL" dirty="0" err="1" smtClean="0"/>
              <a:t>האלג</a:t>
            </a:r>
            <a:r>
              <a:rPr lang="he-IL" dirty="0" smtClean="0"/>
              <a:t>' של </a:t>
            </a:r>
            <a:r>
              <a:rPr lang="he-IL" dirty="0" err="1" smtClean="0"/>
              <a:t>דיניץ</a:t>
            </a:r>
            <a:r>
              <a:rPr lang="he-IL" dirty="0" smtClean="0"/>
              <a:t> ירוץ בזמן 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ניתן להריץ </a:t>
            </a:r>
            <a:r>
              <a:rPr lang="en-US" dirty="0" smtClean="0"/>
              <a:t>FF</a:t>
            </a:r>
            <a:r>
              <a:rPr lang="he-IL" dirty="0" smtClean="0"/>
              <a:t> בזמן </a:t>
            </a:r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4151933" y="3128963"/>
          <a:ext cx="1500187" cy="436562"/>
        </p:xfrm>
        <a:graphic>
          <a:graphicData uri="http://schemas.openxmlformats.org/presentationml/2006/ole">
            <p:oleObj spid="_x0000_s281602" name="Equation" r:id="rId3" imgW="609336" imgH="177723" progId="Equation.3">
              <p:embed/>
            </p:oleObj>
          </a:graphicData>
        </a:graphic>
      </p:graphicFrame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4286250" y="3621088"/>
          <a:ext cx="1687513" cy="436562"/>
        </p:xfrm>
        <a:graphic>
          <a:graphicData uri="http://schemas.openxmlformats.org/presentationml/2006/ole">
            <p:oleObj spid="_x0000_s281603" name="Equation" r:id="rId4" imgW="685502" imgH="177723" progId="Equation.3">
              <p:embed/>
            </p:oleObj>
          </a:graphicData>
        </a:graphic>
      </p:graphicFrame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2179638" y="4652963"/>
          <a:ext cx="5281612" cy="685800"/>
        </p:xfrm>
        <a:graphic>
          <a:graphicData uri="http://schemas.openxmlformats.org/presentationml/2006/ole">
            <p:oleObj spid="_x0000_s281604" name="Equation" r:id="rId5" imgW="2146300" imgH="2794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97175" y="5845175"/>
          <a:ext cx="2687638" cy="530225"/>
        </p:xfrm>
        <a:graphic>
          <a:graphicData uri="http://schemas.openxmlformats.org/presentationml/2006/ole">
            <p:oleObj spid="_x0000_s281605" name="Equation" r:id="rId6" imgW="1091880" imgH="21564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705769" y="1552277"/>
          <a:ext cx="561975" cy="436563"/>
        </p:xfrm>
        <a:graphic>
          <a:graphicData uri="http://schemas.openxmlformats.org/presentationml/2006/ole">
            <p:oleObj spid="_x0000_s281606" name="Equation" r:id="rId7" imgW="228402" imgH="177646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92080" y="2545085"/>
            <a:ext cx="714375" cy="5238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800" b="1" dirty="0">
                <a:cs typeface="+mn-cs"/>
              </a:rPr>
              <a:t>לא!</a:t>
            </a:r>
          </a:p>
        </p:txBody>
      </p:sp>
      <p:sp>
        <p:nvSpPr>
          <p:cNvPr id="11" name="אליפסה 10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300" noProof="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k </a:t>
            </a:r>
            <a:r>
              <a:rPr lang="he-IL" sz="4300" noProof="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- קשירות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552575"/>
          </a:xfrm>
        </p:spPr>
        <p:txBody>
          <a:bodyPr/>
          <a:lstStyle/>
          <a:p>
            <a:r>
              <a:rPr lang="he-IL" b="1" dirty="0" smtClean="0"/>
              <a:t>הגדרה:</a:t>
            </a:r>
            <a:r>
              <a:rPr lang="he-IL" dirty="0" smtClean="0"/>
              <a:t> גרף מכוון נקרא    -</a:t>
            </a:r>
            <a:r>
              <a:rPr lang="he-IL" dirty="0" err="1" smtClean="0"/>
              <a:t>קשיר</a:t>
            </a:r>
            <a:r>
              <a:rPr lang="he-IL" dirty="0" smtClean="0"/>
              <a:t> אם בין כל זוג קודקודים שלו יש לפחות     מסלולים זרים בקשתות (בכל כיוון).</a:t>
            </a:r>
          </a:p>
        </p:txBody>
      </p:sp>
      <p:graphicFrame>
        <p:nvGraphicFramePr>
          <p:cNvPr id="282626" name="Object 2"/>
          <p:cNvGraphicFramePr>
            <a:graphicFrameLocks noChangeAspect="1"/>
          </p:cNvGraphicFramePr>
          <p:nvPr/>
        </p:nvGraphicFramePr>
        <p:xfrm>
          <a:off x="4860032" y="1552277"/>
          <a:ext cx="312738" cy="436563"/>
        </p:xfrm>
        <a:graphic>
          <a:graphicData uri="http://schemas.openxmlformats.org/presentationml/2006/ole">
            <p:oleObj spid="_x0000_s282626" name="Equation" r:id="rId3" imgW="126720" imgH="177480" progId="Equation.3">
              <p:embed/>
            </p:oleObj>
          </a:graphicData>
        </a:graphic>
      </p:graphicFrame>
      <p:graphicFrame>
        <p:nvGraphicFramePr>
          <p:cNvPr id="282627" name="Object 2"/>
          <p:cNvGraphicFramePr>
            <a:graphicFrameLocks noChangeAspect="1"/>
          </p:cNvGraphicFramePr>
          <p:nvPr/>
        </p:nvGraphicFramePr>
        <p:xfrm>
          <a:off x="4716016" y="2060848"/>
          <a:ext cx="312737" cy="436562"/>
        </p:xfrm>
        <a:graphic>
          <a:graphicData uri="http://schemas.openxmlformats.org/presentationml/2006/ole">
            <p:oleObj spid="_x0000_s282627" name="Equation" r:id="rId4" imgW="126720" imgH="177480" progId="Equation.3">
              <p:embed/>
            </p:oleObj>
          </a:graphicData>
        </a:graphic>
      </p:graphicFrame>
      <p:cxnSp>
        <p:nvCxnSpPr>
          <p:cNvPr id="7" name="Straight Connector 4"/>
          <p:cNvCxnSpPr>
            <a:stCxn id="19" idx="3"/>
            <a:endCxn id="20" idx="7"/>
          </p:cNvCxnSpPr>
          <p:nvPr/>
        </p:nvCxnSpPr>
        <p:spPr>
          <a:xfrm flipH="1">
            <a:off x="2949170" y="4331201"/>
            <a:ext cx="1397538" cy="1373649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5"/>
          <p:cNvCxnSpPr>
            <a:stCxn id="20" idx="5"/>
            <a:endCxn id="17" idx="3"/>
          </p:cNvCxnSpPr>
          <p:nvPr/>
        </p:nvCxnSpPr>
        <p:spPr>
          <a:xfrm flipV="1">
            <a:off x="2949170" y="5900829"/>
            <a:ext cx="1421624" cy="14548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stCxn id="16" idx="5"/>
            <a:endCxn id="18" idx="7"/>
          </p:cNvCxnSpPr>
          <p:nvPr/>
        </p:nvCxnSpPr>
        <p:spPr>
          <a:xfrm>
            <a:off x="6117522" y="4331201"/>
            <a:ext cx="0" cy="1373649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0"/>
            <a:endCxn id="19" idx="4"/>
          </p:cNvCxnSpPr>
          <p:nvPr/>
        </p:nvCxnSpPr>
        <p:spPr>
          <a:xfrm flipH="1" flipV="1">
            <a:off x="4440027" y="4374803"/>
            <a:ext cx="24086" cy="1271897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21"/>
          <p:cNvCxnSpPr>
            <a:stCxn id="16" idx="2"/>
            <a:endCxn id="19" idx="6"/>
          </p:cNvCxnSpPr>
          <p:nvPr/>
        </p:nvCxnSpPr>
        <p:spPr>
          <a:xfrm flipH="1">
            <a:off x="4572000" y="4225938"/>
            <a:ext cx="1320230" cy="0"/>
          </a:xfrm>
          <a:prstGeom prst="line">
            <a:avLst/>
          </a:prstGeom>
          <a:ln>
            <a:headEnd type="arrow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23"/>
          <p:cNvCxnSpPr>
            <a:stCxn id="17" idx="6"/>
            <a:endCxn id="18" idx="2"/>
          </p:cNvCxnSpPr>
          <p:nvPr/>
        </p:nvCxnSpPr>
        <p:spPr>
          <a:xfrm>
            <a:off x="4596086" y="5795566"/>
            <a:ext cx="1296144" cy="14548"/>
          </a:xfrm>
          <a:prstGeom prst="line">
            <a:avLst/>
          </a:prstGeom>
          <a:ln>
            <a:headEnd type="arrow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21"/>
          <p:cNvCxnSpPr>
            <a:stCxn id="16" idx="3"/>
            <a:endCxn id="17" idx="7"/>
          </p:cNvCxnSpPr>
          <p:nvPr/>
        </p:nvCxnSpPr>
        <p:spPr>
          <a:xfrm flipH="1">
            <a:off x="4557432" y="4331201"/>
            <a:ext cx="1373452" cy="1359101"/>
          </a:xfrm>
          <a:prstGeom prst="line">
            <a:avLst/>
          </a:prstGeom>
          <a:ln>
            <a:headEnd type="none" w="med" len="med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5892230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4332140" y="5646700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5892230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4308054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2723878" y="5661248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2699792" y="4077072"/>
            <a:ext cx="263946" cy="29773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 rtl="0">
              <a:defRPr/>
            </a:pPr>
            <a:endParaRPr lang="he-IL"/>
          </a:p>
        </p:txBody>
      </p:sp>
      <p:cxnSp>
        <p:nvCxnSpPr>
          <p:cNvPr id="22" name="Straight Connector 4"/>
          <p:cNvCxnSpPr>
            <a:stCxn id="21" idx="6"/>
            <a:endCxn id="19" idx="2"/>
          </p:cNvCxnSpPr>
          <p:nvPr/>
        </p:nvCxnSpPr>
        <p:spPr>
          <a:xfrm>
            <a:off x="2963738" y="4225938"/>
            <a:ext cx="1344316" cy="0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4"/>
          <p:cNvCxnSpPr>
            <a:stCxn id="21" idx="4"/>
            <a:endCxn id="20" idx="0"/>
          </p:cNvCxnSpPr>
          <p:nvPr/>
        </p:nvCxnSpPr>
        <p:spPr>
          <a:xfrm>
            <a:off x="2831765" y="4374803"/>
            <a:ext cx="24086" cy="1286445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"/>
          <p:cNvCxnSpPr>
            <a:stCxn id="20" idx="1"/>
            <a:endCxn id="21" idx="3"/>
          </p:cNvCxnSpPr>
          <p:nvPr/>
        </p:nvCxnSpPr>
        <p:spPr>
          <a:xfrm flipH="1" flipV="1">
            <a:off x="2738446" y="4331201"/>
            <a:ext cx="24086" cy="1373649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6"/>
          <p:cNvCxnSpPr>
            <a:stCxn id="18" idx="0"/>
            <a:endCxn id="16" idx="4"/>
          </p:cNvCxnSpPr>
          <p:nvPr/>
        </p:nvCxnSpPr>
        <p:spPr>
          <a:xfrm flipV="1">
            <a:off x="6024203" y="4374803"/>
            <a:ext cx="0" cy="1286445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4"/>
          <p:cNvCxnSpPr>
            <a:stCxn id="19" idx="1"/>
            <a:endCxn id="21" idx="7"/>
          </p:cNvCxnSpPr>
          <p:nvPr/>
        </p:nvCxnSpPr>
        <p:spPr>
          <a:xfrm flipH="1">
            <a:off x="2925084" y="4120674"/>
            <a:ext cx="1421624" cy="0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23"/>
          <p:cNvCxnSpPr>
            <a:stCxn id="18" idx="3"/>
            <a:endCxn id="17" idx="5"/>
          </p:cNvCxnSpPr>
          <p:nvPr/>
        </p:nvCxnSpPr>
        <p:spPr>
          <a:xfrm flipH="1" flipV="1">
            <a:off x="4557432" y="5900829"/>
            <a:ext cx="1373452" cy="14548"/>
          </a:xfrm>
          <a:prstGeom prst="line">
            <a:avLst/>
          </a:prstGeom>
          <a:ln>
            <a:headEnd type="arrow" w="lg" len="lg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5"/>
          <p:cNvCxnSpPr>
            <a:stCxn id="17" idx="2"/>
            <a:endCxn id="20" idx="6"/>
          </p:cNvCxnSpPr>
          <p:nvPr/>
        </p:nvCxnSpPr>
        <p:spPr>
          <a:xfrm flipH="1">
            <a:off x="2987824" y="5795566"/>
            <a:ext cx="1344316" cy="14548"/>
          </a:xfrm>
          <a:prstGeom prst="line">
            <a:avLst/>
          </a:prstGeom>
          <a:ln>
            <a:headEnd type="none" w="lg" len="lg"/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63888" y="6165304"/>
            <a:ext cx="168026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defRPr/>
            </a:pPr>
            <a:r>
              <a:rPr lang="he-IL" sz="2800" dirty="0" smtClean="0">
                <a:cs typeface="+mn-cs"/>
              </a:rPr>
              <a:t>גרף 2-קשיר</a:t>
            </a:r>
            <a:endParaRPr lang="he-IL" sz="2800" dirty="0">
              <a:cs typeface="+mn-cs"/>
            </a:endParaRPr>
          </a:p>
        </p:txBody>
      </p:sp>
      <p:sp>
        <p:nvSpPr>
          <p:cNvPr id="28" name="מציין מיקום של מספר שקופית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3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שאלה 4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552575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נתון גרף מכוון                  וקבוע      תארו </a:t>
            </a:r>
            <a:r>
              <a:rPr lang="he-IL" dirty="0" err="1" smtClean="0"/>
              <a:t>אלג</a:t>
            </a:r>
            <a:r>
              <a:rPr lang="he-IL" dirty="0" smtClean="0"/>
              <a:t>' אשר בודק האם     הוא    -</a:t>
            </a:r>
            <a:r>
              <a:rPr lang="he-IL" dirty="0" err="1" smtClean="0"/>
              <a:t>קשיר</a:t>
            </a:r>
            <a:r>
              <a:rPr lang="he-IL" dirty="0" smtClean="0"/>
              <a:t>.</a:t>
            </a:r>
            <a:endParaRPr lang="he-IL" dirty="0" smtClean="0"/>
          </a:p>
        </p:txBody>
      </p:sp>
      <p:sp>
        <p:nvSpPr>
          <p:cNvPr id="28" name="מציין מיקום של מספר שקופית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  <p:graphicFrame>
        <p:nvGraphicFramePr>
          <p:cNvPr id="300036" name="Object 8"/>
          <p:cNvGraphicFramePr>
            <a:graphicFrameLocks noChangeAspect="1"/>
          </p:cNvGraphicFramePr>
          <p:nvPr/>
        </p:nvGraphicFramePr>
        <p:xfrm>
          <a:off x="3563888" y="1556023"/>
          <a:ext cx="1704975" cy="504825"/>
        </p:xfrm>
        <a:graphic>
          <a:graphicData uri="http://schemas.openxmlformats.org/presentationml/2006/ole">
            <p:oleObj spid="_x0000_s300036" name="Equation" r:id="rId3" imgW="685800" imgH="203200" progId="Equation.3">
              <p:embed/>
            </p:oleObj>
          </a:graphicData>
        </a:graphic>
      </p:graphicFrame>
      <p:graphicFrame>
        <p:nvGraphicFramePr>
          <p:cNvPr id="300037" name="Object 5"/>
          <p:cNvGraphicFramePr>
            <a:graphicFrameLocks noChangeAspect="1"/>
          </p:cNvGraphicFramePr>
          <p:nvPr/>
        </p:nvGraphicFramePr>
        <p:xfrm>
          <a:off x="2268488" y="1556023"/>
          <a:ext cx="365125" cy="428625"/>
        </p:xfrm>
        <a:graphic>
          <a:graphicData uri="http://schemas.openxmlformats.org/presentationml/2006/ole">
            <p:oleObj spid="_x0000_s300037" name="Equation" r:id="rId4" imgW="152202" imgH="177569" progId="Equation.3">
              <p:embed/>
            </p:oleObj>
          </a:graphicData>
        </a:graphic>
      </p:graphicFrame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3547170" y="2064271"/>
          <a:ext cx="304800" cy="428625"/>
        </p:xfrm>
        <a:graphic>
          <a:graphicData uri="http://schemas.openxmlformats.org/presentationml/2006/ole">
            <p:oleObj spid="_x0000_s300038" name="Equation" r:id="rId5" imgW="126725" imgH="177415" progId="Equation.3">
              <p:embed/>
            </p:oleObj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4458395" y="2061096"/>
          <a:ext cx="401637" cy="431800"/>
        </p:xfrm>
        <a:graphic>
          <a:graphicData uri="http://schemas.openxmlformats.org/presentationml/2006/ole">
            <p:oleObj spid="_x0000_s300039" name="Equation" r:id="rId6" imgW="164814" imgH="17749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פתרון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409950"/>
          </a:xfrm>
        </p:spPr>
        <p:txBody>
          <a:bodyPr/>
          <a:lstStyle/>
          <a:p>
            <a:r>
              <a:rPr lang="he-IL" dirty="0" smtClean="0"/>
              <a:t>ניסיון ראשון:</a:t>
            </a:r>
          </a:p>
          <a:p>
            <a:pPr lvl="1"/>
            <a:r>
              <a:rPr lang="he-IL" dirty="0" smtClean="0"/>
              <a:t>עבור כל זוג קודקודים             , נבדוק האם יש ביניהם     מסלולים זרים בקשתות (בשני הכיוונים).</a:t>
            </a:r>
          </a:p>
          <a:p>
            <a:pPr lvl="1"/>
            <a:r>
              <a:rPr lang="he-IL" dirty="0" smtClean="0"/>
              <a:t>ראינו בתרגול הקודם איך לעשות את זה באמצעות זרימה ברשתות 0-1.</a:t>
            </a:r>
          </a:p>
          <a:p>
            <a:pPr lvl="1"/>
            <a:endParaRPr lang="he-IL" dirty="0" smtClean="0"/>
          </a:p>
          <a:p>
            <a:r>
              <a:rPr lang="he-IL" dirty="0" err="1" smtClean="0"/>
              <a:t>סיבוכיות</a:t>
            </a:r>
            <a:r>
              <a:rPr lang="he-IL" dirty="0" smtClean="0"/>
              <a:t> - </a:t>
            </a:r>
          </a:p>
        </p:txBody>
      </p:sp>
      <p:graphicFrame>
        <p:nvGraphicFramePr>
          <p:cNvPr id="284674" name="Object 8"/>
          <p:cNvGraphicFramePr>
            <a:graphicFrameLocks noChangeAspect="1"/>
          </p:cNvGraphicFramePr>
          <p:nvPr/>
        </p:nvGraphicFramePr>
        <p:xfrm>
          <a:off x="4520679" y="2071688"/>
          <a:ext cx="987425" cy="404812"/>
        </p:xfrm>
        <a:graphic>
          <a:graphicData uri="http://schemas.openxmlformats.org/presentationml/2006/ole">
            <p:oleObj spid="_x0000_s284674" name="Equation" r:id="rId3" imgW="494870" imgH="203024" progId="Equation.3">
              <p:embed/>
            </p:oleObj>
          </a:graphicData>
        </a:graphic>
      </p:graphicFrame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1403648" y="2132856"/>
          <a:ext cx="252412" cy="354013"/>
        </p:xfrm>
        <a:graphic>
          <a:graphicData uri="http://schemas.openxmlformats.org/presentationml/2006/ole">
            <p:oleObj spid="_x0000_s284675" name="Equation" r:id="rId4" imgW="126725" imgH="177415" progId="Equation.3">
              <p:embed/>
            </p:oleObj>
          </a:graphicData>
        </a:graphic>
      </p:graphicFrame>
      <p:graphicFrame>
        <p:nvGraphicFramePr>
          <p:cNvPr id="284676" name="Object 5"/>
          <p:cNvGraphicFramePr>
            <a:graphicFrameLocks noChangeAspect="1"/>
          </p:cNvGraphicFramePr>
          <p:nvPr/>
        </p:nvGraphicFramePr>
        <p:xfrm>
          <a:off x="2876550" y="4402138"/>
          <a:ext cx="3981450" cy="598487"/>
        </p:xfrm>
        <a:graphic>
          <a:graphicData uri="http://schemas.openxmlformats.org/presentationml/2006/ole">
            <p:oleObj spid="_x0000_s284676" name="Equation" r:id="rId5" imgW="1600200" imgH="27940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563938" y="5013325"/>
            <a:ext cx="863600" cy="57626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5643563"/>
            <a:ext cx="245831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he-IL" sz="2000" dirty="0">
                <a:cs typeface="+mn-cs"/>
              </a:rPr>
              <a:t>מספר הפעמים שצריך למצוא זרימה </a:t>
            </a:r>
            <a:r>
              <a:rPr lang="he-IL" sz="2000" dirty="0" smtClean="0">
                <a:cs typeface="+mn-cs"/>
              </a:rPr>
              <a:t>מקסימאלית</a:t>
            </a:r>
            <a:r>
              <a:rPr lang="he-IL" sz="2000" dirty="0">
                <a:cs typeface="+mn-cs"/>
              </a:rPr>
              <a:t>.</a:t>
            </a:r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שיפור</a:t>
            </a:r>
            <a:r>
              <a:rPr kumimoji="0" lang="he-IL" sz="43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הפתרון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850" cy="4800600"/>
          </a:xfrm>
        </p:spPr>
        <p:txBody>
          <a:bodyPr/>
          <a:lstStyle/>
          <a:p>
            <a:r>
              <a:rPr lang="he-IL" dirty="0" smtClean="0"/>
              <a:t>אין צורך למצוא זרימה מקסימאלית. צריך רק לבדוק האם קיימת זרימה בגודל  </a:t>
            </a:r>
          </a:p>
          <a:p>
            <a:r>
              <a:rPr lang="he-IL" dirty="0" smtClean="0"/>
              <a:t>נוכל להריץ את </a:t>
            </a:r>
            <a:r>
              <a:rPr lang="he-IL" dirty="0" err="1" smtClean="0"/>
              <a:t>האלג</a:t>
            </a:r>
            <a:r>
              <a:rPr lang="he-IL" dirty="0" smtClean="0"/>
              <a:t>' של </a:t>
            </a:r>
            <a:r>
              <a:rPr lang="en-US" dirty="0" smtClean="0"/>
              <a:t>Ford-Fulkerson</a:t>
            </a:r>
            <a:r>
              <a:rPr lang="he-IL" dirty="0" smtClean="0"/>
              <a:t> ולעצור לאחר     מסלולים משפרים.</a:t>
            </a:r>
          </a:p>
          <a:p>
            <a:endParaRPr lang="he-IL" dirty="0" smtClean="0"/>
          </a:p>
          <a:p>
            <a:r>
              <a:rPr lang="he-IL" dirty="0" err="1" smtClean="0"/>
              <a:t>סיבוכיות</a:t>
            </a:r>
            <a:r>
              <a:rPr lang="he-IL" dirty="0" smtClean="0"/>
              <a:t> - </a:t>
            </a:r>
          </a:p>
        </p:txBody>
      </p:sp>
      <p:graphicFrame>
        <p:nvGraphicFramePr>
          <p:cNvPr id="285698" name="Object 5"/>
          <p:cNvGraphicFramePr>
            <a:graphicFrameLocks noChangeAspect="1"/>
          </p:cNvGraphicFramePr>
          <p:nvPr/>
        </p:nvGraphicFramePr>
        <p:xfrm>
          <a:off x="5148064" y="4221088"/>
          <a:ext cx="1657350" cy="571500"/>
        </p:xfrm>
        <a:graphic>
          <a:graphicData uri="http://schemas.openxmlformats.org/presentationml/2006/ole">
            <p:oleObj spid="_x0000_s285698" name="Equation" r:id="rId3" imgW="698400" imgH="279360" progId="Equation.3">
              <p:embed/>
            </p:oleObj>
          </a:graphicData>
        </a:graphic>
      </p:graphicFrame>
      <p:graphicFrame>
        <p:nvGraphicFramePr>
          <p:cNvPr id="285699" name="Object 8"/>
          <p:cNvGraphicFramePr>
            <a:graphicFrameLocks noChangeAspect="1"/>
          </p:cNvGraphicFramePr>
          <p:nvPr/>
        </p:nvGraphicFramePr>
        <p:xfrm>
          <a:off x="4716016" y="2060848"/>
          <a:ext cx="365125" cy="428625"/>
        </p:xfrm>
        <a:graphic>
          <a:graphicData uri="http://schemas.openxmlformats.org/presentationml/2006/ole">
            <p:oleObj spid="_x0000_s285699" name="Equation" r:id="rId4" imgW="152202" imgH="177569" progId="Equation.3">
              <p:embed/>
            </p:oleObj>
          </a:graphicData>
        </a:graphic>
      </p:graphicFrame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7308304" y="3068960"/>
          <a:ext cx="304800" cy="428625"/>
        </p:xfrm>
        <a:graphic>
          <a:graphicData uri="http://schemas.openxmlformats.org/presentationml/2006/ole">
            <p:oleObj spid="_x0000_s285700" name="Equation" r:id="rId5" imgW="126725" imgH="177415" progId="Equation.3">
              <p:embed/>
            </p:oleObj>
          </a:graphicData>
        </a:graphic>
      </p:graphicFrame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71550" y="1447800"/>
            <a:ext cx="7962900" cy="4800600"/>
          </a:xfrm>
        </p:spPr>
        <p:txBody>
          <a:bodyPr/>
          <a:lstStyle/>
          <a:p>
            <a:r>
              <a:rPr lang="he-IL" dirty="0" smtClean="0"/>
              <a:t>נבחר קודקוד כלשהו           ונבדוק שיש     מסלולים זרים בינו לבין כל אחד מהקודקודים האחרים (בשני הכיוונים).</a:t>
            </a:r>
          </a:p>
          <a:p>
            <a:endParaRPr lang="he-IL" dirty="0" smtClean="0"/>
          </a:p>
          <a:p>
            <a:r>
              <a:rPr lang="he-IL" dirty="0" err="1" smtClean="0"/>
              <a:t>סיבוכיות</a:t>
            </a:r>
            <a:r>
              <a:rPr lang="he-IL" dirty="0" smtClean="0"/>
              <a:t> -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עוד</a:t>
            </a:r>
            <a:r>
              <a:rPr kumimoji="0" lang="he-IL" sz="43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שיפור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2555776" y="1556792"/>
          <a:ext cx="304800" cy="428625"/>
        </p:xfrm>
        <a:graphic>
          <a:graphicData uri="http://schemas.openxmlformats.org/presentationml/2006/ole">
            <p:oleObj spid="_x0000_s286724" name="Equation" r:id="rId3" imgW="126725" imgH="177415" progId="Equation.3">
              <p:embed/>
            </p:oleObj>
          </a:graphicData>
        </a:graphic>
      </p:graphicFrame>
      <p:graphicFrame>
        <p:nvGraphicFramePr>
          <p:cNvPr id="286725" name="Object 8"/>
          <p:cNvGraphicFramePr>
            <a:graphicFrameLocks noChangeAspect="1"/>
          </p:cNvGraphicFramePr>
          <p:nvPr/>
        </p:nvGraphicFramePr>
        <p:xfrm>
          <a:off x="4721274" y="1525588"/>
          <a:ext cx="858838" cy="417512"/>
        </p:xfrm>
        <a:graphic>
          <a:graphicData uri="http://schemas.openxmlformats.org/presentationml/2006/ole">
            <p:oleObj spid="_x0000_s286725" name="Equation" r:id="rId4" imgW="368140" imgH="177723" progId="Equation.3">
              <p:embed/>
            </p:oleObj>
          </a:graphicData>
        </a:graphic>
      </p:graphicFrame>
      <p:graphicFrame>
        <p:nvGraphicFramePr>
          <p:cNvPr id="286726" name="Object 5"/>
          <p:cNvGraphicFramePr>
            <a:graphicFrameLocks noChangeAspect="1"/>
          </p:cNvGraphicFramePr>
          <p:nvPr/>
        </p:nvGraphicFramePr>
        <p:xfrm>
          <a:off x="5227638" y="3598863"/>
          <a:ext cx="1630362" cy="550862"/>
        </p:xfrm>
        <a:graphic>
          <a:graphicData uri="http://schemas.openxmlformats.org/presentationml/2006/ole">
            <p:oleObj spid="_x0000_s286726" name="Equation" r:id="rId5" imgW="647640" imgH="253800" progId="Equation.3">
              <p:embed/>
            </p:oleObj>
          </a:graphicData>
        </a:graphic>
      </p:graphicFrame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הוכחת נכונות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610922" cy="4800600"/>
          </a:xfrm>
        </p:spPr>
        <p:txBody>
          <a:bodyPr/>
          <a:lstStyle/>
          <a:p>
            <a:r>
              <a:rPr lang="he-IL" dirty="0" smtClean="0"/>
              <a:t>נראה שהבדיקות </a:t>
            </a:r>
            <a:r>
              <a:rPr lang="he-IL" dirty="0" err="1" smtClean="0"/>
              <a:t>שהאלג</a:t>
            </a:r>
            <a:r>
              <a:rPr lang="he-IL" dirty="0" smtClean="0"/>
              <a:t>' מבצע נכשלות </a:t>
            </a:r>
            <a:r>
              <a:rPr lang="he-IL" dirty="0" err="1" smtClean="0"/>
              <a:t>אם"ם</a:t>
            </a:r>
            <a:r>
              <a:rPr lang="he-IL" dirty="0" smtClean="0"/>
              <a:t> הגרף אינו       	-</a:t>
            </a:r>
            <a:r>
              <a:rPr lang="he-IL" dirty="0" err="1" smtClean="0"/>
              <a:t>קשיר</a:t>
            </a:r>
            <a:r>
              <a:rPr lang="he-IL" dirty="0" smtClean="0"/>
              <a:t>.</a:t>
            </a:r>
          </a:p>
          <a:p>
            <a:r>
              <a:rPr lang="he-IL" b="1" i="1" dirty="0" smtClean="0"/>
              <a:t>כיוון ראשון</a:t>
            </a:r>
            <a:r>
              <a:rPr lang="he-IL" b="1" dirty="0" smtClean="0"/>
              <a:t>:</a:t>
            </a:r>
            <a:r>
              <a:rPr lang="en-US" b="1" dirty="0" smtClean="0"/>
              <a:t> </a:t>
            </a:r>
            <a:r>
              <a:rPr lang="he-IL" dirty="0" smtClean="0"/>
              <a:t>אם אחת הבדיקות </a:t>
            </a:r>
            <a:r>
              <a:rPr lang="he-IL" dirty="0" err="1" smtClean="0"/>
              <a:t>שהאלג</a:t>
            </a:r>
            <a:r>
              <a:rPr lang="he-IL" dirty="0" smtClean="0"/>
              <a:t>' ביצע נכשלה, ברור שהגרף אינו   -</a:t>
            </a:r>
            <a:r>
              <a:rPr lang="he-IL" dirty="0" err="1" smtClean="0"/>
              <a:t>קשיר</a:t>
            </a:r>
            <a:r>
              <a:rPr lang="he-IL" dirty="0" smtClean="0"/>
              <a:t>.</a:t>
            </a:r>
          </a:p>
          <a:p>
            <a:r>
              <a:rPr lang="he-IL" b="1" i="1" dirty="0" smtClean="0"/>
              <a:t>כיוון שני</a:t>
            </a:r>
            <a:r>
              <a:rPr lang="he-IL" b="1" dirty="0" smtClean="0"/>
              <a:t>: </a:t>
            </a:r>
            <a:r>
              <a:rPr lang="he-IL" dirty="0" smtClean="0"/>
              <a:t>אם קיימים              כך שאין    מסלולים זרים בקשתות מ-    ל-   </a:t>
            </a:r>
          </a:p>
          <a:p>
            <a:pPr lvl="1"/>
            <a:r>
              <a:rPr lang="he-IL" dirty="0" smtClean="0"/>
              <a:t>קיים חתך                        שגודלו קטן מ-</a:t>
            </a:r>
          </a:p>
          <a:p>
            <a:pPr lvl="1"/>
            <a:r>
              <a:rPr lang="he-IL" dirty="0" smtClean="0"/>
              <a:t>אם            אז זהו גם חתך מ-     ל-       ולכן בדיקת המסלולים מ-    ל-      תכשל.</a:t>
            </a:r>
          </a:p>
          <a:p>
            <a:pPr lvl="1"/>
            <a:r>
              <a:rPr lang="he-IL" dirty="0" smtClean="0"/>
              <a:t>אחרת,            ובדיקת המסלולים מ-     ל-     תכשל. </a:t>
            </a:r>
          </a:p>
          <a:p>
            <a:pPr lvl="1"/>
            <a:endParaRPr lang="he-IL" dirty="0" smtClean="0"/>
          </a:p>
          <a:p>
            <a:pPr lvl="1"/>
            <a:endParaRPr lang="he-IL" dirty="0" smtClean="0"/>
          </a:p>
        </p:txBody>
      </p:sp>
      <p:graphicFrame>
        <p:nvGraphicFramePr>
          <p:cNvPr id="287749" name="Object 8"/>
          <p:cNvGraphicFramePr>
            <a:graphicFrameLocks noChangeAspect="1"/>
          </p:cNvGraphicFramePr>
          <p:nvPr/>
        </p:nvGraphicFramePr>
        <p:xfrm>
          <a:off x="7956376" y="2060848"/>
          <a:ext cx="304800" cy="428625"/>
        </p:xfrm>
        <a:graphic>
          <a:graphicData uri="http://schemas.openxmlformats.org/presentationml/2006/ole">
            <p:oleObj spid="_x0000_s287749" name="Equation" r:id="rId3" imgW="126725" imgH="177415" progId="Equation.3">
              <p:embed/>
            </p:oleObj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4211960" y="3645024"/>
          <a:ext cx="1327712" cy="504056"/>
        </p:xfrm>
        <a:graphic>
          <a:graphicData uri="http://schemas.openxmlformats.org/presentationml/2006/ole">
            <p:oleObj spid="_x0000_s287750" name="Equation" r:id="rId4" imgW="533169" imgH="203112" progId="Equation.3">
              <p:embed/>
            </p:oleObj>
          </a:graphicData>
        </a:graphic>
      </p:graphicFrame>
      <p:graphicFrame>
        <p:nvGraphicFramePr>
          <p:cNvPr id="21508" name="Object 7"/>
          <p:cNvGraphicFramePr>
            <a:graphicFrameLocks noChangeAspect="1"/>
          </p:cNvGraphicFramePr>
          <p:nvPr/>
        </p:nvGraphicFramePr>
        <p:xfrm>
          <a:off x="5796136" y="3068960"/>
          <a:ext cx="304800" cy="428625"/>
        </p:xfrm>
        <a:graphic>
          <a:graphicData uri="http://schemas.openxmlformats.org/presentationml/2006/ole">
            <p:oleObj spid="_x0000_s287751" name="Equation" r:id="rId5" imgW="126725" imgH="177415" progId="Equation.3">
              <p:embed/>
            </p:oleObj>
          </a:graphicData>
        </a:graphic>
      </p:graphicFrame>
      <p:graphicFrame>
        <p:nvGraphicFramePr>
          <p:cNvPr id="21509" name="Object 8"/>
          <p:cNvGraphicFramePr>
            <a:graphicFrameLocks noChangeAspect="1"/>
          </p:cNvGraphicFramePr>
          <p:nvPr/>
        </p:nvGraphicFramePr>
        <p:xfrm>
          <a:off x="6588224" y="4221088"/>
          <a:ext cx="304800" cy="336550"/>
        </p:xfrm>
        <a:graphic>
          <a:graphicData uri="http://schemas.openxmlformats.org/presentationml/2006/ole">
            <p:oleObj spid="_x0000_s287752" name="Equation" r:id="rId6" imgW="126835" imgH="139518" progId="Equation.3">
              <p:embed/>
            </p:oleObj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3347864" y="5229200"/>
          <a:ext cx="485775" cy="398463"/>
        </p:xfrm>
        <a:graphic>
          <a:graphicData uri="http://schemas.openxmlformats.org/presentationml/2006/ole">
            <p:oleObj spid="_x0000_s287753" name="Equation" r:id="rId7" imgW="203024" imgH="164957" progId="Equation.3">
              <p:embed/>
            </p:oleObj>
          </a:graphicData>
        </a:graphic>
      </p:graphicFrame>
      <p:graphicFrame>
        <p:nvGraphicFramePr>
          <p:cNvPr id="21511" name="Object 10"/>
          <p:cNvGraphicFramePr>
            <a:graphicFrameLocks noChangeAspect="1"/>
          </p:cNvGraphicFramePr>
          <p:nvPr/>
        </p:nvGraphicFramePr>
        <p:xfrm>
          <a:off x="5148064" y="4653136"/>
          <a:ext cx="1828800" cy="490537"/>
        </p:xfrm>
        <a:graphic>
          <a:graphicData uri="http://schemas.openxmlformats.org/presentationml/2006/ole">
            <p:oleObj spid="_x0000_s287754" name="Equation" r:id="rId8" imgW="761669" imgH="203112" progId="Equation.3">
              <p:embed/>
            </p:oleObj>
          </a:graphicData>
        </a:graphic>
      </p:graphicFrame>
      <p:graphicFrame>
        <p:nvGraphicFramePr>
          <p:cNvPr id="21512" name="Object 11"/>
          <p:cNvGraphicFramePr>
            <a:graphicFrameLocks noChangeAspect="1"/>
          </p:cNvGraphicFramePr>
          <p:nvPr/>
        </p:nvGraphicFramePr>
        <p:xfrm>
          <a:off x="5596805" y="4221088"/>
          <a:ext cx="487363" cy="336550"/>
        </p:xfrm>
        <a:graphic>
          <a:graphicData uri="http://schemas.openxmlformats.org/presentationml/2006/ole">
            <p:oleObj spid="_x0000_s287755" name="Equation" r:id="rId9" imgW="203112" imgH="139639" progId="Equation.3">
              <p:embed/>
            </p:oleObj>
          </a:graphicData>
        </a:graphic>
      </p:graphicFrame>
      <p:graphicFrame>
        <p:nvGraphicFramePr>
          <p:cNvPr id="21513" name="Object 12"/>
          <p:cNvGraphicFramePr>
            <a:graphicFrameLocks noChangeAspect="1"/>
          </p:cNvGraphicFramePr>
          <p:nvPr/>
        </p:nvGraphicFramePr>
        <p:xfrm>
          <a:off x="2808288" y="4656559"/>
          <a:ext cx="365125" cy="428625"/>
        </p:xfrm>
        <a:graphic>
          <a:graphicData uri="http://schemas.openxmlformats.org/presentationml/2006/ole">
            <p:oleObj spid="_x0000_s287756" name="Equation" r:id="rId10" imgW="152202" imgH="177569" progId="Equation.3">
              <p:embed/>
            </p:oleObj>
          </a:graphicData>
        </a:graphic>
      </p:graphicFrame>
      <p:graphicFrame>
        <p:nvGraphicFramePr>
          <p:cNvPr id="19466" name="Object 13"/>
          <p:cNvGraphicFramePr>
            <a:graphicFrameLocks noChangeAspect="1"/>
          </p:cNvGraphicFramePr>
          <p:nvPr/>
        </p:nvGraphicFramePr>
        <p:xfrm>
          <a:off x="6878638" y="5160615"/>
          <a:ext cx="854075" cy="428625"/>
        </p:xfrm>
        <a:graphic>
          <a:graphicData uri="http://schemas.openxmlformats.org/presentationml/2006/ole">
            <p:oleObj spid="_x0000_s287757" name="Equation" r:id="rId11" imgW="355138" imgH="177569" progId="Equation.3">
              <p:embed/>
            </p:oleObj>
          </a:graphicData>
        </a:graphic>
      </p:graphicFrame>
      <p:graphicFrame>
        <p:nvGraphicFramePr>
          <p:cNvPr id="19467" name="Object 14"/>
          <p:cNvGraphicFramePr>
            <a:graphicFrameLocks noChangeAspect="1"/>
          </p:cNvGraphicFramePr>
          <p:nvPr/>
        </p:nvGraphicFramePr>
        <p:xfrm>
          <a:off x="6825382" y="5661248"/>
          <a:ext cx="365125" cy="336550"/>
        </p:xfrm>
        <a:graphic>
          <a:graphicData uri="http://schemas.openxmlformats.org/presentationml/2006/ole">
            <p:oleObj spid="_x0000_s287758" name="Equation" r:id="rId12" imgW="152334" imgH="139639" progId="Equation.3">
              <p:embed/>
            </p:oleObj>
          </a:graphicData>
        </a:graphic>
      </p:graphicFrame>
      <p:graphicFrame>
        <p:nvGraphicFramePr>
          <p:cNvPr id="19468" name="Object 15"/>
          <p:cNvGraphicFramePr>
            <a:graphicFrameLocks noChangeAspect="1"/>
          </p:cNvGraphicFramePr>
          <p:nvPr/>
        </p:nvGraphicFramePr>
        <p:xfrm>
          <a:off x="4283968" y="5229200"/>
          <a:ext cx="274638" cy="336550"/>
        </p:xfrm>
        <a:graphic>
          <a:graphicData uri="http://schemas.openxmlformats.org/presentationml/2006/ole">
            <p:oleObj spid="_x0000_s287759" name="Equation" r:id="rId13" imgW="114201" imgH="139579" progId="Equation.3">
              <p:embed/>
            </p:oleObj>
          </a:graphicData>
        </a:graphic>
      </p:graphicFrame>
      <p:graphicFrame>
        <p:nvGraphicFramePr>
          <p:cNvPr id="19469" name="Object 16"/>
          <p:cNvGraphicFramePr>
            <a:graphicFrameLocks noChangeAspect="1"/>
          </p:cNvGraphicFramePr>
          <p:nvPr/>
        </p:nvGraphicFramePr>
        <p:xfrm>
          <a:off x="6372200" y="6093296"/>
          <a:ext cx="974725" cy="488950"/>
        </p:xfrm>
        <a:graphic>
          <a:graphicData uri="http://schemas.openxmlformats.org/presentationml/2006/ole">
            <p:oleObj spid="_x0000_s287760" name="Equation" r:id="rId14" imgW="406048" imgH="203024" progId="Equation.3">
              <p:embed/>
            </p:oleObj>
          </a:graphicData>
        </a:graphic>
      </p:graphicFrame>
      <p:graphicFrame>
        <p:nvGraphicFramePr>
          <p:cNvPr id="19470" name="Object 17"/>
          <p:cNvGraphicFramePr>
            <a:graphicFrameLocks noChangeAspect="1"/>
          </p:cNvGraphicFramePr>
          <p:nvPr/>
        </p:nvGraphicFramePr>
        <p:xfrm>
          <a:off x="7668344" y="5661248"/>
          <a:ext cx="273050" cy="336550"/>
        </p:xfrm>
        <a:graphic>
          <a:graphicData uri="http://schemas.openxmlformats.org/presentationml/2006/ole">
            <p:oleObj spid="_x0000_s287761" name="Equation" r:id="rId15" imgW="114201" imgH="139579" progId="Equation.3">
              <p:embed/>
            </p:oleObj>
          </a:graphicData>
        </a:graphic>
      </p:graphicFrame>
      <p:graphicFrame>
        <p:nvGraphicFramePr>
          <p:cNvPr id="19471" name="Object 18"/>
          <p:cNvGraphicFramePr>
            <a:graphicFrameLocks noChangeAspect="1"/>
          </p:cNvGraphicFramePr>
          <p:nvPr/>
        </p:nvGraphicFramePr>
        <p:xfrm>
          <a:off x="2771800" y="6165304"/>
          <a:ext cx="273050" cy="336550"/>
        </p:xfrm>
        <a:graphic>
          <a:graphicData uri="http://schemas.openxmlformats.org/presentationml/2006/ole">
            <p:oleObj spid="_x0000_s287762" name="Equation" r:id="rId16" imgW="114201" imgH="139579" progId="Equation.3">
              <p:embed/>
            </p:oleObj>
          </a:graphicData>
        </a:graphic>
      </p:graphicFrame>
      <p:graphicFrame>
        <p:nvGraphicFramePr>
          <p:cNvPr id="19472" name="Object 19"/>
          <p:cNvGraphicFramePr>
            <a:graphicFrameLocks noChangeAspect="1"/>
          </p:cNvGraphicFramePr>
          <p:nvPr/>
        </p:nvGraphicFramePr>
        <p:xfrm>
          <a:off x="3563888" y="6165304"/>
          <a:ext cx="303213" cy="336550"/>
        </p:xfrm>
        <a:graphic>
          <a:graphicData uri="http://schemas.openxmlformats.org/presentationml/2006/ole">
            <p:oleObj spid="_x0000_s287763" name="Equation" r:id="rId17" imgW="126835" imgH="139518" progId="Equation.3">
              <p:embed/>
            </p:oleObj>
          </a:graphicData>
        </a:graphic>
      </p:graphicFrame>
      <p:graphicFrame>
        <p:nvGraphicFramePr>
          <p:cNvPr id="21521" name="Object 20"/>
          <p:cNvGraphicFramePr>
            <a:graphicFrameLocks noChangeAspect="1"/>
          </p:cNvGraphicFramePr>
          <p:nvPr/>
        </p:nvGraphicFramePr>
        <p:xfrm>
          <a:off x="2627784" y="3645024"/>
          <a:ext cx="304800" cy="428625"/>
        </p:xfrm>
        <a:graphic>
          <a:graphicData uri="http://schemas.openxmlformats.org/presentationml/2006/ole">
            <p:oleObj spid="_x0000_s287764" name="Equation" r:id="rId18" imgW="126725" imgH="177415" progId="Equation.3">
              <p:embed/>
            </p:oleObj>
          </a:graphicData>
        </a:graphic>
      </p:graphicFrame>
      <p:sp>
        <p:nvSpPr>
          <p:cNvPr id="27" name="אליפסה 26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3580159" y="3799607"/>
          <a:ext cx="327025" cy="357187"/>
        </p:xfrm>
        <a:graphic>
          <a:graphicData uri="http://schemas.openxmlformats.org/presentationml/2006/ole">
            <p:oleObj spid="_x0000_s292870" name="Equation" r:id="rId3" imgW="126835" imgH="139518" progId="Equation.3">
              <p:embed/>
            </p:oleObj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3618259" y="5814144"/>
          <a:ext cx="327025" cy="454025"/>
        </p:xfrm>
        <a:graphic>
          <a:graphicData uri="http://schemas.openxmlformats.org/presentationml/2006/ole">
            <p:oleObj spid="_x0000_s292871" name="Equation" r:id="rId4" imgW="126725" imgH="177415" progId="Equation.3">
              <p:embed/>
            </p:oleObj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4667597" y="4793382"/>
          <a:ext cx="293687" cy="357187"/>
        </p:xfrm>
        <a:graphic>
          <a:graphicData uri="http://schemas.openxmlformats.org/presentationml/2006/ole">
            <p:oleObj spid="_x0000_s292872" name="Equation" r:id="rId5" imgW="114201" imgH="139579" progId="Equation.3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5359747" y="3739282"/>
          <a:ext cx="358775" cy="454025"/>
        </p:xfrm>
        <a:graphic>
          <a:graphicData uri="http://schemas.openxmlformats.org/presentationml/2006/ole">
            <p:oleObj spid="_x0000_s292873" name="Equation" r:id="rId6" imgW="139579" imgH="177646" progId="Equation.3">
              <p:embed/>
            </p:oleObj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5380384" y="5850657"/>
          <a:ext cx="293688" cy="357187"/>
        </p:xfrm>
        <a:graphic>
          <a:graphicData uri="http://schemas.openxmlformats.org/presentationml/2006/ole">
            <p:oleObj spid="_x0000_s292874" name="Equation" r:id="rId7" imgW="114201" imgH="139579" progId="Equation.3">
              <p:embed/>
            </p:oleObj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2462559" y="4848374"/>
          <a:ext cx="293688" cy="357187"/>
        </p:xfrm>
        <a:graphic>
          <a:graphicData uri="http://schemas.openxmlformats.org/presentationml/2006/ole">
            <p:oleObj spid="_x0000_s292868" name="Equation" r:id="rId8" imgW="114201" imgH="139579" progId="Equation.3">
              <p:embed/>
            </p:oleObj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6694834" y="4841007"/>
          <a:ext cx="228600" cy="390525"/>
        </p:xfrm>
        <a:graphic>
          <a:graphicData uri="http://schemas.openxmlformats.org/presentationml/2006/ole">
            <p:oleObj spid="_x0000_s292869" name="Equation" r:id="rId9" imgW="88746" imgH="152136" progId="Equation.3">
              <p:embed/>
            </p:oleObj>
          </a:graphicData>
        </a:graphic>
      </p:graphicFrame>
      <p:sp>
        <p:nvSpPr>
          <p:cNvPr id="15" name="Oval 3"/>
          <p:cNvSpPr/>
          <p:nvPr/>
        </p:nvSpPr>
        <p:spPr>
          <a:xfrm>
            <a:off x="3519834" y="5814144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3519834" y="3742457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Oval 5"/>
          <p:cNvSpPr/>
          <p:nvPr/>
        </p:nvSpPr>
        <p:spPr>
          <a:xfrm>
            <a:off x="5305772" y="5814144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8" name="Oval 6"/>
          <p:cNvSpPr/>
          <p:nvPr/>
        </p:nvSpPr>
        <p:spPr>
          <a:xfrm>
            <a:off x="5305772" y="3742457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26" name="Oval 20"/>
          <p:cNvSpPr/>
          <p:nvPr/>
        </p:nvSpPr>
        <p:spPr>
          <a:xfrm>
            <a:off x="4591397" y="4742582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47800"/>
            <a:ext cx="8466906" cy="3481388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נתונה רשת זרימה               וזרימה מקסימאלית עבורה,     תארו </a:t>
            </a:r>
            <a:r>
              <a:rPr lang="he-IL" dirty="0" err="1" smtClean="0"/>
              <a:t>אלג</a:t>
            </a:r>
            <a:r>
              <a:rPr lang="he-IL" dirty="0" smtClean="0"/>
              <a:t>' למציאת חתך מינימאלי של הרשת.</a:t>
            </a:r>
          </a:p>
          <a:p>
            <a:endParaRPr lang="he-IL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שאלה 5 - מציאת חתך מינימאלי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2286000" y="35433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e-IL" dirty="0"/>
          </a:p>
        </p:txBody>
      </p:sp>
      <p:graphicFrame>
        <p:nvGraphicFramePr>
          <p:cNvPr id="291846" name="Object 8"/>
          <p:cNvGraphicFramePr>
            <a:graphicFrameLocks noChangeAspect="1"/>
          </p:cNvGraphicFramePr>
          <p:nvPr/>
        </p:nvGraphicFramePr>
        <p:xfrm>
          <a:off x="3563888" y="1556792"/>
          <a:ext cx="1366838" cy="404813"/>
        </p:xfrm>
        <a:graphic>
          <a:graphicData uri="http://schemas.openxmlformats.org/presentationml/2006/ole">
            <p:oleObj spid="_x0000_s292866" name="Equation" r:id="rId10" imgW="685800" imgH="203200" progId="Equation.3">
              <p:embed/>
            </p:oleObj>
          </a:graphicData>
        </a:graphic>
      </p:graphicFrame>
      <p:graphicFrame>
        <p:nvGraphicFramePr>
          <p:cNvPr id="291847" name="Object 7"/>
          <p:cNvGraphicFramePr>
            <a:graphicFrameLocks noChangeAspect="1"/>
          </p:cNvGraphicFramePr>
          <p:nvPr/>
        </p:nvGraphicFramePr>
        <p:xfrm>
          <a:off x="7092280" y="2060848"/>
          <a:ext cx="379524" cy="432048"/>
        </p:xfrm>
        <a:graphic>
          <a:graphicData uri="http://schemas.openxmlformats.org/presentationml/2006/ole">
            <p:oleObj spid="_x0000_s292867" name="Equation" r:id="rId11" imgW="177569" imgH="202936" progId="Equation.3">
              <p:embed/>
            </p:oleObj>
          </a:graphicData>
        </a:graphic>
      </p:graphicFrame>
      <p:sp>
        <p:nvSpPr>
          <p:cNvPr id="14" name="Oval 2"/>
          <p:cNvSpPr/>
          <p:nvPr/>
        </p:nvSpPr>
        <p:spPr>
          <a:xfrm>
            <a:off x="2376834" y="4776936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9" name="Oval 7"/>
          <p:cNvSpPr/>
          <p:nvPr/>
        </p:nvSpPr>
        <p:spPr>
          <a:xfrm>
            <a:off x="6591647" y="4814019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9"/>
          <p:cNvCxnSpPr>
            <a:stCxn id="14" idx="5"/>
            <a:endCxn id="15" idx="1"/>
          </p:cNvCxnSpPr>
          <p:nvPr/>
        </p:nvCxnSpPr>
        <p:spPr>
          <a:xfrm>
            <a:off x="2742688" y="5142790"/>
            <a:ext cx="839917" cy="73412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1"/>
          <p:cNvCxnSpPr>
            <a:stCxn id="14" idx="7"/>
            <a:endCxn id="16" idx="3"/>
          </p:cNvCxnSpPr>
          <p:nvPr/>
        </p:nvCxnSpPr>
        <p:spPr>
          <a:xfrm flipV="1">
            <a:off x="2742688" y="4108311"/>
            <a:ext cx="839917" cy="7313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>
            <a:stCxn id="16" idx="6"/>
            <a:endCxn id="18" idx="2"/>
          </p:cNvCxnSpPr>
          <p:nvPr/>
        </p:nvCxnSpPr>
        <p:spPr>
          <a:xfrm>
            <a:off x="3948459" y="3956769"/>
            <a:ext cx="1357313" cy="158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5"/>
          <p:cNvCxnSpPr>
            <a:stCxn id="15" idx="6"/>
            <a:endCxn id="17" idx="2"/>
          </p:cNvCxnSpPr>
          <p:nvPr/>
        </p:nvCxnSpPr>
        <p:spPr>
          <a:xfrm>
            <a:off x="3948459" y="6028457"/>
            <a:ext cx="1357313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/>
          <p:cNvCxnSpPr>
            <a:stCxn id="17" idx="7"/>
            <a:endCxn id="19" idx="3"/>
          </p:cNvCxnSpPr>
          <p:nvPr/>
        </p:nvCxnSpPr>
        <p:spPr>
          <a:xfrm rot="5400000" flipH="1" flipV="1">
            <a:off x="5814565" y="5035476"/>
            <a:ext cx="696913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/>
          <p:cNvCxnSpPr>
            <a:stCxn id="18" idx="5"/>
            <a:endCxn id="19" idx="1"/>
          </p:cNvCxnSpPr>
          <p:nvPr/>
        </p:nvCxnSpPr>
        <p:spPr>
          <a:xfrm rot="16200000" flipH="1">
            <a:off x="5778847" y="3999632"/>
            <a:ext cx="76835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/>
          <p:cNvCxnSpPr>
            <a:stCxn id="16" idx="5"/>
            <a:endCxn id="26" idx="1"/>
          </p:cNvCxnSpPr>
          <p:nvPr/>
        </p:nvCxnSpPr>
        <p:spPr>
          <a:xfrm rot="16200000" flipH="1">
            <a:off x="3921472" y="4071069"/>
            <a:ext cx="696912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4"/>
          <p:cNvCxnSpPr>
            <a:stCxn id="15" idx="7"/>
            <a:endCxn id="26" idx="3"/>
          </p:cNvCxnSpPr>
          <p:nvPr/>
        </p:nvCxnSpPr>
        <p:spPr>
          <a:xfrm rot="5400000" flipH="1" flipV="1">
            <a:off x="3885753" y="5106913"/>
            <a:ext cx="768350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/>
          <p:cNvCxnSpPr>
            <a:stCxn id="26" idx="5"/>
            <a:endCxn id="17" idx="0"/>
          </p:cNvCxnSpPr>
          <p:nvPr/>
        </p:nvCxnSpPr>
        <p:spPr>
          <a:xfrm rot="16200000" flipH="1">
            <a:off x="4885084" y="5179145"/>
            <a:ext cx="706437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3"/>
          <p:cNvCxnSpPr>
            <a:stCxn id="26" idx="7"/>
            <a:endCxn id="18" idx="4"/>
          </p:cNvCxnSpPr>
          <p:nvPr/>
        </p:nvCxnSpPr>
        <p:spPr>
          <a:xfrm rot="5400000" flipH="1" flipV="1">
            <a:off x="4921597" y="4206007"/>
            <a:ext cx="633412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76834" y="5415682"/>
            <a:ext cx="785813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8522" y="3549377"/>
            <a:ext cx="64293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4667" y="4269457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6675" y="5175646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0/3</a:t>
            </a:r>
            <a:endParaRPr lang="he-IL" sz="2400" dirty="0"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48272" y="3915494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3/7</a:t>
            </a:r>
            <a:endParaRPr lang="he-IL" sz="2400" dirty="0"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91459" y="4382219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91459" y="5129932"/>
            <a:ext cx="642938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968" y="6093296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05226" y="5491882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4/5</a:t>
            </a:r>
            <a:endParaRPr lang="he-IL" sz="2400" dirty="0"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5834" y="3991694"/>
            <a:ext cx="785813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sp>
        <p:nvSpPr>
          <p:cNvPr id="48" name="Freeform 75"/>
          <p:cNvSpPr/>
          <p:nvPr/>
        </p:nvSpPr>
        <p:spPr>
          <a:xfrm>
            <a:off x="3995936" y="3429000"/>
            <a:ext cx="1198562" cy="3297238"/>
          </a:xfrm>
          <a:custGeom>
            <a:avLst/>
            <a:gdLst>
              <a:gd name="connsiteX0" fmla="*/ 166255 w 1198419"/>
              <a:gd name="connsiteY0" fmla="*/ 0 h 3297382"/>
              <a:gd name="connsiteX1" fmla="*/ 1177637 w 1198419"/>
              <a:gd name="connsiteY1" fmla="*/ 1468582 h 3297382"/>
              <a:gd name="connsiteX2" fmla="*/ 41564 w 1198419"/>
              <a:gd name="connsiteY2" fmla="*/ 3269673 h 3297382"/>
              <a:gd name="connsiteX3" fmla="*/ 41564 w 1198419"/>
              <a:gd name="connsiteY3" fmla="*/ 3269673 h 3297382"/>
              <a:gd name="connsiteX4" fmla="*/ 0 w 1198419"/>
              <a:gd name="connsiteY4" fmla="*/ 3297382 h 329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419" h="3297382">
                <a:moveTo>
                  <a:pt x="166255" y="0"/>
                </a:moveTo>
                <a:cubicBezTo>
                  <a:pt x="682337" y="461818"/>
                  <a:pt x="1198419" y="923637"/>
                  <a:pt x="1177637" y="1468582"/>
                </a:cubicBezTo>
                <a:cubicBezTo>
                  <a:pt x="1156855" y="2013528"/>
                  <a:pt x="41564" y="3269673"/>
                  <a:pt x="41564" y="3269673"/>
                </a:cubicBezTo>
                <a:lnTo>
                  <a:pt x="41564" y="3269673"/>
                </a:lnTo>
                <a:lnTo>
                  <a:pt x="0" y="3297382"/>
                </a:lnTo>
              </a:path>
            </a:pathLst>
          </a:custGeom>
          <a:ln w="508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292875" name="Object 11"/>
          <p:cNvGraphicFramePr>
            <a:graphicFrameLocks noChangeAspect="1"/>
          </p:cNvGraphicFramePr>
          <p:nvPr/>
        </p:nvGraphicFramePr>
        <p:xfrm>
          <a:off x="2411760" y="4797152"/>
          <a:ext cx="355238" cy="432048"/>
        </p:xfrm>
        <a:graphic>
          <a:graphicData uri="http://schemas.openxmlformats.org/presentationml/2006/ole">
            <p:oleObj spid="_x0000_s292875" name="Equation" r:id="rId12" imgW="114201" imgH="139579" progId="Equation.3">
              <p:embed/>
            </p:oleObj>
          </a:graphicData>
        </a:graphic>
      </p:graphicFrame>
      <p:graphicFrame>
        <p:nvGraphicFramePr>
          <p:cNvPr id="292876" name="Object 12"/>
          <p:cNvGraphicFramePr>
            <a:graphicFrameLocks noChangeAspect="1"/>
          </p:cNvGraphicFramePr>
          <p:nvPr/>
        </p:nvGraphicFramePr>
        <p:xfrm>
          <a:off x="6660232" y="4797152"/>
          <a:ext cx="270751" cy="462533"/>
        </p:xfrm>
        <a:graphic>
          <a:graphicData uri="http://schemas.openxmlformats.org/presentationml/2006/ole">
            <p:oleObj spid="_x0000_s292876" name="Equation" r:id="rId13" imgW="88746" imgH="152136" progId="Equation.3">
              <p:embed/>
            </p:oleObj>
          </a:graphicData>
        </a:graphic>
      </p:graphicFrame>
      <p:sp>
        <p:nvSpPr>
          <p:cNvPr id="49" name="מציין מיקום של מספר שקופית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9B6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9B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9B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שאלה 5 - פתרון</a:t>
            </a:r>
            <a:endParaRPr lang="he-IL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466137" cy="3481388"/>
          </a:xfrm>
        </p:spPr>
        <p:txBody>
          <a:bodyPr/>
          <a:lstStyle/>
          <a:p>
            <a:r>
              <a:rPr lang="he-IL" dirty="0" smtClean="0"/>
              <a:t>נבנה את הרשת השיורית ביחס לזרימה</a:t>
            </a:r>
          </a:p>
          <a:p>
            <a:r>
              <a:rPr lang="he-IL" dirty="0" smtClean="0"/>
              <a:t>נריץ </a:t>
            </a:r>
            <a:r>
              <a:rPr lang="en-US" dirty="0" smtClean="0"/>
              <a:t>BFS</a:t>
            </a:r>
            <a:r>
              <a:rPr lang="he-IL" dirty="0" smtClean="0"/>
              <a:t> מהמקור ונכניס את כל הקודקודים שבעץ ה-</a:t>
            </a:r>
            <a:r>
              <a:rPr lang="en-US" dirty="0" smtClean="0"/>
              <a:t>BFS</a:t>
            </a:r>
            <a:r>
              <a:rPr lang="he-IL" dirty="0" smtClean="0"/>
              <a:t> לתוך </a:t>
            </a:r>
          </a:p>
          <a:p>
            <a:r>
              <a:rPr lang="he-IL" dirty="0" smtClean="0"/>
              <a:t>שאר הקודקודים יהיו ב-</a:t>
            </a:r>
          </a:p>
          <a:p>
            <a:r>
              <a:rPr lang="he-IL" dirty="0" smtClean="0"/>
              <a:t>זמן ריצה – </a:t>
            </a:r>
          </a:p>
        </p:txBody>
      </p:sp>
      <p:graphicFrame>
        <p:nvGraphicFramePr>
          <p:cNvPr id="293899" name="Object 8"/>
          <p:cNvGraphicFramePr>
            <a:graphicFrameLocks noChangeAspect="1"/>
          </p:cNvGraphicFramePr>
          <p:nvPr/>
        </p:nvGraphicFramePr>
        <p:xfrm>
          <a:off x="2843808" y="1656035"/>
          <a:ext cx="418854" cy="476821"/>
        </p:xfrm>
        <a:graphic>
          <a:graphicData uri="http://schemas.openxmlformats.org/presentationml/2006/ole">
            <p:oleObj spid="_x0000_s293899" name="Equation" r:id="rId3" imgW="177569" imgH="202936" progId="Equation.3">
              <p:embed/>
            </p:oleObj>
          </a:graphicData>
        </a:graphic>
      </p:graphicFrame>
      <p:graphicFrame>
        <p:nvGraphicFramePr>
          <p:cNvPr id="293900" name="Object 8"/>
          <p:cNvGraphicFramePr>
            <a:graphicFrameLocks noChangeAspect="1"/>
          </p:cNvGraphicFramePr>
          <p:nvPr/>
        </p:nvGraphicFramePr>
        <p:xfrm>
          <a:off x="7308304" y="2708920"/>
          <a:ext cx="395621" cy="423755"/>
        </p:xfrm>
        <a:graphic>
          <a:graphicData uri="http://schemas.openxmlformats.org/presentationml/2006/ole">
            <p:oleObj spid="_x0000_s293900" name="Equation" r:id="rId4" imgW="164814" imgH="177492" progId="Equation.3">
              <p:embed/>
            </p:oleObj>
          </a:graphicData>
        </a:graphic>
      </p:graphicFrame>
      <p:graphicFrame>
        <p:nvGraphicFramePr>
          <p:cNvPr id="293901" name="Object 8"/>
          <p:cNvGraphicFramePr>
            <a:graphicFrameLocks noChangeAspect="1"/>
          </p:cNvGraphicFramePr>
          <p:nvPr/>
        </p:nvGraphicFramePr>
        <p:xfrm>
          <a:off x="5220072" y="3789040"/>
          <a:ext cx="1655763" cy="579437"/>
        </p:xfrm>
        <a:graphic>
          <a:graphicData uri="http://schemas.openxmlformats.org/presentationml/2006/ole">
            <p:oleObj spid="_x0000_s293901" name="Equation" r:id="rId5" imgW="723586" imgH="253890" progId="Equation.3">
              <p:embed/>
            </p:oleObj>
          </a:graphicData>
        </a:graphic>
      </p:graphicFrame>
      <p:graphicFrame>
        <p:nvGraphicFramePr>
          <p:cNvPr id="293902" name="Object 8"/>
          <p:cNvGraphicFramePr>
            <a:graphicFrameLocks noChangeAspect="1"/>
          </p:cNvGraphicFramePr>
          <p:nvPr/>
        </p:nvGraphicFramePr>
        <p:xfrm>
          <a:off x="4788024" y="3284984"/>
          <a:ext cx="374522" cy="402655"/>
        </p:xfrm>
        <a:graphic>
          <a:graphicData uri="http://schemas.openxmlformats.org/presentationml/2006/ole">
            <p:oleObj spid="_x0000_s293902" name="Equation" r:id="rId6" imgW="164814" imgH="177492" progId="Equation.3">
              <p:embed/>
            </p:oleObj>
          </a:graphicData>
        </a:graphic>
      </p:graphicFrame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תזכורת – </a:t>
            </a:r>
            <a:r>
              <a:rPr lang="en-US" dirty="0" smtClean="0"/>
              <a:t>Ford - Fulkerson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720" y="2337842"/>
            <a:ext cx="7128792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/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Ford-Fulkerson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sz="2800" dirty="0" smtClean="0">
                <a:latin typeface="David" pitchFamily="34" charset="-79"/>
                <a:cs typeface="David" pitchFamily="34" charset="-79"/>
              </a:rPr>
              <a:t>Initialize flow 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sz="2800" dirty="0" smtClean="0">
                <a:latin typeface="David" pitchFamily="34" charset="-79"/>
                <a:cs typeface="David" pitchFamily="34" charset="-79"/>
              </a:rPr>
              <a:t>While there is an augmenting path   , </a:t>
            </a:r>
          </a:p>
          <a:p>
            <a:pPr marL="800100" lvl="1" indent="-342900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  Augment flow     along    .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sz="2800" dirty="0" smtClean="0">
                <a:latin typeface="David" pitchFamily="34" charset="-79"/>
                <a:cs typeface="David" pitchFamily="34" charset="-79"/>
              </a:rPr>
              <a:t>Return    .</a:t>
            </a:r>
          </a:p>
          <a:p>
            <a:pPr marL="800100" lvl="1" indent="-342900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 </a:t>
            </a:r>
          </a:p>
          <a:p>
            <a:pPr marL="800100" lvl="1" indent="-342900" algn="l" rtl="0"/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marL="342900" indent="-342900" algn="l" rtl="0">
              <a:buFont typeface="+mj-lt"/>
              <a:buAutoNum type="arabicPeriod"/>
            </a:pPr>
            <a:endParaRPr lang="he-IL" sz="2800" dirty="0">
              <a:latin typeface="David" pitchFamily="34" charset="-79"/>
              <a:cs typeface="David" pitchFamily="34" charset="-79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832151" y="3705994"/>
          <a:ext cx="315913" cy="419100"/>
        </p:xfrm>
        <a:graphic>
          <a:graphicData uri="http://schemas.openxmlformats.org/presentationml/2006/ole">
            <p:oleObj spid="_x0000_s263172" name="Equation" r:id="rId3" imgW="152268" imgH="203024" progId="Equation.3">
              <p:embed/>
            </p:oleObj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4572000" y="2337842"/>
          <a:ext cx="1152128" cy="481773"/>
        </p:xfrm>
        <a:graphic>
          <a:graphicData uri="http://schemas.openxmlformats.org/presentationml/2006/ole">
            <p:oleObj spid="_x0000_s263178" name="Equation" r:id="rId4" imgW="482400" imgH="203040" progId="Equation.3">
              <p:embed/>
            </p:oleObj>
          </a:graphicData>
        </a:graphic>
      </p:graphicFrame>
      <p:graphicFrame>
        <p:nvGraphicFramePr>
          <p:cNvPr id="263181" name="Object 11"/>
          <p:cNvGraphicFramePr>
            <a:graphicFrameLocks noChangeAspect="1"/>
          </p:cNvGraphicFramePr>
          <p:nvPr/>
        </p:nvGraphicFramePr>
        <p:xfrm>
          <a:off x="4499992" y="2844722"/>
          <a:ext cx="1080120" cy="429224"/>
        </p:xfrm>
        <a:graphic>
          <a:graphicData uri="http://schemas.openxmlformats.org/presentationml/2006/ole">
            <p:oleObj spid="_x0000_s263181" name="Equation" r:id="rId5" imgW="507960" imgH="203040" progId="Equation.3">
              <p:embed/>
            </p:oleObj>
          </a:graphicData>
        </a:graphic>
      </p:graphicFrame>
      <p:graphicFrame>
        <p:nvGraphicFramePr>
          <p:cNvPr id="263183" name="Object 4"/>
          <p:cNvGraphicFramePr>
            <a:graphicFrameLocks noChangeAspect="1"/>
          </p:cNvGraphicFramePr>
          <p:nvPr/>
        </p:nvGraphicFramePr>
        <p:xfrm>
          <a:off x="3464000" y="4138042"/>
          <a:ext cx="315912" cy="419100"/>
        </p:xfrm>
        <a:graphic>
          <a:graphicData uri="http://schemas.openxmlformats.org/presentationml/2006/ole">
            <p:oleObj spid="_x0000_s263183" name="Equation" r:id="rId6" imgW="152268" imgH="203024" progId="Equation.3">
              <p:embed/>
            </p:oleObj>
          </a:graphicData>
        </a:graphic>
      </p:graphicFrame>
      <p:graphicFrame>
        <p:nvGraphicFramePr>
          <p:cNvPr id="263184" name="Object 4"/>
          <p:cNvGraphicFramePr>
            <a:graphicFrameLocks noChangeAspect="1"/>
          </p:cNvGraphicFramePr>
          <p:nvPr/>
        </p:nvGraphicFramePr>
        <p:xfrm>
          <a:off x="7280423" y="3345954"/>
          <a:ext cx="315913" cy="341312"/>
        </p:xfrm>
        <a:graphic>
          <a:graphicData uri="http://schemas.openxmlformats.org/presentationml/2006/ole">
            <p:oleObj spid="_x0000_s263184" name="Equation" r:id="rId7" imgW="152280" imgH="164880" progId="Equation.3">
              <p:embed/>
            </p:oleObj>
          </a:graphicData>
        </a:graphic>
      </p:graphicFrame>
      <p:graphicFrame>
        <p:nvGraphicFramePr>
          <p:cNvPr id="263185" name="Object 4"/>
          <p:cNvGraphicFramePr>
            <a:graphicFrameLocks noChangeAspect="1"/>
          </p:cNvGraphicFramePr>
          <p:nvPr/>
        </p:nvGraphicFramePr>
        <p:xfrm>
          <a:off x="6056288" y="3778002"/>
          <a:ext cx="315912" cy="341313"/>
        </p:xfrm>
        <a:graphic>
          <a:graphicData uri="http://schemas.openxmlformats.org/presentationml/2006/ole">
            <p:oleObj spid="_x0000_s263185" name="Equation" r:id="rId8" imgW="152280" imgH="164880" progId="Equation.3">
              <p:embed/>
            </p:oleObj>
          </a:graphicData>
        </a:graphic>
      </p:graphicFrame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2"/>
          <p:cNvSpPr/>
          <p:nvPr/>
        </p:nvSpPr>
        <p:spPr>
          <a:xfrm>
            <a:off x="288602" y="2646313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graphicFrame>
        <p:nvGraphicFramePr>
          <p:cNvPr id="292875" name="Object 11"/>
          <p:cNvGraphicFramePr>
            <a:graphicFrameLocks noChangeAspect="1"/>
          </p:cNvGraphicFramePr>
          <p:nvPr/>
        </p:nvGraphicFramePr>
        <p:xfrm>
          <a:off x="323528" y="2666529"/>
          <a:ext cx="355238" cy="432048"/>
        </p:xfrm>
        <a:graphic>
          <a:graphicData uri="http://schemas.openxmlformats.org/presentationml/2006/ole">
            <p:oleObj spid="_x0000_s294923" name="Equation" r:id="rId3" imgW="114201" imgH="139579" progId="Equation.3">
              <p:embed/>
            </p:oleObj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/>
        </p:nvGraphicFramePr>
        <p:xfrm>
          <a:off x="8532440" y="5156895"/>
          <a:ext cx="270751" cy="462533"/>
        </p:xfrm>
        <a:graphic>
          <a:graphicData uri="http://schemas.openxmlformats.org/presentationml/2006/ole">
            <p:oleObj spid="_x0000_s294933" name="Equation" r:id="rId4" imgW="88746" imgH="152136" progId="Equation.3">
              <p:embed/>
            </p:oleObj>
          </a:graphicData>
        </a:graphic>
      </p:graphicFrame>
      <p:graphicFrame>
        <p:nvGraphicFramePr>
          <p:cNvPr id="86" name="Object 11"/>
          <p:cNvGraphicFramePr>
            <a:graphicFrameLocks noChangeAspect="1"/>
          </p:cNvGraphicFramePr>
          <p:nvPr/>
        </p:nvGraphicFramePr>
        <p:xfrm>
          <a:off x="4283968" y="5156895"/>
          <a:ext cx="355238" cy="432048"/>
        </p:xfrm>
        <a:graphic>
          <a:graphicData uri="http://schemas.openxmlformats.org/presentationml/2006/ole">
            <p:oleObj spid="_x0000_s294932" name="Equation" r:id="rId5" imgW="114201" imgH="139579" progId="Equation.3">
              <p:embed/>
            </p:oleObj>
          </a:graphicData>
        </a:graphic>
      </p:graphicFrame>
      <p:sp>
        <p:nvSpPr>
          <p:cNvPr id="49" name="מציין מיקום תוכן 48"/>
          <p:cNvSpPr>
            <a:spLocks noGrp="1"/>
          </p:cNvSpPr>
          <p:nvPr>
            <p:ph idx="1"/>
          </p:nvPr>
        </p:nvSpPr>
        <p:spPr>
          <a:xfrm>
            <a:off x="4644008" y="1412776"/>
            <a:ext cx="2314774" cy="648072"/>
          </a:xfrm>
        </p:spPr>
        <p:txBody>
          <a:bodyPr/>
          <a:lstStyle/>
          <a:p>
            <a:pPr>
              <a:buNone/>
            </a:pPr>
            <a:r>
              <a:rPr lang="he-IL" u="sng" dirty="0" smtClean="0"/>
              <a:t>רשת זרימה</a:t>
            </a:r>
            <a:endParaRPr lang="he-IL" u="sng" dirty="0"/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1491927" y="1668984"/>
          <a:ext cx="327025" cy="357187"/>
        </p:xfrm>
        <a:graphic>
          <a:graphicData uri="http://schemas.openxmlformats.org/presentationml/2006/ole">
            <p:oleObj spid="_x0000_s294918" name="Equation" r:id="rId6" imgW="126835" imgH="139518" progId="Equation.3">
              <p:embed/>
            </p:oleObj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1530027" y="3683521"/>
          <a:ext cx="327025" cy="454025"/>
        </p:xfrm>
        <a:graphic>
          <a:graphicData uri="http://schemas.openxmlformats.org/presentationml/2006/ole">
            <p:oleObj spid="_x0000_s294919" name="Equation" r:id="rId7" imgW="126725" imgH="177415" progId="Equation.3">
              <p:embed/>
            </p:oleObj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2579365" y="2662759"/>
          <a:ext cx="293687" cy="357187"/>
        </p:xfrm>
        <a:graphic>
          <a:graphicData uri="http://schemas.openxmlformats.org/presentationml/2006/ole">
            <p:oleObj spid="_x0000_s294920" name="Equation" r:id="rId8" imgW="114201" imgH="139579" progId="Equation.3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3271515" y="1608659"/>
          <a:ext cx="358775" cy="454025"/>
        </p:xfrm>
        <a:graphic>
          <a:graphicData uri="http://schemas.openxmlformats.org/presentationml/2006/ole">
            <p:oleObj spid="_x0000_s294921" name="Equation" r:id="rId9" imgW="139579" imgH="177646" progId="Equation.3">
              <p:embed/>
            </p:oleObj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3292152" y="3720034"/>
          <a:ext cx="293688" cy="357187"/>
        </p:xfrm>
        <a:graphic>
          <a:graphicData uri="http://schemas.openxmlformats.org/presentationml/2006/ole">
            <p:oleObj spid="_x0000_s294922" name="Equation" r:id="rId10" imgW="114201" imgH="139579" progId="Equation.3">
              <p:embed/>
            </p:oleObj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4606602" y="2710384"/>
          <a:ext cx="228600" cy="390525"/>
        </p:xfrm>
        <a:graphic>
          <a:graphicData uri="http://schemas.openxmlformats.org/presentationml/2006/ole">
            <p:oleObj spid="_x0000_s294917" name="Equation" r:id="rId11" imgW="88746" imgH="152136" progId="Equation.3">
              <p:embed/>
            </p:oleObj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דוגמא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97768" y="14127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19" name="Oval 7"/>
          <p:cNvSpPr/>
          <p:nvPr/>
        </p:nvSpPr>
        <p:spPr>
          <a:xfrm>
            <a:off x="4503415" y="2683396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9"/>
          <p:cNvCxnSpPr>
            <a:stCxn id="14" idx="5"/>
            <a:endCxn id="15" idx="1"/>
          </p:cNvCxnSpPr>
          <p:nvPr/>
        </p:nvCxnSpPr>
        <p:spPr>
          <a:xfrm>
            <a:off x="654456" y="3012167"/>
            <a:ext cx="839917" cy="73412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1"/>
          <p:cNvCxnSpPr>
            <a:stCxn id="14" idx="7"/>
            <a:endCxn id="16" idx="3"/>
          </p:cNvCxnSpPr>
          <p:nvPr/>
        </p:nvCxnSpPr>
        <p:spPr>
          <a:xfrm flipV="1">
            <a:off x="654456" y="1977688"/>
            <a:ext cx="839917" cy="7313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>
            <a:stCxn id="16" idx="6"/>
            <a:endCxn id="18" idx="2"/>
          </p:cNvCxnSpPr>
          <p:nvPr/>
        </p:nvCxnSpPr>
        <p:spPr>
          <a:xfrm>
            <a:off x="1860227" y="1826146"/>
            <a:ext cx="1357313" cy="158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5"/>
          <p:cNvCxnSpPr>
            <a:stCxn id="15" idx="6"/>
            <a:endCxn id="17" idx="2"/>
          </p:cNvCxnSpPr>
          <p:nvPr/>
        </p:nvCxnSpPr>
        <p:spPr>
          <a:xfrm>
            <a:off x="1860227" y="3897834"/>
            <a:ext cx="1357313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/>
          <p:cNvCxnSpPr>
            <a:stCxn id="17" idx="7"/>
            <a:endCxn id="19" idx="3"/>
          </p:cNvCxnSpPr>
          <p:nvPr/>
        </p:nvCxnSpPr>
        <p:spPr>
          <a:xfrm rot="5400000" flipH="1" flipV="1">
            <a:off x="3726333" y="2904853"/>
            <a:ext cx="696913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/>
          <p:cNvCxnSpPr>
            <a:stCxn id="18" idx="5"/>
            <a:endCxn id="19" idx="1"/>
          </p:cNvCxnSpPr>
          <p:nvPr/>
        </p:nvCxnSpPr>
        <p:spPr>
          <a:xfrm rot="16200000" flipH="1">
            <a:off x="3690615" y="1869009"/>
            <a:ext cx="76835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/>
          <p:cNvCxnSpPr>
            <a:stCxn id="16" idx="5"/>
            <a:endCxn id="26" idx="1"/>
          </p:cNvCxnSpPr>
          <p:nvPr/>
        </p:nvCxnSpPr>
        <p:spPr>
          <a:xfrm rot="16200000" flipH="1">
            <a:off x="1833240" y="1940446"/>
            <a:ext cx="696912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4"/>
          <p:cNvCxnSpPr>
            <a:stCxn id="15" idx="7"/>
            <a:endCxn id="26" idx="3"/>
          </p:cNvCxnSpPr>
          <p:nvPr/>
        </p:nvCxnSpPr>
        <p:spPr>
          <a:xfrm rot="5400000" flipH="1" flipV="1">
            <a:off x="1797521" y="2976290"/>
            <a:ext cx="768350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/>
          <p:cNvCxnSpPr>
            <a:stCxn id="26" idx="5"/>
            <a:endCxn id="17" idx="0"/>
          </p:cNvCxnSpPr>
          <p:nvPr/>
        </p:nvCxnSpPr>
        <p:spPr>
          <a:xfrm rot="16200000" flipH="1">
            <a:off x="2796852" y="3048522"/>
            <a:ext cx="706437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3"/>
          <p:cNvCxnSpPr>
            <a:stCxn id="26" idx="7"/>
            <a:endCxn id="18" idx="4"/>
          </p:cNvCxnSpPr>
          <p:nvPr/>
        </p:nvCxnSpPr>
        <p:spPr>
          <a:xfrm rot="5400000" flipH="1" flipV="1">
            <a:off x="2833365" y="2075384"/>
            <a:ext cx="633412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8602" y="3285059"/>
            <a:ext cx="785813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60290" y="1418754"/>
            <a:ext cx="64293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6435" y="2138834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8443" y="3045023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0/3</a:t>
            </a:r>
            <a:endParaRPr lang="he-IL" sz="2400" dirty="0"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0040" y="1784871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3/7</a:t>
            </a:r>
            <a:endParaRPr lang="he-IL" sz="2400" dirty="0"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3227" y="2251596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3227" y="2999309"/>
            <a:ext cx="642938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41984" y="3861048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6994" y="3361259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4/5</a:t>
            </a:r>
            <a:endParaRPr lang="he-IL" sz="2400" dirty="0"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17602" y="1861071"/>
            <a:ext cx="785813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graphicFrame>
        <p:nvGraphicFramePr>
          <p:cNvPr id="292876" name="Object 12"/>
          <p:cNvGraphicFramePr>
            <a:graphicFrameLocks noChangeAspect="1"/>
          </p:cNvGraphicFramePr>
          <p:nvPr/>
        </p:nvGraphicFramePr>
        <p:xfrm>
          <a:off x="4572000" y="2666529"/>
          <a:ext cx="270751" cy="462533"/>
        </p:xfrm>
        <a:graphic>
          <a:graphicData uri="http://schemas.openxmlformats.org/presentationml/2006/ole">
            <p:oleObj spid="_x0000_s294924" name="Equation" r:id="rId12" imgW="88746" imgH="152136" progId="Equation.3">
              <p:embed/>
            </p:oleObj>
          </a:graphicData>
        </a:graphic>
      </p:graphicFrame>
      <p:cxnSp>
        <p:nvCxnSpPr>
          <p:cNvPr id="51" name="Straight Connector 50"/>
          <p:cNvCxnSpPr/>
          <p:nvPr/>
        </p:nvCxnSpPr>
        <p:spPr>
          <a:xfrm flipV="1">
            <a:off x="0" y="1268760"/>
            <a:ext cx="9144000" cy="55892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8"/>
          <p:cNvGraphicFramePr>
            <a:graphicFrameLocks noChangeAspect="1"/>
          </p:cNvGraphicFramePr>
          <p:nvPr/>
        </p:nvGraphicFramePr>
        <p:xfrm>
          <a:off x="5452367" y="4159350"/>
          <a:ext cx="327025" cy="357187"/>
        </p:xfrm>
        <a:graphic>
          <a:graphicData uri="http://schemas.openxmlformats.org/presentationml/2006/ole">
            <p:oleObj spid="_x0000_s294925" name="Equation" r:id="rId13" imgW="126835" imgH="139518" progId="Equation.3">
              <p:embed/>
            </p:oleObj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/>
        </p:nvGraphicFramePr>
        <p:xfrm>
          <a:off x="5490467" y="6173887"/>
          <a:ext cx="327025" cy="454025"/>
        </p:xfrm>
        <a:graphic>
          <a:graphicData uri="http://schemas.openxmlformats.org/presentationml/2006/ole">
            <p:oleObj spid="_x0000_s294926" name="Equation" r:id="rId14" imgW="126725" imgH="177415" progId="Equation.3">
              <p:embed/>
            </p:oleObj>
          </a:graphicData>
        </a:graphic>
      </p:graphicFrame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6539805" y="5153125"/>
          <a:ext cx="293687" cy="357187"/>
        </p:xfrm>
        <a:graphic>
          <a:graphicData uri="http://schemas.openxmlformats.org/presentationml/2006/ole">
            <p:oleObj spid="_x0000_s294927" name="Equation" r:id="rId15" imgW="114201" imgH="139579" progId="Equation.3">
              <p:embed/>
            </p:oleObj>
          </a:graphicData>
        </a:graphic>
      </p:graphicFrame>
      <p:graphicFrame>
        <p:nvGraphicFramePr>
          <p:cNvPr id="55" name="Object 8"/>
          <p:cNvGraphicFramePr>
            <a:graphicFrameLocks noChangeAspect="1"/>
          </p:cNvGraphicFramePr>
          <p:nvPr/>
        </p:nvGraphicFramePr>
        <p:xfrm>
          <a:off x="7231955" y="4099025"/>
          <a:ext cx="358775" cy="454025"/>
        </p:xfrm>
        <a:graphic>
          <a:graphicData uri="http://schemas.openxmlformats.org/presentationml/2006/ole">
            <p:oleObj spid="_x0000_s294928" name="Equation" r:id="rId16" imgW="139579" imgH="177646" progId="Equation.3">
              <p:embed/>
            </p:oleObj>
          </a:graphicData>
        </a:graphic>
      </p:graphicFrame>
      <p:graphicFrame>
        <p:nvGraphicFramePr>
          <p:cNvPr id="56" name="Object 8"/>
          <p:cNvGraphicFramePr>
            <a:graphicFrameLocks noChangeAspect="1"/>
          </p:cNvGraphicFramePr>
          <p:nvPr/>
        </p:nvGraphicFramePr>
        <p:xfrm>
          <a:off x="7252592" y="6210400"/>
          <a:ext cx="293688" cy="357187"/>
        </p:xfrm>
        <a:graphic>
          <a:graphicData uri="http://schemas.openxmlformats.org/presentationml/2006/ole">
            <p:oleObj spid="_x0000_s294929" name="Equation" r:id="rId17" imgW="114201" imgH="139579" progId="Equation.3">
              <p:embed/>
            </p:oleObj>
          </a:graphicData>
        </a:graphic>
      </p:graphicFrame>
      <p:graphicFrame>
        <p:nvGraphicFramePr>
          <p:cNvPr id="57" name="Object 8"/>
          <p:cNvGraphicFramePr>
            <a:graphicFrameLocks noChangeAspect="1"/>
          </p:cNvGraphicFramePr>
          <p:nvPr/>
        </p:nvGraphicFramePr>
        <p:xfrm>
          <a:off x="4334767" y="5208117"/>
          <a:ext cx="293688" cy="357187"/>
        </p:xfrm>
        <a:graphic>
          <a:graphicData uri="http://schemas.openxmlformats.org/presentationml/2006/ole">
            <p:oleObj spid="_x0000_s294930" name="Equation" r:id="rId18" imgW="114201" imgH="139579" progId="Equation.3">
              <p:embed/>
            </p:oleObj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/>
        </p:nvGraphicFramePr>
        <p:xfrm>
          <a:off x="8567042" y="5200750"/>
          <a:ext cx="228600" cy="390525"/>
        </p:xfrm>
        <a:graphic>
          <a:graphicData uri="http://schemas.openxmlformats.org/presentationml/2006/ole">
            <p:oleObj spid="_x0000_s294931" name="Equation" r:id="rId19" imgW="88746" imgH="152136" progId="Equation.3">
              <p:embed/>
            </p:oleObj>
          </a:graphicData>
        </a:graphic>
      </p:graphicFrame>
      <p:sp>
        <p:nvSpPr>
          <p:cNvPr id="59" name="Oval 3"/>
          <p:cNvSpPr/>
          <p:nvPr/>
        </p:nvSpPr>
        <p:spPr>
          <a:xfrm>
            <a:off x="5392042" y="6173887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0" name="Oval 4"/>
          <p:cNvSpPr/>
          <p:nvPr/>
        </p:nvSpPr>
        <p:spPr>
          <a:xfrm>
            <a:off x="5392042" y="4102200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1" name="Oval 5"/>
          <p:cNvSpPr/>
          <p:nvPr/>
        </p:nvSpPr>
        <p:spPr>
          <a:xfrm>
            <a:off x="7177980" y="6173887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2" name="Oval 6"/>
          <p:cNvSpPr/>
          <p:nvPr/>
        </p:nvSpPr>
        <p:spPr>
          <a:xfrm>
            <a:off x="7177980" y="4102200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3" name="Oval 20"/>
          <p:cNvSpPr/>
          <p:nvPr/>
        </p:nvSpPr>
        <p:spPr>
          <a:xfrm>
            <a:off x="6463605" y="5102325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4" name="Oval 2"/>
          <p:cNvSpPr/>
          <p:nvPr/>
        </p:nvSpPr>
        <p:spPr>
          <a:xfrm>
            <a:off x="4249042" y="5136679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5" name="Oval 7"/>
          <p:cNvSpPr/>
          <p:nvPr/>
        </p:nvSpPr>
        <p:spPr>
          <a:xfrm>
            <a:off x="8463855" y="5173762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9"/>
          <p:cNvCxnSpPr>
            <a:stCxn id="64" idx="5"/>
            <a:endCxn id="59" idx="1"/>
          </p:cNvCxnSpPr>
          <p:nvPr/>
        </p:nvCxnSpPr>
        <p:spPr>
          <a:xfrm>
            <a:off x="4614896" y="5502533"/>
            <a:ext cx="839917" cy="734125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1"/>
          <p:cNvCxnSpPr>
            <a:stCxn id="64" idx="7"/>
            <a:endCxn id="60" idx="2"/>
          </p:cNvCxnSpPr>
          <p:nvPr/>
        </p:nvCxnSpPr>
        <p:spPr>
          <a:xfrm flipV="1">
            <a:off x="4614896" y="4316513"/>
            <a:ext cx="777146" cy="882937"/>
          </a:xfrm>
          <a:prstGeom prst="straightConnector1">
            <a:avLst/>
          </a:prstGeom>
          <a:ln w="222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3"/>
          <p:cNvCxnSpPr>
            <a:stCxn id="60" idx="6"/>
            <a:endCxn id="62" idx="2"/>
          </p:cNvCxnSpPr>
          <p:nvPr/>
        </p:nvCxnSpPr>
        <p:spPr>
          <a:xfrm>
            <a:off x="5820667" y="4316512"/>
            <a:ext cx="1357313" cy="1588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5"/>
          <p:cNvCxnSpPr>
            <a:stCxn id="59" idx="6"/>
            <a:endCxn id="61" idx="2"/>
          </p:cNvCxnSpPr>
          <p:nvPr/>
        </p:nvCxnSpPr>
        <p:spPr>
          <a:xfrm>
            <a:off x="5820667" y="6388200"/>
            <a:ext cx="1357313" cy="1587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7"/>
          <p:cNvCxnSpPr>
            <a:stCxn id="61" idx="7"/>
            <a:endCxn id="65" idx="3"/>
          </p:cNvCxnSpPr>
          <p:nvPr/>
        </p:nvCxnSpPr>
        <p:spPr>
          <a:xfrm rot="5400000" flipH="1" flipV="1">
            <a:off x="7686773" y="5395219"/>
            <a:ext cx="696913" cy="984250"/>
          </a:xfrm>
          <a:prstGeom prst="straightConnector1">
            <a:avLst/>
          </a:prstGeom>
          <a:ln w="22225"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/>
          <p:cNvCxnSpPr>
            <a:stCxn id="62" idx="5"/>
            <a:endCxn id="65" idx="2"/>
          </p:cNvCxnSpPr>
          <p:nvPr/>
        </p:nvCxnSpPr>
        <p:spPr>
          <a:xfrm>
            <a:off x="7543834" y="4468054"/>
            <a:ext cx="920021" cy="920021"/>
          </a:xfrm>
          <a:prstGeom prst="straightConnector1">
            <a:avLst/>
          </a:prstGeom>
          <a:ln w="2222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2"/>
          <p:cNvCxnSpPr>
            <a:stCxn id="60" idx="5"/>
            <a:endCxn id="63" idx="1"/>
          </p:cNvCxnSpPr>
          <p:nvPr/>
        </p:nvCxnSpPr>
        <p:spPr>
          <a:xfrm>
            <a:off x="5757896" y="4468054"/>
            <a:ext cx="768480" cy="697042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4"/>
          <p:cNvCxnSpPr>
            <a:stCxn id="59" idx="7"/>
            <a:endCxn id="63" idx="3"/>
          </p:cNvCxnSpPr>
          <p:nvPr/>
        </p:nvCxnSpPr>
        <p:spPr>
          <a:xfrm rot="5400000" flipH="1" flipV="1">
            <a:off x="5757961" y="5466656"/>
            <a:ext cx="768350" cy="769938"/>
          </a:xfrm>
          <a:prstGeom prst="straightConnector1">
            <a:avLst/>
          </a:prstGeom>
          <a:ln w="222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9"/>
          <p:cNvCxnSpPr>
            <a:stCxn id="63" idx="5"/>
            <a:endCxn id="61" idx="0"/>
          </p:cNvCxnSpPr>
          <p:nvPr/>
        </p:nvCxnSpPr>
        <p:spPr>
          <a:xfrm rot="16200000" flipH="1">
            <a:off x="6757292" y="5538888"/>
            <a:ext cx="706437" cy="563562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3"/>
          <p:cNvCxnSpPr>
            <a:stCxn id="63" idx="7"/>
            <a:endCxn id="62" idx="4"/>
          </p:cNvCxnSpPr>
          <p:nvPr/>
        </p:nvCxnSpPr>
        <p:spPr>
          <a:xfrm rot="5400000" flipH="1" flipV="1">
            <a:off x="6793805" y="4565750"/>
            <a:ext cx="633412" cy="563562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49042" y="5775425"/>
            <a:ext cx="785813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84168" y="3903141"/>
            <a:ext cx="64293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24128" y="4509120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2</a:t>
            </a:r>
            <a:endParaRPr lang="he-IL" sz="2400" dirty="0"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78883" y="5535389"/>
            <a:ext cx="714375" cy="461963"/>
          </a:xfrm>
          <a:prstGeom prst="rect">
            <a:avLst/>
          </a:prstGeom>
          <a:noFill/>
          <a:ln>
            <a:noFill/>
            <a:headEnd type="stealth" w="lg" len="lg"/>
            <a:tailEnd type="stealth" w="lg" len="lg"/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20480" y="4275237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4</a:t>
            </a:r>
            <a:endParaRPr lang="he-IL" sz="2400" dirty="0"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32240" y="4725144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04248" y="5517232"/>
            <a:ext cx="642938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68144" y="6381328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08304" y="5487318"/>
            <a:ext cx="785813" cy="461962"/>
          </a:xfrm>
          <a:prstGeom prst="rect">
            <a:avLst/>
          </a:prstGeom>
          <a:noFill/>
          <a:ln>
            <a:noFill/>
            <a:headEnd type="stealth" w="lg" len="lg"/>
            <a:tailEnd type="stealth" w="lg" len="lg"/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4</a:t>
            </a:r>
            <a:endParaRPr lang="he-IL" sz="2400" dirty="0"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68344" y="4941168"/>
            <a:ext cx="497781" cy="461963"/>
          </a:xfrm>
          <a:prstGeom prst="rect">
            <a:avLst/>
          </a:prstGeom>
          <a:noFill/>
          <a:ln>
            <a:noFill/>
            <a:headEnd type="stealth" w="lg" len="lg"/>
            <a:tailEnd type="stealth" w="lg" len="lg"/>
          </a:ln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88" name="מציין מיקום תוכן 48"/>
          <p:cNvSpPr txBox="1">
            <a:spLocks/>
          </p:cNvSpPr>
          <p:nvPr/>
        </p:nvSpPr>
        <p:spPr bwMode="auto">
          <a:xfrm>
            <a:off x="6829226" y="2564904"/>
            <a:ext cx="231477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he-IL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רשת שיורית</a:t>
            </a:r>
            <a:endParaRPr kumimoji="0" lang="he-IL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11"/>
          <p:cNvCxnSpPr>
            <a:stCxn id="60" idx="3"/>
            <a:endCxn id="64" idx="6"/>
          </p:cNvCxnSpPr>
          <p:nvPr/>
        </p:nvCxnSpPr>
        <p:spPr>
          <a:xfrm flipH="1">
            <a:off x="4677667" y="4468054"/>
            <a:ext cx="777146" cy="882938"/>
          </a:xfrm>
          <a:prstGeom prst="straightConnector1">
            <a:avLst/>
          </a:prstGeom>
          <a:ln w="222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44008" y="4797152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cxnSp>
        <p:nvCxnSpPr>
          <p:cNvPr id="102" name="Straight Arrow Connector 19"/>
          <p:cNvCxnSpPr>
            <a:stCxn id="65" idx="1"/>
            <a:endCxn id="62" idx="6"/>
          </p:cNvCxnSpPr>
          <p:nvPr/>
        </p:nvCxnSpPr>
        <p:spPr>
          <a:xfrm flipH="1" flipV="1">
            <a:off x="7606605" y="4316513"/>
            <a:ext cx="920021" cy="920020"/>
          </a:xfrm>
          <a:prstGeom prst="straightConnector1">
            <a:avLst/>
          </a:prstGeom>
          <a:ln w="2222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56376" y="4509120"/>
            <a:ext cx="497781" cy="461963"/>
          </a:xfrm>
          <a:prstGeom prst="rect">
            <a:avLst/>
          </a:prstGeom>
          <a:noFill/>
          <a:ln>
            <a:noFill/>
            <a:headEnd type="stealth" w="lg" len="lg"/>
            <a:tailEnd type="stealth" w="lg" len="lg"/>
          </a:ln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2</a:t>
            </a:r>
            <a:endParaRPr lang="he-IL" sz="2400" dirty="0">
              <a:cs typeface="+mn-cs"/>
            </a:endParaRPr>
          </a:p>
        </p:txBody>
      </p:sp>
      <p:cxnSp>
        <p:nvCxnSpPr>
          <p:cNvPr id="109" name="Straight Arrow Connector 17"/>
          <p:cNvCxnSpPr>
            <a:stCxn id="65" idx="4"/>
            <a:endCxn id="61" idx="6"/>
          </p:cNvCxnSpPr>
          <p:nvPr/>
        </p:nvCxnSpPr>
        <p:spPr>
          <a:xfrm flipH="1">
            <a:off x="7606605" y="5602387"/>
            <a:ext cx="1071563" cy="785813"/>
          </a:xfrm>
          <a:prstGeom prst="straightConnector1">
            <a:avLst/>
          </a:prstGeom>
          <a:ln w="22225"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12360" y="5847357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cxnSp>
        <p:nvCxnSpPr>
          <p:cNvPr id="114" name="Straight Arrow Connector 22"/>
          <p:cNvCxnSpPr>
            <a:stCxn id="63" idx="2"/>
            <a:endCxn id="60" idx="4"/>
          </p:cNvCxnSpPr>
          <p:nvPr/>
        </p:nvCxnSpPr>
        <p:spPr>
          <a:xfrm flipH="1" flipV="1">
            <a:off x="5606355" y="4530825"/>
            <a:ext cx="857250" cy="785813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292080" y="4797152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4283968" y="5157440"/>
          <a:ext cx="355600" cy="431800"/>
        </p:xfrm>
        <a:graphic>
          <a:graphicData uri="http://schemas.openxmlformats.org/presentationml/2006/ole">
            <p:oleObj spid="_x0000_s294934" name="Equation" r:id="rId20" imgW="114201" imgH="139579" progId="Equation.3">
              <p:embed/>
            </p:oleObj>
          </a:graphicData>
        </a:graphic>
      </p:graphicFrame>
      <p:graphicFrame>
        <p:nvGraphicFramePr>
          <p:cNvPr id="294935" name="Object 23"/>
          <p:cNvGraphicFramePr>
            <a:graphicFrameLocks noChangeAspect="1"/>
          </p:cNvGraphicFramePr>
          <p:nvPr/>
        </p:nvGraphicFramePr>
        <p:xfrm>
          <a:off x="8532440" y="5157192"/>
          <a:ext cx="271463" cy="461963"/>
        </p:xfrm>
        <a:graphic>
          <a:graphicData uri="http://schemas.openxmlformats.org/presentationml/2006/ole">
            <p:oleObj spid="_x0000_s294935" name="Equation" r:id="rId21" imgW="88746" imgH="152136" progId="Equation.3">
              <p:embed/>
            </p:oleObj>
          </a:graphicData>
        </a:graphic>
      </p:graphicFrame>
      <p:sp>
        <p:nvSpPr>
          <p:cNvPr id="123" name="Freeform 122"/>
          <p:cNvSpPr/>
          <p:nvPr/>
        </p:nvSpPr>
        <p:spPr>
          <a:xfrm>
            <a:off x="4432041" y="3974841"/>
            <a:ext cx="2971800" cy="2341983"/>
          </a:xfrm>
          <a:custGeom>
            <a:avLst/>
            <a:gdLst>
              <a:gd name="connsiteX0" fmla="*/ 2127379 w 2971800"/>
              <a:gd name="connsiteY0" fmla="*/ 0 h 2341983"/>
              <a:gd name="connsiteX1" fmla="*/ 2939143 w 2971800"/>
              <a:gd name="connsiteY1" fmla="*/ 1175657 h 2341983"/>
              <a:gd name="connsiteX2" fmla="*/ 2323322 w 2971800"/>
              <a:gd name="connsiteY2" fmla="*/ 2034073 h 2341983"/>
              <a:gd name="connsiteX3" fmla="*/ 1166326 w 2971800"/>
              <a:gd name="connsiteY3" fmla="*/ 1772816 h 2341983"/>
              <a:gd name="connsiteX4" fmla="*/ 0 w 2971800"/>
              <a:gd name="connsiteY4" fmla="*/ 2341983 h 2341983"/>
              <a:gd name="connsiteX5" fmla="*/ 0 w 2971800"/>
              <a:gd name="connsiteY5" fmla="*/ 2341983 h 234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800" h="2341983">
                <a:moveTo>
                  <a:pt x="2127379" y="0"/>
                </a:moveTo>
                <a:cubicBezTo>
                  <a:pt x="2516932" y="418322"/>
                  <a:pt x="2906486" y="836645"/>
                  <a:pt x="2939143" y="1175657"/>
                </a:cubicBezTo>
                <a:cubicBezTo>
                  <a:pt x="2971800" y="1514669"/>
                  <a:pt x="2618792" y="1934547"/>
                  <a:pt x="2323322" y="2034073"/>
                </a:cubicBezTo>
                <a:cubicBezTo>
                  <a:pt x="2027853" y="2133600"/>
                  <a:pt x="1553546" y="1721498"/>
                  <a:pt x="1166326" y="1772816"/>
                </a:cubicBezTo>
                <a:cubicBezTo>
                  <a:pt x="779106" y="1824134"/>
                  <a:pt x="0" y="2341983"/>
                  <a:pt x="0" y="2341983"/>
                </a:cubicBezTo>
                <a:lnTo>
                  <a:pt x="0" y="2341983"/>
                </a:lnTo>
              </a:path>
            </a:pathLst>
          </a:custGeom>
          <a:ln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Oval 118"/>
          <p:cNvSpPr/>
          <p:nvPr/>
        </p:nvSpPr>
        <p:spPr>
          <a:xfrm>
            <a:off x="3744416" y="3933056"/>
            <a:ext cx="5292080" cy="288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4" name="Straight Arrow Connector 9"/>
          <p:cNvCxnSpPr>
            <a:stCxn id="14" idx="5"/>
            <a:endCxn id="15" idx="1"/>
          </p:cNvCxnSpPr>
          <p:nvPr/>
        </p:nvCxnSpPr>
        <p:spPr>
          <a:xfrm>
            <a:off x="654456" y="3012167"/>
            <a:ext cx="839917" cy="73412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3"/>
          <p:cNvCxnSpPr>
            <a:stCxn id="16" idx="6"/>
            <a:endCxn id="18" idx="2"/>
          </p:cNvCxnSpPr>
          <p:nvPr/>
        </p:nvCxnSpPr>
        <p:spPr>
          <a:xfrm>
            <a:off x="1860227" y="1826147"/>
            <a:ext cx="1357313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9"/>
          <p:cNvCxnSpPr>
            <a:stCxn id="26" idx="5"/>
            <a:endCxn id="17" idx="0"/>
          </p:cNvCxnSpPr>
          <p:nvPr/>
        </p:nvCxnSpPr>
        <p:spPr>
          <a:xfrm>
            <a:off x="2869019" y="2977813"/>
            <a:ext cx="562834" cy="70570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33"/>
          <p:cNvCxnSpPr>
            <a:stCxn id="26" idx="7"/>
            <a:endCxn id="18" idx="4"/>
          </p:cNvCxnSpPr>
          <p:nvPr/>
        </p:nvCxnSpPr>
        <p:spPr>
          <a:xfrm flipV="1">
            <a:off x="2869019" y="2040459"/>
            <a:ext cx="562834" cy="63427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431602" y="3683521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1431602" y="1611834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Oval 5"/>
          <p:cNvSpPr/>
          <p:nvPr/>
        </p:nvSpPr>
        <p:spPr>
          <a:xfrm>
            <a:off x="3217540" y="3683521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8" name="Oval 6"/>
          <p:cNvSpPr/>
          <p:nvPr/>
        </p:nvSpPr>
        <p:spPr>
          <a:xfrm>
            <a:off x="3217540" y="1611834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26" name="Oval 20"/>
          <p:cNvSpPr/>
          <p:nvPr/>
        </p:nvSpPr>
        <p:spPr>
          <a:xfrm>
            <a:off x="2503165" y="2611959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7" name="מציין מיקום של מספר שקופית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30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3E9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3E9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3E9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3E9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405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הוכחת נכונות</a:t>
            </a:r>
            <a:endParaRPr lang="he-I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7584" y="1447800"/>
            <a:ext cx="8106866" cy="4800600"/>
          </a:xfrm>
        </p:spPr>
        <p:txBody>
          <a:bodyPr/>
          <a:lstStyle/>
          <a:p>
            <a:r>
              <a:rPr lang="he-IL" dirty="0" smtClean="0"/>
              <a:t>נכונות: נראה שהחתך שקיבלנו מינימאלי.</a:t>
            </a:r>
          </a:p>
          <a:p>
            <a:pPr lvl="1"/>
            <a:r>
              <a:rPr lang="he-IL" dirty="0" smtClean="0"/>
              <a:t>ממשפט ה-</a:t>
            </a:r>
            <a:r>
              <a:rPr lang="en-US" dirty="0" smtClean="0">
                <a:latin typeface="Curlz MT" pitchFamily="82" charset="0"/>
              </a:rPr>
              <a:t>max-flow min-cut</a:t>
            </a:r>
            <a:r>
              <a:rPr lang="he-IL" dirty="0" smtClean="0"/>
              <a:t>, חתך הוא מינימאלי </a:t>
            </a:r>
            <a:r>
              <a:rPr lang="he-IL" dirty="0" err="1" smtClean="0"/>
              <a:t>אם"ם</a:t>
            </a:r>
            <a:r>
              <a:rPr lang="he-IL" dirty="0" smtClean="0"/>
              <a:t> הוא בגודל       נראה שגודל החתך שמצאנו, </a:t>
            </a:r>
          </a:p>
          <a:p>
            <a:pPr lvl="1"/>
            <a:r>
              <a:rPr lang="he-IL" dirty="0" smtClean="0"/>
              <a:t>             כל הקשתות של החתך שמצאנו רוויות. </a:t>
            </a:r>
            <a:r>
              <a:rPr lang="ar-EG" dirty="0" err="1" smtClean="0"/>
              <a:t>(</a:t>
            </a:r>
            <a:r>
              <a:rPr lang="he-IL" dirty="0" smtClean="0"/>
              <a:t>אם הייתה  בחתך קשת שאינה רוויה, אז צריך להוסיף את הקודקוד שהיא מובילה אליו ל-    ).</a:t>
            </a:r>
          </a:p>
          <a:p>
            <a:pPr lvl="1"/>
            <a:r>
              <a:rPr lang="he-IL" dirty="0" smtClean="0"/>
              <a:t>             אין זרימה מ -    ל-    . אם הייתה, אז ברשת השיורית הייתה קשת לא רוויה מ-   ל-    .  לכן, כיוון שסך הזרימה בכל חתך הוא        ויש זרימה רק בכיוון אחד של החתך, </a:t>
            </a:r>
          </a:p>
          <a:p>
            <a:pPr lvl="1">
              <a:buNone/>
            </a:pPr>
            <a:endParaRPr lang="he-IL" dirty="0" smtClean="0"/>
          </a:p>
        </p:txBody>
      </p:sp>
      <p:graphicFrame>
        <p:nvGraphicFramePr>
          <p:cNvPr id="295942" name="Object 8"/>
          <p:cNvGraphicFramePr>
            <a:graphicFrameLocks noChangeAspect="1"/>
          </p:cNvGraphicFramePr>
          <p:nvPr/>
        </p:nvGraphicFramePr>
        <p:xfrm>
          <a:off x="6444208" y="2420888"/>
          <a:ext cx="504056" cy="591153"/>
        </p:xfrm>
        <a:graphic>
          <a:graphicData uri="http://schemas.openxmlformats.org/presentationml/2006/ole">
            <p:oleObj spid="_x0000_s295942" name="Equation" r:id="rId3" imgW="215713" imgH="253780" progId="Equation.3">
              <p:embed/>
            </p:oleObj>
          </a:graphicData>
        </a:graphic>
      </p:graphicFrame>
      <p:graphicFrame>
        <p:nvGraphicFramePr>
          <p:cNvPr id="295944" name="Object 8"/>
          <p:cNvGraphicFramePr>
            <a:graphicFrameLocks noChangeAspect="1"/>
          </p:cNvGraphicFramePr>
          <p:nvPr/>
        </p:nvGraphicFramePr>
        <p:xfrm>
          <a:off x="6084168" y="3861048"/>
          <a:ext cx="303212" cy="384175"/>
        </p:xfrm>
        <a:graphic>
          <a:graphicData uri="http://schemas.openxmlformats.org/presentationml/2006/ole">
            <p:oleObj spid="_x0000_s295944" name="Equation" r:id="rId4" imgW="139680" imgH="177480" progId="Equation.3">
              <p:embed/>
            </p:oleObj>
          </a:graphicData>
        </a:graphic>
      </p:graphicFrame>
      <p:graphicFrame>
        <p:nvGraphicFramePr>
          <p:cNvPr id="295947" name="Object 8"/>
          <p:cNvGraphicFramePr>
            <a:graphicFrameLocks noChangeAspect="1"/>
          </p:cNvGraphicFramePr>
          <p:nvPr/>
        </p:nvGraphicFramePr>
        <p:xfrm>
          <a:off x="1979712" y="2420888"/>
          <a:ext cx="1012825" cy="576262"/>
        </p:xfrm>
        <a:graphic>
          <a:graphicData uri="http://schemas.openxmlformats.org/presentationml/2006/ole">
            <p:oleObj spid="_x0000_s295947" name="Equation" r:id="rId5" imgW="444240" imgH="253800" progId="Equation.3">
              <p:embed/>
            </p:oleObj>
          </a:graphicData>
        </a:graphic>
      </p:graphicFrame>
      <p:sp>
        <p:nvSpPr>
          <p:cNvPr id="21" name="אליפסה 26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31</a:t>
            </a:fld>
            <a:endParaRPr lang="he-IL"/>
          </a:p>
        </p:txBody>
      </p:sp>
      <p:graphicFrame>
        <p:nvGraphicFramePr>
          <p:cNvPr id="295954" name="Object 18"/>
          <p:cNvGraphicFramePr>
            <a:graphicFrameLocks noChangeAspect="1"/>
          </p:cNvGraphicFramePr>
          <p:nvPr/>
        </p:nvGraphicFramePr>
        <p:xfrm>
          <a:off x="3995936" y="4797152"/>
          <a:ext cx="303212" cy="384175"/>
        </p:xfrm>
        <a:graphic>
          <a:graphicData uri="http://schemas.openxmlformats.org/presentationml/2006/ole">
            <p:oleObj spid="_x0000_s295954" name="Equation" r:id="rId6" imgW="139680" imgH="177480" progId="Equation.3">
              <p:embed/>
            </p:oleObj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/>
        </p:nvGraphicFramePr>
        <p:xfrm>
          <a:off x="3419872" y="4797152"/>
          <a:ext cx="303213" cy="357187"/>
        </p:xfrm>
        <a:graphic>
          <a:graphicData uri="http://schemas.openxmlformats.org/presentationml/2006/ole">
            <p:oleObj spid="_x0000_s295956" name="Equation" r:id="rId7" imgW="139680" imgH="164880" progId="Equation.3">
              <p:embed/>
            </p:oleObj>
          </a:graphicData>
        </a:graphic>
      </p:graphicFrame>
      <p:graphicFrame>
        <p:nvGraphicFramePr>
          <p:cNvPr id="295957" name="Object 21"/>
          <p:cNvGraphicFramePr>
            <a:graphicFrameLocks noChangeAspect="1"/>
          </p:cNvGraphicFramePr>
          <p:nvPr/>
        </p:nvGraphicFramePr>
        <p:xfrm>
          <a:off x="5148064" y="4365104"/>
          <a:ext cx="303213" cy="357187"/>
        </p:xfrm>
        <a:graphic>
          <a:graphicData uri="http://schemas.openxmlformats.org/presentationml/2006/ole">
            <p:oleObj spid="_x0000_s295957" name="Equation" r:id="rId8" imgW="139680" imgH="164880" progId="Equation.3">
              <p:embed/>
            </p:oleObj>
          </a:graphicData>
        </a:graphic>
      </p:graphicFrame>
      <p:graphicFrame>
        <p:nvGraphicFramePr>
          <p:cNvPr id="295959" name="Object 23"/>
          <p:cNvGraphicFramePr>
            <a:graphicFrameLocks noChangeAspect="1"/>
          </p:cNvGraphicFramePr>
          <p:nvPr/>
        </p:nvGraphicFramePr>
        <p:xfrm>
          <a:off x="4499992" y="4365104"/>
          <a:ext cx="303213" cy="384175"/>
        </p:xfrm>
        <a:graphic>
          <a:graphicData uri="http://schemas.openxmlformats.org/presentationml/2006/ole">
            <p:oleObj spid="_x0000_s295959" name="Equation" r:id="rId9" imgW="139680" imgH="177480" progId="Equation.3">
              <p:embed/>
            </p:oleObj>
          </a:graphicData>
        </a:graphic>
      </p:graphicFrame>
      <p:graphicFrame>
        <p:nvGraphicFramePr>
          <p:cNvPr id="295962" name="Object 8"/>
          <p:cNvGraphicFramePr>
            <a:graphicFrameLocks noChangeAspect="1"/>
          </p:cNvGraphicFramePr>
          <p:nvPr/>
        </p:nvGraphicFramePr>
        <p:xfrm>
          <a:off x="5032375" y="5157788"/>
          <a:ext cx="593725" cy="590550"/>
        </p:xfrm>
        <a:graphic>
          <a:graphicData uri="http://schemas.openxmlformats.org/presentationml/2006/ole">
            <p:oleObj spid="_x0000_s295962" name="Equation" r:id="rId10" imgW="253800" imgH="253800" progId="Equation.3">
              <p:embed/>
            </p:oleObj>
          </a:graphicData>
        </a:graphic>
      </p:graphicFrame>
      <p:graphicFrame>
        <p:nvGraphicFramePr>
          <p:cNvPr id="295963" name="Object 27"/>
          <p:cNvGraphicFramePr>
            <a:graphicFrameLocks noChangeAspect="1"/>
          </p:cNvGraphicFramePr>
          <p:nvPr/>
        </p:nvGraphicFramePr>
        <p:xfrm>
          <a:off x="6372200" y="5589240"/>
          <a:ext cx="1012825" cy="576263"/>
        </p:xfrm>
        <a:graphic>
          <a:graphicData uri="http://schemas.openxmlformats.org/presentationml/2006/ole">
            <p:oleObj spid="_x0000_s295963" name="Equation" r:id="rId11" imgW="4442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48680"/>
            <a:ext cx="39239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342900" indent="-342900" algn="l" rtl="0"/>
            <a:r>
              <a:rPr lang="en-US" b="1" dirty="0" smtClean="0">
                <a:latin typeface="David" pitchFamily="34" charset="-79"/>
                <a:cs typeface="David" pitchFamily="34" charset="-79"/>
              </a:rPr>
              <a:t>Ford-Fulkerson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 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Initialize flow 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While there is an augmenting path   , </a:t>
            </a:r>
          </a:p>
          <a:p>
            <a:pPr marL="800100" lvl="1" indent="-342900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  Augment flow     along    .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Return    .</a:t>
            </a: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5220072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תזכורת            </a:t>
            </a:r>
            <a:endParaRPr lang="he-IL" dirty="0"/>
          </a:p>
        </p:txBody>
      </p:sp>
      <p:cxnSp>
        <p:nvCxnSpPr>
          <p:cNvPr id="44" name="Straight Connector 43"/>
          <p:cNvCxnSpPr>
            <a:stCxn id="37" idx="3"/>
          </p:cNvCxnSpPr>
          <p:nvPr/>
        </p:nvCxnSpPr>
        <p:spPr>
          <a:xfrm flipV="1">
            <a:off x="3923928" y="1268413"/>
            <a:ext cx="5220072" cy="1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913854" y="48154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3419872" y="4797152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6" name="Straight Arrow Connector 21"/>
          <p:cNvCxnSpPr>
            <a:stCxn id="22" idx="7"/>
            <a:endCxn id="24" idx="3"/>
          </p:cNvCxnSpPr>
          <p:nvPr/>
        </p:nvCxnSpPr>
        <p:spPr>
          <a:xfrm flipV="1">
            <a:off x="1098242" y="3685396"/>
            <a:ext cx="1057122" cy="11616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3"/>
          <p:cNvCxnSpPr>
            <a:stCxn id="24" idx="5"/>
            <a:endCxn id="25" idx="1"/>
          </p:cNvCxnSpPr>
          <p:nvPr/>
        </p:nvCxnSpPr>
        <p:spPr>
          <a:xfrm>
            <a:off x="2308116" y="3685396"/>
            <a:ext cx="1143392" cy="114339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Arrow Connector 25"/>
          <p:cNvCxnSpPr>
            <a:stCxn id="22" idx="5"/>
            <a:endCxn id="42" idx="1"/>
          </p:cNvCxnSpPr>
          <p:nvPr/>
        </p:nvCxnSpPr>
        <p:spPr>
          <a:xfrm>
            <a:off x="1098242" y="4999796"/>
            <a:ext cx="1129130" cy="98112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1036489" y="5448424"/>
          <a:ext cx="511175" cy="357188"/>
        </p:xfrm>
        <a:graphic>
          <a:graphicData uri="http://schemas.openxmlformats.org/presentationml/2006/ole">
            <p:oleObj spid="_x0000_s264195" name="Equation" r:id="rId3" imgW="253800" imgH="177480" progId="Equation.3">
              <p:embed/>
            </p:oleObj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1036489" y="3935537"/>
          <a:ext cx="511175" cy="357187"/>
        </p:xfrm>
        <a:graphic>
          <a:graphicData uri="http://schemas.openxmlformats.org/presentationml/2006/ole">
            <p:oleObj spid="_x0000_s264196" name="Equation" r:id="rId4" imgW="253800" imgH="177480" progId="Equation.3">
              <p:embed/>
            </p:oleObj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2915816" y="3861048"/>
          <a:ext cx="588962" cy="357188"/>
        </p:xfrm>
        <a:graphic>
          <a:graphicData uri="http://schemas.openxmlformats.org/presentationml/2006/ole">
            <p:oleObj spid="_x0000_s264197" name="Equation" r:id="rId5" imgW="291960" imgH="177480" progId="Equation.3">
              <p:embed/>
            </p:oleObj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3707904" y="4653136"/>
          <a:ext cx="277813" cy="474663"/>
        </p:xfrm>
        <a:graphic>
          <a:graphicData uri="http://schemas.openxmlformats.org/presentationml/2006/ole">
            <p:oleObj spid="_x0000_s264199" name="Equation" r:id="rId6" imgW="88746" imgH="152136" progId="Equation.3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67544" y="4653136"/>
          <a:ext cx="357188" cy="436563"/>
        </p:xfrm>
        <a:graphic>
          <a:graphicData uri="http://schemas.openxmlformats.org/presentationml/2006/ole">
            <p:oleObj spid="_x0000_s264200" name="Equation" r:id="rId7" imgW="114201" imgH="139579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998290" y="1451946"/>
          <a:ext cx="197446" cy="261938"/>
        </p:xfrm>
        <a:graphic>
          <a:graphicData uri="http://schemas.openxmlformats.org/presentationml/2006/ole">
            <p:oleObj spid="_x0000_s264194" name="Equation" r:id="rId8" imgW="152268" imgH="203024" progId="Equation.3">
              <p:embed/>
            </p:oleObj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1638250" y="620688"/>
          <a:ext cx="720080" cy="301108"/>
        </p:xfrm>
        <a:graphic>
          <a:graphicData uri="http://schemas.openxmlformats.org/presentationml/2006/ole">
            <p:oleObj spid="_x0000_s264198" name="Equation" r:id="rId9" imgW="482400" imgH="203040" progId="Equation.3">
              <p:embed/>
            </p:oleObj>
          </a:graphicData>
        </a:graphic>
      </p:graphicFrame>
      <p:graphicFrame>
        <p:nvGraphicFramePr>
          <p:cNvPr id="263181" name="Object 11"/>
          <p:cNvGraphicFramePr>
            <a:graphicFrameLocks noChangeAspect="1"/>
          </p:cNvGraphicFramePr>
          <p:nvPr/>
        </p:nvGraphicFramePr>
        <p:xfrm>
          <a:off x="1710258" y="921796"/>
          <a:ext cx="675075" cy="268265"/>
        </p:xfrm>
        <a:graphic>
          <a:graphicData uri="http://schemas.openxmlformats.org/presentationml/2006/ole">
            <p:oleObj spid="_x0000_s264201" name="Equation" r:id="rId10" imgW="507960" imgH="203040" progId="Equation.3">
              <p:embed/>
            </p:oleObj>
          </a:graphicData>
        </a:graphic>
      </p:graphicFrame>
      <p:graphicFrame>
        <p:nvGraphicFramePr>
          <p:cNvPr id="263183" name="Object 4"/>
          <p:cNvGraphicFramePr>
            <a:graphicFrameLocks noChangeAspect="1"/>
          </p:cNvGraphicFramePr>
          <p:nvPr/>
        </p:nvGraphicFramePr>
        <p:xfrm>
          <a:off x="1062186" y="1713884"/>
          <a:ext cx="197445" cy="261938"/>
        </p:xfrm>
        <a:graphic>
          <a:graphicData uri="http://schemas.openxmlformats.org/presentationml/2006/ole">
            <p:oleObj spid="_x0000_s264202" name="Equation" r:id="rId11" imgW="152268" imgH="203024" progId="Equation.3">
              <p:embed/>
            </p:oleObj>
          </a:graphicData>
        </a:graphic>
      </p:graphicFrame>
      <p:graphicFrame>
        <p:nvGraphicFramePr>
          <p:cNvPr id="263184" name="Object 4"/>
          <p:cNvGraphicFramePr>
            <a:graphicFrameLocks noChangeAspect="1"/>
          </p:cNvGraphicFramePr>
          <p:nvPr/>
        </p:nvGraphicFramePr>
        <p:xfrm>
          <a:off x="3510458" y="1209828"/>
          <a:ext cx="197446" cy="213320"/>
        </p:xfrm>
        <a:graphic>
          <a:graphicData uri="http://schemas.openxmlformats.org/presentationml/2006/ole">
            <p:oleObj spid="_x0000_s264203" name="Equation" r:id="rId12" imgW="152280" imgH="164880" progId="Equation.3">
              <p:embed/>
            </p:oleObj>
          </a:graphicData>
        </a:graphic>
      </p:graphicFrame>
      <p:graphicFrame>
        <p:nvGraphicFramePr>
          <p:cNvPr id="263185" name="Object 4"/>
          <p:cNvGraphicFramePr>
            <a:graphicFrameLocks noChangeAspect="1"/>
          </p:cNvGraphicFramePr>
          <p:nvPr/>
        </p:nvGraphicFramePr>
        <p:xfrm>
          <a:off x="2718370" y="1497860"/>
          <a:ext cx="197445" cy="213321"/>
        </p:xfrm>
        <a:graphic>
          <a:graphicData uri="http://schemas.openxmlformats.org/presentationml/2006/ole">
            <p:oleObj spid="_x0000_s264204" name="Equation" r:id="rId13" imgW="152280" imgH="164880" progId="Equation.3">
              <p:embed/>
            </p:oleObj>
          </a:graphicData>
        </a:graphic>
      </p:graphicFrame>
      <p:cxnSp>
        <p:nvCxnSpPr>
          <p:cNvPr id="47" name="Straight Arrow Connector 25"/>
          <p:cNvCxnSpPr>
            <a:stCxn id="42" idx="7"/>
            <a:endCxn id="25" idx="3"/>
          </p:cNvCxnSpPr>
          <p:nvPr/>
        </p:nvCxnSpPr>
        <p:spPr>
          <a:xfrm flipV="1">
            <a:off x="2380124" y="4981540"/>
            <a:ext cx="1071384" cy="99937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Straight Arrow Connector 25"/>
          <p:cNvCxnSpPr>
            <a:stCxn id="24" idx="4"/>
            <a:endCxn id="42" idx="0"/>
          </p:cNvCxnSpPr>
          <p:nvPr/>
        </p:nvCxnSpPr>
        <p:spPr>
          <a:xfrm>
            <a:off x="2231740" y="3717032"/>
            <a:ext cx="72008" cy="22322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264205" name="Object 23"/>
          <p:cNvGraphicFramePr>
            <a:graphicFrameLocks noChangeAspect="1"/>
          </p:cNvGraphicFramePr>
          <p:nvPr/>
        </p:nvGraphicFramePr>
        <p:xfrm>
          <a:off x="1691680" y="4581128"/>
          <a:ext cx="511175" cy="357188"/>
        </p:xfrm>
        <a:graphic>
          <a:graphicData uri="http://schemas.openxmlformats.org/presentationml/2006/ole">
            <p:oleObj spid="_x0000_s264205" name="Equation" r:id="rId14" imgW="253800" imgH="177480" progId="Equation.3">
              <p:embed/>
            </p:oleObj>
          </a:graphicData>
        </a:graphic>
      </p:graphicFrame>
      <p:graphicFrame>
        <p:nvGraphicFramePr>
          <p:cNvPr id="264206" name="Object 23"/>
          <p:cNvGraphicFramePr>
            <a:graphicFrameLocks noChangeAspect="1"/>
          </p:cNvGraphicFramePr>
          <p:nvPr/>
        </p:nvGraphicFramePr>
        <p:xfrm>
          <a:off x="2987824" y="5448076"/>
          <a:ext cx="511175" cy="357188"/>
        </p:xfrm>
        <a:graphic>
          <a:graphicData uri="http://schemas.openxmlformats.org/presentationml/2006/ole">
            <p:oleObj spid="_x0000_s264206" name="Equation" r:id="rId15" imgW="253800" imgH="177480" progId="Equation.3">
              <p:embed/>
            </p:oleObj>
          </a:graphicData>
        </a:graphic>
      </p:graphicFrame>
      <p:sp>
        <p:nvSpPr>
          <p:cNvPr id="54" name="Oval 43"/>
          <p:cNvSpPr>
            <a:spLocks noChangeArrowheads="1"/>
          </p:cNvSpPr>
          <p:nvPr/>
        </p:nvSpPr>
        <p:spPr bwMode="auto">
          <a:xfrm>
            <a:off x="5316561" y="48154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5" name="Oval 43"/>
          <p:cNvSpPr>
            <a:spLocks noChangeArrowheads="1"/>
          </p:cNvSpPr>
          <p:nvPr/>
        </p:nvSpPr>
        <p:spPr bwMode="auto">
          <a:xfrm>
            <a:off x="7822579" y="4797152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56" name="Straight Arrow Connector 21"/>
          <p:cNvCxnSpPr>
            <a:stCxn id="54" idx="7"/>
            <a:endCxn id="64" idx="3"/>
          </p:cNvCxnSpPr>
          <p:nvPr/>
        </p:nvCxnSpPr>
        <p:spPr>
          <a:xfrm flipV="1">
            <a:off x="5500949" y="3685396"/>
            <a:ext cx="1057122" cy="11616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" name="Straight Arrow Connector 23"/>
          <p:cNvCxnSpPr>
            <a:stCxn id="64" idx="5"/>
            <a:endCxn id="55" idx="1"/>
          </p:cNvCxnSpPr>
          <p:nvPr/>
        </p:nvCxnSpPr>
        <p:spPr>
          <a:xfrm>
            <a:off x="6710823" y="3685396"/>
            <a:ext cx="1143392" cy="1143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" name="Straight Arrow Connector 25"/>
          <p:cNvCxnSpPr>
            <a:stCxn id="54" idx="5"/>
            <a:endCxn id="65" idx="1"/>
          </p:cNvCxnSpPr>
          <p:nvPr/>
        </p:nvCxnSpPr>
        <p:spPr>
          <a:xfrm>
            <a:off x="5500949" y="4999796"/>
            <a:ext cx="1129130" cy="98112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59" name="Object 8"/>
          <p:cNvGraphicFramePr>
            <a:graphicFrameLocks noChangeAspect="1"/>
          </p:cNvGraphicFramePr>
          <p:nvPr/>
        </p:nvGraphicFramePr>
        <p:xfrm>
          <a:off x="5796136" y="5445224"/>
          <a:ext cx="179387" cy="331788"/>
        </p:xfrm>
        <a:graphic>
          <a:graphicData uri="http://schemas.openxmlformats.org/presentationml/2006/ole">
            <p:oleObj spid="_x0000_s264207" name="Equation" r:id="rId16" imgW="88560" imgH="164880" progId="Equation.3">
              <p:embed/>
            </p:oleObj>
          </a:graphicData>
        </a:graphic>
      </p:graphicFrame>
      <p:graphicFrame>
        <p:nvGraphicFramePr>
          <p:cNvPr id="60" name="Object 9"/>
          <p:cNvGraphicFramePr>
            <a:graphicFrameLocks noChangeAspect="1"/>
          </p:cNvGraphicFramePr>
          <p:nvPr/>
        </p:nvGraphicFramePr>
        <p:xfrm>
          <a:off x="5690344" y="3961309"/>
          <a:ext cx="177800" cy="331787"/>
        </p:xfrm>
        <a:graphic>
          <a:graphicData uri="http://schemas.openxmlformats.org/presentationml/2006/ole">
            <p:oleObj spid="_x0000_s264208" name="Equation" r:id="rId17" imgW="88560" imgH="164880" progId="Equation.3">
              <p:embed/>
            </p:oleObj>
          </a:graphicData>
        </a:graphic>
      </p:graphicFrame>
      <p:graphicFrame>
        <p:nvGraphicFramePr>
          <p:cNvPr id="61" name="Object 10"/>
          <p:cNvGraphicFramePr>
            <a:graphicFrameLocks noChangeAspect="1"/>
          </p:cNvGraphicFramePr>
          <p:nvPr/>
        </p:nvGraphicFramePr>
        <p:xfrm>
          <a:off x="7380312" y="3873500"/>
          <a:ext cx="257175" cy="331788"/>
        </p:xfrm>
        <a:graphic>
          <a:graphicData uri="http://schemas.openxmlformats.org/presentationml/2006/ole">
            <p:oleObj spid="_x0000_s264209" name="Equation" r:id="rId18" imgW="126720" imgH="164880" progId="Equation.3">
              <p:embed/>
            </p:oleObj>
          </a:graphicData>
        </a:graphic>
      </p:graphicFrame>
      <p:graphicFrame>
        <p:nvGraphicFramePr>
          <p:cNvPr id="62" name="Object 12"/>
          <p:cNvGraphicFramePr>
            <a:graphicFrameLocks noChangeAspect="1"/>
          </p:cNvGraphicFramePr>
          <p:nvPr/>
        </p:nvGraphicFramePr>
        <p:xfrm>
          <a:off x="8110611" y="4653136"/>
          <a:ext cx="277813" cy="474663"/>
        </p:xfrm>
        <a:graphic>
          <a:graphicData uri="http://schemas.openxmlformats.org/presentationml/2006/ole">
            <p:oleObj spid="_x0000_s264210" name="Equation" r:id="rId19" imgW="88746" imgH="152136" progId="Equation.3">
              <p:embed/>
            </p:oleObj>
          </a:graphicData>
        </a:graphic>
      </p:graphicFrame>
      <p:graphicFrame>
        <p:nvGraphicFramePr>
          <p:cNvPr id="63" name="Object 13"/>
          <p:cNvGraphicFramePr>
            <a:graphicFrameLocks noChangeAspect="1"/>
          </p:cNvGraphicFramePr>
          <p:nvPr/>
        </p:nvGraphicFramePr>
        <p:xfrm>
          <a:off x="4870251" y="4653136"/>
          <a:ext cx="357188" cy="436563"/>
        </p:xfrm>
        <a:graphic>
          <a:graphicData uri="http://schemas.openxmlformats.org/presentationml/2006/ole">
            <p:oleObj spid="_x0000_s264211" name="Equation" r:id="rId20" imgW="114201" imgH="139579" progId="Equation.3">
              <p:embed/>
            </p:oleObj>
          </a:graphicData>
        </a:graphic>
      </p:graphicFrame>
      <p:cxnSp>
        <p:nvCxnSpPr>
          <p:cNvPr id="66" name="Straight Arrow Connector 25"/>
          <p:cNvCxnSpPr>
            <a:stCxn id="65" idx="7"/>
            <a:endCxn id="55" idx="3"/>
          </p:cNvCxnSpPr>
          <p:nvPr/>
        </p:nvCxnSpPr>
        <p:spPr>
          <a:xfrm flipV="1">
            <a:off x="6782831" y="4981540"/>
            <a:ext cx="1071384" cy="99937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" name="Straight Arrow Connector 25"/>
          <p:cNvCxnSpPr>
            <a:stCxn id="64" idx="4"/>
            <a:endCxn id="65" idx="0"/>
          </p:cNvCxnSpPr>
          <p:nvPr/>
        </p:nvCxnSpPr>
        <p:spPr>
          <a:xfrm>
            <a:off x="6634447" y="3717032"/>
            <a:ext cx="72008" cy="22322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68" name="Object 23"/>
          <p:cNvGraphicFramePr>
            <a:graphicFrameLocks noChangeAspect="1"/>
          </p:cNvGraphicFramePr>
          <p:nvPr/>
        </p:nvGraphicFramePr>
        <p:xfrm>
          <a:off x="6330950" y="4594225"/>
          <a:ext cx="179388" cy="331788"/>
        </p:xfrm>
        <a:graphic>
          <a:graphicData uri="http://schemas.openxmlformats.org/presentationml/2006/ole">
            <p:oleObj spid="_x0000_s264212" name="Equation" r:id="rId21" imgW="88560" imgH="164880" progId="Equation.3">
              <p:embed/>
            </p:oleObj>
          </a:graphicData>
        </a:graphic>
      </p:graphicFrame>
      <p:graphicFrame>
        <p:nvGraphicFramePr>
          <p:cNvPr id="69" name="Object 23"/>
          <p:cNvGraphicFramePr>
            <a:graphicFrameLocks noChangeAspect="1"/>
          </p:cNvGraphicFramePr>
          <p:nvPr/>
        </p:nvGraphicFramePr>
        <p:xfrm>
          <a:off x="7621588" y="5386388"/>
          <a:ext cx="177800" cy="331787"/>
        </p:xfrm>
        <a:graphic>
          <a:graphicData uri="http://schemas.openxmlformats.org/presentationml/2006/ole">
            <p:oleObj spid="_x0000_s264213" name="Equation" r:id="rId22" imgW="88560" imgH="164880" progId="Equation.3">
              <p:embed/>
            </p:oleObj>
          </a:graphicData>
        </a:graphic>
      </p:graphicFrame>
      <p:sp>
        <p:nvSpPr>
          <p:cNvPr id="71" name="מלבן 70"/>
          <p:cNvSpPr/>
          <p:nvPr/>
        </p:nvSpPr>
        <p:spPr>
          <a:xfrm>
            <a:off x="827584" y="2708920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u="sng" dirty="0" smtClean="0">
                <a:cs typeface="+mn-cs"/>
              </a:rPr>
              <a:t>רשת שיורית</a:t>
            </a:r>
            <a:r>
              <a:rPr lang="he-IL" sz="2800" dirty="0" smtClean="0">
                <a:cs typeface="+mn-cs"/>
              </a:rPr>
              <a:t>                                    </a:t>
            </a:r>
            <a:r>
              <a:rPr lang="he-IL" sz="2800" u="sng" dirty="0" smtClean="0">
                <a:cs typeface="+mn-cs"/>
              </a:rPr>
              <a:t>רשת זרימה </a:t>
            </a:r>
            <a:endParaRPr lang="he-IL" sz="2800" u="sng" dirty="0">
              <a:cs typeface="+mn-cs"/>
            </a:endParaRPr>
          </a:p>
        </p:txBody>
      </p:sp>
      <p:graphicFrame>
        <p:nvGraphicFramePr>
          <p:cNvPr id="264214" name="Object 23"/>
          <p:cNvGraphicFramePr>
            <a:graphicFrameLocks noChangeAspect="1"/>
          </p:cNvGraphicFramePr>
          <p:nvPr/>
        </p:nvGraphicFramePr>
        <p:xfrm>
          <a:off x="2987824" y="5445224"/>
          <a:ext cx="460375" cy="357188"/>
        </p:xfrm>
        <a:graphic>
          <a:graphicData uri="http://schemas.openxmlformats.org/presentationml/2006/ole">
            <p:oleObj spid="_x0000_s264214" name="Equation" r:id="rId23" imgW="228600" imgH="177480" progId="Equation.3">
              <p:embed/>
            </p:oleObj>
          </a:graphicData>
        </a:graphic>
      </p:graphicFrame>
      <p:graphicFrame>
        <p:nvGraphicFramePr>
          <p:cNvPr id="264215" name="Object 23"/>
          <p:cNvGraphicFramePr>
            <a:graphicFrameLocks noChangeAspect="1"/>
          </p:cNvGraphicFramePr>
          <p:nvPr/>
        </p:nvGraphicFramePr>
        <p:xfrm>
          <a:off x="1691680" y="4581128"/>
          <a:ext cx="460375" cy="357188"/>
        </p:xfrm>
        <a:graphic>
          <a:graphicData uri="http://schemas.openxmlformats.org/presentationml/2006/ole">
            <p:oleObj spid="_x0000_s264215" name="Equation" r:id="rId24" imgW="228600" imgH="177480" progId="Equation.3">
              <p:embed/>
            </p:oleObj>
          </a:graphicData>
        </a:graphic>
      </p:graphicFrame>
      <p:graphicFrame>
        <p:nvGraphicFramePr>
          <p:cNvPr id="264216" name="Object 9"/>
          <p:cNvGraphicFramePr>
            <a:graphicFrameLocks noChangeAspect="1"/>
          </p:cNvGraphicFramePr>
          <p:nvPr/>
        </p:nvGraphicFramePr>
        <p:xfrm>
          <a:off x="1043608" y="3933056"/>
          <a:ext cx="458788" cy="357187"/>
        </p:xfrm>
        <a:graphic>
          <a:graphicData uri="http://schemas.openxmlformats.org/presentationml/2006/ole">
            <p:oleObj spid="_x0000_s264216" name="Equation" r:id="rId25" imgW="228600" imgH="177480" progId="Equation.3">
              <p:embed/>
            </p:oleObj>
          </a:graphicData>
        </a:graphic>
      </p:graphicFrame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2123728" y="35010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>
            <a:off x="2195736" y="5949280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4" name="Oval 43"/>
          <p:cNvSpPr>
            <a:spLocks noChangeArrowheads="1"/>
          </p:cNvSpPr>
          <p:nvPr/>
        </p:nvSpPr>
        <p:spPr bwMode="auto">
          <a:xfrm>
            <a:off x="6526435" y="35010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5" name="Oval 43"/>
          <p:cNvSpPr>
            <a:spLocks noChangeArrowheads="1"/>
          </p:cNvSpPr>
          <p:nvPr/>
        </p:nvSpPr>
        <p:spPr bwMode="auto">
          <a:xfrm>
            <a:off x="6598443" y="5949280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72" name="חץ ימינה 71"/>
          <p:cNvSpPr/>
          <p:nvPr/>
        </p:nvSpPr>
        <p:spPr>
          <a:xfrm>
            <a:off x="4211960" y="4581128"/>
            <a:ext cx="576064" cy="50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מציין מיקום של מספר שקופית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4" grpId="0" animBg="1"/>
      <p:bldP spid="65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48680"/>
            <a:ext cx="39239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342900" indent="-342900" algn="l" rtl="0"/>
            <a:r>
              <a:rPr lang="en-US" b="1" dirty="0" smtClean="0">
                <a:latin typeface="David" pitchFamily="34" charset="-79"/>
                <a:cs typeface="David" pitchFamily="34" charset="-79"/>
              </a:rPr>
              <a:t>Ford-Fulkerson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 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Initialize flow 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While there is an augmenting path   , </a:t>
            </a:r>
          </a:p>
          <a:p>
            <a:pPr marL="800100" lvl="1" indent="-342900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  Augment flow     along    .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Return    .</a:t>
            </a: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5220072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תזכורת            </a:t>
            </a:r>
            <a:endParaRPr lang="he-IL" dirty="0"/>
          </a:p>
        </p:txBody>
      </p:sp>
      <p:cxnSp>
        <p:nvCxnSpPr>
          <p:cNvPr id="44" name="Straight Connector 43"/>
          <p:cNvCxnSpPr>
            <a:stCxn id="37" idx="3"/>
          </p:cNvCxnSpPr>
          <p:nvPr/>
        </p:nvCxnSpPr>
        <p:spPr>
          <a:xfrm flipV="1">
            <a:off x="3923928" y="1268413"/>
            <a:ext cx="5220072" cy="1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913854" y="48154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3419872" y="4797152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6" name="Straight Arrow Connector 21"/>
          <p:cNvCxnSpPr>
            <a:stCxn id="22" idx="7"/>
            <a:endCxn id="24" idx="3"/>
          </p:cNvCxnSpPr>
          <p:nvPr/>
        </p:nvCxnSpPr>
        <p:spPr>
          <a:xfrm flipV="1">
            <a:off x="1098242" y="3685396"/>
            <a:ext cx="1057122" cy="11616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3"/>
          <p:cNvCxnSpPr>
            <a:stCxn id="24" idx="5"/>
            <a:endCxn id="25" idx="1"/>
          </p:cNvCxnSpPr>
          <p:nvPr/>
        </p:nvCxnSpPr>
        <p:spPr>
          <a:xfrm>
            <a:off x="2308116" y="3685396"/>
            <a:ext cx="1143392" cy="114339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Arrow Connector 25"/>
          <p:cNvCxnSpPr>
            <a:stCxn id="22" idx="5"/>
            <a:endCxn id="42" idx="1"/>
          </p:cNvCxnSpPr>
          <p:nvPr/>
        </p:nvCxnSpPr>
        <p:spPr>
          <a:xfrm>
            <a:off x="1098242" y="4999796"/>
            <a:ext cx="1129130" cy="98112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1036489" y="5448424"/>
          <a:ext cx="511175" cy="357188"/>
        </p:xfrm>
        <a:graphic>
          <a:graphicData uri="http://schemas.openxmlformats.org/presentationml/2006/ole">
            <p:oleObj spid="_x0000_s265219" name="Equation" r:id="rId3" imgW="253800" imgH="177480" progId="Equation.3">
              <p:embed/>
            </p:oleObj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1062038" y="3935413"/>
          <a:ext cx="460375" cy="357187"/>
        </p:xfrm>
        <a:graphic>
          <a:graphicData uri="http://schemas.openxmlformats.org/presentationml/2006/ole">
            <p:oleObj spid="_x0000_s265220" name="Equation" r:id="rId4" imgW="228600" imgH="177480" progId="Equation.3">
              <p:embed/>
            </p:oleObj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2915816" y="3861048"/>
          <a:ext cx="588962" cy="357188"/>
        </p:xfrm>
        <a:graphic>
          <a:graphicData uri="http://schemas.openxmlformats.org/presentationml/2006/ole">
            <p:oleObj spid="_x0000_s265221" name="Equation" r:id="rId5" imgW="291960" imgH="177480" progId="Equation.3">
              <p:embed/>
            </p:oleObj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3707904" y="4653136"/>
          <a:ext cx="277813" cy="474663"/>
        </p:xfrm>
        <a:graphic>
          <a:graphicData uri="http://schemas.openxmlformats.org/presentationml/2006/ole">
            <p:oleObj spid="_x0000_s265223" name="Equation" r:id="rId6" imgW="88746" imgH="152136" progId="Equation.3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67544" y="4653136"/>
          <a:ext cx="357188" cy="436563"/>
        </p:xfrm>
        <a:graphic>
          <a:graphicData uri="http://schemas.openxmlformats.org/presentationml/2006/ole">
            <p:oleObj spid="_x0000_s265224" name="Equation" r:id="rId7" imgW="114201" imgH="139579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998290" y="1451946"/>
          <a:ext cx="197446" cy="261938"/>
        </p:xfrm>
        <a:graphic>
          <a:graphicData uri="http://schemas.openxmlformats.org/presentationml/2006/ole">
            <p:oleObj spid="_x0000_s265218" name="Equation" r:id="rId8" imgW="152268" imgH="203024" progId="Equation.3">
              <p:embed/>
            </p:oleObj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1638250" y="620688"/>
          <a:ext cx="720080" cy="301108"/>
        </p:xfrm>
        <a:graphic>
          <a:graphicData uri="http://schemas.openxmlformats.org/presentationml/2006/ole">
            <p:oleObj spid="_x0000_s265222" name="Equation" r:id="rId9" imgW="482400" imgH="203040" progId="Equation.3">
              <p:embed/>
            </p:oleObj>
          </a:graphicData>
        </a:graphic>
      </p:graphicFrame>
      <p:graphicFrame>
        <p:nvGraphicFramePr>
          <p:cNvPr id="263181" name="Object 11"/>
          <p:cNvGraphicFramePr>
            <a:graphicFrameLocks noChangeAspect="1"/>
          </p:cNvGraphicFramePr>
          <p:nvPr/>
        </p:nvGraphicFramePr>
        <p:xfrm>
          <a:off x="1710258" y="921796"/>
          <a:ext cx="675075" cy="268265"/>
        </p:xfrm>
        <a:graphic>
          <a:graphicData uri="http://schemas.openxmlformats.org/presentationml/2006/ole">
            <p:oleObj spid="_x0000_s265225" name="Equation" r:id="rId10" imgW="507960" imgH="203040" progId="Equation.3">
              <p:embed/>
            </p:oleObj>
          </a:graphicData>
        </a:graphic>
      </p:graphicFrame>
      <p:graphicFrame>
        <p:nvGraphicFramePr>
          <p:cNvPr id="263183" name="Object 4"/>
          <p:cNvGraphicFramePr>
            <a:graphicFrameLocks noChangeAspect="1"/>
          </p:cNvGraphicFramePr>
          <p:nvPr/>
        </p:nvGraphicFramePr>
        <p:xfrm>
          <a:off x="1062186" y="1713884"/>
          <a:ext cx="197445" cy="261938"/>
        </p:xfrm>
        <a:graphic>
          <a:graphicData uri="http://schemas.openxmlformats.org/presentationml/2006/ole">
            <p:oleObj spid="_x0000_s265226" name="Equation" r:id="rId11" imgW="152268" imgH="203024" progId="Equation.3">
              <p:embed/>
            </p:oleObj>
          </a:graphicData>
        </a:graphic>
      </p:graphicFrame>
      <p:graphicFrame>
        <p:nvGraphicFramePr>
          <p:cNvPr id="263184" name="Object 4"/>
          <p:cNvGraphicFramePr>
            <a:graphicFrameLocks noChangeAspect="1"/>
          </p:cNvGraphicFramePr>
          <p:nvPr/>
        </p:nvGraphicFramePr>
        <p:xfrm>
          <a:off x="3510458" y="1209828"/>
          <a:ext cx="197446" cy="213320"/>
        </p:xfrm>
        <a:graphic>
          <a:graphicData uri="http://schemas.openxmlformats.org/presentationml/2006/ole">
            <p:oleObj spid="_x0000_s265227" name="Equation" r:id="rId12" imgW="152280" imgH="164880" progId="Equation.3">
              <p:embed/>
            </p:oleObj>
          </a:graphicData>
        </a:graphic>
      </p:graphicFrame>
      <p:graphicFrame>
        <p:nvGraphicFramePr>
          <p:cNvPr id="263185" name="Object 4"/>
          <p:cNvGraphicFramePr>
            <a:graphicFrameLocks noChangeAspect="1"/>
          </p:cNvGraphicFramePr>
          <p:nvPr/>
        </p:nvGraphicFramePr>
        <p:xfrm>
          <a:off x="2718370" y="1497860"/>
          <a:ext cx="197445" cy="213321"/>
        </p:xfrm>
        <a:graphic>
          <a:graphicData uri="http://schemas.openxmlformats.org/presentationml/2006/ole">
            <p:oleObj spid="_x0000_s265228" name="Equation" r:id="rId13" imgW="152280" imgH="164880" progId="Equation.3">
              <p:embed/>
            </p:oleObj>
          </a:graphicData>
        </a:graphic>
      </p:graphicFrame>
      <p:cxnSp>
        <p:nvCxnSpPr>
          <p:cNvPr id="47" name="Straight Arrow Connector 25"/>
          <p:cNvCxnSpPr>
            <a:stCxn id="42" idx="7"/>
            <a:endCxn id="25" idx="3"/>
          </p:cNvCxnSpPr>
          <p:nvPr/>
        </p:nvCxnSpPr>
        <p:spPr>
          <a:xfrm flipV="1">
            <a:off x="2380124" y="4981540"/>
            <a:ext cx="1071384" cy="99937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Straight Arrow Connector 25"/>
          <p:cNvCxnSpPr>
            <a:stCxn id="24" idx="4"/>
            <a:endCxn id="42" idx="0"/>
          </p:cNvCxnSpPr>
          <p:nvPr/>
        </p:nvCxnSpPr>
        <p:spPr>
          <a:xfrm>
            <a:off x="2231740" y="3717032"/>
            <a:ext cx="72008" cy="22322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264205" name="Object 23"/>
          <p:cNvGraphicFramePr>
            <a:graphicFrameLocks noChangeAspect="1"/>
          </p:cNvGraphicFramePr>
          <p:nvPr/>
        </p:nvGraphicFramePr>
        <p:xfrm>
          <a:off x="1717675" y="4581525"/>
          <a:ext cx="460375" cy="357188"/>
        </p:xfrm>
        <a:graphic>
          <a:graphicData uri="http://schemas.openxmlformats.org/presentationml/2006/ole">
            <p:oleObj spid="_x0000_s265229" name="Equation" r:id="rId14" imgW="228600" imgH="177480" progId="Equation.3">
              <p:embed/>
            </p:oleObj>
          </a:graphicData>
        </a:graphic>
      </p:graphicFrame>
      <p:graphicFrame>
        <p:nvGraphicFramePr>
          <p:cNvPr id="264206" name="Object 23"/>
          <p:cNvGraphicFramePr>
            <a:graphicFrameLocks noChangeAspect="1"/>
          </p:cNvGraphicFramePr>
          <p:nvPr/>
        </p:nvGraphicFramePr>
        <p:xfrm>
          <a:off x="3013075" y="5448300"/>
          <a:ext cx="460375" cy="357188"/>
        </p:xfrm>
        <a:graphic>
          <a:graphicData uri="http://schemas.openxmlformats.org/presentationml/2006/ole">
            <p:oleObj spid="_x0000_s265230" name="Equation" r:id="rId15" imgW="228600" imgH="177480" progId="Equation.3">
              <p:embed/>
            </p:oleObj>
          </a:graphicData>
        </a:graphic>
      </p:graphicFrame>
      <p:sp>
        <p:nvSpPr>
          <p:cNvPr id="54" name="Oval 43"/>
          <p:cNvSpPr>
            <a:spLocks noChangeArrowheads="1"/>
          </p:cNvSpPr>
          <p:nvPr/>
        </p:nvSpPr>
        <p:spPr bwMode="auto">
          <a:xfrm>
            <a:off x="5316561" y="48154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5" name="Oval 43"/>
          <p:cNvSpPr>
            <a:spLocks noChangeArrowheads="1"/>
          </p:cNvSpPr>
          <p:nvPr/>
        </p:nvSpPr>
        <p:spPr bwMode="auto">
          <a:xfrm>
            <a:off x="7822579" y="4797152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56" name="Straight Arrow Connector 21"/>
          <p:cNvCxnSpPr>
            <a:stCxn id="54" idx="7"/>
            <a:endCxn id="64" idx="3"/>
          </p:cNvCxnSpPr>
          <p:nvPr/>
        </p:nvCxnSpPr>
        <p:spPr>
          <a:xfrm flipV="1">
            <a:off x="5500949" y="3685396"/>
            <a:ext cx="1057122" cy="11616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" name="Straight Arrow Connector 23"/>
          <p:cNvCxnSpPr>
            <a:stCxn id="64" idx="5"/>
            <a:endCxn id="55" idx="1"/>
          </p:cNvCxnSpPr>
          <p:nvPr/>
        </p:nvCxnSpPr>
        <p:spPr>
          <a:xfrm>
            <a:off x="6710823" y="3685396"/>
            <a:ext cx="1143392" cy="1143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" name="Straight Arrow Connector 25"/>
          <p:cNvCxnSpPr>
            <a:stCxn id="54" idx="5"/>
            <a:endCxn id="65" idx="1"/>
          </p:cNvCxnSpPr>
          <p:nvPr/>
        </p:nvCxnSpPr>
        <p:spPr>
          <a:xfrm>
            <a:off x="5500949" y="4999796"/>
            <a:ext cx="1129130" cy="98112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59" name="Object 8"/>
          <p:cNvGraphicFramePr>
            <a:graphicFrameLocks noChangeAspect="1"/>
          </p:cNvGraphicFramePr>
          <p:nvPr/>
        </p:nvGraphicFramePr>
        <p:xfrm>
          <a:off x="5796136" y="5445224"/>
          <a:ext cx="179387" cy="331788"/>
        </p:xfrm>
        <a:graphic>
          <a:graphicData uri="http://schemas.openxmlformats.org/presentationml/2006/ole">
            <p:oleObj spid="_x0000_s265231" name="Equation" r:id="rId16" imgW="88560" imgH="164880" progId="Equation.3">
              <p:embed/>
            </p:oleObj>
          </a:graphicData>
        </a:graphic>
      </p:graphicFrame>
      <p:graphicFrame>
        <p:nvGraphicFramePr>
          <p:cNvPr id="60" name="Object 9"/>
          <p:cNvGraphicFramePr>
            <a:graphicFrameLocks noChangeAspect="1"/>
          </p:cNvGraphicFramePr>
          <p:nvPr/>
        </p:nvGraphicFramePr>
        <p:xfrm>
          <a:off x="5690344" y="3933056"/>
          <a:ext cx="177800" cy="331787"/>
        </p:xfrm>
        <a:graphic>
          <a:graphicData uri="http://schemas.openxmlformats.org/presentationml/2006/ole">
            <p:oleObj spid="_x0000_s265232" name="Equation" r:id="rId17" imgW="88560" imgH="164880" progId="Equation.3">
              <p:embed/>
            </p:oleObj>
          </a:graphicData>
        </a:graphic>
      </p:graphicFrame>
      <p:graphicFrame>
        <p:nvGraphicFramePr>
          <p:cNvPr id="61" name="Object 10"/>
          <p:cNvGraphicFramePr>
            <a:graphicFrameLocks noChangeAspect="1"/>
          </p:cNvGraphicFramePr>
          <p:nvPr/>
        </p:nvGraphicFramePr>
        <p:xfrm>
          <a:off x="7380312" y="3873500"/>
          <a:ext cx="257175" cy="331788"/>
        </p:xfrm>
        <a:graphic>
          <a:graphicData uri="http://schemas.openxmlformats.org/presentationml/2006/ole">
            <p:oleObj spid="_x0000_s265233" name="Equation" r:id="rId18" imgW="126720" imgH="164880" progId="Equation.3">
              <p:embed/>
            </p:oleObj>
          </a:graphicData>
        </a:graphic>
      </p:graphicFrame>
      <p:graphicFrame>
        <p:nvGraphicFramePr>
          <p:cNvPr id="62" name="Object 12"/>
          <p:cNvGraphicFramePr>
            <a:graphicFrameLocks noChangeAspect="1"/>
          </p:cNvGraphicFramePr>
          <p:nvPr/>
        </p:nvGraphicFramePr>
        <p:xfrm>
          <a:off x="8110611" y="4653136"/>
          <a:ext cx="277813" cy="474663"/>
        </p:xfrm>
        <a:graphic>
          <a:graphicData uri="http://schemas.openxmlformats.org/presentationml/2006/ole">
            <p:oleObj spid="_x0000_s265234" name="Equation" r:id="rId19" imgW="88746" imgH="152136" progId="Equation.3">
              <p:embed/>
            </p:oleObj>
          </a:graphicData>
        </a:graphic>
      </p:graphicFrame>
      <p:graphicFrame>
        <p:nvGraphicFramePr>
          <p:cNvPr id="63" name="Object 13"/>
          <p:cNvGraphicFramePr>
            <a:graphicFrameLocks noChangeAspect="1"/>
          </p:cNvGraphicFramePr>
          <p:nvPr/>
        </p:nvGraphicFramePr>
        <p:xfrm>
          <a:off x="4870251" y="4653136"/>
          <a:ext cx="357188" cy="436563"/>
        </p:xfrm>
        <a:graphic>
          <a:graphicData uri="http://schemas.openxmlformats.org/presentationml/2006/ole">
            <p:oleObj spid="_x0000_s265235" name="Equation" r:id="rId20" imgW="114201" imgH="139579" progId="Equation.3">
              <p:embed/>
            </p:oleObj>
          </a:graphicData>
        </a:graphic>
      </p:graphicFrame>
      <p:cxnSp>
        <p:nvCxnSpPr>
          <p:cNvPr id="66" name="Straight Arrow Connector 25"/>
          <p:cNvCxnSpPr>
            <a:stCxn id="65" idx="7"/>
            <a:endCxn id="55" idx="3"/>
          </p:cNvCxnSpPr>
          <p:nvPr/>
        </p:nvCxnSpPr>
        <p:spPr>
          <a:xfrm flipV="1">
            <a:off x="6782831" y="4981540"/>
            <a:ext cx="1071384" cy="99937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" name="Straight Arrow Connector 25"/>
          <p:cNvCxnSpPr>
            <a:stCxn id="64" idx="4"/>
            <a:endCxn id="65" idx="0"/>
          </p:cNvCxnSpPr>
          <p:nvPr/>
        </p:nvCxnSpPr>
        <p:spPr>
          <a:xfrm>
            <a:off x="6634447" y="3717032"/>
            <a:ext cx="72008" cy="22322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68" name="Object 23"/>
          <p:cNvGraphicFramePr>
            <a:graphicFrameLocks noChangeAspect="1"/>
          </p:cNvGraphicFramePr>
          <p:nvPr/>
        </p:nvGraphicFramePr>
        <p:xfrm>
          <a:off x="6330950" y="4594225"/>
          <a:ext cx="179388" cy="331788"/>
        </p:xfrm>
        <a:graphic>
          <a:graphicData uri="http://schemas.openxmlformats.org/presentationml/2006/ole">
            <p:oleObj spid="_x0000_s265236" name="Equation" r:id="rId21" imgW="88560" imgH="164880" progId="Equation.3">
              <p:embed/>
            </p:oleObj>
          </a:graphicData>
        </a:graphic>
      </p:graphicFrame>
      <p:graphicFrame>
        <p:nvGraphicFramePr>
          <p:cNvPr id="69" name="Object 23"/>
          <p:cNvGraphicFramePr>
            <a:graphicFrameLocks noChangeAspect="1"/>
          </p:cNvGraphicFramePr>
          <p:nvPr/>
        </p:nvGraphicFramePr>
        <p:xfrm>
          <a:off x="7621588" y="5386388"/>
          <a:ext cx="177800" cy="331787"/>
        </p:xfrm>
        <a:graphic>
          <a:graphicData uri="http://schemas.openxmlformats.org/presentationml/2006/ole">
            <p:oleObj spid="_x0000_s265237" name="Equation" r:id="rId22" imgW="88560" imgH="164880" progId="Equation.3">
              <p:embed/>
            </p:oleObj>
          </a:graphicData>
        </a:graphic>
      </p:graphicFrame>
      <p:sp>
        <p:nvSpPr>
          <p:cNvPr id="71" name="מלבן 70"/>
          <p:cNvSpPr/>
          <p:nvPr/>
        </p:nvSpPr>
        <p:spPr>
          <a:xfrm>
            <a:off x="827584" y="2708920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u="sng" dirty="0" smtClean="0">
                <a:cs typeface="+mn-cs"/>
              </a:rPr>
              <a:t>רשת שיורית</a:t>
            </a:r>
            <a:r>
              <a:rPr lang="he-IL" sz="2800" dirty="0" smtClean="0">
                <a:cs typeface="+mn-cs"/>
              </a:rPr>
              <a:t>                                    </a:t>
            </a:r>
            <a:r>
              <a:rPr lang="he-IL" sz="2800" u="sng" dirty="0" smtClean="0">
                <a:cs typeface="+mn-cs"/>
              </a:rPr>
              <a:t>רשת זרימה </a:t>
            </a:r>
            <a:endParaRPr lang="he-IL" sz="2800" u="sng" dirty="0">
              <a:cs typeface="+mn-cs"/>
            </a:endParaRPr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2123728" y="35010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>
            <a:off x="2195736" y="5949280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4" name="Oval 43"/>
          <p:cNvSpPr>
            <a:spLocks noChangeArrowheads="1"/>
          </p:cNvSpPr>
          <p:nvPr/>
        </p:nvSpPr>
        <p:spPr bwMode="auto">
          <a:xfrm>
            <a:off x="6526435" y="35010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5" name="Oval 43"/>
          <p:cNvSpPr>
            <a:spLocks noChangeArrowheads="1"/>
          </p:cNvSpPr>
          <p:nvPr/>
        </p:nvSpPr>
        <p:spPr bwMode="auto">
          <a:xfrm>
            <a:off x="6598443" y="5949280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265244" name="Object 23"/>
          <p:cNvGraphicFramePr>
            <a:graphicFrameLocks noChangeAspect="1"/>
          </p:cNvGraphicFramePr>
          <p:nvPr/>
        </p:nvGraphicFramePr>
        <p:xfrm>
          <a:off x="1068388" y="5448300"/>
          <a:ext cx="460375" cy="357188"/>
        </p:xfrm>
        <a:graphic>
          <a:graphicData uri="http://schemas.openxmlformats.org/presentationml/2006/ole">
            <p:oleObj spid="_x0000_s265244" name="Equation" r:id="rId23" imgW="228600" imgH="177480" progId="Equation.3">
              <p:embed/>
            </p:oleObj>
          </a:graphicData>
        </a:graphic>
      </p:graphicFrame>
      <p:graphicFrame>
        <p:nvGraphicFramePr>
          <p:cNvPr id="265245" name="Object 10"/>
          <p:cNvGraphicFramePr>
            <a:graphicFrameLocks noChangeAspect="1"/>
          </p:cNvGraphicFramePr>
          <p:nvPr/>
        </p:nvGraphicFramePr>
        <p:xfrm>
          <a:off x="2947988" y="3860800"/>
          <a:ext cx="538162" cy="357188"/>
        </p:xfrm>
        <a:graphic>
          <a:graphicData uri="http://schemas.openxmlformats.org/presentationml/2006/ole">
            <p:oleObj spid="_x0000_s265245" name="Equation" r:id="rId24" imgW="266400" imgH="177480" progId="Equation.3">
              <p:embed/>
            </p:oleObj>
          </a:graphicData>
        </a:graphic>
      </p:graphicFrame>
      <p:graphicFrame>
        <p:nvGraphicFramePr>
          <p:cNvPr id="265246" name="Object 13"/>
          <p:cNvGraphicFramePr>
            <a:graphicFrameLocks noChangeAspect="1"/>
          </p:cNvGraphicFramePr>
          <p:nvPr/>
        </p:nvGraphicFramePr>
        <p:xfrm>
          <a:off x="1698625" y="4581525"/>
          <a:ext cx="511175" cy="357188"/>
        </p:xfrm>
        <a:graphic>
          <a:graphicData uri="http://schemas.openxmlformats.org/presentationml/2006/ole">
            <p:oleObj spid="_x0000_s265246" name="Equation" r:id="rId25" imgW="253800" imgH="177480" progId="Equation.3">
              <p:embed/>
            </p:oleObj>
          </a:graphicData>
        </a:graphic>
      </p:graphicFrame>
      <p:sp>
        <p:nvSpPr>
          <p:cNvPr id="70" name="חץ ימינה 69"/>
          <p:cNvSpPr/>
          <p:nvPr/>
        </p:nvSpPr>
        <p:spPr>
          <a:xfrm rot="10800000">
            <a:off x="4211960" y="4581128"/>
            <a:ext cx="576064" cy="504056"/>
          </a:xfrm>
          <a:prstGeom prst="rightArrow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לבן 71"/>
          <p:cNvSpPr/>
          <p:nvPr/>
        </p:nvSpPr>
        <p:spPr>
          <a:xfrm>
            <a:off x="323528" y="3429000"/>
            <a:ext cx="3744416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ציין מיקום של מספר שקופית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23"/>
          <p:cNvCxnSpPr>
            <a:stCxn id="55" idx="0"/>
            <a:endCxn id="64" idx="6"/>
          </p:cNvCxnSpPr>
          <p:nvPr/>
        </p:nvCxnSpPr>
        <p:spPr>
          <a:xfrm flipH="1" flipV="1">
            <a:off x="6742459" y="3609020"/>
            <a:ext cx="1188132" cy="118813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266265" name="Object 17"/>
          <p:cNvGraphicFramePr>
            <a:graphicFrameLocks noChangeAspect="1"/>
          </p:cNvGraphicFramePr>
          <p:nvPr/>
        </p:nvGraphicFramePr>
        <p:xfrm>
          <a:off x="7200924" y="4365104"/>
          <a:ext cx="179388" cy="331787"/>
        </p:xfrm>
        <a:graphic>
          <a:graphicData uri="http://schemas.openxmlformats.org/presentationml/2006/ole">
            <p:oleObj spid="_x0000_s266265" name="Equation" r:id="rId3" imgW="88560" imgH="164880" progId="Equation.3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0" y="548680"/>
            <a:ext cx="39239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342900" indent="-342900" algn="l" rtl="0"/>
            <a:r>
              <a:rPr lang="en-US" b="1" dirty="0" smtClean="0">
                <a:latin typeface="David" pitchFamily="34" charset="-79"/>
                <a:cs typeface="David" pitchFamily="34" charset="-79"/>
              </a:rPr>
              <a:t>Ford-Fulkerson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 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Initialize flow 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While there is an augmenting path   , </a:t>
            </a:r>
          </a:p>
          <a:p>
            <a:pPr marL="800100" lvl="1" indent="-342900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  Augment flow     along    .</a:t>
            </a:r>
          </a:p>
          <a:p>
            <a:pPr marL="342900" indent="-342900" algn="l" rtl="0">
              <a:buFont typeface="+mj-lt"/>
              <a:buAutoNum type="arabicParenR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Return    .</a:t>
            </a: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5220072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תזכורת            </a:t>
            </a:r>
            <a:endParaRPr lang="he-IL" dirty="0"/>
          </a:p>
        </p:txBody>
      </p:sp>
      <p:cxnSp>
        <p:nvCxnSpPr>
          <p:cNvPr id="44" name="Straight Connector 43"/>
          <p:cNvCxnSpPr>
            <a:stCxn id="37" idx="3"/>
          </p:cNvCxnSpPr>
          <p:nvPr/>
        </p:nvCxnSpPr>
        <p:spPr>
          <a:xfrm flipV="1">
            <a:off x="3923928" y="1268413"/>
            <a:ext cx="5220072" cy="1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913854" y="48154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3419872" y="4797152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6" name="Straight Arrow Connector 21"/>
          <p:cNvCxnSpPr>
            <a:stCxn id="22" idx="7"/>
            <a:endCxn id="24" idx="3"/>
          </p:cNvCxnSpPr>
          <p:nvPr/>
        </p:nvCxnSpPr>
        <p:spPr>
          <a:xfrm flipV="1">
            <a:off x="1098242" y="3685396"/>
            <a:ext cx="1057122" cy="11616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Arrow Connector 23"/>
          <p:cNvCxnSpPr>
            <a:stCxn id="24" idx="5"/>
            <a:endCxn id="25" idx="1"/>
          </p:cNvCxnSpPr>
          <p:nvPr/>
        </p:nvCxnSpPr>
        <p:spPr>
          <a:xfrm>
            <a:off x="2308116" y="3685396"/>
            <a:ext cx="1143392" cy="114339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Arrow Connector 25"/>
          <p:cNvCxnSpPr>
            <a:stCxn id="22" idx="5"/>
            <a:endCxn id="42" idx="1"/>
          </p:cNvCxnSpPr>
          <p:nvPr/>
        </p:nvCxnSpPr>
        <p:spPr>
          <a:xfrm>
            <a:off x="1098242" y="4999796"/>
            <a:ext cx="1129130" cy="98112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1062038" y="3935413"/>
          <a:ext cx="460375" cy="357187"/>
        </p:xfrm>
        <a:graphic>
          <a:graphicData uri="http://schemas.openxmlformats.org/presentationml/2006/ole">
            <p:oleObj spid="_x0000_s266244" name="Equation" r:id="rId4" imgW="228600" imgH="177480" progId="Equation.3">
              <p:embed/>
            </p:oleObj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3707904" y="4653136"/>
          <a:ext cx="277813" cy="474663"/>
        </p:xfrm>
        <a:graphic>
          <a:graphicData uri="http://schemas.openxmlformats.org/presentationml/2006/ole">
            <p:oleObj spid="_x0000_s266247" name="Equation" r:id="rId5" imgW="88746" imgH="152136" progId="Equation.3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67544" y="4653136"/>
          <a:ext cx="357188" cy="436563"/>
        </p:xfrm>
        <a:graphic>
          <a:graphicData uri="http://schemas.openxmlformats.org/presentationml/2006/ole">
            <p:oleObj spid="_x0000_s266248" name="Equation" r:id="rId6" imgW="114201" imgH="139579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998290" y="1451946"/>
          <a:ext cx="197446" cy="261938"/>
        </p:xfrm>
        <a:graphic>
          <a:graphicData uri="http://schemas.openxmlformats.org/presentationml/2006/ole">
            <p:oleObj spid="_x0000_s266242" name="Equation" r:id="rId7" imgW="152268" imgH="203024" progId="Equation.3">
              <p:embed/>
            </p:oleObj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1638250" y="620688"/>
          <a:ext cx="720080" cy="301108"/>
        </p:xfrm>
        <a:graphic>
          <a:graphicData uri="http://schemas.openxmlformats.org/presentationml/2006/ole">
            <p:oleObj spid="_x0000_s266246" name="Equation" r:id="rId8" imgW="482400" imgH="203040" progId="Equation.3">
              <p:embed/>
            </p:oleObj>
          </a:graphicData>
        </a:graphic>
      </p:graphicFrame>
      <p:graphicFrame>
        <p:nvGraphicFramePr>
          <p:cNvPr id="263181" name="Object 11"/>
          <p:cNvGraphicFramePr>
            <a:graphicFrameLocks noChangeAspect="1"/>
          </p:cNvGraphicFramePr>
          <p:nvPr/>
        </p:nvGraphicFramePr>
        <p:xfrm>
          <a:off x="1710258" y="921796"/>
          <a:ext cx="675075" cy="268265"/>
        </p:xfrm>
        <a:graphic>
          <a:graphicData uri="http://schemas.openxmlformats.org/presentationml/2006/ole">
            <p:oleObj spid="_x0000_s266249" name="Equation" r:id="rId9" imgW="507960" imgH="203040" progId="Equation.3">
              <p:embed/>
            </p:oleObj>
          </a:graphicData>
        </a:graphic>
      </p:graphicFrame>
      <p:graphicFrame>
        <p:nvGraphicFramePr>
          <p:cNvPr id="263183" name="Object 4"/>
          <p:cNvGraphicFramePr>
            <a:graphicFrameLocks noChangeAspect="1"/>
          </p:cNvGraphicFramePr>
          <p:nvPr/>
        </p:nvGraphicFramePr>
        <p:xfrm>
          <a:off x="1062186" y="1713884"/>
          <a:ext cx="197445" cy="261938"/>
        </p:xfrm>
        <a:graphic>
          <a:graphicData uri="http://schemas.openxmlformats.org/presentationml/2006/ole">
            <p:oleObj spid="_x0000_s266250" name="Equation" r:id="rId10" imgW="152268" imgH="203024" progId="Equation.3">
              <p:embed/>
            </p:oleObj>
          </a:graphicData>
        </a:graphic>
      </p:graphicFrame>
      <p:graphicFrame>
        <p:nvGraphicFramePr>
          <p:cNvPr id="263184" name="Object 4"/>
          <p:cNvGraphicFramePr>
            <a:graphicFrameLocks noChangeAspect="1"/>
          </p:cNvGraphicFramePr>
          <p:nvPr/>
        </p:nvGraphicFramePr>
        <p:xfrm>
          <a:off x="3510458" y="1209828"/>
          <a:ext cx="197446" cy="213320"/>
        </p:xfrm>
        <a:graphic>
          <a:graphicData uri="http://schemas.openxmlformats.org/presentationml/2006/ole">
            <p:oleObj spid="_x0000_s266251" name="Equation" r:id="rId11" imgW="152280" imgH="164880" progId="Equation.3">
              <p:embed/>
            </p:oleObj>
          </a:graphicData>
        </a:graphic>
      </p:graphicFrame>
      <p:graphicFrame>
        <p:nvGraphicFramePr>
          <p:cNvPr id="263185" name="Object 4"/>
          <p:cNvGraphicFramePr>
            <a:graphicFrameLocks noChangeAspect="1"/>
          </p:cNvGraphicFramePr>
          <p:nvPr/>
        </p:nvGraphicFramePr>
        <p:xfrm>
          <a:off x="2718370" y="1497860"/>
          <a:ext cx="197445" cy="213321"/>
        </p:xfrm>
        <a:graphic>
          <a:graphicData uri="http://schemas.openxmlformats.org/presentationml/2006/ole">
            <p:oleObj spid="_x0000_s266252" name="Equation" r:id="rId12" imgW="152280" imgH="164880" progId="Equation.3">
              <p:embed/>
            </p:oleObj>
          </a:graphicData>
        </a:graphic>
      </p:graphicFrame>
      <p:cxnSp>
        <p:nvCxnSpPr>
          <p:cNvPr id="47" name="Straight Arrow Connector 25"/>
          <p:cNvCxnSpPr>
            <a:stCxn id="42" idx="7"/>
            <a:endCxn id="25" idx="3"/>
          </p:cNvCxnSpPr>
          <p:nvPr/>
        </p:nvCxnSpPr>
        <p:spPr>
          <a:xfrm flipV="1">
            <a:off x="2380124" y="4981540"/>
            <a:ext cx="1071384" cy="99937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Straight Arrow Connector 25"/>
          <p:cNvCxnSpPr>
            <a:stCxn id="24" idx="4"/>
            <a:endCxn id="42" idx="0"/>
          </p:cNvCxnSpPr>
          <p:nvPr/>
        </p:nvCxnSpPr>
        <p:spPr>
          <a:xfrm>
            <a:off x="2231740" y="3717032"/>
            <a:ext cx="72008" cy="223224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264206" name="Object 23"/>
          <p:cNvGraphicFramePr>
            <a:graphicFrameLocks noChangeAspect="1"/>
          </p:cNvGraphicFramePr>
          <p:nvPr/>
        </p:nvGraphicFramePr>
        <p:xfrm>
          <a:off x="3013075" y="5448300"/>
          <a:ext cx="460375" cy="357188"/>
        </p:xfrm>
        <a:graphic>
          <a:graphicData uri="http://schemas.openxmlformats.org/presentationml/2006/ole">
            <p:oleObj spid="_x0000_s266254" name="Equation" r:id="rId13" imgW="228600" imgH="177480" progId="Equation.3">
              <p:embed/>
            </p:oleObj>
          </a:graphicData>
        </a:graphic>
      </p:graphicFrame>
      <p:sp>
        <p:nvSpPr>
          <p:cNvPr id="54" name="Oval 43"/>
          <p:cNvSpPr>
            <a:spLocks noChangeArrowheads="1"/>
          </p:cNvSpPr>
          <p:nvPr/>
        </p:nvSpPr>
        <p:spPr bwMode="auto">
          <a:xfrm>
            <a:off x="5316561" y="48154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55" name="Oval 43"/>
          <p:cNvSpPr>
            <a:spLocks noChangeArrowheads="1"/>
          </p:cNvSpPr>
          <p:nvPr/>
        </p:nvSpPr>
        <p:spPr bwMode="auto">
          <a:xfrm>
            <a:off x="7822579" y="4797152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56" name="Straight Arrow Connector 21"/>
          <p:cNvCxnSpPr>
            <a:stCxn id="54" idx="7"/>
            <a:endCxn id="64" idx="3"/>
          </p:cNvCxnSpPr>
          <p:nvPr/>
        </p:nvCxnSpPr>
        <p:spPr>
          <a:xfrm flipV="1">
            <a:off x="5500949" y="3685396"/>
            <a:ext cx="1057122" cy="11616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7" name="Straight Arrow Connector 23"/>
          <p:cNvCxnSpPr>
            <a:stCxn id="64" idx="5"/>
            <a:endCxn id="55" idx="1"/>
          </p:cNvCxnSpPr>
          <p:nvPr/>
        </p:nvCxnSpPr>
        <p:spPr>
          <a:xfrm>
            <a:off x="6710823" y="3685396"/>
            <a:ext cx="1143392" cy="1143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" name="Straight Arrow Connector 25"/>
          <p:cNvCxnSpPr>
            <a:stCxn id="54" idx="5"/>
            <a:endCxn id="65" idx="1"/>
          </p:cNvCxnSpPr>
          <p:nvPr/>
        </p:nvCxnSpPr>
        <p:spPr>
          <a:xfrm>
            <a:off x="5500949" y="4999796"/>
            <a:ext cx="1129130" cy="98112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59" name="Object 8"/>
          <p:cNvGraphicFramePr>
            <a:graphicFrameLocks noChangeAspect="1"/>
          </p:cNvGraphicFramePr>
          <p:nvPr/>
        </p:nvGraphicFramePr>
        <p:xfrm>
          <a:off x="5796136" y="5445224"/>
          <a:ext cx="179387" cy="331788"/>
        </p:xfrm>
        <a:graphic>
          <a:graphicData uri="http://schemas.openxmlformats.org/presentationml/2006/ole">
            <p:oleObj spid="_x0000_s266255" name="Equation" r:id="rId14" imgW="88560" imgH="164880" progId="Equation.3">
              <p:embed/>
            </p:oleObj>
          </a:graphicData>
        </a:graphic>
      </p:graphicFrame>
      <p:graphicFrame>
        <p:nvGraphicFramePr>
          <p:cNvPr id="60" name="Object 9"/>
          <p:cNvGraphicFramePr>
            <a:graphicFrameLocks noChangeAspect="1"/>
          </p:cNvGraphicFramePr>
          <p:nvPr/>
        </p:nvGraphicFramePr>
        <p:xfrm>
          <a:off x="5690344" y="3933056"/>
          <a:ext cx="177800" cy="331787"/>
        </p:xfrm>
        <a:graphic>
          <a:graphicData uri="http://schemas.openxmlformats.org/presentationml/2006/ole">
            <p:oleObj spid="_x0000_s266256" name="Equation" r:id="rId15" imgW="88560" imgH="164880" progId="Equation.3">
              <p:embed/>
            </p:oleObj>
          </a:graphicData>
        </a:graphic>
      </p:graphicFrame>
      <p:graphicFrame>
        <p:nvGraphicFramePr>
          <p:cNvPr id="61" name="Object 10"/>
          <p:cNvGraphicFramePr>
            <a:graphicFrameLocks noChangeAspect="1"/>
          </p:cNvGraphicFramePr>
          <p:nvPr/>
        </p:nvGraphicFramePr>
        <p:xfrm>
          <a:off x="7418388" y="3873500"/>
          <a:ext cx="180975" cy="331788"/>
        </p:xfrm>
        <a:graphic>
          <a:graphicData uri="http://schemas.openxmlformats.org/presentationml/2006/ole">
            <p:oleObj spid="_x0000_s266257" name="Equation" r:id="rId16" imgW="88560" imgH="164880" progId="Equation.3">
              <p:embed/>
            </p:oleObj>
          </a:graphicData>
        </a:graphic>
      </p:graphicFrame>
      <p:graphicFrame>
        <p:nvGraphicFramePr>
          <p:cNvPr id="62" name="Object 12"/>
          <p:cNvGraphicFramePr>
            <a:graphicFrameLocks noChangeAspect="1"/>
          </p:cNvGraphicFramePr>
          <p:nvPr/>
        </p:nvGraphicFramePr>
        <p:xfrm>
          <a:off x="8110611" y="4653136"/>
          <a:ext cx="277813" cy="474663"/>
        </p:xfrm>
        <a:graphic>
          <a:graphicData uri="http://schemas.openxmlformats.org/presentationml/2006/ole">
            <p:oleObj spid="_x0000_s266258" name="Equation" r:id="rId17" imgW="88746" imgH="152136" progId="Equation.3">
              <p:embed/>
            </p:oleObj>
          </a:graphicData>
        </a:graphic>
      </p:graphicFrame>
      <p:graphicFrame>
        <p:nvGraphicFramePr>
          <p:cNvPr id="63" name="Object 13"/>
          <p:cNvGraphicFramePr>
            <a:graphicFrameLocks noChangeAspect="1"/>
          </p:cNvGraphicFramePr>
          <p:nvPr/>
        </p:nvGraphicFramePr>
        <p:xfrm>
          <a:off x="4870251" y="4653136"/>
          <a:ext cx="357188" cy="436563"/>
        </p:xfrm>
        <a:graphic>
          <a:graphicData uri="http://schemas.openxmlformats.org/presentationml/2006/ole">
            <p:oleObj spid="_x0000_s266259" name="Equation" r:id="rId18" imgW="114201" imgH="139579" progId="Equation.3">
              <p:embed/>
            </p:oleObj>
          </a:graphicData>
        </a:graphic>
      </p:graphicFrame>
      <p:cxnSp>
        <p:nvCxnSpPr>
          <p:cNvPr id="66" name="Straight Arrow Connector 25"/>
          <p:cNvCxnSpPr>
            <a:stCxn id="65" idx="7"/>
            <a:endCxn id="55" idx="3"/>
          </p:cNvCxnSpPr>
          <p:nvPr/>
        </p:nvCxnSpPr>
        <p:spPr>
          <a:xfrm flipV="1">
            <a:off x="6782831" y="4981540"/>
            <a:ext cx="1071384" cy="99937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7" name="Straight Arrow Connector 25"/>
          <p:cNvCxnSpPr>
            <a:stCxn id="64" idx="4"/>
            <a:endCxn id="65" idx="0"/>
          </p:cNvCxnSpPr>
          <p:nvPr/>
        </p:nvCxnSpPr>
        <p:spPr>
          <a:xfrm>
            <a:off x="6634447" y="3717032"/>
            <a:ext cx="72008" cy="22322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68" name="Object 23"/>
          <p:cNvGraphicFramePr>
            <a:graphicFrameLocks noChangeAspect="1"/>
          </p:cNvGraphicFramePr>
          <p:nvPr/>
        </p:nvGraphicFramePr>
        <p:xfrm>
          <a:off x="6408836" y="4594225"/>
          <a:ext cx="179388" cy="331788"/>
        </p:xfrm>
        <a:graphic>
          <a:graphicData uri="http://schemas.openxmlformats.org/presentationml/2006/ole">
            <p:oleObj spid="_x0000_s266260" name="Equation" r:id="rId19" imgW="88560" imgH="164880" progId="Equation.3">
              <p:embed/>
            </p:oleObj>
          </a:graphicData>
        </a:graphic>
      </p:graphicFrame>
      <p:graphicFrame>
        <p:nvGraphicFramePr>
          <p:cNvPr id="69" name="Object 23"/>
          <p:cNvGraphicFramePr>
            <a:graphicFrameLocks noChangeAspect="1"/>
          </p:cNvGraphicFramePr>
          <p:nvPr/>
        </p:nvGraphicFramePr>
        <p:xfrm>
          <a:off x="7452320" y="5386388"/>
          <a:ext cx="177800" cy="331787"/>
        </p:xfrm>
        <a:graphic>
          <a:graphicData uri="http://schemas.openxmlformats.org/presentationml/2006/ole">
            <p:oleObj spid="_x0000_s266261" name="Equation" r:id="rId20" imgW="88560" imgH="164880" progId="Equation.3">
              <p:embed/>
            </p:oleObj>
          </a:graphicData>
        </a:graphic>
      </p:graphicFrame>
      <p:sp>
        <p:nvSpPr>
          <p:cNvPr id="71" name="מלבן 70"/>
          <p:cNvSpPr/>
          <p:nvPr/>
        </p:nvSpPr>
        <p:spPr>
          <a:xfrm>
            <a:off x="827584" y="2708920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u="sng" dirty="0" smtClean="0">
                <a:cs typeface="+mn-cs"/>
              </a:rPr>
              <a:t>רשת שיורית</a:t>
            </a:r>
            <a:r>
              <a:rPr lang="he-IL" sz="2800" dirty="0" smtClean="0">
                <a:cs typeface="+mn-cs"/>
              </a:rPr>
              <a:t>                                    </a:t>
            </a:r>
            <a:r>
              <a:rPr lang="he-IL" sz="2800" u="sng" dirty="0" smtClean="0">
                <a:cs typeface="+mn-cs"/>
              </a:rPr>
              <a:t>רשת זרימה </a:t>
            </a:r>
            <a:endParaRPr lang="he-IL" sz="2800" u="sng" dirty="0">
              <a:cs typeface="+mn-cs"/>
            </a:endParaRPr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2123728" y="35010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>
            <a:off x="2195736" y="5949280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4" name="Oval 43"/>
          <p:cNvSpPr>
            <a:spLocks noChangeArrowheads="1"/>
          </p:cNvSpPr>
          <p:nvPr/>
        </p:nvSpPr>
        <p:spPr bwMode="auto">
          <a:xfrm>
            <a:off x="6526435" y="350100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65" name="Oval 43"/>
          <p:cNvSpPr>
            <a:spLocks noChangeArrowheads="1"/>
          </p:cNvSpPr>
          <p:nvPr/>
        </p:nvSpPr>
        <p:spPr bwMode="auto">
          <a:xfrm>
            <a:off x="6598443" y="5949280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graphicFrame>
        <p:nvGraphicFramePr>
          <p:cNvPr id="265244" name="Object 23"/>
          <p:cNvGraphicFramePr>
            <a:graphicFrameLocks noChangeAspect="1"/>
          </p:cNvGraphicFramePr>
          <p:nvPr/>
        </p:nvGraphicFramePr>
        <p:xfrm>
          <a:off x="1074118" y="5448300"/>
          <a:ext cx="460375" cy="357188"/>
        </p:xfrm>
        <a:graphic>
          <a:graphicData uri="http://schemas.openxmlformats.org/presentationml/2006/ole">
            <p:oleObj spid="_x0000_s266262" name="Equation" r:id="rId21" imgW="228600" imgH="177480" progId="Equation.3">
              <p:embed/>
            </p:oleObj>
          </a:graphicData>
        </a:graphic>
      </p:graphicFrame>
      <p:graphicFrame>
        <p:nvGraphicFramePr>
          <p:cNvPr id="265245" name="Object 10"/>
          <p:cNvGraphicFramePr>
            <a:graphicFrameLocks noChangeAspect="1"/>
          </p:cNvGraphicFramePr>
          <p:nvPr/>
        </p:nvGraphicFramePr>
        <p:xfrm>
          <a:off x="2953718" y="3860800"/>
          <a:ext cx="538162" cy="357188"/>
        </p:xfrm>
        <a:graphic>
          <a:graphicData uri="http://schemas.openxmlformats.org/presentationml/2006/ole">
            <p:oleObj spid="_x0000_s266263" name="Equation" r:id="rId22" imgW="266400" imgH="177480" progId="Equation.3">
              <p:embed/>
            </p:oleObj>
          </a:graphicData>
        </a:graphic>
      </p:graphicFrame>
      <p:graphicFrame>
        <p:nvGraphicFramePr>
          <p:cNvPr id="265246" name="Object 13"/>
          <p:cNvGraphicFramePr>
            <a:graphicFrameLocks noChangeAspect="1"/>
          </p:cNvGraphicFramePr>
          <p:nvPr/>
        </p:nvGraphicFramePr>
        <p:xfrm>
          <a:off x="1704355" y="4581525"/>
          <a:ext cx="511175" cy="357188"/>
        </p:xfrm>
        <a:graphic>
          <a:graphicData uri="http://schemas.openxmlformats.org/presentationml/2006/ole">
            <p:oleObj spid="_x0000_s266264" name="Equation" r:id="rId23" imgW="253800" imgH="177480" progId="Equation.3">
              <p:embed/>
            </p:oleObj>
          </a:graphicData>
        </a:graphic>
      </p:graphicFrame>
      <p:sp>
        <p:nvSpPr>
          <p:cNvPr id="52" name="חץ ימינה 51"/>
          <p:cNvSpPr/>
          <p:nvPr/>
        </p:nvSpPr>
        <p:spPr>
          <a:xfrm>
            <a:off x="4211960" y="4581128"/>
            <a:ext cx="576064" cy="5040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/>
          <p:cNvSpPr/>
          <p:nvPr/>
        </p:nvSpPr>
        <p:spPr>
          <a:xfrm>
            <a:off x="4860032" y="3429000"/>
            <a:ext cx="3744416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מציין מיקום של מספר שקופית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זרימה בשלמים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536" y="1412776"/>
            <a:ext cx="8435454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תרגיל: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נתונה רשת זרימה                  מ-    ל-    עם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קיבולים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שלמים. הוכיחו שהשיטה של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Ford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ו-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Fulkerson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מוצאת זרימה </a:t>
            </a:r>
            <a:r>
              <a:rPr kumimoji="0" lang="he-I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מקסימלית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כך שלכל             הערך                         	     הינו שלם.        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214688" y="1571625"/>
          <a:ext cx="1400175" cy="414338"/>
        </p:xfrm>
        <a:graphic>
          <a:graphicData uri="http://schemas.openxmlformats.org/presentationml/2006/ole">
            <p:oleObj spid="_x0000_s296962" name="Equation" r:id="rId3" imgW="685800" imgH="2032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473325" y="1585913"/>
          <a:ext cx="293688" cy="357187"/>
        </p:xfrm>
        <a:graphic>
          <a:graphicData uri="http://schemas.openxmlformats.org/presentationml/2006/ole">
            <p:oleObj spid="_x0000_s296963" name="Equation" r:id="rId4" imgW="114201" imgH="139579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688135" y="2505844"/>
          <a:ext cx="315913" cy="419100"/>
        </p:xfrm>
        <a:graphic>
          <a:graphicData uri="http://schemas.openxmlformats.org/presentationml/2006/ole">
            <p:oleObj spid="_x0000_s296964" name="Equation" r:id="rId5" imgW="152268" imgH="203024" progId="Equation.3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2051720" y="2492896"/>
          <a:ext cx="954088" cy="390525"/>
        </p:xfrm>
        <a:graphic>
          <a:graphicData uri="http://schemas.openxmlformats.org/presentationml/2006/ole">
            <p:oleObj spid="_x0000_s296965" name="Equation" r:id="rId6" imgW="494870" imgH="203024" progId="Equation.3">
              <p:embed/>
            </p:oleObj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7319466" y="2996952"/>
          <a:ext cx="996950" cy="428625"/>
        </p:xfrm>
        <a:graphic>
          <a:graphicData uri="http://schemas.openxmlformats.org/presentationml/2006/ole">
            <p:oleObj spid="_x0000_s296966" name="Equation" r:id="rId7" imgW="469696" imgH="203112" progId="Equation.3">
              <p:embed/>
            </p:oleObj>
          </a:graphicData>
        </a:graphic>
      </p:graphicFrame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1403648" y="5517232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2915816" y="4221088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4701754" y="5498976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6" name="Straight Arrow Connector 21"/>
          <p:cNvCxnSpPr>
            <a:stCxn id="22" idx="7"/>
            <a:endCxn id="24" idx="3"/>
          </p:cNvCxnSpPr>
          <p:nvPr/>
        </p:nvCxnSpPr>
        <p:spPr>
          <a:xfrm flipV="1">
            <a:off x="1588036" y="4405476"/>
            <a:ext cx="1359416" cy="114339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3"/>
          <p:cNvCxnSpPr>
            <a:stCxn id="24" idx="5"/>
            <a:endCxn id="25" idx="1"/>
          </p:cNvCxnSpPr>
          <p:nvPr/>
        </p:nvCxnSpPr>
        <p:spPr>
          <a:xfrm>
            <a:off x="3100204" y="4405476"/>
            <a:ext cx="1633186" cy="112513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5"/>
          <p:cNvCxnSpPr>
            <a:stCxn id="22" idx="6"/>
            <a:endCxn id="25" idx="2"/>
          </p:cNvCxnSpPr>
          <p:nvPr/>
        </p:nvCxnSpPr>
        <p:spPr>
          <a:xfrm flipV="1">
            <a:off x="1619672" y="5606988"/>
            <a:ext cx="3082082" cy="18256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2641179" y="5660901"/>
          <a:ext cx="741362" cy="357188"/>
        </p:xfrm>
        <a:graphic>
          <a:graphicData uri="http://schemas.openxmlformats.org/presentationml/2006/ole">
            <p:oleObj spid="_x0000_s296967" name="Equation" r:id="rId8" imgW="368280" imgH="177480" progId="Equation.3">
              <p:embed/>
            </p:oleObj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1547664" y="4581128"/>
          <a:ext cx="766763" cy="357187"/>
        </p:xfrm>
        <a:graphic>
          <a:graphicData uri="http://schemas.openxmlformats.org/presentationml/2006/ole">
            <p:oleObj spid="_x0000_s296968" name="Equation" r:id="rId9" imgW="380880" imgH="177480" progId="Equation.3">
              <p:embed/>
            </p:oleObj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3779912" y="4581128"/>
          <a:ext cx="766762" cy="357187"/>
        </p:xfrm>
        <a:graphic>
          <a:graphicData uri="http://schemas.openxmlformats.org/presentationml/2006/ole">
            <p:oleObj spid="_x0000_s296969" name="Equation" r:id="rId10" imgW="380880" imgH="177480" progId="Equation.3">
              <p:embed/>
            </p:oleObj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1843088" y="1554163"/>
          <a:ext cx="228600" cy="388937"/>
        </p:xfrm>
        <a:graphic>
          <a:graphicData uri="http://schemas.openxmlformats.org/presentationml/2006/ole">
            <p:oleObj spid="_x0000_s296970" name="Equation" r:id="rId11" imgW="88746" imgH="152136" progId="Equation.3">
              <p:embed/>
            </p:oleObj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7092280" y="5373216"/>
          <a:ext cx="277813" cy="474663"/>
        </p:xfrm>
        <a:graphic>
          <a:graphicData uri="http://schemas.openxmlformats.org/presentationml/2006/ole">
            <p:oleObj spid="_x0000_s296971" name="Equation" r:id="rId12" imgW="88746" imgH="152136" progId="Equation.3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755576" y="5356101"/>
          <a:ext cx="357188" cy="436563"/>
        </p:xfrm>
        <a:graphic>
          <a:graphicData uri="http://schemas.openxmlformats.org/presentationml/2006/ole">
            <p:oleObj spid="_x0000_s296972" name="Equation" r:id="rId13" imgW="114201" imgH="139579" progId="Equation.3">
              <p:embed/>
            </p:oleObj>
          </a:graphicData>
        </a:graphic>
      </p:graphicFrame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sp>
        <p:nvSpPr>
          <p:cNvPr id="38" name="Oval 43"/>
          <p:cNvSpPr>
            <a:spLocks noChangeArrowheads="1"/>
          </p:cNvSpPr>
          <p:nvPr/>
        </p:nvSpPr>
        <p:spPr bwMode="auto">
          <a:xfrm>
            <a:off x="6876256" y="5445224"/>
            <a:ext cx="216024" cy="21602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39" name="Straight Arrow Connector 25"/>
          <p:cNvCxnSpPr>
            <a:stCxn id="25" idx="6"/>
            <a:endCxn id="38" idx="2"/>
          </p:cNvCxnSpPr>
          <p:nvPr/>
        </p:nvCxnSpPr>
        <p:spPr>
          <a:xfrm flipV="1">
            <a:off x="4917778" y="5553236"/>
            <a:ext cx="1958478" cy="5375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26333" name="Object 10"/>
          <p:cNvGraphicFramePr>
            <a:graphicFrameLocks noChangeAspect="1"/>
          </p:cNvGraphicFramePr>
          <p:nvPr/>
        </p:nvGraphicFramePr>
        <p:xfrm>
          <a:off x="5661025" y="5157788"/>
          <a:ext cx="460375" cy="357187"/>
        </p:xfrm>
        <a:graphic>
          <a:graphicData uri="http://schemas.openxmlformats.org/presentationml/2006/ole">
            <p:oleObj spid="_x0000_s296973" name="Equation" r:id="rId14" imgW="22860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/>
          <p:cNvSpPr/>
          <p:nvPr/>
        </p:nvSpPr>
        <p:spPr>
          <a:xfrm>
            <a:off x="539552" y="1443841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 smtClean="0">
                <a:cs typeface="+mn-cs"/>
              </a:rPr>
              <a:t>נוכיח את הטענה באינדוקציה על מספר הזרימות שהאלגוריתם חיבר עד כה:</a:t>
            </a:r>
          </a:p>
          <a:p>
            <a:pPr lvl="1"/>
            <a:r>
              <a:rPr lang="he-IL" sz="2800" b="1" dirty="0" smtClean="0">
                <a:cs typeface="+mn-cs"/>
              </a:rPr>
              <a:t>בסיס האינדוקציה: </a:t>
            </a:r>
            <a:r>
              <a:rPr lang="he-IL" sz="2800" dirty="0" smtClean="0">
                <a:cs typeface="+mn-cs"/>
              </a:rPr>
              <a:t>(מצאנו 0 מסלולים) לכל קשת יש זרימה 0.</a:t>
            </a:r>
          </a:p>
          <a:p>
            <a:pPr lvl="1"/>
            <a:r>
              <a:rPr lang="he-IL" sz="2800" b="1" dirty="0" smtClean="0">
                <a:cs typeface="+mn-cs"/>
              </a:rPr>
              <a:t>צעד האינדוקציה: </a:t>
            </a:r>
            <a:r>
              <a:rPr lang="he-IL" sz="2800" dirty="0" smtClean="0">
                <a:cs typeface="+mn-cs"/>
              </a:rPr>
              <a:t>עד כה מצאנו זרימה     שבה בכל קשת עוברת זרימה שלמה. יהי      מסלול ברשת השיורית של      נראה שגם לאחר הוספת המסלול החדש     ל-     עדיין יש זרימה שלמה בכל קשת.</a:t>
            </a:r>
          </a:p>
          <a:p>
            <a:pPr lvl="1"/>
            <a:r>
              <a:rPr lang="he-IL" sz="2800" dirty="0" smtClean="0">
                <a:cs typeface="+mn-cs"/>
              </a:rPr>
              <a:t>מההנחה, כל </a:t>
            </a:r>
            <a:r>
              <a:rPr lang="he-IL" sz="2800" dirty="0" err="1" smtClean="0">
                <a:cs typeface="+mn-cs"/>
              </a:rPr>
              <a:t>הקיבולים</a:t>
            </a:r>
            <a:r>
              <a:rPr lang="he-IL" sz="2800" dirty="0" smtClean="0">
                <a:cs typeface="+mn-cs"/>
              </a:rPr>
              <a:t> ברשת השיורית שלמים.</a:t>
            </a:r>
          </a:p>
          <a:p>
            <a:pPr lvl="1"/>
            <a:r>
              <a:rPr lang="he-IL" sz="2800" dirty="0" smtClean="0">
                <a:cs typeface="+mn-cs"/>
              </a:rPr>
              <a:t>גודל הזרימה שנעביר דרך      הינו הקיבול המינימאלי מקיבולי קשתות        ולכן מדובר בערך שלם.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1 – פתרון</a:t>
            </a:r>
            <a:endParaRPr lang="he-IL" dirty="0"/>
          </a:p>
        </p:txBody>
      </p:sp>
      <p:graphicFrame>
        <p:nvGraphicFramePr>
          <p:cNvPr id="268290" name="Object 18"/>
          <p:cNvGraphicFramePr>
            <a:graphicFrameLocks noChangeAspect="1"/>
          </p:cNvGraphicFramePr>
          <p:nvPr/>
        </p:nvGraphicFramePr>
        <p:xfrm>
          <a:off x="5940152" y="3259262"/>
          <a:ext cx="357187" cy="385762"/>
        </p:xfrm>
        <a:graphic>
          <a:graphicData uri="http://schemas.openxmlformats.org/presentationml/2006/ole">
            <p:oleObj spid="_x0000_s268290" name="Equation" r:id="rId3" imgW="152268" imgH="164957" progId="Equation.3">
              <p:embed/>
            </p:oleObj>
          </a:graphicData>
        </a:graphic>
      </p:graphicFrame>
      <p:graphicFrame>
        <p:nvGraphicFramePr>
          <p:cNvPr id="268291" name="Object 3"/>
          <p:cNvGraphicFramePr>
            <a:graphicFrameLocks noChangeAspect="1"/>
          </p:cNvGraphicFramePr>
          <p:nvPr/>
        </p:nvGraphicFramePr>
        <p:xfrm>
          <a:off x="3419872" y="2852936"/>
          <a:ext cx="322263" cy="428625"/>
        </p:xfrm>
        <a:graphic>
          <a:graphicData uri="http://schemas.openxmlformats.org/presentationml/2006/ole">
            <p:oleObj spid="_x0000_s268291" name="Equation" r:id="rId4" imgW="152268" imgH="203024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932040" y="4962054"/>
          <a:ext cx="381000" cy="411162"/>
        </p:xfrm>
        <a:graphic>
          <a:graphicData uri="http://schemas.openxmlformats.org/presentationml/2006/ole">
            <p:oleObj spid="_x0000_s268293" name="Equation" r:id="rId5" imgW="152268" imgH="164957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944320" y="5394102"/>
          <a:ext cx="508000" cy="411162"/>
        </p:xfrm>
        <a:graphic>
          <a:graphicData uri="http://schemas.openxmlformats.org/presentationml/2006/ole">
            <p:oleObj spid="_x0000_s268294" name="Equation" r:id="rId6" imgW="203024" imgH="164957" progId="Equation.3">
              <p:embed/>
            </p:oleObj>
          </a:graphicData>
        </a:graphic>
      </p:graphicFrame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2267744" y="3212976"/>
          <a:ext cx="376238" cy="428625"/>
        </p:xfrm>
        <a:graphic>
          <a:graphicData uri="http://schemas.openxmlformats.org/presentationml/2006/ole">
            <p:oleObj spid="_x0000_s268295" name="Equation" r:id="rId7" imgW="177569" imgH="202936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695056" y="3665909"/>
          <a:ext cx="381000" cy="411163"/>
        </p:xfrm>
        <a:graphic>
          <a:graphicData uri="http://schemas.openxmlformats.org/presentationml/2006/ole">
            <p:oleObj spid="_x0000_s268297" name="Equation" r:id="rId8" imgW="152268" imgH="164957" progId="Equation.3">
              <p:embed/>
            </p:oleObj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3995936" y="3644900"/>
          <a:ext cx="428625" cy="428625"/>
        </p:xfrm>
        <a:graphic>
          <a:graphicData uri="http://schemas.openxmlformats.org/presentationml/2006/ole">
            <p:oleObj spid="_x0000_s268298" name="Equation" r:id="rId9" imgW="203040" imgH="203040" progId="Equation.3">
              <p:embed/>
            </p:oleObj>
          </a:graphicData>
        </a:graphic>
      </p:graphicFrame>
      <p:sp>
        <p:nvSpPr>
          <p:cNvPr id="12" name="אליפסה 11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שאלה 2 </a:t>
            </a:r>
            <a:r>
              <a:rPr lang="he-IL" dirty="0" smtClean="0"/>
              <a:t>– סוסים </a:t>
            </a:r>
            <a:r>
              <a:rPr lang="he-IL" dirty="0" smtClean="0"/>
              <a:t>ורוכבים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536" y="1412776"/>
            <a:ext cx="8435454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תרגיל: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יש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מאה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סוסים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ומאה רוכבים. כל 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רוכב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מכין רשימה של 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סוסים 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שהוא מוכן 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לרכב עליהם. 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מצא אלגוריתם שימצא את המספר המקסימאלי של 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סוסים 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ורוכבים שיוכלו 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לדהור אל החופש.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תמונה 28" descr="Jockey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3789040"/>
            <a:ext cx="3816424" cy="2527321"/>
          </a:xfrm>
          <a:prstGeom prst="rect">
            <a:avLst/>
          </a:prstGeom>
        </p:spPr>
      </p:pic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642A2A"/>
      </a:dk2>
      <a:lt2>
        <a:srgbClr val="DFC5C5"/>
      </a:lt2>
      <a:accent1>
        <a:srgbClr val="75005F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194F"/>
      </a:hlink>
      <a:folHlink>
        <a:srgbClr val="00194F"/>
      </a:folHlink>
    </a:clrScheme>
    <a:fontScheme name="Custom 1">
      <a:majorFont>
        <a:latin typeface="Calibri"/>
        <a:ea typeface=""/>
        <a:cs typeface="David"/>
      </a:majorFont>
      <a:minorFont>
        <a:latin typeface="Calibri"/>
        <a:ea typeface=""/>
        <a:cs typeface="Times New Roma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11315</TotalTime>
  <Words>1105</Words>
  <Application>Microsoft Office PowerPoint</Application>
  <PresentationFormat>On-screen Show (4:3)</PresentationFormat>
  <Paragraphs>214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Solstice</vt:lpstr>
      <vt:lpstr>Equation</vt:lpstr>
      <vt:lpstr>Slide 1</vt:lpstr>
      <vt:lpstr>שאלה 1 – זרימה בשלמים</vt:lpstr>
      <vt:lpstr>תזכורת – Ford - Fulkerson</vt:lpstr>
      <vt:lpstr>תזכורת            </vt:lpstr>
      <vt:lpstr>תזכורת            </vt:lpstr>
      <vt:lpstr>תזכורת            </vt:lpstr>
      <vt:lpstr>שאלה 1 – זרימה בשלמים</vt:lpstr>
      <vt:lpstr>שאלה 1 – פתרון</vt:lpstr>
      <vt:lpstr>שאלה 2 – סוסים ורוכבים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שאלה 3 – מכונות ומשימות</vt:lpstr>
      <vt:lpstr>שאלה 3 – דוגמא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שאלה 5 - מציאת חתך מינימאלי</vt:lpstr>
      <vt:lpstr>שאלה 5 - פתרון</vt:lpstr>
      <vt:lpstr>דוגמא</vt:lpstr>
      <vt:lpstr>הוכחת נכונות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Tirgul 10</dc:title>
  <dc:subject>Flow 2</dc:subject>
  <dc:creator>Shai Vardi</dc:creator>
  <cp:lastModifiedBy>shaivar1</cp:lastModifiedBy>
  <cp:revision>514</cp:revision>
  <dcterms:created xsi:type="dcterms:W3CDTF">2009-07-28T09:51:11Z</dcterms:created>
  <dcterms:modified xsi:type="dcterms:W3CDTF">2014-10-26T06:14:43Z</dcterms:modified>
</cp:coreProperties>
</file>