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notesMasterIdLst>
    <p:notesMasterId r:id="rId32"/>
  </p:notesMasterIdLst>
  <p:sldIdLst>
    <p:sldId id="376" r:id="rId2"/>
    <p:sldId id="378" r:id="rId3"/>
    <p:sldId id="379" r:id="rId4"/>
    <p:sldId id="380" r:id="rId5"/>
    <p:sldId id="381" r:id="rId6"/>
    <p:sldId id="382" r:id="rId7"/>
    <p:sldId id="383" r:id="rId8"/>
    <p:sldId id="416" r:id="rId9"/>
    <p:sldId id="391" r:id="rId10"/>
    <p:sldId id="384" r:id="rId11"/>
    <p:sldId id="385" r:id="rId12"/>
    <p:sldId id="387" r:id="rId13"/>
    <p:sldId id="392" r:id="rId14"/>
    <p:sldId id="388" r:id="rId15"/>
    <p:sldId id="389" r:id="rId16"/>
    <p:sldId id="390" r:id="rId17"/>
    <p:sldId id="393" r:id="rId18"/>
    <p:sldId id="394" r:id="rId19"/>
    <p:sldId id="410" r:id="rId20"/>
    <p:sldId id="396" r:id="rId21"/>
    <p:sldId id="395" r:id="rId22"/>
    <p:sldId id="397" r:id="rId23"/>
    <p:sldId id="398" r:id="rId24"/>
    <p:sldId id="399" r:id="rId25"/>
    <p:sldId id="400" r:id="rId26"/>
    <p:sldId id="411" r:id="rId27"/>
    <p:sldId id="412" r:id="rId28"/>
    <p:sldId id="413" r:id="rId29"/>
    <p:sldId id="414" r:id="rId30"/>
    <p:sldId id="415" r:id="rId31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FF"/>
    <a:srgbClr val="33CCFF"/>
    <a:srgbClr val="079D4B"/>
    <a:srgbClr val="66FFFF"/>
    <a:srgbClr val="905E1C"/>
    <a:srgbClr val="E4A800"/>
    <a:srgbClr val="17F57B"/>
    <a:srgbClr val="FF0909"/>
    <a:srgbClr val="09C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79" autoAdjust="0"/>
    <p:restoredTop sz="92704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0.wmf"/><Relationship Id="rId5" Type="http://schemas.openxmlformats.org/officeDocument/2006/relationships/image" Target="../media/image3.wmf"/><Relationship Id="rId4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21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51.wmf"/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3.wmf"/><Relationship Id="rId5" Type="http://schemas.openxmlformats.org/officeDocument/2006/relationships/image" Target="../media/image4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48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48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4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2.wmf"/><Relationship Id="rId7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0.wmf"/><Relationship Id="rId7" Type="http://schemas.openxmlformats.org/officeDocument/2006/relationships/image" Target="../media/image6.wmf"/><Relationship Id="rId2" Type="http://schemas.openxmlformats.org/officeDocument/2006/relationships/image" Target="../media/image13.wmf"/><Relationship Id="rId1" Type="http://schemas.openxmlformats.org/officeDocument/2006/relationships/image" Target="../media/image15.wmf"/><Relationship Id="rId6" Type="http://schemas.openxmlformats.org/officeDocument/2006/relationships/image" Target="../media/image5.wmf"/><Relationship Id="rId11" Type="http://schemas.openxmlformats.org/officeDocument/2006/relationships/image" Target="../media/image17.wmf"/><Relationship Id="rId5" Type="http://schemas.openxmlformats.org/officeDocument/2006/relationships/image" Target="../media/image12.wmf"/><Relationship Id="rId10" Type="http://schemas.openxmlformats.org/officeDocument/2006/relationships/image" Target="../media/image16.wmf"/><Relationship Id="rId4" Type="http://schemas.openxmlformats.org/officeDocument/2006/relationships/image" Target="../media/image11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1.wmf"/><Relationship Id="rId6" Type="http://schemas.openxmlformats.org/officeDocument/2006/relationships/image" Target="../media/image3.wmf"/><Relationship Id="rId5" Type="http://schemas.openxmlformats.org/officeDocument/2006/relationships/image" Target="../media/image4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A6D965-CBA6-4F0A-8638-E18ACDEDDEA6}" type="datetimeFigureOut">
              <a:rPr lang="he-IL"/>
              <a:pPr>
                <a:defRPr/>
              </a:pPr>
              <a:t>ב'/חשון/תשע"ה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785E60-D47C-404F-A98A-8493474F9FD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2320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49F55F-1BB1-4F2C-B347-8D217C00FFFB}" type="slidenum">
              <a:rPr lang="he-I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xmlns="" val="338349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he-I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F3ADD-7392-4504-B7D4-D0953BF0DDD2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7226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he-IL" smtClean="0"/>
              <a:t>אפשר בזמן אפילו יותר טוב כי זוהי רשת מטיפוס </a:t>
            </a:r>
            <a:r>
              <a:rPr lang="en-US" smtClean="0">
                <a:cs typeface="Arial" pitchFamily="34" charset="0"/>
              </a:rPr>
              <a:t>x</a:t>
            </a:r>
            <a:endParaRPr lang="he-IL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26EE57-18FE-4C0A-8CFF-BC3C6D062B50}" type="slidenum">
              <a:rPr lang="he-IL" smtClean="0"/>
              <a:pPr>
                <a:defRPr/>
              </a:pPr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17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991D7-FB75-4F9B-A019-CF92DD8A4C9D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BA618E-0155-4904-ADD1-C30425D62E5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EFFBB-B9BD-4D4B-AEE1-76C48E962717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7B44-9C9D-42D5-8BA7-044A4111A5A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539-FBD5-46E1-B6C0-18BC6D535F7F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816F4-3BB9-4091-88D3-13DD68FD650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F3FA-527A-4108-B3A6-4D8647A45D09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E4A9F-86B5-470F-8815-C0F8177716F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ACCBAA-37A1-4CD5-97B3-113F2C83E70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F8AB0A-4347-4A21-9AEB-36C692D5E5F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FD34C-B9A8-4CF5-92EE-315E008A513D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929C9-4A35-4B09-A572-1CB9A255E6D3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B4E001-A5BC-4330-B7C9-3FCBA3F895CE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3B0DBE-EF57-4A72-B6D4-5E5445533C8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973B-AC94-43A4-8C72-ACB39F88F105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94DE1-EC29-403D-A6D2-E271CC4E7A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AA4F21-4BFB-459B-A9F7-09A1864097C9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7B52AF-70D4-4470-9255-B645C11D89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66AA3B5-21A9-4B7C-BEB1-2E1E27BD2DA1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ACED85-5CCA-42B4-8DAE-70937995F91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algn="l" rtl="0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E3061F-0585-41C0-88E4-D03B08E9F77B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522A34-E1BE-45AB-B0E8-E52A7AF00A3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9B9DB0B-33B6-43E1-AF90-F7C1E62A7794}" type="datetime8">
              <a:rPr lang="he-IL" smtClean="0"/>
              <a:pPr>
                <a:defRPr/>
              </a:pPr>
              <a:t>26 אוקטובר 14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rtl="1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AC1A1B9-E9C1-4B3D-9E0E-61FB478552A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28" r:id="rId2"/>
    <p:sldLayoutId id="2147484334" r:id="rId3"/>
    <p:sldLayoutId id="2147484329" r:id="rId4"/>
    <p:sldLayoutId id="2147484335" r:id="rId5"/>
    <p:sldLayoutId id="2147484330" r:id="rId6"/>
    <p:sldLayoutId id="2147484336" r:id="rId7"/>
    <p:sldLayoutId id="2147484337" r:id="rId8"/>
    <p:sldLayoutId id="2147484338" r:id="rId9"/>
    <p:sldLayoutId id="2147484331" r:id="rId10"/>
    <p:sldLayoutId id="2147484332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alibri" pitchFamily="34" charset="0"/>
          <a:cs typeface="David" pitchFamily="2" charset="-79"/>
        </a:defRPr>
      </a:lvl5pPr>
      <a:lvl6pPr marL="4572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cs typeface="Arial" pitchFamily="34" charset="0"/>
        </a:defRPr>
      </a:lvl9pPr>
      <a:extLst/>
    </p:titleStyle>
    <p:bodyStyle>
      <a:lvl1pPr marL="365125" indent="-282575" algn="r" rtl="1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r" rtl="1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r" rtl="1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r" rtl="1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jpeg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2.bin"/><Relationship Id="rId19" Type="http://schemas.openxmlformats.org/officeDocument/2006/relationships/oleObject" Target="../embeddings/oleObject91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image" Target="../media/image5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4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9.bin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47.bin"/><Relationship Id="rId9" Type="http://schemas.openxmlformats.org/officeDocument/2006/relationships/oleObject" Target="../embeddings/oleObject15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oleObject" Target="../embeddings/oleObject171.bin"/><Relationship Id="rId18" Type="http://schemas.openxmlformats.org/officeDocument/2006/relationships/oleObject" Target="../embeddings/oleObject176.bin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70.bin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73.bin"/><Relationship Id="rId10" Type="http://schemas.openxmlformats.org/officeDocument/2006/relationships/oleObject" Target="../embeddings/oleObject168.bin"/><Relationship Id="rId19" Type="http://schemas.openxmlformats.org/officeDocument/2006/relationships/oleObject" Target="../embeddings/oleObject177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Relationship Id="rId14" Type="http://schemas.openxmlformats.org/officeDocument/2006/relationships/oleObject" Target="../embeddings/oleObject1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3.bin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2.bin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1.bin"/><Relationship Id="rId9" Type="http://schemas.openxmlformats.org/officeDocument/2006/relationships/oleObject" Target="../embeddings/oleObject18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DED3C-C744-42E5-9971-166B0028878C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17513"/>
            <a:ext cx="9144000" cy="7794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 eaLnBrk="0" hangingPunct="0">
              <a:defRPr/>
            </a:pPr>
            <a:r>
              <a:rPr lang="he-IL" sz="43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+mj-cs"/>
              </a:rPr>
              <a:t>תרגול 9 - זרימה </a:t>
            </a:r>
            <a:endParaRPr lang="he-IL" sz="43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cs typeface="+mj-cs"/>
            </a:endParaRPr>
          </a:p>
        </p:txBody>
      </p:sp>
      <p:pic>
        <p:nvPicPr>
          <p:cNvPr id="11" name="תמונה 14" descr="Only-dead-fish-go-with-the-fl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772816"/>
            <a:ext cx="4357718" cy="43577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2 – זרימה בשלמים</a:t>
            </a:r>
            <a:endParaRPr lang="he-IL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610922" cy="2195513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נתונה רשת זרימה                 מ-    ל-     עם </a:t>
            </a:r>
            <a:r>
              <a:rPr lang="he-IL" dirty="0" err="1" smtClean="0"/>
              <a:t>קיבולים</a:t>
            </a:r>
            <a:r>
              <a:rPr lang="he-IL" dirty="0" smtClean="0"/>
              <a:t> שלמים. הוכיחו שערך הזרימה המקסימאלית שלם.</a:t>
            </a:r>
          </a:p>
        </p:txBody>
      </p:sp>
      <p:graphicFrame>
        <p:nvGraphicFramePr>
          <p:cNvPr id="20484" name="Object 8"/>
          <p:cNvGraphicFramePr>
            <a:graphicFrameLocks noChangeAspect="1"/>
          </p:cNvGraphicFramePr>
          <p:nvPr/>
        </p:nvGraphicFramePr>
        <p:xfrm>
          <a:off x="3387849" y="1556792"/>
          <a:ext cx="1400175" cy="414338"/>
        </p:xfrm>
        <a:graphic>
          <a:graphicData uri="http://schemas.openxmlformats.org/presentationml/2006/ole">
            <p:oleObj spid="_x0000_s192520" name="Equation" r:id="rId3" imgW="685800" imgH="203200" progId="Equation.3">
              <p:embed/>
            </p:oleObj>
          </a:graphicData>
        </a:graphic>
      </p:graphicFrame>
      <p:graphicFrame>
        <p:nvGraphicFramePr>
          <p:cNvPr id="20485" name="Object 8"/>
          <p:cNvGraphicFramePr>
            <a:graphicFrameLocks noChangeAspect="1"/>
          </p:cNvGraphicFramePr>
          <p:nvPr/>
        </p:nvGraphicFramePr>
        <p:xfrm>
          <a:off x="2622128" y="1556792"/>
          <a:ext cx="293688" cy="357187"/>
        </p:xfrm>
        <a:graphic>
          <a:graphicData uri="http://schemas.openxmlformats.org/presentationml/2006/ole">
            <p:oleObj spid="_x0000_s192521" name="Equation" r:id="rId4" imgW="114201" imgH="139579" progId="Equation.3">
              <p:embed/>
            </p:oleObj>
          </a:graphicData>
        </a:graphic>
      </p:graphicFrame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1928813" y="1556792"/>
          <a:ext cx="228600" cy="388937"/>
        </p:xfrm>
        <a:graphic>
          <a:graphicData uri="http://schemas.openxmlformats.org/presentationml/2006/ole">
            <p:oleObj spid="_x0000_s192522" name="Equation" r:id="rId5" imgW="88746" imgH="152136" progId="Equation.3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raffic-ja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412" y="3193504"/>
            <a:ext cx="4457700" cy="29718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622079" y="1928813"/>
            <a:ext cx="3929062" cy="5238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800" dirty="0">
                <a:cs typeface="+mn-cs"/>
              </a:rPr>
              <a:t>כל הקיבולים ברשת שלמים.</a:t>
            </a:r>
          </a:p>
        </p:txBody>
      </p:sp>
      <p:sp>
        <p:nvSpPr>
          <p:cNvPr id="5" name="Down Arrow 4"/>
          <p:cNvSpPr/>
          <p:nvPr/>
        </p:nvSpPr>
        <p:spPr>
          <a:xfrm>
            <a:off x="4550891" y="2571750"/>
            <a:ext cx="571500" cy="64293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907704" y="3262313"/>
            <a:ext cx="4714875" cy="5238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800" dirty="0">
                <a:cs typeface="+mn-cs"/>
              </a:rPr>
              <a:t>הערך של כל חתך ברשת שלם.</a:t>
            </a:r>
          </a:p>
        </p:txBody>
      </p:sp>
      <p:sp>
        <p:nvSpPr>
          <p:cNvPr id="7" name="Down Arrow 6"/>
          <p:cNvSpPr/>
          <p:nvPr/>
        </p:nvSpPr>
        <p:spPr>
          <a:xfrm>
            <a:off x="4550891" y="3857625"/>
            <a:ext cx="571500" cy="64293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907704" y="4476750"/>
            <a:ext cx="4714875" cy="5238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800" dirty="0">
                <a:cs typeface="+mn-cs"/>
              </a:rPr>
              <a:t>הערך של החתך המינימאלי שלם.</a:t>
            </a:r>
          </a:p>
        </p:txBody>
      </p:sp>
      <p:sp>
        <p:nvSpPr>
          <p:cNvPr id="9" name="Down Arrow 8"/>
          <p:cNvSpPr/>
          <p:nvPr/>
        </p:nvSpPr>
        <p:spPr>
          <a:xfrm>
            <a:off x="4550891" y="5072063"/>
            <a:ext cx="571500" cy="64293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907704" y="5691188"/>
            <a:ext cx="4714875" cy="5238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800" dirty="0">
                <a:cs typeface="+mn-cs"/>
              </a:rPr>
              <a:t>ערך הזרימה המקסימאלית שלם.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2016" y="5119688"/>
            <a:ext cx="2357438" cy="40005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Curlz MT" pitchFamily="82" charset="0"/>
                <a:cs typeface="+mn-cs"/>
              </a:rPr>
              <a:t>Max flow – min cut</a:t>
            </a:r>
            <a:endParaRPr lang="he-IL" sz="2000" i="1" dirty="0">
              <a:solidFill>
                <a:srgbClr val="C00000"/>
              </a:solidFill>
              <a:latin typeface="Curlz MT" pitchFamily="82" charset="0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14" name="אליפסה 13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שאלה 3 – מסלולים זרים בקשתות </a:t>
            </a:r>
            <a:endParaRPr lang="he-IL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890" cy="1338263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נתון גרף מכוון                וצמתים             תארו </a:t>
            </a:r>
            <a:r>
              <a:rPr lang="he-IL" dirty="0" err="1" smtClean="0"/>
              <a:t>אלג</a:t>
            </a:r>
            <a:r>
              <a:rPr lang="he-IL" dirty="0" smtClean="0"/>
              <a:t>' אשר מוצא את המספר המקסימאלי של מסלולים זרים בקשתות מ-    ל-   </a:t>
            </a:r>
          </a:p>
        </p:txBody>
      </p:sp>
      <p:graphicFrame>
        <p:nvGraphicFramePr>
          <p:cNvPr id="23556" name="Object 8"/>
          <p:cNvGraphicFramePr>
            <a:graphicFrameLocks noChangeAspect="1"/>
          </p:cNvGraphicFramePr>
          <p:nvPr/>
        </p:nvGraphicFramePr>
        <p:xfrm>
          <a:off x="3843338" y="1571625"/>
          <a:ext cx="1357312" cy="401638"/>
        </p:xfrm>
        <a:graphic>
          <a:graphicData uri="http://schemas.openxmlformats.org/presentationml/2006/ole">
            <p:oleObj spid="_x0000_s193554" name="Equation" r:id="rId3" imgW="685800" imgH="203200" progId="Equation.3">
              <p:embed/>
            </p:oleObj>
          </a:graphicData>
        </a:graphic>
      </p:graphicFrame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1679030" y="1547813"/>
          <a:ext cx="1020762" cy="425450"/>
        </p:xfrm>
        <a:graphic>
          <a:graphicData uri="http://schemas.openxmlformats.org/presentationml/2006/ole">
            <p:oleObj spid="_x0000_s193555" name="Equation" r:id="rId4" imgW="482391" imgH="203112" progId="Equation.3">
              <p:embed/>
            </p:oleObj>
          </a:graphicData>
        </a:graphic>
      </p:graphicFrame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5857726" y="2564904"/>
          <a:ext cx="298450" cy="357187"/>
        </p:xfrm>
        <a:graphic>
          <a:graphicData uri="http://schemas.openxmlformats.org/presentationml/2006/ole">
            <p:oleObj spid="_x0000_s193556" name="Equation" r:id="rId5" imgW="114201" imgH="139579" progId="Equation.3">
              <p:embed/>
            </p:oleObj>
          </a:graphicData>
        </a:graphic>
      </p:graphicFrame>
      <p:graphicFrame>
        <p:nvGraphicFramePr>
          <p:cNvPr id="23609" name="Object 8"/>
          <p:cNvGraphicFramePr>
            <a:graphicFrameLocks noChangeAspect="1"/>
          </p:cNvGraphicFramePr>
          <p:nvPr/>
        </p:nvGraphicFramePr>
        <p:xfrm>
          <a:off x="5065638" y="2534419"/>
          <a:ext cx="296862" cy="390525"/>
        </p:xfrm>
        <a:graphic>
          <a:graphicData uri="http://schemas.openxmlformats.org/presentationml/2006/ole">
            <p:oleObj spid="_x0000_s193557" name="Equation" r:id="rId6" imgW="114151" imgH="152202" progId="Equation.3">
              <p:embed/>
            </p:oleObj>
          </a:graphicData>
        </a:graphic>
      </p:graphicFrame>
      <p:cxnSp>
        <p:nvCxnSpPr>
          <p:cNvPr id="62" name="Straight Connector 61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6"/>
            <a:endCxn id="63" idx="2"/>
          </p:cNvCxnSpPr>
          <p:nvPr/>
        </p:nvCxnSpPr>
        <p:spPr>
          <a:xfrm>
            <a:off x="3347864" y="396906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3" idx="6"/>
            <a:endCxn id="67" idx="2"/>
          </p:cNvCxnSpPr>
          <p:nvPr/>
        </p:nvCxnSpPr>
        <p:spPr>
          <a:xfrm>
            <a:off x="4716016" y="396906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6"/>
            <a:endCxn id="84" idx="2"/>
          </p:cNvCxnSpPr>
          <p:nvPr/>
        </p:nvCxnSpPr>
        <p:spPr>
          <a:xfrm>
            <a:off x="3347864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4" idx="6"/>
            <a:endCxn id="86" idx="2"/>
          </p:cNvCxnSpPr>
          <p:nvPr/>
        </p:nvCxnSpPr>
        <p:spPr>
          <a:xfrm>
            <a:off x="4716016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8" idx="6"/>
            <a:endCxn id="87" idx="2"/>
          </p:cNvCxnSpPr>
          <p:nvPr/>
        </p:nvCxnSpPr>
        <p:spPr>
          <a:xfrm>
            <a:off x="3347864" y="59132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6"/>
            <a:endCxn id="89" idx="2"/>
          </p:cNvCxnSpPr>
          <p:nvPr/>
        </p:nvCxnSpPr>
        <p:spPr>
          <a:xfrm>
            <a:off x="4716016" y="59132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7" idx="6"/>
            <a:endCxn id="69" idx="1"/>
          </p:cNvCxnSpPr>
          <p:nvPr/>
        </p:nvCxnSpPr>
        <p:spPr>
          <a:xfrm>
            <a:off x="6084168" y="3969060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6" idx="6"/>
            <a:endCxn id="69" idx="2"/>
          </p:cNvCxnSpPr>
          <p:nvPr/>
        </p:nvCxnSpPr>
        <p:spPr>
          <a:xfrm>
            <a:off x="6084168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9" idx="6"/>
            <a:endCxn id="69" idx="3"/>
          </p:cNvCxnSpPr>
          <p:nvPr/>
        </p:nvCxnSpPr>
        <p:spPr>
          <a:xfrm flipV="1">
            <a:off x="6084168" y="4981540"/>
            <a:ext cx="1183764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8" idx="5"/>
            <a:endCxn id="88" idx="2"/>
          </p:cNvCxnSpPr>
          <p:nvPr/>
        </p:nvCxnSpPr>
        <p:spPr>
          <a:xfrm>
            <a:off x="1876068" y="4981540"/>
            <a:ext cx="1255772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8" idx="6"/>
            <a:endCxn id="85" idx="2"/>
          </p:cNvCxnSpPr>
          <p:nvPr/>
        </p:nvCxnSpPr>
        <p:spPr>
          <a:xfrm>
            <a:off x="1907704" y="49051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8" idx="7"/>
            <a:endCxn id="64" idx="2"/>
          </p:cNvCxnSpPr>
          <p:nvPr/>
        </p:nvCxnSpPr>
        <p:spPr>
          <a:xfrm flipV="1">
            <a:off x="1876068" y="3969060"/>
            <a:ext cx="1255772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8" idx="7"/>
            <a:endCxn id="84" idx="3"/>
          </p:cNvCxnSpPr>
          <p:nvPr/>
        </p:nvCxnSpPr>
        <p:spPr>
          <a:xfrm flipV="1">
            <a:off x="3316228" y="4981540"/>
            <a:ext cx="1215400" cy="85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6" idx="0"/>
            <a:endCxn id="67" idx="4"/>
          </p:cNvCxnSpPr>
          <p:nvPr/>
        </p:nvCxnSpPr>
        <p:spPr>
          <a:xfrm flipV="1">
            <a:off x="5976156" y="407707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499992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3131840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5868144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Oval 67"/>
          <p:cNvSpPr/>
          <p:nvPr/>
        </p:nvSpPr>
        <p:spPr>
          <a:xfrm>
            <a:off x="1691680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/>
          <p:cNvSpPr/>
          <p:nvPr/>
        </p:nvSpPr>
        <p:spPr>
          <a:xfrm>
            <a:off x="7236296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Oval 83"/>
          <p:cNvSpPr/>
          <p:nvPr/>
        </p:nvSpPr>
        <p:spPr>
          <a:xfrm>
            <a:off x="4499992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Oval 84"/>
          <p:cNvSpPr/>
          <p:nvPr/>
        </p:nvSpPr>
        <p:spPr>
          <a:xfrm>
            <a:off x="3131840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Oval 85"/>
          <p:cNvSpPr/>
          <p:nvPr/>
        </p:nvSpPr>
        <p:spPr>
          <a:xfrm>
            <a:off x="5868144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Oval 86"/>
          <p:cNvSpPr/>
          <p:nvPr/>
        </p:nvSpPr>
        <p:spPr>
          <a:xfrm>
            <a:off x="4499992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Oval 87"/>
          <p:cNvSpPr/>
          <p:nvPr/>
        </p:nvSpPr>
        <p:spPr>
          <a:xfrm>
            <a:off x="3131840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Oval 88"/>
          <p:cNvSpPr/>
          <p:nvPr/>
        </p:nvSpPr>
        <p:spPr>
          <a:xfrm>
            <a:off x="5868144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3546" name="Object 8"/>
          <p:cNvGraphicFramePr>
            <a:graphicFrameLocks noChangeAspect="1"/>
          </p:cNvGraphicFramePr>
          <p:nvPr/>
        </p:nvGraphicFramePr>
        <p:xfrm>
          <a:off x="1331640" y="4725144"/>
          <a:ext cx="293687" cy="360189"/>
        </p:xfrm>
        <a:graphic>
          <a:graphicData uri="http://schemas.openxmlformats.org/presentationml/2006/ole">
            <p:oleObj spid="_x0000_s193558" name="Equation" r:id="rId7" imgW="114201" imgH="139579" progId="Equation.3">
              <p:embed/>
            </p:oleObj>
          </a:graphicData>
        </a:graphic>
      </p:graphicFrame>
      <p:graphicFrame>
        <p:nvGraphicFramePr>
          <p:cNvPr id="193547" name="Object 11"/>
          <p:cNvGraphicFramePr>
            <a:graphicFrameLocks noChangeAspect="1"/>
          </p:cNvGraphicFramePr>
          <p:nvPr/>
        </p:nvGraphicFramePr>
        <p:xfrm>
          <a:off x="7596336" y="4725144"/>
          <a:ext cx="228600" cy="390525"/>
        </p:xfrm>
        <a:graphic>
          <a:graphicData uri="http://schemas.openxmlformats.org/presentationml/2006/ole">
            <p:oleObj spid="_x0000_s193559" name="Equation" r:id="rId8" imgW="88746" imgH="152136" progId="Equation.3">
              <p:embed/>
            </p:oleObj>
          </a:graphicData>
        </a:graphic>
      </p:graphicFrame>
      <p:sp>
        <p:nvSpPr>
          <p:cNvPr id="36" name="מציין מיקום של מספר שקופית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שאלה 3 – דוגמא</a:t>
            </a:r>
            <a:endParaRPr lang="he-IL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890" cy="1338263"/>
          </a:xfrm>
        </p:spPr>
        <p:txBody>
          <a:bodyPr/>
          <a:lstStyle/>
          <a:p>
            <a:r>
              <a:rPr lang="he-IL" sz="3000" dirty="0" smtClean="0"/>
              <a:t>הפתרון הוא לפחות 1.</a:t>
            </a:r>
          </a:p>
          <a:p>
            <a:r>
              <a:rPr lang="he-IL" sz="3000" dirty="0" smtClean="0"/>
              <a:t>הפתרון הוא 3.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6"/>
            <a:endCxn id="63" idx="2"/>
          </p:cNvCxnSpPr>
          <p:nvPr/>
        </p:nvCxnSpPr>
        <p:spPr>
          <a:xfrm>
            <a:off x="3347864" y="396906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3" idx="6"/>
            <a:endCxn id="67" idx="2"/>
          </p:cNvCxnSpPr>
          <p:nvPr/>
        </p:nvCxnSpPr>
        <p:spPr>
          <a:xfrm>
            <a:off x="4716016" y="396906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6"/>
            <a:endCxn id="84" idx="2"/>
          </p:cNvCxnSpPr>
          <p:nvPr/>
        </p:nvCxnSpPr>
        <p:spPr>
          <a:xfrm>
            <a:off x="3347864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4" idx="6"/>
            <a:endCxn id="86" idx="2"/>
          </p:cNvCxnSpPr>
          <p:nvPr/>
        </p:nvCxnSpPr>
        <p:spPr>
          <a:xfrm>
            <a:off x="4716016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8" idx="6"/>
            <a:endCxn id="87" idx="2"/>
          </p:cNvCxnSpPr>
          <p:nvPr/>
        </p:nvCxnSpPr>
        <p:spPr>
          <a:xfrm>
            <a:off x="3347864" y="59132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6"/>
            <a:endCxn id="89" idx="2"/>
          </p:cNvCxnSpPr>
          <p:nvPr/>
        </p:nvCxnSpPr>
        <p:spPr>
          <a:xfrm>
            <a:off x="4716016" y="59132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7" idx="6"/>
            <a:endCxn id="69" idx="1"/>
          </p:cNvCxnSpPr>
          <p:nvPr/>
        </p:nvCxnSpPr>
        <p:spPr>
          <a:xfrm>
            <a:off x="6084168" y="3969060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6" idx="6"/>
            <a:endCxn id="69" idx="2"/>
          </p:cNvCxnSpPr>
          <p:nvPr/>
        </p:nvCxnSpPr>
        <p:spPr>
          <a:xfrm>
            <a:off x="6084168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9" idx="6"/>
            <a:endCxn id="69" idx="3"/>
          </p:cNvCxnSpPr>
          <p:nvPr/>
        </p:nvCxnSpPr>
        <p:spPr>
          <a:xfrm flipV="1">
            <a:off x="6084168" y="4981540"/>
            <a:ext cx="1183764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8" idx="5"/>
            <a:endCxn id="88" idx="2"/>
          </p:cNvCxnSpPr>
          <p:nvPr/>
        </p:nvCxnSpPr>
        <p:spPr>
          <a:xfrm>
            <a:off x="1876068" y="4981540"/>
            <a:ext cx="1255772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8" idx="6"/>
            <a:endCxn id="85" idx="2"/>
          </p:cNvCxnSpPr>
          <p:nvPr/>
        </p:nvCxnSpPr>
        <p:spPr>
          <a:xfrm>
            <a:off x="1907704" y="49051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8" idx="7"/>
            <a:endCxn id="64" idx="2"/>
          </p:cNvCxnSpPr>
          <p:nvPr/>
        </p:nvCxnSpPr>
        <p:spPr>
          <a:xfrm flipV="1">
            <a:off x="1876068" y="3969060"/>
            <a:ext cx="1255772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8" idx="7"/>
            <a:endCxn id="84" idx="3"/>
          </p:cNvCxnSpPr>
          <p:nvPr/>
        </p:nvCxnSpPr>
        <p:spPr>
          <a:xfrm flipV="1">
            <a:off x="3316228" y="4981540"/>
            <a:ext cx="1215400" cy="85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6" idx="0"/>
            <a:endCxn id="67" idx="4"/>
          </p:cNvCxnSpPr>
          <p:nvPr/>
        </p:nvCxnSpPr>
        <p:spPr>
          <a:xfrm flipV="1">
            <a:off x="5976156" y="407707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3546" name="Object 8"/>
          <p:cNvGraphicFramePr>
            <a:graphicFrameLocks noChangeAspect="1"/>
          </p:cNvGraphicFramePr>
          <p:nvPr/>
        </p:nvGraphicFramePr>
        <p:xfrm>
          <a:off x="1331640" y="4725144"/>
          <a:ext cx="293687" cy="360189"/>
        </p:xfrm>
        <a:graphic>
          <a:graphicData uri="http://schemas.openxmlformats.org/presentationml/2006/ole">
            <p:oleObj spid="_x0000_s198666" name="Equation" r:id="rId3" imgW="114201" imgH="139579" progId="Equation.3">
              <p:embed/>
            </p:oleObj>
          </a:graphicData>
        </a:graphic>
      </p:graphicFrame>
      <p:graphicFrame>
        <p:nvGraphicFramePr>
          <p:cNvPr id="193547" name="Object 11"/>
          <p:cNvGraphicFramePr>
            <a:graphicFrameLocks noChangeAspect="1"/>
          </p:cNvGraphicFramePr>
          <p:nvPr/>
        </p:nvGraphicFramePr>
        <p:xfrm>
          <a:off x="7596336" y="4725144"/>
          <a:ext cx="228600" cy="390525"/>
        </p:xfrm>
        <a:graphic>
          <a:graphicData uri="http://schemas.openxmlformats.org/presentationml/2006/ole">
            <p:oleObj spid="_x0000_s198667" name="Equation" r:id="rId4" imgW="88746" imgH="152136" progId="Equation.3">
              <p:embed/>
            </p:oleObj>
          </a:graphicData>
        </a:graphic>
      </p:graphicFrame>
      <p:cxnSp>
        <p:nvCxnSpPr>
          <p:cNvPr id="36" name="Straight Arrow Connector 35"/>
          <p:cNvCxnSpPr>
            <a:stCxn id="84" idx="6"/>
            <a:endCxn id="86" idx="2"/>
          </p:cNvCxnSpPr>
          <p:nvPr/>
        </p:nvCxnSpPr>
        <p:spPr>
          <a:xfrm>
            <a:off x="4716016" y="4905164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7" idx="6"/>
            <a:endCxn id="69" idx="1"/>
          </p:cNvCxnSpPr>
          <p:nvPr/>
        </p:nvCxnSpPr>
        <p:spPr>
          <a:xfrm>
            <a:off x="6084168" y="3969060"/>
            <a:ext cx="1183764" cy="85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8" idx="5"/>
            <a:endCxn id="88" idx="2"/>
          </p:cNvCxnSpPr>
          <p:nvPr/>
        </p:nvCxnSpPr>
        <p:spPr>
          <a:xfrm>
            <a:off x="1876068" y="4981540"/>
            <a:ext cx="1255772" cy="931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8" idx="7"/>
            <a:endCxn id="84" idx="3"/>
          </p:cNvCxnSpPr>
          <p:nvPr/>
        </p:nvCxnSpPr>
        <p:spPr>
          <a:xfrm flipV="1">
            <a:off x="3316228" y="4981540"/>
            <a:ext cx="1215400" cy="855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6" idx="0"/>
            <a:endCxn id="67" idx="4"/>
          </p:cNvCxnSpPr>
          <p:nvPr/>
        </p:nvCxnSpPr>
        <p:spPr>
          <a:xfrm flipV="1">
            <a:off x="5976156" y="4077072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4" idx="6"/>
            <a:endCxn id="63" idx="2"/>
          </p:cNvCxnSpPr>
          <p:nvPr/>
        </p:nvCxnSpPr>
        <p:spPr>
          <a:xfrm>
            <a:off x="3347864" y="396906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3" idx="6"/>
            <a:endCxn id="67" idx="2"/>
          </p:cNvCxnSpPr>
          <p:nvPr/>
        </p:nvCxnSpPr>
        <p:spPr>
          <a:xfrm>
            <a:off x="4716016" y="396906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5" idx="6"/>
            <a:endCxn id="84" idx="2"/>
          </p:cNvCxnSpPr>
          <p:nvPr/>
        </p:nvCxnSpPr>
        <p:spPr>
          <a:xfrm>
            <a:off x="3347864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8" idx="6"/>
            <a:endCxn id="87" idx="2"/>
          </p:cNvCxnSpPr>
          <p:nvPr/>
        </p:nvCxnSpPr>
        <p:spPr>
          <a:xfrm>
            <a:off x="3347864" y="5913276"/>
            <a:ext cx="1152128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7" idx="6"/>
            <a:endCxn id="89" idx="2"/>
          </p:cNvCxnSpPr>
          <p:nvPr/>
        </p:nvCxnSpPr>
        <p:spPr>
          <a:xfrm>
            <a:off x="4716016" y="5913276"/>
            <a:ext cx="1152128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6" idx="6"/>
            <a:endCxn id="69" idx="2"/>
          </p:cNvCxnSpPr>
          <p:nvPr/>
        </p:nvCxnSpPr>
        <p:spPr>
          <a:xfrm>
            <a:off x="6084168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9" idx="6"/>
            <a:endCxn id="69" idx="3"/>
          </p:cNvCxnSpPr>
          <p:nvPr/>
        </p:nvCxnSpPr>
        <p:spPr>
          <a:xfrm flipV="1">
            <a:off x="6084168" y="4981540"/>
            <a:ext cx="1183764" cy="93173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8" idx="6"/>
            <a:endCxn id="85" idx="2"/>
          </p:cNvCxnSpPr>
          <p:nvPr/>
        </p:nvCxnSpPr>
        <p:spPr>
          <a:xfrm>
            <a:off x="1907704" y="49051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8" idx="7"/>
            <a:endCxn id="64" idx="2"/>
          </p:cNvCxnSpPr>
          <p:nvPr/>
        </p:nvCxnSpPr>
        <p:spPr>
          <a:xfrm flipV="1">
            <a:off x="1876068" y="3969060"/>
            <a:ext cx="1255772" cy="85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4" idx="6"/>
            <a:endCxn id="86" idx="2"/>
          </p:cNvCxnSpPr>
          <p:nvPr/>
        </p:nvCxnSpPr>
        <p:spPr>
          <a:xfrm>
            <a:off x="4716016" y="49051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7" idx="6"/>
            <a:endCxn id="69" idx="1"/>
          </p:cNvCxnSpPr>
          <p:nvPr/>
        </p:nvCxnSpPr>
        <p:spPr>
          <a:xfrm>
            <a:off x="6084168" y="3969060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5"/>
            <a:endCxn id="88" idx="2"/>
          </p:cNvCxnSpPr>
          <p:nvPr/>
        </p:nvCxnSpPr>
        <p:spPr>
          <a:xfrm>
            <a:off x="1876068" y="4981540"/>
            <a:ext cx="1255772" cy="93173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499992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3131840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5868144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Oval 67"/>
          <p:cNvSpPr/>
          <p:nvPr/>
        </p:nvSpPr>
        <p:spPr>
          <a:xfrm>
            <a:off x="1691680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/>
          <p:cNvSpPr/>
          <p:nvPr/>
        </p:nvSpPr>
        <p:spPr>
          <a:xfrm>
            <a:off x="7236296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Oval 83"/>
          <p:cNvSpPr/>
          <p:nvPr/>
        </p:nvSpPr>
        <p:spPr>
          <a:xfrm>
            <a:off x="4499992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Oval 84"/>
          <p:cNvSpPr/>
          <p:nvPr/>
        </p:nvSpPr>
        <p:spPr>
          <a:xfrm>
            <a:off x="3131840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Oval 85"/>
          <p:cNvSpPr/>
          <p:nvPr/>
        </p:nvSpPr>
        <p:spPr>
          <a:xfrm>
            <a:off x="5868144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Oval 86"/>
          <p:cNvSpPr/>
          <p:nvPr/>
        </p:nvSpPr>
        <p:spPr>
          <a:xfrm>
            <a:off x="4499992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Oval 87"/>
          <p:cNvSpPr/>
          <p:nvPr/>
        </p:nvSpPr>
        <p:spPr>
          <a:xfrm>
            <a:off x="3131840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Oval 88"/>
          <p:cNvSpPr/>
          <p:nvPr/>
        </p:nvSpPr>
        <p:spPr>
          <a:xfrm>
            <a:off x="5868144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מציין מיקום של מספר שקופית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34450" cy="1838325"/>
          </a:xfrm>
        </p:spPr>
        <p:txBody>
          <a:bodyPr/>
          <a:lstStyle/>
          <a:p>
            <a:r>
              <a:rPr lang="he-IL" dirty="0" smtClean="0"/>
              <a:t>ניתן לכל קשת קיבול 1 (הרשת שנקבל נקראת רשת 0-1) ונמצא זרימה מקסימאלית מ-    ל-     </a:t>
            </a:r>
          </a:p>
          <a:p>
            <a:r>
              <a:rPr lang="he-IL" dirty="0" smtClean="0"/>
              <a:t>בשיעור נראה </a:t>
            </a:r>
            <a:r>
              <a:rPr lang="he-IL" dirty="0" err="1" smtClean="0"/>
              <a:t>אלג</a:t>
            </a:r>
            <a:r>
              <a:rPr lang="he-IL" dirty="0" smtClean="0"/>
              <a:t>' עבור רשתות 0-1 שרץ בזמן</a:t>
            </a:r>
          </a:p>
          <a:p>
            <a:endParaRPr lang="he-IL" sz="2800" dirty="0" smtClean="0"/>
          </a:p>
          <a:p>
            <a:pPr>
              <a:buFont typeface="Wingdings 2" pitchFamily="18" charset="2"/>
              <a:buNone/>
            </a:pPr>
            <a:endParaRPr lang="he-IL" sz="2800" dirty="0" smtClean="0"/>
          </a:p>
        </p:txBody>
      </p:sp>
      <p:graphicFrame>
        <p:nvGraphicFramePr>
          <p:cNvPr id="24580" name="Object 8"/>
          <p:cNvGraphicFramePr>
            <a:graphicFrameLocks noChangeAspect="1"/>
          </p:cNvGraphicFramePr>
          <p:nvPr/>
        </p:nvGraphicFramePr>
        <p:xfrm>
          <a:off x="4349130" y="2071688"/>
          <a:ext cx="293688" cy="357187"/>
        </p:xfrm>
        <a:graphic>
          <a:graphicData uri="http://schemas.openxmlformats.org/presentationml/2006/ole">
            <p:oleObj spid="_x0000_s194616" name="Equation" r:id="rId3" imgW="114201" imgH="139579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298700" y="3140968"/>
          <a:ext cx="4629150" cy="719138"/>
        </p:xfrm>
        <a:graphic>
          <a:graphicData uri="http://schemas.openxmlformats.org/presentationml/2006/ole">
            <p:oleObj spid="_x0000_s194617" name="Equation" r:id="rId4" imgW="1587500" imgH="381000" progId="Equation.3">
              <p:embed/>
            </p:oleObj>
          </a:graphicData>
        </a:graphic>
      </p:graphicFrame>
      <p:graphicFrame>
        <p:nvGraphicFramePr>
          <p:cNvPr id="24621" name="Object 8"/>
          <p:cNvGraphicFramePr>
            <a:graphicFrameLocks noChangeAspect="1"/>
          </p:cNvGraphicFramePr>
          <p:nvPr/>
        </p:nvGraphicFramePr>
        <p:xfrm>
          <a:off x="3491880" y="2041525"/>
          <a:ext cx="293688" cy="388938"/>
        </p:xfrm>
        <a:graphic>
          <a:graphicData uri="http://schemas.openxmlformats.org/presentationml/2006/ole">
            <p:oleObj spid="_x0000_s194618" name="Equation" r:id="rId5" imgW="114151" imgH="152202" progId="Equation.3">
              <p:embed/>
            </p:oleObj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3" idx="6"/>
            <a:endCxn id="82" idx="2"/>
          </p:cNvCxnSpPr>
          <p:nvPr/>
        </p:nvCxnSpPr>
        <p:spPr>
          <a:xfrm>
            <a:off x="3347864" y="44011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2" idx="6"/>
            <a:endCxn id="84" idx="2"/>
          </p:cNvCxnSpPr>
          <p:nvPr/>
        </p:nvCxnSpPr>
        <p:spPr>
          <a:xfrm>
            <a:off x="4716016" y="44011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6"/>
            <a:endCxn id="87" idx="2"/>
          </p:cNvCxnSpPr>
          <p:nvPr/>
        </p:nvCxnSpPr>
        <p:spPr>
          <a:xfrm>
            <a:off x="3347864" y="53372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7" idx="6"/>
            <a:endCxn id="89" idx="2"/>
          </p:cNvCxnSpPr>
          <p:nvPr/>
        </p:nvCxnSpPr>
        <p:spPr>
          <a:xfrm>
            <a:off x="4716016" y="53372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1" idx="6"/>
            <a:endCxn id="90" idx="2"/>
          </p:cNvCxnSpPr>
          <p:nvPr/>
        </p:nvCxnSpPr>
        <p:spPr>
          <a:xfrm>
            <a:off x="3347864" y="634532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0" idx="6"/>
            <a:endCxn id="92" idx="2"/>
          </p:cNvCxnSpPr>
          <p:nvPr/>
        </p:nvCxnSpPr>
        <p:spPr>
          <a:xfrm>
            <a:off x="4716016" y="634532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4" idx="6"/>
            <a:endCxn id="86" idx="1"/>
          </p:cNvCxnSpPr>
          <p:nvPr/>
        </p:nvCxnSpPr>
        <p:spPr>
          <a:xfrm>
            <a:off x="6084168" y="4401108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9" idx="6"/>
            <a:endCxn id="86" idx="2"/>
          </p:cNvCxnSpPr>
          <p:nvPr/>
        </p:nvCxnSpPr>
        <p:spPr>
          <a:xfrm>
            <a:off x="6084168" y="53372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2" idx="6"/>
            <a:endCxn id="86" idx="3"/>
          </p:cNvCxnSpPr>
          <p:nvPr/>
        </p:nvCxnSpPr>
        <p:spPr>
          <a:xfrm flipV="1">
            <a:off x="6084168" y="5413588"/>
            <a:ext cx="1183764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5" idx="5"/>
            <a:endCxn id="91" idx="2"/>
          </p:cNvCxnSpPr>
          <p:nvPr/>
        </p:nvCxnSpPr>
        <p:spPr>
          <a:xfrm>
            <a:off x="1876068" y="5413588"/>
            <a:ext cx="1255772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5" idx="6"/>
            <a:endCxn id="88" idx="2"/>
          </p:cNvCxnSpPr>
          <p:nvPr/>
        </p:nvCxnSpPr>
        <p:spPr>
          <a:xfrm>
            <a:off x="1907704" y="533721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5" idx="7"/>
            <a:endCxn id="83" idx="2"/>
          </p:cNvCxnSpPr>
          <p:nvPr/>
        </p:nvCxnSpPr>
        <p:spPr>
          <a:xfrm flipV="1">
            <a:off x="1876068" y="4401108"/>
            <a:ext cx="1255772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1" idx="7"/>
            <a:endCxn id="87" idx="3"/>
          </p:cNvCxnSpPr>
          <p:nvPr/>
        </p:nvCxnSpPr>
        <p:spPr>
          <a:xfrm flipV="1">
            <a:off x="3316228" y="5413588"/>
            <a:ext cx="1215400" cy="855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9" idx="0"/>
            <a:endCxn id="84" idx="4"/>
          </p:cNvCxnSpPr>
          <p:nvPr/>
        </p:nvCxnSpPr>
        <p:spPr>
          <a:xfrm flipV="1">
            <a:off x="5976156" y="45091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Object 8"/>
          <p:cNvGraphicFramePr>
            <a:graphicFrameLocks noChangeAspect="1"/>
          </p:cNvGraphicFramePr>
          <p:nvPr/>
        </p:nvGraphicFramePr>
        <p:xfrm>
          <a:off x="1331640" y="5157192"/>
          <a:ext cx="293687" cy="360189"/>
        </p:xfrm>
        <a:graphic>
          <a:graphicData uri="http://schemas.openxmlformats.org/presentationml/2006/ole">
            <p:oleObj spid="_x0000_s194619" name="Equation" r:id="rId6" imgW="114201" imgH="139579" progId="Equation.3">
              <p:embed/>
            </p:oleObj>
          </a:graphicData>
        </a:graphic>
      </p:graphicFrame>
      <p:graphicFrame>
        <p:nvGraphicFramePr>
          <p:cNvPr id="64" name="Object 11"/>
          <p:cNvGraphicFramePr>
            <a:graphicFrameLocks noChangeAspect="1"/>
          </p:cNvGraphicFramePr>
          <p:nvPr/>
        </p:nvGraphicFramePr>
        <p:xfrm>
          <a:off x="7596336" y="5157192"/>
          <a:ext cx="228600" cy="390525"/>
        </p:xfrm>
        <a:graphic>
          <a:graphicData uri="http://schemas.openxmlformats.org/presentationml/2006/ole">
            <p:oleObj spid="_x0000_s194620" name="Equation" r:id="rId7" imgW="88746" imgH="152136" progId="Equation.3">
              <p:embed/>
            </p:oleObj>
          </a:graphicData>
        </a:graphic>
      </p:graphicFrame>
      <p:cxnSp>
        <p:nvCxnSpPr>
          <p:cNvPr id="65" name="Straight Arrow Connector 64"/>
          <p:cNvCxnSpPr>
            <a:stCxn id="87" idx="6"/>
            <a:endCxn id="89" idx="2"/>
          </p:cNvCxnSpPr>
          <p:nvPr/>
        </p:nvCxnSpPr>
        <p:spPr>
          <a:xfrm>
            <a:off x="4716016" y="5337212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4" idx="6"/>
            <a:endCxn id="86" idx="1"/>
          </p:cNvCxnSpPr>
          <p:nvPr/>
        </p:nvCxnSpPr>
        <p:spPr>
          <a:xfrm>
            <a:off x="6084168" y="4401108"/>
            <a:ext cx="1183764" cy="85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5" idx="5"/>
            <a:endCxn id="91" idx="2"/>
          </p:cNvCxnSpPr>
          <p:nvPr/>
        </p:nvCxnSpPr>
        <p:spPr>
          <a:xfrm>
            <a:off x="1876068" y="5413588"/>
            <a:ext cx="1255772" cy="931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1" idx="7"/>
            <a:endCxn id="87" idx="3"/>
          </p:cNvCxnSpPr>
          <p:nvPr/>
        </p:nvCxnSpPr>
        <p:spPr>
          <a:xfrm flipV="1">
            <a:off x="3316228" y="5413588"/>
            <a:ext cx="1215400" cy="855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9" idx="0"/>
            <a:endCxn id="84" idx="4"/>
          </p:cNvCxnSpPr>
          <p:nvPr/>
        </p:nvCxnSpPr>
        <p:spPr>
          <a:xfrm flipV="1">
            <a:off x="5976156" y="450912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3" idx="6"/>
            <a:endCxn id="82" idx="2"/>
          </p:cNvCxnSpPr>
          <p:nvPr/>
        </p:nvCxnSpPr>
        <p:spPr>
          <a:xfrm>
            <a:off x="3347864" y="44011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2" idx="6"/>
            <a:endCxn id="84" idx="2"/>
          </p:cNvCxnSpPr>
          <p:nvPr/>
        </p:nvCxnSpPr>
        <p:spPr>
          <a:xfrm>
            <a:off x="4716016" y="44011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8" idx="6"/>
            <a:endCxn id="87" idx="2"/>
          </p:cNvCxnSpPr>
          <p:nvPr/>
        </p:nvCxnSpPr>
        <p:spPr>
          <a:xfrm>
            <a:off x="3347864" y="53372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1" idx="6"/>
            <a:endCxn id="90" idx="2"/>
          </p:cNvCxnSpPr>
          <p:nvPr/>
        </p:nvCxnSpPr>
        <p:spPr>
          <a:xfrm>
            <a:off x="3347864" y="6345324"/>
            <a:ext cx="1152128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0" idx="6"/>
            <a:endCxn id="92" idx="2"/>
          </p:cNvCxnSpPr>
          <p:nvPr/>
        </p:nvCxnSpPr>
        <p:spPr>
          <a:xfrm>
            <a:off x="4716016" y="6345324"/>
            <a:ext cx="1152128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9" idx="6"/>
            <a:endCxn id="86" idx="2"/>
          </p:cNvCxnSpPr>
          <p:nvPr/>
        </p:nvCxnSpPr>
        <p:spPr>
          <a:xfrm>
            <a:off x="6084168" y="53372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2" idx="6"/>
            <a:endCxn id="86" idx="3"/>
          </p:cNvCxnSpPr>
          <p:nvPr/>
        </p:nvCxnSpPr>
        <p:spPr>
          <a:xfrm flipV="1">
            <a:off x="6084168" y="5413588"/>
            <a:ext cx="1183764" cy="93173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5" idx="6"/>
            <a:endCxn id="88" idx="2"/>
          </p:cNvCxnSpPr>
          <p:nvPr/>
        </p:nvCxnSpPr>
        <p:spPr>
          <a:xfrm>
            <a:off x="1907704" y="533721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5" idx="7"/>
            <a:endCxn id="83" idx="2"/>
          </p:cNvCxnSpPr>
          <p:nvPr/>
        </p:nvCxnSpPr>
        <p:spPr>
          <a:xfrm flipV="1">
            <a:off x="1876068" y="4401108"/>
            <a:ext cx="1255772" cy="85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7" idx="6"/>
            <a:endCxn id="89" idx="2"/>
          </p:cNvCxnSpPr>
          <p:nvPr/>
        </p:nvCxnSpPr>
        <p:spPr>
          <a:xfrm>
            <a:off x="4716016" y="533721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4" idx="6"/>
            <a:endCxn id="86" idx="1"/>
          </p:cNvCxnSpPr>
          <p:nvPr/>
        </p:nvCxnSpPr>
        <p:spPr>
          <a:xfrm>
            <a:off x="6084168" y="4401108"/>
            <a:ext cx="1183764" cy="85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5" idx="5"/>
            <a:endCxn id="91" idx="2"/>
          </p:cNvCxnSpPr>
          <p:nvPr/>
        </p:nvCxnSpPr>
        <p:spPr>
          <a:xfrm>
            <a:off x="1876068" y="5413588"/>
            <a:ext cx="1255772" cy="93173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9992" y="429309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Oval 82"/>
          <p:cNvSpPr/>
          <p:nvPr/>
        </p:nvSpPr>
        <p:spPr>
          <a:xfrm>
            <a:off x="3131840" y="429309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Oval 83"/>
          <p:cNvSpPr/>
          <p:nvPr/>
        </p:nvSpPr>
        <p:spPr>
          <a:xfrm>
            <a:off x="5868144" y="429309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Oval 84"/>
          <p:cNvSpPr/>
          <p:nvPr/>
        </p:nvSpPr>
        <p:spPr>
          <a:xfrm>
            <a:off x="1691680" y="522920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Oval 85"/>
          <p:cNvSpPr/>
          <p:nvPr/>
        </p:nvSpPr>
        <p:spPr>
          <a:xfrm>
            <a:off x="7236296" y="522920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Oval 86"/>
          <p:cNvSpPr/>
          <p:nvPr/>
        </p:nvSpPr>
        <p:spPr>
          <a:xfrm>
            <a:off x="4499992" y="522920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Oval 87"/>
          <p:cNvSpPr/>
          <p:nvPr/>
        </p:nvSpPr>
        <p:spPr>
          <a:xfrm>
            <a:off x="3131840" y="522920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Oval 88"/>
          <p:cNvSpPr/>
          <p:nvPr/>
        </p:nvSpPr>
        <p:spPr>
          <a:xfrm>
            <a:off x="5868144" y="522920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Oval 89"/>
          <p:cNvSpPr/>
          <p:nvPr/>
        </p:nvSpPr>
        <p:spPr>
          <a:xfrm>
            <a:off x="4499992" y="62373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Oval 90"/>
          <p:cNvSpPr/>
          <p:nvPr/>
        </p:nvSpPr>
        <p:spPr>
          <a:xfrm>
            <a:off x="3131840" y="62373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/>
          <p:cNvSpPr/>
          <p:nvPr/>
        </p:nvSpPr>
        <p:spPr>
          <a:xfrm>
            <a:off x="5868144" y="62373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94583" name="Object 23"/>
          <p:cNvGraphicFramePr>
            <a:graphicFrameLocks noChangeAspect="1"/>
          </p:cNvGraphicFramePr>
          <p:nvPr/>
        </p:nvGraphicFramePr>
        <p:xfrm>
          <a:off x="2195736" y="4437112"/>
          <a:ext cx="388937" cy="285750"/>
        </p:xfrm>
        <a:graphic>
          <a:graphicData uri="http://schemas.openxmlformats.org/presentationml/2006/ole">
            <p:oleObj spid="_x0000_s194621" name="Equation" r:id="rId8" imgW="241091" imgH="177646" progId="Equation.3">
              <p:embed/>
            </p:oleObj>
          </a:graphicData>
        </a:graphic>
      </p:graphicFrame>
      <p:graphicFrame>
        <p:nvGraphicFramePr>
          <p:cNvPr id="194584" name="Object 24"/>
          <p:cNvGraphicFramePr>
            <a:graphicFrameLocks noChangeAspect="1"/>
          </p:cNvGraphicFramePr>
          <p:nvPr/>
        </p:nvGraphicFramePr>
        <p:xfrm>
          <a:off x="5508104" y="4725144"/>
          <a:ext cx="428625" cy="285750"/>
        </p:xfrm>
        <a:graphic>
          <a:graphicData uri="http://schemas.openxmlformats.org/presentationml/2006/ole">
            <p:oleObj spid="_x0000_s194622" name="Equation" r:id="rId9" imgW="266353" imgH="177569" progId="Equation.3">
              <p:embed/>
            </p:oleObj>
          </a:graphicData>
        </a:graphic>
      </p:graphicFrame>
      <p:graphicFrame>
        <p:nvGraphicFramePr>
          <p:cNvPr id="194585" name="Object 25"/>
          <p:cNvGraphicFramePr>
            <a:graphicFrameLocks noChangeAspect="1"/>
          </p:cNvGraphicFramePr>
          <p:nvPr/>
        </p:nvGraphicFramePr>
        <p:xfrm>
          <a:off x="3419872" y="5661248"/>
          <a:ext cx="428625" cy="285750"/>
        </p:xfrm>
        <a:graphic>
          <a:graphicData uri="http://schemas.openxmlformats.org/presentationml/2006/ole">
            <p:oleObj spid="_x0000_s194623" name="Equation" r:id="rId10" imgW="266353" imgH="177569" progId="Equation.3">
              <p:embed/>
            </p:oleObj>
          </a:graphicData>
        </a:graphic>
      </p:graphicFrame>
      <p:graphicFrame>
        <p:nvGraphicFramePr>
          <p:cNvPr id="194586" name="Object 26"/>
          <p:cNvGraphicFramePr>
            <a:graphicFrameLocks noChangeAspect="1"/>
          </p:cNvGraphicFramePr>
          <p:nvPr/>
        </p:nvGraphicFramePr>
        <p:xfrm>
          <a:off x="2411760" y="5013176"/>
          <a:ext cx="388937" cy="285750"/>
        </p:xfrm>
        <a:graphic>
          <a:graphicData uri="http://schemas.openxmlformats.org/presentationml/2006/ole">
            <p:oleObj spid="_x0000_s194624" name="Equation" r:id="rId11" imgW="241091" imgH="177646" progId="Equation.3">
              <p:embed/>
            </p:oleObj>
          </a:graphicData>
        </a:graphic>
      </p:graphicFrame>
      <p:graphicFrame>
        <p:nvGraphicFramePr>
          <p:cNvPr id="194587" name="Object 27"/>
          <p:cNvGraphicFramePr>
            <a:graphicFrameLocks noChangeAspect="1"/>
          </p:cNvGraphicFramePr>
          <p:nvPr/>
        </p:nvGraphicFramePr>
        <p:xfrm>
          <a:off x="2195736" y="5949280"/>
          <a:ext cx="388937" cy="285750"/>
        </p:xfrm>
        <a:graphic>
          <a:graphicData uri="http://schemas.openxmlformats.org/presentationml/2006/ole">
            <p:oleObj spid="_x0000_s194625" name="Equation" r:id="rId12" imgW="241091" imgH="177646" progId="Equation.3">
              <p:embed/>
            </p:oleObj>
          </a:graphicData>
        </a:graphic>
      </p:graphicFrame>
      <p:graphicFrame>
        <p:nvGraphicFramePr>
          <p:cNvPr id="194588" name="Object 28"/>
          <p:cNvGraphicFramePr>
            <a:graphicFrameLocks noChangeAspect="1"/>
          </p:cNvGraphicFramePr>
          <p:nvPr/>
        </p:nvGraphicFramePr>
        <p:xfrm>
          <a:off x="3635896" y="4077072"/>
          <a:ext cx="388937" cy="285750"/>
        </p:xfrm>
        <a:graphic>
          <a:graphicData uri="http://schemas.openxmlformats.org/presentationml/2006/ole">
            <p:oleObj spid="_x0000_s194626" name="Equation" r:id="rId13" imgW="241091" imgH="177646" progId="Equation.3">
              <p:embed/>
            </p:oleObj>
          </a:graphicData>
        </a:graphic>
      </p:graphicFrame>
      <p:graphicFrame>
        <p:nvGraphicFramePr>
          <p:cNvPr id="194589" name="Object 29"/>
          <p:cNvGraphicFramePr>
            <a:graphicFrameLocks noChangeAspect="1"/>
          </p:cNvGraphicFramePr>
          <p:nvPr/>
        </p:nvGraphicFramePr>
        <p:xfrm>
          <a:off x="3679007" y="5013176"/>
          <a:ext cx="388937" cy="285750"/>
        </p:xfrm>
        <a:graphic>
          <a:graphicData uri="http://schemas.openxmlformats.org/presentationml/2006/ole">
            <p:oleObj spid="_x0000_s194627" name="Equation" r:id="rId14" imgW="241091" imgH="177646" progId="Equation.3">
              <p:embed/>
            </p:oleObj>
          </a:graphicData>
        </a:graphic>
      </p:graphicFrame>
      <p:graphicFrame>
        <p:nvGraphicFramePr>
          <p:cNvPr id="194590" name="Object 30"/>
          <p:cNvGraphicFramePr>
            <a:graphicFrameLocks noChangeAspect="1"/>
          </p:cNvGraphicFramePr>
          <p:nvPr/>
        </p:nvGraphicFramePr>
        <p:xfrm>
          <a:off x="5004048" y="5013176"/>
          <a:ext cx="388937" cy="285750"/>
        </p:xfrm>
        <a:graphic>
          <a:graphicData uri="http://schemas.openxmlformats.org/presentationml/2006/ole">
            <p:oleObj spid="_x0000_s194628" name="Equation" r:id="rId15" imgW="241091" imgH="177646" progId="Equation.3">
              <p:embed/>
            </p:oleObj>
          </a:graphicData>
        </a:graphic>
      </p:graphicFrame>
      <p:graphicFrame>
        <p:nvGraphicFramePr>
          <p:cNvPr id="194591" name="Object 31"/>
          <p:cNvGraphicFramePr>
            <a:graphicFrameLocks noChangeAspect="1"/>
          </p:cNvGraphicFramePr>
          <p:nvPr/>
        </p:nvGraphicFramePr>
        <p:xfrm>
          <a:off x="5004048" y="4077072"/>
          <a:ext cx="388937" cy="285750"/>
        </p:xfrm>
        <a:graphic>
          <a:graphicData uri="http://schemas.openxmlformats.org/presentationml/2006/ole">
            <p:oleObj spid="_x0000_s194629" name="Equation" r:id="rId16" imgW="241091" imgH="177646" progId="Equation.3">
              <p:embed/>
            </p:oleObj>
          </a:graphicData>
        </a:graphic>
      </p:graphicFrame>
      <p:graphicFrame>
        <p:nvGraphicFramePr>
          <p:cNvPr id="194592" name="Object 32"/>
          <p:cNvGraphicFramePr>
            <a:graphicFrameLocks noChangeAspect="1"/>
          </p:cNvGraphicFramePr>
          <p:nvPr/>
        </p:nvGraphicFramePr>
        <p:xfrm>
          <a:off x="6588224" y="4509120"/>
          <a:ext cx="388937" cy="285750"/>
        </p:xfrm>
        <a:graphic>
          <a:graphicData uri="http://schemas.openxmlformats.org/presentationml/2006/ole">
            <p:oleObj spid="_x0000_s194630" name="Equation" r:id="rId17" imgW="241091" imgH="177646" progId="Equation.3">
              <p:embed/>
            </p:oleObj>
          </a:graphicData>
        </a:graphic>
      </p:graphicFrame>
      <p:graphicFrame>
        <p:nvGraphicFramePr>
          <p:cNvPr id="194593" name="Object 33"/>
          <p:cNvGraphicFramePr>
            <a:graphicFrameLocks noChangeAspect="1"/>
          </p:cNvGraphicFramePr>
          <p:nvPr/>
        </p:nvGraphicFramePr>
        <p:xfrm>
          <a:off x="3851920" y="6383610"/>
          <a:ext cx="388937" cy="285750"/>
        </p:xfrm>
        <a:graphic>
          <a:graphicData uri="http://schemas.openxmlformats.org/presentationml/2006/ole">
            <p:oleObj spid="_x0000_s194631" name="Equation" r:id="rId18" imgW="241091" imgH="177646" progId="Equation.3">
              <p:embed/>
            </p:oleObj>
          </a:graphicData>
        </a:graphic>
      </p:graphicFrame>
      <p:graphicFrame>
        <p:nvGraphicFramePr>
          <p:cNvPr id="194594" name="Object 34"/>
          <p:cNvGraphicFramePr>
            <a:graphicFrameLocks noChangeAspect="1"/>
          </p:cNvGraphicFramePr>
          <p:nvPr/>
        </p:nvGraphicFramePr>
        <p:xfrm>
          <a:off x="5076056" y="6381328"/>
          <a:ext cx="388937" cy="285750"/>
        </p:xfrm>
        <a:graphic>
          <a:graphicData uri="http://schemas.openxmlformats.org/presentationml/2006/ole">
            <p:oleObj spid="_x0000_s194632" name="Equation" r:id="rId19" imgW="241091" imgH="177646" progId="Equation.3">
              <p:embed/>
            </p:oleObj>
          </a:graphicData>
        </a:graphic>
      </p:graphicFrame>
      <p:graphicFrame>
        <p:nvGraphicFramePr>
          <p:cNvPr id="194595" name="Object 35"/>
          <p:cNvGraphicFramePr>
            <a:graphicFrameLocks noChangeAspect="1"/>
          </p:cNvGraphicFramePr>
          <p:nvPr/>
        </p:nvGraphicFramePr>
        <p:xfrm>
          <a:off x="6775351" y="5807546"/>
          <a:ext cx="388937" cy="285750"/>
        </p:xfrm>
        <a:graphic>
          <a:graphicData uri="http://schemas.openxmlformats.org/presentationml/2006/ole">
            <p:oleObj spid="_x0000_s194633" name="Equation" r:id="rId20" imgW="241091" imgH="177646" progId="Equation.3">
              <p:embed/>
            </p:oleObj>
          </a:graphicData>
        </a:graphic>
      </p:graphicFrame>
      <p:graphicFrame>
        <p:nvGraphicFramePr>
          <p:cNvPr id="194596" name="Object 36"/>
          <p:cNvGraphicFramePr>
            <a:graphicFrameLocks noChangeAspect="1"/>
          </p:cNvGraphicFramePr>
          <p:nvPr/>
        </p:nvGraphicFramePr>
        <p:xfrm>
          <a:off x="6372200" y="5013176"/>
          <a:ext cx="388937" cy="285750"/>
        </p:xfrm>
        <a:graphic>
          <a:graphicData uri="http://schemas.openxmlformats.org/presentationml/2006/ole">
            <p:oleObj spid="_x0000_s194634" name="Equation" r:id="rId21" imgW="241091" imgH="177646" progId="Equation.3">
              <p:embed/>
            </p:oleObj>
          </a:graphicData>
        </a:graphic>
      </p:graphicFrame>
      <p:sp>
        <p:nvSpPr>
          <p:cNvPr id="93" name="מציין מיקום של מספר שקופית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75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הוכחת נכונות</a:t>
            </a:r>
            <a:endParaRPr lang="he-IL" dirty="0"/>
          </a:p>
        </p:txBody>
      </p:sp>
      <p:sp>
        <p:nvSpPr>
          <p:cNvPr id="4113" name="Content Placeholder 2"/>
          <p:cNvSpPr>
            <a:spLocks noGrp="1"/>
          </p:cNvSpPr>
          <p:nvPr>
            <p:ph idx="1"/>
          </p:nvPr>
        </p:nvSpPr>
        <p:spPr>
          <a:xfrm>
            <a:off x="323529" y="1271588"/>
            <a:ext cx="8610922" cy="4800600"/>
          </a:xfrm>
        </p:spPr>
        <p:txBody>
          <a:bodyPr/>
          <a:lstStyle/>
          <a:p>
            <a:r>
              <a:rPr lang="he-IL" dirty="0" smtClean="0"/>
              <a:t>עבור רשת 0-1 עם זרימה מקסימאלית     ומספר מקסימאלי של מסלולים זרים      נוכיח שמתקיים</a:t>
            </a:r>
          </a:p>
          <a:p>
            <a:r>
              <a:rPr lang="he-IL" dirty="0" smtClean="0"/>
              <a:t>               ניתן להעביר זרם בגודל 1 דרך כל אחד מהמסלולים הזרים ולקבל זרימה בגודל</a:t>
            </a:r>
          </a:p>
          <a:p>
            <a:r>
              <a:rPr lang="he-IL" dirty="0" smtClean="0"/>
              <a:t>               נוכיח באמצעות אינדוקציה על      </a:t>
            </a:r>
          </a:p>
          <a:p>
            <a:pPr lvl="1"/>
            <a:r>
              <a:rPr lang="he-IL" dirty="0" smtClean="0"/>
              <a:t>בסיס האינדוקציה – קל לראות שהטענה מתקיימת כאשר </a:t>
            </a:r>
          </a:p>
          <a:p>
            <a:pPr lvl="1">
              <a:buFont typeface="Verdana" pitchFamily="34" charset="0"/>
              <a:buNone/>
            </a:pPr>
            <a:r>
              <a:rPr lang="he-IL" dirty="0" smtClean="0"/>
              <a:t> </a:t>
            </a: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5508104" y="1844824"/>
          <a:ext cx="488950" cy="434975"/>
        </p:xfrm>
        <a:graphic>
          <a:graphicData uri="http://schemas.openxmlformats.org/presentationml/2006/ole">
            <p:oleObj spid="_x0000_s195602" name="Equation" r:id="rId4" imgW="177569" imgH="202936" progId="Equation.3">
              <p:embed/>
            </p:oleObj>
          </a:graphicData>
        </a:graphic>
      </p:graphicFrame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2051720" y="1802780"/>
          <a:ext cx="1257300" cy="546100"/>
        </p:xfrm>
        <a:graphic>
          <a:graphicData uri="http://schemas.openxmlformats.org/presentationml/2006/ole">
            <p:oleObj spid="_x0000_s195603" name="Equation" r:id="rId5" imgW="457002" imgH="253890" progId="Equation.3">
              <p:embed/>
            </p:oleObj>
          </a:graphicData>
        </a:graphic>
      </p:graphicFrame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2856756" y="1340768"/>
          <a:ext cx="419100" cy="436562"/>
        </p:xfrm>
        <a:graphic>
          <a:graphicData uri="http://schemas.openxmlformats.org/presentationml/2006/ole">
            <p:oleObj spid="_x0000_s195604" name="Equation" r:id="rId6" imgW="152268" imgH="203024" progId="Equation.3">
              <p:embed/>
            </p:oleObj>
          </a:graphicData>
        </a:graphic>
      </p:graphicFrame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7092280" y="2348880"/>
          <a:ext cx="1327150" cy="546100"/>
        </p:xfrm>
        <a:graphic>
          <a:graphicData uri="http://schemas.openxmlformats.org/presentationml/2006/ole">
            <p:oleObj spid="_x0000_s195605" name="Equation" r:id="rId7" imgW="482391" imgH="25389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020272" y="3429000"/>
          <a:ext cx="1327150" cy="546100"/>
        </p:xfrm>
        <a:graphic>
          <a:graphicData uri="http://schemas.openxmlformats.org/presentationml/2006/ole">
            <p:oleObj spid="_x0000_s195606" name="Equation" r:id="rId8" imgW="482391" imgH="25389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123728" y="3429000"/>
          <a:ext cx="698500" cy="546100"/>
        </p:xfrm>
        <a:graphic>
          <a:graphicData uri="http://schemas.openxmlformats.org/presentationml/2006/ole">
            <p:oleObj spid="_x0000_s195607" name="Equation" r:id="rId9" imgW="253780" imgH="25378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6948264" y="4437112"/>
          <a:ext cx="1128713" cy="504825"/>
        </p:xfrm>
        <a:graphic>
          <a:graphicData uri="http://schemas.openxmlformats.org/presentationml/2006/ole">
            <p:oleObj spid="_x0000_s195608" name="Equation" r:id="rId10" imgW="444114" imgH="25378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771800" y="2924944"/>
          <a:ext cx="419100" cy="381000"/>
        </p:xfrm>
        <a:graphic>
          <a:graphicData uri="http://schemas.openxmlformats.org/presentationml/2006/ole">
            <p:oleObj spid="_x0000_s195609" name="Equation" r:id="rId11" imgW="152202" imgH="177569" progId="Equation.3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הוכחת נכונות (המשך)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73" y="1447800"/>
            <a:ext cx="8538915" cy="4800600"/>
          </a:xfrm>
        </p:spPr>
        <p:txBody>
          <a:bodyPr/>
          <a:lstStyle/>
          <a:p>
            <a:r>
              <a:rPr lang="he-IL" dirty="0" smtClean="0"/>
              <a:t>צעד האינדוקציה (צ"ל                     ):</a:t>
            </a:r>
          </a:p>
          <a:p>
            <a:pPr lvl="1"/>
            <a:r>
              <a:rPr lang="he-IL" dirty="0" smtClean="0"/>
              <a:t>ניקח זרימה מקסימאלית (נוכיח בשבוע הבא שניתן להניח שבכל קשת עוברת זרימה שלמה). </a:t>
            </a:r>
          </a:p>
          <a:p>
            <a:pPr lvl="1"/>
            <a:r>
              <a:rPr lang="he-IL" dirty="0" smtClean="0"/>
              <a:t>נזרוק מהגרף את כל הקשתות שהזרימה דרכן היא 0. </a:t>
            </a:r>
          </a:p>
          <a:p>
            <a:pPr lvl="1"/>
            <a:r>
              <a:rPr lang="he-IL" dirty="0" smtClean="0"/>
              <a:t>נמצא מסלול כלשהו מ-    ל-     (קיים כזה מסלול כיוון</a:t>
            </a:r>
          </a:p>
          <a:p>
            <a:pPr lvl="1">
              <a:buNone/>
            </a:pPr>
            <a:r>
              <a:rPr lang="he-IL" dirty="0" smtClean="0"/>
              <a:t>   ש-             ), ונזרוק את קשתות המסלול מהגרף. </a:t>
            </a:r>
          </a:p>
          <a:p>
            <a:pPr lvl="1"/>
            <a:r>
              <a:rPr lang="he-IL" dirty="0" smtClean="0"/>
              <a:t>קיבלנו גרף עם זרימה מקסימאלית בגודל         </a:t>
            </a:r>
          </a:p>
          <a:p>
            <a:pPr lvl="1"/>
            <a:r>
              <a:rPr lang="he-IL" dirty="0" smtClean="0"/>
              <a:t>מהנחת האינדוקציה, קיבלנו גרף עם לפחות          מסלולים זרים.</a:t>
            </a:r>
          </a:p>
          <a:p>
            <a:pPr lvl="1"/>
            <a:r>
              <a:rPr lang="he-IL" dirty="0" smtClean="0"/>
              <a:t>נוסיף את המסלול שזרקנו ונקבל שבגרף לפחות       מסלולים זרים. </a:t>
            </a:r>
          </a:p>
        </p:txBody>
      </p:sp>
      <p:graphicFrame>
        <p:nvGraphicFramePr>
          <p:cNvPr id="8195" name="Object 10"/>
          <p:cNvGraphicFramePr>
            <a:graphicFrameLocks noChangeAspect="1"/>
          </p:cNvGraphicFramePr>
          <p:nvPr/>
        </p:nvGraphicFramePr>
        <p:xfrm>
          <a:off x="6748735" y="4005064"/>
          <a:ext cx="1063625" cy="504825"/>
        </p:xfrm>
        <a:graphic>
          <a:graphicData uri="http://schemas.openxmlformats.org/presentationml/2006/ole">
            <p:oleObj spid="_x0000_s196624" name="Equation" r:id="rId3" imgW="418918" imgH="253890" progId="Equation.3">
              <p:embed/>
            </p:oleObj>
          </a:graphicData>
        </a:graphic>
      </p:graphicFrame>
      <p:graphicFrame>
        <p:nvGraphicFramePr>
          <p:cNvPr id="8196" name="Object 11"/>
          <p:cNvGraphicFramePr>
            <a:graphicFrameLocks noChangeAspect="1"/>
          </p:cNvGraphicFramePr>
          <p:nvPr/>
        </p:nvGraphicFramePr>
        <p:xfrm>
          <a:off x="5122342" y="3564756"/>
          <a:ext cx="385762" cy="368300"/>
        </p:xfrm>
        <a:graphic>
          <a:graphicData uri="http://schemas.openxmlformats.org/presentationml/2006/ole">
            <p:oleObj spid="_x0000_s196625" name="Equation" r:id="rId4" imgW="114201" imgH="139579" progId="Equation.3">
              <p:embed/>
            </p:oleObj>
          </a:graphicData>
        </a:graphic>
      </p:graphicFrame>
      <p:graphicFrame>
        <p:nvGraphicFramePr>
          <p:cNvPr id="40966" name="Object 13"/>
          <p:cNvGraphicFramePr>
            <a:graphicFrameLocks noChangeAspect="1"/>
          </p:cNvGraphicFramePr>
          <p:nvPr/>
        </p:nvGraphicFramePr>
        <p:xfrm>
          <a:off x="2333898" y="5092799"/>
          <a:ext cx="869950" cy="352425"/>
        </p:xfrm>
        <a:graphic>
          <a:graphicData uri="http://schemas.openxmlformats.org/presentationml/2006/ole">
            <p:oleObj spid="_x0000_s196626" name="Equation" r:id="rId5" imgW="342603" imgH="177646" progId="Equation.3">
              <p:embed/>
            </p:oleObj>
          </a:graphicData>
        </a:graphic>
      </p:graphicFrame>
      <p:graphicFrame>
        <p:nvGraphicFramePr>
          <p:cNvPr id="8198" name="Object 14"/>
          <p:cNvGraphicFramePr>
            <a:graphicFrameLocks noChangeAspect="1"/>
          </p:cNvGraphicFramePr>
          <p:nvPr/>
        </p:nvGraphicFramePr>
        <p:xfrm>
          <a:off x="2483768" y="4588743"/>
          <a:ext cx="941387" cy="352425"/>
        </p:xfrm>
        <a:graphic>
          <a:graphicData uri="http://schemas.openxmlformats.org/presentationml/2006/ole">
            <p:oleObj spid="_x0000_s196627" name="Equation" r:id="rId6" imgW="368140" imgH="177723" progId="Equation.3">
              <p:embed/>
            </p:oleObj>
          </a:graphicData>
        </a:graphic>
      </p:graphicFrame>
      <p:graphicFrame>
        <p:nvGraphicFramePr>
          <p:cNvPr id="26632" name="Object 6"/>
          <p:cNvGraphicFramePr>
            <a:graphicFrameLocks noChangeAspect="1"/>
          </p:cNvGraphicFramePr>
          <p:nvPr/>
        </p:nvGraphicFramePr>
        <p:xfrm>
          <a:off x="3330575" y="1495425"/>
          <a:ext cx="1920875" cy="546100"/>
        </p:xfrm>
        <a:graphic>
          <a:graphicData uri="http://schemas.openxmlformats.org/presentationml/2006/ole">
            <p:oleObj spid="_x0000_s196628" name="Equation" r:id="rId7" imgW="698197" imgH="253890" progId="Equation.3">
              <p:embed/>
            </p:oleObj>
          </a:graphicData>
        </a:graphic>
      </p:graphicFrame>
      <p:graphicFrame>
        <p:nvGraphicFramePr>
          <p:cNvPr id="8200" name="Object 11"/>
          <p:cNvGraphicFramePr>
            <a:graphicFrameLocks noChangeAspect="1"/>
          </p:cNvGraphicFramePr>
          <p:nvPr/>
        </p:nvGraphicFramePr>
        <p:xfrm>
          <a:off x="4559994" y="3531418"/>
          <a:ext cx="300038" cy="401638"/>
        </p:xfrm>
        <a:graphic>
          <a:graphicData uri="http://schemas.openxmlformats.org/presentationml/2006/ole">
            <p:oleObj spid="_x0000_s196629" name="Equation" r:id="rId8" imgW="88746" imgH="152136" progId="Equation.3">
              <p:embed/>
            </p:oleObj>
          </a:graphicData>
        </a:graphic>
      </p:graphicFrame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2208684" y="5601047"/>
          <a:ext cx="419100" cy="276225"/>
        </p:xfrm>
        <a:graphic>
          <a:graphicData uri="http://schemas.openxmlformats.org/presentationml/2006/ole">
            <p:oleObj spid="_x0000_s196630" name="Equation" r:id="rId9" imgW="164957" imgH="139579" progId="Equation.3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ציין מיקום של מספר שקופית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  <p:sp>
        <p:nvSpPr>
          <p:cNvPr id="13" name="אליפסה 12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4 – קשתות מנתקות </a:t>
            </a:r>
            <a:endParaRPr lang="he-IL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338263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נתון גרף מכוון                וצמתים           תארו אלגוריתם אשר מוצא את מספר הקשתות המינימאלי שיש להסיר מהגרף על מנת שלא יהיה מסלול מ-    ל-</a:t>
            </a:r>
          </a:p>
        </p:txBody>
      </p:sp>
      <p:graphicFrame>
        <p:nvGraphicFramePr>
          <p:cNvPr id="27652" name="Object 8"/>
          <p:cNvGraphicFramePr>
            <a:graphicFrameLocks noChangeAspect="1"/>
          </p:cNvGraphicFramePr>
          <p:nvPr/>
        </p:nvGraphicFramePr>
        <p:xfrm>
          <a:off x="3843338" y="1571625"/>
          <a:ext cx="1357312" cy="401638"/>
        </p:xfrm>
        <a:graphic>
          <a:graphicData uri="http://schemas.openxmlformats.org/presentationml/2006/ole">
            <p:oleObj spid="_x0000_s199690" name="Equation" r:id="rId3" imgW="685800" imgH="203200" progId="Equation.3">
              <p:embed/>
            </p:oleObj>
          </a:graphicData>
        </a:graphic>
      </p:graphicFrame>
      <p:graphicFrame>
        <p:nvGraphicFramePr>
          <p:cNvPr id="27653" name="Object 8"/>
          <p:cNvGraphicFramePr>
            <a:graphicFrameLocks noChangeAspect="1"/>
          </p:cNvGraphicFramePr>
          <p:nvPr/>
        </p:nvGraphicFramePr>
        <p:xfrm>
          <a:off x="1500188" y="1554163"/>
          <a:ext cx="1076325" cy="446087"/>
        </p:xfrm>
        <a:graphic>
          <a:graphicData uri="http://schemas.openxmlformats.org/presentationml/2006/ole">
            <p:oleObj spid="_x0000_s199691" name="Equation" r:id="rId4" imgW="482391" imgH="203112" progId="Equation.3">
              <p:embed/>
            </p:oleObj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6873894" y="3019425"/>
          <a:ext cx="341312" cy="409575"/>
        </p:xfrm>
        <a:graphic>
          <a:graphicData uri="http://schemas.openxmlformats.org/presentationml/2006/ole">
            <p:oleObj spid="_x0000_s199692" name="Equation" r:id="rId5" imgW="114201" imgH="139579" progId="Equation.3">
              <p:embed/>
            </p:oleObj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6072198" y="3030537"/>
          <a:ext cx="306388" cy="398463"/>
        </p:xfrm>
        <a:graphic>
          <a:graphicData uri="http://schemas.openxmlformats.org/presentationml/2006/ole">
            <p:oleObj spid="_x0000_s199693" name="Equation" r:id="rId6" imgW="114151" imgH="152202" progId="Equation.3">
              <p:embed/>
            </p:oleObj>
          </a:graphicData>
        </a:graphic>
      </p:graphicFrame>
      <p:cxnSp>
        <p:nvCxnSpPr>
          <p:cNvPr id="36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תמונה 36" descr="colored_wires_bomb_cutter_326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34" y="3286123"/>
            <a:ext cx="3929090" cy="3218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500188" y="1447800"/>
            <a:ext cx="7434262" cy="1838325"/>
          </a:xfrm>
        </p:spPr>
        <p:txBody>
          <a:bodyPr/>
          <a:lstStyle/>
          <a:p>
            <a:r>
              <a:rPr lang="he-IL" dirty="0" smtClean="0"/>
              <a:t>כמו בשאלה הקודמת, ניתן לכל קשת קיבול 1 ונמצא זרימה מקסימאלית מ-    ל-     </a:t>
            </a:r>
          </a:p>
          <a:p>
            <a:r>
              <a:rPr lang="he-IL" dirty="0" err="1" smtClean="0"/>
              <a:t>סיבוכיות</a:t>
            </a:r>
            <a:r>
              <a:rPr lang="he-IL" dirty="0" smtClean="0"/>
              <a:t> הזמן נותרת</a:t>
            </a:r>
          </a:p>
          <a:p>
            <a:endParaRPr lang="he-IL" sz="2800" dirty="0" smtClean="0"/>
          </a:p>
          <a:p>
            <a:endParaRPr lang="he-IL" sz="2800" dirty="0" smtClean="0"/>
          </a:p>
          <a:p>
            <a:r>
              <a:rPr lang="he-IL" dirty="0" smtClean="0"/>
              <a:t>הוכחנו שערך הזרימה המקסימאלית זהה למספר המקסימאלי של מסלולים זרים. כעת נראה שהמספר המקסימאלי של מסלולים זרים זהה למספר המינימאלי של קשתות שיש להסיר מהגרף.</a:t>
            </a:r>
          </a:p>
          <a:p>
            <a:endParaRPr lang="he-IL" sz="2800" dirty="0" smtClean="0"/>
          </a:p>
        </p:txBody>
      </p:sp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4286248" y="2071678"/>
          <a:ext cx="341313" cy="409575"/>
        </p:xfrm>
        <a:graphic>
          <a:graphicData uri="http://schemas.openxmlformats.org/presentationml/2006/ole">
            <p:oleObj spid="_x0000_s200713" name="Equation" r:id="rId3" imgW="114201" imgH="139579" progId="Equation.3">
              <p:embed/>
            </p:oleObj>
          </a:graphicData>
        </a:graphic>
      </p:graphicFrame>
      <p:graphicFrame>
        <p:nvGraphicFramePr>
          <p:cNvPr id="28678" name="Object 8"/>
          <p:cNvGraphicFramePr>
            <a:graphicFrameLocks noChangeAspect="1"/>
          </p:cNvGraphicFramePr>
          <p:nvPr/>
        </p:nvGraphicFramePr>
        <p:xfrm>
          <a:off x="3571868" y="2000240"/>
          <a:ext cx="341313" cy="446088"/>
        </p:xfrm>
        <a:graphic>
          <a:graphicData uri="http://schemas.openxmlformats.org/presentationml/2006/ole">
            <p:oleObj spid="_x0000_s200714" name="Equation" r:id="rId4" imgW="114151" imgH="152202" progId="Equation.3">
              <p:embed/>
            </p:oleObj>
          </a:graphicData>
        </a:graphic>
      </p:graphicFrame>
      <p:cxnSp>
        <p:nvCxnSpPr>
          <p:cNvPr id="7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18</a:t>
            </a:fld>
            <a:endParaRPr lang="he-IL"/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2514618" y="3141663"/>
          <a:ext cx="4629150" cy="719137"/>
        </p:xfrm>
        <a:graphic>
          <a:graphicData uri="http://schemas.openxmlformats.org/presentationml/2006/ole">
            <p:oleObj spid="_x0000_s200715" name="Equation" r:id="rId5" imgW="15875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הוכחת נכונות</a:t>
            </a:r>
            <a:endParaRPr lang="he-IL" dirty="0"/>
          </a:p>
        </p:txBody>
      </p:sp>
      <p:sp>
        <p:nvSpPr>
          <p:cNvPr id="10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800" dirty="0" smtClean="0"/>
              <a:t>המספר המקסימאלי של מסלולים זרים בקשתות – </a:t>
            </a:r>
          </a:p>
          <a:p>
            <a:r>
              <a:rPr lang="he-IL" sz="2800" dirty="0" smtClean="0"/>
              <a:t>מספר הקשתות המינימאלי שיש להסיר – </a:t>
            </a:r>
          </a:p>
          <a:p>
            <a:endParaRPr lang="he-IL" sz="2800" dirty="0" smtClean="0"/>
          </a:p>
          <a:p>
            <a:r>
              <a:rPr lang="he-IL" sz="2800" dirty="0" smtClean="0"/>
              <a:t>             ישנם     מסלולים זרים בקשתות, ומכל אחד מהם צריך להסיר לפחות קשת אחת.</a:t>
            </a:r>
          </a:p>
          <a:p>
            <a:r>
              <a:rPr lang="he-IL" sz="2800" dirty="0" smtClean="0"/>
              <a:t>             אם נסיר את כל הקשתות של החתך המינימאלי, ננתק את הגרף. לפי משפט </a:t>
            </a:r>
            <a:r>
              <a:rPr lang="en-US" sz="2800" dirty="0" smtClean="0">
                <a:latin typeface="Curlz MT" pitchFamily="82" charset="0"/>
              </a:rPr>
              <a:t>Max flow – Min cut</a:t>
            </a:r>
            <a:r>
              <a:rPr lang="he-IL" sz="2800" dirty="0" smtClean="0"/>
              <a:t>, גודל החתך המינימאלי הוא      כלומר, קיימת קבוצה של     קשתות שהסרתן תנתק את הגרף.</a:t>
            </a:r>
          </a:p>
          <a:p>
            <a:pPr>
              <a:buFont typeface="Wingdings 2" pitchFamily="18" charset="2"/>
              <a:buNone/>
            </a:pPr>
            <a:endParaRPr lang="he-IL" sz="2800" dirty="0" smtClean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54994" name="Equation" r:id="rId3" imgW="114151" imgH="215619" progId="Equation.3">
              <p:embed/>
            </p:oleObj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077368" y="1500188"/>
          <a:ext cx="406400" cy="423862"/>
        </p:xfrm>
        <a:graphic>
          <a:graphicData uri="http://schemas.openxmlformats.org/presentationml/2006/ole">
            <p:oleObj spid="_x0000_s254995" name="Equation" r:id="rId4" imgW="152202" imgH="177569" progId="Equation.3">
              <p:embed/>
            </p:oleObj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3259088" y="2005013"/>
          <a:ext cx="304800" cy="423862"/>
        </p:xfrm>
        <a:graphic>
          <a:graphicData uri="http://schemas.openxmlformats.org/presentationml/2006/ole">
            <p:oleObj spid="_x0000_s254996" name="Equation" r:id="rId5" imgW="114102" imgH="177492" progId="Equation.3">
              <p:embed/>
            </p:oleObj>
          </a:graphicData>
        </a:graphic>
      </p:graphicFrame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7556500" y="3902075"/>
          <a:ext cx="1016000" cy="423863"/>
        </p:xfrm>
        <a:graphic>
          <a:graphicData uri="http://schemas.openxmlformats.org/presentationml/2006/ole">
            <p:oleObj spid="_x0000_s254997" name="Equation" r:id="rId6" imgW="380670" imgH="177646" progId="Equation.3">
              <p:embed/>
            </p:oleObj>
          </a:graphicData>
        </a:graphic>
      </p:graphicFrame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6372200" y="2986088"/>
          <a:ext cx="338137" cy="423862"/>
        </p:xfrm>
        <a:graphic>
          <a:graphicData uri="http://schemas.openxmlformats.org/presentationml/2006/ole">
            <p:oleObj spid="_x0000_s254998" name="Equation" r:id="rId7" imgW="126725" imgH="177415" progId="Equation.3">
              <p:embed/>
            </p:oleObj>
          </a:graphicData>
        </a:graphic>
      </p:graphicFrame>
      <p:graphicFrame>
        <p:nvGraphicFramePr>
          <p:cNvPr id="29705" name="Object 8"/>
          <p:cNvGraphicFramePr>
            <a:graphicFrameLocks noChangeAspect="1"/>
          </p:cNvGraphicFramePr>
          <p:nvPr/>
        </p:nvGraphicFramePr>
        <p:xfrm>
          <a:off x="7556500" y="3000375"/>
          <a:ext cx="1016000" cy="423863"/>
        </p:xfrm>
        <a:graphic>
          <a:graphicData uri="http://schemas.openxmlformats.org/presentationml/2006/ole">
            <p:oleObj spid="_x0000_s254999" name="Equation" r:id="rId8" imgW="380670" imgH="177646" progId="Equation.3">
              <p:embed/>
            </p:oleObj>
          </a:graphicData>
        </a:graphic>
      </p:graphicFrame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2012950" y="4797425"/>
          <a:ext cx="339725" cy="423863"/>
        </p:xfrm>
        <a:graphic>
          <a:graphicData uri="http://schemas.openxmlformats.org/presentationml/2006/ole">
            <p:oleObj spid="_x0000_s255000" name="Equation" r:id="rId9" imgW="126725" imgH="177415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436096" y="4797152"/>
          <a:ext cx="338137" cy="423863"/>
        </p:xfrm>
        <a:graphic>
          <a:graphicData uri="http://schemas.openxmlformats.org/presentationml/2006/ole">
            <p:oleObj spid="_x0000_s255001" name="Equation" r:id="rId10" imgW="126725" imgH="177415" progId="Equation.3">
              <p:embed/>
            </p:oleObj>
          </a:graphicData>
        </a:graphic>
      </p:graphicFrame>
      <p:cxnSp>
        <p:nvCxnSpPr>
          <p:cNvPr id="12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327771" y="2856359"/>
            <a:ext cx="428625" cy="4286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2584" y="2860675"/>
            <a:ext cx="428625" cy="4286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graphicFrame>
        <p:nvGraphicFramePr>
          <p:cNvPr id="12309" name="Object 8"/>
          <p:cNvGraphicFramePr>
            <a:graphicFrameLocks noChangeAspect="1"/>
          </p:cNvGraphicFramePr>
          <p:nvPr/>
        </p:nvGraphicFramePr>
        <p:xfrm>
          <a:off x="6645771" y="2887663"/>
          <a:ext cx="228600" cy="390525"/>
        </p:xfrm>
        <a:graphic>
          <a:graphicData uri="http://schemas.openxmlformats.org/presentationml/2006/ole">
            <p:oleObj spid="_x0000_s185360" name="Equation" r:id="rId3" imgW="88746" imgH="152136" progId="Equation.3">
              <p:embed/>
            </p:oleObj>
          </a:graphicData>
        </a:graphic>
      </p:graphicFrame>
      <p:graphicFrame>
        <p:nvGraphicFramePr>
          <p:cNvPr id="12308" name="Object 8"/>
          <p:cNvGraphicFramePr>
            <a:graphicFrameLocks noChangeAspect="1"/>
          </p:cNvGraphicFramePr>
          <p:nvPr/>
        </p:nvGraphicFramePr>
        <p:xfrm>
          <a:off x="2413496" y="2900809"/>
          <a:ext cx="293688" cy="357188"/>
        </p:xfrm>
        <a:graphic>
          <a:graphicData uri="http://schemas.openxmlformats.org/presentationml/2006/ole">
            <p:oleObj spid="_x0000_s185361" name="Equation" r:id="rId4" imgW="114201" imgH="139579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תזכורת – רשת זרימה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3470771" y="3860800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70771" y="1789113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6709" y="3860800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56709" y="1789113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4" idx="1"/>
          </p:cNvCxnSpPr>
          <p:nvPr/>
        </p:nvCxnSpPr>
        <p:spPr>
          <a:xfrm>
            <a:off x="2693625" y="3222213"/>
            <a:ext cx="839917" cy="70135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7"/>
            <a:endCxn id="5" idx="3"/>
          </p:cNvCxnSpPr>
          <p:nvPr/>
        </p:nvCxnSpPr>
        <p:spPr>
          <a:xfrm flipV="1">
            <a:off x="2693625" y="2154967"/>
            <a:ext cx="839917" cy="76416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>
            <a:off x="3899396" y="2003425"/>
            <a:ext cx="1357313" cy="158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3899396" y="4075113"/>
            <a:ext cx="1357313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8" idx="3"/>
          </p:cNvCxnSpPr>
          <p:nvPr/>
        </p:nvCxnSpPr>
        <p:spPr>
          <a:xfrm rot="5400000" flipH="1" flipV="1">
            <a:off x="5764709" y="3082925"/>
            <a:ext cx="69850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8" idx="1"/>
          </p:cNvCxnSpPr>
          <p:nvPr/>
        </p:nvCxnSpPr>
        <p:spPr>
          <a:xfrm rot="16200000" flipH="1">
            <a:off x="5728990" y="2047082"/>
            <a:ext cx="769937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42334" y="2789238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5" idx="5"/>
            <a:endCxn id="21" idx="1"/>
          </p:cNvCxnSpPr>
          <p:nvPr/>
        </p:nvCxnSpPr>
        <p:spPr>
          <a:xfrm rot="16200000" flipH="1">
            <a:off x="3871615" y="2118519"/>
            <a:ext cx="698500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21" idx="3"/>
          </p:cNvCxnSpPr>
          <p:nvPr/>
        </p:nvCxnSpPr>
        <p:spPr>
          <a:xfrm rot="5400000" flipH="1" flipV="1">
            <a:off x="3835896" y="3154363"/>
            <a:ext cx="769937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  <a:endCxn id="6" idx="0"/>
          </p:cNvCxnSpPr>
          <p:nvPr/>
        </p:nvCxnSpPr>
        <p:spPr>
          <a:xfrm rot="16200000" flipH="1">
            <a:off x="4836021" y="3225801"/>
            <a:ext cx="706437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7"/>
            <a:endCxn id="7" idx="4"/>
          </p:cNvCxnSpPr>
          <p:nvPr/>
        </p:nvCxnSpPr>
        <p:spPr>
          <a:xfrm rot="5400000" flipH="1" flipV="1">
            <a:off x="4871740" y="2253457"/>
            <a:ext cx="635000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10" name="Object 8"/>
          <p:cNvGraphicFramePr>
            <a:graphicFrameLocks noChangeAspect="1"/>
          </p:cNvGraphicFramePr>
          <p:nvPr/>
        </p:nvGraphicFramePr>
        <p:xfrm>
          <a:off x="3531096" y="1846263"/>
          <a:ext cx="327025" cy="357187"/>
        </p:xfrm>
        <a:graphic>
          <a:graphicData uri="http://schemas.openxmlformats.org/presentationml/2006/ole">
            <p:oleObj spid="_x0000_s185362" name="Equation" r:id="rId5" imgW="126835" imgH="139518" progId="Equation.3">
              <p:embed/>
            </p:oleObj>
          </a:graphicData>
        </a:graphic>
      </p:graphicFrame>
      <p:graphicFrame>
        <p:nvGraphicFramePr>
          <p:cNvPr id="12311" name="Object 8"/>
          <p:cNvGraphicFramePr>
            <a:graphicFrameLocks noChangeAspect="1"/>
          </p:cNvGraphicFramePr>
          <p:nvPr/>
        </p:nvGraphicFramePr>
        <p:xfrm>
          <a:off x="3569196" y="3860800"/>
          <a:ext cx="327025" cy="454025"/>
        </p:xfrm>
        <a:graphic>
          <a:graphicData uri="http://schemas.openxmlformats.org/presentationml/2006/ole">
            <p:oleObj spid="_x0000_s185363" name="Equation" r:id="rId6" imgW="126725" imgH="177415" progId="Equation.3">
              <p:embed/>
            </p:oleObj>
          </a:graphicData>
        </a:graphic>
      </p:graphicFrame>
      <p:graphicFrame>
        <p:nvGraphicFramePr>
          <p:cNvPr id="12312" name="Object 8"/>
          <p:cNvGraphicFramePr>
            <a:graphicFrameLocks noChangeAspect="1"/>
          </p:cNvGraphicFramePr>
          <p:nvPr/>
        </p:nvGraphicFramePr>
        <p:xfrm>
          <a:off x="4618534" y="2840038"/>
          <a:ext cx="293687" cy="357187"/>
        </p:xfrm>
        <a:graphic>
          <a:graphicData uri="http://schemas.openxmlformats.org/presentationml/2006/ole">
            <p:oleObj spid="_x0000_s185364" name="Equation" r:id="rId7" imgW="114201" imgH="139579" progId="Equation.3">
              <p:embed/>
            </p:oleObj>
          </a:graphicData>
        </a:graphic>
      </p:graphicFrame>
      <p:graphicFrame>
        <p:nvGraphicFramePr>
          <p:cNvPr id="12313" name="Object 8"/>
          <p:cNvGraphicFramePr>
            <a:graphicFrameLocks noChangeAspect="1"/>
          </p:cNvGraphicFramePr>
          <p:nvPr/>
        </p:nvGraphicFramePr>
        <p:xfrm>
          <a:off x="5310684" y="1785938"/>
          <a:ext cx="358775" cy="454025"/>
        </p:xfrm>
        <a:graphic>
          <a:graphicData uri="http://schemas.openxmlformats.org/presentationml/2006/ole">
            <p:oleObj spid="_x0000_s185365" name="Equation" r:id="rId8" imgW="139579" imgH="177646" progId="Equation.3">
              <p:embed/>
            </p:oleObj>
          </a:graphicData>
        </a:graphic>
      </p:graphicFrame>
      <p:graphicFrame>
        <p:nvGraphicFramePr>
          <p:cNvPr id="12314" name="Object 8"/>
          <p:cNvGraphicFramePr>
            <a:graphicFrameLocks noChangeAspect="1"/>
          </p:cNvGraphicFramePr>
          <p:nvPr/>
        </p:nvGraphicFramePr>
        <p:xfrm>
          <a:off x="5331321" y="3897313"/>
          <a:ext cx="293688" cy="357187"/>
        </p:xfrm>
        <a:graphic>
          <a:graphicData uri="http://schemas.openxmlformats.org/presentationml/2006/ole">
            <p:oleObj spid="_x0000_s185366" name="Equation" r:id="rId9" imgW="114201" imgH="139579" progId="Equation.3">
              <p:embed/>
            </p:oleObj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V="1">
            <a:off x="1541959" y="3071813"/>
            <a:ext cx="785812" cy="357187"/>
          </a:xfrm>
          <a:prstGeom prst="straightConnector1">
            <a:avLst/>
          </a:prstGeom>
          <a:ln w="2222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7584" y="3429000"/>
            <a:ext cx="9286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מקור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6971209" y="3214688"/>
            <a:ext cx="571500" cy="500062"/>
          </a:xfrm>
          <a:prstGeom prst="straightConnector1">
            <a:avLst/>
          </a:prstGeom>
          <a:ln w="2222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2646" y="3681413"/>
            <a:ext cx="9286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בור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27834" y="2109788"/>
            <a:ext cx="357187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71800" y="3471094"/>
            <a:ext cx="357187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99459" y="1556792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50917" y="2395538"/>
            <a:ext cx="357187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50916" y="3143250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99459" y="4071938"/>
            <a:ext cx="357187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54773" y="2348880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99396" y="3183061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42521" y="2000250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42521" y="3571875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184896" y="3786188"/>
            <a:ext cx="714375" cy="642937"/>
          </a:xfrm>
          <a:prstGeom prst="straightConnector1">
            <a:avLst/>
          </a:prstGeom>
          <a:ln w="2222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27646" y="4429125"/>
            <a:ext cx="1285875" cy="8302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לכל קשת יש קיבול.</a:t>
            </a:r>
          </a:p>
        </p:txBody>
      </p:sp>
      <p:sp>
        <p:nvSpPr>
          <p:cNvPr id="12331" name="Content Placeholder 2"/>
          <p:cNvSpPr>
            <a:spLocks noGrp="1"/>
          </p:cNvSpPr>
          <p:nvPr>
            <p:ph idx="1"/>
          </p:nvPr>
        </p:nvSpPr>
        <p:spPr>
          <a:xfrm>
            <a:off x="1435100" y="5538788"/>
            <a:ext cx="7499350" cy="1247775"/>
          </a:xfrm>
        </p:spPr>
        <p:txBody>
          <a:bodyPr/>
          <a:lstStyle/>
          <a:p>
            <a:r>
              <a:rPr lang="he-IL" smtClean="0"/>
              <a:t>רוצים למצוא זרימה מקסימאלית מהמקור אל הבור, אשר מקיימת את אילוצי הקיבולים.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מציין מיקום של מספר שקופית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571472" y="285728"/>
            <a:ext cx="4786346" cy="61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הערה</a:t>
            </a:r>
            <a:endParaRPr lang="he-IL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71472" y="1447800"/>
            <a:ext cx="8362978" cy="2124075"/>
          </a:xfrm>
        </p:spPr>
        <p:txBody>
          <a:bodyPr/>
          <a:lstStyle/>
          <a:p>
            <a:r>
              <a:rPr lang="he-IL" dirty="0" smtClean="0"/>
              <a:t>הרעיון שהמספר המקסימאלי של מסלולים זרים זהה למספר המינימאלי של קשתות שיש להסיר נקרא משפט </a:t>
            </a:r>
            <a:r>
              <a:rPr lang="en-US" dirty="0" err="1" smtClean="0"/>
              <a:t>Menger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הוא התגלה ע"י קארל מנגר ב-1927.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  <p:pic>
        <p:nvPicPr>
          <p:cNvPr id="10" name="תמונה 9" descr="menger orig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4714885"/>
            <a:ext cx="8896977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סיכום ביניים לרשת 0-1</a:t>
            </a:r>
            <a:endParaRPr lang="he-IL" dirty="0"/>
          </a:p>
        </p:txBody>
      </p:sp>
      <p:sp>
        <p:nvSpPr>
          <p:cNvPr id="10250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394898" cy="4800600"/>
          </a:xfrm>
        </p:spPr>
        <p:txBody>
          <a:bodyPr/>
          <a:lstStyle/>
          <a:p>
            <a:endParaRPr lang="he-IL" sz="2800" dirty="0" smtClean="0"/>
          </a:p>
          <a:p>
            <a:r>
              <a:rPr lang="he-IL" sz="3600" dirty="0" smtClean="0"/>
              <a:t>יש </a:t>
            </a:r>
            <a:r>
              <a:rPr lang="he-IL" sz="3600" dirty="0" err="1" smtClean="0"/>
              <a:t>שיוויון</a:t>
            </a:r>
            <a:r>
              <a:rPr lang="he-IL" sz="3600" dirty="0" smtClean="0"/>
              <a:t> בין:</a:t>
            </a:r>
            <a:endParaRPr lang="he-IL" sz="2800" dirty="0" smtClean="0"/>
          </a:p>
          <a:p>
            <a:endParaRPr lang="he-IL" sz="2800" dirty="0" smtClean="0"/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he-IL" sz="2800" dirty="0" smtClean="0">
                <a:solidFill>
                  <a:schemeClr val="accent5"/>
                </a:solidFill>
              </a:rPr>
              <a:t>ערך הזרימה המקסימאלית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he-IL" sz="2800" dirty="0" smtClean="0">
                <a:solidFill>
                  <a:schemeClr val="accent5"/>
                </a:solidFill>
              </a:rPr>
              <a:t>גודל החתך המינימאלי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he-IL" sz="2800" dirty="0" smtClean="0">
                <a:solidFill>
                  <a:schemeClr val="accent5"/>
                </a:solidFill>
              </a:rPr>
              <a:t>המספר המקסימאלי של מסלולים זרים בקשתות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he-IL" sz="2800" dirty="0" smtClean="0">
                <a:solidFill>
                  <a:schemeClr val="accent5"/>
                </a:solidFill>
              </a:rPr>
              <a:t>מספר הקשתות המינימאלי שיש להסיר בכדי לנתק את הגרף </a:t>
            </a:r>
          </a:p>
          <a:p>
            <a:endParaRPr lang="he-IL" sz="2800" dirty="0" smtClean="0"/>
          </a:p>
          <a:p>
            <a:pPr>
              <a:buFont typeface="Wingdings 2" pitchFamily="18" charset="2"/>
              <a:buNone/>
            </a:pPr>
            <a:endParaRPr lang="he-IL" sz="2800" dirty="0" smtClean="0"/>
          </a:p>
        </p:txBody>
      </p:sp>
      <p:cxnSp>
        <p:nvCxnSpPr>
          <p:cNvPr id="12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  <p:sp>
        <p:nvSpPr>
          <p:cNvPr id="14" name="אליפסה 7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שאלה 5 – מסלולים זרים בקודקודים </a:t>
            </a:r>
            <a:endParaRPr lang="he-IL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338263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נתון גרף מכוון                 וצמתים           תארו </a:t>
            </a:r>
            <a:r>
              <a:rPr lang="he-IL" dirty="0" err="1" smtClean="0"/>
              <a:t>אלג</a:t>
            </a:r>
            <a:r>
              <a:rPr lang="he-IL" dirty="0" smtClean="0"/>
              <a:t>' אשר מוצא את המספר המקסימאלי של מסלולים זרים </a:t>
            </a:r>
            <a:r>
              <a:rPr lang="he-IL" i="1" u="sng" dirty="0" smtClean="0"/>
              <a:t>בקודקודים</a:t>
            </a:r>
            <a:r>
              <a:rPr lang="he-IL" dirty="0" smtClean="0"/>
              <a:t> מ-    ל-   </a:t>
            </a:r>
          </a:p>
        </p:txBody>
      </p:sp>
      <p:graphicFrame>
        <p:nvGraphicFramePr>
          <p:cNvPr id="31748" name="Object 8"/>
          <p:cNvGraphicFramePr>
            <a:graphicFrameLocks noChangeAspect="1"/>
          </p:cNvGraphicFramePr>
          <p:nvPr/>
        </p:nvGraphicFramePr>
        <p:xfrm>
          <a:off x="3802063" y="1571625"/>
          <a:ext cx="1350962" cy="401638"/>
        </p:xfrm>
        <a:graphic>
          <a:graphicData uri="http://schemas.openxmlformats.org/presentationml/2006/ole">
            <p:oleObj spid="_x0000_s202768" name="Equation" r:id="rId3" imgW="685800" imgH="203200" progId="Equation.3">
              <p:embed/>
            </p:oleObj>
          </a:graphicData>
        </a:graphic>
      </p:graphicFrame>
      <p:graphicFrame>
        <p:nvGraphicFramePr>
          <p:cNvPr id="31749" name="Object 8"/>
          <p:cNvGraphicFramePr>
            <a:graphicFrameLocks noChangeAspect="1"/>
          </p:cNvGraphicFramePr>
          <p:nvPr/>
        </p:nvGraphicFramePr>
        <p:xfrm>
          <a:off x="1443038" y="1565275"/>
          <a:ext cx="1011237" cy="419100"/>
        </p:xfrm>
        <a:graphic>
          <a:graphicData uri="http://schemas.openxmlformats.org/presentationml/2006/ole">
            <p:oleObj spid="_x0000_s202769" name="Equation" r:id="rId4" imgW="482391" imgH="203112" progId="Equation.3">
              <p:embed/>
            </p:oleObj>
          </a:graphicData>
        </a:graphic>
      </p:graphicFrame>
      <p:graphicFrame>
        <p:nvGraphicFramePr>
          <p:cNvPr id="31750" name="Object 8"/>
          <p:cNvGraphicFramePr>
            <a:graphicFrameLocks noChangeAspect="1"/>
          </p:cNvGraphicFramePr>
          <p:nvPr/>
        </p:nvGraphicFramePr>
        <p:xfrm>
          <a:off x="4355976" y="2564904"/>
          <a:ext cx="298450" cy="357187"/>
        </p:xfrm>
        <a:graphic>
          <a:graphicData uri="http://schemas.openxmlformats.org/presentationml/2006/ole">
            <p:oleObj spid="_x0000_s202770" name="Equation" r:id="rId5" imgW="114201" imgH="139579" progId="Equation.3">
              <p:embed/>
            </p:oleObj>
          </a:graphicData>
        </a:graphic>
      </p:graphicFrame>
      <p:graphicFrame>
        <p:nvGraphicFramePr>
          <p:cNvPr id="31774" name="Object 8"/>
          <p:cNvGraphicFramePr>
            <a:graphicFrameLocks noChangeAspect="1"/>
          </p:cNvGraphicFramePr>
          <p:nvPr/>
        </p:nvGraphicFramePr>
        <p:xfrm>
          <a:off x="3563888" y="2564904"/>
          <a:ext cx="296862" cy="388937"/>
        </p:xfrm>
        <a:graphic>
          <a:graphicData uri="http://schemas.openxmlformats.org/presentationml/2006/ole">
            <p:oleObj spid="_x0000_s202771" name="Equation" r:id="rId6" imgW="114151" imgH="152202" progId="Equation.3">
              <p:embed/>
            </p:oleObj>
          </a:graphicData>
        </a:graphic>
      </p:graphicFrame>
      <p:cxnSp>
        <p:nvCxnSpPr>
          <p:cNvPr id="31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של מספר שקופית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22</a:t>
            </a:fld>
            <a:endParaRPr lang="he-IL"/>
          </a:p>
        </p:txBody>
      </p:sp>
      <p:cxnSp>
        <p:nvCxnSpPr>
          <p:cNvPr id="36" name="Straight Arrow Connector 35"/>
          <p:cNvCxnSpPr>
            <a:stCxn id="71" idx="6"/>
            <a:endCxn id="73" idx="2"/>
          </p:cNvCxnSpPr>
          <p:nvPr/>
        </p:nvCxnSpPr>
        <p:spPr>
          <a:xfrm>
            <a:off x="4139952" y="49051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8" idx="6"/>
            <a:endCxn id="70" idx="1"/>
          </p:cNvCxnSpPr>
          <p:nvPr/>
        </p:nvCxnSpPr>
        <p:spPr>
          <a:xfrm>
            <a:off x="5796136" y="3969060"/>
            <a:ext cx="1471796" cy="85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3" idx="6"/>
            <a:endCxn id="70" idx="2"/>
          </p:cNvCxnSpPr>
          <p:nvPr/>
        </p:nvCxnSpPr>
        <p:spPr>
          <a:xfrm>
            <a:off x="5796136" y="49051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" idx="6"/>
            <a:endCxn id="70" idx="3"/>
          </p:cNvCxnSpPr>
          <p:nvPr/>
        </p:nvCxnSpPr>
        <p:spPr>
          <a:xfrm flipV="1">
            <a:off x="5796136" y="4981540"/>
            <a:ext cx="1471796" cy="931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Object 8"/>
          <p:cNvGraphicFramePr>
            <a:graphicFrameLocks noChangeAspect="1"/>
          </p:cNvGraphicFramePr>
          <p:nvPr/>
        </p:nvGraphicFramePr>
        <p:xfrm>
          <a:off x="1331640" y="4725144"/>
          <a:ext cx="293687" cy="360189"/>
        </p:xfrm>
        <a:graphic>
          <a:graphicData uri="http://schemas.openxmlformats.org/presentationml/2006/ole">
            <p:oleObj spid="_x0000_s202772" name="Equation" r:id="rId7" imgW="114201" imgH="139579" progId="Equation.3">
              <p:embed/>
            </p:oleObj>
          </a:graphicData>
        </a:graphic>
      </p:graphicFrame>
      <p:graphicFrame>
        <p:nvGraphicFramePr>
          <p:cNvPr id="48" name="Object 11"/>
          <p:cNvGraphicFramePr>
            <a:graphicFrameLocks noChangeAspect="1"/>
          </p:cNvGraphicFramePr>
          <p:nvPr/>
        </p:nvGraphicFramePr>
        <p:xfrm>
          <a:off x="7596336" y="4725144"/>
          <a:ext cx="228600" cy="390525"/>
        </p:xfrm>
        <a:graphic>
          <a:graphicData uri="http://schemas.openxmlformats.org/presentationml/2006/ole">
            <p:oleObj spid="_x0000_s202773" name="Equation" r:id="rId8" imgW="88746" imgH="152136" progId="Equation.3">
              <p:embed/>
            </p:oleObj>
          </a:graphicData>
        </a:graphic>
      </p:graphicFrame>
      <p:cxnSp>
        <p:nvCxnSpPr>
          <p:cNvPr id="49" name="Straight Arrow Connector 48"/>
          <p:cNvCxnSpPr>
            <a:stCxn id="71" idx="6"/>
            <a:endCxn id="73" idx="2"/>
          </p:cNvCxnSpPr>
          <p:nvPr/>
        </p:nvCxnSpPr>
        <p:spPr>
          <a:xfrm>
            <a:off x="4139952" y="4905164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8" idx="6"/>
            <a:endCxn id="70" idx="1"/>
          </p:cNvCxnSpPr>
          <p:nvPr/>
        </p:nvCxnSpPr>
        <p:spPr>
          <a:xfrm>
            <a:off x="5796136" y="3969060"/>
            <a:ext cx="1471796" cy="85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6" idx="4"/>
            <a:endCxn id="71" idx="0"/>
          </p:cNvCxnSpPr>
          <p:nvPr/>
        </p:nvCxnSpPr>
        <p:spPr>
          <a:xfrm>
            <a:off x="4031940" y="407707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6"/>
            <a:endCxn id="73" idx="3"/>
          </p:cNvCxnSpPr>
          <p:nvPr/>
        </p:nvCxnSpPr>
        <p:spPr>
          <a:xfrm flipV="1">
            <a:off x="4139952" y="4981540"/>
            <a:ext cx="1471796" cy="93173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6"/>
            <a:endCxn id="70" idx="2"/>
          </p:cNvCxnSpPr>
          <p:nvPr/>
        </p:nvCxnSpPr>
        <p:spPr>
          <a:xfrm>
            <a:off x="5796136" y="49051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6" idx="6"/>
            <a:endCxn id="70" idx="3"/>
          </p:cNvCxnSpPr>
          <p:nvPr/>
        </p:nvCxnSpPr>
        <p:spPr>
          <a:xfrm flipV="1">
            <a:off x="5796136" y="4981540"/>
            <a:ext cx="1471796" cy="93173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9" idx="6"/>
            <a:endCxn id="71" idx="2"/>
          </p:cNvCxnSpPr>
          <p:nvPr/>
        </p:nvCxnSpPr>
        <p:spPr>
          <a:xfrm>
            <a:off x="1907704" y="490516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9" idx="7"/>
            <a:endCxn id="66" idx="2"/>
          </p:cNvCxnSpPr>
          <p:nvPr/>
        </p:nvCxnSpPr>
        <p:spPr>
          <a:xfrm flipV="1">
            <a:off x="1876068" y="3969060"/>
            <a:ext cx="2047860" cy="85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1" idx="6"/>
            <a:endCxn id="73" idx="2"/>
          </p:cNvCxnSpPr>
          <p:nvPr/>
        </p:nvCxnSpPr>
        <p:spPr>
          <a:xfrm>
            <a:off x="4139952" y="49051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8" idx="6"/>
            <a:endCxn id="70" idx="1"/>
          </p:cNvCxnSpPr>
          <p:nvPr/>
        </p:nvCxnSpPr>
        <p:spPr>
          <a:xfrm>
            <a:off x="5796136" y="3969060"/>
            <a:ext cx="1471796" cy="85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9" idx="5"/>
            <a:endCxn id="74" idx="2"/>
          </p:cNvCxnSpPr>
          <p:nvPr/>
        </p:nvCxnSpPr>
        <p:spPr>
          <a:xfrm>
            <a:off x="1876068" y="4981540"/>
            <a:ext cx="2047860" cy="93173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580112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/>
          <p:cNvSpPr/>
          <p:nvPr/>
        </p:nvSpPr>
        <p:spPr>
          <a:xfrm>
            <a:off x="1691680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Oval 69"/>
          <p:cNvSpPr/>
          <p:nvPr/>
        </p:nvSpPr>
        <p:spPr>
          <a:xfrm>
            <a:off x="7236296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Oval 70"/>
          <p:cNvSpPr/>
          <p:nvPr/>
        </p:nvSpPr>
        <p:spPr>
          <a:xfrm>
            <a:off x="3923928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8" name="Straight Arrow Connector 77"/>
          <p:cNvCxnSpPr>
            <a:stCxn id="73" idx="4"/>
            <a:endCxn id="76" idx="0"/>
          </p:cNvCxnSpPr>
          <p:nvPr/>
        </p:nvCxnSpPr>
        <p:spPr>
          <a:xfrm>
            <a:off x="5688124" y="5013176"/>
            <a:ext cx="0" cy="79208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0112" y="47971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Oval 75"/>
          <p:cNvSpPr/>
          <p:nvPr/>
        </p:nvSpPr>
        <p:spPr>
          <a:xfrm>
            <a:off x="5580112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Oval 73"/>
          <p:cNvSpPr/>
          <p:nvPr/>
        </p:nvSpPr>
        <p:spPr>
          <a:xfrm>
            <a:off x="3923928" y="58052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3923928" y="386104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/>
          <p:cNvCxnSpPr>
            <a:stCxn id="71" idx="7"/>
            <a:endCxn id="68" idx="2"/>
          </p:cNvCxnSpPr>
          <p:nvPr/>
        </p:nvCxnSpPr>
        <p:spPr>
          <a:xfrm flipV="1">
            <a:off x="4108316" y="3969060"/>
            <a:ext cx="1471796" cy="85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86" name="Object 5"/>
          <p:cNvGraphicFramePr>
            <a:graphicFrameLocks noChangeAspect="1"/>
          </p:cNvGraphicFramePr>
          <p:nvPr/>
        </p:nvGraphicFramePr>
        <p:xfrm>
          <a:off x="7386638" y="3929063"/>
          <a:ext cx="685800" cy="587375"/>
        </p:xfrm>
        <a:graphic>
          <a:graphicData uri="http://schemas.openxmlformats.org/presentationml/2006/ole">
            <p:oleObj spid="_x0000_s203800" name="Equation" r:id="rId3" imgW="228600" imgH="228600" progId="Equation.3">
              <p:embed/>
            </p:oleObj>
          </a:graphicData>
        </a:graphic>
      </p:graphicFrame>
      <p:graphicFrame>
        <p:nvGraphicFramePr>
          <p:cNvPr id="32789" name="Object 6"/>
          <p:cNvGraphicFramePr>
            <a:graphicFrameLocks noChangeAspect="1"/>
          </p:cNvGraphicFramePr>
          <p:nvPr/>
        </p:nvGraphicFramePr>
        <p:xfrm>
          <a:off x="6215063" y="3929063"/>
          <a:ext cx="571500" cy="587375"/>
        </p:xfrm>
        <a:graphic>
          <a:graphicData uri="http://schemas.openxmlformats.org/presentationml/2006/ole">
            <p:oleObj spid="_x0000_s203801" name="Equation" r:id="rId4" imgW="190500" imgH="228600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623888"/>
          </a:xfrm>
        </p:spPr>
        <p:txBody>
          <a:bodyPr/>
          <a:lstStyle/>
          <a:p>
            <a:r>
              <a:rPr lang="he-IL" sz="2800" dirty="0" smtClean="0"/>
              <a:t>כמו בשאלות הקודמות, נהפוך את הגרף לרשת זרימה על ידי הוספת </a:t>
            </a:r>
            <a:r>
              <a:rPr lang="he-IL" sz="2800" dirty="0" err="1" smtClean="0"/>
              <a:t>קיבולים</a:t>
            </a:r>
            <a:r>
              <a:rPr lang="he-IL" sz="2800" dirty="0" smtClean="0"/>
              <a:t> של 1. </a:t>
            </a:r>
          </a:p>
          <a:p>
            <a:r>
              <a:rPr lang="he-IL" sz="2800" dirty="0" smtClean="0"/>
              <a:t>בנוסף, נפצל כל קודקוד (פרט ל-    ו-   ) באופן הבא:</a:t>
            </a:r>
          </a:p>
        </p:txBody>
      </p:sp>
      <p:sp>
        <p:nvSpPr>
          <p:cNvPr id="32772" name="Oval 43"/>
          <p:cNvSpPr>
            <a:spLocks noChangeArrowheads="1"/>
          </p:cNvSpPr>
          <p:nvPr/>
        </p:nvSpPr>
        <p:spPr bwMode="auto">
          <a:xfrm>
            <a:off x="2500313" y="3857625"/>
            <a:ext cx="199479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6" name="Straight Arrow Connector 5"/>
          <p:cNvCxnSpPr>
            <a:endCxn id="32772" idx="1"/>
          </p:cNvCxnSpPr>
          <p:nvPr/>
        </p:nvCxnSpPr>
        <p:spPr>
          <a:xfrm>
            <a:off x="1571625" y="3286125"/>
            <a:ext cx="957901" cy="603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2772" idx="3"/>
          </p:cNvCxnSpPr>
          <p:nvPr/>
        </p:nvCxnSpPr>
        <p:spPr>
          <a:xfrm flipV="1">
            <a:off x="1643063" y="4044935"/>
            <a:ext cx="886463" cy="52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2772" idx="7"/>
          </p:cNvCxnSpPr>
          <p:nvPr/>
        </p:nvCxnSpPr>
        <p:spPr>
          <a:xfrm flipV="1">
            <a:off x="2670579" y="3357566"/>
            <a:ext cx="686984" cy="532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2772" idx="6"/>
          </p:cNvCxnSpPr>
          <p:nvPr/>
        </p:nvCxnSpPr>
        <p:spPr>
          <a:xfrm flipV="1">
            <a:off x="2699792" y="3930651"/>
            <a:ext cx="943521" cy="3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2772" idx="5"/>
          </p:cNvCxnSpPr>
          <p:nvPr/>
        </p:nvCxnSpPr>
        <p:spPr>
          <a:xfrm>
            <a:off x="2670579" y="4044935"/>
            <a:ext cx="686984" cy="45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32778" name="Object 4"/>
          <p:cNvGraphicFramePr>
            <a:graphicFrameLocks noChangeAspect="1"/>
          </p:cNvGraphicFramePr>
          <p:nvPr/>
        </p:nvGraphicFramePr>
        <p:xfrm>
          <a:off x="2443163" y="4070350"/>
          <a:ext cx="342900" cy="358775"/>
        </p:xfrm>
        <a:graphic>
          <a:graphicData uri="http://schemas.openxmlformats.org/presentationml/2006/ole">
            <p:oleObj spid="_x0000_s203802" name="Equation" r:id="rId5" imgW="114201" imgH="139579" progId="Equation.3">
              <p:embed/>
            </p:oleObj>
          </a:graphicData>
        </a:graphic>
      </p:graphicFrame>
      <p:sp>
        <p:nvSpPr>
          <p:cNvPr id="16" name="Right Arrow 15"/>
          <p:cNvSpPr/>
          <p:nvPr/>
        </p:nvSpPr>
        <p:spPr>
          <a:xfrm>
            <a:off x="4000500" y="3714750"/>
            <a:ext cx="1071563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32780" name="Oval 43"/>
          <p:cNvSpPr>
            <a:spLocks noChangeArrowheads="1"/>
          </p:cNvSpPr>
          <p:nvPr/>
        </p:nvSpPr>
        <p:spPr bwMode="auto">
          <a:xfrm>
            <a:off x="7572376" y="3789040"/>
            <a:ext cx="230286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9250" y="3286125"/>
            <a:ext cx="949325" cy="592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00688" y="3979863"/>
            <a:ext cx="877887" cy="592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2780" idx="7"/>
          </p:cNvCxnSpPr>
          <p:nvPr/>
        </p:nvCxnSpPr>
        <p:spPr>
          <a:xfrm flipV="1">
            <a:off x="7768937" y="3288979"/>
            <a:ext cx="660688" cy="532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780" idx="6"/>
          </p:cNvCxnSpPr>
          <p:nvPr/>
        </p:nvCxnSpPr>
        <p:spPr>
          <a:xfrm flipV="1">
            <a:off x="7802662" y="3862066"/>
            <a:ext cx="912713" cy="3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780" idx="5"/>
          </p:cNvCxnSpPr>
          <p:nvPr/>
        </p:nvCxnSpPr>
        <p:spPr>
          <a:xfrm>
            <a:off x="7768937" y="3976350"/>
            <a:ext cx="660688" cy="45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787" name="Oval 43"/>
          <p:cNvSpPr>
            <a:spLocks noChangeArrowheads="1"/>
          </p:cNvSpPr>
          <p:nvPr/>
        </p:nvSpPr>
        <p:spPr bwMode="auto">
          <a:xfrm>
            <a:off x="6357939" y="3789040"/>
            <a:ext cx="230286" cy="21944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rtl="0"/>
            <a:endParaRPr lang="he-IL"/>
          </a:p>
        </p:txBody>
      </p:sp>
      <p:cxnSp>
        <p:nvCxnSpPr>
          <p:cNvPr id="26" name="Straight Arrow Connector 25"/>
          <p:cNvCxnSpPr>
            <a:stCxn id="32787" idx="6"/>
            <a:endCxn id="32780" idx="2"/>
          </p:cNvCxnSpPr>
          <p:nvPr/>
        </p:nvCxnSpPr>
        <p:spPr>
          <a:xfrm>
            <a:off x="6588225" y="3898764"/>
            <a:ext cx="984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428750" y="5091113"/>
            <a:ext cx="749935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he-IL" sz="3200" dirty="0">
                <a:latin typeface="+mn-lt"/>
                <a:cs typeface="+mn-cs"/>
              </a:rPr>
              <a:t>ברשת שהתקבלה, מסלולים זרים בקשתות אמ"מ הם זרים בקוקודים. </a:t>
            </a:r>
          </a:p>
        </p:txBody>
      </p:sp>
      <p:graphicFrame>
        <p:nvGraphicFramePr>
          <p:cNvPr id="32791" name="Object 7"/>
          <p:cNvGraphicFramePr>
            <a:graphicFrameLocks noChangeAspect="1"/>
          </p:cNvGraphicFramePr>
          <p:nvPr/>
        </p:nvGraphicFramePr>
        <p:xfrm>
          <a:off x="6858000" y="3500438"/>
          <a:ext cx="225425" cy="357187"/>
        </p:xfrm>
        <a:graphic>
          <a:graphicData uri="http://schemas.openxmlformats.org/presentationml/2006/ole">
            <p:oleObj spid="_x0000_s203803" name="Equation" r:id="rId6" imgW="88707" imgH="164742" progId="Equation.3">
              <p:embed/>
            </p:oleObj>
          </a:graphicData>
        </a:graphic>
      </p:graphicFrame>
      <p:graphicFrame>
        <p:nvGraphicFramePr>
          <p:cNvPr id="32792" name="Object 8"/>
          <p:cNvGraphicFramePr>
            <a:graphicFrameLocks noChangeAspect="1"/>
          </p:cNvGraphicFramePr>
          <p:nvPr/>
        </p:nvGraphicFramePr>
        <p:xfrm>
          <a:off x="5775325" y="3143250"/>
          <a:ext cx="225425" cy="357188"/>
        </p:xfrm>
        <a:graphic>
          <a:graphicData uri="http://schemas.openxmlformats.org/presentationml/2006/ole">
            <p:oleObj spid="_x0000_s203804" name="Equation" r:id="rId7" imgW="88707" imgH="164742" progId="Equation.3">
              <p:embed/>
            </p:oleObj>
          </a:graphicData>
        </a:graphic>
      </p:graphicFrame>
      <p:graphicFrame>
        <p:nvGraphicFramePr>
          <p:cNvPr id="32793" name="Object 9"/>
          <p:cNvGraphicFramePr>
            <a:graphicFrameLocks noChangeAspect="1"/>
          </p:cNvGraphicFramePr>
          <p:nvPr/>
        </p:nvGraphicFramePr>
        <p:xfrm>
          <a:off x="5775325" y="3929063"/>
          <a:ext cx="225425" cy="357187"/>
        </p:xfrm>
        <a:graphic>
          <a:graphicData uri="http://schemas.openxmlformats.org/presentationml/2006/ole">
            <p:oleObj spid="_x0000_s203805" name="Equation" r:id="rId8" imgW="88707" imgH="164742" progId="Equation.3">
              <p:embed/>
            </p:oleObj>
          </a:graphicData>
        </a:graphic>
      </p:graphicFrame>
      <p:graphicFrame>
        <p:nvGraphicFramePr>
          <p:cNvPr id="32794" name="Object 10"/>
          <p:cNvGraphicFramePr>
            <a:graphicFrameLocks noChangeAspect="1"/>
          </p:cNvGraphicFramePr>
          <p:nvPr/>
        </p:nvGraphicFramePr>
        <p:xfrm>
          <a:off x="8132763" y="3143250"/>
          <a:ext cx="225425" cy="357188"/>
        </p:xfrm>
        <a:graphic>
          <a:graphicData uri="http://schemas.openxmlformats.org/presentationml/2006/ole">
            <p:oleObj spid="_x0000_s203806" name="Equation" r:id="rId9" imgW="88707" imgH="164742" progId="Equation.3">
              <p:embed/>
            </p:oleObj>
          </a:graphicData>
        </a:graphic>
      </p:graphicFrame>
      <p:graphicFrame>
        <p:nvGraphicFramePr>
          <p:cNvPr id="32795" name="Object 11"/>
          <p:cNvGraphicFramePr>
            <a:graphicFrameLocks noChangeAspect="1"/>
          </p:cNvGraphicFramePr>
          <p:nvPr/>
        </p:nvGraphicFramePr>
        <p:xfrm>
          <a:off x="8418513" y="3571875"/>
          <a:ext cx="225425" cy="357188"/>
        </p:xfrm>
        <a:graphic>
          <a:graphicData uri="http://schemas.openxmlformats.org/presentationml/2006/ole">
            <p:oleObj spid="_x0000_s203807" name="Equation" r:id="rId10" imgW="88707" imgH="164742" progId="Equation.3">
              <p:embed/>
            </p:oleObj>
          </a:graphicData>
        </a:graphic>
      </p:graphicFrame>
      <p:graphicFrame>
        <p:nvGraphicFramePr>
          <p:cNvPr id="32796" name="Object 12"/>
          <p:cNvGraphicFramePr>
            <a:graphicFrameLocks noChangeAspect="1"/>
          </p:cNvGraphicFramePr>
          <p:nvPr/>
        </p:nvGraphicFramePr>
        <p:xfrm>
          <a:off x="8286750" y="4071938"/>
          <a:ext cx="225425" cy="357187"/>
        </p:xfrm>
        <a:graphic>
          <a:graphicData uri="http://schemas.openxmlformats.org/presentationml/2006/ole">
            <p:oleObj spid="_x0000_s203808" name="Equation" r:id="rId11" imgW="88707" imgH="164742" progId="Equation.3">
              <p:embed/>
            </p:oleObj>
          </a:graphicData>
        </a:graphic>
      </p:graphicFrame>
      <p:graphicFrame>
        <p:nvGraphicFramePr>
          <p:cNvPr id="32797" name="Object 8"/>
          <p:cNvGraphicFramePr>
            <a:graphicFrameLocks noChangeAspect="1"/>
          </p:cNvGraphicFramePr>
          <p:nvPr/>
        </p:nvGraphicFramePr>
        <p:xfrm>
          <a:off x="4342833" y="2490788"/>
          <a:ext cx="301175" cy="362148"/>
        </p:xfrm>
        <a:graphic>
          <a:graphicData uri="http://schemas.openxmlformats.org/presentationml/2006/ole">
            <p:oleObj spid="_x0000_s203809" name="Equation" r:id="rId12" imgW="114201" imgH="139579" progId="Equation.3">
              <p:embed/>
            </p:oleObj>
          </a:graphicData>
        </a:graphic>
      </p:graphicFrame>
      <p:graphicFrame>
        <p:nvGraphicFramePr>
          <p:cNvPr id="32798" name="Object 8"/>
          <p:cNvGraphicFramePr>
            <a:graphicFrameLocks noChangeAspect="1"/>
          </p:cNvGraphicFramePr>
          <p:nvPr/>
        </p:nvGraphicFramePr>
        <p:xfrm>
          <a:off x="3851920" y="2492896"/>
          <a:ext cx="213669" cy="360040"/>
        </p:xfrm>
        <a:graphic>
          <a:graphicData uri="http://schemas.openxmlformats.org/presentationml/2006/ole">
            <p:oleObj spid="_x0000_s203810" name="Equation" r:id="rId13" imgW="88746" imgH="152136" progId="Equation.3">
              <p:embed/>
            </p:oleObj>
          </a:graphicData>
        </a:graphic>
      </p:graphicFrame>
      <p:cxnSp>
        <p:nvCxnSpPr>
          <p:cNvPr id="31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ציין מיקום של מספר שקופית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הפתרון (המשך)</a:t>
            </a:r>
            <a:endParaRPr lang="he-IL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האלגוריתם:</a:t>
            </a:r>
          </a:p>
          <a:p>
            <a:pPr lvl="1"/>
            <a:r>
              <a:rPr lang="he-IL" dirty="0" smtClean="0"/>
              <a:t>נבנה את רשת הזרימה כפי שתואר בשקף הקודם.</a:t>
            </a:r>
          </a:p>
          <a:p>
            <a:pPr lvl="1"/>
            <a:r>
              <a:rPr lang="he-IL" dirty="0" smtClean="0"/>
              <a:t>נמצא זרימה מקסימאלית ברשת שהתקבלה. </a:t>
            </a:r>
          </a:p>
          <a:p>
            <a:pPr lvl="1"/>
            <a:r>
              <a:rPr lang="he-IL" dirty="0" smtClean="0"/>
              <a:t>זמן ריצה - </a:t>
            </a:r>
          </a:p>
          <a:p>
            <a:endParaRPr lang="he-IL" dirty="0" smtClean="0"/>
          </a:p>
          <a:p>
            <a:r>
              <a:rPr lang="he-IL" dirty="0" smtClean="0"/>
              <a:t>נותר להוכיח: </a:t>
            </a:r>
          </a:p>
          <a:p>
            <a:pPr lvl="1"/>
            <a:r>
              <a:rPr lang="he-IL" dirty="0" smtClean="0"/>
              <a:t>לכל קבוצת מסלולים זרים בקודקודים בגרף המקורי, קיימת קבוצת מסלולים זרים בקשתות ברשת החדשה (באותו הגודל), ולהיפך.</a:t>
            </a:r>
          </a:p>
          <a:p>
            <a:endParaRPr lang="he-IL" dirty="0" smtClean="0"/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24</a:t>
            </a:fld>
            <a:endParaRPr lang="he-IL"/>
          </a:p>
        </p:txBody>
      </p:sp>
      <p:graphicFrame>
        <p:nvGraphicFramePr>
          <p:cNvPr id="204803" name="Object 5"/>
          <p:cNvGraphicFramePr>
            <a:graphicFrameLocks noChangeAspect="1"/>
          </p:cNvGraphicFramePr>
          <p:nvPr/>
        </p:nvGraphicFramePr>
        <p:xfrm>
          <a:off x="2298700" y="3071810"/>
          <a:ext cx="4629150" cy="719137"/>
        </p:xfrm>
        <a:graphic>
          <a:graphicData uri="http://schemas.openxmlformats.org/presentationml/2006/ole">
            <p:oleObj spid="_x0000_s204805" name="Equation" r:id="rId4" imgW="15875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הוכחת נכונות</a:t>
            </a:r>
            <a:endParaRPr lang="he-IL" dirty="0"/>
          </a:p>
        </p:txBody>
      </p:sp>
      <p:sp>
        <p:nvSpPr>
          <p:cNvPr id="133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800" dirty="0" smtClean="0"/>
              <a:t>כל מסלול מ-    ל-     ברשת הזרימה נראה כך:</a:t>
            </a:r>
          </a:p>
          <a:p>
            <a:endParaRPr lang="he-IL" sz="2800" dirty="0" smtClean="0"/>
          </a:p>
          <a:p>
            <a:pPr>
              <a:buFont typeface="Wingdings 2" pitchFamily="18" charset="2"/>
              <a:buNone/>
            </a:pPr>
            <a:r>
              <a:rPr lang="he-IL" sz="2800" dirty="0" smtClean="0"/>
              <a:t>	ומתאים למסלול בגרף המקורי:</a:t>
            </a:r>
          </a:p>
          <a:p>
            <a:pPr>
              <a:buFont typeface="Wingdings 2" pitchFamily="18" charset="2"/>
              <a:buNone/>
            </a:pPr>
            <a:endParaRPr lang="he-IL" sz="2800" dirty="0" smtClean="0"/>
          </a:p>
          <a:p>
            <a:r>
              <a:rPr lang="he-IL" sz="2800" dirty="0" smtClean="0"/>
              <a:t>לכל קבוצת מסלולים זרים בקודקודים בגרף המקורי מתאימה קבוצה של מסלולים זרים בקודקודים בגרף החדש, ולכן גם זרים בקשתות.</a:t>
            </a:r>
          </a:p>
          <a:p>
            <a:r>
              <a:rPr lang="he-IL" sz="2800" dirty="0" smtClean="0"/>
              <a:t>מסלולים זרים בקשתות ברשת החדשה בהכרח גם זרים בקודקודים, ולכן גם המסלולים המתאימים בגרף המקורי זרים בקודקודים.</a:t>
            </a:r>
          </a:p>
        </p:txBody>
      </p:sp>
      <p:graphicFrame>
        <p:nvGraphicFramePr>
          <p:cNvPr id="34820" name="Object 8"/>
          <p:cNvGraphicFramePr>
            <a:graphicFrameLocks noChangeAspect="1"/>
          </p:cNvGraphicFramePr>
          <p:nvPr/>
        </p:nvGraphicFramePr>
        <p:xfrm>
          <a:off x="6616700" y="1589088"/>
          <a:ext cx="258763" cy="311150"/>
        </p:xfrm>
        <a:graphic>
          <a:graphicData uri="http://schemas.openxmlformats.org/presentationml/2006/ole">
            <p:oleObj spid="_x0000_s205834" name="Equation" r:id="rId3" imgW="114201" imgH="139579" progId="Equation.3">
              <p:embed/>
            </p:oleObj>
          </a:graphicData>
        </a:graphic>
      </p:graphicFrame>
      <p:graphicFrame>
        <p:nvGraphicFramePr>
          <p:cNvPr id="34821" name="Object 8"/>
          <p:cNvGraphicFramePr>
            <a:graphicFrameLocks noChangeAspect="1"/>
          </p:cNvGraphicFramePr>
          <p:nvPr/>
        </p:nvGraphicFramePr>
        <p:xfrm>
          <a:off x="3143250" y="2000250"/>
          <a:ext cx="4806950" cy="401638"/>
        </p:xfrm>
        <a:graphic>
          <a:graphicData uri="http://schemas.openxmlformats.org/presentationml/2006/ole">
            <p:oleObj spid="_x0000_s205835" name="Equation" r:id="rId4" imgW="2692400" imgH="228600" progId="Equation.3">
              <p:embed/>
            </p:oleObj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3903663" y="3057525"/>
          <a:ext cx="2811462" cy="266700"/>
        </p:xfrm>
        <a:graphic>
          <a:graphicData uri="http://schemas.openxmlformats.org/presentationml/2006/ole">
            <p:oleObj spid="_x0000_s205836" name="Equation" r:id="rId5" imgW="1574800" imgH="152400" progId="Equation.3">
              <p:embed/>
            </p:oleObj>
          </a:graphicData>
        </a:graphic>
      </p:graphicFrame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6013462" y="1557338"/>
          <a:ext cx="201612" cy="336550"/>
        </p:xfrm>
        <a:graphic>
          <a:graphicData uri="http://schemas.openxmlformats.org/presentationml/2006/ole">
            <p:oleObj spid="_x0000_s205837" name="Equation" r:id="rId6" imgW="88746" imgH="152136" progId="Equation.3">
              <p:embed/>
            </p:oleObj>
          </a:graphicData>
        </a:graphic>
      </p:graphicFrame>
      <p:cxnSp>
        <p:nvCxnSpPr>
          <p:cNvPr id="8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25</a:t>
            </a:fld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3580159" y="3799607"/>
          <a:ext cx="327025" cy="357187"/>
        </p:xfrm>
        <a:graphic>
          <a:graphicData uri="http://schemas.openxmlformats.org/presentationml/2006/ole">
            <p:oleObj spid="_x0000_s263192" name="Equation" r:id="rId3" imgW="126835" imgH="139518" progId="Equation.3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3618259" y="5814144"/>
          <a:ext cx="327025" cy="454025"/>
        </p:xfrm>
        <a:graphic>
          <a:graphicData uri="http://schemas.openxmlformats.org/presentationml/2006/ole">
            <p:oleObj spid="_x0000_s263193" name="Equation" r:id="rId4" imgW="126725" imgH="177415" progId="Equation.3">
              <p:embed/>
            </p:oleObj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4667597" y="4793382"/>
          <a:ext cx="293687" cy="357187"/>
        </p:xfrm>
        <a:graphic>
          <a:graphicData uri="http://schemas.openxmlformats.org/presentationml/2006/ole">
            <p:oleObj spid="_x0000_s263194" name="Equation" r:id="rId5" imgW="114201" imgH="139579" progId="Equation.3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5359747" y="3739282"/>
          <a:ext cx="358775" cy="454025"/>
        </p:xfrm>
        <a:graphic>
          <a:graphicData uri="http://schemas.openxmlformats.org/presentationml/2006/ole">
            <p:oleObj spid="_x0000_s263195" name="Equation" r:id="rId6" imgW="139579" imgH="177646" progId="Equation.3">
              <p:embed/>
            </p:oleObj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5380384" y="5850657"/>
          <a:ext cx="293688" cy="357187"/>
        </p:xfrm>
        <a:graphic>
          <a:graphicData uri="http://schemas.openxmlformats.org/presentationml/2006/ole">
            <p:oleObj spid="_x0000_s263196" name="Equation" r:id="rId7" imgW="114201" imgH="139579" progId="Equation.3">
              <p:embed/>
            </p:oleObj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2462559" y="4848374"/>
          <a:ext cx="293688" cy="357187"/>
        </p:xfrm>
        <a:graphic>
          <a:graphicData uri="http://schemas.openxmlformats.org/presentationml/2006/ole">
            <p:oleObj spid="_x0000_s263197" name="Equation" r:id="rId8" imgW="114201" imgH="139579" progId="Equation.3">
              <p:embed/>
            </p:oleObj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6694834" y="4841007"/>
          <a:ext cx="228600" cy="390525"/>
        </p:xfrm>
        <a:graphic>
          <a:graphicData uri="http://schemas.openxmlformats.org/presentationml/2006/ole">
            <p:oleObj spid="_x0000_s263198" name="Equation" r:id="rId9" imgW="88746" imgH="152136" progId="Equation.3">
              <p:embed/>
            </p:oleObj>
          </a:graphicData>
        </a:graphic>
      </p:graphicFrame>
      <p:sp>
        <p:nvSpPr>
          <p:cNvPr id="15" name="Oval 3"/>
          <p:cNvSpPr/>
          <p:nvPr/>
        </p:nvSpPr>
        <p:spPr>
          <a:xfrm>
            <a:off x="3519834" y="581414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3519834" y="374245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Oval 5"/>
          <p:cNvSpPr/>
          <p:nvPr/>
        </p:nvSpPr>
        <p:spPr>
          <a:xfrm>
            <a:off x="5305772" y="581414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8" name="Oval 6"/>
          <p:cNvSpPr/>
          <p:nvPr/>
        </p:nvSpPr>
        <p:spPr>
          <a:xfrm>
            <a:off x="5305772" y="374245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26" name="Oval 20"/>
          <p:cNvSpPr/>
          <p:nvPr/>
        </p:nvSpPr>
        <p:spPr>
          <a:xfrm>
            <a:off x="4591397" y="4742582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47800"/>
            <a:ext cx="8466906" cy="3481388"/>
          </a:xfrm>
        </p:spPr>
        <p:txBody>
          <a:bodyPr/>
          <a:lstStyle/>
          <a:p>
            <a:r>
              <a:rPr lang="he-IL" b="1" dirty="0" smtClean="0"/>
              <a:t>תרגיל: </a:t>
            </a:r>
            <a:r>
              <a:rPr lang="he-IL" dirty="0" smtClean="0"/>
              <a:t>נתונה רשת זרימה               וזרימה מקסימאלית עבורה,     תארו </a:t>
            </a:r>
            <a:r>
              <a:rPr lang="he-IL" dirty="0" err="1" smtClean="0"/>
              <a:t>אלג</a:t>
            </a:r>
            <a:r>
              <a:rPr lang="he-IL" dirty="0" smtClean="0"/>
              <a:t>' למציאת חתך מינימאלי של הרשת.</a:t>
            </a:r>
          </a:p>
          <a:p>
            <a:endParaRPr lang="he-IL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שאלה 6 - מציאת חתך מינימאלי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2286000" y="35433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e-IL" dirty="0"/>
          </a:p>
        </p:txBody>
      </p:sp>
      <p:graphicFrame>
        <p:nvGraphicFramePr>
          <p:cNvPr id="291846" name="Object 8"/>
          <p:cNvGraphicFramePr>
            <a:graphicFrameLocks noChangeAspect="1"/>
          </p:cNvGraphicFramePr>
          <p:nvPr/>
        </p:nvGraphicFramePr>
        <p:xfrm>
          <a:off x="3563888" y="1556792"/>
          <a:ext cx="1366838" cy="404813"/>
        </p:xfrm>
        <a:graphic>
          <a:graphicData uri="http://schemas.openxmlformats.org/presentationml/2006/ole">
            <p:oleObj spid="_x0000_s263199" name="Equation" r:id="rId10" imgW="685800" imgH="203200" progId="Equation.3">
              <p:embed/>
            </p:oleObj>
          </a:graphicData>
        </a:graphic>
      </p:graphicFrame>
      <p:graphicFrame>
        <p:nvGraphicFramePr>
          <p:cNvPr id="291847" name="Object 7"/>
          <p:cNvGraphicFramePr>
            <a:graphicFrameLocks noChangeAspect="1"/>
          </p:cNvGraphicFramePr>
          <p:nvPr/>
        </p:nvGraphicFramePr>
        <p:xfrm>
          <a:off x="7092280" y="2060848"/>
          <a:ext cx="379524" cy="432048"/>
        </p:xfrm>
        <a:graphic>
          <a:graphicData uri="http://schemas.openxmlformats.org/presentationml/2006/ole">
            <p:oleObj spid="_x0000_s263200" name="Equation" r:id="rId11" imgW="177569" imgH="202936" progId="Equation.3">
              <p:embed/>
            </p:oleObj>
          </a:graphicData>
        </a:graphic>
      </p:graphicFrame>
      <p:sp>
        <p:nvSpPr>
          <p:cNvPr id="14" name="Oval 2"/>
          <p:cNvSpPr/>
          <p:nvPr/>
        </p:nvSpPr>
        <p:spPr>
          <a:xfrm>
            <a:off x="2376834" y="4776936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9" name="Oval 7"/>
          <p:cNvSpPr/>
          <p:nvPr/>
        </p:nvSpPr>
        <p:spPr>
          <a:xfrm>
            <a:off x="6591647" y="4814019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9"/>
          <p:cNvCxnSpPr>
            <a:stCxn id="14" idx="5"/>
            <a:endCxn id="15" idx="1"/>
          </p:cNvCxnSpPr>
          <p:nvPr/>
        </p:nvCxnSpPr>
        <p:spPr>
          <a:xfrm>
            <a:off x="2742688" y="5142790"/>
            <a:ext cx="839917" cy="73412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stCxn id="14" idx="7"/>
            <a:endCxn id="16" idx="3"/>
          </p:cNvCxnSpPr>
          <p:nvPr/>
        </p:nvCxnSpPr>
        <p:spPr>
          <a:xfrm flipV="1">
            <a:off x="2742688" y="4108311"/>
            <a:ext cx="839917" cy="7313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>
            <a:stCxn id="16" idx="6"/>
            <a:endCxn id="18" idx="2"/>
          </p:cNvCxnSpPr>
          <p:nvPr/>
        </p:nvCxnSpPr>
        <p:spPr>
          <a:xfrm>
            <a:off x="3948459" y="3956769"/>
            <a:ext cx="1357313" cy="158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>
            <a:stCxn id="15" idx="6"/>
            <a:endCxn id="17" idx="2"/>
          </p:cNvCxnSpPr>
          <p:nvPr/>
        </p:nvCxnSpPr>
        <p:spPr>
          <a:xfrm>
            <a:off x="3948459" y="6028457"/>
            <a:ext cx="1357313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/>
          <p:cNvCxnSpPr>
            <a:stCxn id="17" idx="7"/>
            <a:endCxn id="19" idx="3"/>
          </p:cNvCxnSpPr>
          <p:nvPr/>
        </p:nvCxnSpPr>
        <p:spPr>
          <a:xfrm rot="5400000" flipH="1" flipV="1">
            <a:off x="5814565" y="5035476"/>
            <a:ext cx="696913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/>
          <p:cNvCxnSpPr>
            <a:stCxn id="18" idx="5"/>
            <a:endCxn id="19" idx="1"/>
          </p:cNvCxnSpPr>
          <p:nvPr/>
        </p:nvCxnSpPr>
        <p:spPr>
          <a:xfrm rot="16200000" flipH="1">
            <a:off x="5778847" y="3999632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/>
          <p:cNvCxnSpPr>
            <a:stCxn id="16" idx="5"/>
            <a:endCxn id="26" idx="1"/>
          </p:cNvCxnSpPr>
          <p:nvPr/>
        </p:nvCxnSpPr>
        <p:spPr>
          <a:xfrm rot="16200000" flipH="1">
            <a:off x="3921472" y="4071069"/>
            <a:ext cx="696912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4"/>
          <p:cNvCxnSpPr>
            <a:stCxn id="15" idx="7"/>
            <a:endCxn id="26" idx="3"/>
          </p:cNvCxnSpPr>
          <p:nvPr/>
        </p:nvCxnSpPr>
        <p:spPr>
          <a:xfrm rot="5400000" flipH="1" flipV="1">
            <a:off x="3885753" y="5106913"/>
            <a:ext cx="768350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/>
          <p:cNvCxnSpPr>
            <a:stCxn id="26" idx="5"/>
            <a:endCxn id="17" idx="0"/>
          </p:cNvCxnSpPr>
          <p:nvPr/>
        </p:nvCxnSpPr>
        <p:spPr>
          <a:xfrm rot="16200000" flipH="1">
            <a:off x="4885084" y="5179145"/>
            <a:ext cx="706437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3"/>
          <p:cNvCxnSpPr>
            <a:stCxn id="26" idx="7"/>
            <a:endCxn id="18" idx="4"/>
          </p:cNvCxnSpPr>
          <p:nvPr/>
        </p:nvCxnSpPr>
        <p:spPr>
          <a:xfrm rot="5400000" flipH="1" flipV="1">
            <a:off x="4921597" y="4206007"/>
            <a:ext cx="633412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76834" y="5415682"/>
            <a:ext cx="785813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8522" y="3549377"/>
            <a:ext cx="64293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4667" y="4269457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6675" y="5175646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0/3</a:t>
            </a:r>
            <a:endParaRPr lang="he-IL" sz="2400" dirty="0"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48272" y="3915494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3/7</a:t>
            </a:r>
            <a:endParaRPr lang="he-IL" sz="2400" dirty="0"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91459" y="4382219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91459" y="5129932"/>
            <a:ext cx="642938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968" y="6093296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05226" y="5491882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4/5</a:t>
            </a:r>
            <a:endParaRPr lang="he-IL" sz="2400" dirty="0"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05834" y="3991694"/>
            <a:ext cx="785813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sp>
        <p:nvSpPr>
          <p:cNvPr id="48" name="Freeform 75"/>
          <p:cNvSpPr/>
          <p:nvPr/>
        </p:nvSpPr>
        <p:spPr>
          <a:xfrm>
            <a:off x="3995936" y="3429000"/>
            <a:ext cx="1198562" cy="3297238"/>
          </a:xfrm>
          <a:custGeom>
            <a:avLst/>
            <a:gdLst>
              <a:gd name="connsiteX0" fmla="*/ 166255 w 1198419"/>
              <a:gd name="connsiteY0" fmla="*/ 0 h 3297382"/>
              <a:gd name="connsiteX1" fmla="*/ 1177637 w 1198419"/>
              <a:gd name="connsiteY1" fmla="*/ 1468582 h 3297382"/>
              <a:gd name="connsiteX2" fmla="*/ 41564 w 1198419"/>
              <a:gd name="connsiteY2" fmla="*/ 3269673 h 3297382"/>
              <a:gd name="connsiteX3" fmla="*/ 41564 w 1198419"/>
              <a:gd name="connsiteY3" fmla="*/ 3269673 h 3297382"/>
              <a:gd name="connsiteX4" fmla="*/ 0 w 1198419"/>
              <a:gd name="connsiteY4" fmla="*/ 3297382 h 329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419" h="3297382">
                <a:moveTo>
                  <a:pt x="166255" y="0"/>
                </a:moveTo>
                <a:cubicBezTo>
                  <a:pt x="682337" y="461818"/>
                  <a:pt x="1198419" y="923637"/>
                  <a:pt x="1177637" y="1468582"/>
                </a:cubicBezTo>
                <a:cubicBezTo>
                  <a:pt x="1156855" y="2013528"/>
                  <a:pt x="41564" y="3269673"/>
                  <a:pt x="41564" y="3269673"/>
                </a:cubicBezTo>
                <a:lnTo>
                  <a:pt x="41564" y="3269673"/>
                </a:lnTo>
                <a:lnTo>
                  <a:pt x="0" y="3297382"/>
                </a:lnTo>
              </a:path>
            </a:pathLst>
          </a:custGeom>
          <a:ln w="508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292875" name="Object 11"/>
          <p:cNvGraphicFramePr>
            <a:graphicFrameLocks noChangeAspect="1"/>
          </p:cNvGraphicFramePr>
          <p:nvPr/>
        </p:nvGraphicFramePr>
        <p:xfrm>
          <a:off x="2411760" y="4797152"/>
          <a:ext cx="355238" cy="432048"/>
        </p:xfrm>
        <a:graphic>
          <a:graphicData uri="http://schemas.openxmlformats.org/presentationml/2006/ole">
            <p:oleObj spid="_x0000_s263201" name="Equation" r:id="rId12" imgW="114201" imgH="139579" progId="Equation.3">
              <p:embed/>
            </p:oleObj>
          </a:graphicData>
        </a:graphic>
      </p:graphicFrame>
      <p:graphicFrame>
        <p:nvGraphicFramePr>
          <p:cNvPr id="292876" name="Object 12"/>
          <p:cNvGraphicFramePr>
            <a:graphicFrameLocks noChangeAspect="1"/>
          </p:cNvGraphicFramePr>
          <p:nvPr/>
        </p:nvGraphicFramePr>
        <p:xfrm>
          <a:off x="6660232" y="4797152"/>
          <a:ext cx="270751" cy="462533"/>
        </p:xfrm>
        <a:graphic>
          <a:graphicData uri="http://schemas.openxmlformats.org/presentationml/2006/ole">
            <p:oleObj spid="_x0000_s263202" name="Equation" r:id="rId13" imgW="88746" imgH="152136" progId="Equation.3">
              <p:embed/>
            </p:oleObj>
          </a:graphicData>
        </a:graphic>
      </p:graphicFrame>
      <p:sp>
        <p:nvSpPr>
          <p:cNvPr id="49" name="מציין מיקום של מספר שקופית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26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B6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B6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B6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שאלה 6 - פתרון</a:t>
            </a:r>
            <a:endParaRPr lang="he-IL" dirty="0"/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466137" cy="3481388"/>
          </a:xfrm>
        </p:spPr>
        <p:txBody>
          <a:bodyPr/>
          <a:lstStyle/>
          <a:p>
            <a:r>
              <a:rPr lang="he-IL" dirty="0" smtClean="0"/>
              <a:t>נבנה את הרשת השיורית ביחס לזרימה</a:t>
            </a:r>
          </a:p>
          <a:p>
            <a:r>
              <a:rPr lang="he-IL" dirty="0" smtClean="0"/>
              <a:t>נריץ </a:t>
            </a:r>
            <a:r>
              <a:rPr lang="en-US" dirty="0" smtClean="0"/>
              <a:t>BFS</a:t>
            </a:r>
            <a:r>
              <a:rPr lang="he-IL" dirty="0" smtClean="0"/>
              <a:t> מהמקור ונכניס את כל הקודקודים שבעץ ה-</a:t>
            </a:r>
            <a:r>
              <a:rPr lang="en-US" dirty="0" smtClean="0"/>
              <a:t>BFS</a:t>
            </a:r>
            <a:r>
              <a:rPr lang="he-IL" dirty="0" smtClean="0"/>
              <a:t> לתוך </a:t>
            </a:r>
          </a:p>
          <a:p>
            <a:r>
              <a:rPr lang="he-IL" dirty="0" smtClean="0"/>
              <a:t>שאר הקודקודים יהיו ב-</a:t>
            </a:r>
          </a:p>
          <a:p>
            <a:r>
              <a:rPr lang="he-IL" dirty="0" smtClean="0"/>
              <a:t>זמן ריצה – </a:t>
            </a:r>
          </a:p>
        </p:txBody>
      </p:sp>
      <p:graphicFrame>
        <p:nvGraphicFramePr>
          <p:cNvPr id="293899" name="Object 8"/>
          <p:cNvGraphicFramePr>
            <a:graphicFrameLocks noChangeAspect="1"/>
          </p:cNvGraphicFramePr>
          <p:nvPr/>
        </p:nvGraphicFramePr>
        <p:xfrm>
          <a:off x="2843808" y="1656035"/>
          <a:ext cx="418854" cy="476821"/>
        </p:xfrm>
        <a:graphic>
          <a:graphicData uri="http://schemas.openxmlformats.org/presentationml/2006/ole">
            <p:oleObj spid="_x0000_s264202" name="Equation" r:id="rId3" imgW="177569" imgH="202936" progId="Equation.3">
              <p:embed/>
            </p:oleObj>
          </a:graphicData>
        </a:graphic>
      </p:graphicFrame>
      <p:graphicFrame>
        <p:nvGraphicFramePr>
          <p:cNvPr id="293900" name="Object 8"/>
          <p:cNvGraphicFramePr>
            <a:graphicFrameLocks noChangeAspect="1"/>
          </p:cNvGraphicFramePr>
          <p:nvPr/>
        </p:nvGraphicFramePr>
        <p:xfrm>
          <a:off x="7308304" y="2708920"/>
          <a:ext cx="395621" cy="423755"/>
        </p:xfrm>
        <a:graphic>
          <a:graphicData uri="http://schemas.openxmlformats.org/presentationml/2006/ole">
            <p:oleObj spid="_x0000_s264203" name="Equation" r:id="rId4" imgW="164814" imgH="177492" progId="Equation.3">
              <p:embed/>
            </p:oleObj>
          </a:graphicData>
        </a:graphic>
      </p:graphicFrame>
      <p:graphicFrame>
        <p:nvGraphicFramePr>
          <p:cNvPr id="293901" name="Object 8"/>
          <p:cNvGraphicFramePr>
            <a:graphicFrameLocks noChangeAspect="1"/>
          </p:cNvGraphicFramePr>
          <p:nvPr/>
        </p:nvGraphicFramePr>
        <p:xfrm>
          <a:off x="5220072" y="3789040"/>
          <a:ext cx="1655763" cy="579437"/>
        </p:xfrm>
        <a:graphic>
          <a:graphicData uri="http://schemas.openxmlformats.org/presentationml/2006/ole">
            <p:oleObj spid="_x0000_s264204" name="Equation" r:id="rId5" imgW="723586" imgH="253890" progId="Equation.3">
              <p:embed/>
            </p:oleObj>
          </a:graphicData>
        </a:graphic>
      </p:graphicFrame>
      <p:graphicFrame>
        <p:nvGraphicFramePr>
          <p:cNvPr id="293902" name="Object 8"/>
          <p:cNvGraphicFramePr>
            <a:graphicFrameLocks noChangeAspect="1"/>
          </p:cNvGraphicFramePr>
          <p:nvPr/>
        </p:nvGraphicFramePr>
        <p:xfrm>
          <a:off x="4788024" y="3284984"/>
          <a:ext cx="374522" cy="402655"/>
        </p:xfrm>
        <a:graphic>
          <a:graphicData uri="http://schemas.openxmlformats.org/presentationml/2006/ole">
            <p:oleObj spid="_x0000_s264205" name="Equation" r:id="rId6" imgW="164814" imgH="177492" progId="Equation.3">
              <p:embed/>
            </p:oleObj>
          </a:graphicData>
        </a:graphic>
      </p:graphicFrame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2"/>
          <p:cNvSpPr/>
          <p:nvPr/>
        </p:nvSpPr>
        <p:spPr>
          <a:xfrm>
            <a:off x="288602" y="2646313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graphicFrame>
        <p:nvGraphicFramePr>
          <p:cNvPr id="292875" name="Object 11"/>
          <p:cNvGraphicFramePr>
            <a:graphicFrameLocks noChangeAspect="1"/>
          </p:cNvGraphicFramePr>
          <p:nvPr/>
        </p:nvGraphicFramePr>
        <p:xfrm>
          <a:off x="323528" y="2666529"/>
          <a:ext cx="355238" cy="432048"/>
        </p:xfrm>
        <a:graphic>
          <a:graphicData uri="http://schemas.openxmlformats.org/presentationml/2006/ole">
            <p:oleObj spid="_x0000_s265256" name="Equation" r:id="rId3" imgW="114201" imgH="139579" progId="Equation.3">
              <p:embed/>
            </p:oleObj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/>
        </p:nvGraphicFramePr>
        <p:xfrm>
          <a:off x="8532440" y="5156895"/>
          <a:ext cx="270751" cy="462533"/>
        </p:xfrm>
        <a:graphic>
          <a:graphicData uri="http://schemas.openxmlformats.org/presentationml/2006/ole">
            <p:oleObj spid="_x0000_s265257" name="Equation" r:id="rId4" imgW="88746" imgH="152136" progId="Equation.3">
              <p:embed/>
            </p:oleObj>
          </a:graphicData>
        </a:graphic>
      </p:graphicFrame>
      <p:graphicFrame>
        <p:nvGraphicFramePr>
          <p:cNvPr id="86" name="Object 11"/>
          <p:cNvGraphicFramePr>
            <a:graphicFrameLocks noChangeAspect="1"/>
          </p:cNvGraphicFramePr>
          <p:nvPr/>
        </p:nvGraphicFramePr>
        <p:xfrm>
          <a:off x="4283968" y="5156895"/>
          <a:ext cx="355238" cy="432048"/>
        </p:xfrm>
        <a:graphic>
          <a:graphicData uri="http://schemas.openxmlformats.org/presentationml/2006/ole">
            <p:oleObj spid="_x0000_s265258" name="Equation" r:id="rId5" imgW="114201" imgH="139579" progId="Equation.3">
              <p:embed/>
            </p:oleObj>
          </a:graphicData>
        </a:graphic>
      </p:graphicFrame>
      <p:sp>
        <p:nvSpPr>
          <p:cNvPr id="49" name="מציין מיקום תוכן 48"/>
          <p:cNvSpPr>
            <a:spLocks noGrp="1"/>
          </p:cNvSpPr>
          <p:nvPr>
            <p:ph idx="1"/>
          </p:nvPr>
        </p:nvSpPr>
        <p:spPr>
          <a:xfrm>
            <a:off x="4644008" y="1412776"/>
            <a:ext cx="2314774" cy="648072"/>
          </a:xfrm>
        </p:spPr>
        <p:txBody>
          <a:bodyPr/>
          <a:lstStyle/>
          <a:p>
            <a:pPr>
              <a:buNone/>
            </a:pPr>
            <a:r>
              <a:rPr lang="he-IL" u="sng" dirty="0" smtClean="0"/>
              <a:t>רשת זרימה</a:t>
            </a:r>
            <a:endParaRPr lang="he-IL" u="sng" dirty="0"/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1491927" y="1668984"/>
          <a:ext cx="327025" cy="357187"/>
        </p:xfrm>
        <a:graphic>
          <a:graphicData uri="http://schemas.openxmlformats.org/presentationml/2006/ole">
            <p:oleObj spid="_x0000_s265259" name="Equation" r:id="rId6" imgW="126835" imgH="139518" progId="Equation.3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1530027" y="3683521"/>
          <a:ext cx="327025" cy="454025"/>
        </p:xfrm>
        <a:graphic>
          <a:graphicData uri="http://schemas.openxmlformats.org/presentationml/2006/ole">
            <p:oleObj spid="_x0000_s265260" name="Equation" r:id="rId7" imgW="126725" imgH="177415" progId="Equation.3">
              <p:embed/>
            </p:oleObj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2579365" y="2662759"/>
          <a:ext cx="293687" cy="357187"/>
        </p:xfrm>
        <a:graphic>
          <a:graphicData uri="http://schemas.openxmlformats.org/presentationml/2006/ole">
            <p:oleObj spid="_x0000_s265261" name="Equation" r:id="rId8" imgW="114201" imgH="139579" progId="Equation.3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3271515" y="1608659"/>
          <a:ext cx="358775" cy="454025"/>
        </p:xfrm>
        <a:graphic>
          <a:graphicData uri="http://schemas.openxmlformats.org/presentationml/2006/ole">
            <p:oleObj spid="_x0000_s265262" name="Equation" r:id="rId9" imgW="139579" imgH="177646" progId="Equation.3">
              <p:embed/>
            </p:oleObj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3292152" y="3720034"/>
          <a:ext cx="293688" cy="357187"/>
        </p:xfrm>
        <a:graphic>
          <a:graphicData uri="http://schemas.openxmlformats.org/presentationml/2006/ole">
            <p:oleObj spid="_x0000_s265263" name="Equation" r:id="rId10" imgW="114201" imgH="139579" progId="Equation.3">
              <p:embed/>
            </p:oleObj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4606602" y="2710384"/>
          <a:ext cx="228600" cy="390525"/>
        </p:xfrm>
        <a:graphic>
          <a:graphicData uri="http://schemas.openxmlformats.org/presentationml/2006/ole">
            <p:oleObj spid="_x0000_s265264" name="Equation" r:id="rId11" imgW="88746" imgH="152136" progId="Equation.3">
              <p:embed/>
            </p:oleObj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דוגמא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97768" y="14127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e-IL" dirty="0"/>
          </a:p>
        </p:txBody>
      </p:sp>
      <p:sp>
        <p:nvSpPr>
          <p:cNvPr id="19" name="Oval 7"/>
          <p:cNvSpPr/>
          <p:nvPr/>
        </p:nvSpPr>
        <p:spPr>
          <a:xfrm>
            <a:off x="4503415" y="2683396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9"/>
          <p:cNvCxnSpPr>
            <a:stCxn id="14" idx="5"/>
            <a:endCxn id="15" idx="1"/>
          </p:cNvCxnSpPr>
          <p:nvPr/>
        </p:nvCxnSpPr>
        <p:spPr>
          <a:xfrm>
            <a:off x="654456" y="3012167"/>
            <a:ext cx="839917" cy="73412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stCxn id="14" idx="7"/>
            <a:endCxn id="16" idx="3"/>
          </p:cNvCxnSpPr>
          <p:nvPr/>
        </p:nvCxnSpPr>
        <p:spPr>
          <a:xfrm flipV="1">
            <a:off x="654456" y="1977688"/>
            <a:ext cx="839917" cy="7313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>
            <a:stCxn id="16" idx="6"/>
            <a:endCxn id="18" idx="2"/>
          </p:cNvCxnSpPr>
          <p:nvPr/>
        </p:nvCxnSpPr>
        <p:spPr>
          <a:xfrm>
            <a:off x="1860227" y="1826146"/>
            <a:ext cx="1357313" cy="158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5"/>
          <p:cNvCxnSpPr>
            <a:stCxn id="15" idx="6"/>
            <a:endCxn id="17" idx="2"/>
          </p:cNvCxnSpPr>
          <p:nvPr/>
        </p:nvCxnSpPr>
        <p:spPr>
          <a:xfrm>
            <a:off x="1860227" y="3897834"/>
            <a:ext cx="1357313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/>
          <p:cNvCxnSpPr>
            <a:stCxn id="17" idx="7"/>
            <a:endCxn id="19" idx="3"/>
          </p:cNvCxnSpPr>
          <p:nvPr/>
        </p:nvCxnSpPr>
        <p:spPr>
          <a:xfrm rot="5400000" flipH="1" flipV="1">
            <a:off x="3726333" y="2904853"/>
            <a:ext cx="696913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/>
          <p:cNvCxnSpPr>
            <a:stCxn id="18" idx="5"/>
            <a:endCxn id="19" idx="1"/>
          </p:cNvCxnSpPr>
          <p:nvPr/>
        </p:nvCxnSpPr>
        <p:spPr>
          <a:xfrm rot="16200000" flipH="1">
            <a:off x="3690615" y="1869009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/>
          <p:cNvCxnSpPr>
            <a:stCxn id="16" idx="5"/>
            <a:endCxn id="26" idx="1"/>
          </p:cNvCxnSpPr>
          <p:nvPr/>
        </p:nvCxnSpPr>
        <p:spPr>
          <a:xfrm rot="16200000" flipH="1">
            <a:off x="1833240" y="1940446"/>
            <a:ext cx="696912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4"/>
          <p:cNvCxnSpPr>
            <a:stCxn id="15" idx="7"/>
            <a:endCxn id="26" idx="3"/>
          </p:cNvCxnSpPr>
          <p:nvPr/>
        </p:nvCxnSpPr>
        <p:spPr>
          <a:xfrm rot="5400000" flipH="1" flipV="1">
            <a:off x="1797521" y="2976290"/>
            <a:ext cx="768350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/>
          <p:cNvCxnSpPr>
            <a:stCxn id="26" idx="5"/>
            <a:endCxn id="17" idx="0"/>
          </p:cNvCxnSpPr>
          <p:nvPr/>
        </p:nvCxnSpPr>
        <p:spPr>
          <a:xfrm rot="16200000" flipH="1">
            <a:off x="2796852" y="3048522"/>
            <a:ext cx="706437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3"/>
          <p:cNvCxnSpPr>
            <a:stCxn id="26" idx="7"/>
            <a:endCxn id="18" idx="4"/>
          </p:cNvCxnSpPr>
          <p:nvPr/>
        </p:nvCxnSpPr>
        <p:spPr>
          <a:xfrm rot="5400000" flipH="1" flipV="1">
            <a:off x="2833365" y="2075384"/>
            <a:ext cx="633412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8602" y="3285059"/>
            <a:ext cx="785813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0290" y="1418754"/>
            <a:ext cx="64293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6435" y="2138834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8443" y="3045023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0/3</a:t>
            </a:r>
            <a:endParaRPr lang="he-IL" sz="2400" dirty="0"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0040" y="1784871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3/7</a:t>
            </a:r>
            <a:endParaRPr lang="he-IL" sz="2400" dirty="0"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3227" y="2251596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3227" y="2999309"/>
            <a:ext cx="642938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41984" y="3861048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6994" y="3361259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4/5</a:t>
            </a:r>
            <a:endParaRPr lang="he-IL" sz="2400" dirty="0"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7602" y="1861071"/>
            <a:ext cx="785813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graphicFrame>
        <p:nvGraphicFramePr>
          <p:cNvPr id="292876" name="Object 12"/>
          <p:cNvGraphicFramePr>
            <a:graphicFrameLocks noChangeAspect="1"/>
          </p:cNvGraphicFramePr>
          <p:nvPr/>
        </p:nvGraphicFramePr>
        <p:xfrm>
          <a:off x="4572000" y="2666529"/>
          <a:ext cx="270751" cy="462533"/>
        </p:xfrm>
        <a:graphic>
          <a:graphicData uri="http://schemas.openxmlformats.org/presentationml/2006/ole">
            <p:oleObj spid="_x0000_s265265" name="Equation" r:id="rId12" imgW="88746" imgH="152136" progId="Equation.3">
              <p:embed/>
            </p:oleObj>
          </a:graphicData>
        </a:graphic>
      </p:graphicFrame>
      <p:cxnSp>
        <p:nvCxnSpPr>
          <p:cNvPr id="51" name="Straight Connector 50"/>
          <p:cNvCxnSpPr/>
          <p:nvPr/>
        </p:nvCxnSpPr>
        <p:spPr>
          <a:xfrm flipV="1">
            <a:off x="0" y="1268760"/>
            <a:ext cx="9144000" cy="55892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8"/>
          <p:cNvGraphicFramePr>
            <a:graphicFrameLocks noChangeAspect="1"/>
          </p:cNvGraphicFramePr>
          <p:nvPr/>
        </p:nvGraphicFramePr>
        <p:xfrm>
          <a:off x="5452367" y="4159350"/>
          <a:ext cx="327025" cy="357187"/>
        </p:xfrm>
        <a:graphic>
          <a:graphicData uri="http://schemas.openxmlformats.org/presentationml/2006/ole">
            <p:oleObj spid="_x0000_s265266" name="Equation" r:id="rId13" imgW="126835" imgH="139518" progId="Equation.3">
              <p:embed/>
            </p:oleObj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/>
        </p:nvGraphicFramePr>
        <p:xfrm>
          <a:off x="5490467" y="6173887"/>
          <a:ext cx="327025" cy="454025"/>
        </p:xfrm>
        <a:graphic>
          <a:graphicData uri="http://schemas.openxmlformats.org/presentationml/2006/ole">
            <p:oleObj spid="_x0000_s265267" name="Equation" r:id="rId14" imgW="126725" imgH="177415" progId="Equation.3">
              <p:embed/>
            </p:oleObj>
          </a:graphicData>
        </a:graphic>
      </p:graphicFrame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6539805" y="5153125"/>
          <a:ext cx="293687" cy="357187"/>
        </p:xfrm>
        <a:graphic>
          <a:graphicData uri="http://schemas.openxmlformats.org/presentationml/2006/ole">
            <p:oleObj spid="_x0000_s265268" name="Equation" r:id="rId15" imgW="114201" imgH="139579" progId="Equation.3">
              <p:embed/>
            </p:oleObj>
          </a:graphicData>
        </a:graphic>
      </p:graphicFrame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7231955" y="4099025"/>
          <a:ext cx="358775" cy="454025"/>
        </p:xfrm>
        <a:graphic>
          <a:graphicData uri="http://schemas.openxmlformats.org/presentationml/2006/ole">
            <p:oleObj spid="_x0000_s265269" name="Equation" r:id="rId16" imgW="139579" imgH="177646" progId="Equation.3">
              <p:embed/>
            </p:oleObj>
          </a:graphicData>
        </a:graphic>
      </p:graphicFrame>
      <p:graphicFrame>
        <p:nvGraphicFramePr>
          <p:cNvPr id="56" name="Object 8"/>
          <p:cNvGraphicFramePr>
            <a:graphicFrameLocks noChangeAspect="1"/>
          </p:cNvGraphicFramePr>
          <p:nvPr/>
        </p:nvGraphicFramePr>
        <p:xfrm>
          <a:off x="7252592" y="6210400"/>
          <a:ext cx="293688" cy="357187"/>
        </p:xfrm>
        <a:graphic>
          <a:graphicData uri="http://schemas.openxmlformats.org/presentationml/2006/ole">
            <p:oleObj spid="_x0000_s265270" name="Equation" r:id="rId17" imgW="114201" imgH="139579" progId="Equation.3">
              <p:embed/>
            </p:oleObj>
          </a:graphicData>
        </a:graphic>
      </p:graphicFrame>
      <p:graphicFrame>
        <p:nvGraphicFramePr>
          <p:cNvPr id="57" name="Object 8"/>
          <p:cNvGraphicFramePr>
            <a:graphicFrameLocks noChangeAspect="1"/>
          </p:cNvGraphicFramePr>
          <p:nvPr/>
        </p:nvGraphicFramePr>
        <p:xfrm>
          <a:off x="4334767" y="5208117"/>
          <a:ext cx="293688" cy="357187"/>
        </p:xfrm>
        <a:graphic>
          <a:graphicData uri="http://schemas.openxmlformats.org/presentationml/2006/ole">
            <p:oleObj spid="_x0000_s265271" name="Equation" r:id="rId18" imgW="114201" imgH="139579" progId="Equation.3">
              <p:embed/>
            </p:oleObj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8567042" y="5200750"/>
          <a:ext cx="228600" cy="390525"/>
        </p:xfrm>
        <a:graphic>
          <a:graphicData uri="http://schemas.openxmlformats.org/presentationml/2006/ole">
            <p:oleObj spid="_x0000_s265272" name="Equation" r:id="rId19" imgW="88746" imgH="152136" progId="Equation.3">
              <p:embed/>
            </p:oleObj>
          </a:graphicData>
        </a:graphic>
      </p:graphicFrame>
      <p:sp>
        <p:nvSpPr>
          <p:cNvPr id="59" name="Oval 3"/>
          <p:cNvSpPr/>
          <p:nvPr/>
        </p:nvSpPr>
        <p:spPr>
          <a:xfrm>
            <a:off x="5392042" y="617388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0" name="Oval 4"/>
          <p:cNvSpPr/>
          <p:nvPr/>
        </p:nvSpPr>
        <p:spPr>
          <a:xfrm>
            <a:off x="5392042" y="4102200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1" name="Oval 5"/>
          <p:cNvSpPr/>
          <p:nvPr/>
        </p:nvSpPr>
        <p:spPr>
          <a:xfrm>
            <a:off x="7177980" y="6173887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2" name="Oval 6"/>
          <p:cNvSpPr/>
          <p:nvPr/>
        </p:nvSpPr>
        <p:spPr>
          <a:xfrm>
            <a:off x="7177980" y="4102200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3" name="Oval 20"/>
          <p:cNvSpPr/>
          <p:nvPr/>
        </p:nvSpPr>
        <p:spPr>
          <a:xfrm>
            <a:off x="6463605" y="5102325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4" name="Oval 2"/>
          <p:cNvSpPr/>
          <p:nvPr/>
        </p:nvSpPr>
        <p:spPr>
          <a:xfrm>
            <a:off x="4249042" y="5136679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5" name="Oval 7"/>
          <p:cNvSpPr/>
          <p:nvPr/>
        </p:nvSpPr>
        <p:spPr>
          <a:xfrm>
            <a:off x="8463855" y="5173762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9"/>
          <p:cNvCxnSpPr>
            <a:stCxn id="64" idx="5"/>
            <a:endCxn id="59" idx="1"/>
          </p:cNvCxnSpPr>
          <p:nvPr/>
        </p:nvCxnSpPr>
        <p:spPr>
          <a:xfrm>
            <a:off x="4614896" y="5502533"/>
            <a:ext cx="839917" cy="734125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1"/>
          <p:cNvCxnSpPr>
            <a:stCxn id="64" idx="7"/>
            <a:endCxn id="60" idx="2"/>
          </p:cNvCxnSpPr>
          <p:nvPr/>
        </p:nvCxnSpPr>
        <p:spPr>
          <a:xfrm flipV="1">
            <a:off x="4614896" y="4316513"/>
            <a:ext cx="777146" cy="882937"/>
          </a:xfrm>
          <a:prstGeom prst="straightConnector1">
            <a:avLst/>
          </a:prstGeom>
          <a:ln w="222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3"/>
          <p:cNvCxnSpPr>
            <a:stCxn id="60" idx="6"/>
            <a:endCxn id="62" idx="2"/>
          </p:cNvCxnSpPr>
          <p:nvPr/>
        </p:nvCxnSpPr>
        <p:spPr>
          <a:xfrm>
            <a:off x="5820667" y="4316512"/>
            <a:ext cx="1357313" cy="1588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5"/>
          <p:cNvCxnSpPr>
            <a:stCxn id="59" idx="6"/>
            <a:endCxn id="61" idx="2"/>
          </p:cNvCxnSpPr>
          <p:nvPr/>
        </p:nvCxnSpPr>
        <p:spPr>
          <a:xfrm>
            <a:off x="5820667" y="6388200"/>
            <a:ext cx="1357313" cy="1587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7"/>
          <p:cNvCxnSpPr>
            <a:stCxn id="61" idx="7"/>
            <a:endCxn id="65" idx="3"/>
          </p:cNvCxnSpPr>
          <p:nvPr/>
        </p:nvCxnSpPr>
        <p:spPr>
          <a:xfrm rot="5400000" flipH="1" flipV="1">
            <a:off x="7686773" y="5395219"/>
            <a:ext cx="696913" cy="984250"/>
          </a:xfrm>
          <a:prstGeom prst="straightConnector1">
            <a:avLst/>
          </a:prstGeom>
          <a:ln w="22225"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9"/>
          <p:cNvCxnSpPr>
            <a:stCxn id="62" idx="5"/>
            <a:endCxn id="65" idx="2"/>
          </p:cNvCxnSpPr>
          <p:nvPr/>
        </p:nvCxnSpPr>
        <p:spPr>
          <a:xfrm>
            <a:off x="7543834" y="4468054"/>
            <a:ext cx="920021" cy="920021"/>
          </a:xfrm>
          <a:prstGeom prst="straightConnector1">
            <a:avLst/>
          </a:prstGeom>
          <a:ln w="2222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2"/>
          <p:cNvCxnSpPr>
            <a:stCxn id="60" idx="5"/>
            <a:endCxn id="63" idx="1"/>
          </p:cNvCxnSpPr>
          <p:nvPr/>
        </p:nvCxnSpPr>
        <p:spPr>
          <a:xfrm>
            <a:off x="5757896" y="4468054"/>
            <a:ext cx="768480" cy="697042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24"/>
          <p:cNvCxnSpPr>
            <a:stCxn id="59" idx="7"/>
            <a:endCxn id="63" idx="3"/>
          </p:cNvCxnSpPr>
          <p:nvPr/>
        </p:nvCxnSpPr>
        <p:spPr>
          <a:xfrm rot="5400000" flipH="1" flipV="1">
            <a:off x="5757961" y="5466656"/>
            <a:ext cx="768350" cy="769938"/>
          </a:xfrm>
          <a:prstGeom prst="straightConnector1">
            <a:avLst/>
          </a:prstGeom>
          <a:ln w="222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9"/>
          <p:cNvCxnSpPr>
            <a:stCxn id="63" idx="5"/>
            <a:endCxn id="61" idx="0"/>
          </p:cNvCxnSpPr>
          <p:nvPr/>
        </p:nvCxnSpPr>
        <p:spPr>
          <a:xfrm rot="16200000" flipH="1">
            <a:off x="6757292" y="5538888"/>
            <a:ext cx="706437" cy="563562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3"/>
          <p:cNvCxnSpPr>
            <a:stCxn id="63" idx="7"/>
            <a:endCxn id="62" idx="4"/>
          </p:cNvCxnSpPr>
          <p:nvPr/>
        </p:nvCxnSpPr>
        <p:spPr>
          <a:xfrm rot="5400000" flipH="1" flipV="1">
            <a:off x="6793805" y="4565750"/>
            <a:ext cx="633412" cy="563562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49042" y="5775425"/>
            <a:ext cx="785813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84168" y="3903141"/>
            <a:ext cx="64293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24128" y="4509120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2</a:t>
            </a:r>
            <a:endParaRPr lang="he-IL" sz="2400" dirty="0"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78883" y="5535389"/>
            <a:ext cx="714375" cy="461963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20480" y="4275237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4</a:t>
            </a:r>
            <a:endParaRPr lang="he-IL" sz="2400" dirty="0"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32240" y="4725144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04248" y="5517232"/>
            <a:ext cx="642938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68144" y="6381328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08304" y="5487318"/>
            <a:ext cx="785813" cy="461962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4</a:t>
            </a:r>
            <a:endParaRPr lang="he-IL" sz="2400" dirty="0"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68344" y="4941168"/>
            <a:ext cx="497781" cy="461963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88" name="מציין מיקום תוכן 48"/>
          <p:cNvSpPr txBox="1">
            <a:spLocks/>
          </p:cNvSpPr>
          <p:nvPr/>
        </p:nvSpPr>
        <p:spPr bwMode="auto">
          <a:xfrm>
            <a:off x="6829226" y="2564904"/>
            <a:ext cx="231477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82575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he-IL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רשת שיורית</a:t>
            </a:r>
            <a:endParaRPr kumimoji="0" lang="he-IL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9" name="Straight Arrow Connector 11"/>
          <p:cNvCxnSpPr>
            <a:stCxn id="60" idx="3"/>
            <a:endCxn id="64" idx="6"/>
          </p:cNvCxnSpPr>
          <p:nvPr/>
        </p:nvCxnSpPr>
        <p:spPr>
          <a:xfrm flipH="1">
            <a:off x="4677667" y="4468054"/>
            <a:ext cx="777146" cy="882938"/>
          </a:xfrm>
          <a:prstGeom prst="straightConnector1">
            <a:avLst/>
          </a:prstGeom>
          <a:ln w="222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644008" y="4797152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cxnSp>
        <p:nvCxnSpPr>
          <p:cNvPr id="102" name="Straight Arrow Connector 19"/>
          <p:cNvCxnSpPr>
            <a:stCxn id="65" idx="1"/>
            <a:endCxn id="62" idx="6"/>
          </p:cNvCxnSpPr>
          <p:nvPr/>
        </p:nvCxnSpPr>
        <p:spPr>
          <a:xfrm flipH="1" flipV="1">
            <a:off x="7606605" y="4316513"/>
            <a:ext cx="920021" cy="920020"/>
          </a:xfrm>
          <a:prstGeom prst="straightConnector1">
            <a:avLst/>
          </a:prstGeom>
          <a:ln w="2222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56376" y="4509120"/>
            <a:ext cx="497781" cy="461963"/>
          </a:xfrm>
          <a:prstGeom prst="rect">
            <a:avLst/>
          </a:prstGeom>
          <a:noFill/>
          <a:ln>
            <a:noFill/>
            <a:headEnd type="stealth" w="lg" len="lg"/>
            <a:tailEnd type="stealth" w="lg" len="lg"/>
          </a:ln>
        </p:spPr>
        <p:txBody>
          <a:bodyPr wrap="square"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2</a:t>
            </a:r>
            <a:endParaRPr lang="he-IL" sz="2400" dirty="0">
              <a:cs typeface="+mn-cs"/>
            </a:endParaRPr>
          </a:p>
        </p:txBody>
      </p:sp>
      <p:cxnSp>
        <p:nvCxnSpPr>
          <p:cNvPr id="109" name="Straight Arrow Connector 17"/>
          <p:cNvCxnSpPr>
            <a:stCxn id="65" idx="4"/>
            <a:endCxn id="61" idx="6"/>
          </p:cNvCxnSpPr>
          <p:nvPr/>
        </p:nvCxnSpPr>
        <p:spPr>
          <a:xfrm flipH="1">
            <a:off x="7606605" y="5602387"/>
            <a:ext cx="1071563" cy="785813"/>
          </a:xfrm>
          <a:prstGeom prst="straightConnector1">
            <a:avLst/>
          </a:prstGeom>
          <a:ln w="22225"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12360" y="5847357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cxnSp>
        <p:nvCxnSpPr>
          <p:cNvPr id="114" name="Straight Arrow Connector 22"/>
          <p:cNvCxnSpPr>
            <a:stCxn id="63" idx="2"/>
            <a:endCxn id="60" idx="4"/>
          </p:cNvCxnSpPr>
          <p:nvPr/>
        </p:nvCxnSpPr>
        <p:spPr>
          <a:xfrm flipH="1" flipV="1">
            <a:off x="5606355" y="4530825"/>
            <a:ext cx="857250" cy="785813"/>
          </a:xfrm>
          <a:prstGeom prst="straightConnector1">
            <a:avLst/>
          </a:prstGeom>
          <a:ln w="222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292080" y="4797152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smtClean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graphicFrame>
        <p:nvGraphicFramePr>
          <p:cNvPr id="294934" name="Object 22"/>
          <p:cNvGraphicFramePr>
            <a:graphicFrameLocks noChangeAspect="1"/>
          </p:cNvGraphicFramePr>
          <p:nvPr/>
        </p:nvGraphicFramePr>
        <p:xfrm>
          <a:off x="4283968" y="5157440"/>
          <a:ext cx="355600" cy="431800"/>
        </p:xfrm>
        <a:graphic>
          <a:graphicData uri="http://schemas.openxmlformats.org/presentationml/2006/ole">
            <p:oleObj spid="_x0000_s265273" name="Equation" r:id="rId20" imgW="114201" imgH="139579" progId="Equation.3">
              <p:embed/>
            </p:oleObj>
          </a:graphicData>
        </a:graphic>
      </p:graphicFrame>
      <p:graphicFrame>
        <p:nvGraphicFramePr>
          <p:cNvPr id="294935" name="Object 23"/>
          <p:cNvGraphicFramePr>
            <a:graphicFrameLocks noChangeAspect="1"/>
          </p:cNvGraphicFramePr>
          <p:nvPr/>
        </p:nvGraphicFramePr>
        <p:xfrm>
          <a:off x="8532440" y="5157192"/>
          <a:ext cx="271463" cy="461963"/>
        </p:xfrm>
        <a:graphic>
          <a:graphicData uri="http://schemas.openxmlformats.org/presentationml/2006/ole">
            <p:oleObj spid="_x0000_s265274" name="Equation" r:id="rId21" imgW="88746" imgH="152136" progId="Equation.3">
              <p:embed/>
            </p:oleObj>
          </a:graphicData>
        </a:graphic>
      </p:graphicFrame>
      <p:sp>
        <p:nvSpPr>
          <p:cNvPr id="123" name="Freeform 122"/>
          <p:cNvSpPr/>
          <p:nvPr/>
        </p:nvSpPr>
        <p:spPr>
          <a:xfrm>
            <a:off x="4432041" y="3974841"/>
            <a:ext cx="2971800" cy="2341983"/>
          </a:xfrm>
          <a:custGeom>
            <a:avLst/>
            <a:gdLst>
              <a:gd name="connsiteX0" fmla="*/ 2127379 w 2971800"/>
              <a:gd name="connsiteY0" fmla="*/ 0 h 2341983"/>
              <a:gd name="connsiteX1" fmla="*/ 2939143 w 2971800"/>
              <a:gd name="connsiteY1" fmla="*/ 1175657 h 2341983"/>
              <a:gd name="connsiteX2" fmla="*/ 2323322 w 2971800"/>
              <a:gd name="connsiteY2" fmla="*/ 2034073 h 2341983"/>
              <a:gd name="connsiteX3" fmla="*/ 1166326 w 2971800"/>
              <a:gd name="connsiteY3" fmla="*/ 1772816 h 2341983"/>
              <a:gd name="connsiteX4" fmla="*/ 0 w 2971800"/>
              <a:gd name="connsiteY4" fmla="*/ 2341983 h 2341983"/>
              <a:gd name="connsiteX5" fmla="*/ 0 w 2971800"/>
              <a:gd name="connsiteY5" fmla="*/ 2341983 h 234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800" h="2341983">
                <a:moveTo>
                  <a:pt x="2127379" y="0"/>
                </a:moveTo>
                <a:cubicBezTo>
                  <a:pt x="2516932" y="418322"/>
                  <a:pt x="2906486" y="836645"/>
                  <a:pt x="2939143" y="1175657"/>
                </a:cubicBezTo>
                <a:cubicBezTo>
                  <a:pt x="2971800" y="1514669"/>
                  <a:pt x="2618792" y="1934547"/>
                  <a:pt x="2323322" y="2034073"/>
                </a:cubicBezTo>
                <a:cubicBezTo>
                  <a:pt x="2027853" y="2133600"/>
                  <a:pt x="1553546" y="1721498"/>
                  <a:pt x="1166326" y="1772816"/>
                </a:cubicBezTo>
                <a:cubicBezTo>
                  <a:pt x="779106" y="1824134"/>
                  <a:pt x="0" y="2341983"/>
                  <a:pt x="0" y="2341983"/>
                </a:cubicBezTo>
                <a:lnTo>
                  <a:pt x="0" y="2341983"/>
                </a:lnTo>
              </a:path>
            </a:pathLst>
          </a:custGeom>
          <a:ln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Oval 118"/>
          <p:cNvSpPr/>
          <p:nvPr/>
        </p:nvSpPr>
        <p:spPr>
          <a:xfrm>
            <a:off x="3744416" y="3933056"/>
            <a:ext cx="5292080" cy="28803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4" name="Straight Arrow Connector 9"/>
          <p:cNvCxnSpPr>
            <a:stCxn id="14" idx="5"/>
            <a:endCxn id="15" idx="1"/>
          </p:cNvCxnSpPr>
          <p:nvPr/>
        </p:nvCxnSpPr>
        <p:spPr>
          <a:xfrm>
            <a:off x="654456" y="3012167"/>
            <a:ext cx="839917" cy="734125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3"/>
          <p:cNvCxnSpPr>
            <a:stCxn id="16" idx="6"/>
            <a:endCxn id="18" idx="2"/>
          </p:cNvCxnSpPr>
          <p:nvPr/>
        </p:nvCxnSpPr>
        <p:spPr>
          <a:xfrm>
            <a:off x="1860227" y="1826147"/>
            <a:ext cx="1357313" cy="0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9"/>
          <p:cNvCxnSpPr>
            <a:stCxn id="26" idx="5"/>
            <a:endCxn id="17" idx="0"/>
          </p:cNvCxnSpPr>
          <p:nvPr/>
        </p:nvCxnSpPr>
        <p:spPr>
          <a:xfrm>
            <a:off x="2869019" y="2977813"/>
            <a:ext cx="562834" cy="70570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33"/>
          <p:cNvCxnSpPr>
            <a:stCxn id="26" idx="7"/>
            <a:endCxn id="18" idx="4"/>
          </p:cNvCxnSpPr>
          <p:nvPr/>
        </p:nvCxnSpPr>
        <p:spPr>
          <a:xfrm flipV="1">
            <a:off x="2869019" y="2040459"/>
            <a:ext cx="562834" cy="634271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431602" y="3683521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1431602" y="161183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Oval 5"/>
          <p:cNvSpPr/>
          <p:nvPr/>
        </p:nvSpPr>
        <p:spPr>
          <a:xfrm>
            <a:off x="3217540" y="3683521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8" name="Oval 6"/>
          <p:cNvSpPr/>
          <p:nvPr/>
        </p:nvSpPr>
        <p:spPr>
          <a:xfrm>
            <a:off x="3217540" y="1611834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26" name="Oval 20"/>
          <p:cNvSpPr/>
          <p:nvPr/>
        </p:nvSpPr>
        <p:spPr>
          <a:xfrm>
            <a:off x="2503165" y="2611959"/>
            <a:ext cx="428625" cy="42862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7" name="מציין מיקום של מספר שקופית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28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95FE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3E9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405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sz="43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הוכחת נכונות</a:t>
            </a:r>
            <a:endParaRPr lang="he-I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7584" y="1447800"/>
            <a:ext cx="8106866" cy="4800600"/>
          </a:xfrm>
        </p:spPr>
        <p:txBody>
          <a:bodyPr/>
          <a:lstStyle/>
          <a:p>
            <a:r>
              <a:rPr lang="he-IL" dirty="0" smtClean="0"/>
              <a:t>נכונות: נראה שהחתך שקיבלנו מינימאלי.</a:t>
            </a:r>
          </a:p>
          <a:p>
            <a:pPr lvl="1"/>
            <a:r>
              <a:rPr lang="he-IL" dirty="0" smtClean="0"/>
              <a:t>ממשפט ה-</a:t>
            </a:r>
            <a:r>
              <a:rPr lang="en-US" dirty="0" smtClean="0">
                <a:latin typeface="Curlz MT" pitchFamily="82" charset="0"/>
              </a:rPr>
              <a:t>max-flow min-cut</a:t>
            </a:r>
            <a:r>
              <a:rPr lang="he-IL" dirty="0" smtClean="0"/>
              <a:t>, חתך הוא מינימאלי </a:t>
            </a:r>
            <a:r>
              <a:rPr lang="he-IL" dirty="0" err="1" smtClean="0"/>
              <a:t>אם"ם</a:t>
            </a:r>
            <a:r>
              <a:rPr lang="he-IL" dirty="0" smtClean="0"/>
              <a:t> הוא בגודל       נראה שגודל החתך שמצאנו, </a:t>
            </a:r>
          </a:p>
          <a:p>
            <a:pPr lvl="1"/>
            <a:r>
              <a:rPr lang="he-IL" dirty="0" smtClean="0"/>
              <a:t>             כל הקשתות של החתך שמצאנו רוויות. </a:t>
            </a:r>
            <a:r>
              <a:rPr lang="ar-EG" dirty="0" err="1" smtClean="0"/>
              <a:t>(</a:t>
            </a:r>
            <a:r>
              <a:rPr lang="he-IL" dirty="0" smtClean="0"/>
              <a:t>אם הייתה  בחתך קשת שאינה רוויה, אז צריך להוסיף את הקודקוד שהיא מובילה אליו ל-    ).</a:t>
            </a:r>
          </a:p>
          <a:p>
            <a:pPr lvl="1"/>
            <a:r>
              <a:rPr lang="he-IL" dirty="0" smtClean="0"/>
              <a:t>             אין זרימה מ -    ל-    . אם הייתה, אז ברשת השיורית הייתה קשת לא רוויה מ-   ל-    .  לכן, כיוון שסך הזרימה בכל חתך הוא        ויש זרימה רק בכיוון אחד של החתך, </a:t>
            </a:r>
          </a:p>
          <a:p>
            <a:pPr lvl="1">
              <a:buNone/>
            </a:pPr>
            <a:endParaRPr lang="he-IL" dirty="0" smtClean="0"/>
          </a:p>
        </p:txBody>
      </p:sp>
      <p:graphicFrame>
        <p:nvGraphicFramePr>
          <p:cNvPr id="295942" name="Object 8"/>
          <p:cNvGraphicFramePr>
            <a:graphicFrameLocks noChangeAspect="1"/>
          </p:cNvGraphicFramePr>
          <p:nvPr/>
        </p:nvGraphicFramePr>
        <p:xfrm>
          <a:off x="6444208" y="2420888"/>
          <a:ext cx="504056" cy="591153"/>
        </p:xfrm>
        <a:graphic>
          <a:graphicData uri="http://schemas.openxmlformats.org/presentationml/2006/ole">
            <p:oleObj spid="_x0000_s266260" name="Equation" r:id="rId3" imgW="215713" imgH="253780" progId="Equation.3">
              <p:embed/>
            </p:oleObj>
          </a:graphicData>
        </a:graphic>
      </p:graphicFrame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6084168" y="3861048"/>
          <a:ext cx="303212" cy="384175"/>
        </p:xfrm>
        <a:graphic>
          <a:graphicData uri="http://schemas.openxmlformats.org/presentationml/2006/ole">
            <p:oleObj spid="_x0000_s266261" name="Equation" r:id="rId4" imgW="139579" imgH="177646" progId="Equation.3">
              <p:embed/>
            </p:oleObj>
          </a:graphicData>
        </a:graphic>
      </p:graphicFrame>
      <p:graphicFrame>
        <p:nvGraphicFramePr>
          <p:cNvPr id="295947" name="Object 8"/>
          <p:cNvGraphicFramePr>
            <a:graphicFrameLocks noChangeAspect="1"/>
          </p:cNvGraphicFramePr>
          <p:nvPr/>
        </p:nvGraphicFramePr>
        <p:xfrm>
          <a:off x="1979712" y="2420888"/>
          <a:ext cx="1012825" cy="576262"/>
        </p:xfrm>
        <a:graphic>
          <a:graphicData uri="http://schemas.openxmlformats.org/presentationml/2006/ole">
            <p:oleObj spid="_x0000_s266262" name="Equation" r:id="rId5" imgW="444114" imgH="253780" progId="Equation.3">
              <p:embed/>
            </p:oleObj>
          </a:graphicData>
        </a:graphic>
      </p:graphicFrame>
      <p:sp>
        <p:nvSpPr>
          <p:cNvPr id="21" name="אליפסה 26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29</a:t>
            </a:fld>
            <a:endParaRPr lang="he-IL"/>
          </a:p>
        </p:txBody>
      </p:sp>
      <p:graphicFrame>
        <p:nvGraphicFramePr>
          <p:cNvPr id="295954" name="Object 18"/>
          <p:cNvGraphicFramePr>
            <a:graphicFrameLocks noChangeAspect="1"/>
          </p:cNvGraphicFramePr>
          <p:nvPr/>
        </p:nvGraphicFramePr>
        <p:xfrm>
          <a:off x="3995936" y="4797152"/>
          <a:ext cx="303212" cy="384175"/>
        </p:xfrm>
        <a:graphic>
          <a:graphicData uri="http://schemas.openxmlformats.org/presentationml/2006/ole">
            <p:oleObj spid="_x0000_s266263" name="Equation" r:id="rId6" imgW="139579" imgH="177646" progId="Equation.3">
              <p:embed/>
            </p:oleObj>
          </a:graphicData>
        </a:graphic>
      </p:graphicFrame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3419872" y="4797152"/>
          <a:ext cx="303213" cy="357187"/>
        </p:xfrm>
        <a:graphic>
          <a:graphicData uri="http://schemas.openxmlformats.org/presentationml/2006/ole">
            <p:oleObj spid="_x0000_s266264" name="Equation" r:id="rId7" imgW="139579" imgH="164957" progId="Equation.3">
              <p:embed/>
            </p:oleObj>
          </a:graphicData>
        </a:graphic>
      </p:graphicFrame>
      <p:graphicFrame>
        <p:nvGraphicFramePr>
          <p:cNvPr id="295957" name="Object 21"/>
          <p:cNvGraphicFramePr>
            <a:graphicFrameLocks noChangeAspect="1"/>
          </p:cNvGraphicFramePr>
          <p:nvPr/>
        </p:nvGraphicFramePr>
        <p:xfrm>
          <a:off x="5148064" y="4365104"/>
          <a:ext cx="303213" cy="357187"/>
        </p:xfrm>
        <a:graphic>
          <a:graphicData uri="http://schemas.openxmlformats.org/presentationml/2006/ole">
            <p:oleObj spid="_x0000_s266265" name="Equation" r:id="rId8" imgW="139579" imgH="164957" progId="Equation.3">
              <p:embed/>
            </p:oleObj>
          </a:graphicData>
        </a:graphic>
      </p:graphicFrame>
      <p:graphicFrame>
        <p:nvGraphicFramePr>
          <p:cNvPr id="295959" name="Object 23"/>
          <p:cNvGraphicFramePr>
            <a:graphicFrameLocks noChangeAspect="1"/>
          </p:cNvGraphicFramePr>
          <p:nvPr/>
        </p:nvGraphicFramePr>
        <p:xfrm>
          <a:off x="4499992" y="4365104"/>
          <a:ext cx="303213" cy="384175"/>
        </p:xfrm>
        <a:graphic>
          <a:graphicData uri="http://schemas.openxmlformats.org/presentationml/2006/ole">
            <p:oleObj spid="_x0000_s266266" name="Equation" r:id="rId9" imgW="139579" imgH="177646" progId="Equation.3">
              <p:embed/>
            </p:oleObj>
          </a:graphicData>
        </a:graphic>
      </p:graphicFrame>
      <p:graphicFrame>
        <p:nvGraphicFramePr>
          <p:cNvPr id="295962" name="Object 8"/>
          <p:cNvGraphicFramePr>
            <a:graphicFrameLocks noChangeAspect="1"/>
          </p:cNvGraphicFramePr>
          <p:nvPr/>
        </p:nvGraphicFramePr>
        <p:xfrm>
          <a:off x="5032375" y="5157788"/>
          <a:ext cx="593725" cy="590550"/>
        </p:xfrm>
        <a:graphic>
          <a:graphicData uri="http://schemas.openxmlformats.org/presentationml/2006/ole">
            <p:oleObj spid="_x0000_s266267" name="Equation" r:id="rId10" imgW="253780" imgH="253780" progId="Equation.3">
              <p:embed/>
            </p:oleObj>
          </a:graphicData>
        </a:graphic>
      </p:graphicFrame>
      <p:graphicFrame>
        <p:nvGraphicFramePr>
          <p:cNvPr id="295963" name="Object 27"/>
          <p:cNvGraphicFramePr>
            <a:graphicFrameLocks noChangeAspect="1"/>
          </p:cNvGraphicFramePr>
          <p:nvPr/>
        </p:nvGraphicFramePr>
        <p:xfrm>
          <a:off x="6372200" y="5589240"/>
          <a:ext cx="1012825" cy="576263"/>
        </p:xfrm>
        <a:graphic>
          <a:graphicData uri="http://schemas.openxmlformats.org/presentationml/2006/ole">
            <p:oleObj spid="_x0000_s266268" name="Equation" r:id="rId11" imgW="444114" imgH="2537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דוגמא – זרימה מקסימאלית</a:t>
            </a:r>
            <a:endParaRPr lang="he-IL" dirty="0"/>
          </a:p>
        </p:txBody>
      </p:sp>
      <p:sp>
        <p:nvSpPr>
          <p:cNvPr id="3" name="Oval 2"/>
          <p:cNvSpPr/>
          <p:nvPr/>
        </p:nvSpPr>
        <p:spPr>
          <a:xfrm>
            <a:off x="2376834" y="3264768"/>
            <a:ext cx="428625" cy="4286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19834" y="4301976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19834" y="2230289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05772" y="4301976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05772" y="2230289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91647" y="3301851"/>
            <a:ext cx="428625" cy="4286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4" idx="1"/>
          </p:cNvCxnSpPr>
          <p:nvPr/>
        </p:nvCxnSpPr>
        <p:spPr>
          <a:xfrm>
            <a:off x="2742688" y="3630622"/>
            <a:ext cx="839917" cy="73412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7"/>
            <a:endCxn id="5" idx="3"/>
          </p:cNvCxnSpPr>
          <p:nvPr/>
        </p:nvCxnSpPr>
        <p:spPr>
          <a:xfrm flipV="1">
            <a:off x="2742688" y="2596143"/>
            <a:ext cx="839917" cy="73139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>
            <a:off x="3948459" y="2444601"/>
            <a:ext cx="1357313" cy="158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3948459" y="4516289"/>
            <a:ext cx="1357313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8" idx="3"/>
          </p:cNvCxnSpPr>
          <p:nvPr/>
        </p:nvCxnSpPr>
        <p:spPr>
          <a:xfrm rot="5400000" flipH="1" flipV="1">
            <a:off x="5814565" y="3523308"/>
            <a:ext cx="696913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8" idx="1"/>
          </p:cNvCxnSpPr>
          <p:nvPr/>
        </p:nvCxnSpPr>
        <p:spPr>
          <a:xfrm rot="16200000" flipH="1">
            <a:off x="5778847" y="2487464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91397" y="3230414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5" idx="5"/>
            <a:endCxn id="21" idx="1"/>
          </p:cNvCxnSpPr>
          <p:nvPr/>
        </p:nvCxnSpPr>
        <p:spPr>
          <a:xfrm rot="16200000" flipH="1">
            <a:off x="3921472" y="2558901"/>
            <a:ext cx="696912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21" idx="3"/>
          </p:cNvCxnSpPr>
          <p:nvPr/>
        </p:nvCxnSpPr>
        <p:spPr>
          <a:xfrm rot="5400000" flipH="1" flipV="1">
            <a:off x="3885753" y="3594745"/>
            <a:ext cx="768350" cy="769938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5"/>
            <a:endCxn id="6" idx="0"/>
          </p:cNvCxnSpPr>
          <p:nvPr/>
        </p:nvCxnSpPr>
        <p:spPr>
          <a:xfrm rot="16200000" flipH="1">
            <a:off x="4885084" y="3666977"/>
            <a:ext cx="706437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7"/>
            <a:endCxn id="7" idx="4"/>
          </p:cNvCxnSpPr>
          <p:nvPr/>
        </p:nvCxnSpPr>
        <p:spPr>
          <a:xfrm rot="5400000" flipH="1" flipV="1">
            <a:off x="4921597" y="2693839"/>
            <a:ext cx="633412" cy="56356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2" name="Object 8"/>
          <p:cNvGraphicFramePr>
            <a:graphicFrameLocks noChangeAspect="1"/>
          </p:cNvGraphicFramePr>
          <p:nvPr/>
        </p:nvGraphicFramePr>
        <p:xfrm>
          <a:off x="2462559" y="3336206"/>
          <a:ext cx="293688" cy="357187"/>
        </p:xfrm>
        <a:graphic>
          <a:graphicData uri="http://schemas.openxmlformats.org/presentationml/2006/ole">
            <p:oleObj spid="_x0000_s186384" name="Equation" r:id="rId3" imgW="114201" imgH="139579" progId="Equation.3">
              <p:embed/>
            </p:oleObj>
          </a:graphicData>
        </a:graphic>
      </p:graphicFrame>
      <p:graphicFrame>
        <p:nvGraphicFramePr>
          <p:cNvPr id="13333" name="Object 8"/>
          <p:cNvGraphicFramePr>
            <a:graphicFrameLocks noChangeAspect="1"/>
          </p:cNvGraphicFramePr>
          <p:nvPr/>
        </p:nvGraphicFramePr>
        <p:xfrm>
          <a:off x="6694834" y="3328839"/>
          <a:ext cx="228600" cy="390525"/>
        </p:xfrm>
        <a:graphic>
          <a:graphicData uri="http://schemas.openxmlformats.org/presentationml/2006/ole">
            <p:oleObj spid="_x0000_s186385" name="Equation" r:id="rId4" imgW="88746" imgH="152136" progId="Equation.3">
              <p:embed/>
            </p:oleObj>
          </a:graphicData>
        </a:graphic>
      </p:graphicFrame>
      <p:graphicFrame>
        <p:nvGraphicFramePr>
          <p:cNvPr id="13334" name="Object 8"/>
          <p:cNvGraphicFramePr>
            <a:graphicFrameLocks noChangeAspect="1"/>
          </p:cNvGraphicFramePr>
          <p:nvPr/>
        </p:nvGraphicFramePr>
        <p:xfrm>
          <a:off x="3580159" y="2287439"/>
          <a:ext cx="327025" cy="357187"/>
        </p:xfrm>
        <a:graphic>
          <a:graphicData uri="http://schemas.openxmlformats.org/presentationml/2006/ole">
            <p:oleObj spid="_x0000_s186386" name="Equation" r:id="rId5" imgW="126835" imgH="139518" progId="Equation.3">
              <p:embed/>
            </p:oleObj>
          </a:graphicData>
        </a:graphic>
      </p:graphicFrame>
      <p:graphicFrame>
        <p:nvGraphicFramePr>
          <p:cNvPr id="13335" name="Object 8"/>
          <p:cNvGraphicFramePr>
            <a:graphicFrameLocks noChangeAspect="1"/>
          </p:cNvGraphicFramePr>
          <p:nvPr/>
        </p:nvGraphicFramePr>
        <p:xfrm>
          <a:off x="3618259" y="4301976"/>
          <a:ext cx="327025" cy="454025"/>
        </p:xfrm>
        <a:graphic>
          <a:graphicData uri="http://schemas.openxmlformats.org/presentationml/2006/ole">
            <p:oleObj spid="_x0000_s186387" name="Equation" r:id="rId6" imgW="126725" imgH="177415" progId="Equation.3">
              <p:embed/>
            </p:oleObj>
          </a:graphicData>
        </a:graphic>
      </p:graphicFrame>
      <p:graphicFrame>
        <p:nvGraphicFramePr>
          <p:cNvPr id="13336" name="Object 8"/>
          <p:cNvGraphicFramePr>
            <a:graphicFrameLocks noChangeAspect="1"/>
          </p:cNvGraphicFramePr>
          <p:nvPr/>
        </p:nvGraphicFramePr>
        <p:xfrm>
          <a:off x="4667597" y="3281214"/>
          <a:ext cx="293687" cy="357187"/>
        </p:xfrm>
        <a:graphic>
          <a:graphicData uri="http://schemas.openxmlformats.org/presentationml/2006/ole">
            <p:oleObj spid="_x0000_s186388" name="Equation" r:id="rId7" imgW="114201" imgH="139579" progId="Equation.3">
              <p:embed/>
            </p:oleObj>
          </a:graphicData>
        </a:graphic>
      </p:graphicFrame>
      <p:graphicFrame>
        <p:nvGraphicFramePr>
          <p:cNvPr id="13337" name="Object 8"/>
          <p:cNvGraphicFramePr>
            <a:graphicFrameLocks noChangeAspect="1"/>
          </p:cNvGraphicFramePr>
          <p:nvPr/>
        </p:nvGraphicFramePr>
        <p:xfrm>
          <a:off x="5359747" y="2227114"/>
          <a:ext cx="358775" cy="454025"/>
        </p:xfrm>
        <a:graphic>
          <a:graphicData uri="http://schemas.openxmlformats.org/presentationml/2006/ole">
            <p:oleObj spid="_x0000_s186389" name="Equation" r:id="rId8" imgW="139579" imgH="177646" progId="Equation.3">
              <p:embed/>
            </p:oleObj>
          </a:graphicData>
        </a:graphic>
      </p:graphicFrame>
      <p:graphicFrame>
        <p:nvGraphicFramePr>
          <p:cNvPr id="13338" name="Object 8"/>
          <p:cNvGraphicFramePr>
            <a:graphicFrameLocks noChangeAspect="1"/>
          </p:cNvGraphicFramePr>
          <p:nvPr/>
        </p:nvGraphicFramePr>
        <p:xfrm>
          <a:off x="5380384" y="4338489"/>
          <a:ext cx="293688" cy="357187"/>
        </p:xfrm>
        <a:graphic>
          <a:graphicData uri="http://schemas.openxmlformats.org/presentationml/2006/ole">
            <p:oleObj spid="_x0000_s186390" name="Equation" r:id="rId9" imgW="114201" imgH="139579" progId="Equation.3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6834" y="3903514"/>
            <a:ext cx="785813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8522" y="2037209"/>
            <a:ext cx="64293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34667" y="2757289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6675" y="3663478"/>
            <a:ext cx="71437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0/3</a:t>
            </a:r>
            <a:endParaRPr lang="he-IL" sz="2400" dirty="0">
              <a:cs typeface="+mn-cs"/>
            </a:endParaRPr>
          </a:p>
        </p:txBody>
      </p:sp>
      <p:sp>
        <p:nvSpPr>
          <p:cNvPr id="13343" name="Content Placeholder 2"/>
          <p:cNvSpPr>
            <a:spLocks noGrp="1"/>
          </p:cNvSpPr>
          <p:nvPr>
            <p:ph idx="1"/>
          </p:nvPr>
        </p:nvSpPr>
        <p:spPr>
          <a:xfrm>
            <a:off x="1435100" y="5538788"/>
            <a:ext cx="7499350" cy="1247775"/>
          </a:xfrm>
        </p:spPr>
        <p:txBody>
          <a:bodyPr/>
          <a:lstStyle/>
          <a:p>
            <a:r>
              <a:rPr lang="he-IL" smtClean="0"/>
              <a:t>גודל הזרימה המקסימאלית הוא 6.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48272" y="2403326"/>
            <a:ext cx="785812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3/7</a:t>
            </a:r>
            <a:endParaRPr lang="he-IL" sz="2400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1459" y="2870051"/>
            <a:ext cx="64293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91459" y="3617764"/>
            <a:ext cx="642938" cy="4603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1/1</a:t>
            </a:r>
            <a:endParaRPr lang="he-IL" sz="2400" dirty="0"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91334" y="4551214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3/3</a:t>
            </a:r>
            <a:endParaRPr lang="he-IL" sz="2400" dirty="0"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05226" y="3979714"/>
            <a:ext cx="785813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4/5</a:t>
            </a:r>
            <a:endParaRPr lang="he-IL" sz="2400" dirty="0"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05834" y="2479526"/>
            <a:ext cx="785813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2/5</a:t>
            </a:r>
            <a:endParaRPr lang="he-IL" sz="2400" dirty="0"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ציין מיקום של מספר שקופית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  <p:sp>
        <p:nvSpPr>
          <p:cNvPr id="40" name="אליפסה 39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דוגמת עזר</a:t>
            </a:r>
            <a:endParaRPr lang="he-IL" dirty="0"/>
          </a:p>
        </p:txBody>
      </p:sp>
      <p:sp>
        <p:nvSpPr>
          <p:cNvPr id="21" name="אליפסה 26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30</a:t>
            </a:fld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1979712" y="227687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>
          <a:xfrm>
            <a:off x="6156176" y="227687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1979712" y="472514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6156176" y="472514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3" idx="6"/>
            <a:endCxn id="19" idx="2"/>
          </p:cNvCxnSpPr>
          <p:nvPr/>
        </p:nvCxnSpPr>
        <p:spPr>
          <a:xfrm>
            <a:off x="2411760" y="2456892"/>
            <a:ext cx="37444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20" idx="6"/>
          </p:cNvCxnSpPr>
          <p:nvPr/>
        </p:nvCxnSpPr>
        <p:spPr>
          <a:xfrm flipH="1">
            <a:off x="2411760" y="2584185"/>
            <a:ext cx="3807688" cy="23209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22" idx="2"/>
          </p:cNvCxnSpPr>
          <p:nvPr/>
        </p:nvCxnSpPr>
        <p:spPr>
          <a:xfrm>
            <a:off x="2411760" y="4905164"/>
            <a:ext cx="37444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69614" y="32847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39952" y="458326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923928" y="1920280"/>
            <a:ext cx="0" cy="36724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20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54" name="Object 8"/>
          <p:cNvGraphicFramePr>
            <a:graphicFrameLocks noChangeAspect="1"/>
          </p:cNvGraphicFramePr>
          <p:nvPr/>
        </p:nvGraphicFramePr>
        <p:xfrm>
          <a:off x="2123728" y="5301208"/>
          <a:ext cx="358775" cy="552450"/>
        </p:xfrm>
        <a:graphic>
          <a:graphicData uri="http://schemas.openxmlformats.org/presentationml/2006/ole">
            <p:oleObj spid="_x0000_s187410" name="Equation" r:id="rId3" imgW="139579" imgH="215713" progId="Equation.3">
              <p:embed/>
            </p:oleObj>
          </a:graphicData>
        </a:graphic>
      </p:graphicFrame>
      <p:graphicFrame>
        <p:nvGraphicFramePr>
          <p:cNvPr id="14366" name="Object 8"/>
          <p:cNvGraphicFramePr>
            <a:graphicFrameLocks noChangeAspect="1"/>
          </p:cNvGraphicFramePr>
          <p:nvPr/>
        </p:nvGraphicFramePr>
        <p:xfrm>
          <a:off x="4090765" y="4234210"/>
          <a:ext cx="390525" cy="584200"/>
        </p:xfrm>
        <a:graphic>
          <a:graphicData uri="http://schemas.openxmlformats.org/presentationml/2006/ole">
            <p:oleObj spid="_x0000_s187411" name="Equation" r:id="rId4" imgW="152334" imgH="228501" progId="Equation.3">
              <p:embed/>
            </p:oleObj>
          </a:graphicData>
        </a:graphic>
      </p:graphicFrame>
      <p:graphicFrame>
        <p:nvGraphicFramePr>
          <p:cNvPr id="14362" name="Object 8"/>
          <p:cNvGraphicFramePr>
            <a:graphicFrameLocks noChangeAspect="1"/>
          </p:cNvGraphicFramePr>
          <p:nvPr/>
        </p:nvGraphicFramePr>
        <p:xfrm>
          <a:off x="2091655" y="3236590"/>
          <a:ext cx="392113" cy="552450"/>
        </p:xfrm>
        <a:graphic>
          <a:graphicData uri="http://schemas.openxmlformats.org/presentationml/2006/ole">
            <p:oleObj spid="_x0000_s187412" name="Equation" r:id="rId5" imgW="152268" imgH="215713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שאלה 1 – מספר מקורות ובורות</a:t>
            </a:r>
            <a:endParaRPr lang="he-IL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14282" y="1447800"/>
            <a:ext cx="8720168" cy="2767013"/>
          </a:xfrm>
        </p:spPr>
        <p:txBody>
          <a:bodyPr/>
          <a:lstStyle/>
          <a:p>
            <a:r>
              <a:rPr lang="he-IL" sz="3000" b="1" dirty="0" smtClean="0"/>
              <a:t>תרגיל: </a:t>
            </a:r>
            <a:r>
              <a:rPr lang="he-IL" sz="3000" dirty="0" smtClean="0"/>
              <a:t>נתונה רשת זרימה עם מספר מקורות ומספר בורות. הראו שניתן למצוא זרימה מקסימאלית על ידי שימוש </a:t>
            </a:r>
            <a:r>
              <a:rPr lang="he-IL" sz="3000" dirty="0" err="1" smtClean="0"/>
              <a:t>באלג</a:t>
            </a:r>
            <a:r>
              <a:rPr lang="he-IL" sz="3000" dirty="0" smtClean="0"/>
              <a:t>' לבעיה המקורית (עם מקור אחד ובור אחד).</a:t>
            </a:r>
          </a:p>
        </p:txBody>
      </p:sp>
      <p:sp>
        <p:nvSpPr>
          <p:cNvPr id="4" name="Oval 3"/>
          <p:cNvSpPr/>
          <p:nvPr/>
        </p:nvSpPr>
        <p:spPr>
          <a:xfrm>
            <a:off x="2051720" y="5448647"/>
            <a:ext cx="428625" cy="428625"/>
          </a:xfrm>
          <a:prstGeom prst="ellipse">
            <a:avLst/>
          </a:prstGeom>
          <a:solidFill>
            <a:srgbClr val="079D4B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71367" y="5520655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09790" y="3356992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54627" y="5376639"/>
            <a:ext cx="428625" cy="428625"/>
          </a:xfrm>
          <a:prstGeom prst="ellipse">
            <a:avLst/>
          </a:prstGeom>
          <a:solidFill>
            <a:srgbClr val="FF0909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092280" y="3356992"/>
            <a:ext cx="428625" cy="428625"/>
          </a:xfrm>
          <a:prstGeom prst="ellipse">
            <a:avLst/>
          </a:prstGeom>
          <a:solidFill>
            <a:srgbClr val="FF0909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5"/>
            <a:endCxn id="5" idx="2"/>
          </p:cNvCxnSpPr>
          <p:nvPr/>
        </p:nvCxnSpPr>
        <p:spPr>
          <a:xfrm flipV="1">
            <a:off x="2417574" y="5734968"/>
            <a:ext cx="1653793" cy="7953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7"/>
            <a:endCxn id="6" idx="3"/>
          </p:cNvCxnSpPr>
          <p:nvPr/>
        </p:nvCxnSpPr>
        <p:spPr>
          <a:xfrm flipV="1">
            <a:off x="2417574" y="3722846"/>
            <a:ext cx="1554987" cy="178857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8" idx="2"/>
          </p:cNvCxnSpPr>
          <p:nvPr/>
        </p:nvCxnSpPr>
        <p:spPr>
          <a:xfrm>
            <a:off x="4338415" y="3571305"/>
            <a:ext cx="2753865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 flipV="1">
            <a:off x="4499992" y="5590952"/>
            <a:ext cx="2554635" cy="14401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624290" y="4237385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5"/>
            <a:endCxn id="13" idx="1"/>
          </p:cNvCxnSpPr>
          <p:nvPr/>
        </p:nvCxnSpPr>
        <p:spPr>
          <a:xfrm>
            <a:off x="4275644" y="3722846"/>
            <a:ext cx="1411417" cy="57731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13" idx="3"/>
          </p:cNvCxnSpPr>
          <p:nvPr/>
        </p:nvCxnSpPr>
        <p:spPr>
          <a:xfrm flipV="1">
            <a:off x="4437221" y="4603239"/>
            <a:ext cx="1249840" cy="9801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5"/>
            <a:endCxn id="7" idx="1"/>
          </p:cNvCxnSpPr>
          <p:nvPr/>
        </p:nvCxnSpPr>
        <p:spPr>
          <a:xfrm>
            <a:off x="5990144" y="4603239"/>
            <a:ext cx="1127254" cy="83617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7"/>
            <a:endCxn id="8" idx="3"/>
          </p:cNvCxnSpPr>
          <p:nvPr/>
        </p:nvCxnSpPr>
        <p:spPr>
          <a:xfrm flipV="1">
            <a:off x="5990144" y="3722846"/>
            <a:ext cx="1164907" cy="57731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55" name="Object 8"/>
          <p:cNvGraphicFramePr>
            <a:graphicFrameLocks noChangeAspect="1"/>
          </p:cNvGraphicFramePr>
          <p:nvPr/>
        </p:nvGraphicFramePr>
        <p:xfrm>
          <a:off x="3966940" y="3431852"/>
          <a:ext cx="327025" cy="357188"/>
        </p:xfrm>
        <a:graphic>
          <a:graphicData uri="http://schemas.openxmlformats.org/presentationml/2006/ole">
            <p:oleObj spid="_x0000_s187413" name="Equation" r:id="rId6" imgW="126835" imgH="139518" progId="Equation.3">
              <p:embed/>
            </p:oleObj>
          </a:graphicData>
        </a:graphic>
      </p:graphicFrame>
      <p:graphicFrame>
        <p:nvGraphicFramePr>
          <p:cNvPr id="14356" name="Object 8"/>
          <p:cNvGraphicFramePr>
            <a:graphicFrameLocks noChangeAspect="1"/>
          </p:cNvGraphicFramePr>
          <p:nvPr/>
        </p:nvGraphicFramePr>
        <p:xfrm>
          <a:off x="4139952" y="5517232"/>
          <a:ext cx="327025" cy="454025"/>
        </p:xfrm>
        <a:graphic>
          <a:graphicData uri="http://schemas.openxmlformats.org/presentationml/2006/ole">
            <p:oleObj spid="_x0000_s187414" name="Equation" r:id="rId7" imgW="126725" imgH="177415" progId="Equation.3">
              <p:embed/>
            </p:oleObj>
          </a:graphicData>
        </a:graphic>
      </p:graphicFrame>
      <p:graphicFrame>
        <p:nvGraphicFramePr>
          <p:cNvPr id="14357" name="Object 8"/>
          <p:cNvGraphicFramePr>
            <a:graphicFrameLocks noChangeAspect="1"/>
          </p:cNvGraphicFramePr>
          <p:nvPr/>
        </p:nvGraphicFramePr>
        <p:xfrm>
          <a:off x="5700490" y="4288185"/>
          <a:ext cx="293687" cy="357187"/>
        </p:xfrm>
        <a:graphic>
          <a:graphicData uri="http://schemas.openxmlformats.org/presentationml/2006/ole">
            <p:oleObj spid="_x0000_s187415" name="Equation" r:id="rId8" imgW="114201" imgH="139579" progId="Equation.3">
              <p:embed/>
            </p:oleObj>
          </a:graphicData>
        </a:graphic>
      </p:graphicFrame>
      <p:graphicFrame>
        <p:nvGraphicFramePr>
          <p:cNvPr id="14358" name="Object 8"/>
          <p:cNvGraphicFramePr>
            <a:graphicFrameLocks noChangeAspect="1"/>
          </p:cNvGraphicFramePr>
          <p:nvPr/>
        </p:nvGraphicFramePr>
        <p:xfrm>
          <a:off x="7164288" y="3236590"/>
          <a:ext cx="358775" cy="552450"/>
        </p:xfrm>
        <a:graphic>
          <a:graphicData uri="http://schemas.openxmlformats.org/presentationml/2006/ole">
            <p:oleObj spid="_x0000_s187416" name="Equation" r:id="rId9" imgW="139579" imgH="215713" progId="Equation.3">
              <p:embed/>
            </p:oleObj>
          </a:graphicData>
        </a:graphic>
      </p:graphicFrame>
      <p:graphicFrame>
        <p:nvGraphicFramePr>
          <p:cNvPr id="14359" name="Object 8"/>
          <p:cNvGraphicFramePr>
            <a:graphicFrameLocks noChangeAspect="1"/>
          </p:cNvGraphicFramePr>
          <p:nvPr/>
        </p:nvGraphicFramePr>
        <p:xfrm>
          <a:off x="7125295" y="5301208"/>
          <a:ext cx="327025" cy="552450"/>
        </p:xfrm>
        <a:graphic>
          <a:graphicData uri="http://schemas.openxmlformats.org/presentationml/2006/ole">
            <p:oleObj spid="_x0000_s187417" name="Equation" r:id="rId10" imgW="126780" imgH="215526" progId="Equation.3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987824" y="5733256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51720" y="3356992"/>
            <a:ext cx="428625" cy="428625"/>
          </a:xfrm>
          <a:prstGeom prst="ellipse">
            <a:avLst/>
          </a:prstGeom>
          <a:solidFill>
            <a:srgbClr val="079D4B">
              <a:alpha val="20000"/>
            </a:srgbClr>
          </a:solidFill>
          <a:ln>
            <a:solidFill>
              <a:srgbClr val="079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3" idx="6"/>
            <a:endCxn id="5" idx="1"/>
          </p:cNvCxnSpPr>
          <p:nvPr/>
        </p:nvCxnSpPr>
        <p:spPr>
          <a:xfrm>
            <a:off x="2480345" y="3571305"/>
            <a:ext cx="1653793" cy="201212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6"/>
            <a:endCxn id="6" idx="2"/>
          </p:cNvCxnSpPr>
          <p:nvPr/>
        </p:nvCxnSpPr>
        <p:spPr>
          <a:xfrm>
            <a:off x="2480345" y="3571305"/>
            <a:ext cx="1429445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2665" y="4377085"/>
            <a:ext cx="428625" cy="428625"/>
          </a:xfrm>
          <a:prstGeom prst="ellipse">
            <a:avLst/>
          </a:prstGeom>
          <a:solidFill>
            <a:srgbClr val="079D4B">
              <a:alpha val="20000"/>
            </a:srgbClr>
          </a:solidFill>
          <a:ln>
            <a:solidFill>
              <a:srgbClr val="079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endCxn id="13" idx="2"/>
          </p:cNvCxnSpPr>
          <p:nvPr/>
        </p:nvCxnSpPr>
        <p:spPr>
          <a:xfrm flipV="1">
            <a:off x="4481290" y="4451697"/>
            <a:ext cx="1143000" cy="6826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5565" y="3140968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840" y="3915122"/>
            <a:ext cx="42862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5</a:t>
            </a:r>
            <a:endParaRPr lang="he-IL" sz="2400" dirty="0"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7271" y="4839246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5</a:t>
            </a:r>
            <a:endParaRPr lang="he-IL" sz="2400" dirty="0"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83002" y="5631334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5</a:t>
            </a:r>
            <a:endParaRPr lang="he-IL" sz="2400" dirty="0"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7471" y="4869160"/>
            <a:ext cx="42862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2000" y="4437112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84168" y="4839246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1565" y="3140968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83065" y="3789040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2940" y="3717032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Object 8"/>
          <p:cNvGraphicFramePr>
            <a:graphicFrameLocks noChangeAspect="1"/>
          </p:cNvGraphicFramePr>
          <p:nvPr/>
        </p:nvGraphicFramePr>
        <p:xfrm>
          <a:off x="977380" y="4430638"/>
          <a:ext cx="415925" cy="509587"/>
        </p:xfrm>
        <a:graphic>
          <a:graphicData uri="http://schemas.openxmlformats.org/presentationml/2006/ole">
            <p:oleObj spid="_x0000_s188471" name="Equation" r:id="rId3" imgW="114201" imgH="139579" progId="Equation.3">
              <p:embed/>
            </p:oleObj>
          </a:graphicData>
        </a:graphic>
      </p:graphicFrame>
      <p:graphicFrame>
        <p:nvGraphicFramePr>
          <p:cNvPr id="117" name="Object 8"/>
          <p:cNvGraphicFramePr>
            <a:graphicFrameLocks noChangeAspect="1"/>
          </p:cNvGraphicFramePr>
          <p:nvPr/>
        </p:nvGraphicFramePr>
        <p:xfrm>
          <a:off x="7164288" y="3236590"/>
          <a:ext cx="358775" cy="552450"/>
        </p:xfrm>
        <a:graphic>
          <a:graphicData uri="http://schemas.openxmlformats.org/presentationml/2006/ole">
            <p:oleObj spid="_x0000_s188472" name="Equation" r:id="rId4" imgW="139579" imgH="215713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פתרון</a:t>
            </a:r>
            <a:endParaRPr lang="he-IL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052638"/>
          </a:xfrm>
        </p:spPr>
        <p:txBody>
          <a:bodyPr/>
          <a:lstStyle/>
          <a:p>
            <a:r>
              <a:rPr lang="he-IL" dirty="0" smtClean="0"/>
              <a:t>נוסיף "מקור על", ונוסיף קשתות ממקור העל לכל המקורות האחרים. לקשתות אלו יהיה קיבול אינסופי. באופן דומה, נוסיף "בור על".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Object 8"/>
          <p:cNvGraphicFramePr>
            <a:graphicFrameLocks noChangeAspect="1"/>
          </p:cNvGraphicFramePr>
          <p:nvPr/>
        </p:nvGraphicFramePr>
        <p:xfrm>
          <a:off x="2123728" y="5301208"/>
          <a:ext cx="358775" cy="552450"/>
        </p:xfrm>
        <a:graphic>
          <a:graphicData uri="http://schemas.openxmlformats.org/presentationml/2006/ole">
            <p:oleObj spid="_x0000_s188473" name="Equation" r:id="rId5" imgW="139579" imgH="215713" progId="Equation.3">
              <p:embed/>
            </p:oleObj>
          </a:graphicData>
        </a:graphic>
      </p:graphicFrame>
      <p:graphicFrame>
        <p:nvGraphicFramePr>
          <p:cNvPr id="98" name="Object 8"/>
          <p:cNvGraphicFramePr>
            <a:graphicFrameLocks noChangeAspect="1"/>
          </p:cNvGraphicFramePr>
          <p:nvPr/>
        </p:nvGraphicFramePr>
        <p:xfrm>
          <a:off x="4090765" y="4234210"/>
          <a:ext cx="390525" cy="584200"/>
        </p:xfrm>
        <a:graphic>
          <a:graphicData uri="http://schemas.openxmlformats.org/presentationml/2006/ole">
            <p:oleObj spid="_x0000_s188474" name="Equation" r:id="rId6" imgW="152334" imgH="228501" progId="Equation.3">
              <p:embed/>
            </p:oleObj>
          </a:graphicData>
        </a:graphic>
      </p:graphicFrame>
      <p:graphicFrame>
        <p:nvGraphicFramePr>
          <p:cNvPr id="99" name="Object 8"/>
          <p:cNvGraphicFramePr>
            <a:graphicFrameLocks noChangeAspect="1"/>
          </p:cNvGraphicFramePr>
          <p:nvPr/>
        </p:nvGraphicFramePr>
        <p:xfrm>
          <a:off x="2091655" y="3236590"/>
          <a:ext cx="392113" cy="552450"/>
        </p:xfrm>
        <a:graphic>
          <a:graphicData uri="http://schemas.openxmlformats.org/presentationml/2006/ole">
            <p:oleObj spid="_x0000_s188475" name="Equation" r:id="rId7" imgW="152268" imgH="215713" progId="Equation.3">
              <p:embed/>
            </p:oleObj>
          </a:graphicData>
        </a:graphic>
      </p:graphicFrame>
      <p:sp>
        <p:nvSpPr>
          <p:cNvPr id="100" name="Oval 99"/>
          <p:cNvSpPr/>
          <p:nvPr/>
        </p:nvSpPr>
        <p:spPr>
          <a:xfrm>
            <a:off x="2051720" y="5448647"/>
            <a:ext cx="428625" cy="428625"/>
          </a:xfrm>
          <a:prstGeom prst="ellipse">
            <a:avLst/>
          </a:prstGeom>
          <a:solidFill>
            <a:srgbClr val="079D4B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071367" y="5520655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909790" y="3356992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054627" y="5376639"/>
            <a:ext cx="428625" cy="428625"/>
          </a:xfrm>
          <a:prstGeom prst="ellipse">
            <a:avLst/>
          </a:prstGeom>
          <a:solidFill>
            <a:srgbClr val="FF0909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7092280" y="3356992"/>
            <a:ext cx="428625" cy="428625"/>
          </a:xfrm>
          <a:prstGeom prst="ellipse">
            <a:avLst/>
          </a:prstGeom>
          <a:solidFill>
            <a:srgbClr val="FF0909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00" idx="5"/>
            <a:endCxn id="101" idx="2"/>
          </p:cNvCxnSpPr>
          <p:nvPr/>
        </p:nvCxnSpPr>
        <p:spPr>
          <a:xfrm flipV="1">
            <a:off x="2417574" y="5734968"/>
            <a:ext cx="1653793" cy="7953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7"/>
            <a:endCxn id="102" idx="3"/>
          </p:cNvCxnSpPr>
          <p:nvPr/>
        </p:nvCxnSpPr>
        <p:spPr>
          <a:xfrm flipV="1">
            <a:off x="2417574" y="3722846"/>
            <a:ext cx="1554987" cy="1788572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6"/>
            <a:endCxn id="104" idx="2"/>
          </p:cNvCxnSpPr>
          <p:nvPr/>
        </p:nvCxnSpPr>
        <p:spPr>
          <a:xfrm>
            <a:off x="4338415" y="3571305"/>
            <a:ext cx="2753865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1" idx="6"/>
            <a:endCxn id="103" idx="2"/>
          </p:cNvCxnSpPr>
          <p:nvPr/>
        </p:nvCxnSpPr>
        <p:spPr>
          <a:xfrm flipV="1">
            <a:off x="4499992" y="5590952"/>
            <a:ext cx="2554635" cy="14401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624290" y="4237385"/>
            <a:ext cx="428625" cy="428625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102" idx="5"/>
            <a:endCxn id="109" idx="1"/>
          </p:cNvCxnSpPr>
          <p:nvPr/>
        </p:nvCxnSpPr>
        <p:spPr>
          <a:xfrm>
            <a:off x="4275644" y="3722846"/>
            <a:ext cx="1411417" cy="57731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1" idx="7"/>
            <a:endCxn id="109" idx="3"/>
          </p:cNvCxnSpPr>
          <p:nvPr/>
        </p:nvCxnSpPr>
        <p:spPr>
          <a:xfrm flipV="1">
            <a:off x="4437221" y="4603239"/>
            <a:ext cx="1249840" cy="9801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9" idx="5"/>
            <a:endCxn id="103" idx="1"/>
          </p:cNvCxnSpPr>
          <p:nvPr/>
        </p:nvCxnSpPr>
        <p:spPr>
          <a:xfrm>
            <a:off x="5990144" y="4603239"/>
            <a:ext cx="1127254" cy="83617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7"/>
            <a:endCxn id="104" idx="3"/>
          </p:cNvCxnSpPr>
          <p:nvPr/>
        </p:nvCxnSpPr>
        <p:spPr>
          <a:xfrm flipV="1">
            <a:off x="5990144" y="3722846"/>
            <a:ext cx="1164907" cy="57731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8"/>
          <p:cNvGraphicFramePr>
            <a:graphicFrameLocks noChangeAspect="1"/>
          </p:cNvGraphicFramePr>
          <p:nvPr/>
        </p:nvGraphicFramePr>
        <p:xfrm>
          <a:off x="3966940" y="3431852"/>
          <a:ext cx="327025" cy="357188"/>
        </p:xfrm>
        <a:graphic>
          <a:graphicData uri="http://schemas.openxmlformats.org/presentationml/2006/ole">
            <p:oleObj spid="_x0000_s188476" name="Equation" r:id="rId8" imgW="126835" imgH="139518" progId="Equation.3">
              <p:embed/>
            </p:oleObj>
          </a:graphicData>
        </a:graphic>
      </p:graphicFrame>
      <p:graphicFrame>
        <p:nvGraphicFramePr>
          <p:cNvPr id="115" name="Object 8"/>
          <p:cNvGraphicFramePr>
            <a:graphicFrameLocks noChangeAspect="1"/>
          </p:cNvGraphicFramePr>
          <p:nvPr/>
        </p:nvGraphicFramePr>
        <p:xfrm>
          <a:off x="4139952" y="5517232"/>
          <a:ext cx="327025" cy="454025"/>
        </p:xfrm>
        <a:graphic>
          <a:graphicData uri="http://schemas.openxmlformats.org/presentationml/2006/ole">
            <p:oleObj spid="_x0000_s188477" name="Equation" r:id="rId9" imgW="126725" imgH="177415" progId="Equation.3">
              <p:embed/>
            </p:oleObj>
          </a:graphicData>
        </a:graphic>
      </p:graphicFrame>
      <p:graphicFrame>
        <p:nvGraphicFramePr>
          <p:cNvPr id="116" name="Object 8"/>
          <p:cNvGraphicFramePr>
            <a:graphicFrameLocks noChangeAspect="1"/>
          </p:cNvGraphicFramePr>
          <p:nvPr/>
        </p:nvGraphicFramePr>
        <p:xfrm>
          <a:off x="5700490" y="4288185"/>
          <a:ext cx="293687" cy="357187"/>
        </p:xfrm>
        <a:graphic>
          <a:graphicData uri="http://schemas.openxmlformats.org/presentationml/2006/ole">
            <p:oleObj spid="_x0000_s188478" name="Equation" r:id="rId10" imgW="114201" imgH="139579" progId="Equation.3">
              <p:embed/>
            </p:oleObj>
          </a:graphicData>
        </a:graphic>
      </p:graphicFrame>
      <p:graphicFrame>
        <p:nvGraphicFramePr>
          <p:cNvPr id="118" name="Object 8"/>
          <p:cNvGraphicFramePr>
            <a:graphicFrameLocks noChangeAspect="1"/>
          </p:cNvGraphicFramePr>
          <p:nvPr/>
        </p:nvGraphicFramePr>
        <p:xfrm>
          <a:off x="7125295" y="5301208"/>
          <a:ext cx="327025" cy="552450"/>
        </p:xfrm>
        <a:graphic>
          <a:graphicData uri="http://schemas.openxmlformats.org/presentationml/2006/ole">
            <p:oleObj spid="_x0000_s188479" name="Equation" r:id="rId11" imgW="126780" imgH="215526" progId="Equation.3">
              <p:embed/>
            </p:oleObj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2987824" y="5733256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051720" y="3356992"/>
            <a:ext cx="428625" cy="428625"/>
          </a:xfrm>
          <a:prstGeom prst="ellipse">
            <a:avLst/>
          </a:prstGeom>
          <a:solidFill>
            <a:srgbClr val="079D4B">
              <a:alpha val="20000"/>
            </a:srgbClr>
          </a:solidFill>
          <a:ln>
            <a:solidFill>
              <a:srgbClr val="079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20" idx="6"/>
            <a:endCxn id="101" idx="1"/>
          </p:cNvCxnSpPr>
          <p:nvPr/>
        </p:nvCxnSpPr>
        <p:spPr>
          <a:xfrm>
            <a:off x="2480345" y="3571305"/>
            <a:ext cx="1653793" cy="201212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6"/>
            <a:endCxn id="102" idx="2"/>
          </p:cNvCxnSpPr>
          <p:nvPr/>
        </p:nvCxnSpPr>
        <p:spPr>
          <a:xfrm>
            <a:off x="2480345" y="3571305"/>
            <a:ext cx="1429445" cy="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4052665" y="4377085"/>
            <a:ext cx="428625" cy="428625"/>
          </a:xfrm>
          <a:prstGeom prst="ellipse">
            <a:avLst/>
          </a:prstGeom>
          <a:solidFill>
            <a:srgbClr val="079D4B">
              <a:alpha val="20000"/>
            </a:srgbClr>
          </a:solidFill>
          <a:ln>
            <a:solidFill>
              <a:srgbClr val="079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endCxn id="109" idx="2"/>
          </p:cNvCxnSpPr>
          <p:nvPr/>
        </p:nvCxnSpPr>
        <p:spPr>
          <a:xfrm flipV="1">
            <a:off x="4481290" y="4451697"/>
            <a:ext cx="1143000" cy="6826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125565" y="3140968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31840" y="3915122"/>
            <a:ext cx="42862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5</a:t>
            </a:r>
            <a:endParaRPr lang="he-IL" sz="2400" dirty="0"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207271" y="4839246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5</a:t>
            </a:r>
            <a:endParaRPr lang="he-IL" sz="2400" dirty="0"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483002" y="5631334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5</a:t>
            </a:r>
            <a:endParaRPr lang="he-IL" sz="2400" dirty="0">
              <a:cs typeface="+mn-cs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7471" y="4869160"/>
            <a:ext cx="428625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572000" y="4437112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84168" y="4839246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11565" y="3140968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3</a:t>
            </a:r>
            <a:endParaRPr lang="he-IL" sz="2400" dirty="0"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983065" y="3789040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82940" y="3717032"/>
            <a:ext cx="428625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</a:rPr>
              <a:t>1</a:t>
            </a:r>
            <a:endParaRPr lang="he-IL" sz="2400" dirty="0">
              <a:cs typeface="+mn-cs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899592" y="4405238"/>
            <a:ext cx="558800" cy="609600"/>
          </a:xfrm>
          <a:prstGeom prst="ellipse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172400" y="4221088"/>
            <a:ext cx="571500" cy="571500"/>
          </a:xfrm>
          <a:prstGeom prst="ellipse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>
            <a:stCxn id="104" idx="5"/>
            <a:endCxn id="137" idx="1"/>
          </p:cNvCxnSpPr>
          <p:nvPr/>
        </p:nvCxnSpPr>
        <p:spPr>
          <a:xfrm>
            <a:off x="7458134" y="3722846"/>
            <a:ext cx="797960" cy="581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3" idx="7"/>
            <a:endCxn id="137" idx="3"/>
          </p:cNvCxnSpPr>
          <p:nvPr/>
        </p:nvCxnSpPr>
        <p:spPr>
          <a:xfrm flipV="1">
            <a:off x="7420481" y="4708894"/>
            <a:ext cx="835613" cy="730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5" idx="7"/>
            <a:endCxn id="120" idx="3"/>
          </p:cNvCxnSpPr>
          <p:nvPr/>
        </p:nvCxnSpPr>
        <p:spPr>
          <a:xfrm flipV="1">
            <a:off x="1376558" y="3722846"/>
            <a:ext cx="737933" cy="771666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5" idx="6"/>
            <a:endCxn id="123" idx="2"/>
          </p:cNvCxnSpPr>
          <p:nvPr/>
        </p:nvCxnSpPr>
        <p:spPr>
          <a:xfrm flipV="1">
            <a:off x="1458392" y="4591398"/>
            <a:ext cx="2594273" cy="118640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5" idx="5"/>
            <a:endCxn id="100" idx="1"/>
          </p:cNvCxnSpPr>
          <p:nvPr/>
        </p:nvCxnSpPr>
        <p:spPr>
          <a:xfrm>
            <a:off x="1376558" y="4925564"/>
            <a:ext cx="737933" cy="585854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8450" name="Object 12"/>
          <p:cNvGraphicFramePr>
            <a:graphicFrameLocks noChangeAspect="1"/>
          </p:cNvGraphicFramePr>
          <p:nvPr/>
        </p:nvGraphicFramePr>
        <p:xfrm>
          <a:off x="1331640" y="3789040"/>
          <a:ext cx="392112" cy="323850"/>
        </p:xfrm>
        <a:graphic>
          <a:graphicData uri="http://schemas.openxmlformats.org/presentationml/2006/ole">
            <p:oleObj spid="_x0000_s188480" name="Equation" r:id="rId12" imgW="152202" imgH="126835" progId="Equation.3">
              <p:embed/>
            </p:oleObj>
          </a:graphicData>
        </a:graphic>
      </p:graphicFrame>
      <p:graphicFrame>
        <p:nvGraphicFramePr>
          <p:cNvPr id="188451" name="Object 12"/>
          <p:cNvGraphicFramePr>
            <a:graphicFrameLocks noChangeAspect="1"/>
          </p:cNvGraphicFramePr>
          <p:nvPr/>
        </p:nvGraphicFramePr>
        <p:xfrm>
          <a:off x="1907704" y="4365104"/>
          <a:ext cx="392112" cy="323850"/>
        </p:xfrm>
        <a:graphic>
          <a:graphicData uri="http://schemas.openxmlformats.org/presentationml/2006/ole">
            <p:oleObj spid="_x0000_s188481" name="Equation" r:id="rId13" imgW="152202" imgH="126835" progId="Equation.3">
              <p:embed/>
            </p:oleObj>
          </a:graphicData>
        </a:graphic>
      </p:graphicFrame>
      <p:graphicFrame>
        <p:nvGraphicFramePr>
          <p:cNvPr id="188452" name="Object 12"/>
          <p:cNvGraphicFramePr>
            <a:graphicFrameLocks noChangeAspect="1"/>
          </p:cNvGraphicFramePr>
          <p:nvPr/>
        </p:nvGraphicFramePr>
        <p:xfrm>
          <a:off x="1403648" y="5157192"/>
          <a:ext cx="392112" cy="336401"/>
        </p:xfrm>
        <a:graphic>
          <a:graphicData uri="http://schemas.openxmlformats.org/presentationml/2006/ole">
            <p:oleObj spid="_x0000_s188482" name="Equation" r:id="rId14" imgW="152202" imgH="126835" progId="Equation.3">
              <p:embed/>
            </p:oleObj>
          </a:graphicData>
        </a:graphic>
      </p:graphicFrame>
      <p:graphicFrame>
        <p:nvGraphicFramePr>
          <p:cNvPr id="188453" name="Object 12"/>
          <p:cNvGraphicFramePr>
            <a:graphicFrameLocks noChangeAspect="1"/>
          </p:cNvGraphicFramePr>
          <p:nvPr/>
        </p:nvGraphicFramePr>
        <p:xfrm>
          <a:off x="7812360" y="3717032"/>
          <a:ext cx="392113" cy="323850"/>
        </p:xfrm>
        <a:graphic>
          <a:graphicData uri="http://schemas.openxmlformats.org/presentationml/2006/ole">
            <p:oleObj spid="_x0000_s188483" name="Equation" r:id="rId15" imgW="152202" imgH="126835" progId="Equation.3">
              <p:embed/>
            </p:oleObj>
          </a:graphicData>
        </a:graphic>
      </p:graphicFrame>
      <p:graphicFrame>
        <p:nvGraphicFramePr>
          <p:cNvPr id="188454" name="Object 12"/>
          <p:cNvGraphicFramePr>
            <a:graphicFrameLocks noChangeAspect="1"/>
          </p:cNvGraphicFramePr>
          <p:nvPr/>
        </p:nvGraphicFramePr>
        <p:xfrm>
          <a:off x="7812360" y="5085184"/>
          <a:ext cx="392112" cy="323850"/>
        </p:xfrm>
        <a:graphic>
          <a:graphicData uri="http://schemas.openxmlformats.org/presentationml/2006/ole">
            <p:oleObj spid="_x0000_s188484" name="Equation" r:id="rId16" imgW="152202" imgH="126835" progId="Equation.3">
              <p:embed/>
            </p:oleObj>
          </a:graphicData>
        </a:graphic>
      </p:graphicFrame>
      <p:graphicFrame>
        <p:nvGraphicFramePr>
          <p:cNvPr id="188455" name="Object 11"/>
          <p:cNvGraphicFramePr>
            <a:graphicFrameLocks noChangeAspect="1"/>
          </p:cNvGraphicFramePr>
          <p:nvPr/>
        </p:nvGraphicFramePr>
        <p:xfrm>
          <a:off x="8316416" y="4293096"/>
          <a:ext cx="300037" cy="511175"/>
        </p:xfrm>
        <a:graphic>
          <a:graphicData uri="http://schemas.openxmlformats.org/presentationml/2006/ole">
            <p:oleObj spid="_x0000_s188485" name="Equation" r:id="rId17" imgW="88746" imgH="152136" progId="Equation.3">
              <p:embed/>
            </p:oleObj>
          </a:graphicData>
        </a:graphic>
      </p:graphicFrame>
      <p:sp>
        <p:nvSpPr>
          <p:cNvPr id="57" name="מציין מיקום של מספר שקופית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sp>
        <p:nvSpPr>
          <p:cNvPr id="58" name="אליפסה 76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43188" y="5041900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86188" y="6184900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6188" y="4113213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72125" y="6184900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72125" y="4113213"/>
            <a:ext cx="428625" cy="42862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5184775"/>
            <a:ext cx="428625" cy="42862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7750" y="5113338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graphicFrame>
        <p:nvGraphicFramePr>
          <p:cNvPr id="16405" name="Object 8"/>
          <p:cNvGraphicFramePr>
            <a:graphicFrameLocks noChangeAspect="1"/>
          </p:cNvGraphicFramePr>
          <p:nvPr/>
        </p:nvGraphicFramePr>
        <p:xfrm>
          <a:off x="2706688" y="5086350"/>
          <a:ext cx="293687" cy="357188"/>
        </p:xfrm>
        <a:graphic>
          <a:graphicData uri="http://schemas.openxmlformats.org/presentationml/2006/ole">
            <p:oleObj spid="_x0000_s189467" name="Equation" r:id="rId3" imgW="114201" imgH="139579" progId="Equation.3">
              <p:embed/>
            </p:oleObj>
          </a:graphicData>
        </a:graphic>
      </p:graphicFrame>
      <p:graphicFrame>
        <p:nvGraphicFramePr>
          <p:cNvPr id="16406" name="Object 8"/>
          <p:cNvGraphicFramePr>
            <a:graphicFrameLocks noChangeAspect="1"/>
          </p:cNvGraphicFramePr>
          <p:nvPr/>
        </p:nvGraphicFramePr>
        <p:xfrm>
          <a:off x="6961188" y="5213350"/>
          <a:ext cx="228600" cy="390525"/>
        </p:xfrm>
        <a:graphic>
          <a:graphicData uri="http://schemas.openxmlformats.org/presentationml/2006/ole">
            <p:oleObj spid="_x0000_s189468" name="Equation" r:id="rId4" imgW="88746" imgH="152136" progId="Equation.3">
              <p:embed/>
            </p:oleObj>
          </a:graphicData>
        </a:graphic>
      </p:graphicFrame>
      <p:graphicFrame>
        <p:nvGraphicFramePr>
          <p:cNvPr id="16407" name="Object 8"/>
          <p:cNvGraphicFramePr>
            <a:graphicFrameLocks noChangeAspect="1"/>
          </p:cNvGraphicFramePr>
          <p:nvPr/>
        </p:nvGraphicFramePr>
        <p:xfrm>
          <a:off x="3857625" y="4170363"/>
          <a:ext cx="327025" cy="357187"/>
        </p:xfrm>
        <a:graphic>
          <a:graphicData uri="http://schemas.openxmlformats.org/presentationml/2006/ole">
            <p:oleObj spid="_x0000_s189469" name="Equation" r:id="rId5" imgW="126835" imgH="139518" progId="Equation.3">
              <p:embed/>
            </p:oleObj>
          </a:graphicData>
        </a:graphic>
      </p:graphicFrame>
      <p:graphicFrame>
        <p:nvGraphicFramePr>
          <p:cNvPr id="16408" name="Object 8"/>
          <p:cNvGraphicFramePr>
            <a:graphicFrameLocks noChangeAspect="1"/>
          </p:cNvGraphicFramePr>
          <p:nvPr/>
        </p:nvGraphicFramePr>
        <p:xfrm>
          <a:off x="3884613" y="6184900"/>
          <a:ext cx="327025" cy="454025"/>
        </p:xfrm>
        <a:graphic>
          <a:graphicData uri="http://schemas.openxmlformats.org/presentationml/2006/ole">
            <p:oleObj spid="_x0000_s189470" name="Equation" r:id="rId6" imgW="126725" imgH="177415" progId="Equation.3">
              <p:embed/>
            </p:oleObj>
          </a:graphicData>
        </a:graphic>
      </p:graphicFrame>
      <p:graphicFrame>
        <p:nvGraphicFramePr>
          <p:cNvPr id="16409" name="Object 8"/>
          <p:cNvGraphicFramePr>
            <a:graphicFrameLocks noChangeAspect="1"/>
          </p:cNvGraphicFramePr>
          <p:nvPr/>
        </p:nvGraphicFramePr>
        <p:xfrm>
          <a:off x="4921250" y="5164138"/>
          <a:ext cx="293688" cy="357187"/>
        </p:xfrm>
        <a:graphic>
          <a:graphicData uri="http://schemas.openxmlformats.org/presentationml/2006/ole">
            <p:oleObj spid="_x0000_s189471" name="Equation" r:id="rId7" imgW="114201" imgH="139579" progId="Equation.3">
              <p:embed/>
            </p:oleObj>
          </a:graphicData>
        </a:graphic>
      </p:graphicFrame>
      <p:graphicFrame>
        <p:nvGraphicFramePr>
          <p:cNvPr id="16410" name="Object 8"/>
          <p:cNvGraphicFramePr>
            <a:graphicFrameLocks noChangeAspect="1"/>
          </p:cNvGraphicFramePr>
          <p:nvPr/>
        </p:nvGraphicFramePr>
        <p:xfrm>
          <a:off x="5641975" y="4117975"/>
          <a:ext cx="358775" cy="454025"/>
        </p:xfrm>
        <a:graphic>
          <a:graphicData uri="http://schemas.openxmlformats.org/presentationml/2006/ole">
            <p:oleObj spid="_x0000_s189472" name="Equation" r:id="rId8" imgW="139579" imgH="177646" progId="Equation.3">
              <p:embed/>
            </p:oleObj>
          </a:graphicData>
        </a:graphic>
      </p:graphicFrame>
      <p:graphicFrame>
        <p:nvGraphicFramePr>
          <p:cNvPr id="16411" name="Object 8"/>
          <p:cNvGraphicFramePr>
            <a:graphicFrameLocks noChangeAspect="1"/>
          </p:cNvGraphicFramePr>
          <p:nvPr/>
        </p:nvGraphicFramePr>
        <p:xfrm>
          <a:off x="5635625" y="6221413"/>
          <a:ext cx="293688" cy="357187"/>
        </p:xfrm>
        <a:graphic>
          <a:graphicData uri="http://schemas.openxmlformats.org/presentationml/2006/ole">
            <p:oleObj spid="_x0000_s189473" name="Equation" r:id="rId9" imgW="114201" imgH="139579" progId="Equation.3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תזכורת - חתכים</a:t>
            </a:r>
            <a:endParaRPr lang="he-IL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428750" y="1447800"/>
            <a:ext cx="7499350" cy="1981200"/>
          </a:xfrm>
        </p:spPr>
        <p:txBody>
          <a:bodyPr/>
          <a:lstStyle/>
          <a:p>
            <a:r>
              <a:rPr lang="he-IL" dirty="0" smtClean="0"/>
              <a:t>חתך הוא חלוקה של קודקודי הגרף לשתי קבוצות        כך שכל קודקוד הוא איבר ב-    או ב-    </a:t>
            </a:r>
          </a:p>
          <a:p>
            <a:r>
              <a:rPr lang="he-IL" dirty="0" smtClean="0"/>
              <a:t>גודל החתך הינו סכום קיבולי הקשתות שעוברות מקודקודי     לקודקודי</a:t>
            </a:r>
          </a:p>
          <a:p>
            <a:endParaRPr lang="he-IL" dirty="0" smtClean="0"/>
          </a:p>
        </p:txBody>
      </p: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 rot="16200000" flipH="1">
            <a:off x="3009107" y="5407819"/>
            <a:ext cx="839787" cy="84137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7"/>
            <a:endCxn id="6" idx="3"/>
          </p:cNvCxnSpPr>
          <p:nvPr/>
        </p:nvCxnSpPr>
        <p:spPr>
          <a:xfrm rot="5400000" flipH="1" flipV="1">
            <a:off x="3116263" y="4371975"/>
            <a:ext cx="625475" cy="84137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2"/>
          </p:cNvCxnSpPr>
          <p:nvPr/>
        </p:nvCxnSpPr>
        <p:spPr>
          <a:xfrm>
            <a:off x="4214813" y="4327525"/>
            <a:ext cx="1357312" cy="1588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2"/>
          </p:cNvCxnSpPr>
          <p:nvPr/>
        </p:nvCxnSpPr>
        <p:spPr>
          <a:xfrm>
            <a:off x="4214813" y="6399213"/>
            <a:ext cx="1357312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9" idx="3"/>
          </p:cNvCxnSpPr>
          <p:nvPr/>
        </p:nvCxnSpPr>
        <p:spPr>
          <a:xfrm rot="5400000" flipH="1" flipV="1">
            <a:off x="6080919" y="5407819"/>
            <a:ext cx="696912" cy="984250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1"/>
          </p:cNvCxnSpPr>
          <p:nvPr/>
        </p:nvCxnSpPr>
        <p:spPr>
          <a:xfrm rot="16200000" flipH="1">
            <a:off x="6045200" y="4371975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  <a:endCxn id="16" idx="1"/>
          </p:cNvCxnSpPr>
          <p:nvPr/>
        </p:nvCxnSpPr>
        <p:spPr>
          <a:xfrm rot="16200000" flipH="1">
            <a:off x="4187825" y="4443413"/>
            <a:ext cx="696913" cy="7699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7"/>
            <a:endCxn id="16" idx="3"/>
          </p:cNvCxnSpPr>
          <p:nvPr/>
        </p:nvCxnSpPr>
        <p:spPr>
          <a:xfrm rot="5400000" flipH="1" flipV="1">
            <a:off x="4152107" y="5479256"/>
            <a:ext cx="768350" cy="7699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5"/>
            <a:endCxn id="7" idx="0"/>
          </p:cNvCxnSpPr>
          <p:nvPr/>
        </p:nvCxnSpPr>
        <p:spPr>
          <a:xfrm rot="16200000" flipH="1">
            <a:off x="5152232" y="5550693"/>
            <a:ext cx="704850" cy="56356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7"/>
            <a:endCxn id="8" idx="4"/>
          </p:cNvCxnSpPr>
          <p:nvPr/>
        </p:nvCxnSpPr>
        <p:spPr>
          <a:xfrm rot="5400000" flipH="1" flipV="1">
            <a:off x="5187157" y="4577556"/>
            <a:ext cx="635000" cy="563563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43250" y="4433888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43250" y="5719763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7750" y="3933825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29250" y="4719638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7813" y="5467350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4875" y="6396038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29125" y="4467225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14813" y="5467350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57938" y="4324350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15063" y="5895975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graphicFrame>
        <p:nvGraphicFramePr>
          <p:cNvPr id="16422" name="Object 8"/>
          <p:cNvGraphicFramePr>
            <a:graphicFrameLocks noChangeAspect="1"/>
          </p:cNvGraphicFramePr>
          <p:nvPr/>
        </p:nvGraphicFramePr>
        <p:xfrm>
          <a:off x="683568" y="1557338"/>
          <a:ext cx="1220787" cy="431800"/>
        </p:xfrm>
        <a:graphic>
          <a:graphicData uri="http://schemas.openxmlformats.org/presentationml/2006/ole">
            <p:oleObj spid="_x0000_s189474" name="Equation" r:id="rId10" imgW="571252" imgH="203112" progId="Equation.3">
              <p:embed/>
            </p:oleObj>
          </a:graphicData>
        </a:graphic>
      </p:graphicFrame>
      <p:graphicFrame>
        <p:nvGraphicFramePr>
          <p:cNvPr id="16424" name="Object 8"/>
          <p:cNvGraphicFramePr>
            <a:graphicFrameLocks noChangeAspect="1"/>
          </p:cNvGraphicFramePr>
          <p:nvPr/>
        </p:nvGraphicFramePr>
        <p:xfrm>
          <a:off x="6876256" y="3123183"/>
          <a:ext cx="296862" cy="377825"/>
        </p:xfrm>
        <a:graphic>
          <a:graphicData uri="http://schemas.openxmlformats.org/presentationml/2006/ole">
            <p:oleObj spid="_x0000_s189475" name="Equation" r:id="rId11" imgW="139579" imgH="177646" progId="Equation.3">
              <p:embed/>
            </p:oleObj>
          </a:graphicData>
        </a:graphic>
      </p:graphicFrame>
      <p:graphicFrame>
        <p:nvGraphicFramePr>
          <p:cNvPr id="16425" name="Object 8"/>
          <p:cNvGraphicFramePr>
            <a:graphicFrameLocks noChangeAspect="1"/>
          </p:cNvGraphicFramePr>
          <p:nvPr/>
        </p:nvGraphicFramePr>
        <p:xfrm>
          <a:off x="5013251" y="3123183"/>
          <a:ext cx="350837" cy="377825"/>
        </p:xfrm>
        <a:graphic>
          <a:graphicData uri="http://schemas.openxmlformats.org/presentationml/2006/ole">
            <p:oleObj spid="_x0000_s189476" name="Equation" r:id="rId12" imgW="164814" imgH="177492" progId="Equation.3">
              <p:embed/>
            </p:oleObj>
          </a:graphicData>
        </a:graphic>
      </p:graphicFrame>
      <p:sp>
        <p:nvSpPr>
          <p:cNvPr id="46" name="Freeform 45"/>
          <p:cNvSpPr/>
          <p:nvPr/>
        </p:nvSpPr>
        <p:spPr>
          <a:xfrm>
            <a:off x="4716016" y="3861048"/>
            <a:ext cx="2270572" cy="2414340"/>
          </a:xfrm>
          <a:custGeom>
            <a:avLst/>
            <a:gdLst>
              <a:gd name="connsiteX0" fmla="*/ 2272145 w 2272145"/>
              <a:gd name="connsiteY0" fmla="*/ 2466109 h 2466109"/>
              <a:gd name="connsiteX1" fmla="*/ 387927 w 2272145"/>
              <a:gd name="connsiteY1" fmla="*/ 928255 h 2466109"/>
              <a:gd name="connsiteX2" fmla="*/ 0 w 2272145"/>
              <a:gd name="connsiteY2" fmla="*/ 0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2145" h="2466109">
                <a:moveTo>
                  <a:pt x="2272145" y="2466109"/>
                </a:moveTo>
                <a:cubicBezTo>
                  <a:pt x="1519381" y="1902691"/>
                  <a:pt x="766618" y="1339273"/>
                  <a:pt x="387927" y="928255"/>
                </a:cubicBezTo>
                <a:cubicBezTo>
                  <a:pt x="9236" y="517237"/>
                  <a:pt x="4618" y="258618"/>
                  <a:pt x="0" y="0"/>
                </a:cubicBezTo>
              </a:path>
            </a:pathLst>
          </a:custGeom>
          <a:ln w="508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ציין מיקום של מספר שקופית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  <p:graphicFrame>
        <p:nvGraphicFramePr>
          <p:cNvPr id="189453" name="Object 13"/>
          <p:cNvGraphicFramePr>
            <a:graphicFrameLocks noChangeAspect="1"/>
          </p:cNvGraphicFramePr>
          <p:nvPr/>
        </p:nvGraphicFramePr>
        <p:xfrm>
          <a:off x="4211960" y="2060848"/>
          <a:ext cx="296862" cy="377825"/>
        </p:xfrm>
        <a:graphic>
          <a:graphicData uri="http://schemas.openxmlformats.org/presentationml/2006/ole">
            <p:oleObj spid="_x0000_s189477" name="Equation" r:id="rId13" imgW="139579" imgH="177646" progId="Equation.3">
              <p:embed/>
            </p:oleObj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/>
        </p:nvGraphicFramePr>
        <p:xfrm>
          <a:off x="3059832" y="2060848"/>
          <a:ext cx="350837" cy="377825"/>
        </p:xfrm>
        <a:graphic>
          <a:graphicData uri="http://schemas.openxmlformats.org/presentationml/2006/ole">
            <p:oleObj spid="_x0000_s189478" name="Equation" r:id="rId14" imgW="164814" imgH="17749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החתך המינימאלי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2571750" y="5429250"/>
            <a:ext cx="4500563" cy="64611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+mn-cs"/>
              </a:rPr>
              <a:t>גודל החתך – 7.</a:t>
            </a:r>
          </a:p>
        </p:txBody>
      </p:sp>
      <p:sp>
        <p:nvSpPr>
          <p:cNvPr id="40" name="Freeform 39"/>
          <p:cNvSpPr/>
          <p:nvPr/>
        </p:nvSpPr>
        <p:spPr>
          <a:xfrm>
            <a:off x="4557713" y="1981200"/>
            <a:ext cx="1198562" cy="3297238"/>
          </a:xfrm>
          <a:custGeom>
            <a:avLst/>
            <a:gdLst>
              <a:gd name="connsiteX0" fmla="*/ 166255 w 1198419"/>
              <a:gd name="connsiteY0" fmla="*/ 0 h 3297382"/>
              <a:gd name="connsiteX1" fmla="*/ 1177637 w 1198419"/>
              <a:gd name="connsiteY1" fmla="*/ 1468582 h 3297382"/>
              <a:gd name="connsiteX2" fmla="*/ 41564 w 1198419"/>
              <a:gd name="connsiteY2" fmla="*/ 3269673 h 3297382"/>
              <a:gd name="connsiteX3" fmla="*/ 41564 w 1198419"/>
              <a:gd name="connsiteY3" fmla="*/ 3269673 h 3297382"/>
              <a:gd name="connsiteX4" fmla="*/ 0 w 1198419"/>
              <a:gd name="connsiteY4" fmla="*/ 3297382 h 329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419" h="3297382">
                <a:moveTo>
                  <a:pt x="166255" y="0"/>
                </a:moveTo>
                <a:cubicBezTo>
                  <a:pt x="682337" y="461818"/>
                  <a:pt x="1198419" y="923637"/>
                  <a:pt x="1177637" y="1468582"/>
                </a:cubicBezTo>
                <a:cubicBezTo>
                  <a:pt x="1156855" y="2013528"/>
                  <a:pt x="41564" y="3269673"/>
                  <a:pt x="41564" y="3269673"/>
                </a:cubicBezTo>
                <a:lnTo>
                  <a:pt x="41564" y="3269673"/>
                </a:lnTo>
                <a:lnTo>
                  <a:pt x="0" y="3297382"/>
                </a:lnTo>
              </a:path>
            </a:pathLst>
          </a:custGeom>
          <a:ln w="508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2555776" y="5877272"/>
            <a:ext cx="4500563" cy="64611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3600" dirty="0">
                <a:solidFill>
                  <a:srgbClr val="7030A0"/>
                </a:solidFill>
                <a:cs typeface="+mn-cs"/>
              </a:rPr>
              <a:t>גודל החתך – 6.</a:t>
            </a:r>
          </a:p>
        </p:txBody>
      </p:sp>
      <p:sp>
        <p:nvSpPr>
          <p:cNvPr id="42" name="Oval 41"/>
          <p:cNvSpPr/>
          <p:nvPr/>
        </p:nvSpPr>
        <p:spPr>
          <a:xfrm>
            <a:off x="2699792" y="2981052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842792" y="4124052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842792" y="2052365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28729" y="4124052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28729" y="2052365"/>
            <a:ext cx="428625" cy="42862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14604" y="3123927"/>
            <a:ext cx="428625" cy="42862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14354" y="3052490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2763292" y="3025502"/>
          <a:ext cx="293687" cy="357188"/>
        </p:xfrm>
        <a:graphic>
          <a:graphicData uri="http://schemas.openxmlformats.org/presentationml/2006/ole">
            <p:oleObj spid="_x0000_s190487" name="Equation" r:id="rId3" imgW="114201" imgH="139579" progId="Equation.3">
              <p:embed/>
            </p:oleObj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7017792" y="3152502"/>
          <a:ext cx="228600" cy="390525"/>
        </p:xfrm>
        <a:graphic>
          <a:graphicData uri="http://schemas.openxmlformats.org/presentationml/2006/ole">
            <p:oleObj spid="_x0000_s190488" name="Equation" r:id="rId4" imgW="88746" imgH="152136" progId="Equation.3">
              <p:embed/>
            </p:oleObj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/>
        </p:nvGraphicFramePr>
        <p:xfrm>
          <a:off x="3914229" y="2109515"/>
          <a:ext cx="327025" cy="357187"/>
        </p:xfrm>
        <a:graphic>
          <a:graphicData uri="http://schemas.openxmlformats.org/presentationml/2006/ole">
            <p:oleObj spid="_x0000_s190489" name="Equation" r:id="rId5" imgW="126835" imgH="139518" progId="Equation.3">
              <p:embed/>
            </p:oleObj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/>
        </p:nvGraphicFramePr>
        <p:xfrm>
          <a:off x="3941217" y="4124052"/>
          <a:ext cx="327025" cy="454025"/>
        </p:xfrm>
        <a:graphic>
          <a:graphicData uri="http://schemas.openxmlformats.org/presentationml/2006/ole">
            <p:oleObj spid="_x0000_s190490" name="Equation" r:id="rId6" imgW="126725" imgH="177415" progId="Equation.3">
              <p:embed/>
            </p:oleObj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/>
        </p:nvGraphicFramePr>
        <p:xfrm>
          <a:off x="4977854" y="3103290"/>
          <a:ext cx="293688" cy="357187"/>
        </p:xfrm>
        <a:graphic>
          <a:graphicData uri="http://schemas.openxmlformats.org/presentationml/2006/ole">
            <p:oleObj spid="_x0000_s190491" name="Equation" r:id="rId7" imgW="114201" imgH="139579" progId="Equation.3">
              <p:embed/>
            </p:oleObj>
          </a:graphicData>
        </a:graphic>
      </p:graphicFrame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5698579" y="2057127"/>
          <a:ext cx="358775" cy="454025"/>
        </p:xfrm>
        <a:graphic>
          <a:graphicData uri="http://schemas.openxmlformats.org/presentationml/2006/ole">
            <p:oleObj spid="_x0000_s190492" name="Equation" r:id="rId8" imgW="139579" imgH="177646" progId="Equation.3">
              <p:embed/>
            </p:oleObj>
          </a:graphicData>
        </a:graphic>
      </p:graphicFrame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5692229" y="4160565"/>
          <a:ext cx="293688" cy="357187"/>
        </p:xfrm>
        <a:graphic>
          <a:graphicData uri="http://schemas.openxmlformats.org/presentationml/2006/ole">
            <p:oleObj spid="_x0000_s190493" name="Equation" r:id="rId9" imgW="114201" imgH="139579" progId="Equation.3">
              <p:embed/>
            </p:oleObj>
          </a:graphicData>
        </a:graphic>
      </p:graphicFrame>
      <p:cxnSp>
        <p:nvCxnSpPr>
          <p:cNvPr id="56" name="Straight Arrow Connector 55"/>
          <p:cNvCxnSpPr>
            <a:stCxn id="42" idx="5"/>
            <a:endCxn id="43" idx="1"/>
          </p:cNvCxnSpPr>
          <p:nvPr/>
        </p:nvCxnSpPr>
        <p:spPr>
          <a:xfrm rot="16200000" flipH="1">
            <a:off x="3065711" y="3346971"/>
            <a:ext cx="839787" cy="84137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7"/>
            <a:endCxn id="44" idx="3"/>
          </p:cNvCxnSpPr>
          <p:nvPr/>
        </p:nvCxnSpPr>
        <p:spPr>
          <a:xfrm rot="5400000" flipH="1" flipV="1">
            <a:off x="3172867" y="2311127"/>
            <a:ext cx="625475" cy="84137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6"/>
            <a:endCxn id="46" idx="2"/>
          </p:cNvCxnSpPr>
          <p:nvPr/>
        </p:nvCxnSpPr>
        <p:spPr>
          <a:xfrm>
            <a:off x="4271417" y="2266677"/>
            <a:ext cx="1357312" cy="1588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3" idx="6"/>
            <a:endCxn id="45" idx="2"/>
          </p:cNvCxnSpPr>
          <p:nvPr/>
        </p:nvCxnSpPr>
        <p:spPr>
          <a:xfrm>
            <a:off x="4271417" y="4338365"/>
            <a:ext cx="1357312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7"/>
            <a:endCxn id="47" idx="3"/>
          </p:cNvCxnSpPr>
          <p:nvPr/>
        </p:nvCxnSpPr>
        <p:spPr>
          <a:xfrm rot="5400000" flipH="1" flipV="1">
            <a:off x="6137523" y="3346971"/>
            <a:ext cx="696912" cy="984250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5"/>
            <a:endCxn id="47" idx="1"/>
          </p:cNvCxnSpPr>
          <p:nvPr/>
        </p:nvCxnSpPr>
        <p:spPr>
          <a:xfrm rot="16200000" flipH="1">
            <a:off x="6101804" y="2311127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4" idx="5"/>
            <a:endCxn id="48" idx="1"/>
          </p:cNvCxnSpPr>
          <p:nvPr/>
        </p:nvCxnSpPr>
        <p:spPr>
          <a:xfrm rot="16200000" flipH="1">
            <a:off x="4244429" y="2382565"/>
            <a:ext cx="696913" cy="7699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7"/>
            <a:endCxn id="48" idx="3"/>
          </p:cNvCxnSpPr>
          <p:nvPr/>
        </p:nvCxnSpPr>
        <p:spPr>
          <a:xfrm rot="5400000" flipH="1" flipV="1">
            <a:off x="4208711" y="3418408"/>
            <a:ext cx="768350" cy="7699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5"/>
            <a:endCxn id="45" idx="0"/>
          </p:cNvCxnSpPr>
          <p:nvPr/>
        </p:nvCxnSpPr>
        <p:spPr>
          <a:xfrm rot="16200000" flipH="1">
            <a:off x="5208836" y="3489845"/>
            <a:ext cx="704850" cy="56356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7"/>
            <a:endCxn id="46" idx="4"/>
          </p:cNvCxnSpPr>
          <p:nvPr/>
        </p:nvCxnSpPr>
        <p:spPr>
          <a:xfrm rot="5400000" flipH="1" flipV="1">
            <a:off x="5243761" y="2516708"/>
            <a:ext cx="635000" cy="563563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99854" y="2373040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99854" y="3658915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14354" y="1872977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85854" y="2658790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14417" y="3406502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71479" y="4335190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85729" y="2406377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71417" y="3406502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14542" y="2263502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71667" y="3835127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76" name="Freeform 75"/>
          <p:cNvSpPr/>
          <p:nvPr/>
        </p:nvSpPr>
        <p:spPr>
          <a:xfrm>
            <a:off x="4788024" y="1844824"/>
            <a:ext cx="2255168" cy="2369716"/>
          </a:xfrm>
          <a:custGeom>
            <a:avLst/>
            <a:gdLst>
              <a:gd name="connsiteX0" fmla="*/ 2272145 w 2272145"/>
              <a:gd name="connsiteY0" fmla="*/ 2466109 h 2466109"/>
              <a:gd name="connsiteX1" fmla="*/ 387927 w 2272145"/>
              <a:gd name="connsiteY1" fmla="*/ 928255 h 2466109"/>
              <a:gd name="connsiteX2" fmla="*/ 0 w 2272145"/>
              <a:gd name="connsiteY2" fmla="*/ 0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2145" h="2466109">
                <a:moveTo>
                  <a:pt x="2272145" y="2466109"/>
                </a:moveTo>
                <a:cubicBezTo>
                  <a:pt x="1519381" y="1902691"/>
                  <a:pt x="766618" y="1339273"/>
                  <a:pt x="387927" y="928255"/>
                </a:cubicBezTo>
                <a:cubicBezTo>
                  <a:pt x="9236" y="517237"/>
                  <a:pt x="4618" y="258618"/>
                  <a:pt x="0" y="0"/>
                </a:cubicBezTo>
              </a:path>
            </a:pathLst>
          </a:custGeom>
          <a:ln w="508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77" name="Straight Connector 76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מציין מיקום של מספר שקופית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76" grpId="0" animBg="1"/>
      <p:bldP spid="7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0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he-IL" dirty="0" smtClean="0"/>
              <a:t>דוגמת עזר</a:t>
            </a:r>
            <a:endParaRPr lang="he-IL" dirty="0"/>
          </a:p>
        </p:txBody>
      </p:sp>
      <p:sp>
        <p:nvSpPr>
          <p:cNvPr id="21" name="אליפסה 26"/>
          <p:cNvSpPr/>
          <p:nvPr/>
        </p:nvSpPr>
        <p:spPr>
          <a:xfrm>
            <a:off x="8892480" y="116632"/>
            <a:ext cx="144016" cy="1440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ציין מיקום של מספר שקופית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1979712" y="227687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>
          <a:xfrm>
            <a:off x="6156176" y="227687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1979712" y="472514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6156176" y="472514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3" idx="6"/>
            <a:endCxn id="19" idx="2"/>
          </p:cNvCxnSpPr>
          <p:nvPr/>
        </p:nvCxnSpPr>
        <p:spPr>
          <a:xfrm>
            <a:off x="2411760" y="2456892"/>
            <a:ext cx="37444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20" idx="6"/>
          </p:cNvCxnSpPr>
          <p:nvPr/>
        </p:nvCxnSpPr>
        <p:spPr>
          <a:xfrm flipH="1">
            <a:off x="2411760" y="2584185"/>
            <a:ext cx="3807688" cy="23209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6"/>
            <a:endCxn id="22" idx="2"/>
          </p:cNvCxnSpPr>
          <p:nvPr/>
        </p:nvCxnSpPr>
        <p:spPr>
          <a:xfrm>
            <a:off x="2411760" y="4905164"/>
            <a:ext cx="374441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19888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067944" y="32129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 smtClean="0"/>
              <a:t>1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11960" y="44371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 smtClean="0"/>
              <a:t>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95736" y="5445224"/>
            <a:ext cx="58326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dirty="0" smtClean="0">
                <a:solidFill>
                  <a:schemeClr val="accent6"/>
                </a:solidFill>
                <a:cs typeface="+mj-cs"/>
              </a:rPr>
              <a:t>אילו חתכים יש ברשת זו ומה גודלם?</a:t>
            </a:r>
          </a:p>
          <a:p>
            <a:pPr>
              <a:buFont typeface="Arial" pitchFamily="34" charset="0"/>
              <a:buChar char="•"/>
            </a:pPr>
            <a:r>
              <a:rPr lang="he-IL" sz="2400" dirty="0" smtClean="0">
                <a:solidFill>
                  <a:schemeClr val="accent6"/>
                </a:solidFill>
                <a:cs typeface="+mj-cs"/>
              </a:rPr>
              <a:t>בהינתן זרימה, מה גודל הזרימה שעובר בכל חתך?</a:t>
            </a:r>
            <a:endParaRPr lang="he-IL" sz="2400" dirty="0">
              <a:solidFill>
                <a:schemeClr val="accent6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0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>
              <a:defRPr/>
            </a:pPr>
            <a:r>
              <a:rPr lang="he-IL" dirty="0" smtClean="0"/>
              <a:t>חתך מינימאלי - זרימה מקסימאלית</a:t>
            </a:r>
            <a:endParaRPr lang="he-IL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195513"/>
          </a:xfrm>
        </p:spPr>
        <p:txBody>
          <a:bodyPr/>
          <a:lstStyle/>
          <a:p>
            <a:r>
              <a:rPr lang="en-US" dirty="0" smtClean="0">
                <a:latin typeface="Curlz MT" pitchFamily="82" charset="0"/>
              </a:rPr>
              <a:t>Max Flow – Min Cut Theorem</a:t>
            </a:r>
            <a:r>
              <a:rPr lang="he-IL" dirty="0" smtClean="0">
                <a:latin typeface="Curlz MT" pitchFamily="82" charset="0"/>
              </a:rPr>
              <a:t>:</a:t>
            </a:r>
          </a:p>
          <a:p>
            <a:pPr lvl="1"/>
            <a:r>
              <a:rPr lang="he-IL" sz="3000" dirty="0" smtClean="0"/>
              <a:t>בכל רשת זרימה, גודל החתך המינימאלי שווה לגודל הזרימה המקסימאלית (הוכח בשיעור).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27784" y="4584551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70784" y="5636220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70784" y="3564533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556721" y="5636220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56721" y="3564533"/>
            <a:ext cx="428625" cy="42862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42596" y="4636095"/>
            <a:ext cx="428625" cy="42862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842346" y="4564658"/>
            <a:ext cx="428625" cy="428625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he-IL" sz="2400" dirty="0">
              <a:solidFill>
                <a:schemeClr val="tx1"/>
              </a:solidFill>
            </a:endParaRPr>
          </a:p>
        </p:txBody>
      </p:sp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2691284" y="4655988"/>
          <a:ext cx="293687" cy="357188"/>
        </p:xfrm>
        <a:graphic>
          <a:graphicData uri="http://schemas.openxmlformats.org/presentationml/2006/ole">
            <p:oleObj spid="_x0000_s197655" name="Equation" r:id="rId3" imgW="114201" imgH="139579" progId="Equation.3">
              <p:embed/>
            </p:oleObj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6945784" y="4664670"/>
          <a:ext cx="228600" cy="390525"/>
        </p:xfrm>
        <a:graphic>
          <a:graphicData uri="http://schemas.openxmlformats.org/presentationml/2006/ole">
            <p:oleObj spid="_x0000_s197656" name="Equation" r:id="rId4" imgW="88746" imgH="152136" progId="Equation.3">
              <p:embed/>
            </p:oleObj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3842221" y="3621683"/>
          <a:ext cx="327025" cy="357187"/>
        </p:xfrm>
        <a:graphic>
          <a:graphicData uri="http://schemas.openxmlformats.org/presentationml/2006/ole">
            <p:oleObj spid="_x0000_s197657" name="Equation" r:id="rId5" imgW="126835" imgH="139518" progId="Equation.3">
              <p:embed/>
            </p:oleObj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/>
        </p:nvGraphicFramePr>
        <p:xfrm>
          <a:off x="3869209" y="5636220"/>
          <a:ext cx="327025" cy="454025"/>
        </p:xfrm>
        <a:graphic>
          <a:graphicData uri="http://schemas.openxmlformats.org/presentationml/2006/ole">
            <p:oleObj spid="_x0000_s197658" name="Equation" r:id="rId6" imgW="126725" imgH="177415" progId="Equation.3">
              <p:embed/>
            </p:oleObj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/>
        </p:nvGraphicFramePr>
        <p:xfrm>
          <a:off x="4905846" y="4615458"/>
          <a:ext cx="293688" cy="357187"/>
        </p:xfrm>
        <a:graphic>
          <a:graphicData uri="http://schemas.openxmlformats.org/presentationml/2006/ole">
            <p:oleObj spid="_x0000_s197659" name="Equation" r:id="rId7" imgW="114201" imgH="139579" progId="Equation.3">
              <p:embed/>
            </p:oleObj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/>
        </p:nvGraphicFramePr>
        <p:xfrm>
          <a:off x="5626571" y="3569295"/>
          <a:ext cx="358775" cy="454025"/>
        </p:xfrm>
        <a:graphic>
          <a:graphicData uri="http://schemas.openxmlformats.org/presentationml/2006/ole">
            <p:oleObj spid="_x0000_s197660" name="Equation" r:id="rId8" imgW="139579" imgH="177646" progId="Equation.3">
              <p:embed/>
            </p:oleObj>
          </a:graphicData>
        </a:graphic>
      </p:graphicFrame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5620221" y="5672733"/>
          <a:ext cx="293688" cy="357187"/>
        </p:xfrm>
        <a:graphic>
          <a:graphicData uri="http://schemas.openxmlformats.org/presentationml/2006/ole">
            <p:oleObj spid="_x0000_s197661" name="Equation" r:id="rId9" imgW="114201" imgH="139579" progId="Equation.3">
              <p:embed/>
            </p:oleObj>
          </a:graphicData>
        </a:graphic>
      </p:graphicFrame>
      <p:cxnSp>
        <p:nvCxnSpPr>
          <p:cNvPr id="55" name="Straight Arrow Connector 54"/>
          <p:cNvCxnSpPr>
            <a:stCxn id="41" idx="5"/>
            <a:endCxn id="42" idx="1"/>
          </p:cNvCxnSpPr>
          <p:nvPr/>
        </p:nvCxnSpPr>
        <p:spPr>
          <a:xfrm>
            <a:off x="2993638" y="4950405"/>
            <a:ext cx="839917" cy="748586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7"/>
            <a:endCxn id="43" idx="3"/>
          </p:cNvCxnSpPr>
          <p:nvPr/>
        </p:nvCxnSpPr>
        <p:spPr>
          <a:xfrm flipV="1">
            <a:off x="2993638" y="3930387"/>
            <a:ext cx="839917" cy="716935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6"/>
            <a:endCxn id="45" idx="2"/>
          </p:cNvCxnSpPr>
          <p:nvPr/>
        </p:nvCxnSpPr>
        <p:spPr>
          <a:xfrm>
            <a:off x="4199409" y="3778845"/>
            <a:ext cx="1357312" cy="1588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2" idx="6"/>
            <a:endCxn id="44" idx="2"/>
          </p:cNvCxnSpPr>
          <p:nvPr/>
        </p:nvCxnSpPr>
        <p:spPr>
          <a:xfrm>
            <a:off x="4199409" y="5850533"/>
            <a:ext cx="1357312" cy="158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7"/>
            <a:endCxn id="46" idx="3"/>
          </p:cNvCxnSpPr>
          <p:nvPr/>
        </p:nvCxnSpPr>
        <p:spPr>
          <a:xfrm rot="5400000" flipH="1" flipV="1">
            <a:off x="6065515" y="4859139"/>
            <a:ext cx="696912" cy="984250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5"/>
            <a:endCxn id="46" idx="1"/>
          </p:cNvCxnSpPr>
          <p:nvPr/>
        </p:nvCxnSpPr>
        <p:spPr>
          <a:xfrm rot="16200000" flipH="1">
            <a:off x="6029796" y="3823295"/>
            <a:ext cx="768350" cy="9842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5"/>
            <a:endCxn id="47" idx="1"/>
          </p:cNvCxnSpPr>
          <p:nvPr/>
        </p:nvCxnSpPr>
        <p:spPr>
          <a:xfrm rot="16200000" flipH="1">
            <a:off x="4172421" y="3894733"/>
            <a:ext cx="696913" cy="7699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7"/>
            <a:endCxn id="47" idx="3"/>
          </p:cNvCxnSpPr>
          <p:nvPr/>
        </p:nvCxnSpPr>
        <p:spPr>
          <a:xfrm rot="5400000" flipH="1" flipV="1">
            <a:off x="4136703" y="4930576"/>
            <a:ext cx="768350" cy="769937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5"/>
            <a:endCxn id="44" idx="0"/>
          </p:cNvCxnSpPr>
          <p:nvPr/>
        </p:nvCxnSpPr>
        <p:spPr>
          <a:xfrm rot="16200000" flipH="1">
            <a:off x="5136828" y="5002013"/>
            <a:ext cx="704850" cy="563563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7"/>
            <a:endCxn id="45" idx="4"/>
          </p:cNvCxnSpPr>
          <p:nvPr/>
        </p:nvCxnSpPr>
        <p:spPr>
          <a:xfrm rot="5400000" flipH="1" flipV="1">
            <a:off x="5171753" y="4028876"/>
            <a:ext cx="635000" cy="563563"/>
          </a:xfrm>
          <a:prstGeom prst="straightConnector1">
            <a:avLst/>
          </a:prstGeom>
          <a:ln w="2222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27846" y="3885208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7846" y="5171083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42346" y="3385145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13846" y="4170958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2409" y="4918670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99471" y="5847358"/>
            <a:ext cx="357188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13721" y="3918545"/>
            <a:ext cx="357188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9409" y="4918670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42534" y="3775670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99659" y="5347295"/>
            <a:ext cx="357187" cy="46196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he-IL" sz="2400" dirty="0">
                <a:cs typeface="+mn-cs"/>
              </a:rPr>
              <a:t>5</a:t>
            </a:r>
          </a:p>
        </p:txBody>
      </p:sp>
      <p:sp>
        <p:nvSpPr>
          <p:cNvPr id="76" name="Freeform 75"/>
          <p:cNvSpPr/>
          <p:nvPr/>
        </p:nvSpPr>
        <p:spPr>
          <a:xfrm>
            <a:off x="4499992" y="3429000"/>
            <a:ext cx="1198562" cy="3297238"/>
          </a:xfrm>
          <a:custGeom>
            <a:avLst/>
            <a:gdLst>
              <a:gd name="connsiteX0" fmla="*/ 166255 w 1198419"/>
              <a:gd name="connsiteY0" fmla="*/ 0 h 3297382"/>
              <a:gd name="connsiteX1" fmla="*/ 1177637 w 1198419"/>
              <a:gd name="connsiteY1" fmla="*/ 1468582 h 3297382"/>
              <a:gd name="connsiteX2" fmla="*/ 41564 w 1198419"/>
              <a:gd name="connsiteY2" fmla="*/ 3269673 h 3297382"/>
              <a:gd name="connsiteX3" fmla="*/ 41564 w 1198419"/>
              <a:gd name="connsiteY3" fmla="*/ 3269673 h 3297382"/>
              <a:gd name="connsiteX4" fmla="*/ 0 w 1198419"/>
              <a:gd name="connsiteY4" fmla="*/ 3297382 h 329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419" h="3297382">
                <a:moveTo>
                  <a:pt x="166255" y="0"/>
                </a:moveTo>
                <a:cubicBezTo>
                  <a:pt x="682337" y="461818"/>
                  <a:pt x="1198419" y="923637"/>
                  <a:pt x="1177637" y="1468582"/>
                </a:cubicBezTo>
                <a:cubicBezTo>
                  <a:pt x="1156855" y="2013528"/>
                  <a:pt x="41564" y="3269673"/>
                  <a:pt x="41564" y="3269673"/>
                </a:cubicBezTo>
                <a:lnTo>
                  <a:pt x="41564" y="3269673"/>
                </a:lnTo>
                <a:lnTo>
                  <a:pt x="0" y="3297382"/>
                </a:lnTo>
              </a:path>
            </a:pathLst>
          </a:custGeom>
          <a:ln w="508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5" name="מציין מיקום של מספר שקופית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E4A9F-86B5-470F-8815-C0F8177716F0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  <p:sp>
        <p:nvSpPr>
          <p:cNvPr id="77" name="אליפסה 76"/>
          <p:cNvSpPr/>
          <p:nvPr/>
        </p:nvSpPr>
        <p:spPr>
          <a:xfrm>
            <a:off x="8786842" y="1428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42A2A"/>
      </a:dk2>
      <a:lt2>
        <a:srgbClr val="DFC5C5"/>
      </a:lt2>
      <a:accent1>
        <a:srgbClr val="75005F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194F"/>
      </a:hlink>
      <a:folHlink>
        <a:srgbClr val="00194F"/>
      </a:folHlink>
    </a:clrScheme>
    <a:fontScheme name="Custom 1">
      <a:majorFont>
        <a:latin typeface="Calibri"/>
        <a:ea typeface=""/>
        <a:cs typeface="David"/>
      </a:majorFont>
      <a:minorFont>
        <a:latin typeface="Calibri"/>
        <a:ea typeface=""/>
        <a:cs typeface="Times New Roma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10859</TotalTime>
  <Words>1060</Words>
  <Application>Microsoft Office PowerPoint</Application>
  <PresentationFormat>On-screen Show (4:3)</PresentationFormat>
  <Paragraphs>271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Solstice</vt:lpstr>
      <vt:lpstr>Equation</vt:lpstr>
      <vt:lpstr>Slide 1</vt:lpstr>
      <vt:lpstr>תזכורת – רשת זרימה</vt:lpstr>
      <vt:lpstr>דוגמא – זרימה מקסימאלית</vt:lpstr>
      <vt:lpstr>שאלה 1 – מספר מקורות ובורות</vt:lpstr>
      <vt:lpstr>פתרון</vt:lpstr>
      <vt:lpstr>תזכורת - חתכים</vt:lpstr>
      <vt:lpstr>החתך המינימאלי</vt:lpstr>
      <vt:lpstr>דוגמת עזר</vt:lpstr>
      <vt:lpstr>חתך מינימאלי - זרימה מקסימאלית</vt:lpstr>
      <vt:lpstr>שאלה 2 – זרימה בשלמים</vt:lpstr>
      <vt:lpstr>פתרון</vt:lpstr>
      <vt:lpstr>שאלה 3 – מסלולים זרים בקשתות </vt:lpstr>
      <vt:lpstr>שאלה 3 – דוגמא</vt:lpstr>
      <vt:lpstr>פתרון</vt:lpstr>
      <vt:lpstr>הוכחת נכונות</vt:lpstr>
      <vt:lpstr>הוכחת נכונות (המשך)</vt:lpstr>
      <vt:lpstr>שאלה 4 – קשתות מנתקות </vt:lpstr>
      <vt:lpstr>פתרון</vt:lpstr>
      <vt:lpstr>הוכחת נכונות</vt:lpstr>
      <vt:lpstr>הערה</vt:lpstr>
      <vt:lpstr>סיכום ביניים לרשת 0-1</vt:lpstr>
      <vt:lpstr>שאלה 5 – מסלולים זרים בקודקודים </vt:lpstr>
      <vt:lpstr>פתרון</vt:lpstr>
      <vt:lpstr>הפתרון (המשך)</vt:lpstr>
      <vt:lpstr>הוכחת נכונות</vt:lpstr>
      <vt:lpstr>שאלה 6 - מציאת חתך מינימאלי</vt:lpstr>
      <vt:lpstr>שאלה 6 - פתרון</vt:lpstr>
      <vt:lpstr>דוגמא</vt:lpstr>
      <vt:lpstr>הוכחת נכונות</vt:lpstr>
      <vt:lpstr>דוגמת עזר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Tirgul 9</dc:title>
  <dc:subject>Flow 1</dc:subject>
  <dc:creator>Shai Vardi</dc:creator>
  <cp:lastModifiedBy>shaivar1</cp:lastModifiedBy>
  <cp:revision>461</cp:revision>
  <dcterms:created xsi:type="dcterms:W3CDTF">2009-07-28T09:51:11Z</dcterms:created>
  <dcterms:modified xsi:type="dcterms:W3CDTF">2014-10-26T06:00:34Z</dcterms:modified>
</cp:coreProperties>
</file>