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23"/>
  </p:notesMasterIdLst>
  <p:sldIdLst>
    <p:sldId id="433" r:id="rId2"/>
    <p:sldId id="467" r:id="rId3"/>
    <p:sldId id="440" r:id="rId4"/>
    <p:sldId id="438" r:id="rId5"/>
    <p:sldId id="489" r:id="rId6"/>
    <p:sldId id="434" r:id="rId7"/>
    <p:sldId id="402" r:id="rId8"/>
    <p:sldId id="469" r:id="rId9"/>
    <p:sldId id="470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446" r:id="rId22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70"/>
    <a:srgbClr val="000000"/>
    <a:srgbClr val="0099FF"/>
    <a:srgbClr val="33CCFF"/>
    <a:srgbClr val="079D4B"/>
    <a:srgbClr val="66FFFF"/>
    <a:srgbClr val="905E1C"/>
    <a:srgbClr val="E4A800"/>
    <a:srgbClr val="17F57B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7" autoAdjust="0"/>
    <p:restoredTop sz="92704" autoAdjust="0"/>
  </p:normalViewPr>
  <p:slideViewPr>
    <p:cSldViewPr>
      <p:cViewPr varScale="1">
        <p:scale>
          <a:sx n="68" d="100"/>
          <a:sy n="68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3.wmf"/><Relationship Id="rId7" Type="http://schemas.openxmlformats.org/officeDocument/2006/relationships/image" Target="../media/image90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0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22.wmf"/><Relationship Id="rId7" Type="http://schemas.openxmlformats.org/officeDocument/2006/relationships/image" Target="../media/image119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17.wmf"/><Relationship Id="rId5" Type="http://schemas.openxmlformats.org/officeDocument/2006/relationships/image" Target="../media/image118.wmf"/><Relationship Id="rId10" Type="http://schemas.openxmlformats.org/officeDocument/2006/relationships/image" Target="../media/image114.wmf"/><Relationship Id="rId4" Type="http://schemas.openxmlformats.org/officeDocument/2006/relationships/image" Target="../media/image123.wmf"/><Relationship Id="rId9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4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8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6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47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0.wmf"/><Relationship Id="rId4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A6D965-CBA6-4F0A-8638-E18ACDEDDEA6}" type="datetimeFigureOut">
              <a:rPr lang="he-IL"/>
              <a:pPr>
                <a:defRPr/>
              </a:pPr>
              <a:t>א'/סיון/תשע"ו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785E60-D47C-404F-A98A-8493474F9FD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4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8F434C-5755-47DF-B3FC-49CB2AB8F2B5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BA618E-0155-4904-ADD1-C30425D62E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79BF9-6DE5-4406-9C51-34A25F59C173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7B44-9C9D-42D5-8BA7-044A4111A5A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1174D-838F-43F9-A833-36312F5AF432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16F4-3BB9-4091-88D3-13DD68FD650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175D-94BE-4EFB-BE4E-EA4F98769946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4A9F-86B5-470F-8815-C0F8177716F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0189DD-27D9-4EC4-9243-45148A820014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F8AB0A-4347-4A21-9AEB-36C692D5E5F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4A0F-54B1-4E36-8F3E-82C69F86789E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29C9-4A35-4B09-A572-1CB9A255E6D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E1BB33-F2CD-43F2-BE60-3E6024A0F45F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3B0DBE-EF57-4A72-B6D4-5E5445533C8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CB0F-A991-4D1B-B4D1-6A92344B8976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4DE1-EC29-403D-A6D2-E271CC4E7A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036CEE-3FD1-4A1C-AE72-AF5A099A4454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7B52AF-70D4-4470-9255-B645C11D89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B8D8-89EA-4609-B383-F804C21F7755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CED85-5CCA-42B4-8DAE-70937995F91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 rtl="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0149A4-D68E-441D-A3CC-A951F7F162D5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522A34-E1BE-45AB-B0E8-E52A7AF00A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EB24227-B649-4F40-AC8E-C90D73A87FD2}" type="datetime8">
              <a:rPr lang="he-IL" smtClean="0"/>
              <a:pPr>
                <a:defRPr/>
              </a:pPr>
              <a:t>07 יוני 16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AC1A1B9-E9C1-4B3D-9E0E-61FB478552A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28" r:id="rId2"/>
    <p:sldLayoutId id="2147484334" r:id="rId3"/>
    <p:sldLayoutId id="2147484329" r:id="rId4"/>
    <p:sldLayoutId id="2147484335" r:id="rId5"/>
    <p:sldLayoutId id="2147484330" r:id="rId6"/>
    <p:sldLayoutId id="2147484336" r:id="rId7"/>
    <p:sldLayoutId id="2147484337" r:id="rId8"/>
    <p:sldLayoutId id="2147484338" r:id="rId9"/>
    <p:sldLayoutId id="2147484331" r:id="rId10"/>
    <p:sldLayoutId id="2147484332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9pPr>
      <a:extLst/>
    </p:titleStyle>
    <p:bodyStyle>
      <a:lvl1pPr marL="365125" indent="-282575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r" rtl="1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r" rtl="1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r" rtl="1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2.wmf"/><Relationship Id="rId9" Type="http://schemas.openxmlformats.org/officeDocument/2006/relationships/image" Target="../media/image8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7.bin"/><Relationship Id="rId21" Type="http://schemas.openxmlformats.org/officeDocument/2006/relationships/image" Target="../media/image113.w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114.wmf"/><Relationship Id="rId10" Type="http://schemas.openxmlformats.org/officeDocument/2006/relationships/image" Target="../media/image123.wmf"/><Relationship Id="rId19" Type="http://schemas.openxmlformats.org/officeDocument/2006/relationships/image" Target="../media/image11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17.wmf"/><Relationship Id="rId22" Type="http://schemas.openxmlformats.org/officeDocument/2006/relationships/oleObject" Target="../embeddings/oleObject14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2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6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0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49.wmf"/><Relationship Id="rId19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60.jpeg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    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 eaLnBrk="0" hangingPunct="0"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אלגוריתמים - תרגול 14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71600" y="1412776"/>
            <a:ext cx="8003406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he-IL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חידה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מהו הפלינדרום הארוך ביותר בעברית?</a:t>
            </a: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lang="he-IL" sz="3200" dirty="0" smtClean="0">
              <a:latin typeface="+mn-lt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lang="he-IL" sz="3200" dirty="0" smtClean="0">
                <a:latin typeface="+mn-lt"/>
                <a:cs typeface="+mn-cs"/>
              </a:rPr>
              <a:t>רמז:</a:t>
            </a:r>
            <a:r>
              <a:rPr lang="en-US" sz="3200" dirty="0" smtClean="0">
                <a:latin typeface="+mn-lt"/>
                <a:cs typeface="+mn-cs"/>
              </a:rPr>
              <a:t> </a:t>
            </a:r>
            <a:r>
              <a:rPr lang="he-IL" sz="3200" dirty="0" smtClean="0">
                <a:latin typeface="+mn-lt"/>
                <a:cs typeface="+mn-cs"/>
              </a:rPr>
              <a:t>זה לא "שמש".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המשך פתרון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38914" cy="1624013"/>
          </a:xfrm>
        </p:spPr>
        <p:txBody>
          <a:bodyPr/>
          <a:lstStyle/>
          <a:p>
            <a:r>
              <a:rPr lang="he-IL" dirty="0" smtClean="0"/>
              <a:t>האם מספיק למצוא את כל ערכי    שמקיימים </a:t>
            </a:r>
          </a:p>
          <a:p>
            <a:endParaRPr lang="he-IL" dirty="0" smtClean="0"/>
          </a:p>
          <a:p>
            <a:r>
              <a:rPr lang="he-IL" dirty="0" smtClean="0"/>
              <a:t>לא! 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אם             כך שכבר מצאנו מופע של התבנית שמסתיים ב-    אז זהו מופע נוסף של התבנית.</a:t>
            </a:r>
          </a:p>
        </p:txBody>
      </p:sp>
      <p:graphicFrame>
        <p:nvGraphicFramePr>
          <p:cNvPr id="401422" name="Object 6"/>
          <p:cNvGraphicFramePr>
            <a:graphicFrameLocks noChangeAspect="1"/>
          </p:cNvGraphicFramePr>
          <p:nvPr/>
        </p:nvGraphicFramePr>
        <p:xfrm>
          <a:off x="3898652" y="1629048"/>
          <a:ext cx="24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6" name="Equation" r:id="rId3" imgW="126890" imgH="190335" progId="Equation.3">
                  <p:embed/>
                </p:oleObj>
              </mc:Choice>
              <mc:Fallback>
                <p:oleObj name="Equation" r:id="rId3" imgW="126890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52" y="1629048"/>
                        <a:ext cx="241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975519" y="1526878"/>
          <a:ext cx="12922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7" name="Equation" r:id="rId5" imgW="672808" imgH="203112" progId="Equation.3">
                  <p:embed/>
                </p:oleObj>
              </mc:Choice>
              <mc:Fallback>
                <p:oleObj name="Equation" r:id="rId5" imgW="672808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19" y="1526878"/>
                        <a:ext cx="12922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16"/>
          <p:cNvGraphicFramePr>
            <a:graphicFrameLocks noChangeAspect="1"/>
          </p:cNvGraphicFramePr>
          <p:nvPr/>
        </p:nvGraphicFramePr>
        <p:xfrm>
          <a:off x="6878638" y="5473700"/>
          <a:ext cx="1000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8" name="Equation" r:id="rId7" imgW="520474" imgH="203112" progId="Equation.3">
                  <p:embed/>
                </p:oleObj>
              </mc:Choice>
              <mc:Fallback>
                <p:oleObj name="Equation" r:id="rId7" imgW="520474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5473700"/>
                        <a:ext cx="10001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17"/>
          <p:cNvGraphicFramePr>
            <a:graphicFrameLocks noChangeAspect="1"/>
          </p:cNvGraphicFramePr>
          <p:nvPr/>
        </p:nvGraphicFramePr>
        <p:xfrm>
          <a:off x="7761684" y="6021288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9" name="Equation" r:id="rId9" imgW="139639" imgH="190417" progId="Equation.3">
                  <p:embed/>
                </p:oleObj>
              </mc:Choice>
              <mc:Fallback>
                <p:oleObj name="Equation" r:id="rId9" imgW="139639" imgH="19041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684" y="6021288"/>
                        <a:ext cx="266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619672" y="3265820"/>
            <a:ext cx="432048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51720" y="3265820"/>
            <a:ext cx="432048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47864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b</a:t>
            </a:r>
            <a:endParaRPr lang="he-IL" sz="2800" dirty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9912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11960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z</a:t>
            </a:r>
            <a:endParaRPr lang="he-IL" sz="2800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44008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76056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08104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/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40152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72200" y="3265819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r</a:t>
            </a:r>
            <a:endParaRPr lang="he-IL" sz="2800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04248" y="32658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graphicFrame>
        <p:nvGraphicFramePr>
          <p:cNvPr id="82" name="Object 25"/>
          <p:cNvGraphicFramePr>
            <a:graphicFrameLocks noChangeAspect="1"/>
          </p:cNvGraphicFramePr>
          <p:nvPr/>
        </p:nvGraphicFramePr>
        <p:xfrm>
          <a:off x="570657" y="3284984"/>
          <a:ext cx="6889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0" name="Equation" r:id="rId11" imgW="291960" imgH="164880" progId="Equation.3">
                  <p:embed/>
                </p:oleObj>
              </mc:Choice>
              <mc:Fallback>
                <p:oleObj name="Equation" r:id="rId11" imgW="291960" imgH="1648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57" y="3284984"/>
                        <a:ext cx="68897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483768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cxnSp>
        <p:nvCxnSpPr>
          <p:cNvPr id="86" name="מחבר חץ ישר 85"/>
          <p:cNvCxnSpPr/>
          <p:nvPr/>
        </p:nvCxnSpPr>
        <p:spPr>
          <a:xfrm flipV="1">
            <a:off x="6156176" y="2780928"/>
            <a:ext cx="0" cy="43204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חץ ישר 88"/>
          <p:cNvCxnSpPr/>
          <p:nvPr/>
        </p:nvCxnSpPr>
        <p:spPr>
          <a:xfrm flipV="1">
            <a:off x="5724128" y="2780928"/>
            <a:ext cx="0" cy="43204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2699792" y="4191173"/>
          <a:ext cx="1046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1" name="Equation" r:id="rId13" imgW="545760" imgH="203040" progId="Equation.3">
                  <p:embed/>
                </p:oleObj>
              </mc:Choice>
              <mc:Fallback>
                <p:oleObj name="Equation" r:id="rId13" imgW="545760" imgH="203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91173"/>
                        <a:ext cx="1046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2915816" y="3265820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4354513" y="4191173"/>
          <a:ext cx="11922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2" name="Equation" r:id="rId15" imgW="622080" imgH="203040" progId="Equation.3">
                  <p:embed/>
                </p:oleObj>
              </mc:Choice>
              <mc:Fallback>
                <p:oleObj name="Equation" r:id="rId15" imgW="62208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4191173"/>
                        <a:ext cx="11922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80" grpId="0" animBg="1"/>
      <p:bldP spid="81" grpId="0" animBg="1"/>
      <p:bldP spid="83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קצת על המימוש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890" cy="2624138"/>
          </a:xfrm>
        </p:spPr>
        <p:txBody>
          <a:bodyPr/>
          <a:lstStyle/>
          <a:p>
            <a:r>
              <a:rPr lang="he-IL" dirty="0" smtClean="0"/>
              <a:t>לכל איבר במחרוזת נחזיק ביט שיסמן האם מסתיים בו מופע של התבנית.</a:t>
            </a:r>
          </a:p>
          <a:p>
            <a:r>
              <a:rPr lang="he-IL" dirty="0" smtClean="0"/>
              <a:t>כאשר נבדוק ערך של          נדע שמצאנו מופע חדש של התבנית (ונדליק את הביט שלו) אם ורק אם הערך הוא     או מיקום שהביט שלו דולק.</a:t>
            </a:r>
          </a:p>
          <a:p>
            <a:r>
              <a:rPr lang="he-IL" dirty="0" smtClean="0"/>
              <a:t>קיבלנו אלגוריתם עם זמן ריצה </a:t>
            </a:r>
            <a:r>
              <a:rPr lang="he-IL" dirty="0" err="1" smtClean="0"/>
              <a:t>לינארי</a:t>
            </a:r>
            <a:r>
              <a:rPr lang="he-IL" dirty="0" smtClean="0"/>
              <a:t>.</a:t>
            </a:r>
          </a:p>
        </p:txBody>
      </p:sp>
      <p:graphicFrame>
        <p:nvGraphicFramePr>
          <p:cNvPr id="402441" name="Object 6"/>
          <p:cNvGraphicFramePr>
            <a:graphicFrameLocks noChangeAspect="1"/>
          </p:cNvGraphicFramePr>
          <p:nvPr/>
        </p:nvGraphicFramePr>
        <p:xfrm>
          <a:off x="4705846" y="2571750"/>
          <a:ext cx="730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1" name="Equation" r:id="rId3" imgW="380835" imgH="203112" progId="Equation.3">
                  <p:embed/>
                </p:oleObj>
              </mc:Choice>
              <mc:Fallback>
                <p:oleObj name="Equation" r:id="rId3" imgW="38083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846" y="2571750"/>
                        <a:ext cx="7302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2" name="Object 10"/>
          <p:cNvGraphicFramePr>
            <a:graphicFrameLocks noChangeAspect="1"/>
          </p:cNvGraphicFramePr>
          <p:nvPr/>
        </p:nvGraphicFramePr>
        <p:xfrm>
          <a:off x="799703" y="3183508"/>
          <a:ext cx="3159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2" name="Equation" r:id="rId5" imgW="164957" imgH="139579" progId="Equation.3">
                  <p:embed/>
                </p:oleObj>
              </mc:Choice>
              <mc:Fallback>
                <p:oleObj name="Equation" r:id="rId5" imgW="164957" imgH="13957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03" y="3183508"/>
                        <a:ext cx="3159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19672" y="5373218"/>
            <a:ext cx="432048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1720" y="5373218"/>
            <a:ext cx="432048" cy="5232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7864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b</a:t>
            </a:r>
            <a:endParaRPr lang="he-IL" sz="280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79912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960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z</a:t>
            </a:r>
            <a:endParaRPr lang="he-IL" sz="2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4008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6056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08104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/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40152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2200" y="5373217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r</a:t>
            </a:r>
            <a:endParaRPr lang="he-IL" sz="28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04248" y="5373216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graphicFrame>
        <p:nvGraphicFramePr>
          <p:cNvPr id="47" name="Object 25"/>
          <p:cNvGraphicFramePr>
            <a:graphicFrameLocks noChangeAspect="1"/>
          </p:cNvGraphicFramePr>
          <p:nvPr/>
        </p:nvGraphicFramePr>
        <p:xfrm>
          <a:off x="570657" y="5392382"/>
          <a:ext cx="6889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3" name="Equation" r:id="rId7" imgW="291960" imgH="164880" progId="Equation.3">
                  <p:embed/>
                </p:oleObj>
              </mc:Choice>
              <mc:Fallback>
                <p:oleObj name="Equation" r:id="rId7" imgW="29196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57" y="5392382"/>
                        <a:ext cx="68897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483768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5816" y="5373218"/>
            <a:ext cx="432048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a</a:t>
            </a:r>
            <a:endParaRPr lang="he-IL" sz="2800" dirty="0">
              <a:latin typeface="+mn-lt"/>
            </a:endParaRPr>
          </a:p>
        </p:txBody>
      </p:sp>
      <p:graphicFrame>
        <p:nvGraphicFramePr>
          <p:cNvPr id="402444" name="Object 6"/>
          <p:cNvGraphicFramePr>
            <a:graphicFrameLocks noChangeAspect="1"/>
          </p:cNvGraphicFramePr>
          <p:nvPr/>
        </p:nvGraphicFramePr>
        <p:xfrm>
          <a:off x="755576" y="4725144"/>
          <a:ext cx="631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4" name="Equation" r:id="rId9" imgW="330120" imgH="203040" progId="Equation.3">
                  <p:embed/>
                </p:oleObj>
              </mc:Choice>
              <mc:Fallback>
                <p:oleObj name="Equation" r:id="rId9" imgW="33012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5144"/>
                        <a:ext cx="6318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5" name="Object 6"/>
          <p:cNvGraphicFramePr>
            <a:graphicFrameLocks noChangeAspect="1"/>
          </p:cNvGraphicFramePr>
          <p:nvPr/>
        </p:nvGraphicFramePr>
        <p:xfrm>
          <a:off x="846882" y="6120532"/>
          <a:ext cx="412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5" name="Equation" r:id="rId11" imgW="215640" imgH="177480" progId="Equation.3">
                  <p:embed/>
                </p:oleObj>
              </mc:Choice>
              <mc:Fallback>
                <p:oleObj name="Equation" r:id="rId11" imgW="21564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82" y="6120532"/>
                        <a:ext cx="4127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347864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9912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11960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44008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6056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2</a:t>
            </a:r>
            <a:endParaRPr lang="he-IL" sz="2800" dirty="0">
              <a:latin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08104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5940152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4</a:t>
            </a:r>
            <a:endParaRPr lang="he-IL" sz="2800" dirty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2200" y="4725145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04248" y="4725144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15816" y="4725146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3</a:t>
            </a:r>
            <a:endParaRPr lang="he-IL" sz="28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9672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sz="280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47864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79912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11960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44008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76056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08104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/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40152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72200" y="6002123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04248" y="6002122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0</a:t>
            </a:r>
            <a:endParaRPr lang="he-IL" sz="2800" dirty="0">
              <a:latin typeface="+mn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83768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5816" y="6002124"/>
            <a:ext cx="432048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1</a:t>
            </a:r>
            <a:endParaRPr lang="he-IL" sz="2800" dirty="0">
              <a:latin typeface="+mn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83768" y="4725144"/>
            <a:ext cx="4320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2</a:t>
            </a:r>
            <a:endParaRPr lang="he-IL" sz="2800" dirty="0">
              <a:latin typeface="+mn-lt"/>
            </a:endParaRPr>
          </a:p>
        </p:txBody>
      </p:sp>
      <p:sp>
        <p:nvSpPr>
          <p:cNvPr id="95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9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75" grpId="0" animBg="1"/>
      <p:bldP spid="76" grpId="0" animBg="1"/>
      <p:bldP spid="78" grpId="0" animBg="1"/>
      <p:bldP spid="79" grpId="0" animBg="1"/>
      <p:bldP spid="84" grpId="0" animBg="1"/>
      <p:bldP spid="85" grpId="0" animBg="1"/>
      <p:bldP spid="87" grpId="0" animBg="1"/>
      <p:bldP spid="88" grpId="0" animBg="1"/>
      <p:bldP spid="91" grpId="0" animBg="1"/>
      <p:bldP spid="92" grpId="0" animBg="1"/>
      <p:bldP spid="93" grpId="0" animBg="1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פלינדרומים</a:t>
            </a:r>
            <a:endParaRPr lang="he-IL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898" cy="1409700"/>
          </a:xfrm>
        </p:spPr>
        <p:txBody>
          <a:bodyPr/>
          <a:lstStyle/>
          <a:p>
            <a:r>
              <a:rPr lang="he-IL" b="1" dirty="0" smtClean="0"/>
              <a:t>הגדרה: </a:t>
            </a:r>
            <a:r>
              <a:rPr lang="he-IL" dirty="0" smtClean="0"/>
              <a:t>המחרוזת ההופכית של מחרוזת      תסומן בתור       מחרוזת     הינה </a:t>
            </a:r>
            <a:r>
              <a:rPr lang="he-IL" b="1" i="1" dirty="0" smtClean="0"/>
              <a:t>פלינדרום</a:t>
            </a:r>
            <a:r>
              <a:rPr lang="he-IL" dirty="0" smtClean="0"/>
              <a:t> אם  </a:t>
            </a:r>
          </a:p>
          <a:p>
            <a:r>
              <a:rPr lang="he-IL" dirty="0" smtClean="0"/>
              <a:t>דוגמאות:</a:t>
            </a:r>
          </a:p>
          <a:p>
            <a:endParaRPr lang="he-IL" b="1" dirty="0" smtClean="0"/>
          </a:p>
          <a:p>
            <a:endParaRPr lang="he-IL" b="1" dirty="0" smtClean="0"/>
          </a:p>
          <a:p>
            <a:endParaRPr lang="he-IL" b="1" dirty="0" smtClean="0"/>
          </a:p>
          <a:p>
            <a:endParaRPr lang="he-IL" b="1" dirty="0" smtClean="0"/>
          </a:p>
        </p:txBody>
      </p:sp>
      <p:graphicFrame>
        <p:nvGraphicFramePr>
          <p:cNvPr id="403476" name="Object 51"/>
          <p:cNvGraphicFramePr>
            <a:graphicFrameLocks noChangeAspect="1"/>
          </p:cNvGraphicFramePr>
          <p:nvPr/>
        </p:nvGraphicFramePr>
        <p:xfrm>
          <a:off x="2771800" y="1556792"/>
          <a:ext cx="326541" cy="45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4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556792"/>
                        <a:ext cx="326541" cy="455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7" name="Object 52"/>
          <p:cNvGraphicFramePr>
            <a:graphicFrameLocks noChangeAspect="1"/>
          </p:cNvGraphicFramePr>
          <p:nvPr/>
        </p:nvGraphicFramePr>
        <p:xfrm>
          <a:off x="467544" y="1412776"/>
          <a:ext cx="484982" cy="50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5" name="Equation" r:id="rId5" imgW="228501" imgH="203112" progId="Equation.3">
                  <p:embed/>
                </p:oleObj>
              </mc:Choice>
              <mc:Fallback>
                <p:oleObj name="Equation" r:id="rId5" imgW="228501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12776"/>
                        <a:ext cx="484982" cy="508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8" name="Object 53"/>
          <p:cNvGraphicFramePr>
            <a:graphicFrameLocks noChangeAspect="1"/>
          </p:cNvGraphicFramePr>
          <p:nvPr/>
        </p:nvGraphicFramePr>
        <p:xfrm>
          <a:off x="7020272" y="1988840"/>
          <a:ext cx="326542" cy="45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6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988840"/>
                        <a:ext cx="326542" cy="455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9" name="Object 54"/>
          <p:cNvGraphicFramePr>
            <a:graphicFrameLocks noChangeAspect="1"/>
          </p:cNvGraphicFramePr>
          <p:nvPr/>
        </p:nvGraphicFramePr>
        <p:xfrm>
          <a:off x="3131840" y="1916832"/>
          <a:ext cx="1130338" cy="5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87" name="Equation" r:id="rId8" imgW="482391" imgH="203112" progId="Equation.3">
                  <p:embed/>
                </p:oleObj>
              </mc:Choice>
              <mc:Fallback>
                <p:oleObj name="Equation" r:id="rId8" imgW="482391" imgH="203112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916832"/>
                        <a:ext cx="1130338" cy="56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מלבן 39"/>
          <p:cNvSpPr/>
          <p:nvPr/>
        </p:nvSpPr>
        <p:spPr>
          <a:xfrm>
            <a:off x="2519292" y="3485326"/>
            <a:ext cx="409676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Rise to vote sir</a:t>
            </a:r>
          </a:p>
          <a:p>
            <a:pPr algn="ctr" rtl="0"/>
            <a:r>
              <a:rPr lang="en-US" sz="2800" dirty="0" smtClean="0">
                <a:solidFill>
                  <a:srgbClr val="C20270"/>
                </a:solidFill>
                <a:latin typeface="+mn-lt"/>
              </a:rPr>
              <a:t>Was it a car or a cat I saw?</a:t>
            </a:r>
          </a:p>
          <a:p>
            <a:pPr algn="ctr" rtl="0"/>
            <a:r>
              <a:rPr lang="en-US" sz="2800" dirty="0" smtClean="0">
                <a:solidFill>
                  <a:schemeClr val="accent3"/>
                </a:solidFill>
                <a:latin typeface="+mn-lt"/>
              </a:rPr>
              <a:t>Not a banana baton</a:t>
            </a:r>
          </a:p>
          <a:p>
            <a:pPr algn="ctr" rtl="0"/>
            <a:r>
              <a:rPr lang="en-US" sz="2800" dirty="0" smtClean="0">
                <a:solidFill>
                  <a:schemeClr val="accent4"/>
                </a:solidFill>
                <a:latin typeface="+mn-lt"/>
              </a:rPr>
              <a:t>A Toyota's a Toyota</a:t>
            </a:r>
          </a:p>
          <a:p>
            <a:pPr algn="ctr" rtl="0"/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A dog - a panic in a pagoda</a:t>
            </a:r>
          </a:p>
          <a:p>
            <a:pPr algn="ctr" rtl="0"/>
            <a:r>
              <a:rPr lang="he-IL" sz="2800" dirty="0" smtClean="0">
                <a:solidFill>
                  <a:schemeClr val="accent5"/>
                </a:solidFill>
                <a:latin typeface="+mn-lt"/>
              </a:rPr>
              <a:t>יש רוחב לב לבחור שי</a:t>
            </a:r>
            <a:endParaRPr lang="he-IL" sz="28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4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עוד דוגמא קצרה של פלינדרום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827584" y="1340768"/>
            <a:ext cx="7272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latin typeface="+mn-lt"/>
              </a:rPr>
              <a:t>"</a:t>
            </a:r>
            <a:r>
              <a:rPr lang="en-US" dirty="0" err="1" smtClean="0">
                <a:latin typeface="+mn-lt"/>
              </a:rPr>
              <a:t>Dammit</a:t>
            </a:r>
            <a:r>
              <a:rPr lang="en-US" dirty="0" smtClean="0">
                <a:latin typeface="+mn-lt"/>
              </a:rPr>
              <a:t> I'm Mad“ – by </a:t>
            </a:r>
            <a:r>
              <a:rPr lang="en-US" dirty="0" err="1" smtClean="0">
                <a:latin typeface="+mn-lt"/>
              </a:rPr>
              <a:t>Demetri</a:t>
            </a:r>
            <a:r>
              <a:rPr lang="en-US" dirty="0" smtClean="0">
                <a:latin typeface="+mn-lt"/>
              </a:rPr>
              <a:t> Martin</a:t>
            </a:r>
          </a:p>
          <a:p>
            <a:pPr algn="l" rtl="0"/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algn="l" rtl="0"/>
            <a:r>
              <a:rPr lang="en-US" dirty="0" err="1" smtClean="0">
                <a:latin typeface="+mn-lt"/>
              </a:rPr>
              <a:t>Dammit</a:t>
            </a:r>
            <a:r>
              <a:rPr lang="en-US" dirty="0" smtClean="0">
                <a:latin typeface="+mn-lt"/>
              </a:rPr>
              <a:t> I’m mad. Evil is a deed as I live. God, am I reviled? I rise, my bed on a sun, I melt. To be not one man emanating is sad. I piss. Alas, it is so late. Who stops to help? Man, it is hot. I’m in it. I tell.</a:t>
            </a:r>
          </a:p>
          <a:p>
            <a:pPr algn="l" rtl="0"/>
            <a:r>
              <a:rPr lang="en-US" dirty="0" smtClean="0">
                <a:latin typeface="+mn-lt"/>
              </a:rPr>
              <a:t>I am not a devil. I level “Mad Dog”. Ah, say burning is, as a deified gulp, In my halo of a mired rum tin.</a:t>
            </a:r>
          </a:p>
          <a:p>
            <a:pPr algn="l" rtl="0"/>
            <a:r>
              <a:rPr lang="en-US" dirty="0" smtClean="0">
                <a:latin typeface="+mn-lt"/>
              </a:rPr>
              <a:t>I erase many men. Oh, to be man, a sin. Is evil in a clam? In a trap? No. It is open. On it I was stuck.</a:t>
            </a:r>
          </a:p>
          <a:p>
            <a:pPr algn="l" rtl="0"/>
            <a:r>
              <a:rPr lang="en-US" dirty="0" smtClean="0">
                <a:latin typeface="+mn-lt"/>
              </a:rPr>
              <a:t>Rats peed on hope. Elsewhere dips a web. Be still if I fill its ebb. </a:t>
            </a:r>
            <a:r>
              <a:rPr lang="en-US" dirty="0" err="1" smtClean="0">
                <a:latin typeface="+mn-lt"/>
              </a:rPr>
              <a:t>Ew</a:t>
            </a:r>
            <a:r>
              <a:rPr lang="en-US" dirty="0" smtClean="0">
                <a:latin typeface="+mn-lt"/>
              </a:rPr>
              <a:t>, a spider… eh? We sleep. Oh no!</a:t>
            </a:r>
          </a:p>
          <a:p>
            <a:pPr algn="l" rtl="0"/>
            <a:r>
              <a:rPr lang="en-US" dirty="0" smtClean="0">
                <a:latin typeface="+mn-lt"/>
              </a:rPr>
              <a:t>Deep, stark cuts saw it in one position. Part animal, can I live? Sin is a name. Both, one… my names are in it. Murder? I’m a fool. A hymn I plug, deified as a sign in ruby ash, a </a:t>
            </a:r>
            <a:r>
              <a:rPr lang="en-US" dirty="0" err="1" smtClean="0">
                <a:latin typeface="+mn-lt"/>
              </a:rPr>
              <a:t>Goddam</a:t>
            </a:r>
            <a:r>
              <a:rPr lang="en-US" dirty="0" smtClean="0">
                <a:latin typeface="+mn-lt"/>
              </a:rPr>
              <a:t> level I lived at.</a:t>
            </a:r>
          </a:p>
          <a:p>
            <a:pPr algn="l" rtl="0"/>
            <a:r>
              <a:rPr lang="en-US" dirty="0" smtClean="0">
                <a:latin typeface="+mn-lt"/>
              </a:rPr>
              <a:t>On mail let it in. I’m it. Oh, sit in ample hot spots. Oh wet! A loss it is alas (sip). I’d assign it a name. Name not one bottle minus an ode by me: “Sir, I deliver. I’m a dog” Evil is a deed as I live.</a:t>
            </a:r>
          </a:p>
          <a:p>
            <a:pPr algn="l" rtl="0"/>
            <a:r>
              <a:rPr lang="en-US" dirty="0" err="1" smtClean="0">
                <a:latin typeface="+mn-lt"/>
              </a:rPr>
              <a:t>Dammit</a:t>
            </a:r>
            <a:r>
              <a:rPr lang="en-US" dirty="0" smtClean="0">
                <a:latin typeface="+mn-lt"/>
              </a:rPr>
              <a:t> I’m mad.</a:t>
            </a:r>
            <a:endParaRPr lang="en-US" dirty="0">
              <a:latin typeface="+mn-lt"/>
            </a:endParaRPr>
          </a:p>
        </p:txBody>
      </p:sp>
      <p:sp>
        <p:nvSpPr>
          <p:cNvPr id="16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3 – פלינדרומים</a:t>
            </a:r>
            <a:endParaRPr lang="he-IL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898" cy="1409700"/>
          </a:xfrm>
        </p:spPr>
        <p:txBody>
          <a:bodyPr/>
          <a:lstStyle/>
          <a:p>
            <a:r>
              <a:rPr lang="he-IL" b="1" dirty="0" smtClean="0"/>
              <a:t>תרגיל:</a:t>
            </a:r>
            <a:r>
              <a:rPr lang="he-IL" dirty="0" smtClean="0"/>
              <a:t> נתונה מחרוזת      באורך      תארו אלגוריתם המוצא את הרישא המקסימאלית של     שהינה פלינדרום.</a:t>
            </a:r>
          </a:p>
          <a:p>
            <a:endParaRPr lang="he-IL" dirty="0" smtClean="0"/>
          </a:p>
          <a:p>
            <a:r>
              <a:rPr lang="he-IL" dirty="0" smtClean="0"/>
              <a:t>דוגמא: </a:t>
            </a:r>
            <a:endParaRPr lang="he-IL" b="1" dirty="0" smtClean="0"/>
          </a:p>
        </p:txBody>
      </p:sp>
      <p:graphicFrame>
        <p:nvGraphicFramePr>
          <p:cNvPr id="3" name="Object 55"/>
          <p:cNvGraphicFramePr>
            <a:graphicFrameLocks noChangeAspect="1"/>
          </p:cNvGraphicFramePr>
          <p:nvPr/>
        </p:nvGraphicFramePr>
        <p:xfrm>
          <a:off x="5004048" y="1484784"/>
          <a:ext cx="326542" cy="45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6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84784"/>
                        <a:ext cx="326542" cy="455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/>
          <p:cNvGraphicFramePr>
            <a:graphicFrameLocks noChangeAspect="1"/>
          </p:cNvGraphicFramePr>
          <p:nvPr/>
        </p:nvGraphicFramePr>
        <p:xfrm>
          <a:off x="3491880" y="1556792"/>
          <a:ext cx="355525" cy="38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7" name="Equation" r:id="rId5" imgW="152334" imgH="139639" progId="Equation.3">
                  <p:embed/>
                </p:oleObj>
              </mc:Choice>
              <mc:Fallback>
                <p:oleObj name="Equation" r:id="rId5" imgW="152334" imgH="13963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556792"/>
                        <a:ext cx="355525" cy="384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7"/>
          <p:cNvGraphicFramePr>
            <a:graphicFrameLocks noChangeAspect="1"/>
          </p:cNvGraphicFramePr>
          <p:nvPr/>
        </p:nvGraphicFramePr>
        <p:xfrm>
          <a:off x="3275856" y="1988840"/>
          <a:ext cx="326542" cy="45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8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326542" cy="455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מלבן 13"/>
          <p:cNvSpPr/>
          <p:nvPr/>
        </p:nvSpPr>
        <p:spPr>
          <a:xfrm>
            <a:off x="1259632" y="3947572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Evil lived!</a:t>
            </a:r>
          </a:p>
          <a:p>
            <a:pPr algn="ctr" rtl="0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 lemons; no melon…</a:t>
            </a:r>
          </a:p>
          <a:p>
            <a:pPr algn="ctr" rtl="0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Devil lived on a banana pagoda.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r>
              <a:rPr lang="he-IL" dirty="0" smtClean="0"/>
              <a:t>אם נחלק את     לשתי תתי מחרוזות              נקבל שהמחרוזת ההופכית הינה</a:t>
            </a:r>
          </a:p>
          <a:p>
            <a:endParaRPr lang="he-IL" sz="2400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אם נבחר חלוקה            כך ש-    הוא פלינדרום, נקבל                          (וגם הכיוון השני נכון).</a:t>
            </a:r>
          </a:p>
          <a:p>
            <a:r>
              <a:rPr lang="he-IL" dirty="0" smtClean="0"/>
              <a:t>לכן, אנו מחפשים את הרישא המקסימאלית של  שהיא סיפא של</a:t>
            </a:r>
          </a:p>
        </p:txBody>
      </p:sp>
      <p:graphicFrame>
        <p:nvGraphicFramePr>
          <p:cNvPr id="406533" name="Object 2"/>
          <p:cNvGraphicFramePr>
            <a:graphicFrameLocks noChangeAspect="1"/>
          </p:cNvGraphicFramePr>
          <p:nvPr/>
        </p:nvGraphicFramePr>
        <p:xfrm>
          <a:off x="6371629" y="1538288"/>
          <a:ext cx="288603" cy="40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2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629" y="1538288"/>
                        <a:ext cx="288603" cy="403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Object 3"/>
          <p:cNvGraphicFramePr>
            <a:graphicFrameLocks noChangeAspect="1"/>
          </p:cNvGraphicFramePr>
          <p:nvPr/>
        </p:nvGraphicFramePr>
        <p:xfrm>
          <a:off x="2541588" y="1520825"/>
          <a:ext cx="10223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3"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1520825"/>
                        <a:ext cx="10223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4"/>
          <p:cNvGraphicFramePr>
            <a:graphicFrameLocks noChangeAspect="1"/>
          </p:cNvGraphicFramePr>
          <p:nvPr/>
        </p:nvGraphicFramePr>
        <p:xfrm>
          <a:off x="3278758" y="1981200"/>
          <a:ext cx="1437258" cy="546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4" name="Equation" r:id="rId7" imgW="711000" imgH="228600" progId="Equation.3">
                  <p:embed/>
                </p:oleObj>
              </mc:Choice>
              <mc:Fallback>
                <p:oleObj name="Equation" r:id="rId7" imgW="71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758" y="1981200"/>
                        <a:ext cx="1437258" cy="546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מלבן 15"/>
          <p:cNvSpPr/>
          <p:nvPr/>
        </p:nvSpPr>
        <p:spPr>
          <a:xfrm>
            <a:off x="1015135" y="3056508"/>
            <a:ext cx="346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200" dirty="0" smtClean="0">
                <a:latin typeface="+mn-lt"/>
              </a:rPr>
              <a:t>Rat star: cat heaven</a:t>
            </a:r>
            <a:endParaRPr lang="he-IL" sz="3200" dirty="0">
              <a:latin typeface="+mn-lt"/>
            </a:endParaRPr>
          </a:p>
        </p:txBody>
      </p:sp>
      <p:graphicFrame>
        <p:nvGraphicFramePr>
          <p:cNvPr id="406536" name="Object 3"/>
          <p:cNvGraphicFramePr>
            <a:graphicFrameLocks noChangeAspect="1"/>
          </p:cNvGraphicFramePr>
          <p:nvPr/>
        </p:nvGraphicFramePr>
        <p:xfrm>
          <a:off x="251520" y="3128516"/>
          <a:ext cx="550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5" name="Equation" r:id="rId9" imgW="266400" imgH="164880" progId="Equation.3">
                  <p:embed/>
                </p:oleObj>
              </mc:Choice>
              <mc:Fallback>
                <p:oleObj name="Equation" r:id="rId9" imgW="26640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28516"/>
                        <a:ext cx="5508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סוגר מסולסל ימני 18"/>
          <p:cNvSpPr/>
          <p:nvPr/>
        </p:nvSpPr>
        <p:spPr>
          <a:xfrm rot="5400000">
            <a:off x="1565666" y="3110514"/>
            <a:ext cx="360040" cy="126014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06538" name="Object 3"/>
          <p:cNvGraphicFramePr>
            <a:graphicFrameLocks noChangeAspect="1"/>
          </p:cNvGraphicFramePr>
          <p:nvPr/>
        </p:nvGraphicFramePr>
        <p:xfrm>
          <a:off x="1547664" y="3920604"/>
          <a:ext cx="2619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6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20604"/>
                        <a:ext cx="261937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סוגר מסולסל ימני 20"/>
          <p:cNvSpPr/>
          <p:nvPr/>
        </p:nvSpPr>
        <p:spPr>
          <a:xfrm rot="5400000">
            <a:off x="3275856" y="2840484"/>
            <a:ext cx="360040" cy="18002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06539" name="Object 3"/>
          <p:cNvGraphicFramePr>
            <a:graphicFrameLocks noChangeAspect="1"/>
          </p:cNvGraphicFramePr>
          <p:nvPr/>
        </p:nvGraphicFramePr>
        <p:xfrm>
          <a:off x="3263776" y="3889871"/>
          <a:ext cx="288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7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776" y="3889871"/>
                        <a:ext cx="2889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מלבן 22"/>
          <p:cNvSpPr/>
          <p:nvPr/>
        </p:nvSpPr>
        <p:spPr>
          <a:xfrm>
            <a:off x="5566636" y="3068960"/>
            <a:ext cx="343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200" dirty="0" smtClean="0">
                <a:latin typeface="+mn-lt"/>
              </a:rPr>
              <a:t>Neva </a:t>
            </a:r>
            <a:r>
              <a:rPr lang="en-US" sz="3200" dirty="0" err="1" smtClean="0">
                <a:latin typeface="+mn-lt"/>
              </a:rPr>
              <a:t>ehtac</a:t>
            </a:r>
            <a:r>
              <a:rPr lang="en-US" sz="3200" dirty="0" smtClean="0">
                <a:latin typeface="+mn-lt"/>
              </a:rPr>
              <a:t>: rat star</a:t>
            </a:r>
            <a:endParaRPr lang="he-IL" sz="3200" dirty="0">
              <a:latin typeface="+mn-lt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4725988" y="3111376"/>
          <a:ext cx="708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8" name="Equation" r:id="rId15" imgW="342720" imgH="190440" progId="Equation.3">
                  <p:embed/>
                </p:oleObj>
              </mc:Choice>
              <mc:Fallback>
                <p:oleObj name="Equation" r:id="rId15" imgW="342720" imgH="1904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111376"/>
                        <a:ext cx="7080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סוגר מסולסל ימני 25"/>
          <p:cNvSpPr/>
          <p:nvPr/>
        </p:nvSpPr>
        <p:spPr>
          <a:xfrm rot="5400000">
            <a:off x="8082390" y="3135418"/>
            <a:ext cx="360040" cy="126014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8138740" y="3868366"/>
          <a:ext cx="3937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9" name="Equation" r:id="rId17" imgW="190440" imgH="203040" progId="Equation.3">
                  <p:embed/>
                </p:oleObj>
              </mc:Choice>
              <mc:Fallback>
                <p:oleObj name="Equation" r:id="rId17" imgW="19044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740" y="3868366"/>
                        <a:ext cx="3937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סוגר מסולסל ימני 27"/>
          <p:cNvSpPr/>
          <p:nvPr/>
        </p:nvSpPr>
        <p:spPr>
          <a:xfrm rot="5400000">
            <a:off x="6377374" y="2830264"/>
            <a:ext cx="360040" cy="18002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385148" y="3801492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0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48" y="3801492"/>
                        <a:ext cx="419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3" name="Object 15"/>
          <p:cNvGraphicFramePr>
            <a:graphicFrameLocks noChangeAspect="1"/>
          </p:cNvGraphicFramePr>
          <p:nvPr/>
        </p:nvGraphicFramePr>
        <p:xfrm>
          <a:off x="5159673" y="4725144"/>
          <a:ext cx="878593" cy="47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1" name="Equation" r:id="rId21" imgW="444307" imgH="203112" progId="Equation.3">
                  <p:embed/>
                </p:oleObj>
              </mc:Choice>
              <mc:Fallback>
                <p:oleObj name="Equation" r:id="rId21" imgW="444307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673" y="4725144"/>
                        <a:ext cx="878593" cy="476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4" name="Object 16"/>
          <p:cNvGraphicFramePr>
            <a:graphicFrameLocks noChangeAspect="1"/>
          </p:cNvGraphicFramePr>
          <p:nvPr/>
        </p:nvGraphicFramePr>
        <p:xfrm>
          <a:off x="3884613" y="4796581"/>
          <a:ext cx="250325" cy="32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2" name="Equation" r:id="rId23" imgW="126835" imgH="139518" progId="Equation.3">
                  <p:embed/>
                </p:oleObj>
              </mc:Choice>
              <mc:Fallback>
                <p:oleObj name="Equation" r:id="rId23" imgW="126835" imgH="13951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796581"/>
                        <a:ext cx="250325" cy="327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5" name="Object 17"/>
          <p:cNvGraphicFramePr>
            <a:graphicFrameLocks noChangeAspect="1"/>
          </p:cNvGraphicFramePr>
          <p:nvPr/>
        </p:nvGraphicFramePr>
        <p:xfrm>
          <a:off x="5507038" y="5163269"/>
          <a:ext cx="2161306" cy="53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3" name="Equation" r:id="rId25" imgW="1091726" imgH="228501" progId="Equation.3">
                  <p:embed/>
                </p:oleObj>
              </mc:Choice>
              <mc:Fallback>
                <p:oleObj name="Equation" r:id="rId25" imgW="1091726" imgH="228501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5163269"/>
                        <a:ext cx="2161306" cy="53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8"/>
          <p:cNvGraphicFramePr>
            <a:graphicFrameLocks noChangeAspect="1"/>
          </p:cNvGraphicFramePr>
          <p:nvPr/>
        </p:nvGraphicFramePr>
        <p:xfrm>
          <a:off x="1711424" y="5779245"/>
          <a:ext cx="268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4" name="Equation" r:id="rId27" imgW="139579" imgH="164957" progId="Equation.3">
                  <p:embed/>
                </p:oleObj>
              </mc:Choice>
              <mc:Fallback>
                <p:oleObj name="Equation" r:id="rId27" imgW="139579" imgH="16495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424" y="5779245"/>
                        <a:ext cx="2682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9"/>
          <p:cNvGraphicFramePr>
            <a:graphicFrameLocks noChangeAspect="1"/>
          </p:cNvGraphicFramePr>
          <p:nvPr/>
        </p:nvGraphicFramePr>
        <p:xfrm>
          <a:off x="5715000" y="6191995"/>
          <a:ext cx="438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5" name="Equation" r:id="rId29" imgW="228501" imgH="203112" progId="Equation.3">
                  <p:embed/>
                </p:oleObj>
              </mc:Choice>
              <mc:Fallback>
                <p:oleObj name="Equation" r:id="rId29" imgW="228501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191995"/>
                        <a:ext cx="4381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מלבן 33"/>
          <p:cNvSpPr/>
          <p:nvPr/>
        </p:nvSpPr>
        <p:spPr>
          <a:xfrm>
            <a:off x="179512" y="2780928"/>
            <a:ext cx="8856984" cy="1800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מחבר ישר 35"/>
          <p:cNvCxnSpPr>
            <a:stCxn id="34" idx="0"/>
            <a:endCxn id="34" idx="2"/>
          </p:cNvCxnSpPr>
          <p:nvPr/>
        </p:nvCxnSpPr>
        <p:spPr>
          <a:xfrm>
            <a:off x="4608004" y="2780928"/>
            <a:ext cx="0" cy="18002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6" grpId="0"/>
      <p:bldP spid="19" grpId="0" animBg="1"/>
      <p:bldP spid="21" grpId="0" animBg="1"/>
      <p:bldP spid="23" grpId="0"/>
      <p:bldP spid="26" grpId="0" animBg="1"/>
      <p:bldP spid="28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המשך פתרון</a:t>
            </a:r>
            <a:endParaRPr lang="he-IL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80920" cy="1909763"/>
          </a:xfrm>
        </p:spPr>
        <p:txBody>
          <a:bodyPr/>
          <a:lstStyle/>
          <a:p>
            <a:r>
              <a:rPr lang="he-IL" dirty="0" smtClean="0"/>
              <a:t>אנו מחפשים את הרישא המקסימאלית של     שהיא סיפא של</a:t>
            </a:r>
          </a:p>
          <a:p>
            <a:r>
              <a:rPr lang="he-IL" dirty="0" smtClean="0"/>
              <a:t>נריץ </a:t>
            </a:r>
            <a:r>
              <a:rPr lang="en-US" dirty="0" smtClean="0"/>
              <a:t>KMP</a:t>
            </a:r>
            <a:r>
              <a:rPr lang="he-IL" dirty="0" smtClean="0"/>
              <a:t> עם טקסט       ותבנית      אורך הפלינדרום המקסימאלי יהיה  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זמן ריצה - </a:t>
            </a:r>
          </a:p>
        </p:txBody>
      </p:sp>
      <p:graphicFrame>
        <p:nvGraphicFramePr>
          <p:cNvPr id="4105" name="Object 2"/>
          <p:cNvGraphicFramePr>
            <a:graphicFrameLocks noChangeAspect="1"/>
          </p:cNvGraphicFramePr>
          <p:nvPr/>
        </p:nvGraphicFramePr>
        <p:xfrm>
          <a:off x="3432258" y="2564904"/>
          <a:ext cx="347654" cy="44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4" name="Equation" r:id="rId3" imgW="164814" imgH="177492" progId="Equation.3">
                  <p:embed/>
                </p:oleObj>
              </mc:Choice>
              <mc:Fallback>
                <p:oleObj name="Equation" r:id="rId3" imgW="164814" imgH="1774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258" y="2564904"/>
                        <a:ext cx="347654" cy="4415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0"/>
          <p:cNvGraphicFramePr>
            <a:graphicFrameLocks noChangeAspect="1"/>
          </p:cNvGraphicFramePr>
          <p:nvPr/>
        </p:nvGraphicFramePr>
        <p:xfrm>
          <a:off x="4982409" y="2492896"/>
          <a:ext cx="453687" cy="47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5" name="Equation" r:id="rId5" imgW="215713" imgH="190335" progId="Equation.3">
                  <p:embed/>
                </p:oleObj>
              </mc:Choice>
              <mc:Fallback>
                <p:oleObj name="Equation" r:id="rId5" imgW="215713" imgH="1903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409" y="2492896"/>
                        <a:ext cx="453687" cy="474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6"/>
          <p:cNvGraphicFramePr>
            <a:graphicFrameLocks noChangeAspect="1"/>
          </p:cNvGraphicFramePr>
          <p:nvPr/>
        </p:nvGraphicFramePr>
        <p:xfrm>
          <a:off x="5364088" y="3068960"/>
          <a:ext cx="710952" cy="40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6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068960"/>
                        <a:ext cx="710952" cy="406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9"/>
          <p:cNvGraphicFramePr>
            <a:graphicFrameLocks noChangeAspect="1"/>
          </p:cNvGraphicFramePr>
          <p:nvPr/>
        </p:nvGraphicFramePr>
        <p:xfrm>
          <a:off x="4429125" y="5800725"/>
          <a:ext cx="24304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7" name="Equation" r:id="rId9" imgW="1193800" imgH="279400" progId="Equation.3">
                  <p:embed/>
                </p:oleObj>
              </mc:Choice>
              <mc:Fallback>
                <p:oleObj name="Equation" r:id="rId9" imgW="1193800" imgH="279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800725"/>
                        <a:ext cx="24304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2" name="Object 3"/>
          <p:cNvGraphicFramePr>
            <a:graphicFrameLocks noChangeAspect="1"/>
          </p:cNvGraphicFramePr>
          <p:nvPr/>
        </p:nvGraphicFramePr>
        <p:xfrm>
          <a:off x="2406025" y="1484784"/>
          <a:ext cx="293767" cy="41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8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025" y="1484784"/>
                        <a:ext cx="293767" cy="410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3" name="Object 21"/>
          <p:cNvGraphicFramePr>
            <a:graphicFrameLocks noChangeAspect="1"/>
          </p:cNvGraphicFramePr>
          <p:nvPr/>
        </p:nvGraphicFramePr>
        <p:xfrm>
          <a:off x="7452320" y="1916832"/>
          <a:ext cx="479762" cy="50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89" name="Equation" r:id="rId13" imgW="228501" imgH="203112" progId="Equation.3">
                  <p:embed/>
                </p:oleObj>
              </mc:Choice>
              <mc:Fallback>
                <p:oleObj name="Equation" r:id="rId13" imgW="228501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916832"/>
                        <a:ext cx="479762" cy="505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מלבן 36"/>
          <p:cNvSpPr/>
          <p:nvPr/>
        </p:nvSpPr>
        <p:spPr>
          <a:xfrm>
            <a:off x="974236" y="3717032"/>
            <a:ext cx="4677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200" dirty="0" smtClean="0">
                <a:solidFill>
                  <a:schemeClr val="accent6"/>
                </a:solidFill>
                <a:latin typeface="+mn-lt"/>
              </a:rPr>
              <a:t>N e v a e h t a c : r a t s t a r</a:t>
            </a:r>
            <a:endParaRPr lang="he-IL" sz="3200" dirty="0">
              <a:solidFill>
                <a:schemeClr val="accent6"/>
              </a:solidFill>
              <a:latin typeface="+mn-lt"/>
            </a:endParaRPr>
          </a:p>
        </p:txBody>
      </p:sp>
      <p:graphicFrame>
        <p:nvGraphicFramePr>
          <p:cNvPr id="407574" name="Object 22"/>
          <p:cNvGraphicFramePr>
            <a:graphicFrameLocks noChangeAspect="1"/>
          </p:cNvGraphicFramePr>
          <p:nvPr/>
        </p:nvGraphicFramePr>
        <p:xfrm>
          <a:off x="326164" y="3789040"/>
          <a:ext cx="550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0" name="Equation" r:id="rId15" imgW="266400" imgH="164880" progId="Equation.3">
                  <p:embed/>
                </p:oleObj>
              </mc:Choice>
              <mc:Fallback>
                <p:oleObj name="Equation" r:id="rId15" imgW="266400" imgH="164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4" y="3789040"/>
                        <a:ext cx="5508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מלבן 38"/>
          <p:cNvSpPr/>
          <p:nvPr/>
        </p:nvSpPr>
        <p:spPr>
          <a:xfrm>
            <a:off x="3750488" y="4221088"/>
            <a:ext cx="4709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 a t s t a r : c a t h e a v e n</a:t>
            </a:r>
            <a:endParaRPr lang="he-IL" sz="32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3102416" y="4321919"/>
          <a:ext cx="550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91" name="Equation" r:id="rId17" imgW="266400" imgH="164880" progId="Equation.3">
                  <p:embed/>
                </p:oleObj>
              </mc:Choice>
              <mc:Fallback>
                <p:oleObj name="Equation" r:id="rId17" imgW="266400" imgH="1648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416" y="4321919"/>
                        <a:ext cx="55086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4 – מציאת חלוקה</a:t>
            </a:r>
            <a:endParaRPr lang="he-IL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7545" y="1447800"/>
            <a:ext cx="8466906" cy="2266950"/>
          </a:xfrm>
        </p:spPr>
        <p:txBody>
          <a:bodyPr/>
          <a:lstStyle/>
          <a:p>
            <a:r>
              <a:rPr lang="he-IL" b="1" dirty="0" smtClean="0"/>
              <a:t>תרגיל:</a:t>
            </a:r>
            <a:r>
              <a:rPr lang="he-IL" dirty="0" smtClean="0"/>
              <a:t> נתונה מחרוזת      שאורכה              תארו אלגוריתם המוצא חלוקה               , כך ש-             והגודל של     מקסימאלי.  </a:t>
            </a:r>
          </a:p>
          <a:p>
            <a:r>
              <a:rPr lang="he-IL" dirty="0" smtClean="0"/>
              <a:t>הערה: תמיד קיימת חלוקה כזו, כיוון ש-    יכולה להיות מחרוזת ריקה.</a:t>
            </a:r>
          </a:p>
          <a:p>
            <a:r>
              <a:rPr lang="he-IL" dirty="0" smtClean="0"/>
              <a:t>דוגמא:</a:t>
            </a:r>
          </a:p>
          <a:p>
            <a:pPr>
              <a:buFont typeface="Wingdings 2" pitchFamily="18" charset="2"/>
              <a:buNone/>
            </a:pPr>
            <a:endParaRPr lang="he-IL" dirty="0" smtClean="0"/>
          </a:p>
        </p:txBody>
      </p:sp>
      <p:graphicFrame>
        <p:nvGraphicFramePr>
          <p:cNvPr id="409605" name="Object 2"/>
          <p:cNvGraphicFramePr>
            <a:graphicFrameLocks noChangeAspect="1"/>
          </p:cNvGraphicFramePr>
          <p:nvPr/>
        </p:nvGraphicFramePr>
        <p:xfrm>
          <a:off x="4945063" y="1449388"/>
          <a:ext cx="444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3" name="Equation" r:id="rId3" imgW="190440" imgH="190440" progId="Equation.3">
                  <p:embed/>
                </p:oleObj>
              </mc:Choice>
              <mc:Fallback>
                <p:oleObj name="Equation" r:id="rId3" imgW="1904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1449388"/>
                        <a:ext cx="4445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2483768" y="1484784"/>
          <a:ext cx="1163060" cy="4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4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84784"/>
                        <a:ext cx="1163060" cy="49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3779912" y="2000820"/>
          <a:ext cx="1308442" cy="56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5" name="Equation" r:id="rId7" imgW="507780" imgH="203112" progId="Equation.3">
                  <p:embed/>
                </p:oleObj>
              </mc:Choice>
              <mc:Fallback>
                <p:oleObj name="Equation" r:id="rId7" imgW="507780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000820"/>
                        <a:ext cx="1308442" cy="564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1403350" y="1916113"/>
          <a:ext cx="10953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6" name="Equation" r:id="rId9" imgW="469800" imgH="253800" progId="Equation.3">
                  <p:embed/>
                </p:oleObj>
              </mc:Choice>
              <mc:Fallback>
                <p:oleObj name="Equation" r:id="rId9" imgW="4698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16113"/>
                        <a:ext cx="10953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6588224" y="2564904"/>
          <a:ext cx="327594" cy="38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7" name="Equation" r:id="rId11" imgW="126835" imgH="139518" progId="Equation.3">
                  <p:embed/>
                </p:oleObj>
              </mc:Choice>
              <mc:Fallback>
                <p:oleObj name="Equation" r:id="rId11" imgW="126835" imgH="13951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564904"/>
                        <a:ext cx="327594" cy="387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"/>
          <p:cNvGraphicFramePr>
            <a:graphicFrameLocks noChangeAspect="1"/>
          </p:cNvGraphicFramePr>
          <p:nvPr/>
        </p:nvGraphicFramePr>
        <p:xfrm>
          <a:off x="2804244" y="3140968"/>
          <a:ext cx="327596" cy="38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8" name="Equation" r:id="rId13" imgW="126835" imgH="139518" progId="Equation.3">
                  <p:embed/>
                </p:oleObj>
              </mc:Choice>
              <mc:Fallback>
                <p:oleObj name="Equation" r:id="rId13" imgW="126835" imgH="1395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244" y="3140968"/>
                        <a:ext cx="327596" cy="387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2" y="4725144"/>
            <a:ext cx="77048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atin typeface="+mn-lt"/>
              </a:rPr>
              <a:t>I know you know I know you know I know</a:t>
            </a:r>
            <a:endParaRPr lang="he-IL" sz="3200" dirty="0">
              <a:latin typeface="+mn-lt"/>
            </a:endParaRPr>
          </a:p>
        </p:txBody>
      </p:sp>
      <p:sp>
        <p:nvSpPr>
          <p:cNvPr id="21" name="סוגר מסולסל ימני 20"/>
          <p:cNvSpPr/>
          <p:nvPr/>
        </p:nvSpPr>
        <p:spPr>
          <a:xfrm rot="5400000">
            <a:off x="4553998" y="3302986"/>
            <a:ext cx="360040" cy="4356484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סוגר מסולסל ימני 21"/>
          <p:cNvSpPr/>
          <p:nvPr/>
        </p:nvSpPr>
        <p:spPr>
          <a:xfrm rot="5400000">
            <a:off x="1677870" y="4954978"/>
            <a:ext cx="360040" cy="1052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סוגר מסולסל ימני 22"/>
          <p:cNvSpPr/>
          <p:nvPr/>
        </p:nvSpPr>
        <p:spPr>
          <a:xfrm rot="5400000">
            <a:off x="7438510" y="4954978"/>
            <a:ext cx="360040" cy="1052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09611" name="Object 11"/>
          <p:cNvGraphicFramePr>
            <a:graphicFrameLocks noChangeAspect="1"/>
          </p:cNvGraphicFramePr>
          <p:nvPr/>
        </p:nvGraphicFramePr>
        <p:xfrm>
          <a:off x="4572000" y="5733256"/>
          <a:ext cx="3254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9"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3256"/>
                        <a:ext cx="3254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7452320" y="5733256"/>
          <a:ext cx="2968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0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733256"/>
                        <a:ext cx="29686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/>
        </p:nvGraphicFramePr>
        <p:xfrm>
          <a:off x="1691680" y="5704359"/>
          <a:ext cx="2968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1" name="Equation" r:id="rId19" imgW="126720" imgH="139680" progId="Equation.3">
                  <p:embed/>
                </p:oleObj>
              </mc:Choice>
              <mc:Fallback>
                <p:oleObj name="Equation" r:id="rId19" imgW="126720" imgH="139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704359"/>
                        <a:ext cx="296862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4 – פתרון</a:t>
            </a:r>
            <a:endParaRPr lang="he-IL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435100" y="2571749"/>
            <a:ext cx="7575238" cy="4077835"/>
          </a:xfrm>
        </p:spPr>
        <p:txBody>
          <a:bodyPr/>
          <a:lstStyle/>
          <a:p>
            <a:r>
              <a:rPr lang="he-IL" dirty="0" smtClean="0"/>
              <a:t>מהו הגודל המקסימאלי שיכול להיות ל-   ?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כלומר, אנו רוצים למצוא רישא מקסימאלית של      באורך לכל היותר      שהיא גם סיפא של </a:t>
            </a: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135313" y="1628775"/>
          <a:ext cx="35925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7" name="Equation" r:id="rId3" imgW="1346040" imgH="253800" progId="Equation.3">
                  <p:embed/>
                </p:oleObj>
              </mc:Choice>
              <mc:Fallback>
                <p:oleObj name="Equation" r:id="rId3" imgW="1346040" imgH="253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628775"/>
                        <a:ext cx="3592512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2"/>
          <p:cNvGraphicFramePr>
            <a:graphicFrameLocks noChangeAspect="1"/>
          </p:cNvGraphicFramePr>
          <p:nvPr/>
        </p:nvGraphicFramePr>
        <p:xfrm>
          <a:off x="2915816" y="2708920"/>
          <a:ext cx="311785" cy="36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8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708920"/>
                        <a:ext cx="311785" cy="36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3"/>
          <p:cNvGraphicFramePr>
            <a:graphicFrameLocks noChangeAspect="1"/>
          </p:cNvGraphicFramePr>
          <p:nvPr/>
        </p:nvGraphicFramePr>
        <p:xfrm>
          <a:off x="3635896" y="3356992"/>
          <a:ext cx="2826365" cy="64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9" name="Equation" r:id="rId7" imgW="1282700" imgH="254000" progId="Equation.3">
                  <p:embed/>
                </p:oleObj>
              </mc:Choice>
              <mc:Fallback>
                <p:oleObj name="Equation" r:id="rId7" imgW="1282700" imgH="254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356992"/>
                        <a:ext cx="2826365" cy="645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4"/>
          <p:cNvGraphicFramePr>
            <a:graphicFrameLocks noChangeAspect="1"/>
          </p:cNvGraphicFramePr>
          <p:nvPr/>
        </p:nvGraphicFramePr>
        <p:xfrm>
          <a:off x="1549400" y="4259263"/>
          <a:ext cx="6619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0" name="Equation" r:id="rId9" imgW="241200" imgH="228600" progId="Equation.3">
                  <p:embed/>
                </p:oleObj>
              </mc:Choice>
              <mc:Fallback>
                <p:oleObj name="Equation" r:id="rId9" imgW="2412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259263"/>
                        <a:ext cx="6619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5"/>
          <p:cNvGraphicFramePr>
            <a:graphicFrameLocks noChangeAspect="1"/>
          </p:cNvGraphicFramePr>
          <p:nvPr/>
        </p:nvGraphicFramePr>
        <p:xfrm>
          <a:off x="5597118" y="4797152"/>
          <a:ext cx="487050" cy="53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1" name="Equation" r:id="rId11" imgW="177569" imgH="202936" progId="Equation.3">
                  <p:embed/>
                </p:oleObj>
              </mc:Choice>
              <mc:Fallback>
                <p:oleObj name="Equation" r:id="rId11" imgW="177569" imgH="20293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118" y="4797152"/>
                        <a:ext cx="487050" cy="536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6"/>
          <p:cNvGraphicFramePr>
            <a:graphicFrameLocks noChangeAspect="1"/>
          </p:cNvGraphicFramePr>
          <p:nvPr/>
        </p:nvGraphicFramePr>
        <p:xfrm>
          <a:off x="2395538" y="4764088"/>
          <a:ext cx="590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2" name="Equation" r:id="rId13" imgW="215640" imgH="203040" progId="Equation.3">
                  <p:embed/>
                </p:oleObj>
              </mc:Choice>
              <mc:Fallback>
                <p:oleObj name="Equation" r:id="rId13" imgW="21564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764088"/>
                        <a:ext cx="5905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4 – פתרון</a:t>
            </a:r>
            <a:endParaRPr lang="he-IL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7544" y="1382067"/>
            <a:ext cx="8466906" cy="2767013"/>
          </a:xfrm>
        </p:spPr>
        <p:txBody>
          <a:bodyPr/>
          <a:lstStyle/>
          <a:p>
            <a:r>
              <a:rPr lang="he-IL" dirty="0" smtClean="0"/>
              <a:t>אנו רוצים למצוא רישא מקסימאלית של       באורך לכל היותר      שהיא גם סיפא של </a:t>
            </a:r>
          </a:p>
          <a:p>
            <a:r>
              <a:rPr lang="he-IL" dirty="0" smtClean="0"/>
              <a:t>נריץ את האלגוריתם של </a:t>
            </a:r>
            <a:r>
              <a:rPr lang="en-US" dirty="0" smtClean="0"/>
              <a:t>KMP</a:t>
            </a:r>
            <a:r>
              <a:rPr lang="he-IL" dirty="0" smtClean="0"/>
              <a:t> כאשר התבנית היא    והטקסט הוא     התווים האחרונים של</a:t>
            </a:r>
          </a:p>
          <a:p>
            <a:r>
              <a:rPr lang="he-IL" dirty="0" smtClean="0"/>
              <a:t>האורך המקסימאלי של      הינו ערך ה-     של התו האחרון בטקסט. </a:t>
            </a:r>
          </a:p>
        </p:txBody>
      </p:sp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1168400" y="2457450"/>
          <a:ext cx="579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1" name="Equation" r:id="rId3" imgW="241200" imgH="203040" progId="Equation.3">
                  <p:embed/>
                </p:oleObj>
              </mc:Choice>
              <mc:Fallback>
                <p:oleObj name="Equation" r:id="rId3" imgW="2412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457450"/>
                        <a:ext cx="57943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6372200" y="2995018"/>
          <a:ext cx="303594" cy="5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2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995018"/>
                        <a:ext cx="303594" cy="505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2771800" y="3608532"/>
          <a:ext cx="360040" cy="392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3" name="Equation" r:id="rId7" imgW="152334" imgH="139639" progId="Equation.3">
                  <p:embed/>
                </p:oleObj>
              </mc:Choice>
              <mc:Fallback>
                <p:oleObj name="Equation" r:id="rId7" imgW="152334" imgH="13963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08532"/>
                        <a:ext cx="360040" cy="392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2"/>
          <p:cNvGraphicFramePr>
            <a:graphicFrameLocks noChangeAspect="1"/>
          </p:cNvGraphicFramePr>
          <p:nvPr/>
        </p:nvGraphicFramePr>
        <p:xfrm>
          <a:off x="4932040" y="3606466"/>
          <a:ext cx="303594" cy="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4" name="Equation" r:id="rId9" imgW="126835" imgH="139518" progId="Equation.3">
                  <p:embed/>
                </p:oleObj>
              </mc:Choice>
              <mc:Fallback>
                <p:oleObj name="Equation" r:id="rId9" imgW="126835" imgH="1395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06466"/>
                        <a:ext cx="303594" cy="39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3" name="Object 15"/>
          <p:cNvGraphicFramePr>
            <a:graphicFrameLocks noChangeAspect="1"/>
          </p:cNvGraphicFramePr>
          <p:nvPr/>
        </p:nvGraphicFramePr>
        <p:xfrm>
          <a:off x="7092280" y="1916832"/>
          <a:ext cx="504056" cy="55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5" name="Equation" r:id="rId11" imgW="177569" imgH="202936" progId="Equation.3">
                  <p:embed/>
                </p:oleObj>
              </mc:Choice>
              <mc:Fallback>
                <p:oleObj name="Equation" r:id="rId11" imgW="177569" imgH="20293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16832"/>
                        <a:ext cx="504056" cy="555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541860" y="1340768"/>
          <a:ext cx="6619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6" name="Equation" r:id="rId13" imgW="241200" imgH="228600" progId="Equation.3">
                  <p:embed/>
                </p:oleObj>
              </mc:Choice>
              <mc:Fallback>
                <p:oleObj name="Equation" r:id="rId13" imgW="2412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860" y="1340768"/>
                        <a:ext cx="66198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3995936" y="1844824"/>
          <a:ext cx="590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7" name="Equation" r:id="rId15" imgW="215640" imgH="203040" progId="Equation.3">
                  <p:embed/>
                </p:oleObj>
              </mc:Choice>
              <mc:Fallback>
                <p:oleObj name="Equation" r:id="rId15" imgW="21564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844824"/>
                        <a:ext cx="5905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2915816" y="2892425"/>
          <a:ext cx="590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8" name="Equation" r:id="rId17" imgW="215640" imgH="203040" progId="Equation.3">
                  <p:embed/>
                </p:oleObj>
              </mc:Choice>
              <mc:Fallback>
                <p:oleObj name="Equation" r:id="rId17" imgW="21564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92425"/>
                        <a:ext cx="5905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5229200"/>
            <a:ext cx="77048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 smtClean="0">
                <a:latin typeface="+mn-lt"/>
              </a:rPr>
              <a:t>aaaaaaaaaaaaaaaaaaaaaaaaaaaaaaaaaaaaaa</a:t>
            </a:r>
            <a:endParaRPr lang="he-IL" sz="3200" dirty="0">
              <a:latin typeface="+mn-lt"/>
            </a:endParaRPr>
          </a:p>
        </p:txBody>
      </p:sp>
      <p:sp>
        <p:nvSpPr>
          <p:cNvPr id="15" name="סוגר מסולסל ימני 20"/>
          <p:cNvSpPr/>
          <p:nvPr/>
        </p:nvSpPr>
        <p:spPr>
          <a:xfrm rot="5400000">
            <a:off x="4517994" y="4851158"/>
            <a:ext cx="360040" cy="2268252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סוגר מסולסל ימני 21"/>
          <p:cNvSpPr/>
          <p:nvPr/>
        </p:nvSpPr>
        <p:spPr>
          <a:xfrm rot="5400000">
            <a:off x="2001906" y="4702950"/>
            <a:ext cx="360040" cy="256466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סוגר מסולסל ימני 22"/>
          <p:cNvSpPr/>
          <p:nvPr/>
        </p:nvSpPr>
        <p:spPr>
          <a:xfrm rot="5400000">
            <a:off x="6970458" y="4774958"/>
            <a:ext cx="360040" cy="242065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11667" name="Object 19"/>
          <p:cNvGraphicFramePr>
            <a:graphicFrameLocks noChangeAspect="1"/>
          </p:cNvGraphicFramePr>
          <p:nvPr/>
        </p:nvGraphicFramePr>
        <p:xfrm>
          <a:off x="4643413" y="6210573"/>
          <a:ext cx="3254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89" name="Equation" r:id="rId18" imgW="139680" imgH="164880" progId="Equation.3">
                  <p:embed/>
                </p:oleObj>
              </mc:Choice>
              <mc:Fallback>
                <p:oleObj name="Equation" r:id="rId18" imgW="13968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13" y="6210573"/>
                        <a:ext cx="3254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8" name="Object 20"/>
          <p:cNvGraphicFramePr>
            <a:graphicFrameLocks noChangeAspect="1"/>
          </p:cNvGraphicFramePr>
          <p:nvPr/>
        </p:nvGraphicFramePr>
        <p:xfrm>
          <a:off x="7092280" y="6237312"/>
          <a:ext cx="29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0" name="Equation" r:id="rId20" imgW="126720" imgH="139680" progId="Equation.3">
                  <p:embed/>
                </p:oleObj>
              </mc:Choice>
              <mc:Fallback>
                <p:oleObj name="Equation" r:id="rId20" imgW="126720" imgH="1396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6237312"/>
                        <a:ext cx="296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9" name="Object 21"/>
          <p:cNvGraphicFramePr>
            <a:graphicFrameLocks noChangeAspect="1"/>
          </p:cNvGraphicFramePr>
          <p:nvPr/>
        </p:nvGraphicFramePr>
        <p:xfrm>
          <a:off x="2123728" y="6237312"/>
          <a:ext cx="2968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91" name="Equation" r:id="rId22" imgW="126720" imgH="139680" progId="Equation.3">
                  <p:embed/>
                </p:oleObj>
              </mc:Choice>
              <mc:Fallback>
                <p:oleObj name="Equation" r:id="rId22" imgW="126720" imgH="1396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6237312"/>
                        <a:ext cx="296863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776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– התאמת מחרוזות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3568" y="1447800"/>
            <a:ext cx="8250882" cy="2195513"/>
          </a:xfrm>
        </p:spPr>
        <p:txBody>
          <a:bodyPr/>
          <a:lstStyle/>
          <a:p>
            <a:r>
              <a:rPr lang="he-IL" b="1" dirty="0" smtClean="0"/>
              <a:t>הבעיה: </a:t>
            </a:r>
            <a:r>
              <a:rPr lang="he-IL" dirty="0" smtClean="0"/>
              <a:t>נתון טקסט     באורך     ותבנית      באורך      מטרת האלגוריתם היא לבדוק האם      מופיעה בתוך      והיכן.</a:t>
            </a:r>
          </a:p>
          <a:p>
            <a:endParaRPr lang="he-IL" dirty="0" smtClean="0"/>
          </a:p>
          <a:p>
            <a:r>
              <a:rPr lang="he-IL" dirty="0" smtClean="0"/>
              <a:t>שימושים לדוגמא: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455840" y="1539875"/>
          <a:ext cx="268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3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5840" y="1539875"/>
                        <a:ext cx="2682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113088" y="1628775"/>
          <a:ext cx="242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4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088" y="1628775"/>
                        <a:ext cx="2428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347864" y="2060848"/>
          <a:ext cx="293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5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60848"/>
                        <a:ext cx="293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115616" y="1628800"/>
          <a:ext cx="3397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6" name="Equation" r:id="rId9" imgW="177646" imgH="139579" progId="Equation.3">
                  <p:embed/>
                </p:oleObj>
              </mc:Choice>
              <mc:Fallback>
                <p:oleObj name="Equation" r:id="rId9" imgW="177646" imgH="1395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33972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619251" y="1527175"/>
          <a:ext cx="2936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7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251" y="1527175"/>
                        <a:ext cx="2936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תמונה 19" descr="imgf000023_000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504" y="3068960"/>
            <a:ext cx="5832648" cy="3461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115616" y="2060848"/>
          <a:ext cx="268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18" name="Equation" r:id="rId13" imgW="139579" imgH="164957" progId="Equation.3">
                  <p:embed/>
                </p:oleObj>
              </mc:Choice>
              <mc:Fallback>
                <p:oleObj name="Equation" r:id="rId13" imgW="139579" imgH="16495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26828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מלבן מעוגל 21"/>
          <p:cNvSpPr/>
          <p:nvPr/>
        </p:nvSpPr>
        <p:spPr>
          <a:xfrm>
            <a:off x="539552" y="4293096"/>
            <a:ext cx="2808312" cy="14401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" name="תמונה 26" descr="Untitle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1628800"/>
            <a:ext cx="9144000" cy="4547051"/>
          </a:xfrm>
          <a:prstGeom prst="rect">
            <a:avLst/>
          </a:prstGeom>
        </p:spPr>
      </p:pic>
      <p:sp>
        <p:nvSpPr>
          <p:cNvPr id="26" name="מלבן 25"/>
          <p:cNvSpPr/>
          <p:nvPr/>
        </p:nvSpPr>
        <p:spPr>
          <a:xfrm>
            <a:off x="7164288" y="4653136"/>
            <a:ext cx="1008112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דוגמא </a:t>
            </a:r>
            <a:r>
              <a:rPr lang="he-IL" dirty="0" err="1" smtClean="0"/>
              <a:t>וסיבוכיות</a:t>
            </a:r>
            <a:endParaRPr lang="he-I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838575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נחשב את     בזמן קבוע.</a:t>
            </a:r>
          </a:p>
          <a:p>
            <a:r>
              <a:rPr lang="he-IL" dirty="0" smtClean="0"/>
              <a:t>נריץ אלגוריתם </a:t>
            </a:r>
            <a:r>
              <a:rPr lang="en-US" dirty="0" smtClean="0"/>
              <a:t>KMP</a:t>
            </a:r>
            <a:r>
              <a:rPr lang="he-IL" dirty="0" smtClean="0"/>
              <a:t> עם שתי מחרוזות בגודל</a:t>
            </a:r>
          </a:p>
          <a:p>
            <a:r>
              <a:rPr lang="he-IL" dirty="0" smtClean="0"/>
              <a:t>סה"כ </a:t>
            </a:r>
            <a:r>
              <a:rPr lang="he-IL" dirty="0" err="1" smtClean="0"/>
              <a:t>סיבוכיות</a:t>
            </a:r>
            <a:r>
              <a:rPr lang="he-IL" dirty="0" smtClean="0"/>
              <a:t> </a:t>
            </a:r>
            <a:r>
              <a:rPr lang="he-IL" dirty="0" err="1" smtClean="0"/>
              <a:t>האלג</a:t>
            </a:r>
            <a:r>
              <a:rPr lang="he-IL" dirty="0" smtClean="0"/>
              <a:t>' - </a:t>
            </a:r>
          </a:p>
        </p:txBody>
      </p:sp>
      <p:graphicFrame>
        <p:nvGraphicFramePr>
          <p:cNvPr id="412682" name="Object 2"/>
          <p:cNvGraphicFramePr>
            <a:graphicFrameLocks noChangeAspect="1"/>
          </p:cNvGraphicFramePr>
          <p:nvPr/>
        </p:nvGraphicFramePr>
        <p:xfrm>
          <a:off x="3687763" y="4941168"/>
          <a:ext cx="1458483" cy="47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7" name="Equation" r:id="rId3" imgW="596641" imgH="203112" progId="Equation.3">
                  <p:embed/>
                </p:oleObj>
              </mc:Choice>
              <mc:Fallback>
                <p:oleObj name="Equation" r:id="rId3" imgW="59664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4941168"/>
                        <a:ext cx="1458483" cy="47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3" name="Object 11"/>
          <p:cNvGraphicFramePr>
            <a:graphicFrameLocks noChangeAspect="1"/>
          </p:cNvGraphicFramePr>
          <p:nvPr/>
        </p:nvGraphicFramePr>
        <p:xfrm>
          <a:off x="6804248" y="4941168"/>
          <a:ext cx="311143" cy="4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8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941168"/>
                        <a:ext cx="311143" cy="417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1763688" y="5460553"/>
          <a:ext cx="373018" cy="4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9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60553"/>
                        <a:ext cx="373018" cy="417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3"/>
          <p:cNvGraphicFramePr>
            <a:graphicFrameLocks noChangeAspect="1"/>
          </p:cNvGraphicFramePr>
          <p:nvPr/>
        </p:nvGraphicFramePr>
        <p:xfrm>
          <a:off x="4248223" y="6069880"/>
          <a:ext cx="899841" cy="47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0" name="Equation" r:id="rId9" imgW="368140" imgH="203112" progId="Equation.3">
                  <p:embed/>
                </p:oleObj>
              </mc:Choice>
              <mc:Fallback>
                <p:oleObj name="Equation" r:id="rId9" imgW="368140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223" y="6069880"/>
                        <a:ext cx="899841" cy="47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1556792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T* = Too hot to hoot, to hoot too hot, too hot, too hot to hoot</a:t>
            </a:r>
            <a:endParaRPr lang="he-IL" sz="2800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412686" name="Object 2"/>
          <p:cNvGraphicFramePr>
            <a:graphicFrameLocks noChangeAspect="1"/>
          </p:cNvGraphicFramePr>
          <p:nvPr/>
        </p:nvGraphicFramePr>
        <p:xfrm>
          <a:off x="1763688" y="2420888"/>
          <a:ext cx="1094209" cy="4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1" name="Equation" r:id="rId11" imgW="431640" imgH="177480" progId="Equation.3">
                  <p:embed/>
                </p:oleObj>
              </mc:Choice>
              <mc:Fallback>
                <p:oleObj name="Equation" r:id="rId11" imgW="43164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0888"/>
                        <a:ext cx="1094209" cy="4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6"/>
          <p:cNvGraphicFramePr>
            <a:graphicFrameLocks noChangeAspect="1"/>
          </p:cNvGraphicFramePr>
          <p:nvPr/>
        </p:nvGraphicFramePr>
        <p:xfrm>
          <a:off x="3707904" y="2348880"/>
          <a:ext cx="36401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2" name="Equation" r:id="rId13" imgW="1650960" imgH="253800" progId="Equation.3">
                  <p:embed/>
                </p:oleObj>
              </mc:Choice>
              <mc:Fallback>
                <p:oleObj name="Equation" r:id="rId13" imgW="1650960" imgH="253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348880"/>
                        <a:ext cx="364013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339752" y="3985900"/>
            <a:ext cx="5040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P = “Too hot to hoot, to </a:t>
            </a:r>
            <a:r>
              <a:rPr lang="en-US" sz="2800" dirty="0" err="1" smtClean="0">
                <a:solidFill>
                  <a:schemeClr val="accent2"/>
                </a:solidFill>
                <a:latin typeface="+mn-lt"/>
              </a:rPr>
              <a:t>hoo</a:t>
            </a:r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”</a:t>
            </a:r>
            <a:endParaRPr lang="he-IL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3481844"/>
            <a:ext cx="47525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T = “</a:t>
            </a:r>
            <a:r>
              <a:rPr lang="en-US" sz="2800" dirty="0" err="1" smtClean="0">
                <a:solidFill>
                  <a:schemeClr val="accent6"/>
                </a:solidFill>
                <a:latin typeface="+mn-lt"/>
              </a:rPr>
              <a:t>oo</a:t>
            </a:r>
            <a:r>
              <a:rPr lang="en-US" sz="2800" dirty="0" smtClean="0">
                <a:solidFill>
                  <a:schemeClr val="accent6"/>
                </a:solidFill>
                <a:latin typeface="+mn-lt"/>
              </a:rPr>
              <a:t> hot, too hot to hoot”</a:t>
            </a:r>
            <a:endParaRPr lang="he-IL" sz="2800" dirty="0">
              <a:latin typeface="+mn-lt"/>
            </a:endParaRPr>
          </a:p>
        </p:txBody>
      </p:sp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6516216" y="3501008"/>
          <a:ext cx="14208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3" name="Equation" r:id="rId15" imgW="698400" imgH="203040" progId="Equation.3">
                  <p:embed/>
                </p:oleObj>
              </mc:Choice>
              <mc:Fallback>
                <p:oleObj name="Equation" r:id="rId15" imgW="69840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501008"/>
                        <a:ext cx="142081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88640"/>
            <a:ext cx="5220072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    </a:t>
            </a:r>
            <a:endParaRPr lang="he-I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0" y="341784"/>
            <a:ext cx="9144000" cy="9989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פתרון החידה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3528" y="1268760"/>
            <a:ext cx="8568952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e-IL" sz="3200" i="1" dirty="0" smtClean="0">
                <a:cs typeface="+mn-cs"/>
              </a:rPr>
              <a:t>"יוצר מלוע שמים השמש, ה' מימש עולם רצוי  ",</a:t>
            </a:r>
            <a:r>
              <a:rPr lang="he-IL" sz="3200" dirty="0" smtClean="0">
                <a:cs typeface="+mn-cs"/>
              </a:rPr>
              <a:t> מאת </a:t>
            </a:r>
            <a:r>
              <a:rPr lang="he-IL" sz="3200" u="sng" dirty="0" smtClean="0">
                <a:cs typeface="+mn-cs"/>
              </a:rPr>
              <a:t>נעם דובב</a:t>
            </a:r>
            <a:r>
              <a:rPr lang="he-IL" sz="3200" dirty="0" smtClean="0">
                <a:cs typeface="+mn-cs"/>
              </a:rPr>
              <a:t>.</a:t>
            </a:r>
          </a:p>
          <a:p>
            <a:endParaRPr lang="he-IL" sz="3200" i="1" dirty="0" smtClean="0">
              <a:cs typeface="+mn-cs"/>
            </a:endParaRPr>
          </a:p>
          <a:p>
            <a:r>
              <a:rPr lang="he-IL" sz="2800" dirty="0" smtClean="0">
                <a:cs typeface="+mn-cs"/>
              </a:rPr>
              <a:t>מספר המילים </a:t>
            </a:r>
            <a:r>
              <a:rPr lang="he-IL" sz="2800" dirty="0" err="1" smtClean="0">
                <a:cs typeface="+mn-cs"/>
              </a:rPr>
              <a:t>הפלינדרומי</a:t>
            </a:r>
            <a:r>
              <a:rPr lang="he-IL" sz="2800" dirty="0" smtClean="0">
                <a:cs typeface="+mn-cs"/>
              </a:rPr>
              <a:t> בסיפור – 363 – מכפלת המחלקים הראשוניים שלו נכתבת אף היא כביטוי </a:t>
            </a:r>
            <a:r>
              <a:rPr lang="he-IL" sz="2800" dirty="0" err="1" smtClean="0">
                <a:cs typeface="+mn-cs"/>
              </a:rPr>
              <a:t>פלינדרומי</a:t>
            </a:r>
            <a:r>
              <a:rPr lang="he-IL" sz="2800" dirty="0" smtClean="0">
                <a:cs typeface="+mn-cs"/>
              </a:rPr>
              <a:t>:  11 * 3 * 11.</a:t>
            </a:r>
          </a:p>
          <a:p>
            <a:r>
              <a:rPr lang="he-IL" sz="2800" dirty="0" smtClean="0">
                <a:cs typeface="+mn-cs"/>
              </a:rPr>
              <a:t/>
            </a:r>
            <a:br>
              <a:rPr lang="he-IL" sz="2800" dirty="0" smtClean="0">
                <a:cs typeface="+mn-cs"/>
              </a:rPr>
            </a:br>
            <a:r>
              <a:rPr lang="he-IL" sz="2800" dirty="0" smtClean="0">
                <a:cs typeface="+mn-cs"/>
              </a:rPr>
              <a:t>מספר האותיות </a:t>
            </a:r>
            <a:r>
              <a:rPr lang="he-IL" sz="2800" dirty="0" err="1" smtClean="0">
                <a:cs typeface="+mn-cs"/>
              </a:rPr>
              <a:t>הפלינדרומי</a:t>
            </a:r>
            <a:r>
              <a:rPr lang="he-IL" sz="2800" dirty="0" smtClean="0">
                <a:cs typeface="+mn-cs"/>
              </a:rPr>
              <a:t> בסיפור – 1331 – מכפלת המחלקים הראשוניים שלו נכתבת אף היא כביטוי </a:t>
            </a:r>
            <a:r>
              <a:rPr lang="he-IL" sz="2800" dirty="0" err="1" smtClean="0">
                <a:cs typeface="+mn-cs"/>
              </a:rPr>
              <a:t>פלינדרומי</a:t>
            </a:r>
            <a:r>
              <a:rPr lang="he-IL" sz="2800" dirty="0" smtClean="0">
                <a:cs typeface="+mn-cs"/>
              </a:rPr>
              <a:t>: 11 * 11 * 11</a:t>
            </a:r>
            <a:r>
              <a:rPr lang="he-IL" sz="2800" i="1" dirty="0" smtClean="0">
                <a:cs typeface="+mn-cs"/>
              </a:rPr>
              <a:t>.</a:t>
            </a:r>
          </a:p>
          <a:p>
            <a:endParaRPr lang="he-IL" sz="2800" i="1" dirty="0" smtClean="0">
              <a:cs typeface="+mn-cs"/>
            </a:endParaRPr>
          </a:p>
          <a:p>
            <a:r>
              <a:rPr lang="he-IL" sz="2800" dirty="0" smtClean="0"/>
              <a:t>שמש תדע אִם הרצון שתישאר לחות יִוָצר. פוסק חום? פוסק סוף האל, שׂח: "לֵך, סתיו!" – פוגש תום (ידוע סוֹפה – עונת מעבר)....</a:t>
            </a:r>
            <a:endParaRPr lang="he-IL" sz="2800" i="1" dirty="0">
              <a:cs typeface="+mn-cs"/>
            </a:endParaRPr>
          </a:p>
        </p:txBody>
      </p:sp>
      <p:cxnSp>
        <p:nvCxnSpPr>
          <p:cNvPr id="28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9512" y="1447800"/>
            <a:ext cx="8754938" cy="4800600"/>
          </a:xfrm>
        </p:spPr>
        <p:txBody>
          <a:bodyPr/>
          <a:lstStyle/>
          <a:p>
            <a:r>
              <a:rPr lang="he-IL" b="1" dirty="0" smtClean="0"/>
              <a:t>הגדרה:</a:t>
            </a:r>
            <a:r>
              <a:rPr lang="he-IL" dirty="0" smtClean="0"/>
              <a:t> נסמן ב-     רישא של      באורך</a:t>
            </a:r>
          </a:p>
          <a:p>
            <a:r>
              <a:rPr lang="he-IL" dirty="0" smtClean="0"/>
              <a:t>נגדיר את         כאורך הרישא המקסימאלית של     שהיא סיפא של 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אנו מחפשים     עבורו מתקיים </a:t>
            </a:r>
          </a:p>
          <a:p>
            <a:r>
              <a:rPr lang="he-IL" dirty="0" err="1" smtClean="0"/>
              <a:t>האלג</a:t>
            </a:r>
            <a:r>
              <a:rPr lang="he-IL" dirty="0" smtClean="0"/>
              <a:t>' של </a:t>
            </a:r>
            <a:r>
              <a:rPr lang="en-US" dirty="0" smtClean="0"/>
              <a:t>KMP</a:t>
            </a:r>
            <a:r>
              <a:rPr lang="he-IL" dirty="0" smtClean="0"/>
              <a:t> מוצא את כל הערכי ה-       </a:t>
            </a:r>
            <a:r>
              <a:rPr lang="he-IL" dirty="0" err="1" smtClean="0"/>
              <a:t>בסיבוכיות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   זמן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תזכורת – אלגוריתם </a:t>
            </a:r>
            <a:r>
              <a:rPr lang="en-US" dirty="0" smtClean="0"/>
              <a:t>KMP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1787" name="Object 8"/>
          <p:cNvGraphicFramePr>
            <a:graphicFrameLocks noChangeAspect="1"/>
          </p:cNvGraphicFramePr>
          <p:nvPr/>
        </p:nvGraphicFramePr>
        <p:xfrm>
          <a:off x="5868144" y="1543323"/>
          <a:ext cx="266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2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543323"/>
                        <a:ext cx="2667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8" name="Object 12"/>
          <p:cNvGraphicFramePr>
            <a:graphicFrameLocks noChangeAspect="1"/>
          </p:cNvGraphicFramePr>
          <p:nvPr/>
        </p:nvGraphicFramePr>
        <p:xfrm>
          <a:off x="4017268" y="1546225"/>
          <a:ext cx="266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3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268" y="1546225"/>
                        <a:ext cx="2667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9" name="Object 13"/>
          <p:cNvGraphicFramePr>
            <a:graphicFrameLocks noChangeAspect="1"/>
          </p:cNvGraphicFramePr>
          <p:nvPr/>
        </p:nvGraphicFramePr>
        <p:xfrm>
          <a:off x="2627908" y="1571625"/>
          <a:ext cx="2159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4" name="Equation" r:id="rId7" imgW="114151" imgH="164885" progId="Equation.3">
                  <p:embed/>
                </p:oleObj>
              </mc:Choice>
              <mc:Fallback>
                <p:oleObj name="Equation" r:id="rId7" imgW="114151" imgH="16488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908" y="1571625"/>
                        <a:ext cx="2159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0" name="Object 12"/>
          <p:cNvGraphicFramePr>
            <a:graphicFrameLocks noChangeAspect="1"/>
          </p:cNvGraphicFramePr>
          <p:nvPr/>
        </p:nvGraphicFramePr>
        <p:xfrm>
          <a:off x="6429375" y="2085975"/>
          <a:ext cx="5857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5" name="Equation" r:id="rId9" imgW="304536" imgH="203024" progId="Equation.3">
                  <p:embed/>
                </p:oleObj>
              </mc:Choice>
              <mc:Fallback>
                <p:oleObj name="Equation" r:id="rId9" imgW="304536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2085975"/>
                        <a:ext cx="58578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1" name="Object 13"/>
          <p:cNvGraphicFramePr>
            <a:graphicFrameLocks noChangeAspect="1"/>
          </p:cNvGraphicFramePr>
          <p:nvPr/>
        </p:nvGraphicFramePr>
        <p:xfrm>
          <a:off x="1614016" y="2132856"/>
          <a:ext cx="293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6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016" y="2132856"/>
                        <a:ext cx="293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2" name="Object 14"/>
          <p:cNvGraphicFramePr>
            <a:graphicFrameLocks noChangeAspect="1"/>
          </p:cNvGraphicFramePr>
          <p:nvPr/>
        </p:nvGraphicFramePr>
        <p:xfrm>
          <a:off x="6776367" y="2564904"/>
          <a:ext cx="3159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7" name="Equation" r:id="rId13" imgW="165028" imgH="228501" progId="Equation.3">
                  <p:embed/>
                </p:oleObj>
              </mc:Choice>
              <mc:Fallback>
                <p:oleObj name="Equation" r:id="rId13" imgW="165028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367" y="2564904"/>
                        <a:ext cx="3159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2874715" y="4824413"/>
          <a:ext cx="1265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8" name="Equation" r:id="rId15" imgW="622030" imgH="203112" progId="Equation.3">
                  <p:embed/>
                </p:oleObj>
              </mc:Choice>
              <mc:Fallback>
                <p:oleObj name="Equation" r:id="rId15" imgW="622030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715" y="4824413"/>
                        <a:ext cx="126523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6343749" y="4870450"/>
          <a:ext cx="2444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9" name="Equation" r:id="rId17" imgW="126890" imgH="190335" progId="Equation.3">
                  <p:embed/>
                </p:oleObj>
              </mc:Choice>
              <mc:Fallback>
                <p:oleObj name="Equation" r:id="rId17" imgW="126890" imgH="190335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749" y="4870450"/>
                        <a:ext cx="2444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2"/>
          <p:cNvGraphicFramePr>
            <a:graphicFrameLocks noChangeAspect="1"/>
          </p:cNvGraphicFramePr>
          <p:nvPr/>
        </p:nvGraphicFramePr>
        <p:xfrm>
          <a:off x="6660232" y="5949280"/>
          <a:ext cx="1171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0" name="Equation" r:id="rId19" imgW="609480" imgH="203040" progId="Equation.3">
                  <p:embed/>
                </p:oleObj>
              </mc:Choice>
              <mc:Fallback>
                <p:oleObj name="Equation" r:id="rId19" imgW="6094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949280"/>
                        <a:ext cx="11715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2606254" y="5483225"/>
          <a:ext cx="3095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1" name="Equation" r:id="rId21" imgW="152334" imgH="139639" progId="Equation.3">
                  <p:embed/>
                </p:oleObj>
              </mc:Choice>
              <mc:Fallback>
                <p:oleObj name="Equation" r:id="rId21" imgW="152334" imgH="13963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254" y="5483225"/>
                        <a:ext cx="3095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קבוצה 65"/>
          <p:cNvGrpSpPr/>
          <p:nvPr/>
        </p:nvGrpSpPr>
        <p:grpSpPr>
          <a:xfrm>
            <a:off x="3563888" y="3212976"/>
            <a:ext cx="3168352" cy="369332"/>
            <a:chOff x="3563888" y="3212976"/>
            <a:chExt cx="3168352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563888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1920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39952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</a:t>
              </a:r>
              <a:endParaRPr lang="he-IL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7984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6016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2080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d</a:t>
              </a:r>
              <a:endParaRPr lang="he-IL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80112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44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6176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</a:t>
              </a:r>
              <a:endParaRPr lang="he-IL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44208" y="3212976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</p:grpSp>
      <p:grpSp>
        <p:nvGrpSpPr>
          <p:cNvPr id="65" name="קבוצה 64"/>
          <p:cNvGrpSpPr/>
          <p:nvPr/>
        </p:nvGrpSpPr>
        <p:grpSpPr>
          <a:xfrm>
            <a:off x="3851920" y="3779748"/>
            <a:ext cx="2016224" cy="369332"/>
            <a:chOff x="3923928" y="3779748"/>
            <a:chExt cx="2016224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3923928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b</a:t>
              </a:r>
              <a:endParaRPr lang="he-IL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11960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</a:t>
              </a:r>
              <a:endParaRPr lang="he-IL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9992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</a:t>
              </a:r>
              <a:endParaRPr lang="he-IL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88024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c</a:t>
              </a:r>
              <a:endParaRPr lang="he-IL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76056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k</a:t>
              </a:r>
              <a:endParaRPr lang="he-IL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64088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e</a:t>
              </a:r>
              <a:endParaRPr lang="he-IL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52120" y="3779748"/>
              <a:ext cx="288032" cy="36933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t</a:t>
              </a:r>
              <a:endParaRPr lang="he-IL" dirty="0"/>
            </a:p>
          </p:txBody>
        </p:sp>
      </p:grpSp>
      <p:graphicFrame>
        <p:nvGraphicFramePr>
          <p:cNvPr id="331798" name="Object 22"/>
          <p:cNvGraphicFramePr>
            <a:graphicFrameLocks noChangeAspect="1"/>
          </p:cNvGraphicFramePr>
          <p:nvPr/>
        </p:nvGraphicFramePr>
        <p:xfrm>
          <a:off x="2843808" y="3141663"/>
          <a:ext cx="587345" cy="43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2" name="Equation" r:id="rId23" imgW="266400" imgH="164880" progId="Equation.3">
                  <p:embed/>
                </p:oleObj>
              </mc:Choice>
              <mc:Fallback>
                <p:oleObj name="Equation" r:id="rId23" imgW="266400" imgH="164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1663"/>
                        <a:ext cx="587345" cy="431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9" name="Object 23"/>
          <p:cNvGraphicFramePr>
            <a:graphicFrameLocks noChangeAspect="1"/>
          </p:cNvGraphicFramePr>
          <p:nvPr/>
        </p:nvGraphicFramePr>
        <p:xfrm>
          <a:off x="3059832" y="3717032"/>
          <a:ext cx="587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3" name="Equation" r:id="rId25" imgW="266400" imgH="164880" progId="Equation.3">
                  <p:embed/>
                </p:oleObj>
              </mc:Choice>
              <mc:Fallback>
                <p:oleObj name="Equation" r:id="rId25" imgW="266400" imgH="1648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17032"/>
                        <a:ext cx="587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דוגמא 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  <p:sp>
        <p:nvSpPr>
          <p:cNvPr id="10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6" name="Object 17"/>
          <p:cNvGraphicFramePr>
            <a:graphicFrameLocks noChangeAspect="1"/>
          </p:cNvGraphicFramePr>
          <p:nvPr/>
        </p:nvGraphicFramePr>
        <p:xfrm>
          <a:off x="701031" y="3831257"/>
          <a:ext cx="10858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69" name="Equation" r:id="rId3" imgW="533160" imgH="203040" progId="Equation.3">
                  <p:embed/>
                </p:oleObj>
              </mc:Choice>
              <mc:Fallback>
                <p:oleObj name="Equation" r:id="rId3" imgW="53316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31" y="3831257"/>
                        <a:ext cx="10858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קבוצה 33"/>
          <p:cNvGrpSpPr/>
          <p:nvPr/>
        </p:nvGrpSpPr>
        <p:grpSpPr>
          <a:xfrm>
            <a:off x="3419872" y="2122984"/>
            <a:ext cx="3816424" cy="523220"/>
            <a:chOff x="3563888" y="3212976"/>
            <a:chExt cx="3168352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3563888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51920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b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39952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16016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c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92080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d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80112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44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b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6176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44208" y="3212976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pSp>
        <p:nvGrpSpPr>
          <p:cNvPr id="47" name="קבוצה 46"/>
          <p:cNvGrpSpPr/>
          <p:nvPr/>
        </p:nvGrpSpPr>
        <p:grpSpPr>
          <a:xfrm>
            <a:off x="3419872" y="2689756"/>
            <a:ext cx="2448272" cy="523220"/>
            <a:chOff x="3923928" y="3779748"/>
            <a:chExt cx="2016224" cy="523220"/>
          </a:xfrm>
        </p:grpSpPr>
        <p:sp>
          <p:nvSpPr>
            <p:cNvPr id="48" name="TextBox 47"/>
            <p:cNvSpPr txBox="1"/>
            <p:nvPr/>
          </p:nvSpPr>
          <p:spPr>
            <a:xfrm>
              <a:off x="3923928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b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960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9992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8024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c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76056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k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64088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e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52120" y="3779748"/>
              <a:ext cx="288032" cy="5232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t</a:t>
              </a:r>
              <a:endParaRPr lang="he-IL" sz="2800" dirty="0">
                <a:latin typeface="+mn-lt"/>
              </a:endParaRPr>
            </a:p>
          </p:txBody>
        </p:sp>
      </p:grpSp>
      <p:graphicFrame>
        <p:nvGraphicFramePr>
          <p:cNvPr id="55" name="Object 22"/>
          <p:cNvGraphicFramePr>
            <a:graphicFrameLocks noChangeAspect="1"/>
          </p:cNvGraphicFramePr>
          <p:nvPr/>
        </p:nvGraphicFramePr>
        <p:xfrm>
          <a:off x="2699792" y="2051671"/>
          <a:ext cx="587345" cy="43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0" name="Equation" r:id="rId5" imgW="266400" imgH="164880" progId="Equation.3">
                  <p:embed/>
                </p:oleObj>
              </mc:Choice>
              <mc:Fallback>
                <p:oleObj name="Equation" r:id="rId5" imgW="266400" imgH="1648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051671"/>
                        <a:ext cx="587345" cy="431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3"/>
          <p:cNvGraphicFramePr>
            <a:graphicFrameLocks noChangeAspect="1"/>
          </p:cNvGraphicFramePr>
          <p:nvPr/>
        </p:nvGraphicFramePr>
        <p:xfrm>
          <a:off x="2627784" y="2627040"/>
          <a:ext cx="587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1" name="Equation" r:id="rId7" imgW="266400" imgH="164880" progId="Equation.3">
                  <p:embed/>
                </p:oleObj>
              </mc:Choice>
              <mc:Fallback>
                <p:oleObj name="Equation" r:id="rId7" imgW="26640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27040"/>
                        <a:ext cx="587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683568" y="4377283"/>
          <a:ext cx="10858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2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77283"/>
                        <a:ext cx="10858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697384" y="4910757"/>
          <a:ext cx="1138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3" name="Equation" r:id="rId11" imgW="558720" imgH="203040" progId="Equation.3">
                  <p:embed/>
                </p:oleObj>
              </mc:Choice>
              <mc:Fallback>
                <p:oleObj name="Equation" r:id="rId11" imgW="558720" imgH="2030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4" y="4910757"/>
                        <a:ext cx="11382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קבוצה 56"/>
          <p:cNvGrpSpPr/>
          <p:nvPr/>
        </p:nvGrpSpPr>
        <p:grpSpPr>
          <a:xfrm>
            <a:off x="3347864" y="1671191"/>
            <a:ext cx="3816424" cy="461665"/>
            <a:chOff x="3563888" y="3212976"/>
            <a:chExt cx="3168352" cy="461665"/>
          </a:xfrm>
        </p:grpSpPr>
        <p:sp>
          <p:nvSpPr>
            <p:cNvPr id="58" name="TextBox 57"/>
            <p:cNvSpPr txBox="1"/>
            <p:nvPr/>
          </p:nvSpPr>
          <p:spPr>
            <a:xfrm>
              <a:off x="3563888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1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51920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2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39952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3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27984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4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16016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5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4048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6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92080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7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80112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8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8144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9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56176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A</a:t>
              </a:r>
              <a:endParaRPr lang="he-IL" sz="2400" dirty="0"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44208" y="3212976"/>
              <a:ext cx="28803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B</a:t>
              </a:r>
              <a:endParaRPr lang="he-IL" sz="2400" dirty="0">
                <a:latin typeface="+mn-lt"/>
              </a:endParaRPr>
            </a:p>
          </p:txBody>
        </p:sp>
      </p:grpSp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697384" y="5487317"/>
          <a:ext cx="11382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4" name="Equation" r:id="rId13" imgW="558720" imgH="203040" progId="Equation.3">
                  <p:embed/>
                </p:oleObj>
              </mc:Choice>
              <mc:Fallback>
                <p:oleObj name="Equation" r:id="rId13" imgW="55872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4" y="5487317"/>
                        <a:ext cx="11382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3627438" y="3830638"/>
          <a:ext cx="1136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5" name="Equation" r:id="rId15" imgW="558720" imgH="203040" progId="Equation.3">
                  <p:embed/>
                </p:oleObj>
              </mc:Choice>
              <mc:Fallback>
                <p:oleObj name="Equation" r:id="rId15" imgW="55872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830638"/>
                        <a:ext cx="11366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3609975" y="4376738"/>
          <a:ext cx="11382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6" name="Equation" r:id="rId17" imgW="558720" imgH="203040" progId="Equation.3">
                  <p:embed/>
                </p:oleObj>
              </mc:Choice>
              <mc:Fallback>
                <p:oleObj name="Equation" r:id="rId17" imgW="558720" imgH="203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376738"/>
                        <a:ext cx="11382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/>
        </p:nvGraphicFramePr>
        <p:xfrm>
          <a:off x="3648596" y="4909468"/>
          <a:ext cx="1138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7" name="Equation" r:id="rId19" imgW="558720" imgH="203040" progId="Equation.3">
                  <p:embed/>
                </p:oleObj>
              </mc:Choice>
              <mc:Fallback>
                <p:oleObj name="Equation" r:id="rId19" imgW="558720" imgH="2030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596" y="4909468"/>
                        <a:ext cx="113823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/>
          <p:cNvGraphicFramePr>
            <a:graphicFrameLocks noChangeAspect="1"/>
          </p:cNvGraphicFramePr>
          <p:nvPr/>
        </p:nvGraphicFramePr>
        <p:xfrm>
          <a:off x="3660775" y="5487988"/>
          <a:ext cx="11112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8" name="Equation" r:id="rId21" imgW="545760" imgH="203040" progId="Equation.3">
                  <p:embed/>
                </p:oleObj>
              </mc:Choice>
              <mc:Fallback>
                <p:oleObj name="Equation" r:id="rId21" imgW="54576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487988"/>
                        <a:ext cx="11112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"/>
          <p:cNvGraphicFramePr>
            <a:graphicFrameLocks noChangeAspect="1"/>
          </p:cNvGraphicFramePr>
          <p:nvPr/>
        </p:nvGraphicFramePr>
        <p:xfrm>
          <a:off x="6678885" y="3829968"/>
          <a:ext cx="10858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79" name="Equation" r:id="rId23" imgW="533160" imgH="203040" progId="Equation.3">
                  <p:embed/>
                </p:oleObj>
              </mc:Choice>
              <mc:Fallback>
                <p:oleObj name="Equation" r:id="rId23" imgW="533160" imgH="20304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885" y="3829968"/>
                        <a:ext cx="10858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"/>
          <p:cNvGraphicFramePr>
            <a:graphicFrameLocks noChangeAspect="1"/>
          </p:cNvGraphicFramePr>
          <p:nvPr/>
        </p:nvGraphicFramePr>
        <p:xfrm>
          <a:off x="6610350" y="4376738"/>
          <a:ext cx="11890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0" name="Equation" r:id="rId25" imgW="583920" imgH="203040" progId="Equation.3">
                  <p:embed/>
                </p:oleObj>
              </mc:Choice>
              <mc:Fallback>
                <p:oleObj name="Equation" r:id="rId25" imgW="583920" imgH="203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4376738"/>
                        <a:ext cx="11890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6648450" y="4910138"/>
          <a:ext cx="11906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1" name="Equation" r:id="rId27" imgW="583920" imgH="203040" progId="Equation.3">
                  <p:embed/>
                </p:oleObj>
              </mc:Choice>
              <mc:Fallback>
                <p:oleObj name="Equation" r:id="rId27" imgW="5839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910138"/>
                        <a:ext cx="11906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1 – סיבוב מעגלי</a:t>
            </a:r>
            <a:endParaRPr lang="he-IL" dirty="0"/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38914" cy="4800600"/>
          </a:xfrm>
        </p:spPr>
        <p:txBody>
          <a:bodyPr/>
          <a:lstStyle/>
          <a:p>
            <a:r>
              <a:rPr lang="he-IL" b="1" dirty="0" smtClean="0"/>
              <a:t>הגדרה: </a:t>
            </a:r>
            <a:r>
              <a:rPr lang="he-IL" dirty="0" smtClean="0"/>
              <a:t>מחרוזת       היא סיבוב מעגלי של מחרוזת                       	               אם קיים               כך שמתקיים</a:t>
            </a:r>
          </a:p>
          <a:p>
            <a:pPr>
              <a:buNone/>
            </a:pPr>
            <a:r>
              <a:rPr lang="he-IL" dirty="0" smtClean="0"/>
              <a:t>  </a:t>
            </a:r>
          </a:p>
          <a:p>
            <a:r>
              <a:rPr lang="he-IL" b="1" dirty="0" smtClean="0"/>
              <a:t>דוגמאות:</a:t>
            </a:r>
            <a:r>
              <a:rPr lang="he-IL" dirty="0" smtClean="0"/>
              <a:t> </a:t>
            </a:r>
          </a:p>
          <a:p>
            <a:endParaRPr lang="he-IL" dirty="0" smtClean="0"/>
          </a:p>
          <a:p>
            <a:endParaRPr lang="he-IL" b="1" dirty="0" smtClean="0"/>
          </a:p>
          <a:p>
            <a:endParaRPr lang="he-IL" b="1" dirty="0" smtClean="0"/>
          </a:p>
          <a:p>
            <a:r>
              <a:rPr lang="he-IL" b="1" dirty="0" smtClean="0"/>
              <a:t>תרגיל:</a:t>
            </a:r>
            <a:r>
              <a:rPr lang="he-IL" dirty="0" smtClean="0"/>
              <a:t> נתונות שתי מחרוזות           באורך     תארו אלגוריתם הבודק האם      הינה סיבוב מעגלי של </a:t>
            </a:r>
            <a:endParaRPr lang="he-IL" b="1" dirty="0" smtClean="0"/>
          </a:p>
        </p:txBody>
      </p:sp>
      <p:graphicFrame>
        <p:nvGraphicFramePr>
          <p:cNvPr id="364608" name="Object 16"/>
          <p:cNvGraphicFramePr>
            <a:graphicFrameLocks noChangeAspect="1"/>
          </p:cNvGraphicFramePr>
          <p:nvPr/>
        </p:nvGraphicFramePr>
        <p:xfrm>
          <a:off x="5765651" y="1552575"/>
          <a:ext cx="3905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8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651" y="1552575"/>
                        <a:ext cx="39052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09" name="Object 16"/>
          <p:cNvGraphicFramePr>
            <a:graphicFrameLocks noChangeAspect="1"/>
          </p:cNvGraphicFramePr>
          <p:nvPr/>
        </p:nvGraphicFramePr>
        <p:xfrm>
          <a:off x="6660232" y="1988840"/>
          <a:ext cx="1803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9"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988840"/>
                        <a:ext cx="18034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10" name="Object 16"/>
          <p:cNvGraphicFramePr>
            <a:graphicFrameLocks noChangeAspect="1"/>
          </p:cNvGraphicFramePr>
          <p:nvPr/>
        </p:nvGraphicFramePr>
        <p:xfrm>
          <a:off x="3851920" y="2086496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0" name="Equation" r:id="rId7" imgW="520248" imgH="177646" progId="Equation.3">
                  <p:embed/>
                </p:oleObj>
              </mc:Choice>
              <mc:Fallback>
                <p:oleObj name="Equation" r:id="rId7" imgW="520248" imgH="17764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086496"/>
                        <a:ext cx="123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11" name="Object 16"/>
          <p:cNvGraphicFramePr>
            <a:graphicFrameLocks noChangeAspect="1"/>
          </p:cNvGraphicFramePr>
          <p:nvPr/>
        </p:nvGraphicFramePr>
        <p:xfrm>
          <a:off x="3779912" y="2564904"/>
          <a:ext cx="28844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1" name="Equation" r:id="rId9" imgW="1219200" imgH="228600" progId="Equation.3">
                  <p:embed/>
                </p:oleObj>
              </mc:Choice>
              <mc:Fallback>
                <p:oleObj name="Equation" r:id="rId9" imgW="1219200" imgH="2286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564904"/>
                        <a:ext cx="2884487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3677097" y="5445224"/>
          <a:ext cx="7508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2" name="Equation" r:id="rId11" imgW="317225" imgH="203024" progId="Equation.3">
                  <p:embed/>
                </p:oleObj>
              </mc:Choice>
              <mc:Fallback>
                <p:oleObj name="Equation" r:id="rId11" imgW="317225" imgH="20302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097" y="5445224"/>
                        <a:ext cx="75088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2195414" y="5517232"/>
          <a:ext cx="3603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3" name="Equation" r:id="rId13" imgW="152334" imgH="139639" progId="Equation.3">
                  <p:embed/>
                </p:oleObj>
              </mc:Choice>
              <mc:Fallback>
                <p:oleObj name="Equation" r:id="rId13" imgW="152334" imgH="139639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414" y="5517232"/>
                        <a:ext cx="360362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5004048" y="5949280"/>
          <a:ext cx="390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4" name="Equation" r:id="rId15" imgW="164885" imgH="164885" progId="Equation.3">
                  <p:embed/>
                </p:oleObj>
              </mc:Choice>
              <mc:Fallback>
                <p:oleObj name="Equation" r:id="rId15" imgW="164885" imgH="164885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949280"/>
                        <a:ext cx="3905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517179" y="5949280"/>
          <a:ext cx="390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5" name="Equation" r:id="rId17" imgW="164814" imgH="177492" progId="Equation.3">
                  <p:embed/>
                </p:oleObj>
              </mc:Choice>
              <mc:Fallback>
                <p:oleObj name="Equation" r:id="rId17" imgW="164814" imgH="177492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179" y="5949280"/>
                        <a:ext cx="39052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16" name="Object 16"/>
          <p:cNvGraphicFramePr>
            <a:graphicFrameLocks noChangeAspect="1"/>
          </p:cNvGraphicFramePr>
          <p:nvPr/>
        </p:nvGraphicFramePr>
        <p:xfrm>
          <a:off x="4283968" y="3457575"/>
          <a:ext cx="481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6" name="Equation" r:id="rId19" imgW="203040" imgH="139680" progId="Equation.3">
                  <p:embed/>
                </p:oleObj>
              </mc:Choice>
              <mc:Fallback>
                <p:oleObj name="Equation" r:id="rId19" imgW="203040" imgH="13968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57575"/>
                        <a:ext cx="4810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17" name="Object 16"/>
          <p:cNvGraphicFramePr>
            <a:graphicFrameLocks noChangeAspect="1"/>
          </p:cNvGraphicFramePr>
          <p:nvPr/>
        </p:nvGraphicFramePr>
        <p:xfrm>
          <a:off x="4283968" y="4046016"/>
          <a:ext cx="4810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7" name="Equation" r:id="rId21" imgW="203040" imgH="139680" progId="Equation.3">
                  <p:embed/>
                </p:oleObj>
              </mc:Choice>
              <mc:Fallback>
                <p:oleObj name="Equation" r:id="rId21" imgW="203040" imgH="1396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046016"/>
                        <a:ext cx="4810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843808" y="3337828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smtClean="0">
                <a:latin typeface="+mn-lt"/>
              </a:rPr>
              <a:t>mommy</a:t>
            </a:r>
            <a:endParaRPr lang="he-IL" sz="2800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88024" y="3337828"/>
            <a:ext cx="14401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err="1" smtClean="0">
                <a:latin typeface="+mn-lt"/>
              </a:rPr>
              <a:t>mymom</a:t>
            </a:r>
            <a:endParaRPr lang="he-IL" sz="2800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5776" y="3913892"/>
            <a:ext cx="17281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err="1" smtClean="0">
                <a:latin typeface="+mn-lt"/>
              </a:rPr>
              <a:t>armstrong</a:t>
            </a:r>
            <a:endParaRPr lang="he-IL" sz="2800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8024" y="3913892"/>
            <a:ext cx="17281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800" dirty="0" err="1" smtClean="0"/>
              <a:t>strongarm</a:t>
            </a:r>
            <a:endParaRPr lang="he-IL" sz="2800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915816" y="4489956"/>
            <a:ext cx="136815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800" dirty="0" err="1" smtClean="0">
                <a:latin typeface="+mn-lt"/>
                <a:cs typeface="+mn-cs"/>
              </a:rPr>
              <a:t>ינטי</a:t>
            </a:r>
            <a:r>
              <a:rPr lang="he-IL" sz="2800" dirty="0" smtClean="0">
                <a:latin typeface="+mn-lt"/>
                <a:cs typeface="+mn-cs"/>
              </a:rPr>
              <a:t> פרזי</a:t>
            </a:r>
            <a:endParaRPr lang="he-IL" sz="2800" dirty="0">
              <a:latin typeface="+mn-lt"/>
              <a:cs typeface="+mn-cs"/>
            </a:endParaRPr>
          </a:p>
        </p:txBody>
      </p:sp>
      <p:graphicFrame>
        <p:nvGraphicFramePr>
          <p:cNvPr id="364618" name="Object 74"/>
          <p:cNvGraphicFramePr>
            <a:graphicFrameLocks noChangeAspect="1"/>
          </p:cNvGraphicFramePr>
          <p:nvPr/>
        </p:nvGraphicFramePr>
        <p:xfrm>
          <a:off x="4283968" y="4622080"/>
          <a:ext cx="4810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8" name="Equation" r:id="rId23" imgW="203040" imgH="139680" progId="Equation.3">
                  <p:embed/>
                </p:oleObj>
              </mc:Choice>
              <mc:Fallback>
                <p:oleObj name="Equation" r:id="rId23" imgW="203040" imgH="13968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622080"/>
                        <a:ext cx="48101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4788024" y="4509120"/>
            <a:ext cx="1512168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2800" dirty="0" smtClean="0">
                <a:latin typeface="+mn-lt"/>
                <a:cs typeface="+mn-cs"/>
              </a:rPr>
              <a:t>????????</a:t>
            </a:r>
            <a:endParaRPr lang="he-IL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  <p:bldP spid="76" grpId="0" animBg="1"/>
      <p:bldP spid="77" grpId="0" animBg="1"/>
      <p:bldP spid="78" grpId="0" animBg="1"/>
      <p:bldP spid="79" grpId="0" animBg="1"/>
      <p:bldP spid="80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55576" y="1357313"/>
            <a:ext cx="8178874" cy="2838450"/>
          </a:xfrm>
        </p:spPr>
        <p:txBody>
          <a:bodyPr/>
          <a:lstStyle/>
          <a:p>
            <a:r>
              <a:rPr lang="he-IL" dirty="0" smtClean="0"/>
              <a:t>נשים לב ש-     הינה סיבוב מעגלי של      </a:t>
            </a:r>
            <a:r>
              <a:rPr lang="he-IL" dirty="0" err="1" smtClean="0"/>
              <a:t>אם"ם</a:t>
            </a:r>
            <a:r>
              <a:rPr lang="he-IL" dirty="0" smtClean="0"/>
              <a:t>     מופיע במחרוזת    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לדוגמא: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נריץ </a:t>
            </a:r>
            <a:r>
              <a:rPr lang="he-IL" dirty="0" err="1" smtClean="0"/>
              <a:t>אלג</a:t>
            </a:r>
            <a:r>
              <a:rPr lang="he-IL" dirty="0" smtClean="0"/>
              <a:t>' </a:t>
            </a:r>
            <a:r>
              <a:rPr lang="en-US" dirty="0" smtClean="0"/>
              <a:t>KMP</a:t>
            </a:r>
            <a:r>
              <a:rPr lang="he-IL" dirty="0" smtClean="0"/>
              <a:t> עם טקסט       ותבנית      זמן ריצה יהיה</a:t>
            </a:r>
          </a:p>
        </p:txBody>
      </p:sp>
      <p:graphicFrame>
        <p:nvGraphicFramePr>
          <p:cNvPr id="325648" name="Object 16"/>
          <p:cNvGraphicFramePr>
            <a:graphicFrameLocks noChangeAspect="1"/>
          </p:cNvGraphicFramePr>
          <p:nvPr/>
        </p:nvGraphicFramePr>
        <p:xfrm>
          <a:off x="6430963" y="1446213"/>
          <a:ext cx="390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6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1446213"/>
                        <a:ext cx="3905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9" name="Object 17"/>
          <p:cNvGraphicFramePr>
            <a:graphicFrameLocks noChangeAspect="1"/>
          </p:cNvGraphicFramePr>
          <p:nvPr/>
        </p:nvGraphicFramePr>
        <p:xfrm>
          <a:off x="2945656" y="1446213"/>
          <a:ext cx="330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7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656" y="1446213"/>
                        <a:ext cx="3302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0" name="Object 18"/>
          <p:cNvGraphicFramePr>
            <a:graphicFrameLocks noChangeAspect="1"/>
          </p:cNvGraphicFramePr>
          <p:nvPr/>
        </p:nvGraphicFramePr>
        <p:xfrm>
          <a:off x="1445171" y="1436688"/>
          <a:ext cx="390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8" name="Equation" r:id="rId7" imgW="164885" imgH="164885" progId="Equation.3">
                  <p:embed/>
                </p:oleObj>
              </mc:Choice>
              <mc:Fallback>
                <p:oleObj name="Equation" r:id="rId7" imgW="164885" imgH="164885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171" y="1436688"/>
                        <a:ext cx="3905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1" name="Object 19"/>
          <p:cNvGraphicFramePr>
            <a:graphicFrameLocks noChangeAspect="1"/>
          </p:cNvGraphicFramePr>
          <p:nvPr/>
        </p:nvGraphicFramePr>
        <p:xfrm>
          <a:off x="5569372" y="1922463"/>
          <a:ext cx="6588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9" name="Equation" r:id="rId8" imgW="279158" imgH="177646" progId="Equation.3">
                  <p:embed/>
                </p:oleObj>
              </mc:Choice>
              <mc:Fallback>
                <p:oleObj name="Equation" r:id="rId8" imgW="279158" imgH="17764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9372" y="1922463"/>
                        <a:ext cx="6588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2" name="Object 20"/>
          <p:cNvGraphicFramePr>
            <a:graphicFrameLocks noChangeAspect="1"/>
          </p:cNvGraphicFramePr>
          <p:nvPr/>
        </p:nvGraphicFramePr>
        <p:xfrm>
          <a:off x="2195736" y="3068960"/>
          <a:ext cx="51990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0" name="Equation" r:id="rId10" imgW="2197100" imgH="381000" progId="Equation.3">
                  <p:embed/>
                </p:oleObj>
              </mc:Choice>
              <mc:Fallback>
                <p:oleObj name="Equation" r:id="rId10" imgW="2197100" imgH="381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68960"/>
                        <a:ext cx="51990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3" name="Object 21"/>
          <p:cNvGraphicFramePr>
            <a:graphicFrameLocks noChangeAspect="1"/>
          </p:cNvGraphicFramePr>
          <p:nvPr/>
        </p:nvGraphicFramePr>
        <p:xfrm>
          <a:off x="3491880" y="2481263"/>
          <a:ext cx="2825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1" name="Equation" r:id="rId12" imgW="1193800" imgH="228600" progId="Equation.3">
                  <p:embed/>
                </p:oleObj>
              </mc:Choice>
              <mc:Fallback>
                <p:oleObj name="Equation" r:id="rId12" imgW="11938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481263"/>
                        <a:ext cx="28257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83768" y="4653136"/>
            <a:ext cx="410445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armstrongarmstrong</a:t>
            </a:r>
            <a:endParaRPr lang="he-IL" sz="3600" dirty="0">
              <a:solidFill>
                <a:schemeClr val="accent2"/>
              </a:solidFill>
              <a:latin typeface="+mn-lt"/>
            </a:endParaRPr>
          </a:p>
        </p:txBody>
      </p:sp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4320282" y="5880100"/>
          <a:ext cx="5397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2" name="Equation" r:id="rId14" imgW="228501" imgH="165028" progId="Equation.3">
                  <p:embed/>
                </p:oleObj>
              </mc:Choice>
              <mc:Fallback>
                <p:oleObj name="Equation" r:id="rId14" imgW="228501" imgH="16502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282" y="5880100"/>
                        <a:ext cx="53975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2825006" y="5880100"/>
          <a:ext cx="450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3" name="Equation" r:id="rId16" imgW="190335" imgH="177646" progId="Equation.3">
                  <p:embed/>
                </p:oleObj>
              </mc:Choice>
              <mc:Fallback>
                <p:oleObj name="Equation" r:id="rId16" imgW="190335" imgH="17764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006" y="5880100"/>
                        <a:ext cx="4508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5058494" y="6343650"/>
          <a:ext cx="2609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74" name="Equation" r:id="rId18" imgW="1104900" imgH="203200" progId="Equation.3">
                  <p:embed/>
                </p:oleObj>
              </mc:Choice>
              <mc:Fallback>
                <p:oleObj name="Equation" r:id="rId18" imgW="1104900" imgH="203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494" y="6343650"/>
                        <a:ext cx="26098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מלבן 30"/>
          <p:cNvSpPr/>
          <p:nvPr/>
        </p:nvSpPr>
        <p:spPr>
          <a:xfrm>
            <a:off x="3419872" y="4797152"/>
            <a:ext cx="1944216" cy="4320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69776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תזכורת – פונקציית פאי</a:t>
            </a:r>
            <a:endParaRPr lang="he-IL" dirty="0">
              <a:latin typeface="+mn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38914" cy="2052638"/>
          </a:xfrm>
        </p:spPr>
        <p:txBody>
          <a:bodyPr/>
          <a:lstStyle/>
          <a:p>
            <a:r>
              <a:rPr lang="he-IL" dirty="0" smtClean="0"/>
              <a:t>נסמן ב-     רישא של     באורך </a:t>
            </a:r>
          </a:p>
          <a:p>
            <a:r>
              <a:rPr lang="he-IL" dirty="0" smtClean="0"/>
              <a:t>        הוא אורך הסיפא המקסימאלית של     שהיא רישא של     (אך אינה     כולו).</a:t>
            </a:r>
          </a:p>
          <a:p>
            <a:r>
              <a:rPr lang="he-IL" dirty="0" smtClean="0"/>
              <a:t>דוגמא:</a:t>
            </a:r>
          </a:p>
        </p:txBody>
      </p:sp>
      <p:graphicFrame>
        <p:nvGraphicFramePr>
          <p:cNvPr id="226343" name="Object 6"/>
          <p:cNvGraphicFramePr>
            <a:graphicFrameLocks noChangeAspect="1"/>
          </p:cNvGraphicFramePr>
          <p:nvPr/>
        </p:nvGraphicFramePr>
        <p:xfrm>
          <a:off x="7812360" y="2079625"/>
          <a:ext cx="6334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1" name="Equation" r:id="rId3" imgW="330057" imgH="203112" progId="Equation.3">
                  <p:embed/>
                </p:oleObj>
              </mc:Choice>
              <mc:Fallback>
                <p:oleObj name="Equation" r:id="rId3" imgW="33005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2079625"/>
                        <a:ext cx="63341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4" name="Object 7"/>
          <p:cNvGraphicFramePr>
            <a:graphicFrameLocks noChangeAspect="1"/>
          </p:cNvGraphicFramePr>
          <p:nvPr/>
        </p:nvGraphicFramePr>
        <p:xfrm>
          <a:off x="5848350" y="2622302"/>
          <a:ext cx="293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2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622302"/>
                        <a:ext cx="293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5" name="Object 8"/>
          <p:cNvGraphicFramePr>
            <a:graphicFrameLocks noChangeAspect="1"/>
          </p:cNvGraphicFramePr>
          <p:nvPr/>
        </p:nvGraphicFramePr>
        <p:xfrm>
          <a:off x="2576091" y="2060848"/>
          <a:ext cx="339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3" name="Equation" r:id="rId7" imgW="177646" imgH="241091" progId="Equation.3">
                  <p:embed/>
                </p:oleObj>
              </mc:Choice>
              <mc:Fallback>
                <p:oleObj name="Equation" r:id="rId7" imgW="177646" imgH="2410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091" y="2060848"/>
                        <a:ext cx="339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6" name="Object 42"/>
          <p:cNvGraphicFramePr>
            <a:graphicFrameLocks noChangeAspect="1"/>
          </p:cNvGraphicFramePr>
          <p:nvPr/>
        </p:nvGraphicFramePr>
        <p:xfrm>
          <a:off x="6959600" y="1514475"/>
          <a:ext cx="339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4" name="Equation" r:id="rId9" imgW="177646" imgH="241091" progId="Equation.3">
                  <p:embed/>
                </p:oleObj>
              </mc:Choice>
              <mc:Fallback>
                <p:oleObj name="Equation" r:id="rId9" imgW="177646" imgH="241091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514475"/>
                        <a:ext cx="339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7" name="Object 43"/>
          <p:cNvGraphicFramePr>
            <a:graphicFrameLocks noChangeAspect="1"/>
          </p:cNvGraphicFramePr>
          <p:nvPr/>
        </p:nvGraphicFramePr>
        <p:xfrm>
          <a:off x="5217592" y="1533525"/>
          <a:ext cx="2905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5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92" y="1533525"/>
                        <a:ext cx="29051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8" name="Object 44"/>
          <p:cNvGraphicFramePr>
            <a:graphicFrameLocks noChangeAspect="1"/>
          </p:cNvGraphicFramePr>
          <p:nvPr/>
        </p:nvGraphicFramePr>
        <p:xfrm>
          <a:off x="3840163" y="1568450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6" name="Equation" r:id="rId13" imgW="152334" imgH="190417" progId="Equation.3">
                  <p:embed/>
                </p:oleObj>
              </mc:Choice>
              <mc:Fallback>
                <p:oleObj name="Equation" r:id="rId13" imgW="152334" imgH="190417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1568450"/>
                        <a:ext cx="288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9" name="Object 45"/>
          <p:cNvGraphicFramePr>
            <a:graphicFrameLocks noChangeAspect="1"/>
          </p:cNvGraphicFramePr>
          <p:nvPr/>
        </p:nvGraphicFramePr>
        <p:xfrm>
          <a:off x="7596336" y="2564904"/>
          <a:ext cx="339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7" name="Equation" r:id="rId15" imgW="177646" imgH="241091" progId="Equation.3">
                  <p:embed/>
                </p:oleObj>
              </mc:Choice>
              <mc:Fallback>
                <p:oleObj name="Equation" r:id="rId15" imgW="177646" imgH="241091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564904"/>
                        <a:ext cx="339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50" name="Object 15"/>
          <p:cNvGraphicFramePr>
            <a:graphicFrameLocks noChangeAspect="1"/>
          </p:cNvGraphicFramePr>
          <p:nvPr/>
        </p:nvGraphicFramePr>
        <p:xfrm>
          <a:off x="1763713" y="3275013"/>
          <a:ext cx="1668462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8" name="Equation" r:id="rId16" imgW="711000" imgH="1371600" progId="Equation.3">
                  <p:embed/>
                </p:oleObj>
              </mc:Choice>
              <mc:Fallback>
                <p:oleObj name="Equation" r:id="rId16" imgW="711000" imgH="1371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75013"/>
                        <a:ext cx="1668462" cy="340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51" name="Object 16"/>
          <p:cNvGraphicFramePr>
            <a:graphicFrameLocks noChangeAspect="1"/>
          </p:cNvGraphicFramePr>
          <p:nvPr/>
        </p:nvGraphicFramePr>
        <p:xfrm>
          <a:off x="4788024" y="3645024"/>
          <a:ext cx="1649413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9" name="Equation" r:id="rId18" imgW="774360" imgH="1117440" progId="Equation.3">
                  <p:embed/>
                </p:oleObj>
              </mc:Choice>
              <mc:Fallback>
                <p:oleObj name="Equation" r:id="rId18" imgW="774360" imgH="1117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645024"/>
                        <a:ext cx="1649413" cy="280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מלבן 16"/>
          <p:cNvSpPr/>
          <p:nvPr/>
        </p:nvSpPr>
        <p:spPr>
          <a:xfrm>
            <a:off x="5724128" y="3645024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5724128" y="4221088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5724128" y="479715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5724128" y="5373216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5724128" y="5949280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0" y="269776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שאלה 2 – שרשור טקסט ותבנית</a:t>
            </a: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890" cy="2981325"/>
          </a:xfrm>
        </p:spPr>
        <p:txBody>
          <a:bodyPr/>
          <a:lstStyle/>
          <a:p>
            <a:r>
              <a:rPr lang="he-IL" b="1" dirty="0" smtClean="0"/>
              <a:t>תרגיל:</a:t>
            </a:r>
            <a:r>
              <a:rPr lang="he-IL" dirty="0" smtClean="0"/>
              <a:t> נתונים טקסט     באורך     ותבנית     באורך      בנוסף, נתונים ערכי      עבור המחרוזת              (כלומר, עבור השרשור של הטקסט עם התבנית). הסבירו כיצד ניתן להשתמש בערכים אלו על מנת למצוא היכן התבנית מופיעה בטקסט.</a:t>
            </a:r>
          </a:p>
        </p:txBody>
      </p:sp>
      <p:graphicFrame>
        <p:nvGraphicFramePr>
          <p:cNvPr id="364619" name="Object 2"/>
          <p:cNvGraphicFramePr>
            <a:graphicFrameLocks noChangeAspect="1"/>
          </p:cNvGraphicFramePr>
          <p:nvPr/>
        </p:nvGraphicFramePr>
        <p:xfrm>
          <a:off x="5261639" y="1484784"/>
          <a:ext cx="318473" cy="44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1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639" y="1484784"/>
                        <a:ext cx="318473" cy="447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20" name="Object 76"/>
          <p:cNvGraphicFramePr>
            <a:graphicFrameLocks noChangeAspect="1"/>
          </p:cNvGraphicFramePr>
          <p:nvPr/>
        </p:nvGraphicFramePr>
        <p:xfrm>
          <a:off x="3839294" y="1611602"/>
          <a:ext cx="290037" cy="37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2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294" y="1611602"/>
                        <a:ext cx="290037" cy="37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21" name="Object 77"/>
          <p:cNvGraphicFramePr>
            <a:graphicFrameLocks noChangeAspect="1"/>
          </p:cNvGraphicFramePr>
          <p:nvPr/>
        </p:nvGraphicFramePr>
        <p:xfrm>
          <a:off x="2424893" y="1484784"/>
          <a:ext cx="346907" cy="44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3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893" y="1484784"/>
                        <a:ext cx="346907" cy="447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22" name="Object 78"/>
          <p:cNvGraphicFramePr>
            <a:graphicFrameLocks noChangeAspect="1"/>
          </p:cNvGraphicFramePr>
          <p:nvPr/>
        </p:nvGraphicFramePr>
        <p:xfrm>
          <a:off x="899592" y="1611602"/>
          <a:ext cx="407570" cy="37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4" name="Equation" r:id="rId9" imgW="177646" imgH="139579" progId="Equation.3">
                  <p:embed/>
                </p:oleObj>
              </mc:Choice>
              <mc:Fallback>
                <p:oleObj name="Equation" r:id="rId9" imgW="177646" imgH="139579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11602"/>
                        <a:ext cx="407570" cy="37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23" name="Object 79"/>
          <p:cNvGraphicFramePr>
            <a:graphicFrameLocks noChangeAspect="1"/>
          </p:cNvGraphicFramePr>
          <p:nvPr/>
        </p:nvGraphicFramePr>
        <p:xfrm>
          <a:off x="1835696" y="1988840"/>
          <a:ext cx="1213229" cy="44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5" name="Equation" r:id="rId11" imgW="532937" imgH="164957" progId="Equation.3">
                  <p:embed/>
                </p:oleObj>
              </mc:Choice>
              <mc:Fallback>
                <p:oleObj name="Equation" r:id="rId11" imgW="532937" imgH="164957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8840"/>
                        <a:ext cx="1213229" cy="447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624" name="Object 80"/>
          <p:cNvGraphicFramePr>
            <a:graphicFrameLocks noChangeAspect="1"/>
          </p:cNvGraphicFramePr>
          <p:nvPr/>
        </p:nvGraphicFramePr>
        <p:xfrm>
          <a:off x="5292080" y="2007631"/>
          <a:ext cx="375343" cy="41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6" name="Equation" r:id="rId13" imgW="164957" imgH="152268" progId="Equation.3">
                  <p:embed/>
                </p:oleObj>
              </mc:Choice>
              <mc:Fallback>
                <p:oleObj name="Equation" r:id="rId13" imgW="164957" imgH="152268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07631"/>
                        <a:ext cx="375343" cy="4132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23528" y="4293096"/>
            <a:ext cx="424847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solidFill>
                  <a:schemeClr val="accent6"/>
                </a:solidFill>
                <a:latin typeface="+mn-lt"/>
              </a:rPr>
              <a:t>T= </a:t>
            </a:r>
            <a:r>
              <a:rPr lang="en-US" sz="3200" dirty="0" err="1" smtClean="0">
                <a:solidFill>
                  <a:schemeClr val="accent6"/>
                </a:solidFill>
                <a:latin typeface="+mn-lt"/>
              </a:rPr>
              <a:t>arachibutyrophobia</a:t>
            </a:r>
            <a:endParaRPr lang="en-US" sz="3200" dirty="0" smtClean="0">
              <a:solidFill>
                <a:schemeClr val="accent6"/>
              </a:solidFill>
              <a:latin typeface="+mn-lt"/>
            </a:endParaRPr>
          </a:p>
          <a:p>
            <a:pPr algn="l" rtl="0"/>
            <a:r>
              <a:rPr lang="en-US" sz="3200" dirty="0" smtClean="0">
                <a:solidFill>
                  <a:schemeClr val="accent2"/>
                </a:solidFill>
                <a:latin typeface="+mn-lt"/>
              </a:rPr>
              <a:t>P=butter</a:t>
            </a:r>
            <a:endParaRPr lang="he-IL" sz="32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39752" y="5949280"/>
            <a:ext cx="561662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>
                <a:solidFill>
                  <a:schemeClr val="accent4"/>
                </a:solidFill>
                <a:latin typeface="+mn-lt"/>
              </a:rPr>
              <a:t>X= </a:t>
            </a:r>
            <a:r>
              <a:rPr lang="en-US" sz="3200" dirty="0" err="1" smtClean="0">
                <a:solidFill>
                  <a:schemeClr val="accent2"/>
                </a:solidFill>
                <a:latin typeface="+mn-lt"/>
              </a:rPr>
              <a:t>butter</a:t>
            </a:r>
            <a:r>
              <a:rPr lang="en-US" sz="3200" dirty="0" err="1" smtClean="0">
                <a:solidFill>
                  <a:schemeClr val="accent6"/>
                </a:solidFill>
                <a:latin typeface="+mn-lt"/>
              </a:rPr>
              <a:t>arachibutyrophobia</a:t>
            </a:r>
            <a:endParaRPr lang="en-US" sz="3200" dirty="0" smtClean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99" name="תמונה 98" descr="peanut-butter-dog2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47664" y="1772816"/>
            <a:ext cx="5757639" cy="3981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lvl="0"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475656" y="134076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67544" y="1447800"/>
            <a:ext cx="8466906" cy="2624138"/>
          </a:xfrm>
        </p:spPr>
        <p:txBody>
          <a:bodyPr/>
          <a:lstStyle/>
          <a:p>
            <a:r>
              <a:rPr lang="he-IL" dirty="0" smtClean="0"/>
              <a:t>תזכורת:        - אורך הרישא המקסימאלית של      שהיא סיפא של       </a:t>
            </a:r>
          </a:p>
          <a:p>
            <a:endParaRPr lang="he-IL" dirty="0" smtClean="0"/>
          </a:p>
          <a:p>
            <a:r>
              <a:rPr lang="he-IL" dirty="0" smtClean="0"/>
              <a:t>אם                אז מצאנו מופע של     שמסתיים במקום    ה-         של </a:t>
            </a:r>
          </a:p>
        </p:txBody>
      </p:sp>
      <p:graphicFrame>
        <p:nvGraphicFramePr>
          <p:cNvPr id="365583" name="Object 6"/>
          <p:cNvGraphicFramePr>
            <a:graphicFrameLocks noChangeAspect="1"/>
          </p:cNvGraphicFramePr>
          <p:nvPr/>
        </p:nvGraphicFramePr>
        <p:xfrm>
          <a:off x="6661547" y="1524000"/>
          <a:ext cx="633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2" name="Equation" r:id="rId3" imgW="330057" imgH="203112" progId="Equation.3">
                  <p:embed/>
                </p:oleObj>
              </mc:Choice>
              <mc:Fallback>
                <p:oleObj name="Equation" r:id="rId3" imgW="33005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547" y="1524000"/>
                        <a:ext cx="633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711995" y="1556792"/>
          <a:ext cx="339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3" name="Equation" r:id="rId5" imgW="177492" imgH="164814" progId="Equation.3">
                  <p:embed/>
                </p:oleObj>
              </mc:Choice>
              <mc:Fallback>
                <p:oleObj name="Equation" r:id="rId5" imgW="177492" imgH="16481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995" y="1556792"/>
                        <a:ext cx="3397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5" name="Object 17"/>
          <p:cNvGraphicFramePr>
            <a:graphicFrameLocks noChangeAspect="1"/>
          </p:cNvGraphicFramePr>
          <p:nvPr/>
        </p:nvGraphicFramePr>
        <p:xfrm>
          <a:off x="6732240" y="1988840"/>
          <a:ext cx="4603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4" name="Equation" r:id="rId7" imgW="241195" imgH="241195" progId="Equation.3">
                  <p:embed/>
                </p:oleObj>
              </mc:Choice>
              <mc:Fallback>
                <p:oleObj name="Equation" r:id="rId7" imgW="241195" imgH="241195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988840"/>
                        <a:ext cx="4603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8"/>
          <p:cNvGraphicFramePr>
            <a:graphicFrameLocks noChangeAspect="1"/>
          </p:cNvGraphicFramePr>
          <p:nvPr/>
        </p:nvGraphicFramePr>
        <p:xfrm>
          <a:off x="6660232" y="3144838"/>
          <a:ext cx="12430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5" name="Equation" r:id="rId9" imgW="647419" imgH="203112" progId="Equation.3">
                  <p:embed/>
                </p:oleObj>
              </mc:Choice>
              <mc:Fallback>
                <p:oleObj name="Equation" r:id="rId9" imgW="647419" imgH="203112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144838"/>
                        <a:ext cx="124301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9"/>
          <p:cNvGraphicFramePr>
            <a:graphicFrameLocks noChangeAspect="1"/>
          </p:cNvGraphicFramePr>
          <p:nvPr/>
        </p:nvGraphicFramePr>
        <p:xfrm>
          <a:off x="3491880" y="3198366"/>
          <a:ext cx="2905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6" name="Equation" r:id="rId11" imgW="152268" imgH="164957" progId="Equation.3">
                  <p:embed/>
                </p:oleObj>
              </mc:Choice>
              <mc:Fallback>
                <p:oleObj name="Equation" r:id="rId11" imgW="152268" imgH="16495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98366"/>
                        <a:ext cx="29051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20"/>
          <p:cNvGraphicFramePr>
            <a:graphicFrameLocks noChangeAspect="1"/>
          </p:cNvGraphicFramePr>
          <p:nvPr/>
        </p:nvGraphicFramePr>
        <p:xfrm>
          <a:off x="6372200" y="3645024"/>
          <a:ext cx="314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7" name="Equation" r:id="rId13" imgW="164814" imgH="177492" progId="Equation.3">
                  <p:embed/>
                </p:oleObj>
              </mc:Choice>
              <mc:Fallback>
                <p:oleObj name="Equation" r:id="rId13" imgW="164814" imgH="17749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645024"/>
                        <a:ext cx="3143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1"/>
          <p:cNvGraphicFramePr>
            <a:graphicFrameLocks noChangeAspect="1"/>
          </p:cNvGraphicFramePr>
          <p:nvPr/>
        </p:nvGraphicFramePr>
        <p:xfrm>
          <a:off x="7256289" y="3645024"/>
          <a:ext cx="700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8" name="Equation" r:id="rId15" imgW="368300" imgH="190500" progId="Equation.3">
                  <p:embed/>
                </p:oleObj>
              </mc:Choice>
              <mc:Fallback>
                <p:oleObj name="Equation" r:id="rId15" imgW="368300" imgH="190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289" y="3645024"/>
                        <a:ext cx="7000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קבוצה 25"/>
          <p:cNvGrpSpPr/>
          <p:nvPr/>
        </p:nvGrpSpPr>
        <p:grpSpPr>
          <a:xfrm>
            <a:off x="2051720" y="5570074"/>
            <a:ext cx="4752528" cy="523222"/>
            <a:chOff x="3563888" y="3212976"/>
            <a:chExt cx="3168352" cy="543115"/>
          </a:xfrm>
        </p:grpSpPr>
        <p:sp>
          <p:nvSpPr>
            <p:cNvPr id="27" name="TextBox 26"/>
            <p:cNvSpPr txBox="1"/>
            <p:nvPr/>
          </p:nvSpPr>
          <p:spPr>
            <a:xfrm>
              <a:off x="3563888" y="3212978"/>
              <a:ext cx="288032" cy="54311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51920" y="3212978"/>
              <a:ext cx="288032" cy="54311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b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27984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z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8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92080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0112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68144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6176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44208" y="3212976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pSp>
        <p:nvGrpSpPr>
          <p:cNvPr id="52" name="קבוצה 51"/>
          <p:cNvGrpSpPr/>
          <p:nvPr/>
        </p:nvGrpSpPr>
        <p:grpSpPr>
          <a:xfrm>
            <a:off x="4355976" y="4437112"/>
            <a:ext cx="3888432" cy="523222"/>
            <a:chOff x="4139952" y="3212976"/>
            <a:chExt cx="2592288" cy="543115"/>
          </a:xfrm>
        </p:grpSpPr>
        <p:sp>
          <p:nvSpPr>
            <p:cNvPr id="55" name="TextBox 54"/>
            <p:cNvSpPr txBox="1"/>
            <p:nvPr/>
          </p:nvSpPr>
          <p:spPr>
            <a:xfrm>
              <a:off x="4139952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b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27984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6016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z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04048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92080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80112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68144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r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56176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44208" y="3212976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pSp>
        <p:nvGrpSpPr>
          <p:cNvPr id="64" name="קבוצה 63"/>
          <p:cNvGrpSpPr/>
          <p:nvPr/>
        </p:nvGrpSpPr>
        <p:grpSpPr>
          <a:xfrm>
            <a:off x="1907704" y="4437112"/>
            <a:ext cx="864096" cy="523220"/>
            <a:chOff x="5004048" y="3212978"/>
            <a:chExt cx="576064" cy="543113"/>
          </a:xfrm>
        </p:grpSpPr>
        <p:sp>
          <p:nvSpPr>
            <p:cNvPr id="68" name="TextBox 67"/>
            <p:cNvSpPr txBox="1"/>
            <p:nvPr/>
          </p:nvSpPr>
          <p:spPr>
            <a:xfrm>
              <a:off x="5004048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92080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1133451" y="4437112"/>
          <a:ext cx="6302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9" name="Equation" r:id="rId17" imgW="266400" imgH="164880" progId="Equation.3">
                  <p:embed/>
                </p:oleObj>
              </mc:Choice>
              <mc:Fallback>
                <p:oleObj name="Equation" r:id="rId17" imgW="266400" imgH="164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51" y="4437112"/>
                        <a:ext cx="63023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275828" y="4405163"/>
          <a:ext cx="8397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0" name="Equation" r:id="rId19" imgW="355320" imgH="215640" progId="Equation.3">
                  <p:embed/>
                </p:oleObj>
              </mc:Choice>
              <mc:Fallback>
                <p:oleObj name="Equation" r:id="rId19" imgW="35532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28" y="4405163"/>
                        <a:ext cx="8397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3491880" y="4437112"/>
          <a:ext cx="6302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1" name="Equation" r:id="rId21" imgW="266400" imgH="164880" progId="Equation.3">
                  <p:embed/>
                </p:oleObj>
              </mc:Choice>
              <mc:Fallback>
                <p:oleObj name="Equation" r:id="rId21" imgW="266400" imgH="1648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63023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1230313" y="5556151"/>
          <a:ext cx="6889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2" name="Equation" r:id="rId23" imgW="291960" imgH="164880" progId="Equation.3">
                  <p:embed/>
                </p:oleObj>
              </mc:Choice>
              <mc:Fallback>
                <p:oleObj name="Equation" r:id="rId23" imgW="291960" imgH="1648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5556151"/>
                        <a:ext cx="688975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קבוצה 73"/>
          <p:cNvGrpSpPr/>
          <p:nvPr/>
        </p:nvGrpSpPr>
        <p:grpSpPr>
          <a:xfrm>
            <a:off x="4211960" y="6165304"/>
            <a:ext cx="864096" cy="523220"/>
            <a:chOff x="5004048" y="3212978"/>
            <a:chExt cx="576064" cy="543113"/>
          </a:xfrm>
        </p:grpSpPr>
        <p:sp>
          <p:nvSpPr>
            <p:cNvPr id="75" name="TextBox 74"/>
            <p:cNvSpPr txBox="1"/>
            <p:nvPr/>
          </p:nvSpPr>
          <p:spPr>
            <a:xfrm>
              <a:off x="5004048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92080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pSp>
        <p:nvGrpSpPr>
          <p:cNvPr id="77" name="קבוצה 76"/>
          <p:cNvGrpSpPr/>
          <p:nvPr/>
        </p:nvGrpSpPr>
        <p:grpSpPr>
          <a:xfrm>
            <a:off x="5940152" y="6165304"/>
            <a:ext cx="864096" cy="523220"/>
            <a:chOff x="5004048" y="3212978"/>
            <a:chExt cx="576064" cy="543113"/>
          </a:xfrm>
        </p:grpSpPr>
        <p:sp>
          <p:nvSpPr>
            <p:cNvPr id="78" name="TextBox 77"/>
            <p:cNvSpPr txBox="1"/>
            <p:nvPr/>
          </p:nvSpPr>
          <p:spPr>
            <a:xfrm>
              <a:off x="5004048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92080" y="3212978"/>
              <a:ext cx="288032" cy="54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a</a:t>
              </a:r>
              <a:endParaRPr lang="he-IL" sz="2800" dirty="0">
                <a:latin typeface="+mn-lt"/>
              </a:endParaRPr>
            </a:p>
          </p:txBody>
        </p:sp>
      </p:grpSp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1907704" y="3933056"/>
          <a:ext cx="747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3" name="Equation" r:id="rId25" imgW="393480" imgH="177480" progId="Equation.3">
                  <p:embed/>
                </p:oleObj>
              </mc:Choice>
              <mc:Fallback>
                <p:oleObj name="Equation" r:id="rId25" imgW="393480" imgH="17748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933056"/>
                        <a:ext cx="7477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7524328" y="5589240"/>
          <a:ext cx="10715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4" name="Equation" r:id="rId27" imgW="558720" imgH="203040" progId="Equation.3">
                  <p:embed/>
                </p:oleObj>
              </mc:Choice>
              <mc:Fallback>
                <p:oleObj name="Equation" r:id="rId27" imgW="558720" imgH="203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589240"/>
                        <a:ext cx="1071563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7548563" y="6165850"/>
          <a:ext cx="1168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5" name="Equation" r:id="rId29" imgW="609480" imgH="203040" progId="Equation.3">
                  <p:embed/>
                </p:oleObj>
              </mc:Choice>
              <mc:Fallback>
                <p:oleObj name="Equation" r:id="rId29" imgW="609480" imgH="203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6165850"/>
                        <a:ext cx="11684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42A2A"/>
      </a:dk2>
      <a:lt2>
        <a:srgbClr val="DFC5C5"/>
      </a:lt2>
      <a:accent1>
        <a:srgbClr val="75005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194F"/>
      </a:hlink>
      <a:folHlink>
        <a:srgbClr val="00194F"/>
      </a:folHlink>
    </a:clrScheme>
    <a:fontScheme name="Custom 1">
      <a:majorFont>
        <a:latin typeface="Calibri"/>
        <a:ea typeface=""/>
        <a:cs typeface="David"/>
      </a:majorFont>
      <a:minorFont>
        <a:latin typeface="Calibri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15691</TotalTime>
  <Words>858</Words>
  <Application>Microsoft Office PowerPoint</Application>
  <PresentationFormat>On-screen Show (4:3)</PresentationFormat>
  <Paragraphs>293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Solstice</vt:lpstr>
      <vt:lpstr>Equation</vt:lpstr>
      <vt:lpstr>    </vt:lpstr>
      <vt:lpstr>תזכורת – התאמת מחרוזות</vt:lpstr>
      <vt:lpstr>תזכורת – אלגוריתם KMP</vt:lpstr>
      <vt:lpstr>דוגמא </vt:lpstr>
      <vt:lpstr>שאלה 1 – סיבוב מעגלי</vt:lpstr>
      <vt:lpstr>פתרון</vt:lpstr>
      <vt:lpstr>תזכורת – פונקציית פאי</vt:lpstr>
      <vt:lpstr>PowerPoint Presentation</vt:lpstr>
      <vt:lpstr>פתרון</vt:lpstr>
      <vt:lpstr>המשך פתרון</vt:lpstr>
      <vt:lpstr>קצת על המימוש</vt:lpstr>
      <vt:lpstr>פלינדרומים</vt:lpstr>
      <vt:lpstr>עוד דוגמא קצרה של פלינדרום</vt:lpstr>
      <vt:lpstr>שאלה 3 – פלינדרומים</vt:lpstr>
      <vt:lpstr>פתרון</vt:lpstr>
      <vt:lpstr>המשך פתרון</vt:lpstr>
      <vt:lpstr>שאלה 4 – מציאת חלוקה</vt:lpstr>
      <vt:lpstr>שאלה 4 – פתרון</vt:lpstr>
      <vt:lpstr>שאלה 4 – פתרון</vt:lpstr>
      <vt:lpstr>דוגמא וסיבוכיות</vt:lpstr>
      <vt:lpstr>   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Tirgul 14</dc:title>
  <dc:subject>KMP</dc:subject>
  <dc:creator>Shai Vardi</dc:creator>
  <cp:lastModifiedBy>Y-PC</cp:lastModifiedBy>
  <cp:revision>837</cp:revision>
  <dcterms:created xsi:type="dcterms:W3CDTF">2009-07-28T09:51:11Z</dcterms:created>
  <dcterms:modified xsi:type="dcterms:W3CDTF">2016-06-06T23:12:47Z</dcterms:modified>
</cp:coreProperties>
</file>