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35"/>
  </p:notesMasterIdLst>
  <p:sldIdLst>
    <p:sldId id="277" r:id="rId2"/>
    <p:sldId id="260" r:id="rId3"/>
    <p:sldId id="275" r:id="rId4"/>
    <p:sldId id="261" r:id="rId5"/>
    <p:sldId id="285" r:id="rId6"/>
    <p:sldId id="286" r:id="rId7"/>
    <p:sldId id="287" r:id="rId8"/>
    <p:sldId id="257" r:id="rId9"/>
    <p:sldId id="258" r:id="rId10"/>
    <p:sldId id="290" r:id="rId11"/>
    <p:sldId id="291" r:id="rId12"/>
    <p:sldId id="259" r:id="rId13"/>
    <p:sldId id="292" r:id="rId14"/>
    <p:sldId id="262" r:id="rId15"/>
    <p:sldId id="263" r:id="rId16"/>
    <p:sldId id="264" r:id="rId17"/>
    <p:sldId id="265" r:id="rId18"/>
    <p:sldId id="266" r:id="rId19"/>
    <p:sldId id="267" r:id="rId20"/>
    <p:sldId id="288" r:id="rId21"/>
    <p:sldId id="289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13-Jun-17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Tuesday, 13 June, 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Tuesday, 13 June,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Tuesday, 13 June, 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Tuesday, 13 June, 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1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6"/>
          <p:cNvSpPr>
            <a:spLocks noChangeArrowheads="1" noChangeShapeType="1" noTextEdit="1"/>
          </p:cNvSpPr>
          <p:nvPr/>
        </p:nvSpPr>
        <p:spPr bwMode="auto">
          <a:xfrm>
            <a:off x="3059113" y="1052513"/>
            <a:ext cx="3017837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he-IL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latin typeface="Arial"/>
                <a:cs typeface="Arial"/>
              </a:rPr>
              <a:t>מערכות זמן אמת</a:t>
            </a:r>
          </a:p>
        </p:txBody>
      </p:sp>
      <p:sp>
        <p:nvSpPr>
          <p:cNvPr id="4103" name="WordArt 7"/>
          <p:cNvSpPr>
            <a:spLocks noChangeArrowheads="1" noChangeShapeType="1" noTextEdit="1"/>
          </p:cNvSpPr>
          <p:nvPr/>
        </p:nvSpPr>
        <p:spPr bwMode="auto">
          <a:xfrm>
            <a:off x="2484438" y="2133600"/>
            <a:ext cx="4259262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kern="10"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Interrupt           -</a:t>
            </a:r>
            <a:r>
              <a:rPr lang="he-IL" sz="3600" kern="10"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פסיקות  </a:t>
            </a:r>
          </a:p>
        </p:txBody>
      </p:sp>
      <p:sp>
        <p:nvSpPr>
          <p:cNvPr id="3082" name="מלבן 11"/>
          <p:cNvSpPr>
            <a:spLocks noChangeArrowheads="1"/>
          </p:cNvSpPr>
          <p:nvPr/>
        </p:nvSpPr>
        <p:spPr bwMode="auto">
          <a:xfrm>
            <a:off x="2786063" y="3071813"/>
            <a:ext cx="3590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b="1" i="1"/>
              <a:t>Real Time – Embedded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60021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4434"/>
            <a:ext cx="4429156" cy="358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3214686"/>
            <a:ext cx="4419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6746251" y="836712"/>
            <a:ext cx="2286016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dirty="0" smtClean="0"/>
              <a:t>Bits 10-8: TPC</a:t>
            </a:r>
          </a:p>
          <a:p>
            <a:pPr algn="r"/>
            <a:r>
              <a:rPr lang="he-IL" dirty="0" smtClean="0"/>
              <a:t>קביעת עדיפות עבור</a:t>
            </a:r>
          </a:p>
          <a:p>
            <a:pPr algn="r"/>
            <a:r>
              <a:rPr lang="he-IL" dirty="0" smtClean="0"/>
              <a:t>טיימר קירבה.</a:t>
            </a:r>
          </a:p>
        </p:txBody>
      </p:sp>
    </p:spTree>
    <p:extLst>
      <p:ext uri="{BB962C8B-B14F-4D97-AF65-F5344CB8AC3E}">
        <p14:creationId xmlns:p14="http://schemas.microsoft.com/office/powerpoint/2010/main" val="13486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60021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4434"/>
            <a:ext cx="4429156" cy="358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3214686"/>
            <a:ext cx="4419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6643702" y="500042"/>
            <a:ext cx="2286016" cy="121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rtl="1"/>
            <a:r>
              <a:rPr lang="en-US" dirty="0" smtClean="0"/>
              <a:t>Bit12: MVEC</a:t>
            </a:r>
            <a:endParaRPr lang="he-IL" dirty="0" smtClean="0"/>
          </a:p>
          <a:p>
            <a:pPr algn="r" rtl="1"/>
            <a:r>
              <a:rPr lang="he-IL" dirty="0" smtClean="0"/>
              <a:t>קביעת אופן פעולה:</a:t>
            </a:r>
          </a:p>
          <a:p>
            <a:pPr algn="r" rtl="1"/>
            <a:r>
              <a:rPr lang="he-IL" dirty="0" smtClean="0"/>
              <a:t>1- מולטי ווקטור.</a:t>
            </a:r>
          </a:p>
          <a:p>
            <a:pPr algn="r" rtl="1"/>
            <a:r>
              <a:rPr lang="he-IL" dirty="0" smtClean="0"/>
              <a:t>2- וקטור יחיד.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50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6009969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429000"/>
            <a:ext cx="70770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6500826" y="729272"/>
            <a:ext cx="2463662" cy="121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dirty="0"/>
              <a:t>Bit 10-8: VEC</a:t>
            </a:r>
            <a:endParaRPr lang="he-IL" dirty="0"/>
          </a:p>
          <a:p>
            <a:pPr algn="r" rtl="1"/>
            <a:r>
              <a:rPr lang="he-IL" dirty="0"/>
              <a:t>אפשור להפסקת פסיקה (בזמן תהליך פסיקה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6009969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429000"/>
            <a:ext cx="70770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643702" y="630378"/>
            <a:ext cx="2286016" cy="12144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dirty="0" smtClean="0"/>
              <a:t>Bit 10-8: RIPL</a:t>
            </a:r>
            <a:endParaRPr lang="he-IL" dirty="0" smtClean="0"/>
          </a:p>
          <a:p>
            <a:pPr algn="r" rtl="1"/>
            <a:r>
              <a:rPr lang="he-IL" dirty="0" smtClean="0"/>
              <a:t>עדיפות הפסיקה האחרונה.</a:t>
            </a:r>
          </a:p>
        </p:txBody>
      </p:sp>
    </p:spTree>
    <p:extLst>
      <p:ext uri="{BB962C8B-B14F-4D97-AF65-F5344CB8AC3E}">
        <p14:creationId xmlns:p14="http://schemas.microsoft.com/office/powerpoint/2010/main" val="2260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6004696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429000"/>
            <a:ext cx="82931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6596577" y="476672"/>
            <a:ext cx="2143140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dirty="0" smtClean="0"/>
              <a:t>IPTMR bit 31-0</a:t>
            </a:r>
            <a:r>
              <a:rPr lang="he-IL" dirty="0" smtClean="0"/>
              <a:t>:</a:t>
            </a:r>
          </a:p>
          <a:p>
            <a:pPr algn="ctr"/>
            <a:r>
              <a:rPr lang="he-IL" dirty="0" smtClean="0"/>
              <a:t>ערך הטעינה של טיימר ניהול פסיקה.</a:t>
            </a:r>
          </a:p>
          <a:p>
            <a:pPr algn="ctr"/>
            <a:r>
              <a:rPr lang="en-US" dirty="0" smtClean="0"/>
              <a:t>IP Timer</a:t>
            </a:r>
            <a:endParaRPr lang="he-IL" dirty="0" smtClean="0"/>
          </a:p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38000"/>
            <a:ext cx="2869431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438000"/>
            <a:ext cx="2880692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7476" y="714356"/>
            <a:ext cx="3236524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07600" y="4097090"/>
            <a:ext cx="3236400" cy="276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57166"/>
            <a:ext cx="5983473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57620" y="1"/>
            <a:ext cx="5286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sz="2400" b="1" dirty="0" smtClean="0">
                <a:latin typeface="+mj-lt"/>
                <a:ea typeface="+mj-ea"/>
                <a:cs typeface="+mj-cs"/>
              </a:rPr>
              <a:t>רגיסטרי דגלי הפסיקות: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1934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-1-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5991806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1187"/>
            <a:ext cx="2869200" cy="34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3362401"/>
            <a:ext cx="2869200" cy="34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3357562"/>
            <a:ext cx="2869200" cy="182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5500694" y="142852"/>
            <a:ext cx="3528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b="1" dirty="0" smtClean="0"/>
              <a:t>המשך </a:t>
            </a:r>
            <a:r>
              <a:rPr lang="he-IL" b="1" dirty="0" err="1" smtClean="0"/>
              <a:t>רגיסטרי</a:t>
            </a:r>
            <a:r>
              <a:rPr lang="he-IL" b="1" dirty="0" smtClean="0"/>
              <a:t> דגלי הפסיקות: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1934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-2-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6008473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2400"/>
            <a:ext cx="2725796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3362400"/>
            <a:ext cx="2690471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1142984"/>
            <a:ext cx="270894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4383857"/>
            <a:ext cx="2710800" cy="247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00760" y="1"/>
            <a:ext cx="3143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b="1" dirty="0" smtClean="0">
                <a:latin typeface="+mj-lt"/>
                <a:ea typeface="+mj-ea"/>
                <a:cs typeface="+mj-cs"/>
              </a:rPr>
              <a:t>רגיסטרי אפשור הפסיקות: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562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-1-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6000968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2400"/>
            <a:ext cx="2962608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3362400"/>
            <a:ext cx="2838481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3357562"/>
            <a:ext cx="2840400" cy="199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00760" y="1"/>
            <a:ext cx="3143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b="1" dirty="0" smtClean="0">
                <a:latin typeface="+mj-lt"/>
                <a:ea typeface="+mj-ea"/>
                <a:cs typeface="+mj-cs"/>
              </a:rPr>
              <a:t>המשך </a:t>
            </a:r>
            <a:r>
              <a:rPr lang="he-IL" b="1" dirty="0" err="1" smtClean="0">
                <a:latin typeface="+mj-lt"/>
                <a:ea typeface="+mj-ea"/>
                <a:cs typeface="+mj-cs"/>
              </a:rPr>
              <a:t>רגיסטרי</a:t>
            </a:r>
            <a:r>
              <a:rPr lang="he-IL" b="1" dirty="0" smtClean="0">
                <a:latin typeface="+mj-lt"/>
                <a:ea typeface="+mj-ea"/>
                <a:cs typeface="+mj-cs"/>
              </a:rPr>
              <a:t> אפשור פסיקות: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0562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-2-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6000140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00760" y="1"/>
            <a:ext cx="3143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b="1" dirty="0" smtClean="0">
                <a:latin typeface="+mj-lt"/>
                <a:ea typeface="+mj-ea"/>
                <a:cs typeface="+mj-cs"/>
              </a:rPr>
              <a:t>רגיסטרי עדיפות הפסיקות: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2400"/>
            <a:ext cx="2799036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362400"/>
            <a:ext cx="2832530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6215058" y="1160650"/>
            <a:ext cx="2714644" cy="2268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he-IL" dirty="0" smtClean="0"/>
              <a:t>רגיסטר זה קובע באותו </a:t>
            </a:r>
            <a:r>
              <a:rPr lang="en-US" dirty="0" smtClean="0"/>
              <a:t>:</a:t>
            </a:r>
            <a:r>
              <a:rPr lang="he-IL" dirty="0" smtClean="0"/>
              <a:t>האופן את מצב הפסיקות</a:t>
            </a:r>
          </a:p>
          <a:p>
            <a:pPr algn="ctr"/>
            <a:r>
              <a:rPr lang="en-US" dirty="0" smtClean="0"/>
              <a:t>CS1IP – Core Software 1</a:t>
            </a:r>
          </a:p>
          <a:p>
            <a:pPr algn="ctr"/>
            <a:r>
              <a:rPr lang="en-US" dirty="0" smtClean="0"/>
              <a:t>CS0IP- Core Software 0</a:t>
            </a:r>
          </a:p>
          <a:p>
            <a:pPr algn="ctr"/>
            <a:r>
              <a:rPr lang="en-US" dirty="0" smtClean="0"/>
              <a:t>CTIP – Core Timer 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-1-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פסיקה הינה אות </a:t>
            </a:r>
            <a:r>
              <a:rPr lang="he-IL" dirty="0" err="1" smtClean="0"/>
              <a:t>אסינכרוני</a:t>
            </a:r>
            <a:r>
              <a:rPr lang="he-IL" dirty="0" smtClean="0"/>
              <a:t> המתקבל מתוכנה או חומרה,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ומאפשר שינוי בביצוע סדר התוכנית ללא בקרה מותנית.</a:t>
            </a:r>
          </a:p>
          <a:p>
            <a:endParaRPr lang="he-IL" dirty="0" smtClean="0"/>
          </a:p>
          <a:p>
            <a:pPr algn="just"/>
            <a:r>
              <a:rPr lang="he-IL" dirty="0" smtClean="0"/>
              <a:t>ביצוע הפסיקה גורם ליציאה לתוכנית משנה, ובסיום השגרה התוכנית חוזרת לאותה הנקודה שממה יצאה לטיפול בפסיקה. </a:t>
            </a:r>
          </a:p>
          <a:p>
            <a:endParaRPr lang="he-IL" dirty="0" smtClean="0"/>
          </a:p>
          <a:p>
            <a:pPr algn="just"/>
            <a:r>
              <a:rPr lang="he-IL" dirty="0" smtClean="0"/>
              <a:t>פסיקות משמשות כאמצעי תקשורת בין תהליכים במחשב ונמצאות בשימוש נרחב במחשבים הפועלים בריבוי משימות, ובפרט במערכות בזמן אמת.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tx1"/>
                </a:solidFill>
              </a:rPr>
              <a:t>מהי פסיקה ( </a:t>
            </a:r>
            <a:r>
              <a:rPr lang="en-US" dirty="0" smtClean="0">
                <a:solidFill>
                  <a:schemeClr val="tx1"/>
                </a:solidFill>
              </a:rPr>
              <a:t>Interrupt</a:t>
            </a:r>
            <a:r>
              <a:rPr lang="he-IL" dirty="0" smtClean="0">
                <a:solidFill>
                  <a:schemeClr val="tx1"/>
                </a:solidFill>
              </a:rPr>
              <a:t> 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?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6000140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00760" y="1"/>
            <a:ext cx="3143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b="1" dirty="0" smtClean="0">
                <a:latin typeface="+mj-lt"/>
                <a:ea typeface="+mj-ea"/>
                <a:cs typeface="+mj-cs"/>
              </a:rPr>
              <a:t>רגיסטרי עדיפות הפסיקות: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2400"/>
            <a:ext cx="2799036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362400"/>
            <a:ext cx="2832530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le 11"/>
          <p:cNvSpPr/>
          <p:nvPr/>
        </p:nvSpPr>
        <p:spPr>
          <a:xfrm>
            <a:off x="6323478" y="1124744"/>
            <a:ext cx="2643206" cy="2237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 rtl="1"/>
            <a:r>
              <a:rPr lang="en-US" dirty="0" smtClean="0"/>
              <a:t>INT0IP&lt;1:0&gt;</a:t>
            </a:r>
            <a:endParaRPr lang="he-IL" dirty="0" smtClean="0"/>
          </a:p>
          <a:p>
            <a:pPr algn="ctr" rtl="1"/>
            <a:r>
              <a:rPr lang="he-IL" dirty="0" smtClean="0"/>
              <a:t>קביעת תת עדיפות הפסיקה</a:t>
            </a:r>
          </a:p>
          <a:p>
            <a:pPr algn="ctr" rtl="1"/>
            <a:r>
              <a:rPr lang="en-US" dirty="0" smtClean="0"/>
              <a:t>External Interrupt 0</a:t>
            </a:r>
            <a:endParaRPr lang="he-IL" dirty="0" smtClean="0"/>
          </a:p>
          <a:p>
            <a:pPr algn="ctr" rtl="1"/>
            <a:r>
              <a:rPr lang="he-IL" dirty="0" smtClean="0"/>
              <a:t>3 – תת עדיפות גבוהה ביותר</a:t>
            </a:r>
          </a:p>
          <a:p>
            <a:pPr algn="ctr" rtl="1"/>
            <a:r>
              <a:rPr lang="he-IL" dirty="0" smtClean="0"/>
              <a:t>0 - עדיפות נמוכה ביותר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-1-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6000140" cy="28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00760" y="1"/>
            <a:ext cx="3143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b="1" dirty="0" smtClean="0">
                <a:latin typeface="+mj-lt"/>
                <a:ea typeface="+mj-ea"/>
                <a:cs typeface="+mj-cs"/>
              </a:rPr>
              <a:t>רגיסטרי עדיפות הפסיקות: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2400"/>
            <a:ext cx="2799036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362400"/>
            <a:ext cx="2832530" cy="34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6215074" y="1357298"/>
            <a:ext cx="2643206" cy="1927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ctr" rtl="1"/>
            <a:r>
              <a:rPr lang="en-US" dirty="0" smtClean="0"/>
              <a:t>INT0IP&lt;2:0&gt;</a:t>
            </a:r>
            <a:endParaRPr lang="he-IL" dirty="0" smtClean="0"/>
          </a:p>
          <a:p>
            <a:pPr algn="ctr" rtl="1"/>
            <a:r>
              <a:rPr lang="he-IL" dirty="0" smtClean="0"/>
              <a:t>קביעת עדיפות הפסיקה</a:t>
            </a:r>
          </a:p>
          <a:p>
            <a:pPr algn="ctr" rtl="1"/>
            <a:r>
              <a:rPr lang="en-US" dirty="0" smtClean="0"/>
              <a:t>External Interrupt 0</a:t>
            </a:r>
            <a:endParaRPr lang="he-IL" dirty="0" smtClean="0"/>
          </a:p>
          <a:p>
            <a:pPr algn="ctr" rtl="1"/>
            <a:r>
              <a:rPr lang="he-IL" dirty="0" smtClean="0"/>
              <a:t>7 - עדיפות גבוהה ביותר</a:t>
            </a:r>
          </a:p>
          <a:p>
            <a:pPr algn="ctr" rtl="1"/>
            <a:r>
              <a:rPr lang="he-IL" dirty="0" smtClean="0"/>
              <a:t>1 - עדיפות נמוכה ביותר</a:t>
            </a:r>
          </a:p>
          <a:p>
            <a:pPr algn="ctr" rtl="1"/>
            <a:r>
              <a:rPr lang="he-IL" dirty="0" smtClean="0"/>
              <a:t>0 - פסיקה מנוטרלת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-1-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 smtClean="0"/>
              <a:t>סיכום רגיסטרי עדיפות הפסיקות:</a:t>
            </a:r>
          </a:p>
          <a:p>
            <a:pPr algn="l" rtl="0"/>
            <a:r>
              <a:rPr lang="en-US" dirty="0" smtClean="0"/>
              <a:t>IPC0 – 	External Interrupt 0</a:t>
            </a:r>
            <a:br>
              <a:rPr lang="en-US" dirty="0" smtClean="0"/>
            </a:br>
            <a:r>
              <a:rPr lang="en-US" dirty="0" smtClean="0"/>
              <a:t>		Core Software 1 Interrupt </a:t>
            </a:r>
            <a:br>
              <a:rPr lang="en-US" dirty="0" smtClean="0"/>
            </a:br>
            <a:r>
              <a:rPr lang="en-US" dirty="0" smtClean="0"/>
              <a:t>		Core Software 0 Interrupt</a:t>
            </a:r>
            <a:br>
              <a:rPr lang="en-US" dirty="0" smtClean="0"/>
            </a:br>
            <a:r>
              <a:rPr lang="en-US" dirty="0" smtClean="0"/>
              <a:t>		Core Timer Interrupt</a:t>
            </a:r>
          </a:p>
          <a:p>
            <a:pPr algn="l" rtl="0"/>
            <a:r>
              <a:rPr lang="en-US" dirty="0" smtClean="0"/>
              <a:t>IPC1 -  	External Interrupt 1</a:t>
            </a:r>
            <a:br>
              <a:rPr lang="en-US" dirty="0" smtClean="0"/>
            </a:br>
            <a:r>
              <a:rPr lang="en-US" dirty="0" smtClean="0"/>
              <a:t>		Output Compare 1 Interrupt</a:t>
            </a:r>
            <a:br>
              <a:rPr lang="en-US" dirty="0" smtClean="0"/>
            </a:br>
            <a:r>
              <a:rPr lang="en-US" dirty="0" smtClean="0"/>
              <a:t>		Input Compare 1 Interrupt</a:t>
            </a:r>
            <a:br>
              <a:rPr lang="en-US" dirty="0" smtClean="0"/>
            </a:br>
            <a:r>
              <a:rPr lang="en-US" dirty="0" smtClean="0"/>
              <a:t>		Timer1 Interrupt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>
                <a:solidFill>
                  <a:schemeClr val="tx1"/>
                </a:solidFill>
                <a:effectLst/>
              </a:rPr>
              <a:t>המשך רגיסטרי עדיפות הפסיקות: </a:t>
            </a:r>
            <a:endParaRPr lang="he-IL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-2-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IPC</a:t>
            </a:r>
            <a:r>
              <a:rPr lang="he-IL" dirty="0" smtClean="0"/>
              <a:t>2</a:t>
            </a:r>
            <a:r>
              <a:rPr lang="en-US" dirty="0" smtClean="0"/>
              <a:t> -	External Interrupt 2</a:t>
            </a:r>
            <a:br>
              <a:rPr lang="en-US" dirty="0" smtClean="0"/>
            </a:br>
            <a:r>
              <a:rPr lang="en-US" dirty="0" smtClean="0"/>
              <a:t>		Output Compare 2 Interrupt</a:t>
            </a:r>
            <a:br>
              <a:rPr lang="en-US" dirty="0" smtClean="0"/>
            </a:br>
            <a:r>
              <a:rPr lang="en-US" dirty="0" smtClean="0"/>
              <a:t>		Input Compare 2 Interrupt</a:t>
            </a:r>
            <a:br>
              <a:rPr lang="en-US" dirty="0" smtClean="0"/>
            </a:br>
            <a:r>
              <a:rPr lang="en-US" dirty="0" smtClean="0"/>
              <a:t>		Timer2 Interrupt</a:t>
            </a:r>
          </a:p>
          <a:p>
            <a:pPr algn="l" rtl="0"/>
            <a:r>
              <a:rPr lang="en-US" dirty="0" smtClean="0"/>
              <a:t>IPC3 - 	External Interrupt 3</a:t>
            </a:r>
            <a:br>
              <a:rPr lang="en-US" dirty="0" smtClean="0"/>
            </a:br>
            <a:r>
              <a:rPr lang="en-US" dirty="0" smtClean="0"/>
              <a:t>		Output Compare 3</a:t>
            </a:r>
            <a:br>
              <a:rPr lang="en-US" dirty="0" smtClean="0"/>
            </a:br>
            <a:r>
              <a:rPr lang="en-US" dirty="0" smtClean="0"/>
              <a:t>		Input Compare 3</a:t>
            </a:r>
            <a:br>
              <a:rPr lang="en-US" dirty="0" smtClean="0"/>
            </a:br>
            <a:r>
              <a:rPr lang="en-US" dirty="0" smtClean="0"/>
              <a:t>		Timer3 Interrupt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>
                <a:solidFill>
                  <a:schemeClr val="tx1"/>
                </a:solidFill>
                <a:effectLst/>
              </a:rPr>
              <a:t>המשך רגיסטרי עדיפות הפסיקות: </a:t>
            </a:r>
            <a:endParaRPr lang="he-IL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-3-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IPC4 - 	External Interrupt 4</a:t>
            </a:r>
            <a:br>
              <a:rPr lang="en-US" dirty="0" smtClean="0"/>
            </a:br>
            <a:r>
              <a:rPr lang="en-US" dirty="0" smtClean="0"/>
              <a:t>		Output Compare 4</a:t>
            </a:r>
            <a:br>
              <a:rPr lang="en-US" dirty="0" smtClean="0"/>
            </a:br>
            <a:r>
              <a:rPr lang="en-US" dirty="0" smtClean="0"/>
              <a:t>		Input Compare 4</a:t>
            </a:r>
            <a:br>
              <a:rPr lang="en-US" dirty="0" smtClean="0"/>
            </a:br>
            <a:r>
              <a:rPr lang="en-US" dirty="0" smtClean="0"/>
              <a:t>		Timer4 Interrupt</a:t>
            </a:r>
          </a:p>
          <a:p>
            <a:pPr algn="l" rtl="0"/>
            <a:r>
              <a:rPr lang="en-US" dirty="0" smtClean="0"/>
              <a:t>IPC5 - 	SPI1 Interrupt</a:t>
            </a:r>
            <a:br>
              <a:rPr lang="en-US" dirty="0" smtClean="0"/>
            </a:br>
            <a:r>
              <a:rPr lang="en-US" dirty="0" smtClean="0"/>
              <a:t>		Output Compare 5</a:t>
            </a:r>
            <a:br>
              <a:rPr lang="en-US" dirty="0" smtClean="0"/>
            </a:br>
            <a:r>
              <a:rPr lang="en-US" dirty="0" smtClean="0"/>
              <a:t>		Input Compare 5</a:t>
            </a:r>
            <a:br>
              <a:rPr lang="en-US" dirty="0" smtClean="0"/>
            </a:br>
            <a:r>
              <a:rPr lang="en-US" dirty="0" smtClean="0"/>
              <a:t>		Timer5 Interrupt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>
                <a:solidFill>
                  <a:schemeClr val="tx1"/>
                </a:solidFill>
                <a:effectLst/>
              </a:rPr>
              <a:t>המשך רגיסטרי עדיפות הפסיקות: </a:t>
            </a:r>
            <a:endParaRPr lang="he-IL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-4-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IPC6 - 	Analog-to-Digital 1</a:t>
            </a:r>
            <a:br>
              <a:rPr lang="en-US" dirty="0" smtClean="0"/>
            </a:br>
            <a:r>
              <a:rPr lang="en-US" dirty="0" smtClean="0"/>
              <a:t>		Input Change Interrupt</a:t>
            </a:r>
            <a:br>
              <a:rPr lang="en-US" dirty="0" smtClean="0"/>
            </a:br>
            <a:r>
              <a:rPr lang="en-US" dirty="0" smtClean="0"/>
              <a:t>		I2C1 Interrupt</a:t>
            </a:r>
            <a:br>
              <a:rPr lang="en-US" dirty="0" smtClean="0"/>
            </a:br>
            <a:r>
              <a:rPr lang="en-US" dirty="0" smtClean="0"/>
              <a:t>		UART1 Interrupt</a:t>
            </a:r>
          </a:p>
          <a:p>
            <a:pPr algn="l" rtl="0"/>
            <a:r>
              <a:rPr lang="en-US" dirty="0" smtClean="0"/>
              <a:t>IPC7 -	SPI2 Interrupt</a:t>
            </a:r>
            <a:br>
              <a:rPr lang="en-US" dirty="0" smtClean="0"/>
            </a:br>
            <a:r>
              <a:rPr lang="en-US" dirty="0" smtClean="0"/>
              <a:t>		Compare 2 Interrupt</a:t>
            </a:r>
            <a:br>
              <a:rPr lang="en-US" dirty="0" smtClean="0"/>
            </a:br>
            <a:r>
              <a:rPr lang="en-US" dirty="0" smtClean="0"/>
              <a:t>		Compare 1 Interrupt</a:t>
            </a:r>
            <a:br>
              <a:rPr lang="en-US" dirty="0" smtClean="0"/>
            </a:br>
            <a:r>
              <a:rPr lang="en-US" dirty="0" smtClean="0"/>
              <a:t>		Parallel Master Port Interrupt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>
                <a:solidFill>
                  <a:schemeClr val="tx1"/>
                </a:solidFill>
                <a:effectLst/>
              </a:rPr>
              <a:t>המשך רגיסטרי עדיפות הפסיקות: </a:t>
            </a:r>
            <a:endParaRPr lang="he-IL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-5-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IPC8 - 	Real-Time Clock Interrupt</a:t>
            </a:r>
            <a:br>
              <a:rPr lang="en-US" dirty="0" smtClean="0"/>
            </a:br>
            <a:r>
              <a:rPr lang="en-US" dirty="0" smtClean="0"/>
              <a:t>		Fail-Safe Clock Monitor Interrupt</a:t>
            </a:r>
            <a:br>
              <a:rPr lang="en-US" dirty="0" smtClean="0"/>
            </a:br>
            <a:r>
              <a:rPr lang="en-US" dirty="0" smtClean="0"/>
              <a:t>		I2C2 Interrupt</a:t>
            </a:r>
            <a:br>
              <a:rPr lang="en-US" dirty="0" smtClean="0"/>
            </a:br>
            <a:r>
              <a:rPr lang="en-US" dirty="0" smtClean="0"/>
              <a:t>		UART2 Interrupt</a:t>
            </a:r>
          </a:p>
          <a:p>
            <a:pPr algn="l" rtl="0"/>
            <a:r>
              <a:rPr lang="en-US" dirty="0" smtClean="0"/>
              <a:t>IPC9 - 	DMA3 Interrupt</a:t>
            </a:r>
            <a:br>
              <a:rPr lang="en-US" dirty="0" smtClean="0"/>
            </a:br>
            <a:r>
              <a:rPr lang="en-US" dirty="0" smtClean="0"/>
              <a:t>		DMA2 Interrupt</a:t>
            </a:r>
            <a:br>
              <a:rPr lang="en-US" dirty="0" smtClean="0"/>
            </a:br>
            <a:r>
              <a:rPr lang="en-US" dirty="0" smtClean="0"/>
              <a:t>		DMA1 Interrupt</a:t>
            </a:r>
            <a:br>
              <a:rPr lang="en-US" dirty="0" smtClean="0"/>
            </a:br>
            <a:r>
              <a:rPr lang="en-US" dirty="0" smtClean="0"/>
              <a:t>		DMA0 Interrupt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>
                <a:solidFill>
                  <a:schemeClr val="tx1"/>
                </a:solidFill>
                <a:effectLst/>
              </a:rPr>
              <a:t>המשך רגיסטרי עדיפות הפסיקות: </a:t>
            </a:r>
            <a:endParaRPr lang="he-IL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-6-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IPC10 - 	Empty Register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IPC11 - 	USB Interrupt</a:t>
            </a:r>
            <a:br>
              <a:rPr lang="en-US" dirty="0" smtClean="0"/>
            </a:br>
            <a:r>
              <a:rPr lang="en-US" dirty="0" smtClean="0"/>
              <a:t>		Flash Control Event Interrupt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>
                <a:solidFill>
                  <a:schemeClr val="tx1"/>
                </a:solidFill>
                <a:effectLst/>
              </a:rPr>
              <a:t>המשך רגיסטרי עדיפות הפסיקות: </a:t>
            </a:r>
            <a:endParaRPr lang="he-IL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571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-7-</a:t>
            </a:r>
            <a:endParaRPr lang="he-IL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tx1"/>
                </a:solidFill>
                <a:effectLst/>
              </a:rPr>
              <a:t>סדר פסיקות ומספרי ווקטורים:</a:t>
            </a:r>
            <a:endParaRPr lang="he-IL" dirty="0">
              <a:solidFill>
                <a:schemeClr val="tx1"/>
              </a:solidFill>
              <a:effectLst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3"/>
            <a:ext cx="4500000" cy="461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16160"/>
            <a:ext cx="4500000" cy="1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00174"/>
            <a:ext cx="4500000" cy="144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928934"/>
            <a:ext cx="4500000" cy="215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4643438" y="5214950"/>
            <a:ext cx="4357718" cy="13573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he-IL" dirty="0" smtClean="0"/>
              <a:t>יש לשים לב שמספר פסיקות מגיעות על אותו ווקטור פסיקה, ולכן ישנו צורך במתן עדיפות ותת עדיפות לפסיקות השונות.</a:t>
            </a:r>
            <a:endParaRPr lang="he-IL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0" y="4929198"/>
            <a:ext cx="4500562" cy="428628"/>
          </a:xfrm>
          <a:prstGeom prst="round1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 Single Corner Rectangle 12"/>
          <p:cNvSpPr/>
          <p:nvPr/>
        </p:nvSpPr>
        <p:spPr>
          <a:xfrm>
            <a:off x="0" y="5357826"/>
            <a:ext cx="4500562" cy="428628"/>
          </a:xfrm>
          <a:prstGeom prst="round1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ound Single Corner Rectangle 14"/>
          <p:cNvSpPr/>
          <p:nvPr/>
        </p:nvSpPr>
        <p:spPr>
          <a:xfrm>
            <a:off x="4500562" y="2643182"/>
            <a:ext cx="4500562" cy="428628"/>
          </a:xfrm>
          <a:prstGeom prst="round1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 Single Corner Rectangle 15"/>
          <p:cNvSpPr/>
          <p:nvPr/>
        </p:nvSpPr>
        <p:spPr>
          <a:xfrm>
            <a:off x="4500562" y="1643050"/>
            <a:ext cx="4500562" cy="428628"/>
          </a:xfrm>
          <a:prstGeom prst="round1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ound Single Corner Rectangle 16"/>
          <p:cNvSpPr/>
          <p:nvPr/>
        </p:nvSpPr>
        <p:spPr>
          <a:xfrm>
            <a:off x="4500562" y="3500438"/>
            <a:ext cx="4500562" cy="428628"/>
          </a:xfrm>
          <a:prstGeom prst="round1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 Single Corner Rectangle 13"/>
          <p:cNvSpPr/>
          <p:nvPr/>
        </p:nvSpPr>
        <p:spPr>
          <a:xfrm>
            <a:off x="4500562" y="3071810"/>
            <a:ext cx="4500562" cy="428628"/>
          </a:xfrm>
          <a:prstGeom prst="round1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28625" y="428625"/>
            <a:ext cx="4572000" cy="6024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#include &lt;p32xxxx.h&gt;</a:t>
            </a:r>
          </a:p>
          <a:p>
            <a:pPr>
              <a:defRPr/>
            </a:pPr>
            <a:r>
              <a:rPr lang="en-US" sz="1400" dirty="0"/>
              <a:t>#include &lt;</a:t>
            </a:r>
            <a:r>
              <a:rPr lang="en-US" sz="1400" dirty="0" err="1"/>
              <a:t>plib.h</a:t>
            </a:r>
            <a:r>
              <a:rPr lang="en-US" sz="1400" dirty="0"/>
              <a:t>&gt;</a:t>
            </a:r>
          </a:p>
          <a:p>
            <a:pPr>
              <a:defRPr/>
            </a:pPr>
            <a:r>
              <a:rPr lang="en-US" sz="1400" dirty="0"/>
              <a:t>// file: int0.c //int0 </a:t>
            </a:r>
            <a:r>
              <a:rPr lang="he-IL" sz="1400" dirty="0"/>
              <a:t>כניסת פסיקה בודדת =מפסק</a:t>
            </a:r>
            <a:endParaRPr lang="en-US" sz="1400" dirty="0"/>
          </a:p>
          <a:p>
            <a:pPr>
              <a:defRPr/>
            </a:pPr>
            <a:r>
              <a:rPr lang="en-US" sz="1050" dirty="0"/>
              <a:t>#</a:t>
            </a:r>
            <a:r>
              <a:rPr lang="en-US" sz="1050" dirty="0" err="1"/>
              <a:t>pragma</a:t>
            </a:r>
            <a:r>
              <a:rPr lang="en-US" sz="1050" dirty="0"/>
              <a:t> </a:t>
            </a:r>
            <a:r>
              <a:rPr lang="en-US" sz="1050" dirty="0" err="1"/>
              <a:t>config</a:t>
            </a:r>
            <a:r>
              <a:rPr lang="en-US" sz="1050" dirty="0"/>
              <a:t> FPLLMUL = MUL_20, FPLLIDIV = DIV_2, FPLLODIV = DIV_1, FWDTEN = OFF</a:t>
            </a:r>
          </a:p>
          <a:p>
            <a:pPr>
              <a:defRPr/>
            </a:pPr>
            <a:r>
              <a:rPr lang="en-US" sz="1050" dirty="0"/>
              <a:t>#</a:t>
            </a:r>
            <a:r>
              <a:rPr lang="en-US" sz="1050" dirty="0" err="1"/>
              <a:t>pragma</a:t>
            </a:r>
            <a:r>
              <a:rPr lang="en-US" sz="1050" dirty="0"/>
              <a:t> </a:t>
            </a:r>
            <a:r>
              <a:rPr lang="en-US" sz="1050" dirty="0" err="1"/>
              <a:t>config</a:t>
            </a:r>
            <a:r>
              <a:rPr lang="en-US" sz="1050" dirty="0"/>
              <a:t> POSCMOD = HS, FNOSC = PRIPLL, FPBDIV = DIV_8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#</a:t>
            </a:r>
            <a:r>
              <a:rPr lang="en-US" sz="1400" dirty="0" err="1"/>
              <a:t>pragma</a:t>
            </a:r>
            <a:r>
              <a:rPr lang="en-US" sz="1400" dirty="0"/>
              <a:t> interrupt </a:t>
            </a:r>
            <a:r>
              <a:rPr lang="en-US" sz="1400" dirty="0" err="1"/>
              <a:t>LEDCount</a:t>
            </a:r>
            <a:r>
              <a:rPr lang="en-US" sz="1400" dirty="0"/>
              <a:t> ipl0 vector 0   </a:t>
            </a:r>
          </a:p>
          <a:p>
            <a:pPr>
              <a:defRPr/>
            </a:pPr>
            <a:r>
              <a:rPr lang="en-US" sz="1400" dirty="0"/>
              <a:t>void </a:t>
            </a:r>
            <a:r>
              <a:rPr lang="en-US" sz="1400" dirty="0" err="1"/>
              <a:t>LEDCount</a:t>
            </a:r>
            <a:r>
              <a:rPr lang="en-US" sz="1400" dirty="0"/>
              <a:t>( void);   </a:t>
            </a:r>
          </a:p>
          <a:p>
            <a:pPr>
              <a:defRPr/>
            </a:pPr>
            <a:r>
              <a:rPr lang="en-US" sz="1400" dirty="0"/>
              <a:t>void </a:t>
            </a:r>
            <a:r>
              <a:rPr lang="en-US" sz="1400" dirty="0" err="1"/>
              <a:t>initPortD</a:t>
            </a:r>
            <a:r>
              <a:rPr lang="en-US" sz="1400" dirty="0"/>
              <a:t>(void);</a:t>
            </a:r>
          </a:p>
          <a:p>
            <a:pPr>
              <a:defRPr/>
            </a:pPr>
            <a:r>
              <a:rPr lang="en-US" sz="1400" dirty="0"/>
              <a:t>void </a:t>
            </a:r>
            <a:r>
              <a:rPr lang="en-US" sz="1400" dirty="0" err="1"/>
              <a:t>initPortE</a:t>
            </a:r>
            <a:r>
              <a:rPr lang="en-US" sz="1400" dirty="0"/>
              <a:t>(void);</a:t>
            </a:r>
          </a:p>
          <a:p>
            <a:pPr>
              <a:defRPr/>
            </a:pPr>
            <a:r>
              <a:rPr lang="en-US" sz="1400" dirty="0"/>
              <a:t>void </a:t>
            </a:r>
            <a:r>
              <a:rPr lang="en-US" sz="1400" dirty="0" err="1"/>
              <a:t>initPortF</a:t>
            </a:r>
            <a:r>
              <a:rPr lang="en-US" sz="1400" dirty="0"/>
              <a:t>(void);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dirty="0"/>
              <a:t>	</a:t>
            </a:r>
            <a:r>
              <a:rPr lang="en-US" sz="1400" dirty="0" err="1"/>
              <a:t>initPortD</a:t>
            </a:r>
            <a:r>
              <a:rPr lang="en-US" sz="1400" dirty="0"/>
              <a:t>();</a:t>
            </a:r>
          </a:p>
          <a:p>
            <a:pPr>
              <a:defRPr/>
            </a:pPr>
            <a:r>
              <a:rPr lang="en-US" sz="1400" dirty="0"/>
              <a:t>	</a:t>
            </a:r>
            <a:r>
              <a:rPr lang="en-US" sz="1400" dirty="0" err="1"/>
              <a:t>initPortE</a:t>
            </a:r>
            <a:r>
              <a:rPr lang="en-US" sz="1400" dirty="0"/>
              <a:t>();</a:t>
            </a:r>
          </a:p>
          <a:p>
            <a:pPr>
              <a:defRPr/>
            </a:pPr>
            <a:r>
              <a:rPr lang="en-US" sz="1400" dirty="0"/>
              <a:t>	</a:t>
            </a:r>
            <a:r>
              <a:rPr lang="en-US" sz="1400" dirty="0" err="1"/>
              <a:t>initPortF</a:t>
            </a:r>
            <a:r>
              <a:rPr lang="en-US" sz="1400" dirty="0"/>
              <a:t>();</a:t>
            </a:r>
          </a:p>
          <a:p>
            <a:pPr>
              <a:defRPr/>
            </a:pPr>
            <a:r>
              <a:rPr lang="en-US" sz="1400" dirty="0"/>
              <a:t>	PORTF = 0x04;</a:t>
            </a:r>
          </a:p>
          <a:p>
            <a:pPr>
              <a:defRPr/>
            </a:pPr>
            <a:r>
              <a:rPr lang="en-US" sz="1400" dirty="0"/>
              <a:t>	mINT0SetIntPriority(1);</a:t>
            </a:r>
          </a:p>
          <a:p>
            <a:pPr>
              <a:defRPr/>
            </a:pPr>
            <a:r>
              <a:rPr lang="en-US" sz="1400" dirty="0"/>
              <a:t>	</a:t>
            </a:r>
            <a:r>
              <a:rPr lang="en-US" sz="1400" dirty="0" err="1"/>
              <a:t>INTEnableSystemSingleVectoredInt</a:t>
            </a:r>
            <a:r>
              <a:rPr lang="en-US" sz="1400" dirty="0"/>
              <a:t>();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	mINT0IntEnable(1);</a:t>
            </a:r>
          </a:p>
          <a:p>
            <a:pPr>
              <a:defRPr/>
            </a:pPr>
            <a:r>
              <a:rPr lang="en-US" sz="1400" dirty="0"/>
              <a:t>	while(1);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	return 0;</a:t>
            </a:r>
          </a:p>
          <a:p>
            <a:pPr>
              <a:defRPr/>
            </a:pPr>
            <a:r>
              <a:rPr lang="en-US" sz="1400" dirty="0"/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5286375" y="500063"/>
            <a:ext cx="3643313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void initPortD(void)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	unsigned int portMap;</a:t>
            </a:r>
          </a:p>
          <a:p>
            <a:r>
              <a:rPr lang="en-US" sz="1200"/>
              <a:t>	portMap = TRISD;</a:t>
            </a:r>
          </a:p>
          <a:p>
            <a:r>
              <a:rPr lang="en-US" sz="1200"/>
              <a:t>	portMap &amp;= 0xFFFFFF4F;</a:t>
            </a:r>
          </a:p>
          <a:p>
            <a:r>
              <a:rPr lang="en-US" sz="1200"/>
              <a:t>	TRISD = portMap;</a:t>
            </a:r>
          </a:p>
          <a:p>
            <a:r>
              <a:rPr lang="en-US" sz="1200"/>
              <a:t>	PORTDbits.RD4 = 0;</a:t>
            </a:r>
          </a:p>
          <a:p>
            <a:r>
              <a:rPr lang="en-US" sz="1200"/>
              <a:t>	PORTDbits.RD5 = 0;</a:t>
            </a:r>
          </a:p>
          <a:p>
            <a:r>
              <a:rPr lang="en-US" sz="1200"/>
              <a:t>	PORTDbits.RD7 = 0;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void initPortE(void)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	unsigned int portMap;</a:t>
            </a:r>
          </a:p>
          <a:p>
            <a:r>
              <a:rPr lang="en-US" sz="1200"/>
              <a:t>	portMap = TRISE;</a:t>
            </a:r>
          </a:p>
          <a:p>
            <a:r>
              <a:rPr lang="en-US" sz="1200"/>
              <a:t>	portMap &amp;= 0xFFFFFF00;</a:t>
            </a:r>
          </a:p>
          <a:p>
            <a:r>
              <a:rPr lang="en-US" sz="1200"/>
              <a:t>	TRISE = portMap;</a:t>
            </a:r>
          </a:p>
          <a:p>
            <a:r>
              <a:rPr lang="en-US" sz="1200"/>
              <a:t>	PORTE = 0x00;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void initPortF(void)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	unsigned int portMap;</a:t>
            </a:r>
          </a:p>
          <a:p>
            <a:r>
              <a:rPr lang="en-US" sz="1200"/>
              <a:t>	portMap = TRISF;</a:t>
            </a:r>
          </a:p>
          <a:p>
            <a:r>
              <a:rPr lang="en-US" sz="1200"/>
              <a:t>	portMap &amp;= 0xFFFFFEF8;</a:t>
            </a:r>
          </a:p>
          <a:p>
            <a:r>
              <a:rPr lang="en-US" sz="1200"/>
              <a:t>	TRISF = portMap;</a:t>
            </a:r>
          </a:p>
          <a:p>
            <a:r>
              <a:rPr lang="en-US" sz="1200"/>
              <a:t>	PORTFbits.RF8 = 1;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void LEDCount( void)</a:t>
            </a:r>
          </a:p>
          <a:p>
            <a:r>
              <a:rPr lang="en-US" sz="1200"/>
              <a:t>{	PORTE++;</a:t>
            </a:r>
          </a:p>
          <a:p>
            <a:r>
              <a:rPr lang="en-US" sz="1200"/>
              <a:t>	PORTDbits.RD4 = 1;</a:t>
            </a:r>
          </a:p>
          <a:p>
            <a:r>
              <a:rPr lang="en-US" sz="1200"/>
              <a:t>	PORTDbits.RD4 = 0;</a:t>
            </a:r>
          </a:p>
          <a:p>
            <a:r>
              <a:rPr lang="en-US" sz="1200"/>
              <a:t>	mINT0ClearIntFlag();}</a:t>
            </a:r>
          </a:p>
          <a:p>
            <a:r>
              <a:rPr lang="en-US" sz="1200"/>
              <a:t>	</a:t>
            </a:r>
          </a:p>
        </p:txBody>
      </p:sp>
      <p:cxnSp>
        <p:nvCxnSpPr>
          <p:cNvPr id="48132" name="מחבר ישר 4"/>
          <p:cNvCxnSpPr>
            <a:cxnSpLocks noChangeShapeType="1"/>
          </p:cNvCxnSpPr>
          <p:nvPr/>
        </p:nvCxnSpPr>
        <p:spPr bwMode="auto">
          <a:xfrm rot="5400000">
            <a:off x="2286000" y="3714750"/>
            <a:ext cx="5429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he-IL" dirty="0" smtClean="0"/>
              <a:t>ברגע בקשת פסיקה, משתנה דגל הפסיקה הספציפית מרמה לוגית "0" לרמה לוגית "1", ונשלחת בקשת פסיקה הכוללת את עדיפות</a:t>
            </a:r>
            <a:r>
              <a:rPr lang="en-US" dirty="0" smtClean="0"/>
              <a:t> </a:t>
            </a:r>
            <a:r>
              <a:rPr lang="he-IL" dirty="0" smtClean="0"/>
              <a:t>הפסיקה לבדיקה במעבד.</a:t>
            </a:r>
          </a:p>
          <a:p>
            <a:endParaRPr lang="he-IL" dirty="0" smtClean="0"/>
          </a:p>
          <a:p>
            <a:pPr algn="just"/>
            <a:r>
              <a:rPr lang="he-IL" dirty="0" smtClean="0"/>
              <a:t>המעבד מבצע בדיקת עדיפויות ומחליט על ביצוע הפסיקה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בעלת העדיפות הגבוהה ביותר, ובמקביל להחלטה, מחושבת כתובת תוכנית הפסיקה שנקבעה.</a:t>
            </a:r>
          </a:p>
          <a:p>
            <a:endParaRPr lang="he-IL" dirty="0" smtClean="0"/>
          </a:p>
          <a:p>
            <a:pPr algn="just"/>
            <a:r>
              <a:rPr lang="he-IL" dirty="0" smtClean="0"/>
              <a:t>לאחר ההחלטה נעצר באקראי רצף התוכנית המקורית  והמעבד פונה לטיפול בתוכנית המשנה של הפסיקה, בסיום תוכנית המשנה חוזר לאותה הנקודה שממנה יצא בתוכנית המקורית.</a:t>
            </a:r>
          </a:p>
          <a:p>
            <a:endParaRPr lang="he-IL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tx1"/>
                </a:solidFill>
              </a:rPr>
              <a:t>כיצד פועלת פסיקה ?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לבן 1"/>
          <p:cNvSpPr>
            <a:spLocks noChangeArrowheads="1"/>
          </p:cNvSpPr>
          <p:nvPr/>
        </p:nvSpPr>
        <p:spPr bwMode="auto">
          <a:xfrm>
            <a:off x="0" y="642938"/>
            <a:ext cx="88582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// file:interrupt_timer12345.c// TIMER  </a:t>
            </a:r>
            <a:r>
              <a:rPr lang="he-IL" sz="1600"/>
              <a:t>מקורות פסיקה מ-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 sz="1600"/>
              <a:t>#include &lt;p32xxxx.h&gt;</a:t>
            </a:r>
          </a:p>
          <a:p>
            <a:pPr>
              <a:lnSpc>
                <a:spcPct val="150000"/>
              </a:lnSpc>
            </a:pPr>
            <a:r>
              <a:rPr lang="en-US" sz="1400"/>
              <a:t>#include &lt;plib.h&gt;</a:t>
            </a:r>
          </a:p>
          <a:p>
            <a:pPr>
              <a:lnSpc>
                <a:spcPct val="150000"/>
              </a:lnSpc>
            </a:pPr>
            <a:r>
              <a:rPr lang="en-US" sz="1400"/>
              <a:t>#pragma config FPLLMUL = MUL_20, FPLLIDIV = DIV_2, FPLLODIV = DIV_1, FWDTEN = OFF</a:t>
            </a:r>
          </a:p>
          <a:p>
            <a:pPr>
              <a:lnSpc>
                <a:spcPct val="150000"/>
              </a:lnSpc>
            </a:pPr>
            <a:r>
              <a:rPr lang="en-US" sz="1400"/>
              <a:t>#pragma config POSCMOD = HS, FNOSC = PRIPLL, FPBDIV = DIV_8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TRIS_MAIN_ADDR_DECODER {unsigned int portfMap = TRISF; portfMap &amp;= 0xFFFFFEF8; TRISF = portfMap;}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MAIN_ADDR_DECODER(CBA)	PORTF = CBA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MAIN_DECODER_CS 		_RF8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TRIS_DATA_OUT {unsigned int porteMap = TRISE; porteMap &amp;= 0xFFFFFF00; TRISE = porteMap;}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TRIS_LED_CLK {unsigned int portdMap = TRISD; portdMap &amp;= 0xFFFFFFEF; TRISD = portdMap;}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TRIS_DATA_porta {unsigned int porteMap = TRISA; porteMap &amp;= 0xFFFFFFFF; TRISA = porteMap;}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LED_CLK 			_RD4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LED_EN 			0x04</a:t>
            </a:r>
          </a:p>
          <a:p>
            <a:pPr>
              <a:lnSpc>
                <a:spcPct val="150000"/>
              </a:lnSpc>
            </a:pPr>
            <a:r>
              <a:rPr lang="en-US" sz="1400"/>
              <a:t>#define DISABLE 			0x01</a:t>
            </a:r>
          </a:p>
          <a:p>
            <a:pPr>
              <a:lnSpc>
                <a:spcPct val="150000"/>
              </a:lnSpc>
            </a:pPr>
            <a:r>
              <a:rPr lang="en-US" sz="1400"/>
              <a:t>int count;</a:t>
            </a:r>
          </a:p>
          <a:p>
            <a:endParaRPr lang="en-US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he-IL" dirty="0" smtClean="0">
                <a:solidFill>
                  <a:srgbClr val="000000"/>
                </a:solidFill>
              </a:rPr>
              <a:t>#1</a:t>
            </a:r>
            <a:endParaRPr lang="en-US" altLang="he-IL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לבן 1"/>
          <p:cNvSpPr>
            <a:spLocks noChangeArrowheads="1"/>
          </p:cNvSpPr>
          <p:nvPr/>
        </p:nvSpPr>
        <p:spPr bwMode="auto">
          <a:xfrm>
            <a:off x="357188" y="714375"/>
            <a:ext cx="4572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void __ISR( _TIMER_5_VECTOR, ipl1) T5InterruptHandler(void)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// 3. re-enable interrupts immediately (nesting)</a:t>
            </a:r>
          </a:p>
          <a:p>
            <a:r>
              <a:rPr lang="en-US" sz="1400"/>
              <a:t>PORTEbits.RE4^=1;</a:t>
            </a:r>
          </a:p>
          <a:p>
            <a:r>
              <a:rPr lang="en-US" sz="1400"/>
              <a:t>LED_CLK = 0x01;</a:t>
            </a:r>
          </a:p>
          <a:p>
            <a:r>
              <a:rPr lang="en-US" sz="1400"/>
              <a:t>LED_CLK = 0x00;</a:t>
            </a:r>
          </a:p>
          <a:p>
            <a:r>
              <a:rPr lang="en-US" sz="1400"/>
              <a:t>// 5. clear the flag and exit</a:t>
            </a:r>
          </a:p>
          <a:p>
            <a:r>
              <a:rPr lang="en-US" sz="1400"/>
              <a:t>//mT5ClearIntFlag();</a:t>
            </a:r>
          </a:p>
          <a:p>
            <a:r>
              <a:rPr lang="en-US" sz="1400"/>
              <a:t>IFS0bits.T5IF=0;</a:t>
            </a:r>
          </a:p>
          <a:p>
            <a:r>
              <a:rPr lang="en-US" sz="1400"/>
              <a:t>} // T5 Interrupt Handler</a:t>
            </a:r>
          </a:p>
          <a:p>
            <a:r>
              <a:rPr lang="en-US" sz="1400"/>
              <a:t>void __ISR( _TIMER_4_VECTOR, ipl1) T4InterruptHandler(void)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// 3. re-enable interrupts immediately (nesting)</a:t>
            </a:r>
          </a:p>
          <a:p>
            <a:r>
              <a:rPr lang="en-US" sz="1400"/>
              <a:t>PORTEbits.RE3^=1;</a:t>
            </a:r>
          </a:p>
          <a:p>
            <a:r>
              <a:rPr lang="en-US" sz="1400"/>
              <a:t>LED_CLK = 0x01;</a:t>
            </a:r>
          </a:p>
          <a:p>
            <a:r>
              <a:rPr lang="en-US" sz="1400"/>
              <a:t>LED_CLK = 0x00;</a:t>
            </a:r>
          </a:p>
          <a:p>
            <a:r>
              <a:rPr lang="en-US" sz="1400"/>
              <a:t>// 5. clear the flag and exit</a:t>
            </a:r>
          </a:p>
          <a:p>
            <a:r>
              <a:rPr lang="en-US" sz="1400"/>
              <a:t>//mT4ClearIntFlag();</a:t>
            </a:r>
          </a:p>
          <a:p>
            <a:r>
              <a:rPr lang="en-US" sz="1400"/>
              <a:t>IFS0bits.T4IF=0;</a:t>
            </a:r>
          </a:p>
          <a:p>
            <a:r>
              <a:rPr lang="en-US" sz="1400"/>
              <a:t>} // T4 Interrupt Handler</a:t>
            </a:r>
          </a:p>
          <a:p>
            <a:endParaRPr lang="en-US" sz="14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4857750" y="714375"/>
            <a:ext cx="4000500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dirty="0"/>
              <a:t>void __ISR( _TIMER_3_VECTOR, ipl7) T3InterruptHandler( void)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// 1. T3 handler is responsible for incrementing count</a:t>
            </a:r>
          </a:p>
          <a:p>
            <a:r>
              <a:rPr lang="en-US" sz="1500" dirty="0"/>
              <a:t>PORTEbits.RE2^=1;</a:t>
            </a:r>
          </a:p>
          <a:p>
            <a:r>
              <a:rPr lang="en-US" sz="1500" dirty="0"/>
              <a:t>LED_CLK = 0x01;</a:t>
            </a:r>
          </a:p>
          <a:p>
            <a:r>
              <a:rPr lang="en-US" sz="1500" dirty="0"/>
              <a:t>LED_CLK = 0x00;</a:t>
            </a:r>
          </a:p>
          <a:p>
            <a:r>
              <a:rPr lang="en-US" sz="1500" dirty="0"/>
              <a:t>// 2. clear the flag and exit</a:t>
            </a:r>
          </a:p>
          <a:p>
            <a:r>
              <a:rPr lang="en-US" sz="1500" dirty="0"/>
              <a:t>//mT3ClearIntFlag();</a:t>
            </a:r>
          </a:p>
          <a:p>
            <a:r>
              <a:rPr lang="en-US" sz="1500" dirty="0"/>
              <a:t>IFS0bits.T3IF=0;</a:t>
            </a:r>
          </a:p>
          <a:p>
            <a:r>
              <a:rPr lang="en-US" sz="1500" dirty="0"/>
              <a:t>} // T3 Interrupt Handler</a:t>
            </a:r>
          </a:p>
          <a:p>
            <a:r>
              <a:rPr lang="en-US" sz="1500" dirty="0"/>
              <a:t>void __ISR( _TIMER_2_VECTOR, ipl1) T2InterruptHandler(void)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// 3. re-enable interrupts immediately (nesting)</a:t>
            </a:r>
          </a:p>
          <a:p>
            <a:r>
              <a:rPr lang="en-US" sz="1500" dirty="0"/>
              <a:t>PORTEbits.RE1^=1;</a:t>
            </a:r>
          </a:p>
          <a:p>
            <a:r>
              <a:rPr lang="en-US" sz="1500" dirty="0"/>
              <a:t>LED_CLK = 0x01;</a:t>
            </a:r>
          </a:p>
          <a:p>
            <a:r>
              <a:rPr lang="en-US" sz="1500" dirty="0"/>
              <a:t>LED_CLK = 0x00;</a:t>
            </a:r>
          </a:p>
          <a:p>
            <a:r>
              <a:rPr lang="en-US" sz="1500" dirty="0"/>
              <a:t>// 5. clear the flag and exit</a:t>
            </a:r>
          </a:p>
          <a:p>
            <a:r>
              <a:rPr lang="en-US" sz="1500" dirty="0"/>
              <a:t>//mT2ClearIntFlag();</a:t>
            </a:r>
          </a:p>
          <a:p>
            <a:r>
              <a:rPr lang="en-US" sz="1500" dirty="0"/>
              <a:t>IFS0bits.T2IF=0;</a:t>
            </a:r>
          </a:p>
          <a:p>
            <a:r>
              <a:rPr lang="en-US" sz="1500" dirty="0"/>
              <a:t>PR2 = 0xf000;</a:t>
            </a:r>
          </a:p>
          <a:p>
            <a:r>
              <a:rPr lang="en-US" sz="1500" dirty="0"/>
              <a:t>TMR2=0xe500;</a:t>
            </a:r>
          </a:p>
          <a:p>
            <a:r>
              <a:rPr lang="en-US" sz="1500" dirty="0"/>
              <a:t>} // T2 Interrupt Handler</a:t>
            </a:r>
          </a:p>
        </p:txBody>
      </p:sp>
      <p:cxnSp>
        <p:nvCxnSpPr>
          <p:cNvPr id="50180" name="מחבר ישר 4"/>
          <p:cNvCxnSpPr>
            <a:cxnSpLocks noChangeShapeType="1"/>
          </p:cNvCxnSpPr>
          <p:nvPr/>
        </p:nvCxnSpPr>
        <p:spPr bwMode="auto">
          <a:xfrm rot="5400000">
            <a:off x="1678782" y="3607594"/>
            <a:ext cx="56435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he-IL" dirty="0" smtClean="0">
                <a:solidFill>
                  <a:srgbClr val="000000"/>
                </a:solidFill>
              </a:rPr>
              <a:t>#2</a:t>
            </a:r>
            <a:endParaRPr lang="en-US" altLang="he-IL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לבן 1"/>
          <p:cNvSpPr>
            <a:spLocks noChangeArrowheads="1"/>
          </p:cNvSpPr>
          <p:nvPr/>
        </p:nvSpPr>
        <p:spPr bwMode="auto">
          <a:xfrm>
            <a:off x="0" y="642938"/>
            <a:ext cx="51435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void __ISR( _TIMER_1_VECTOR, ipl1) T1InterruptHandler(void)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// 3. re-enable interrupts immediately (nesting)</a:t>
            </a:r>
          </a:p>
          <a:p>
            <a:r>
              <a:rPr lang="en-US" sz="1400"/>
              <a:t>PORTEbits.RE0^=1;</a:t>
            </a:r>
          </a:p>
          <a:p>
            <a:r>
              <a:rPr lang="en-US" sz="1400"/>
              <a:t>LED_CLK = 0x01;</a:t>
            </a:r>
          </a:p>
          <a:p>
            <a:r>
              <a:rPr lang="en-US" sz="1400"/>
              <a:t>LED_CLK = 0x00;</a:t>
            </a:r>
          </a:p>
          <a:p>
            <a:r>
              <a:rPr lang="en-US" sz="1400"/>
              <a:t>// 5. clear the flag and exit</a:t>
            </a:r>
          </a:p>
          <a:p>
            <a:r>
              <a:rPr lang="en-US" sz="1400"/>
              <a:t>IFS0bits.T1IF=0;</a:t>
            </a:r>
          </a:p>
          <a:p>
            <a:r>
              <a:rPr lang="en-US" sz="1400"/>
              <a:t>TMR1=0x7500;</a:t>
            </a:r>
          </a:p>
          <a:p>
            <a:r>
              <a:rPr lang="en-US" sz="1400"/>
              <a:t>//mT1ClearIntFlag();</a:t>
            </a:r>
          </a:p>
          <a:p>
            <a:r>
              <a:rPr lang="en-US" sz="1400"/>
              <a:t>} // T2 Interrupt Handler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void main()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	unsigned int d;</a:t>
            </a:r>
          </a:p>
          <a:p>
            <a:r>
              <a:rPr lang="en-US" sz="1400"/>
              <a:t>	</a:t>
            </a:r>
          </a:p>
          <a:p>
            <a:r>
              <a:rPr lang="en-US" sz="1400"/>
              <a:t>	TRIS_MAIN_ADDR_DECODER</a:t>
            </a:r>
          </a:p>
          <a:p>
            <a:r>
              <a:rPr lang="en-US" sz="1400"/>
              <a:t>	MAIN_DECODER_CS = DISABLE;</a:t>
            </a:r>
          </a:p>
          <a:p>
            <a:r>
              <a:rPr lang="en-US" sz="1400"/>
              <a:t>	TRIS_DATA_OUT</a:t>
            </a:r>
          </a:p>
          <a:p>
            <a:r>
              <a:rPr lang="en-US" sz="1400"/>
              <a:t>                   TRIS_DATA_porta	 </a:t>
            </a:r>
          </a:p>
          <a:p>
            <a:r>
              <a:rPr lang="en-US" sz="1400"/>
              <a:t>	TRIS_LED_CLK</a:t>
            </a:r>
          </a:p>
          <a:p>
            <a:r>
              <a:rPr lang="en-US" sz="1400"/>
              <a:t>	LED_CLK = 0x0;</a:t>
            </a:r>
          </a:p>
          <a:p>
            <a:r>
              <a:rPr lang="en-US" sz="1400"/>
              <a:t>	MAIN_ADDR_DECODER(LED_EN);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643438" y="500063"/>
            <a:ext cx="4286250" cy="603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// 5. init timers</a:t>
            </a:r>
          </a:p>
          <a:p>
            <a:r>
              <a:rPr lang="en-US" sz="1600"/>
              <a:t>TRISE=0;</a:t>
            </a:r>
          </a:p>
          <a:p>
            <a:r>
              <a:rPr lang="en-US" sz="1600"/>
              <a:t>PORTE=0;</a:t>
            </a:r>
          </a:p>
          <a:p>
            <a:r>
              <a:rPr lang="en-US" sz="1600"/>
              <a:t>PR5 = 0Xc000;</a:t>
            </a:r>
          </a:p>
          <a:p>
            <a:r>
              <a:rPr lang="en-US" sz="1600"/>
              <a:t>PR4 = 0xb000;</a:t>
            </a:r>
          </a:p>
          <a:p>
            <a:r>
              <a:rPr lang="en-US" sz="1600"/>
              <a:t>PR3 = 0xa000;</a:t>
            </a:r>
          </a:p>
          <a:p>
            <a:r>
              <a:rPr lang="en-US" sz="1600"/>
              <a:t>PR2 = 0xf000;</a:t>
            </a:r>
          </a:p>
          <a:p>
            <a:r>
              <a:rPr lang="en-US" sz="1600"/>
              <a:t>TMR2=0;</a:t>
            </a:r>
          </a:p>
          <a:p>
            <a:r>
              <a:rPr lang="en-US" sz="1600"/>
              <a:t>PR1= 0x8000;</a:t>
            </a:r>
          </a:p>
          <a:p>
            <a:r>
              <a:rPr lang="en-US" sz="1600"/>
              <a:t>TMR1=0x7500;</a:t>
            </a:r>
          </a:p>
          <a:p>
            <a:r>
              <a:rPr lang="en-US" sz="1600"/>
              <a:t>T5CON = 0X8070;</a:t>
            </a:r>
          </a:p>
          <a:p>
            <a:r>
              <a:rPr lang="en-US" sz="1600"/>
              <a:t>T4CON = 0X8070;</a:t>
            </a:r>
          </a:p>
          <a:p>
            <a:r>
              <a:rPr lang="en-US" sz="1600"/>
              <a:t>T3CON = 0x8070;</a:t>
            </a:r>
          </a:p>
          <a:p>
            <a:r>
              <a:rPr lang="en-US" sz="1600"/>
              <a:t>T2CON = 0x8070;</a:t>
            </a:r>
          </a:p>
          <a:p>
            <a:r>
              <a:rPr lang="en-US" sz="1600"/>
              <a:t>T1CON = 0x8030;</a:t>
            </a:r>
          </a:p>
          <a:p>
            <a:endParaRPr lang="en-US" sz="1600"/>
          </a:p>
          <a:p>
            <a:r>
              <a:rPr lang="en-US" sz="1600"/>
              <a:t>// 6. init interrupts</a:t>
            </a:r>
          </a:p>
          <a:p>
            <a:r>
              <a:rPr lang="en-US" sz="1600"/>
              <a:t>mT1SetIntPriority( 1);</a:t>
            </a:r>
          </a:p>
          <a:p>
            <a:r>
              <a:rPr lang="en-US" sz="1600"/>
              <a:t>IPC1=4;</a:t>
            </a:r>
          </a:p>
          <a:p>
            <a:r>
              <a:rPr lang="en-US" sz="1600"/>
              <a:t>mT2SetIntPriority( 4);</a:t>
            </a:r>
          </a:p>
          <a:p>
            <a:r>
              <a:rPr lang="en-US" sz="1600"/>
              <a:t>mT3SetIntPriority( 7);</a:t>
            </a:r>
          </a:p>
          <a:p>
            <a:r>
              <a:rPr lang="en-US" sz="1600"/>
              <a:t>mT4SetIntPriority( 2);</a:t>
            </a:r>
          </a:p>
          <a:p>
            <a:r>
              <a:rPr lang="en-US" sz="1600"/>
              <a:t>mT5SetIntPriority( 3);</a:t>
            </a:r>
          </a:p>
          <a:p>
            <a:endParaRPr lang="en-US"/>
          </a:p>
        </p:txBody>
      </p:sp>
      <p:cxnSp>
        <p:nvCxnSpPr>
          <p:cNvPr id="51204" name="מחבר ישר 5"/>
          <p:cNvCxnSpPr>
            <a:cxnSpLocks noChangeShapeType="1"/>
          </p:cNvCxnSpPr>
          <p:nvPr/>
        </p:nvCxnSpPr>
        <p:spPr bwMode="auto">
          <a:xfrm rot="5400000">
            <a:off x="1500187" y="3643313"/>
            <a:ext cx="5857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00000"/>
                </a:solidFill>
              </a:rPr>
              <a:t>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לבן 1"/>
          <p:cNvSpPr>
            <a:spLocks noChangeArrowheads="1"/>
          </p:cNvSpPr>
          <p:nvPr/>
        </p:nvSpPr>
        <p:spPr bwMode="auto">
          <a:xfrm>
            <a:off x="500063" y="395288"/>
            <a:ext cx="57150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/*bit 12 MVEC: Multi-Vector Configuration bit</a:t>
            </a:r>
          </a:p>
          <a:p>
            <a:r>
              <a:rPr lang="en-US"/>
              <a:t>1 = Interrupt controller configured for Multi-Vectored mode</a:t>
            </a:r>
          </a:p>
          <a:p>
            <a:r>
              <a:rPr lang="en-US"/>
              <a:t>0 = Interrupt controller configured for Single Vectored mode*/</a:t>
            </a:r>
          </a:p>
          <a:p>
            <a:r>
              <a:rPr lang="en-US"/>
              <a:t>//INTEnableSystemMultiVectoredInt();</a:t>
            </a:r>
          </a:p>
          <a:p>
            <a:r>
              <a:rPr lang="en-US"/>
              <a:t>INTCONbits.MVEC=1;</a:t>
            </a:r>
          </a:p>
          <a:p>
            <a:endParaRPr lang="en-US"/>
          </a:p>
          <a:p>
            <a:r>
              <a:rPr lang="en-US"/>
              <a:t>//mT1IntEnable( 1);</a:t>
            </a:r>
          </a:p>
          <a:p>
            <a:r>
              <a:rPr lang="en-US"/>
              <a:t>IEC0bits.T1IE=1;</a:t>
            </a:r>
          </a:p>
          <a:p>
            <a:r>
              <a:rPr lang="en-US"/>
              <a:t>//mT2IntEnable( 1);</a:t>
            </a:r>
          </a:p>
          <a:p>
            <a:r>
              <a:rPr lang="en-US"/>
              <a:t>IEC0bits.T2IE=1;</a:t>
            </a:r>
          </a:p>
          <a:p>
            <a:r>
              <a:rPr lang="en-US"/>
              <a:t>//mT3IntEnable( 1);</a:t>
            </a:r>
          </a:p>
          <a:p>
            <a:r>
              <a:rPr lang="en-US"/>
              <a:t>IEC0bits.T3IE=1;</a:t>
            </a:r>
          </a:p>
          <a:p>
            <a:r>
              <a:rPr lang="en-US"/>
              <a:t>//mT4IntEnable( 1);</a:t>
            </a:r>
          </a:p>
          <a:p>
            <a:r>
              <a:rPr lang="en-US"/>
              <a:t>IEC0bits.T4IE=1;</a:t>
            </a:r>
          </a:p>
          <a:p>
            <a:r>
              <a:rPr lang="en-US"/>
              <a:t>//mT5IntEnable( 1);</a:t>
            </a:r>
          </a:p>
          <a:p>
            <a:r>
              <a:rPr lang="en-US"/>
              <a:t>IEC0bits.T5IE=1;</a:t>
            </a:r>
          </a:p>
          <a:p>
            <a:r>
              <a:rPr lang="en-US"/>
              <a:t>asm( " ei " );</a:t>
            </a:r>
          </a:p>
          <a:p>
            <a:r>
              <a:rPr lang="en-US"/>
              <a:t>// 7. main loop</a:t>
            </a:r>
          </a:p>
          <a:p>
            <a:r>
              <a:rPr lang="en-US"/>
              <a:t>while( 1);</a:t>
            </a:r>
          </a:p>
          <a:p>
            <a:r>
              <a:rPr lang="en-US"/>
              <a:t>} // main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E0DB1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he-IL" dirty="0" smtClean="0">
                <a:solidFill>
                  <a:srgbClr val="000000"/>
                </a:solidFill>
              </a:rPr>
              <a:t>#4</a:t>
            </a:r>
            <a:endParaRPr lang="en-US" altLang="he-IL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מנגנון הפסיקות ב </a:t>
            </a:r>
            <a:r>
              <a:rPr lang="en-US" dirty="0" smtClean="0"/>
              <a:t>PIC32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285860"/>
            <a:ext cx="6531500" cy="499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79512" y="1700808"/>
            <a:ext cx="18722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dirty="0" err="1"/>
              <a:t>StatusIE</a:t>
            </a:r>
            <a:r>
              <a:rPr lang="en-US" dirty="0"/>
              <a:t>=1</a:t>
            </a:r>
            <a:endParaRPr lang="he-IL" dirty="0"/>
          </a:p>
          <a:p>
            <a:pPr algn="ctr" rtl="1"/>
            <a:r>
              <a:rPr lang="he-IL" dirty="0"/>
              <a:t>אפשור פסיקות</a:t>
            </a:r>
          </a:p>
          <a:p>
            <a:pPr algn="ctr" rtl="1"/>
            <a:r>
              <a:rPr lang="he-IL" dirty="0"/>
              <a:t>והמשך טיפול בפסיקה</a:t>
            </a:r>
          </a:p>
          <a:p>
            <a:pPr algn="ctr" rtl="1"/>
            <a:r>
              <a:rPr lang="he-IL" dirty="0"/>
              <a:t>בעלת העדיפות הגבוהה ביותר.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מנגנון הפסיקות ב </a:t>
            </a:r>
            <a:r>
              <a:rPr lang="en-US" dirty="0" smtClean="0"/>
              <a:t>PIC32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285860"/>
            <a:ext cx="6531500" cy="499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79512" y="1700808"/>
            <a:ext cx="18722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ביצוע השוואה בין </a:t>
            </a:r>
          </a:p>
          <a:p>
            <a:pPr algn="ctr"/>
            <a:r>
              <a:rPr lang="he-IL" dirty="0"/>
              <a:t>עדיפויות הפסיקות</a:t>
            </a:r>
          </a:p>
          <a:p>
            <a:pPr algn="ctr"/>
            <a:r>
              <a:rPr lang="he-IL" dirty="0"/>
              <a:t>והחלטה על העדיפות הגבוהה ביותר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47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מנגנון הפסיקות ב </a:t>
            </a:r>
            <a:r>
              <a:rPr lang="en-US" dirty="0" smtClean="0"/>
              <a:t>PIC32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285860"/>
            <a:ext cx="6531500" cy="499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07504" y="1916832"/>
            <a:ext cx="201622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/>
              <a:t>מספר הווקטור,</a:t>
            </a:r>
          </a:p>
          <a:p>
            <a:pPr algn="ctr" rtl="1"/>
            <a:r>
              <a:rPr lang="he-IL" dirty="0"/>
              <a:t>ועדיפות הפסיקה מועברים לרגיסטרים המתאימים לחישוב כתובת הפסיקה.</a:t>
            </a:r>
          </a:p>
          <a:p>
            <a:pPr algn="ct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6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מנגנון הפסיקות ב </a:t>
            </a:r>
            <a:r>
              <a:rPr lang="en-US" dirty="0" smtClean="0"/>
              <a:t>PIC32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285860"/>
            <a:ext cx="6531500" cy="499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333" y="2132856"/>
            <a:ext cx="223050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e-IL" dirty="0"/>
              <a:t>מקור בקשת הפסיקה.</a:t>
            </a:r>
          </a:p>
          <a:p>
            <a:pPr algn="ctr"/>
            <a:r>
              <a:rPr lang="he-IL" dirty="0"/>
              <a:t>מופיע בצורת דגל פסיקה שנשלח מן החומרה הספציפית.</a:t>
            </a:r>
          </a:p>
          <a:p>
            <a:pPr algn="ctr"/>
            <a:r>
              <a:rPr lang="he-IL" dirty="0"/>
              <a:t>לדוגמא:</a:t>
            </a:r>
          </a:p>
          <a:p>
            <a:pPr algn="ctr" rtl="1"/>
            <a:r>
              <a:rPr lang="en-US" dirty="0"/>
              <a:t>T1IF</a:t>
            </a:r>
            <a:r>
              <a:rPr lang="he-IL" dirty="0"/>
              <a:t> – בקשת פסיקה של </a:t>
            </a:r>
            <a:r>
              <a:rPr lang="en-US" dirty="0"/>
              <a:t>TIMER1</a:t>
            </a:r>
            <a:endParaRPr lang="he-IL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26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7" y="836712"/>
            <a:ext cx="5400600" cy="2119397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 smtClean="0"/>
              <a:t>INTCON: Interrupt Control Register</a:t>
            </a:r>
          </a:p>
          <a:p>
            <a:pPr algn="l" rtl="0"/>
            <a:r>
              <a:rPr lang="en-US" sz="1600" dirty="0" smtClean="0"/>
              <a:t>INTSTAT: Interrupt Status Register</a:t>
            </a:r>
          </a:p>
          <a:p>
            <a:pPr algn="l" rtl="0"/>
            <a:r>
              <a:rPr lang="en-US" sz="1600" dirty="0" smtClean="0"/>
              <a:t>IPTMR: Interrupt Proximity Timer Register</a:t>
            </a:r>
          </a:p>
          <a:p>
            <a:pPr algn="l" rtl="0"/>
            <a:r>
              <a:rPr lang="en-US" sz="1600" dirty="0" smtClean="0"/>
              <a:t>IFS0, IFS1: Interrupt Flag Status Registers</a:t>
            </a:r>
          </a:p>
          <a:p>
            <a:pPr algn="l" rtl="0"/>
            <a:r>
              <a:rPr lang="en-US" sz="1600" dirty="0" smtClean="0"/>
              <a:t>IEC0, IEC1: Interrupt Enable Control Registers</a:t>
            </a:r>
          </a:p>
          <a:p>
            <a:pPr algn="l" rtl="0"/>
            <a:r>
              <a:rPr lang="en-US" sz="1600" dirty="0" smtClean="0"/>
              <a:t>IPC0 - IPC11: Interrupt Priority Control Registers</a:t>
            </a:r>
            <a:endParaRPr lang="he-IL" sz="1600" dirty="0" smtClean="0"/>
          </a:p>
          <a:p>
            <a:pPr algn="l" rtl="0"/>
            <a:endParaRPr lang="he-IL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36" y="64081"/>
            <a:ext cx="3322712" cy="746933"/>
          </a:xfrm>
        </p:spPr>
        <p:txBody>
          <a:bodyPr/>
          <a:lstStyle/>
          <a:p>
            <a:pPr rtl="0"/>
            <a:r>
              <a:rPr lang="en-US" sz="2800" dirty="0" smtClean="0">
                <a:solidFill>
                  <a:schemeClr val="tx1"/>
                </a:solidFill>
              </a:rPr>
              <a:t>Control Registers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3674"/>
            <a:ext cx="44438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rtl="1"/>
            <a:r>
              <a:rPr lang="en-US" dirty="0"/>
              <a:t>IPC0-11:</a:t>
            </a:r>
            <a:endParaRPr lang="he-IL" dirty="0"/>
          </a:p>
          <a:p>
            <a:pPr algn="ctr" rtl="1"/>
            <a:r>
              <a:rPr lang="he-IL" dirty="0"/>
              <a:t>רגיסטרים הקובעים את עדיפות הפסיקות (</a:t>
            </a:r>
            <a:r>
              <a:rPr lang="en-US" dirty="0"/>
              <a:t> </a:t>
            </a:r>
            <a:r>
              <a:rPr lang="he-IL" dirty="0"/>
              <a:t>1-7 )</a:t>
            </a:r>
          </a:p>
          <a:p>
            <a:pPr algn="ctr" rtl="1"/>
            <a:r>
              <a:rPr lang="he-IL" dirty="0"/>
              <a:t>7 - פסיקה בעדיפות הגבוהה ביותר.</a:t>
            </a:r>
          </a:p>
          <a:p>
            <a:pPr algn="ctr" rtl="1"/>
            <a:r>
              <a:rPr lang="he-IL" dirty="0"/>
              <a:t>1 - פסיקה בעדיפות הנמוכה ביותר.</a:t>
            </a:r>
          </a:p>
          <a:p>
            <a:pPr algn="ctr" rtl="1"/>
            <a:r>
              <a:rPr lang="he-IL" dirty="0"/>
              <a:t>0 - פסיקה לא פעילה.</a:t>
            </a:r>
          </a:p>
          <a:p>
            <a:pPr algn="ctr" rtl="1"/>
            <a:r>
              <a:rPr lang="he-IL" dirty="0"/>
              <a:t>וקביעת תת עדיפות ( 0-3 ).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900405"/>
            <a:ext cx="41072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IFS0,IFS1:</a:t>
            </a:r>
          </a:p>
          <a:p>
            <a:pPr algn="ctr"/>
            <a:r>
              <a:rPr lang="he-IL" dirty="0"/>
              <a:t>רגיסטרים המספקים מידע על דגלי הפסיקות.</a:t>
            </a:r>
          </a:p>
          <a:p>
            <a:pPr algn="ctr"/>
            <a:r>
              <a:rPr lang="he-IL" dirty="0"/>
              <a:t>"1" – התקבלה בקשת פסיקה.</a:t>
            </a:r>
          </a:p>
          <a:p>
            <a:pPr algn="ctr"/>
            <a:r>
              <a:rPr lang="he-IL" dirty="0"/>
              <a:t>"0" – לא התקבלה \ אופסה בקשת פסיקה.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5011" y="5657671"/>
            <a:ext cx="41072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IEC0 IEC1:</a:t>
            </a:r>
          </a:p>
          <a:p>
            <a:pPr algn="ctr"/>
            <a:r>
              <a:rPr lang="he-IL" dirty="0"/>
              <a:t>רגיסטרים המאפשרים את פסיקות המערכת.</a:t>
            </a:r>
          </a:p>
          <a:p>
            <a:pPr algn="ctr"/>
            <a:r>
              <a:rPr lang="he-IL" dirty="0"/>
              <a:t>"1" –הפסיקה מאופשרת.</a:t>
            </a:r>
          </a:p>
          <a:p>
            <a:pPr algn="ctr"/>
            <a:r>
              <a:rPr lang="he-IL" dirty="0"/>
              <a:t>"0" – הפסיקה אינה מאופשרת.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3845" y="3900405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INTCON:</a:t>
            </a:r>
          </a:p>
          <a:p>
            <a:pPr algn="r"/>
            <a:r>
              <a:rPr lang="he-IL" dirty="0"/>
              <a:t>רגיסטר שליטה על מערכת הפסיקות</a:t>
            </a:r>
          </a:p>
          <a:p>
            <a:pPr algn="r"/>
            <a:r>
              <a:rPr lang="he-IL" dirty="0"/>
              <a:t>מטפל בנושאים:</a:t>
            </a:r>
          </a:p>
          <a:p>
            <a:pPr algn="r"/>
            <a:r>
              <a:rPr lang="he-IL" dirty="0"/>
              <a:t>וקטור פסיקות יחיד\ ריבוי וקטורי פסיקות.</a:t>
            </a:r>
          </a:p>
          <a:p>
            <a:pPr algn="r"/>
            <a:r>
              <a:rPr lang="en-US" dirty="0"/>
              <a:t>:</a:t>
            </a:r>
            <a:r>
              <a:rPr lang="he-IL" dirty="0"/>
              <a:t>קביעת אופן פעולת זיהוי פולס עבור קלט חיצוני</a:t>
            </a:r>
          </a:p>
          <a:p>
            <a:pPr algn="ctr" rtl="1"/>
            <a:r>
              <a:rPr lang="he-IL" dirty="0"/>
              <a:t>פעיל בעלייה \ פעיל בירידה.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70007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INTSTAT:</a:t>
            </a:r>
          </a:p>
          <a:p>
            <a:pPr algn="ctr"/>
            <a:r>
              <a:rPr lang="he-IL" dirty="0"/>
              <a:t>סטאטוס רגיסטר.</a:t>
            </a:r>
            <a:endParaRPr lang="en-US" dirty="0"/>
          </a:p>
          <a:p>
            <a:pPr algn="ctr"/>
            <a:r>
              <a:rPr lang="he-IL" dirty="0"/>
              <a:t>מספק מידע על הפסיקות הממתינות לעיבוד</a:t>
            </a:r>
          </a:p>
          <a:p>
            <a:pPr algn="ctr"/>
            <a:r>
              <a:rPr lang="he-IL" dirty="0"/>
              <a:t>בנושא עדיפות הפסיקה ווקטור הפסיקה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4572000" y="2700075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IPTMR:</a:t>
            </a:r>
          </a:p>
          <a:p>
            <a:pPr algn="ctr"/>
            <a:r>
              <a:rPr lang="he-IL" dirty="0"/>
              <a:t>רגיסטר המשמש לטעינה מחודשת של ערך </a:t>
            </a:r>
          </a:p>
          <a:p>
            <a:pPr algn="ctr"/>
            <a:r>
              <a:rPr lang="en-US" dirty="0"/>
              <a:t>IP TIMER - </a:t>
            </a:r>
            <a:r>
              <a:rPr lang="he-IL" dirty="0"/>
              <a:t>טיימר ניהול פסיקה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בסיום פעולת הספירה.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60021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4434"/>
            <a:ext cx="4429156" cy="358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ounded Rectangle 24"/>
          <p:cNvSpPr/>
          <p:nvPr/>
        </p:nvSpPr>
        <p:spPr>
          <a:xfrm>
            <a:off x="6660232" y="836712"/>
            <a:ext cx="2372035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t"/>
          <a:lstStyle/>
          <a:p>
            <a:pPr algn="l"/>
            <a:r>
              <a:rPr lang="en-US" dirty="0"/>
              <a:t>Bits 4-0: Edge P.</a:t>
            </a:r>
            <a:endParaRPr lang="he-IL" dirty="0"/>
          </a:p>
          <a:p>
            <a:pPr algn="r" rtl="1"/>
            <a:r>
              <a:rPr lang="he-IL" dirty="0"/>
              <a:t>קביעת אופן פעולה עבור קלט חיצוני.</a:t>
            </a:r>
          </a:p>
          <a:p>
            <a:pPr algn="r" rtl="1"/>
            <a:r>
              <a:rPr lang="he-IL" dirty="0"/>
              <a:t>סוג הפולס-עליה או </a:t>
            </a:r>
            <a:r>
              <a:rPr lang="he-IL" dirty="0" smtClean="0"/>
              <a:t>ירידה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1194</Words>
  <Application>Microsoft Office PowerPoint</Application>
  <PresentationFormat>On-screen Show (4:3)</PresentationFormat>
  <Paragraphs>335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Presentation on brainstorming</vt:lpstr>
      <vt:lpstr>PowerPoint Presentation</vt:lpstr>
      <vt:lpstr>מהי פסיקה ( Interrupt ) ?</vt:lpstr>
      <vt:lpstr>כיצד פועלת פסיקה ?</vt:lpstr>
      <vt:lpstr>מנגנון הפסיקות ב PIC32</vt:lpstr>
      <vt:lpstr>מנגנון הפסיקות ב PIC32</vt:lpstr>
      <vt:lpstr>מנגנון הפסיקות ב PIC32</vt:lpstr>
      <vt:lpstr>מנגנון הפסיקות ב PIC32</vt:lpstr>
      <vt:lpstr>Control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המשך רגיסטרי עדיפות הפסיקות: </vt:lpstr>
      <vt:lpstr>המשך רגיסטרי עדיפות הפסיקות: </vt:lpstr>
      <vt:lpstr>המשך רגיסטרי עדיפות הפסיקות: </vt:lpstr>
      <vt:lpstr>המשך רגיסטרי עדיפות הפסיקות: </vt:lpstr>
      <vt:lpstr>המשך רגיסטרי עדיפות הפסיקות: </vt:lpstr>
      <vt:lpstr>המשך רגיסטרי עדיפות הפסיקות: </vt:lpstr>
      <vt:lpstr>סדר פסיקות ומספרי ווקטורים: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2009-01-18T08:01:53Z</dcterms:created>
  <dcterms:modified xsi:type="dcterms:W3CDTF">2017-06-13T06:04:56Z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