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321" r:id="rId3"/>
    <p:sldId id="322" r:id="rId4"/>
    <p:sldId id="320" r:id="rId5"/>
    <p:sldId id="323" r:id="rId6"/>
    <p:sldId id="315" r:id="rId7"/>
    <p:sldId id="317" r:id="rId8"/>
    <p:sldId id="318" r:id="rId9"/>
    <p:sldId id="316" r:id="rId10"/>
    <p:sldId id="325" r:id="rId11"/>
    <p:sldId id="326" r:id="rId12"/>
    <p:sldId id="32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69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1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0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07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09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85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48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54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23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47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3/5/2024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33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4B3794-1C07-88AA-27C9-440B716AF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248" y="3627608"/>
            <a:ext cx="9427077" cy="2226076"/>
          </a:xfrm>
        </p:spPr>
        <p:txBody>
          <a:bodyPr anchor="ctr">
            <a:normAutofit/>
          </a:bodyPr>
          <a:lstStyle/>
          <a:p>
            <a:pPr algn="l"/>
            <a:r>
              <a:rPr lang="tr-TR" sz="5400" dirty="0" err="1"/>
              <a:t>Introduction</a:t>
            </a:r>
            <a:r>
              <a:rPr lang="tr-TR" sz="5400" dirty="0"/>
              <a:t> </a:t>
            </a:r>
            <a:r>
              <a:rPr lang="tr-TR" sz="5400" dirty="0" err="1"/>
              <a:t>to</a:t>
            </a:r>
            <a:r>
              <a:rPr lang="tr-TR" sz="5400" dirty="0"/>
              <a:t> OR</a:t>
            </a:r>
          </a:p>
        </p:txBody>
      </p:sp>
      <p:grpSp>
        <p:nvGrpSpPr>
          <p:cNvPr id="37" name="Bottom Right">
            <a:extLst>
              <a:ext uri="{FF2B5EF4-FFF2-40B4-BE49-F238E27FC236}">
                <a16:creationId xmlns:a16="http://schemas.microsoft.com/office/drawing/2014/main" id="{FD57FA8A-6F6A-4738-A4C4-A1CA44170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722FA65-4717-473D-935C-1E9703E21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5" name="Graphic 157">
              <a:extLst>
                <a:ext uri="{FF2B5EF4-FFF2-40B4-BE49-F238E27FC236}">
                  <a16:creationId xmlns:a16="http://schemas.microsoft.com/office/drawing/2014/main" id="{0481A62F-BE87-4513-97B2-027784C6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1" name="Freeform: Shape 16">
                <a:extLst>
                  <a:ext uri="{FF2B5EF4-FFF2-40B4-BE49-F238E27FC236}">
                    <a16:creationId xmlns:a16="http://schemas.microsoft.com/office/drawing/2014/main" id="{F00486A8-7935-4814-A88E-8AB9135699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D5DFA27-8F9C-4DAD-841C-EC15FDFDF9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BD0BA0A-7296-4EF5-8B4C-9644798AB6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5F1A67E-7F6A-4D1C-9630-CEA191C725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E1300E6-8909-46D4-80E7-2122D24D35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E4C708C-5388-41A0-984B-3698E2B9EB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5D7DAE6-94E0-4A1D-92A3-7D751872B7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F513D8C-ECEE-40F4-99D3-6C744A1E9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2" name="Picture 3" descr="Connected sticks shaping polygons background">
            <a:extLst>
              <a:ext uri="{FF2B5EF4-FFF2-40B4-BE49-F238E27FC236}">
                <a16:creationId xmlns:a16="http://schemas.microsoft.com/office/drawing/2014/main" id="{5F6BA7F0-4AED-5CAA-E0A4-18A46EE009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106" r="-2" b="21803"/>
          <a:stretch/>
        </p:blipFill>
        <p:spPr>
          <a:xfrm>
            <a:off x="619841" y="10"/>
            <a:ext cx="11084189" cy="3854020"/>
          </a:xfrm>
          <a:custGeom>
            <a:avLst/>
            <a:gdLst/>
            <a:ahLst/>
            <a:cxnLst/>
            <a:rect l="l" t="t" r="r" b="b"/>
            <a:pathLst>
              <a:path w="11084189" h="3854030">
                <a:moveTo>
                  <a:pt x="0" y="0"/>
                </a:moveTo>
                <a:lnTo>
                  <a:pt x="11084189" y="0"/>
                </a:lnTo>
                <a:lnTo>
                  <a:pt x="11061525" y="105743"/>
                </a:lnTo>
                <a:cubicBezTo>
                  <a:pt x="10536186" y="2244886"/>
                  <a:pt x="8264668" y="3854030"/>
                  <a:pt x="5542094" y="3854030"/>
                </a:cubicBezTo>
                <a:cubicBezTo>
                  <a:pt x="2819520" y="3854030"/>
                  <a:pt x="548002" y="2244886"/>
                  <a:pt x="22663" y="105743"/>
                </a:cubicBezTo>
                <a:close/>
              </a:path>
            </a:pathLst>
          </a:custGeom>
        </p:spPr>
      </p:pic>
      <p:grpSp>
        <p:nvGrpSpPr>
          <p:cNvPr id="25" name="Top Left">
            <a:extLst>
              <a:ext uri="{FF2B5EF4-FFF2-40B4-BE49-F238E27FC236}">
                <a16:creationId xmlns:a16="http://schemas.microsoft.com/office/drawing/2014/main" id="{FA83938A-824D-4A58-A16F-424E25498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10849" y="15178"/>
            <a:chExt cx="2198951" cy="3331254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7029D1-A024-479E-8B61-B6C59454B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D14A3F6-E603-4A77-BE8B-52A8CC119F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3BABB92-B7C9-439B-A407-C26CAC92F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3806CE1-04AF-4087-986A-DBEB7450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73482B9-3ACD-4DBF-BF7A-865B7BBD1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BF72E41-C373-4050-A899-B9FDE5113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B521439-93BF-4D49-9EB4-9FA798186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4" name="Cross">
            <a:extLst>
              <a:ext uri="{FF2B5EF4-FFF2-40B4-BE49-F238E27FC236}">
                <a16:creationId xmlns:a16="http://schemas.microsoft.com/office/drawing/2014/main" id="{8593C7C3-23A8-4377-B2A6-0AA4120CF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" y="553414"/>
            <a:ext cx="118872" cy="118872"/>
            <a:chOff x="1175347" y="3733800"/>
            <a:chExt cx="118872" cy="118872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DF09466-D21B-48B6-B71E-2E3DC7068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E19A168-D974-4872-8F82-BDB7121D1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8" name="Cross">
            <a:extLst>
              <a:ext uri="{FF2B5EF4-FFF2-40B4-BE49-F238E27FC236}">
                <a16:creationId xmlns:a16="http://schemas.microsoft.com/office/drawing/2014/main" id="{B531CCBB-545A-412B-89AF-AEB3068A7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4400" y="705814"/>
            <a:ext cx="118872" cy="118872"/>
            <a:chOff x="1175347" y="3733800"/>
            <a:chExt cx="118872" cy="118872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8FD4C8-4A36-4CB1-9391-65AA566FF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5FC3684-0929-46EE-A97F-3BEE86C8F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562F197-D4AB-0F8F-DB66-440A7F1BA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452" y="3434503"/>
            <a:ext cx="5317700" cy="27318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767356-51CC-AF7D-0637-9FB70390F2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4069" y="-24656"/>
            <a:ext cx="5470339" cy="341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877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Genetic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 -</a:t>
            </a:r>
            <a:r>
              <a:rPr lang="tr-TR" dirty="0" err="1"/>
              <a:t>Crossover</a:t>
            </a:r>
            <a:endParaRPr lang="tr-TR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2609C20A-F15F-DBF3-3CE0-35852EA75E4C}"/>
              </a:ext>
            </a:extLst>
          </p:cNvPr>
          <p:cNvSpPr txBox="1">
            <a:spLocks/>
          </p:cNvSpPr>
          <p:nvPr/>
        </p:nvSpPr>
        <p:spPr>
          <a:xfrm>
            <a:off x="838200" y="1273664"/>
            <a:ext cx="10515600" cy="5584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dirty="0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5CB33601-285C-5299-52D9-DA2A0348B956}"/>
              </a:ext>
            </a:extLst>
          </p:cNvPr>
          <p:cNvSpPr txBox="1">
            <a:spLocks/>
          </p:cNvSpPr>
          <p:nvPr/>
        </p:nvSpPr>
        <p:spPr>
          <a:xfrm>
            <a:off x="990600" y="1426064"/>
            <a:ext cx="11201400" cy="5584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tr-TR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BB48A8-3152-47DD-89BB-50F55C7A7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713" y="2297909"/>
            <a:ext cx="8886040" cy="266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332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Genetic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 -</a:t>
            </a:r>
            <a:r>
              <a:rPr lang="tr-TR" dirty="0" err="1"/>
              <a:t>Mutation</a:t>
            </a:r>
            <a:endParaRPr lang="tr-TR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2609C20A-F15F-DBF3-3CE0-35852EA75E4C}"/>
              </a:ext>
            </a:extLst>
          </p:cNvPr>
          <p:cNvSpPr txBox="1">
            <a:spLocks/>
          </p:cNvSpPr>
          <p:nvPr/>
        </p:nvSpPr>
        <p:spPr>
          <a:xfrm>
            <a:off x="838200" y="1273664"/>
            <a:ext cx="10515600" cy="5584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dirty="0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5CB33601-285C-5299-52D9-DA2A0348B956}"/>
              </a:ext>
            </a:extLst>
          </p:cNvPr>
          <p:cNvSpPr txBox="1">
            <a:spLocks/>
          </p:cNvSpPr>
          <p:nvPr/>
        </p:nvSpPr>
        <p:spPr>
          <a:xfrm>
            <a:off x="990600" y="1426064"/>
            <a:ext cx="11201400" cy="5584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tr-TR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FF3748-381B-17A6-601E-E2C8548E1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933" y="2152442"/>
            <a:ext cx="9180702" cy="279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008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Genetic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 -</a:t>
            </a:r>
            <a:r>
              <a:rPr lang="tr-TR" dirty="0" err="1"/>
              <a:t>Summary</a:t>
            </a:r>
            <a:endParaRPr lang="tr-TR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2609C20A-F15F-DBF3-3CE0-35852EA75E4C}"/>
              </a:ext>
            </a:extLst>
          </p:cNvPr>
          <p:cNvSpPr txBox="1">
            <a:spLocks/>
          </p:cNvSpPr>
          <p:nvPr/>
        </p:nvSpPr>
        <p:spPr>
          <a:xfrm>
            <a:off x="838200" y="1273664"/>
            <a:ext cx="10515600" cy="5584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dirty="0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5CB33601-285C-5299-52D9-DA2A0348B956}"/>
              </a:ext>
            </a:extLst>
          </p:cNvPr>
          <p:cNvSpPr txBox="1">
            <a:spLocks/>
          </p:cNvSpPr>
          <p:nvPr/>
        </p:nvSpPr>
        <p:spPr>
          <a:xfrm>
            <a:off x="990600" y="1426064"/>
            <a:ext cx="11201400" cy="5584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tr-TR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C845AA-5CCC-2226-0B67-F312660DC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582" y="1372445"/>
            <a:ext cx="4794894" cy="538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445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F3B99-7B97-3827-F095-F1AE630BE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Optimization</a:t>
            </a:r>
            <a:r>
              <a:rPr lang="tr-TR" dirty="0"/>
              <a:t> Problem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A4EA17-7D7E-C84F-4F49-261AF2A5A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1746" y="1437506"/>
            <a:ext cx="5806168" cy="1410069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1F6C23C-F8F8-6F83-CB36-69319DF9D201}"/>
              </a:ext>
            </a:extLst>
          </p:cNvPr>
          <p:cNvSpPr txBox="1">
            <a:spLocks/>
          </p:cNvSpPr>
          <p:nvPr/>
        </p:nvSpPr>
        <p:spPr>
          <a:xfrm>
            <a:off x="838200" y="924339"/>
            <a:ext cx="10515600" cy="5933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tr-T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tr-T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A problem in which we have to find the values of inputs (also called solutions or decision variables) from all possible inputs in such a way that we get the “best” output values.</a:t>
            </a:r>
            <a:endParaRPr lang="tr-T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010547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F3B99-7B97-3827-F095-F1AE630BE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Optimization</a:t>
            </a:r>
            <a:r>
              <a:rPr lang="tr-TR" dirty="0"/>
              <a:t> Problem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C1E624-FCDA-022F-15F7-62F375F33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147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F0C6C2-B520-4C60-37FB-99DBA764E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869" y="2053842"/>
            <a:ext cx="8265135" cy="353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49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86"/>
            <a:ext cx="10515600" cy="1325563"/>
          </a:xfrm>
        </p:spPr>
        <p:txBody>
          <a:bodyPr/>
          <a:lstStyle/>
          <a:p>
            <a:r>
              <a:rPr lang="tr-TR" dirty="0" err="1"/>
              <a:t>Genetic</a:t>
            </a:r>
            <a:r>
              <a:rPr lang="tr-TR" dirty="0"/>
              <a:t> </a:t>
            </a:r>
            <a:r>
              <a:rPr lang="tr-TR" dirty="0" err="1"/>
              <a:t>Algorithm</a:t>
            </a:r>
            <a:endParaRPr lang="tr-TR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2609C20A-F15F-DBF3-3CE0-35852EA75E4C}"/>
              </a:ext>
            </a:extLst>
          </p:cNvPr>
          <p:cNvSpPr txBox="1">
            <a:spLocks/>
          </p:cNvSpPr>
          <p:nvPr/>
        </p:nvSpPr>
        <p:spPr>
          <a:xfrm>
            <a:off x="838200" y="924339"/>
            <a:ext cx="10515600" cy="5933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A genetic algorithm is a search heuristic that is inspired by Charles Darwin’s theory of natural evolution.</a:t>
            </a:r>
            <a:endParaRPr lang="tr-TR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498AC5-EAE6-1EEA-6579-D381ED777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808" y="1138155"/>
            <a:ext cx="5105192" cy="17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18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86"/>
            <a:ext cx="10515600" cy="1325563"/>
          </a:xfrm>
        </p:spPr>
        <p:txBody>
          <a:bodyPr/>
          <a:lstStyle/>
          <a:p>
            <a:r>
              <a:rPr lang="tr-TR" dirty="0" err="1"/>
              <a:t>Genetic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- </a:t>
            </a:r>
            <a:r>
              <a:rPr lang="tr-TR" dirty="0" err="1"/>
              <a:t>Representation</a:t>
            </a:r>
            <a:endParaRPr lang="tr-TR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2609C20A-F15F-DBF3-3CE0-35852EA75E4C}"/>
              </a:ext>
            </a:extLst>
          </p:cNvPr>
          <p:cNvSpPr txBox="1">
            <a:spLocks/>
          </p:cNvSpPr>
          <p:nvPr/>
        </p:nvSpPr>
        <p:spPr>
          <a:xfrm>
            <a:off x="838200" y="924339"/>
            <a:ext cx="10515600" cy="5933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EC8EDC-710C-51DB-8625-6CFCB199B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460" y="1522535"/>
            <a:ext cx="83153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9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Genetic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- </a:t>
            </a:r>
            <a:r>
              <a:rPr lang="tr-TR" dirty="0" err="1"/>
              <a:t>Process</a:t>
            </a:r>
            <a:endParaRPr lang="tr-TR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2609C20A-F15F-DBF3-3CE0-35852EA75E4C}"/>
              </a:ext>
            </a:extLst>
          </p:cNvPr>
          <p:cNvSpPr txBox="1">
            <a:spLocks/>
          </p:cNvSpPr>
          <p:nvPr/>
        </p:nvSpPr>
        <p:spPr>
          <a:xfrm>
            <a:off x="838200" y="1273664"/>
            <a:ext cx="10515600" cy="5584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dirty="0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5CB33601-285C-5299-52D9-DA2A0348B956}"/>
              </a:ext>
            </a:extLst>
          </p:cNvPr>
          <p:cNvSpPr txBox="1">
            <a:spLocks/>
          </p:cNvSpPr>
          <p:nvPr/>
        </p:nvSpPr>
        <p:spPr>
          <a:xfrm>
            <a:off x="980660" y="1273664"/>
            <a:ext cx="10515600" cy="5584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Initial population</a:t>
            </a:r>
            <a:endParaRPr lang="tr-TR" sz="3200" dirty="0"/>
          </a:p>
          <a:p>
            <a:endParaRPr lang="en-GB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Fitness function</a:t>
            </a:r>
            <a:endParaRPr lang="tr-TR" sz="3200" dirty="0"/>
          </a:p>
          <a:p>
            <a:endParaRPr lang="en-GB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Selection</a:t>
            </a:r>
            <a:endParaRPr lang="tr-T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Crossover</a:t>
            </a:r>
            <a:endParaRPr lang="tr-TR" sz="3200" dirty="0"/>
          </a:p>
          <a:p>
            <a:endParaRPr lang="en-GB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Mutation</a:t>
            </a: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3159855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Genetic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 – </a:t>
            </a:r>
            <a:r>
              <a:rPr lang="tr-TR" dirty="0" err="1"/>
              <a:t>Initial</a:t>
            </a:r>
            <a:r>
              <a:rPr lang="tr-TR" dirty="0"/>
              <a:t> </a:t>
            </a:r>
            <a:r>
              <a:rPr lang="tr-TR" dirty="0" err="1"/>
              <a:t>Population</a:t>
            </a:r>
            <a:r>
              <a:rPr lang="tr-TR" dirty="0"/>
              <a:t> </a:t>
            </a:r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2609C20A-F15F-DBF3-3CE0-35852EA75E4C}"/>
              </a:ext>
            </a:extLst>
          </p:cNvPr>
          <p:cNvSpPr txBox="1">
            <a:spLocks/>
          </p:cNvSpPr>
          <p:nvPr/>
        </p:nvSpPr>
        <p:spPr>
          <a:xfrm>
            <a:off x="838200" y="1273664"/>
            <a:ext cx="10515600" cy="5584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504231-A8B8-9D4C-70C2-BFB395D30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41" y="2098919"/>
            <a:ext cx="5610225" cy="3933825"/>
          </a:xfrm>
          <a:prstGeom prst="rect">
            <a:avLst/>
          </a:prstGeom>
        </p:spPr>
      </p:pic>
      <p:sp>
        <p:nvSpPr>
          <p:cNvPr id="7" name="Title 5">
            <a:extLst>
              <a:ext uri="{FF2B5EF4-FFF2-40B4-BE49-F238E27FC236}">
                <a16:creationId xmlns:a16="http://schemas.microsoft.com/office/drawing/2014/main" id="{31DEE670-F11F-E0C6-76C0-CF39B0436D1C}"/>
              </a:ext>
            </a:extLst>
          </p:cNvPr>
          <p:cNvSpPr txBox="1">
            <a:spLocks/>
          </p:cNvSpPr>
          <p:nvPr/>
        </p:nvSpPr>
        <p:spPr>
          <a:xfrm>
            <a:off x="6669155" y="1401109"/>
            <a:ext cx="5178288" cy="4631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0" i="0" dirty="0">
                <a:solidFill>
                  <a:srgbClr val="242424"/>
                </a:solidFill>
                <a:effectLst/>
                <a:latin typeface="source-serif-pro"/>
              </a:rPr>
              <a:t>An individual is characterized by a set of parameters (variables) known as </a:t>
            </a:r>
            <a:r>
              <a:rPr lang="en-GB" sz="2800" b="1" i="0" dirty="0">
                <a:solidFill>
                  <a:srgbClr val="242424"/>
                </a:solidFill>
                <a:effectLst/>
                <a:latin typeface="source-serif-pro"/>
              </a:rPr>
              <a:t>Genes</a:t>
            </a:r>
            <a:r>
              <a:rPr lang="en-GB" sz="2800" b="0" i="0" dirty="0">
                <a:solidFill>
                  <a:srgbClr val="242424"/>
                </a:solidFill>
                <a:effectLst/>
                <a:latin typeface="source-serif-pro"/>
              </a:rPr>
              <a:t>. Genes are joined into a string to form a </a:t>
            </a:r>
            <a:r>
              <a:rPr lang="en-GB" sz="2800" b="1" i="0" dirty="0">
                <a:solidFill>
                  <a:srgbClr val="242424"/>
                </a:solidFill>
                <a:effectLst/>
                <a:latin typeface="source-serif-pro"/>
              </a:rPr>
              <a:t>Chromosome</a:t>
            </a:r>
            <a:r>
              <a:rPr lang="en-GB" sz="2800" b="0" i="0" dirty="0">
                <a:solidFill>
                  <a:srgbClr val="242424"/>
                </a:solidFill>
                <a:effectLst/>
                <a:latin typeface="source-serif-pro"/>
              </a:rPr>
              <a:t> (solution).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938623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Genetic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 – </a:t>
            </a:r>
            <a:r>
              <a:rPr lang="tr-TR" dirty="0" err="1"/>
              <a:t>Fitness</a:t>
            </a:r>
            <a:r>
              <a:rPr lang="tr-TR" dirty="0"/>
              <a:t> </a:t>
            </a:r>
            <a:r>
              <a:rPr lang="tr-TR" dirty="0" err="1"/>
              <a:t>Function</a:t>
            </a:r>
            <a:endParaRPr lang="tr-TR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2609C20A-F15F-DBF3-3CE0-35852EA75E4C}"/>
              </a:ext>
            </a:extLst>
          </p:cNvPr>
          <p:cNvSpPr txBox="1">
            <a:spLocks/>
          </p:cNvSpPr>
          <p:nvPr/>
        </p:nvSpPr>
        <p:spPr>
          <a:xfrm>
            <a:off x="838200" y="1273664"/>
            <a:ext cx="10515600" cy="5584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dirty="0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5CB33601-285C-5299-52D9-DA2A0348B956}"/>
              </a:ext>
            </a:extLst>
          </p:cNvPr>
          <p:cNvSpPr txBox="1">
            <a:spLocks/>
          </p:cNvSpPr>
          <p:nvPr/>
        </p:nvSpPr>
        <p:spPr>
          <a:xfrm>
            <a:off x="838200" y="1117951"/>
            <a:ext cx="10515600" cy="5584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tr-T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The fitness function is the basis for determining each individual’s fitness in a population.</a:t>
            </a:r>
            <a:endParaRPr lang="tr-TR" sz="3200" dirty="0"/>
          </a:p>
          <a:p>
            <a:endParaRPr lang="en-GB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It returns a fitness score for each individual based on their performance and ability to compete with other individuals.</a:t>
            </a: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2626192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Genetic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 - </a:t>
            </a:r>
            <a:r>
              <a:rPr lang="tr-TR" dirty="0" err="1"/>
              <a:t>Selection</a:t>
            </a:r>
            <a:endParaRPr lang="tr-TR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2609C20A-F15F-DBF3-3CE0-35852EA75E4C}"/>
              </a:ext>
            </a:extLst>
          </p:cNvPr>
          <p:cNvSpPr txBox="1">
            <a:spLocks/>
          </p:cNvSpPr>
          <p:nvPr/>
        </p:nvSpPr>
        <p:spPr>
          <a:xfrm>
            <a:off x="838200" y="1273664"/>
            <a:ext cx="10515600" cy="5584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dirty="0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5CB33601-285C-5299-52D9-DA2A0348B956}"/>
              </a:ext>
            </a:extLst>
          </p:cNvPr>
          <p:cNvSpPr txBox="1">
            <a:spLocks/>
          </p:cNvSpPr>
          <p:nvPr/>
        </p:nvSpPr>
        <p:spPr>
          <a:xfrm>
            <a:off x="990600" y="1426064"/>
            <a:ext cx="11201400" cy="5584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tr-TR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8CD635-05E3-65A7-8847-23BCBFECB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298" y="1936059"/>
            <a:ext cx="7774743" cy="317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59558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LightSeedRightStep">
      <a:dk1>
        <a:srgbClr val="000000"/>
      </a:dk1>
      <a:lt1>
        <a:srgbClr val="FFFFFF"/>
      </a:lt1>
      <a:dk2>
        <a:srgbClr val="412524"/>
      </a:dk2>
      <a:lt2>
        <a:srgbClr val="E2E8E8"/>
      </a:lt2>
      <a:accent1>
        <a:srgbClr val="C69896"/>
      </a:accent1>
      <a:accent2>
        <a:srgbClr val="BA997F"/>
      </a:accent2>
      <a:accent3>
        <a:srgbClr val="AAA480"/>
      </a:accent3>
      <a:accent4>
        <a:srgbClr val="9BAA74"/>
      </a:accent4>
      <a:accent5>
        <a:srgbClr val="8FAC82"/>
      </a:accent5>
      <a:accent6>
        <a:srgbClr val="78B07E"/>
      </a:accent6>
      <a:hlink>
        <a:srgbClr val="568D8F"/>
      </a:hlink>
      <a:folHlink>
        <a:srgbClr val="7F7F7F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2574</TotalTime>
  <Words>168</Words>
  <Application>Microsoft Office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Avenir Next LT Pro</vt:lpstr>
      <vt:lpstr>AvenirNext LT Pro Medium</vt:lpstr>
      <vt:lpstr>Sagona Book</vt:lpstr>
      <vt:lpstr>source-serif-pro</vt:lpstr>
      <vt:lpstr>ExploreVTI</vt:lpstr>
      <vt:lpstr>Introduction to OR</vt:lpstr>
      <vt:lpstr>Optimization Problem</vt:lpstr>
      <vt:lpstr>Optimization Problem</vt:lpstr>
      <vt:lpstr>Genetic Algorithm</vt:lpstr>
      <vt:lpstr>Genetic Algorithm- Representation</vt:lpstr>
      <vt:lpstr>Genetic Algorithm- Process</vt:lpstr>
      <vt:lpstr>Genetic Algorithm – Initial Population </vt:lpstr>
      <vt:lpstr>Genetic Algorithm – Fitness Function</vt:lpstr>
      <vt:lpstr>Genetic Algorithm - Selection</vt:lpstr>
      <vt:lpstr>Genetic Algorithm -Crossover</vt:lpstr>
      <vt:lpstr>Genetic Algorithm -Mutation</vt:lpstr>
      <vt:lpstr>Genetic Algorithm -Summary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Robotics</dc:title>
  <dc:creator>Yiğit Çağatay Kuyu</dc:creator>
  <cp:lastModifiedBy>Yiğit Çağatay Kuyu</cp:lastModifiedBy>
  <cp:revision>46</cp:revision>
  <dcterms:created xsi:type="dcterms:W3CDTF">2023-10-05T11:39:42Z</dcterms:created>
  <dcterms:modified xsi:type="dcterms:W3CDTF">2024-03-06T06:25:12Z</dcterms:modified>
</cp:coreProperties>
</file>